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82" r:id="rId2"/>
    <p:sldId id="335" r:id="rId3"/>
    <p:sldId id="351" r:id="rId4"/>
    <p:sldId id="350" r:id="rId5"/>
    <p:sldId id="344" r:id="rId6"/>
    <p:sldId id="346" r:id="rId7"/>
    <p:sldId id="340" r:id="rId8"/>
    <p:sldId id="343" r:id="rId9"/>
    <p:sldId id="349" r:id="rId10"/>
    <p:sldId id="348" r:id="rId11"/>
    <p:sldId id="322" r:id="rId12"/>
    <p:sldId id="321" r:id="rId13"/>
    <p:sldId id="288" r:id="rId1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56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holas Ramfos" initials="NR" lastIdx="7" clrIdx="0">
    <p:extLst>
      <p:ext uri="{19B8F6BF-5375-455C-9EA6-DF929625EA0E}">
        <p15:presenceInfo xmlns:p15="http://schemas.microsoft.com/office/powerpoint/2012/main" userId="S::nramfos@mwcog.org::2752fbce-d612-4d32-9e27-88e5d30fa1e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2650"/>
    <a:srgbClr val="006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5685" autoAdjust="0"/>
  </p:normalViewPr>
  <p:slideViewPr>
    <p:cSldViewPr snapToGrid="0" snapToObjects="1">
      <p:cViewPr varScale="1">
        <p:scale>
          <a:sx n="111" d="100"/>
          <a:sy n="111" d="100"/>
        </p:scale>
        <p:origin x="1596" y="114"/>
      </p:cViewPr>
      <p:guideLst>
        <p:guide orient="horz" pos="2160"/>
        <p:guide pos="25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mwcog.org\DFS\DTP\TDM\Operations%20Center\incenTrip\incenTrip%20Statistic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mwcog.org\DFS\DTP\TDM\Operations%20Center\incenTrip\incenTrip%20Statistic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r>
              <a:rPr lang="en-US" sz="2400">
                <a:latin typeface="Franklin Gothic Medium" panose="020B0603020102020204" pitchFamily="34" charset="0"/>
              </a:rPr>
              <a:t>incenTrip Accounts Summary</a:t>
            </a:r>
          </a:p>
        </c:rich>
      </c:tx>
      <c:layout>
        <c:manualLayout>
          <c:xMode val="edge"/>
          <c:yMode val="edge"/>
          <c:x val="0.27399563470673849"/>
          <c:y val="2.88288342822509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Franklin Gothic Medium" panose="020B06030201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4180970579514382"/>
          <c:y val="0.11980780780780778"/>
          <c:w val="0.72474878924653252"/>
          <c:h val="0.65122413752335018"/>
        </c:manualLayout>
      </c:layout>
      <c:areaChart>
        <c:grouping val="standard"/>
        <c:varyColors val="0"/>
        <c:ser>
          <c:idx val="1"/>
          <c:order val="1"/>
          <c:tx>
            <c:strRef>
              <c:f>'ATCMTD Stakeholder'!$A$4</c:f>
              <c:strCache>
                <c:ptCount val="1"/>
                <c:pt idx="0">
                  <c:v>Total incenTrip Users</c:v>
                </c:pt>
              </c:strCache>
            </c:strRef>
          </c:tx>
          <c:spPr>
            <a:solidFill>
              <a:schemeClr val="bg2">
                <a:alpha val="19000"/>
              </a:schemeClr>
            </a:solidFill>
            <a:ln>
              <a:solidFill>
                <a:schemeClr val="bg2"/>
              </a:solidFill>
            </a:ln>
            <a:effectLst/>
          </c:spPr>
          <c:cat>
            <c:numRef>
              <c:f>'ATCMTD Stakeholder'!$Y$2:$AS$2</c:f>
              <c:numCache>
                <c:formatCode>mmm\-yy</c:formatCode>
                <c:ptCount val="21"/>
                <c:pt idx="0">
                  <c:v>44378</c:v>
                </c:pt>
                <c:pt idx="1">
                  <c:v>44409</c:v>
                </c:pt>
                <c:pt idx="2">
                  <c:v>44440</c:v>
                </c:pt>
                <c:pt idx="3">
                  <c:v>44470</c:v>
                </c:pt>
                <c:pt idx="4">
                  <c:v>44501</c:v>
                </c:pt>
                <c:pt idx="5">
                  <c:v>44531</c:v>
                </c:pt>
                <c:pt idx="6">
                  <c:v>44562</c:v>
                </c:pt>
                <c:pt idx="7">
                  <c:v>44593</c:v>
                </c:pt>
                <c:pt idx="8">
                  <c:v>44621</c:v>
                </c:pt>
                <c:pt idx="9">
                  <c:v>44652</c:v>
                </c:pt>
                <c:pt idx="10">
                  <c:v>44682</c:v>
                </c:pt>
                <c:pt idx="11">
                  <c:v>44713</c:v>
                </c:pt>
                <c:pt idx="12">
                  <c:v>44743</c:v>
                </c:pt>
                <c:pt idx="13">
                  <c:v>44774</c:v>
                </c:pt>
                <c:pt idx="14">
                  <c:v>44805</c:v>
                </c:pt>
                <c:pt idx="15">
                  <c:v>44835</c:v>
                </c:pt>
                <c:pt idx="16">
                  <c:v>44866</c:v>
                </c:pt>
                <c:pt idx="17">
                  <c:v>44896</c:v>
                </c:pt>
                <c:pt idx="18">
                  <c:v>44927</c:v>
                </c:pt>
                <c:pt idx="19">
                  <c:v>44958</c:v>
                </c:pt>
                <c:pt idx="20">
                  <c:v>44986</c:v>
                </c:pt>
              </c:numCache>
            </c:numRef>
          </c:cat>
          <c:val>
            <c:numRef>
              <c:f>'ATCMTD Stakeholder'!$Y$4:$AS$4</c:f>
              <c:numCache>
                <c:formatCode>General</c:formatCode>
                <c:ptCount val="21"/>
                <c:pt idx="0">
                  <c:v>2935</c:v>
                </c:pt>
                <c:pt idx="1">
                  <c:v>2949</c:v>
                </c:pt>
                <c:pt idx="2">
                  <c:v>2970</c:v>
                </c:pt>
                <c:pt idx="3">
                  <c:v>2980</c:v>
                </c:pt>
                <c:pt idx="4">
                  <c:v>3037</c:v>
                </c:pt>
                <c:pt idx="5">
                  <c:v>3054</c:v>
                </c:pt>
                <c:pt idx="6">
                  <c:v>3093</c:v>
                </c:pt>
                <c:pt idx="7">
                  <c:v>3110</c:v>
                </c:pt>
                <c:pt idx="8">
                  <c:v>3135</c:v>
                </c:pt>
                <c:pt idx="9">
                  <c:v>3156</c:v>
                </c:pt>
                <c:pt idx="10">
                  <c:v>3184</c:v>
                </c:pt>
                <c:pt idx="11">
                  <c:v>3214</c:v>
                </c:pt>
                <c:pt idx="12">
                  <c:v>3452</c:v>
                </c:pt>
                <c:pt idx="13">
                  <c:v>3508</c:v>
                </c:pt>
                <c:pt idx="14">
                  <c:v>3575</c:v>
                </c:pt>
                <c:pt idx="15">
                  <c:v>3606</c:v>
                </c:pt>
                <c:pt idx="16">
                  <c:v>3636</c:v>
                </c:pt>
                <c:pt idx="17">
                  <c:v>3682</c:v>
                </c:pt>
                <c:pt idx="18">
                  <c:v>3720</c:v>
                </c:pt>
                <c:pt idx="19">
                  <c:v>3737</c:v>
                </c:pt>
                <c:pt idx="20">
                  <c:v>3788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F5-407C-AA65-DD84B752DD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15925760"/>
        <c:axId val="615925104"/>
      </c:areaChart>
      <c:lineChart>
        <c:grouping val="standard"/>
        <c:varyColors val="0"/>
        <c:ser>
          <c:idx val="0"/>
          <c:order val="0"/>
          <c:tx>
            <c:strRef>
              <c:f>'ATCMTD Stakeholder'!$A$3</c:f>
              <c:strCache>
                <c:ptCount val="1"/>
                <c:pt idx="0">
                  <c:v>New CC Accounts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4"/>
              <c:tx>
                <c:rich>
                  <a:bodyPr/>
                  <a:lstStyle/>
                  <a:p>
                    <a:fld id="{CD67969B-92AC-4FD1-8594-5C659B8BDB3D}" type="VALUE">
                      <a:rPr lang="en-US" smtClean="0"/>
                      <a:pPr/>
                      <a:t>[VALUE]</a:t>
                    </a:fld>
                    <a:r>
                      <a:rPr lang="en-US"/>
                      <a:t>*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84F5-407C-AA65-DD84B752DDF8}"/>
                </c:ext>
              </c:extLst>
            </c:dLbl>
            <c:dLbl>
              <c:idx val="14"/>
              <c:layout>
                <c:manualLayout>
                  <c:x val="-3.0804236431445076E-2"/>
                  <c:y val="2.402402856854244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4F5-407C-AA65-DD84B752DD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'ATCMTD Stakeholder'!$Y$2:$AS$2</c:f>
              <c:numCache>
                <c:formatCode>mmm\-yy</c:formatCode>
                <c:ptCount val="21"/>
                <c:pt idx="0">
                  <c:v>44378</c:v>
                </c:pt>
                <c:pt idx="1">
                  <c:v>44409</c:v>
                </c:pt>
                <c:pt idx="2">
                  <c:v>44440</c:v>
                </c:pt>
                <c:pt idx="3">
                  <c:v>44470</c:v>
                </c:pt>
                <c:pt idx="4">
                  <c:v>44501</c:v>
                </c:pt>
                <c:pt idx="5">
                  <c:v>44531</c:v>
                </c:pt>
                <c:pt idx="6">
                  <c:v>44562</c:v>
                </c:pt>
                <c:pt idx="7">
                  <c:v>44593</c:v>
                </c:pt>
                <c:pt idx="8">
                  <c:v>44621</c:v>
                </c:pt>
                <c:pt idx="9">
                  <c:v>44652</c:v>
                </c:pt>
                <c:pt idx="10">
                  <c:v>44682</c:v>
                </c:pt>
                <c:pt idx="11">
                  <c:v>44713</c:v>
                </c:pt>
                <c:pt idx="12">
                  <c:v>44743</c:v>
                </c:pt>
                <c:pt idx="13">
                  <c:v>44774</c:v>
                </c:pt>
                <c:pt idx="14">
                  <c:v>44805</c:v>
                </c:pt>
                <c:pt idx="15">
                  <c:v>44835</c:v>
                </c:pt>
                <c:pt idx="16">
                  <c:v>44866</c:v>
                </c:pt>
                <c:pt idx="17">
                  <c:v>44896</c:v>
                </c:pt>
                <c:pt idx="18">
                  <c:v>44927</c:v>
                </c:pt>
                <c:pt idx="19">
                  <c:v>44958</c:v>
                </c:pt>
                <c:pt idx="20">
                  <c:v>44986</c:v>
                </c:pt>
              </c:numCache>
            </c:numRef>
          </c:cat>
          <c:val>
            <c:numRef>
              <c:f>'ATCMTD Stakeholder'!$Y$3:$AS$3</c:f>
              <c:numCache>
                <c:formatCode>General</c:formatCode>
                <c:ptCount val="21"/>
                <c:pt idx="0">
                  <c:v>4</c:v>
                </c:pt>
                <c:pt idx="1">
                  <c:v>14</c:v>
                </c:pt>
                <c:pt idx="2">
                  <c:v>21</c:v>
                </c:pt>
                <c:pt idx="3">
                  <c:v>10</c:v>
                </c:pt>
                <c:pt idx="4">
                  <c:v>57</c:v>
                </c:pt>
                <c:pt idx="5">
                  <c:v>17</c:v>
                </c:pt>
                <c:pt idx="6">
                  <c:v>39</c:v>
                </c:pt>
                <c:pt idx="7">
                  <c:v>17</c:v>
                </c:pt>
                <c:pt idx="8">
                  <c:v>25</c:v>
                </c:pt>
                <c:pt idx="9">
                  <c:v>21</c:v>
                </c:pt>
                <c:pt idx="10">
                  <c:v>28</c:v>
                </c:pt>
                <c:pt idx="11">
                  <c:v>30</c:v>
                </c:pt>
                <c:pt idx="12">
                  <c:v>50</c:v>
                </c:pt>
                <c:pt idx="13">
                  <c:v>39</c:v>
                </c:pt>
                <c:pt idx="14">
                  <c:v>27</c:v>
                </c:pt>
                <c:pt idx="15">
                  <c:v>11</c:v>
                </c:pt>
                <c:pt idx="16">
                  <c:v>11</c:v>
                </c:pt>
                <c:pt idx="17">
                  <c:v>5</c:v>
                </c:pt>
                <c:pt idx="18">
                  <c:v>6</c:v>
                </c:pt>
                <c:pt idx="19">
                  <c:v>12</c:v>
                </c:pt>
                <c:pt idx="20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4F5-407C-AA65-DD84B752DD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15911984"/>
        <c:axId val="615907392"/>
      </c:lineChart>
      <c:dateAx>
        <c:axId val="61591198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endParaRPr lang="en-US"/>
          </a:p>
        </c:txPr>
        <c:crossAx val="615907392"/>
        <c:crosses val="autoZero"/>
        <c:auto val="1"/>
        <c:lblOffset val="100"/>
        <c:baseTimeUnit val="months"/>
      </c:dateAx>
      <c:valAx>
        <c:axId val="615907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Medium" panose="020B0603020102020204" pitchFamily="34" charset="0"/>
                    <a:ea typeface="+mn-ea"/>
                    <a:cs typeface="+mn-cs"/>
                  </a:defRPr>
                </a:pPr>
                <a:r>
                  <a:rPr lang="en-US" sz="1800">
                    <a:latin typeface="Franklin Gothic Medium" panose="020B0603020102020204" pitchFamily="34" charset="0"/>
                  </a:rPr>
                  <a:t>Monthly New CC Accounts</a:t>
                </a:r>
              </a:p>
            </c:rich>
          </c:tx>
          <c:layout>
            <c:manualLayout>
              <c:xMode val="edge"/>
              <c:yMode val="edge"/>
              <c:x val="2.8276172591396788E-2"/>
              <c:y val="0.2273238277647726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Medium" panose="020B06030201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endParaRPr lang="en-US"/>
          </a:p>
        </c:txPr>
        <c:crossAx val="615911984"/>
        <c:crosses val="autoZero"/>
        <c:crossBetween val="between"/>
      </c:valAx>
      <c:valAx>
        <c:axId val="615925104"/>
        <c:scaling>
          <c:orientation val="minMax"/>
          <c:min val="280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Medium" panose="020B0603020102020204" pitchFamily="34" charset="0"/>
                    <a:ea typeface="+mn-ea"/>
                    <a:cs typeface="+mn-cs"/>
                  </a:defRPr>
                </a:pPr>
                <a:r>
                  <a:rPr lang="en-US" sz="1800">
                    <a:latin typeface="Franklin Gothic Medium" panose="020B0603020102020204" pitchFamily="34" charset="0"/>
                  </a:rPr>
                  <a:t>Total incenTrip Users</a:t>
                </a:r>
              </a:p>
            </c:rich>
          </c:tx>
          <c:layout>
            <c:manualLayout>
              <c:xMode val="edge"/>
              <c:yMode val="edge"/>
              <c:x val="0.94605431643220328"/>
              <c:y val="0.3167412451821900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Medium" panose="020B06030201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endParaRPr lang="en-US"/>
          </a:p>
        </c:txPr>
        <c:crossAx val="615925760"/>
        <c:crosses val="max"/>
        <c:crossBetween val="between"/>
      </c:valAx>
      <c:dateAx>
        <c:axId val="615925760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615925104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ranklin Gothic Medium" panose="020B06030201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r>
              <a:rPr lang="en-US" sz="2400">
                <a:latin typeface="Franklin Gothic Medium" panose="020B0603020102020204" pitchFamily="34" charset="0"/>
              </a:rPr>
              <a:t>Redemptions</a:t>
            </a:r>
            <a:r>
              <a:rPr lang="en-US" sz="2400" baseline="0">
                <a:latin typeface="Franklin Gothic Medium" panose="020B0603020102020204" pitchFamily="34" charset="0"/>
              </a:rPr>
              <a:t> &amp; Trip Logs</a:t>
            </a:r>
            <a:endParaRPr lang="en-US" sz="2400">
              <a:latin typeface="Franklin Gothic Medium" panose="020B06030201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Franklin Gothic Medium" panose="020B06030201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4317411167994834"/>
          <c:y val="0.13132221960126378"/>
          <c:w val="0.68852901228118502"/>
          <c:h val="0.61408658444717779"/>
        </c:manualLayout>
      </c:layout>
      <c:lineChart>
        <c:grouping val="standard"/>
        <c:varyColors val="0"/>
        <c:ser>
          <c:idx val="1"/>
          <c:order val="1"/>
          <c:tx>
            <c:strRef>
              <c:f>'ATCMTD Stakeholder'!$A$9</c:f>
              <c:strCache>
                <c:ptCount val="1"/>
                <c:pt idx="0">
                  <c:v>Redemptions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'ATCMTD Stakeholder'!$Y$7:$AS$7</c:f>
              <c:numCache>
                <c:formatCode>mmm\-yy</c:formatCode>
                <c:ptCount val="21"/>
                <c:pt idx="0">
                  <c:v>44378</c:v>
                </c:pt>
                <c:pt idx="1">
                  <c:v>44409</c:v>
                </c:pt>
                <c:pt idx="2">
                  <c:v>44440</c:v>
                </c:pt>
                <c:pt idx="3">
                  <c:v>44470</c:v>
                </c:pt>
                <c:pt idx="4">
                  <c:v>44501</c:v>
                </c:pt>
                <c:pt idx="5">
                  <c:v>44531</c:v>
                </c:pt>
                <c:pt idx="6">
                  <c:v>44562</c:v>
                </c:pt>
                <c:pt idx="7">
                  <c:v>44593</c:v>
                </c:pt>
                <c:pt idx="8">
                  <c:v>44621</c:v>
                </c:pt>
                <c:pt idx="9">
                  <c:v>44652</c:v>
                </c:pt>
                <c:pt idx="10">
                  <c:v>44682</c:v>
                </c:pt>
                <c:pt idx="11">
                  <c:v>44713</c:v>
                </c:pt>
                <c:pt idx="12">
                  <c:v>44743</c:v>
                </c:pt>
                <c:pt idx="13">
                  <c:v>44774</c:v>
                </c:pt>
                <c:pt idx="14">
                  <c:v>44805</c:v>
                </c:pt>
                <c:pt idx="15">
                  <c:v>44835</c:v>
                </c:pt>
                <c:pt idx="16">
                  <c:v>44866</c:v>
                </c:pt>
                <c:pt idx="17">
                  <c:v>44896</c:v>
                </c:pt>
                <c:pt idx="18">
                  <c:v>44927</c:v>
                </c:pt>
                <c:pt idx="19">
                  <c:v>44958</c:v>
                </c:pt>
                <c:pt idx="20">
                  <c:v>44986</c:v>
                </c:pt>
              </c:numCache>
            </c:numRef>
          </c:cat>
          <c:val>
            <c:numRef>
              <c:f>'ATCMTD Stakeholder'!$Y$9:$AS$9</c:f>
              <c:numCache>
                <c:formatCode>General</c:formatCode>
                <c:ptCount val="21"/>
                <c:pt idx="0">
                  <c:v>19</c:v>
                </c:pt>
                <c:pt idx="1">
                  <c:v>10</c:v>
                </c:pt>
                <c:pt idx="2">
                  <c:v>17</c:v>
                </c:pt>
                <c:pt idx="3">
                  <c:v>22</c:v>
                </c:pt>
                <c:pt idx="4">
                  <c:v>17</c:v>
                </c:pt>
                <c:pt idx="5">
                  <c:v>14</c:v>
                </c:pt>
                <c:pt idx="6">
                  <c:v>15</c:v>
                </c:pt>
                <c:pt idx="7">
                  <c:v>20</c:v>
                </c:pt>
                <c:pt idx="8">
                  <c:v>29</c:v>
                </c:pt>
                <c:pt idx="9">
                  <c:v>18</c:v>
                </c:pt>
                <c:pt idx="10">
                  <c:v>23</c:v>
                </c:pt>
                <c:pt idx="11">
                  <c:v>19</c:v>
                </c:pt>
                <c:pt idx="12">
                  <c:v>21</c:v>
                </c:pt>
                <c:pt idx="13">
                  <c:v>29</c:v>
                </c:pt>
                <c:pt idx="14">
                  <c:v>36</c:v>
                </c:pt>
                <c:pt idx="15">
                  <c:v>47</c:v>
                </c:pt>
                <c:pt idx="16">
                  <c:v>38</c:v>
                </c:pt>
                <c:pt idx="17">
                  <c:v>41</c:v>
                </c:pt>
                <c:pt idx="18">
                  <c:v>50</c:v>
                </c:pt>
                <c:pt idx="19">
                  <c:v>50</c:v>
                </c:pt>
                <c:pt idx="20">
                  <c:v>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8EA-4DBE-ACE9-04300D73BF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45877568"/>
        <c:axId val="545877896"/>
      </c:lineChart>
      <c:lineChart>
        <c:grouping val="standard"/>
        <c:varyColors val="0"/>
        <c:ser>
          <c:idx val="0"/>
          <c:order val="0"/>
          <c:tx>
            <c:strRef>
              <c:f>'ATCMTD Stakeholder'!$A$8</c:f>
              <c:strCache>
                <c:ptCount val="1"/>
                <c:pt idx="0">
                  <c:v>Trip Logs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none"/>
          </c:marker>
          <c:cat>
            <c:numRef>
              <c:f>'ATCMTD Stakeholder'!$Y$7:$AS$7</c:f>
              <c:numCache>
                <c:formatCode>mmm\-yy</c:formatCode>
                <c:ptCount val="21"/>
                <c:pt idx="0">
                  <c:v>44378</c:v>
                </c:pt>
                <c:pt idx="1">
                  <c:v>44409</c:v>
                </c:pt>
                <c:pt idx="2">
                  <c:v>44440</c:v>
                </c:pt>
                <c:pt idx="3">
                  <c:v>44470</c:v>
                </c:pt>
                <c:pt idx="4">
                  <c:v>44501</c:v>
                </c:pt>
                <c:pt idx="5">
                  <c:v>44531</c:v>
                </c:pt>
                <c:pt idx="6">
                  <c:v>44562</c:v>
                </c:pt>
                <c:pt idx="7">
                  <c:v>44593</c:v>
                </c:pt>
                <c:pt idx="8">
                  <c:v>44621</c:v>
                </c:pt>
                <c:pt idx="9">
                  <c:v>44652</c:v>
                </c:pt>
                <c:pt idx="10">
                  <c:v>44682</c:v>
                </c:pt>
                <c:pt idx="11">
                  <c:v>44713</c:v>
                </c:pt>
                <c:pt idx="12">
                  <c:v>44743</c:v>
                </c:pt>
                <c:pt idx="13">
                  <c:v>44774</c:v>
                </c:pt>
                <c:pt idx="14">
                  <c:v>44805</c:v>
                </c:pt>
                <c:pt idx="15">
                  <c:v>44835</c:v>
                </c:pt>
                <c:pt idx="16">
                  <c:v>44866</c:v>
                </c:pt>
                <c:pt idx="17">
                  <c:v>44896</c:v>
                </c:pt>
                <c:pt idx="18">
                  <c:v>44927</c:v>
                </c:pt>
                <c:pt idx="19">
                  <c:v>44958</c:v>
                </c:pt>
                <c:pt idx="20">
                  <c:v>44986</c:v>
                </c:pt>
              </c:numCache>
            </c:numRef>
          </c:cat>
          <c:val>
            <c:numRef>
              <c:f>'ATCMTD Stakeholder'!$Y$8:$AS$8</c:f>
              <c:numCache>
                <c:formatCode>General</c:formatCode>
                <c:ptCount val="21"/>
                <c:pt idx="0">
                  <c:v>597</c:v>
                </c:pt>
                <c:pt idx="1">
                  <c:v>659</c:v>
                </c:pt>
                <c:pt idx="2">
                  <c:v>753</c:v>
                </c:pt>
                <c:pt idx="3">
                  <c:v>853</c:v>
                </c:pt>
                <c:pt idx="4">
                  <c:v>675</c:v>
                </c:pt>
                <c:pt idx="5">
                  <c:v>514</c:v>
                </c:pt>
                <c:pt idx="6">
                  <c:v>489</c:v>
                </c:pt>
                <c:pt idx="7">
                  <c:v>779</c:v>
                </c:pt>
                <c:pt idx="8">
                  <c:v>1068</c:v>
                </c:pt>
                <c:pt idx="9">
                  <c:v>831</c:v>
                </c:pt>
                <c:pt idx="10">
                  <c:v>850</c:v>
                </c:pt>
                <c:pt idx="11">
                  <c:v>888</c:v>
                </c:pt>
                <c:pt idx="12">
                  <c:v>1156</c:v>
                </c:pt>
                <c:pt idx="13">
                  <c:v>1543</c:v>
                </c:pt>
                <c:pt idx="14">
                  <c:v>1639</c:v>
                </c:pt>
                <c:pt idx="15">
                  <c:v>1873</c:v>
                </c:pt>
                <c:pt idx="16">
                  <c:v>1663</c:v>
                </c:pt>
                <c:pt idx="17">
                  <c:v>1416</c:v>
                </c:pt>
                <c:pt idx="18">
                  <c:v>2088</c:v>
                </c:pt>
                <c:pt idx="19">
                  <c:v>2045</c:v>
                </c:pt>
                <c:pt idx="20">
                  <c:v>2293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8EA-4DBE-ACE9-04300D73BF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40072728"/>
        <c:axId val="540075024"/>
      </c:lineChart>
      <c:dateAx>
        <c:axId val="545877568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endParaRPr lang="en-US"/>
          </a:p>
        </c:txPr>
        <c:crossAx val="545877896"/>
        <c:crosses val="autoZero"/>
        <c:auto val="1"/>
        <c:lblOffset val="100"/>
        <c:baseTimeUnit val="months"/>
      </c:dateAx>
      <c:valAx>
        <c:axId val="545877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Medium" panose="020B0603020102020204" pitchFamily="34" charset="0"/>
                    <a:ea typeface="+mn-ea"/>
                    <a:cs typeface="+mn-cs"/>
                  </a:defRPr>
                </a:pPr>
                <a:r>
                  <a:rPr lang="en-US" sz="1800">
                    <a:latin typeface="Franklin Gothic Medium" panose="020B0603020102020204" pitchFamily="34" charset="0"/>
                  </a:rPr>
                  <a:t>Incentive</a:t>
                </a:r>
                <a:r>
                  <a:rPr lang="en-US" sz="1800" baseline="0">
                    <a:latin typeface="Franklin Gothic Medium" panose="020B0603020102020204" pitchFamily="34" charset="0"/>
                  </a:rPr>
                  <a:t> Redemptions</a:t>
                </a:r>
                <a:endParaRPr lang="en-US" sz="1800">
                  <a:latin typeface="Franklin Gothic Medium" panose="020B06030201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Medium" panose="020B06030201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endParaRPr lang="en-US"/>
          </a:p>
        </c:txPr>
        <c:crossAx val="545877568"/>
        <c:crosses val="autoZero"/>
        <c:crossBetween val="between"/>
      </c:valAx>
      <c:valAx>
        <c:axId val="540075024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Medium" panose="020B0603020102020204" pitchFamily="34" charset="0"/>
                    <a:ea typeface="+mn-ea"/>
                    <a:cs typeface="+mn-cs"/>
                  </a:defRPr>
                </a:pPr>
                <a:r>
                  <a:rPr lang="en-US" sz="1800">
                    <a:latin typeface="Franklin Gothic Medium" panose="020B0603020102020204" pitchFamily="34" charset="0"/>
                  </a:rPr>
                  <a:t>Trip Logs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Medium" panose="020B06030201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endParaRPr lang="en-US"/>
          </a:p>
        </c:txPr>
        <c:crossAx val="540072728"/>
        <c:crosses val="max"/>
        <c:crossBetween val="between"/>
      </c:valAx>
      <c:dateAx>
        <c:axId val="540072728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540075024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ranklin Gothic Medium" panose="020B06030201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340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341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50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71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You’ve seen this slide before - refresher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237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Up to 5 challenges</a:t>
            </a:r>
          </a:p>
          <a:p>
            <a:r>
              <a:rPr lang="en-US" dirty="0"/>
              <a:t>Once challenge is accepted, turns green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417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INTRO</a:t>
            </a:r>
            <a:r>
              <a:rPr lang="en-US" i="0" dirty="0"/>
              <a:t> Spent the last month or so exploring different methods for developing and implementing Task G</a:t>
            </a:r>
          </a:p>
          <a:p>
            <a:r>
              <a:rPr lang="en-US" i="0" dirty="0"/>
              <a:t>Third round of word specifications in development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82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797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5924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38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28 new CC registrants last quarter (Jan – Mar 2023)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9396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182 redemptions (Jan – Mar 2023) (44% increase from prior quarter)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6,426 total logs (Jan – Mar 2023) (30% increase from prior quarter)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7766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75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457200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374167-58AF-4EAF-B766-45D3A7FE63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722" r="16438"/>
          <a:stretch/>
        </p:blipFill>
        <p:spPr>
          <a:xfrm>
            <a:off x="6737420" y="5780717"/>
            <a:ext cx="1915064" cy="92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C2CC9BC-0365-4AA0-9B84-489B7CCDA9E9}"/>
              </a:ext>
            </a:extLst>
          </p:cNvPr>
          <p:cNvSpPr/>
          <p:nvPr userDrawn="1"/>
        </p:nvSpPr>
        <p:spPr>
          <a:xfrm>
            <a:off x="1820176" y="6353741"/>
            <a:ext cx="6557320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8: incenTrip Project Update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May 16, 2023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378642-14D9-4306-A19B-DCB81B6577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722" r="16438"/>
          <a:stretch/>
        </p:blipFill>
        <p:spPr>
          <a:xfrm>
            <a:off x="833128" y="6010841"/>
            <a:ext cx="1426786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4ACED5-87F7-46EB-9128-52D079558508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#: Presentation Title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January 9, 20XX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8EF4C5B-F551-4A7C-942C-4355C82F75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722" r="16438"/>
          <a:stretch/>
        </p:blipFill>
        <p:spPr>
          <a:xfrm>
            <a:off x="833128" y="6010841"/>
            <a:ext cx="1426786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BC5196-4288-4ED7-8E33-F85AED80C1D0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#: Presentation Title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January 9, 20XX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AA5DBF4-CCCC-4B7F-9353-E388AB7092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722" r="16438"/>
          <a:stretch/>
        </p:blipFill>
        <p:spPr>
          <a:xfrm>
            <a:off x="833128" y="6010841"/>
            <a:ext cx="1426786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7092489-EF5A-4851-9732-10F45DD5C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722" r="16438"/>
          <a:stretch/>
        </p:blipFill>
        <p:spPr>
          <a:xfrm>
            <a:off x="833128" y="6010841"/>
            <a:ext cx="1426786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E7D79AB-CA55-4211-89C4-FC24DB5D8102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#: Presentation Title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January 9, 20XX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EFD7DD-87FD-44B1-97CD-E193B38A7D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722" r="16438"/>
          <a:stretch/>
        </p:blipFill>
        <p:spPr>
          <a:xfrm>
            <a:off x="833128" y="6010841"/>
            <a:ext cx="1426786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642922"/>
              </p:ext>
            </p:extLst>
          </p:nvPr>
        </p:nvGraphicFramePr>
        <p:xfrm>
          <a:off x="853944" y="2027637"/>
          <a:ext cx="8290056" cy="320758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90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 err="1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atcmtd</a:t>
                      </a: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 Project update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b="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Overview of recent progress and planned activities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Dan Sheehan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Transportation Program Operations Manager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800" dirty="0">
                        <a:solidFill>
                          <a:schemeClr val="accent5"/>
                        </a:solidFill>
                        <a:latin typeface="+mj-lt"/>
                        <a:ea typeface="Ebrima" panose="02000000000000000000" pitchFamily="2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Commuter Connections Subcommittee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May 16, 2023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600" dirty="0">
                        <a:solidFill>
                          <a:schemeClr val="accent5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24BBFDA-766D-9D00-725A-78EE9A861000}"/>
              </a:ext>
            </a:extLst>
          </p:cNvPr>
          <p:cNvSpPr txBox="1"/>
          <p:nvPr/>
        </p:nvSpPr>
        <p:spPr>
          <a:xfrm>
            <a:off x="8031192" y="241540"/>
            <a:ext cx="8885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 Black" panose="020B0A04020102020204" pitchFamily="34" charset="0"/>
              </a:rPr>
              <a:t>Item #8</a:t>
            </a:r>
          </a:p>
        </p:txBody>
      </p:sp>
    </p:spTree>
    <p:extLst>
      <p:ext uri="{BB962C8B-B14F-4D97-AF65-F5344CB8AC3E}">
        <p14:creationId xmlns:p14="http://schemas.microsoft.com/office/powerpoint/2010/main" val="2675188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41090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New Version of incenTrip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Released to Apple App Store and Google Play on December 16, 2022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Contains new features that fulfills ATCMTD Tasks D and E: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Flextime Rewards Program (Task D.1)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Traveler Alerts (Task D.2)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Corridor-level “Challenges” (Task E)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Rideshare logging improvements (Subtask E)</a:t>
            </a:r>
          </a:p>
        </p:txBody>
      </p:sp>
    </p:spTree>
    <p:extLst>
      <p:ext uri="{BB962C8B-B14F-4D97-AF65-F5344CB8AC3E}">
        <p14:creationId xmlns:p14="http://schemas.microsoft.com/office/powerpoint/2010/main" val="146019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69016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New Functionality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B81A8FE-323A-6235-F6A6-B44B590A9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020" y="1383623"/>
            <a:ext cx="2096651" cy="45373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1E8F532F-324B-1EA9-DADD-8D8180442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8621" y="1383623"/>
            <a:ext cx="2097709" cy="45396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E1D624F0-6FC0-7677-6E8F-992F55411B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2361" y="1383623"/>
            <a:ext cx="2097709" cy="45396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0421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C – Capital Bikeshare Incentive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Commenced efforts to begin Capital Bikeshare incentive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Tentative rewards thresholds: $10, $25, and $95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The $95 incentive is the equivalent of an annual membership to Capital Bikeshare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Credits are in the form of redemption codes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Fulfills microtransit element of original ATCMTD application</a:t>
            </a:r>
          </a:p>
        </p:txBody>
      </p:sp>
    </p:spTree>
    <p:extLst>
      <p:ext uri="{BB962C8B-B14F-4D97-AF65-F5344CB8AC3E}">
        <p14:creationId xmlns:p14="http://schemas.microsoft.com/office/powerpoint/2010/main" val="2210178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33333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F – Overview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F</a:t>
            </a:r>
            <a:r>
              <a:rPr lang="en-US" sz="2000" dirty="0">
                <a:cs typeface="Calibri" panose="020F0502020204030204" pitchFamily="34" charset="0"/>
              </a:rPr>
              <a:t>: Integration of Employer-Funded TDM for Shared-Platform Development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Develop a new “Employer Rewards Program” that allows employers to create and deploy customized TDM programs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Employers conduct basic program administration through special ETC permissions in the TDM System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“Employer Challenges” and Employer Rewards Store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Employees earn points by completing Employer Challenges; redeem at the Employer Rewards Store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Overlayed on top of existing public incentive programs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Desired Outcome</a:t>
            </a:r>
            <a:r>
              <a:rPr lang="en-US" sz="2000" dirty="0">
                <a:cs typeface="Calibri" panose="020F0502020204030204" pitchFamily="34" charset="0"/>
              </a:rPr>
              <a:t>: Employers encourage employees to explore new sustainable travel modes</a:t>
            </a:r>
            <a:endParaRPr lang="en-US" sz="2000" u="sng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278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288862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F – Beta UIs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151BAE38-838C-4ACE-8D74-E53CA88F725B">
            <a:extLst>
              <a:ext uri="{FF2B5EF4-FFF2-40B4-BE49-F238E27FC236}">
                <a16:creationId xmlns:a16="http://schemas.microsoft.com/office/drawing/2014/main" id="{E7921293-4FFD-8E40-1148-B9B860C8A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901" y="1351280"/>
            <a:ext cx="2021848" cy="437896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ED666197-AEFE-491A-8056-6BD5E251E48E">
            <a:extLst>
              <a:ext uri="{FF2B5EF4-FFF2-40B4-BE49-F238E27FC236}">
                <a16:creationId xmlns:a16="http://schemas.microsoft.com/office/drawing/2014/main" id="{5B253CF8-12DC-438F-334B-2398045F0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312" y="1351280"/>
            <a:ext cx="2021848" cy="437896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8032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42863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G – Updated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G</a:t>
            </a:r>
            <a:r>
              <a:rPr lang="en-US" sz="2000" dirty="0">
                <a:cs typeface="Calibri" panose="020F0502020204030204" pitchFamily="34" charset="0"/>
              </a:rPr>
              <a:t> – Specialized Transportation Referrals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Identify and recommend specialized transportation services for older adults and persons with disabilities </a:t>
            </a:r>
            <a:r>
              <a:rPr lang="en-US" sz="2000" dirty="0"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may not have the ability to participate in standard multimodal travel options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Leverage the existing Reach a Ride platform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Refer specialized transportation services such as taxis &amp; nonprofits that use Wheelchair Accessible Vehicles (WAC)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Following implementation, data on end-user engagement (i.e., trip searches) will be shared with local policy decision makers and planners to help improve the mobility network in the megaregion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Desired Outcome:</a:t>
            </a:r>
            <a:r>
              <a:rPr lang="en-US" sz="2000" dirty="0">
                <a:cs typeface="Calibri" panose="020F0502020204030204" pitchFamily="34" charset="0"/>
              </a:rPr>
              <a:t> Ability for persons needing specialized transportation services to find a provider that meets their criteria.</a:t>
            </a:r>
          </a:p>
        </p:txBody>
      </p:sp>
    </p:spTree>
    <p:extLst>
      <p:ext uri="{BB962C8B-B14F-4D97-AF65-F5344CB8AC3E}">
        <p14:creationId xmlns:p14="http://schemas.microsoft.com/office/powerpoint/2010/main" val="4086598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49549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G – Potential Flow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5597494"/>
            <a:ext cx="78821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1400" i="1" dirty="0">
                <a:cs typeface="Calibri" panose="020F0502020204030204" pitchFamily="34" charset="0"/>
              </a:rPr>
              <a:t>*The above flow is under review by the project team and may change prior to release.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4EA8A8-070E-035E-7425-BB3BC2AE7F3B}"/>
              </a:ext>
            </a:extLst>
          </p:cNvPr>
          <p:cNvSpPr txBox="1"/>
          <p:nvPr/>
        </p:nvSpPr>
        <p:spPr>
          <a:xfrm>
            <a:off x="872333" y="1510196"/>
            <a:ext cx="6438801" cy="92333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Commuter Selects </a:t>
            </a:r>
            <a:r>
              <a:rPr lang="en-US" i="1" dirty="0"/>
              <a:t>Reach a Ride </a:t>
            </a:r>
            <a:r>
              <a:rPr lang="en-US" dirty="0"/>
              <a:t>Search</a:t>
            </a:r>
          </a:p>
          <a:p>
            <a:r>
              <a:rPr lang="en-US" sz="1200" i="1" dirty="0"/>
              <a:t>A new trip planning option will be added to the incenTrip </a:t>
            </a:r>
            <a:r>
              <a:rPr lang="en-US" sz="1200" i="1" dirty="0" err="1"/>
              <a:t>homescreen</a:t>
            </a:r>
            <a:r>
              <a:rPr lang="en-US" sz="1200" i="1" dirty="0"/>
              <a:t>. A Reach a Ride search will “Deep Link” to the existing Reach a Ride platform and recommend specialized transportation providers that match the commuter’s search criteria.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0C4EFC-AEA8-42C3-6F5E-70930523CD31}"/>
              </a:ext>
            </a:extLst>
          </p:cNvPr>
          <p:cNvSpPr txBox="1"/>
          <p:nvPr/>
        </p:nvSpPr>
        <p:spPr>
          <a:xfrm>
            <a:off x="1882239" y="2713221"/>
            <a:ext cx="6438801" cy="553998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Commuter Schedules Trip </a:t>
            </a:r>
          </a:p>
          <a:p>
            <a:r>
              <a:rPr lang="en-US" sz="1200" i="1" dirty="0"/>
              <a:t>Trip scheduling will occur directly with the provider, externally of incenTrip.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77C5E3-EE2F-C785-ED81-8D46791C6086}"/>
              </a:ext>
            </a:extLst>
          </p:cNvPr>
          <p:cNvSpPr txBox="1"/>
          <p:nvPr/>
        </p:nvSpPr>
        <p:spPr>
          <a:xfrm>
            <a:off x="906878" y="3546914"/>
            <a:ext cx="6438801" cy="92333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Commuter Plans Trip in incenTrip</a:t>
            </a:r>
          </a:p>
          <a:p>
            <a:r>
              <a:rPr lang="en-US" sz="1200" i="1" dirty="0"/>
              <a:t>After confirming trip schedule with provider, commuter can plan trip in incenTrip. Existing “Depart Later” functionality in incenTrip will be leveraged. A new toggleable “Reach a Ride Trip” filter will be added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6D955A-AC3D-5173-540F-3725422D37E0}"/>
              </a:ext>
            </a:extLst>
          </p:cNvPr>
          <p:cNvSpPr txBox="1"/>
          <p:nvPr/>
        </p:nvSpPr>
        <p:spPr>
          <a:xfrm>
            <a:off x="906878" y="4744578"/>
            <a:ext cx="6438801" cy="738664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Commuter Logs Trip and Receives Points</a:t>
            </a:r>
          </a:p>
          <a:p>
            <a:r>
              <a:rPr lang="en-US" sz="1200" i="1" dirty="0"/>
              <a:t>As with any trip planned in incenTrip, the commuter must activate incenTrip and log their “Reach a Ride” trip while commuting. incenTrip will recognize the trip and award a standard 50 points.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03C6A79-CD14-0BCF-3DB2-BE0CA7B33597}"/>
              </a:ext>
            </a:extLst>
          </p:cNvPr>
          <p:cNvCxnSpPr>
            <a:cxnSpLocks/>
          </p:cNvCxnSpPr>
          <p:nvPr/>
        </p:nvCxnSpPr>
        <p:spPr>
          <a:xfrm>
            <a:off x="4277360" y="3296653"/>
            <a:ext cx="0" cy="204536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F6110F5-3C73-2596-86F6-CCD6CD5EE911}"/>
              </a:ext>
            </a:extLst>
          </p:cNvPr>
          <p:cNvCxnSpPr>
            <a:cxnSpLocks/>
          </p:cNvCxnSpPr>
          <p:nvPr/>
        </p:nvCxnSpPr>
        <p:spPr>
          <a:xfrm>
            <a:off x="4277360" y="4503821"/>
            <a:ext cx="0" cy="208547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B8EFDFA-4499-B562-D214-1CD812EED5E7}"/>
              </a:ext>
            </a:extLst>
          </p:cNvPr>
          <p:cNvCxnSpPr>
            <a:cxnSpLocks/>
          </p:cNvCxnSpPr>
          <p:nvPr/>
        </p:nvCxnSpPr>
        <p:spPr>
          <a:xfrm>
            <a:off x="4277360" y="2462463"/>
            <a:ext cx="0" cy="204536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7705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18193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G – Implementation Schedule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CB73BA19-E158-4432-AD6E-576B0473FB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345907"/>
              </p:ext>
            </p:extLst>
          </p:nvPr>
        </p:nvGraphicFramePr>
        <p:xfrm>
          <a:off x="1322947" y="2008373"/>
          <a:ext cx="6498105" cy="18542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108985">
                  <a:extLst>
                    <a:ext uri="{9D8B030D-6E8A-4147-A177-3AD203B41FA5}">
                      <a16:colId xmlns:a16="http://schemas.microsoft.com/office/drawing/2014/main" val="1988007209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351382079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370925341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22671887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7036784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394233637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30330893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MAY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JUN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JUL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AUG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SEP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OCT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79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Finalize Work Specs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402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Technology Dev.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439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Beta Testing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48933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Refine &amp; Launch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641606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0F4576C6-7C4A-D736-064A-065F4A89DB70}"/>
              </a:ext>
            </a:extLst>
          </p:cNvPr>
          <p:cNvSpPr/>
          <p:nvPr/>
        </p:nvSpPr>
        <p:spPr>
          <a:xfrm>
            <a:off x="3296092" y="4390601"/>
            <a:ext cx="744279" cy="4040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0DC477-F852-7A2D-90FD-DF025D51F890}"/>
              </a:ext>
            </a:extLst>
          </p:cNvPr>
          <p:cNvSpPr txBox="1"/>
          <p:nvPr/>
        </p:nvSpPr>
        <p:spPr>
          <a:xfrm>
            <a:off x="4040371" y="4464950"/>
            <a:ext cx="21371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400" i="1" dirty="0">
                <a:cs typeface="Calibri" panose="020F0502020204030204" pitchFamily="34" charset="0"/>
              </a:rPr>
              <a:t>Implementation Period</a:t>
            </a:r>
          </a:p>
        </p:txBody>
      </p:sp>
    </p:spTree>
    <p:extLst>
      <p:ext uri="{BB962C8B-B14F-4D97-AF65-F5344CB8AC3E}">
        <p14:creationId xmlns:p14="http://schemas.microsoft.com/office/powerpoint/2010/main" val="677803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72274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K – Progress Update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K</a:t>
            </a:r>
            <a:r>
              <a:rPr lang="en-US" sz="2000" dirty="0">
                <a:cs typeface="Calibri" panose="020F0502020204030204" pitchFamily="34" charset="0"/>
              </a:rPr>
              <a:t> – Technology Transfer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Package and prepare software elements associated with ATCMTD and incenTrip for transfer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Transfer is crucial for continuing operations of incenTrip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ATCMTD funded research and development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Commuter Connections expects to maintain incenTrip program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Scalability to other regions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Initial plan developed and currently under review by project team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UMD exploring whether any legal constraints exist for full transfer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Packaging and transfer is planned in </a:t>
            </a:r>
            <a:r>
              <a:rPr lang="en-US" sz="2000" u="sng" dirty="0">
                <a:cs typeface="Calibri" panose="020F0502020204030204" pitchFamily="34" charset="0"/>
              </a:rPr>
              <a:t>Q4 2023</a:t>
            </a:r>
            <a:r>
              <a:rPr lang="en-US" sz="2000" dirty="0">
                <a:cs typeface="Calibri" panose="020F0502020204030204" pitchFamily="34" charset="0"/>
              </a:rPr>
              <a:t>, prior to grant closeout</a:t>
            </a:r>
          </a:p>
        </p:txBody>
      </p:sp>
    </p:spTree>
    <p:extLst>
      <p:ext uri="{BB962C8B-B14F-4D97-AF65-F5344CB8AC3E}">
        <p14:creationId xmlns:p14="http://schemas.microsoft.com/office/powerpoint/2010/main" val="499373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5CF9F88-2079-48B4-BEBF-B17C919B0018}"/>
              </a:ext>
            </a:extLst>
          </p:cNvPr>
          <p:cNvGraphicFramePr>
            <a:graphicFrameLocks/>
          </p:cNvGraphicFramePr>
          <p:nvPr/>
        </p:nvGraphicFramePr>
        <p:xfrm>
          <a:off x="240109" y="1060133"/>
          <a:ext cx="9070181" cy="52863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User Activity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61083F-6225-43FD-80E5-83BBEF8001EF}"/>
              </a:ext>
            </a:extLst>
          </p:cNvPr>
          <p:cNvSpPr txBox="1"/>
          <p:nvPr/>
        </p:nvSpPr>
        <p:spPr>
          <a:xfrm>
            <a:off x="2528046" y="6296757"/>
            <a:ext cx="2904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/>
              <a:t>*Includes reclassified Base Program end-users into the new MDOT Program launched in Nov.</a:t>
            </a:r>
          </a:p>
        </p:txBody>
      </p:sp>
    </p:spTree>
    <p:extLst>
      <p:ext uri="{BB962C8B-B14F-4D97-AF65-F5344CB8AC3E}">
        <p14:creationId xmlns:p14="http://schemas.microsoft.com/office/powerpoint/2010/main" val="1887133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64B4AC17-7BD9-4F9D-AC09-AB4586BAAA10}"/>
              </a:ext>
            </a:extLst>
          </p:cNvPr>
          <p:cNvGraphicFramePr>
            <a:graphicFrameLocks/>
          </p:cNvGraphicFramePr>
          <p:nvPr/>
        </p:nvGraphicFramePr>
        <p:xfrm>
          <a:off x="770493" y="1170463"/>
          <a:ext cx="7989094" cy="4862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User Activity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654854A-3570-486A-86FD-4B1162BB69A7}"/>
              </a:ext>
            </a:extLst>
          </p:cNvPr>
          <p:cNvSpPr txBox="1"/>
          <p:nvPr/>
        </p:nvSpPr>
        <p:spPr>
          <a:xfrm>
            <a:off x="3179427" y="6036424"/>
            <a:ext cx="30284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Data labels represent Redemptions</a:t>
            </a:r>
          </a:p>
        </p:txBody>
      </p:sp>
    </p:spTree>
    <p:extLst>
      <p:ext uri="{BB962C8B-B14F-4D97-AF65-F5344CB8AC3E}">
        <p14:creationId xmlns:p14="http://schemas.microsoft.com/office/powerpoint/2010/main" val="3096613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3776"/>
              </p:ext>
            </p:extLst>
          </p:nvPr>
        </p:nvGraphicFramePr>
        <p:xfrm>
          <a:off x="775405" y="1686336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761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6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+mj-lt"/>
                          <a:cs typeface="Calibri" panose="020F0502020204030204" pitchFamily="34" charset="0"/>
                        </a:rPr>
                        <a:t>Dan Sheehan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DTP Program Operations Manager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(202) 962-3287</a:t>
                      </a:r>
                      <a:endParaRPr lang="en-US" sz="1400" b="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dsheehan@mwcog.org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commuterconnections.org</a:t>
                      </a:r>
                      <a:endParaRPr lang="en-US" sz="2800" b="0" dirty="0">
                        <a:solidFill>
                          <a:schemeClr val="tx2"/>
                        </a:solidFill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+mn-lt"/>
                          <a:cs typeface="Calibri" panose="020F0502020204030204" pitchFamily="34" charset="0"/>
                        </a:rPr>
                        <a:t>Metropolitan</a:t>
                      </a:r>
                      <a:r>
                        <a:rPr lang="en-US" sz="1400" baseline="0" dirty="0">
                          <a:latin typeface="+mn-lt"/>
                          <a:cs typeface="Calibri" panose="020F0502020204030204" pitchFamily="34" charset="0"/>
                        </a:rPr>
                        <a:t> Washington Council of Governments</a:t>
                      </a:r>
                      <a:endParaRPr lang="en-US" sz="140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+mn-lt"/>
                          <a:cs typeface="Calibri" panose="020F0502020204030204" pitchFamily="34" charset="0"/>
                        </a:rPr>
                        <a:t>777 North Capitol Street NE, </a:t>
                      </a:r>
                      <a:r>
                        <a:rPr lang="fr-FR" sz="1400" dirty="0">
                          <a:latin typeface="+mn-lt"/>
                          <a:cs typeface="Calibri" panose="020F0502020204030204" pitchFamily="34" charset="0"/>
                        </a:rPr>
                        <a:t>Suite 300</a:t>
                      </a:r>
                      <a:endParaRPr lang="en-US" sz="140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+mn-lt"/>
                          <a:cs typeface="Calibri" panose="020F0502020204030204" pitchFamily="34" charset="0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3577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mmuter Connections">
      <a:dk1>
        <a:sysClr val="windowText" lastClr="000000"/>
      </a:dk1>
      <a:lt1>
        <a:sysClr val="window" lastClr="FFFFFF"/>
      </a:lt1>
      <a:dk2>
        <a:srgbClr val="1D2C53"/>
      </a:dk2>
      <a:lt2>
        <a:srgbClr val="008457"/>
      </a:lt2>
      <a:accent1>
        <a:srgbClr val="6FAEC6"/>
      </a:accent1>
      <a:accent2>
        <a:srgbClr val="9BD3B9"/>
      </a:accent2>
      <a:accent3>
        <a:srgbClr val="8AC75A"/>
      </a:accent3>
      <a:accent4>
        <a:srgbClr val="D2C12D"/>
      </a:accent4>
      <a:accent5>
        <a:srgbClr val="91988E"/>
      </a:accent5>
      <a:accent6>
        <a:srgbClr val="000000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mmuter Connections PPT Template_Green Logo" id="{9E2B0AD3-C9ED-4EAE-9EF5-11AAD4FFBF8F}" vid="{0C6EAFA4-98C9-4364-A0AB-A68F7B96FC5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Commuter Connections - Green Logo</Template>
  <TotalTime>2411</TotalTime>
  <Words>815</Words>
  <Application>Microsoft Office PowerPoint</Application>
  <PresentationFormat>On-screen Show (4:3)</PresentationFormat>
  <Paragraphs>122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Sheehan</dc:creator>
  <cp:lastModifiedBy>Airece Chase</cp:lastModifiedBy>
  <cp:revision>118</cp:revision>
  <cp:lastPrinted>2022-11-02T17:21:52Z</cp:lastPrinted>
  <dcterms:created xsi:type="dcterms:W3CDTF">2021-07-30T00:58:17Z</dcterms:created>
  <dcterms:modified xsi:type="dcterms:W3CDTF">2023-05-15T19:58:00Z</dcterms:modified>
</cp:coreProperties>
</file>