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theme/themeOverride12.xml" ContentType="application/vnd.openxmlformats-officedocument.themeOverr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theme/themeOverride1.xml" ContentType="application/vnd.openxmlformats-officedocument.themeOverride+xml"/>
  <Override PartName="/ppt/charts/chart13.xml" ContentType="application/vnd.openxmlformats-officedocument.drawingml.char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charts/chart7.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theme/theme10.xml" ContentType="application/vnd.openxmlformats-officedocument.theme+xml"/>
  <Override PartName="/ppt/theme/themeOverride13.xml" ContentType="application/vnd.openxmlformats-officedocument.themeOverrid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bin" ContentType="application/vnd.openxmlformats-officedocument.oleObject"/>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theme/themeOverride6.xml" ContentType="application/vnd.openxmlformats-officedocument.themeOverr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emf" ContentType="image/x-emf"/>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theme/themeOverride2.xml" ContentType="application/vnd.openxmlformats-officedocument.themeOverride+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charts/chart8.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charts/chart10.xml" ContentType="application/vnd.openxmlformats-officedocument.drawingml.chart+xml"/>
  <Override PartName="/ppt/notesSlides/notesSlide8.xml" ContentType="application/vnd.openxmlformats-officedocument.presentationml.notesSlide+xml"/>
  <Override PartName="/ppt/charts/chart4.xml" ContentType="application/vnd.openxmlformats-officedocument.drawingml.chart+xml"/>
  <Override PartName="/ppt/slideMasters/slideMaster5.xml" ContentType="application/vnd.openxmlformats-officedocument.presentationml.slideMaster+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notesSlides/notesSlide4.xml" ContentType="application/vnd.openxmlformats-officedocument.presentationml.notesSlide+xml"/>
  <Override PartName="/ppt/theme/themeOverride14.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theme/themeOverride7.xml" ContentType="application/vnd.openxmlformats-officedocument.themeOverrid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xls" ContentType="application/vnd.ms-excel"/>
  <Override PartName="/ppt/theme/themeOverride3.xml" ContentType="application/vnd.openxmlformats-officedocument.themeOverr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charts/chart5.xml" ContentType="application/vnd.openxmlformats-officedocument.drawingml.char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charts/chart1.xml" ContentType="application/vnd.openxmlformats-officedocument.drawingml.char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theme/themeOverride8.xml" ContentType="application/vnd.openxmlformats-officedocument.themeOverride+xml"/>
  <Override PartName="/ppt/theme/themeOverride11.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drawings/drawing1.xml" ContentType="application/vnd.openxmlformats-officedocument.drawingml.chartshapes+xml"/>
  <Override PartName="/ppt/slides/slide24.xml" ContentType="application/vnd.openxmlformats-officedocument.presentationml.slide+xml"/>
  <Override PartName="/ppt/slides/slide35.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Default Extension="jpeg" ContentType="image/jpeg"/>
  <Override PartName="/ppt/theme/themeOverride4.xml" ContentType="application/vnd.openxmlformats-officedocument.themeOverrid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charts/chart12.xml" ContentType="application/vnd.openxmlformats-officedocument.drawingml.chart+xml"/>
  <Override PartName="/ppt/charts/chart6.xml" ContentType="application/vnd.openxmlformats-officedocument.drawingml.chart+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charts/chart2.xml" ContentType="application/vnd.openxmlformats-officedocument.drawingml.chart+xml"/>
  <Override PartName="/ppt/theme/themeOverride9.xml" ContentType="application/vnd.openxmlformats-officedocument.themeOverride+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theme/themeOverride5.xml" ContentType="application/vnd.openxmlformats-officedocument.themeOverride+xml"/>
  <Override PartName="/ppt/theme/theme1.xml" ContentType="application/vnd.openxmlformats-officedocument.theme+xml"/>
  <Override PartName="/ppt/slideLayouts/slideLayout5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740" r:id="rId2"/>
    <p:sldMasterId id="2147483756" r:id="rId3"/>
    <p:sldMasterId id="2147483772" r:id="rId4"/>
    <p:sldMasterId id="2147483788" r:id="rId5"/>
    <p:sldMasterId id="2147483804" r:id="rId6"/>
    <p:sldMasterId id="2147483807" r:id="rId7"/>
    <p:sldMasterId id="2147483810" r:id="rId8"/>
  </p:sldMasterIdLst>
  <p:notesMasterIdLst>
    <p:notesMasterId r:id="rId49"/>
  </p:notesMasterIdLst>
  <p:handoutMasterIdLst>
    <p:handoutMasterId r:id="rId50"/>
  </p:handoutMasterIdLst>
  <p:sldIdLst>
    <p:sldId id="268" r:id="rId9"/>
    <p:sldId id="376" r:id="rId10"/>
    <p:sldId id="414" r:id="rId11"/>
    <p:sldId id="269" r:id="rId12"/>
    <p:sldId id="355" r:id="rId13"/>
    <p:sldId id="375" r:id="rId14"/>
    <p:sldId id="367" r:id="rId15"/>
    <p:sldId id="374" r:id="rId16"/>
    <p:sldId id="368" r:id="rId17"/>
    <p:sldId id="393" r:id="rId18"/>
    <p:sldId id="415" r:id="rId19"/>
    <p:sldId id="370" r:id="rId20"/>
    <p:sldId id="372" r:id="rId21"/>
    <p:sldId id="422" r:id="rId22"/>
    <p:sldId id="417" r:id="rId23"/>
    <p:sldId id="418" r:id="rId24"/>
    <p:sldId id="419" r:id="rId25"/>
    <p:sldId id="420" r:id="rId26"/>
    <p:sldId id="421" r:id="rId27"/>
    <p:sldId id="363" r:id="rId28"/>
    <p:sldId id="377" r:id="rId29"/>
    <p:sldId id="446" r:id="rId30"/>
    <p:sldId id="447" r:id="rId31"/>
    <p:sldId id="448" r:id="rId32"/>
    <p:sldId id="483" r:id="rId33"/>
    <p:sldId id="435" r:id="rId34"/>
    <p:sldId id="463" r:id="rId35"/>
    <p:sldId id="438" r:id="rId36"/>
    <p:sldId id="460" r:id="rId37"/>
    <p:sldId id="484" r:id="rId38"/>
    <p:sldId id="475" r:id="rId39"/>
    <p:sldId id="485" r:id="rId40"/>
    <p:sldId id="477" r:id="rId41"/>
    <p:sldId id="488" r:id="rId42"/>
    <p:sldId id="486" r:id="rId43"/>
    <p:sldId id="480" r:id="rId44"/>
    <p:sldId id="481" r:id="rId45"/>
    <p:sldId id="487" r:id="rId46"/>
    <p:sldId id="482" r:id="rId47"/>
    <p:sldId id="473" r:id="rId48"/>
  </p:sldIdLst>
  <p:sldSz cx="9144000" cy="6858000" type="screen4x3"/>
  <p:notesSz cx="6858000" cy="9144000"/>
  <p:defaultTextStyle>
    <a:defPPr>
      <a:defRPr lang="en-US"/>
    </a:defPPr>
    <a:lvl1pPr algn="l" rtl="0" fontAlgn="base">
      <a:lnSpc>
        <a:spcPct val="85000"/>
      </a:lnSpc>
      <a:spcBef>
        <a:spcPct val="30000"/>
      </a:spcBef>
      <a:spcAft>
        <a:spcPct val="0"/>
      </a:spcAft>
      <a:buClr>
        <a:schemeClr val="bg1"/>
      </a:buClr>
      <a:buSzPct val="80000"/>
      <a:buFont typeface="Wingdings" pitchFamily="2" charset="2"/>
      <a:buChar char="•"/>
      <a:defRPr kern="1200">
        <a:solidFill>
          <a:srgbClr val="080808"/>
        </a:solidFill>
        <a:latin typeface="Times New Roman" pitchFamily="18" charset="0"/>
        <a:ea typeface="ＭＳ Ｐゴシック" pitchFamily="34" charset="-128"/>
        <a:cs typeface="+mn-cs"/>
      </a:defRPr>
    </a:lvl1pPr>
    <a:lvl2pPr marL="457200" algn="l" rtl="0" fontAlgn="base">
      <a:lnSpc>
        <a:spcPct val="85000"/>
      </a:lnSpc>
      <a:spcBef>
        <a:spcPct val="30000"/>
      </a:spcBef>
      <a:spcAft>
        <a:spcPct val="0"/>
      </a:spcAft>
      <a:buClr>
        <a:schemeClr val="bg1"/>
      </a:buClr>
      <a:buSzPct val="80000"/>
      <a:buFont typeface="Wingdings" pitchFamily="2" charset="2"/>
      <a:buChar char="•"/>
      <a:defRPr kern="1200">
        <a:solidFill>
          <a:srgbClr val="080808"/>
        </a:solidFill>
        <a:latin typeface="Times New Roman" pitchFamily="18" charset="0"/>
        <a:ea typeface="ＭＳ Ｐゴシック" pitchFamily="34" charset="-128"/>
        <a:cs typeface="+mn-cs"/>
      </a:defRPr>
    </a:lvl2pPr>
    <a:lvl3pPr marL="914400" algn="l" rtl="0" fontAlgn="base">
      <a:lnSpc>
        <a:spcPct val="85000"/>
      </a:lnSpc>
      <a:spcBef>
        <a:spcPct val="30000"/>
      </a:spcBef>
      <a:spcAft>
        <a:spcPct val="0"/>
      </a:spcAft>
      <a:buClr>
        <a:schemeClr val="bg1"/>
      </a:buClr>
      <a:buSzPct val="80000"/>
      <a:buFont typeface="Wingdings" pitchFamily="2" charset="2"/>
      <a:buChar char="•"/>
      <a:defRPr kern="1200">
        <a:solidFill>
          <a:srgbClr val="080808"/>
        </a:solidFill>
        <a:latin typeface="Times New Roman" pitchFamily="18" charset="0"/>
        <a:ea typeface="ＭＳ Ｐゴシック" pitchFamily="34" charset="-128"/>
        <a:cs typeface="+mn-cs"/>
      </a:defRPr>
    </a:lvl3pPr>
    <a:lvl4pPr marL="1371600" algn="l" rtl="0" fontAlgn="base">
      <a:lnSpc>
        <a:spcPct val="85000"/>
      </a:lnSpc>
      <a:spcBef>
        <a:spcPct val="30000"/>
      </a:spcBef>
      <a:spcAft>
        <a:spcPct val="0"/>
      </a:spcAft>
      <a:buClr>
        <a:schemeClr val="bg1"/>
      </a:buClr>
      <a:buSzPct val="80000"/>
      <a:buFont typeface="Wingdings" pitchFamily="2" charset="2"/>
      <a:buChar char="•"/>
      <a:defRPr kern="1200">
        <a:solidFill>
          <a:srgbClr val="080808"/>
        </a:solidFill>
        <a:latin typeface="Times New Roman" pitchFamily="18" charset="0"/>
        <a:ea typeface="ＭＳ Ｐゴシック" pitchFamily="34" charset="-128"/>
        <a:cs typeface="+mn-cs"/>
      </a:defRPr>
    </a:lvl4pPr>
    <a:lvl5pPr marL="1828800" algn="l" rtl="0" fontAlgn="base">
      <a:lnSpc>
        <a:spcPct val="85000"/>
      </a:lnSpc>
      <a:spcBef>
        <a:spcPct val="30000"/>
      </a:spcBef>
      <a:spcAft>
        <a:spcPct val="0"/>
      </a:spcAft>
      <a:buClr>
        <a:schemeClr val="bg1"/>
      </a:buClr>
      <a:buSzPct val="80000"/>
      <a:buFont typeface="Wingdings" pitchFamily="2" charset="2"/>
      <a:buChar char="•"/>
      <a:defRPr kern="1200">
        <a:solidFill>
          <a:srgbClr val="080808"/>
        </a:solidFill>
        <a:latin typeface="Times New Roman" pitchFamily="18" charset="0"/>
        <a:ea typeface="ＭＳ Ｐゴシック" pitchFamily="34" charset="-128"/>
        <a:cs typeface="+mn-cs"/>
      </a:defRPr>
    </a:lvl5pPr>
    <a:lvl6pPr marL="2286000" algn="l" defTabSz="914400" rtl="0" eaLnBrk="1" latinLnBrk="0" hangingPunct="1">
      <a:defRPr kern="1200">
        <a:solidFill>
          <a:srgbClr val="080808"/>
        </a:solidFill>
        <a:latin typeface="Times New Roman" pitchFamily="18" charset="0"/>
        <a:ea typeface="ＭＳ Ｐゴシック" pitchFamily="34" charset="-128"/>
        <a:cs typeface="+mn-cs"/>
      </a:defRPr>
    </a:lvl6pPr>
    <a:lvl7pPr marL="2743200" algn="l" defTabSz="914400" rtl="0" eaLnBrk="1" latinLnBrk="0" hangingPunct="1">
      <a:defRPr kern="1200">
        <a:solidFill>
          <a:srgbClr val="080808"/>
        </a:solidFill>
        <a:latin typeface="Times New Roman" pitchFamily="18" charset="0"/>
        <a:ea typeface="ＭＳ Ｐゴシック" pitchFamily="34" charset="-128"/>
        <a:cs typeface="+mn-cs"/>
      </a:defRPr>
    </a:lvl7pPr>
    <a:lvl8pPr marL="3200400" algn="l" defTabSz="914400" rtl="0" eaLnBrk="1" latinLnBrk="0" hangingPunct="1">
      <a:defRPr kern="1200">
        <a:solidFill>
          <a:srgbClr val="080808"/>
        </a:solidFill>
        <a:latin typeface="Times New Roman" pitchFamily="18" charset="0"/>
        <a:ea typeface="ＭＳ Ｐゴシック" pitchFamily="34" charset="-128"/>
        <a:cs typeface="+mn-cs"/>
      </a:defRPr>
    </a:lvl8pPr>
    <a:lvl9pPr marL="3657600" algn="l" defTabSz="914400" rtl="0" eaLnBrk="1" latinLnBrk="0" hangingPunct="1">
      <a:defRPr kern="1200">
        <a:solidFill>
          <a:srgbClr val="080808"/>
        </a:solidFill>
        <a:latin typeface="Times New Roman" pitchFamily="18"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99CCFF"/>
    <a:srgbClr val="CCFF99"/>
    <a:srgbClr val="333333"/>
    <a:srgbClr val="CCFFCC"/>
    <a:srgbClr val="FFFF66"/>
    <a:srgbClr val="FF00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1656" y="-67"/>
      </p:cViewPr>
      <p:guideLst>
        <p:guide orient="horz" pos="2160"/>
        <p:guide pos="2880"/>
      </p:guideLst>
    </p:cSldViewPr>
  </p:slideViewPr>
  <p:notesTextViewPr>
    <p:cViewPr>
      <p:scale>
        <a:sx n="100" d="100"/>
        <a:sy n="100" d="100"/>
      </p:scale>
      <p:origin x="0" y="0"/>
    </p:cViewPr>
  </p:notesTextViewPr>
  <p:sorterViewPr>
    <p:cViewPr>
      <p:scale>
        <a:sx n="50" d="100"/>
        <a:sy n="50"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8.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file:///\\MDE17_VS_SERVER\DATA17\ARMA\AQPlanning%20and%20Monitoring\Regulation%20Development%20Division\Largest%20Contributor%202013\data%20analysis\ozone%20season%20emission%20data\SCR%20graphs\graph%20WV.f.3.25.14.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MDE17_VS_SERVER\DATA17\ARMA\AQPlanning%20and%20Monitoring\Regulation%20Development%20Division\Largest%20Contributor%202013\data%20analysis\ozone%20season%20emission%20data\SCR%20graphs\graph%20WV.f.3.25.14.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20FINAL.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6.xml"/></Relationships>
</file>

<file path=ppt/charts/_rels/chart7.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7.xml"/></Relationships>
</file>

<file path=ppt/charts/_rels/chart8.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20FINAL.xlsx" TargetMode="External"/><Relationship Id="rId1" Type="http://schemas.openxmlformats.org/officeDocument/2006/relationships/themeOverride" Target="../theme/themeOverride8.xml"/></Relationships>
</file>

<file path=ppt/charts/_rels/chart9.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9.xml"/></Relationships>
</file>

<file path=ppt/charts/_rels/chart10.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10.xml"/></Relationships>
</file>

<file path=ppt/charts/_rels/chart11.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20FINAL.xlsx" TargetMode="External"/><Relationship Id="rId1" Type="http://schemas.openxmlformats.org/officeDocument/2006/relationships/themeOverride" Target="../theme/themeOverride11.xml"/></Relationships>
</file>

<file path=ppt/charts/_rels/chart12.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xlsx" TargetMode="External"/><Relationship Id="rId1" Type="http://schemas.openxmlformats.org/officeDocument/2006/relationships/themeOverride" Target="../theme/themeOverride12.xml"/></Relationships>
</file>

<file path=ppt/charts/_rels/chart13.xml.rels><?xml version="1.0" encoding="UTF-8" standalone="yes"?>
<Relationships xmlns="http://schemas.openxmlformats.org/package/2006/relationships"><Relationship Id="rId2" Type="http://schemas.openxmlformats.org/officeDocument/2006/relationships/oleObject" Target="file:///H:\Upwind%20Projects\11%20States%20-%20Upwind%20Transport\Summer%202015\Coal-Fired%20Units,%20176A%20States,%202015%20OS%20Performance%20-%20updated%208-3-2015-%20FINAL.xlsx" TargetMode="External"/><Relationship Id="rId1" Type="http://schemas.openxmlformats.org/officeDocument/2006/relationships/themeOverride" Target="../theme/themeOverride13.xml"/></Relationships>
</file>

<file path=ppt/charts/_rels/chart14.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H:\Upwind%20Projects\11%20States%20-%20Upwind%20Transport\Summer%202015\Coal-Fired%20Units,%20176A%20States,%202015%20OS%20Performance%20-%20updated%208-3-2015-%20FINAL.xlsx" TargetMode="External"/><Relationship Id="rId1" Type="http://schemas.openxmlformats.org/officeDocument/2006/relationships/themeOverride" Target="../theme/themeOverride14.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916732533751531"/>
          <c:y val="2.7479091995221274E-2"/>
          <c:w val="0.81351630818039156"/>
          <c:h val="0.91069270392623058"/>
        </c:manualLayout>
      </c:layout>
      <c:scatterChart>
        <c:scatterStyle val="lineMarker"/>
        <c:ser>
          <c:idx val="0"/>
          <c:order val="0"/>
          <c:tx>
            <c:strRef>
              <c:f>emission_WV!$D$2</c:f>
              <c:strCache>
                <c:ptCount val="1"/>
                <c:pt idx="0">
                  <c:v>John E Amos 1</c:v>
                </c:pt>
              </c:strCache>
            </c:strRef>
          </c:tx>
          <c:spPr>
            <a:ln w="25400">
              <a:solidFill>
                <a:srgbClr val="FF0000"/>
              </a:solidFill>
              <a:prstDash val="solid"/>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emission_WV!$Q$2:$AA$2</c:f>
              <c:numCache>
                <c:formatCode>0.0000</c:formatCode>
                <c:ptCount val="11"/>
                <c:pt idx="0">
                  <c:v>0.53569999999999995</c:v>
                </c:pt>
                <c:pt idx="1">
                  <c:v>0.26240000000000002</c:v>
                </c:pt>
                <c:pt idx="2">
                  <c:v>3.660000000000066E-2</c:v>
                </c:pt>
                <c:pt idx="3">
                  <c:v>3.1700000000000082E-2</c:v>
                </c:pt>
                <c:pt idx="4">
                  <c:v>4.8900000000000013E-2</c:v>
                </c:pt>
                <c:pt idx="5">
                  <c:v>5.0000000000000114E-2</c:v>
                </c:pt>
                <c:pt idx="6">
                  <c:v>4.9100000000000532E-2</c:v>
                </c:pt>
                <c:pt idx="7">
                  <c:v>5.6900000000000013E-2</c:v>
                </c:pt>
                <c:pt idx="8">
                  <c:v>5.3800000000000132E-2</c:v>
                </c:pt>
                <c:pt idx="9">
                  <c:v>4.7300000000001188E-2</c:v>
                </c:pt>
                <c:pt idx="10">
                  <c:v>7.3400000000000104E-2</c:v>
                </c:pt>
              </c:numCache>
            </c:numRef>
          </c:yVal>
        </c:ser>
        <c:ser>
          <c:idx val="1"/>
          <c:order val="1"/>
          <c:tx>
            <c:strRef>
              <c:f>emission_WV!$D$3</c:f>
              <c:strCache>
                <c:ptCount val="1"/>
                <c:pt idx="0">
                  <c:v>John E Amos 2</c:v>
                </c:pt>
              </c:strCache>
            </c:strRef>
          </c:tx>
          <c:spPr>
            <a:ln w="25400">
              <a:solidFill>
                <a:srgbClr val="339966"/>
              </a:solidFill>
              <a:prstDash val="solid"/>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emission_WV!$Q$3:$AA$3</c:f>
              <c:numCache>
                <c:formatCode>0.0000</c:formatCode>
                <c:ptCount val="11"/>
                <c:pt idx="0">
                  <c:v>0.53080000000000005</c:v>
                </c:pt>
                <c:pt idx="1">
                  <c:v>0.2306</c:v>
                </c:pt>
                <c:pt idx="2">
                  <c:v>3.5700000000000016E-2</c:v>
                </c:pt>
                <c:pt idx="3">
                  <c:v>3.1200000000000637E-2</c:v>
                </c:pt>
                <c:pt idx="4">
                  <c:v>5.2000000000000934E-2</c:v>
                </c:pt>
                <c:pt idx="5">
                  <c:v>5.0200000000000022E-2</c:v>
                </c:pt>
                <c:pt idx="6">
                  <c:v>5.4800000000001375E-2</c:v>
                </c:pt>
                <c:pt idx="7">
                  <c:v>6.6700000000000023E-2</c:v>
                </c:pt>
                <c:pt idx="8">
                  <c:v>5.0400000000000104E-2</c:v>
                </c:pt>
                <c:pt idx="9">
                  <c:v>4.9800000000001003E-2</c:v>
                </c:pt>
                <c:pt idx="10">
                  <c:v>5.8000000000000114E-2</c:v>
                </c:pt>
              </c:numCache>
            </c:numRef>
          </c:yVal>
        </c:ser>
        <c:ser>
          <c:idx val="2"/>
          <c:order val="2"/>
          <c:tx>
            <c:strRef>
              <c:f>emission_WV!$D$4</c:f>
              <c:strCache>
                <c:ptCount val="1"/>
                <c:pt idx="0">
                  <c:v>John E Amos 3</c:v>
                </c:pt>
              </c:strCache>
            </c:strRef>
          </c:tx>
          <c:spPr>
            <a:ln w="25400">
              <a:solidFill>
                <a:srgbClr val="0066CC"/>
              </a:solidFill>
              <a:prstDash val="solid"/>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emission_WV!$Q$4:$AA$4</c:f>
              <c:numCache>
                <c:formatCode>0.0000</c:formatCode>
                <c:ptCount val="11"/>
                <c:pt idx="0">
                  <c:v>9.5500000000000765E-2</c:v>
                </c:pt>
                <c:pt idx="1">
                  <c:v>9.3700000000001268E-2</c:v>
                </c:pt>
                <c:pt idx="2">
                  <c:v>9.2200000000000004E-2</c:v>
                </c:pt>
                <c:pt idx="3">
                  <c:v>8.0700000000000244E-2</c:v>
                </c:pt>
                <c:pt idx="4">
                  <c:v>0.12509999999999999</c:v>
                </c:pt>
                <c:pt idx="5">
                  <c:v>0.1028</c:v>
                </c:pt>
                <c:pt idx="6">
                  <c:v>6.6900000000000001E-2</c:v>
                </c:pt>
                <c:pt idx="7">
                  <c:v>6.7800000000001096E-2</c:v>
                </c:pt>
                <c:pt idx="8">
                  <c:v>7.2400000000000533E-2</c:v>
                </c:pt>
                <c:pt idx="9">
                  <c:v>6.1400000000000024E-2</c:v>
                </c:pt>
              </c:numCache>
            </c:numRef>
          </c:yVal>
        </c:ser>
        <c:ser>
          <c:idx val="3"/>
          <c:order val="3"/>
          <c:tx>
            <c:strRef>
              <c:f>emission_WV!$D$12</c:f>
              <c:strCache>
                <c:ptCount val="1"/>
                <c:pt idx="0">
                  <c:v>Mount Storm 3</c:v>
                </c:pt>
              </c:strCache>
            </c:strRef>
          </c:tx>
          <c:spPr>
            <a:ln w="25400">
              <a:solidFill>
                <a:srgbClr val="FF00FF"/>
              </a:solidFill>
              <a:prstDash val="solid"/>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emission_WV!$Q$12:$AA$12</c:f>
              <c:numCache>
                <c:formatCode>0.0000</c:formatCode>
                <c:ptCount val="11"/>
                <c:pt idx="0">
                  <c:v>0.59280000000000466</c:v>
                </c:pt>
                <c:pt idx="1">
                  <c:v>7.7900000000000524E-2</c:v>
                </c:pt>
                <c:pt idx="2">
                  <c:v>8.8800000000000268E-2</c:v>
                </c:pt>
                <c:pt idx="3">
                  <c:v>7.6800000000000104E-2</c:v>
                </c:pt>
                <c:pt idx="4">
                  <c:v>8.9400000000000063E-2</c:v>
                </c:pt>
                <c:pt idx="5">
                  <c:v>8.9000000000000246E-2</c:v>
                </c:pt>
                <c:pt idx="6">
                  <c:v>8.4200000000000066E-2</c:v>
                </c:pt>
                <c:pt idx="7">
                  <c:v>8.6500000000000743E-2</c:v>
                </c:pt>
                <c:pt idx="8">
                  <c:v>8.5900000000000046E-2</c:v>
                </c:pt>
                <c:pt idx="9">
                  <c:v>8.0800000000000066E-2</c:v>
                </c:pt>
                <c:pt idx="10">
                  <c:v>8.3200000000000066E-2</c:v>
                </c:pt>
              </c:numCache>
            </c:numRef>
          </c:yVal>
        </c:ser>
        <c:axId val="81012224"/>
        <c:axId val="81013760"/>
      </c:scatterChart>
      <c:valAx>
        <c:axId val="81012224"/>
        <c:scaling>
          <c:orientation val="minMax"/>
        </c:scaling>
        <c:axPos val="b"/>
        <c:numFmt formatCode="0" sourceLinked="1"/>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81013760"/>
        <c:crosses val="autoZero"/>
        <c:crossBetween val="midCat"/>
      </c:valAx>
      <c:valAx>
        <c:axId val="81013760"/>
        <c:scaling>
          <c:orientation val="minMax"/>
          <c:max val="0.5"/>
        </c:scaling>
        <c:axPos val="l"/>
        <c:majorGridlines/>
        <c:title>
          <c:tx>
            <c:rich>
              <a:bodyPr/>
              <a:lstStyle/>
              <a:p>
                <a:pPr>
                  <a:defRPr sz="1000" b="1" i="0" u="none" strike="noStrike" baseline="0">
                    <a:solidFill>
                      <a:srgbClr val="000000"/>
                    </a:solidFill>
                    <a:latin typeface="Arial" pitchFamily="34" charset="0"/>
                    <a:ea typeface="Calibri"/>
                    <a:cs typeface="Arial" pitchFamily="34" charset="0"/>
                  </a:defRPr>
                </a:pPr>
                <a:r>
                  <a:rPr lang="en-US" dirty="0">
                    <a:latin typeface="Arial" pitchFamily="34" charset="0"/>
                    <a:cs typeface="Arial" pitchFamily="34" charset="0"/>
                  </a:rPr>
                  <a:t>NOx Emission Rate, lbs/MMBtu</a:t>
                </a:r>
              </a:p>
            </c:rich>
          </c:tx>
          <c:layout>
            <c:manualLayout>
              <c:xMode val="edge"/>
              <c:yMode val="edge"/>
              <c:x val="1.7343026491951064E-2"/>
              <c:y val="9.6985296192814707E-2"/>
            </c:manualLayout>
          </c:layout>
          <c:spPr>
            <a:noFill/>
            <a:ln w="25400">
              <a:noFill/>
            </a:ln>
          </c:spPr>
        </c:title>
        <c:numFmt formatCode="0.0000" sourceLinked="1"/>
        <c:tickLblPos val="nextTo"/>
        <c:crossAx val="81012224"/>
        <c:crosses val="autoZero"/>
        <c:crossBetween val="midCat"/>
      </c:valAx>
      <c:spPr>
        <a:solidFill>
          <a:sysClr val="window" lastClr="FFFFFF"/>
        </a:solidFill>
      </c:spPr>
    </c:plotArea>
    <c:plotVisOnly val="1"/>
    <c:dispBlanksAs val="gap"/>
  </c:chart>
  <c:spPr>
    <a:solidFill>
      <a:sysClr val="window" lastClr="FFFFFF"/>
    </a:solidFill>
    <a:ln>
      <a:noFill/>
    </a:ln>
  </c:spPr>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994606838528937"/>
          <c:y val="7.5854700854701834E-2"/>
          <c:w val="0.81321036925178858"/>
          <c:h val="0.82719429302106462"/>
        </c:manualLayout>
      </c:layout>
      <c:scatterChart>
        <c:scatterStyle val="lineMarker"/>
        <c:ser>
          <c:idx val="0"/>
          <c:order val="0"/>
          <c:tx>
            <c:strRef>
              <c:f>emission_WV!$D$5</c:f>
              <c:strCache>
                <c:ptCount val="1"/>
                <c:pt idx="0">
                  <c:v>Harrison Power Station 1</c:v>
                </c:pt>
              </c:strCache>
            </c:strRef>
          </c:tx>
          <c:spPr>
            <a:ln w="28575">
              <a:solidFill>
                <a:srgbClr val="C00000"/>
              </a:solidFill>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emission_WV!$Q$5:$AA$5</c:f>
              <c:numCache>
                <c:formatCode>0.0000</c:formatCode>
                <c:ptCount val="11"/>
                <c:pt idx="0">
                  <c:v>0.13890000000000041</c:v>
                </c:pt>
                <c:pt idx="1">
                  <c:v>7.2300000000000114E-2</c:v>
                </c:pt>
                <c:pt idx="2">
                  <c:v>6.3400000000000012E-2</c:v>
                </c:pt>
                <c:pt idx="3">
                  <c:v>7.8800000000000023E-2</c:v>
                </c:pt>
                <c:pt idx="4">
                  <c:v>6.8300000000000013E-2</c:v>
                </c:pt>
                <c:pt idx="5">
                  <c:v>0.14119999999999999</c:v>
                </c:pt>
                <c:pt idx="6">
                  <c:v>0.1174</c:v>
                </c:pt>
                <c:pt idx="7">
                  <c:v>0.19359999999999999</c:v>
                </c:pt>
                <c:pt idx="8">
                  <c:v>0.1951</c:v>
                </c:pt>
                <c:pt idx="9">
                  <c:v>0.31320000000000031</c:v>
                </c:pt>
                <c:pt idx="10">
                  <c:v>0.28030000000000038</c:v>
                </c:pt>
              </c:numCache>
            </c:numRef>
          </c:yVal>
        </c:ser>
        <c:ser>
          <c:idx val="1"/>
          <c:order val="1"/>
          <c:tx>
            <c:strRef>
              <c:f>emission_WV!$D$6</c:f>
              <c:strCache>
                <c:ptCount val="1"/>
                <c:pt idx="0">
                  <c:v>Harrison Power Station 2</c:v>
                </c:pt>
              </c:strCache>
            </c:strRef>
          </c:tx>
          <c:spPr>
            <a:ln w="28575">
              <a:solidFill>
                <a:srgbClr val="00B050"/>
              </a:solidFill>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emission_WV!$Q$6:$AA$6</c:f>
              <c:numCache>
                <c:formatCode>0.0000</c:formatCode>
                <c:ptCount val="11"/>
                <c:pt idx="0">
                  <c:v>0.15450000000000041</c:v>
                </c:pt>
                <c:pt idx="1">
                  <c:v>7.0699999999999999E-2</c:v>
                </c:pt>
                <c:pt idx="2">
                  <c:v>6.6199999999999995E-2</c:v>
                </c:pt>
                <c:pt idx="3">
                  <c:v>7.9000000000000514E-2</c:v>
                </c:pt>
                <c:pt idx="4">
                  <c:v>9.0600000000000028E-2</c:v>
                </c:pt>
                <c:pt idx="5">
                  <c:v>0.14450000000000021</c:v>
                </c:pt>
                <c:pt idx="6">
                  <c:v>7.9600000000000004E-2</c:v>
                </c:pt>
                <c:pt idx="7">
                  <c:v>0.25979999999999998</c:v>
                </c:pt>
                <c:pt idx="8">
                  <c:v>0.20619999999999999</c:v>
                </c:pt>
                <c:pt idx="9">
                  <c:v>0.30380000000000817</c:v>
                </c:pt>
                <c:pt idx="10">
                  <c:v>0.29960000000000031</c:v>
                </c:pt>
              </c:numCache>
            </c:numRef>
          </c:yVal>
        </c:ser>
        <c:ser>
          <c:idx val="2"/>
          <c:order val="2"/>
          <c:tx>
            <c:strRef>
              <c:f>emission_WV!$D$7</c:f>
              <c:strCache>
                <c:ptCount val="1"/>
                <c:pt idx="0">
                  <c:v>Harrison Power Station 3</c:v>
                </c:pt>
              </c:strCache>
            </c:strRef>
          </c:tx>
          <c:spPr>
            <a:ln w="28575">
              <a:solidFill>
                <a:srgbClr val="0070C0"/>
              </a:solidFill>
            </a:ln>
          </c:spPr>
          <c:marker>
            <c:symbol val="none"/>
          </c:marker>
          <c:xVal>
            <c:numRef>
              <c:f>emission_WV!$Q$17:$AA$17</c:f>
              <c:numCache>
                <c:formatCode>0</c:formatCode>
                <c:ptCount val="11"/>
                <c:pt idx="0">
                  <c:v>2003</c:v>
                </c:pt>
                <c:pt idx="1">
                  <c:v>2004</c:v>
                </c:pt>
                <c:pt idx="2">
                  <c:v>2005</c:v>
                </c:pt>
                <c:pt idx="3">
                  <c:v>2006</c:v>
                </c:pt>
                <c:pt idx="4">
                  <c:v>2007</c:v>
                </c:pt>
                <c:pt idx="5">
                  <c:v>2008</c:v>
                </c:pt>
                <c:pt idx="6">
                  <c:v>2009</c:v>
                </c:pt>
                <c:pt idx="7">
                  <c:v>2010</c:v>
                </c:pt>
                <c:pt idx="8">
                  <c:v>2011</c:v>
                </c:pt>
                <c:pt idx="9">
                  <c:v>2012</c:v>
                </c:pt>
                <c:pt idx="10">
                  <c:v>2013</c:v>
                </c:pt>
              </c:numCache>
            </c:numRef>
          </c:xVal>
          <c:yVal>
            <c:numRef>
              <c:f>emission_WV!$Q$7:$AA$7</c:f>
              <c:numCache>
                <c:formatCode>0.0000</c:formatCode>
                <c:ptCount val="11"/>
                <c:pt idx="0">
                  <c:v>0.16600000000000001</c:v>
                </c:pt>
                <c:pt idx="1">
                  <c:v>7.1300000000000002E-2</c:v>
                </c:pt>
                <c:pt idx="2">
                  <c:v>6.5800000000000011E-2</c:v>
                </c:pt>
                <c:pt idx="3">
                  <c:v>7.010000000000001E-2</c:v>
                </c:pt>
                <c:pt idx="4">
                  <c:v>7.2300000000000114E-2</c:v>
                </c:pt>
                <c:pt idx="5">
                  <c:v>0.12709999999999999</c:v>
                </c:pt>
                <c:pt idx="6">
                  <c:v>8.4000000000000047E-2</c:v>
                </c:pt>
                <c:pt idx="7">
                  <c:v>0.18630000000000024</c:v>
                </c:pt>
                <c:pt idx="8">
                  <c:v>0.21490000000000431</c:v>
                </c:pt>
                <c:pt idx="9">
                  <c:v>0.30790000000000778</c:v>
                </c:pt>
                <c:pt idx="10">
                  <c:v>0.30050000000000032</c:v>
                </c:pt>
              </c:numCache>
            </c:numRef>
          </c:yVal>
        </c:ser>
        <c:axId val="81060992"/>
        <c:axId val="81062528"/>
      </c:scatterChart>
      <c:valAx>
        <c:axId val="81060992"/>
        <c:scaling>
          <c:orientation val="minMax"/>
        </c:scaling>
        <c:axPos val="b"/>
        <c:numFmt formatCode="0" sourceLinked="1"/>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81062528"/>
        <c:crosses val="autoZero"/>
        <c:crossBetween val="midCat"/>
      </c:valAx>
      <c:valAx>
        <c:axId val="81062528"/>
        <c:scaling>
          <c:orientation val="minMax"/>
          <c:max val="0.5"/>
        </c:scaling>
        <c:axPos val="l"/>
        <c:majorGridlines/>
        <c:title>
          <c:tx>
            <c:rich>
              <a:bodyPr/>
              <a:lstStyle/>
              <a:p>
                <a:pPr>
                  <a:defRPr sz="1000" b="1" i="0" u="none" strike="noStrike" baseline="0">
                    <a:solidFill>
                      <a:srgbClr val="000000"/>
                    </a:solidFill>
                    <a:latin typeface="Arial" pitchFamily="34" charset="0"/>
                    <a:ea typeface="Calibri"/>
                    <a:cs typeface="Arial" pitchFamily="34" charset="0"/>
                  </a:defRPr>
                </a:pPr>
                <a:r>
                  <a:rPr lang="en-US" dirty="0">
                    <a:latin typeface="Arial" pitchFamily="34" charset="0"/>
                    <a:cs typeface="Arial" pitchFamily="34" charset="0"/>
                  </a:rPr>
                  <a:t>NOx Emission Rate, lbs/MMBtu</a:t>
                </a:r>
              </a:p>
            </c:rich>
          </c:tx>
          <c:layout/>
          <c:spPr>
            <a:noFill/>
            <a:ln w="25400">
              <a:noFill/>
            </a:ln>
          </c:spPr>
        </c:title>
        <c:numFmt formatCode="0.0000" sourceLinked="1"/>
        <c:tickLblPos val="nextTo"/>
        <c:crossAx val="81060992"/>
        <c:crosses val="autoZero"/>
        <c:crossBetween val="midCat"/>
      </c:valAx>
      <c:spPr>
        <a:solidFill>
          <a:sysClr val="window" lastClr="FFFFFF"/>
        </a:solidFill>
      </c:spPr>
    </c:plotArea>
    <c:plotVisOnly val="1"/>
    <c:dispBlanksAs val="gap"/>
  </c:chart>
  <c:spPr>
    <a:solidFill>
      <a:sysClr val="window" lastClr="FFFFFF"/>
    </a:solidFill>
    <a:ln>
      <a:noFill/>
    </a:ln>
  </c:spPr>
  <c:externalData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Illinois</a:t>
            </a:r>
            <a:endParaRPr lang="en-US" sz="1500" dirty="0"/>
          </a:p>
        </c:rich>
      </c:tx>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Historical'!$A$2:$B$24</c:f>
              <c:multiLvlStrCache>
                <c:ptCount val="23"/>
                <c:lvl>
                  <c:pt idx="0">
                    <c:v>Baldwin Energy Complex1</c:v>
                  </c:pt>
                  <c:pt idx="1">
                    <c:v>Baldwin Energy Complex2</c:v>
                  </c:pt>
                  <c:pt idx="2">
                    <c:v>Coffeen01</c:v>
                  </c:pt>
                  <c:pt idx="3">
                    <c:v>Coffeen02</c:v>
                  </c:pt>
                  <c:pt idx="4">
                    <c:v>Duck Creek1</c:v>
                  </c:pt>
                  <c:pt idx="5">
                    <c:v>E D Edwards3</c:v>
                  </c:pt>
                  <c:pt idx="6">
                    <c:v>Havana9</c:v>
                  </c:pt>
                  <c:pt idx="7">
                    <c:v>Joliet 2971</c:v>
                  </c:pt>
                  <c:pt idx="8">
                    <c:v>Joliet 2972</c:v>
                  </c:pt>
                  <c:pt idx="9">
                    <c:v>Joliet 2981</c:v>
                  </c:pt>
                  <c:pt idx="10">
                    <c:v>Joliet 2982</c:v>
                  </c:pt>
                  <c:pt idx="11">
                    <c:v>Joliet 95</c:v>
                  </c:pt>
                  <c:pt idx="12">
                    <c:v>Kincaid Station1</c:v>
                  </c:pt>
                  <c:pt idx="13">
                    <c:v>Kincaid Station2</c:v>
                  </c:pt>
                  <c:pt idx="14">
                    <c:v>Marion123</c:v>
                  </c:pt>
                  <c:pt idx="15">
                    <c:v>Marion4</c:v>
                  </c:pt>
                  <c:pt idx="16">
                    <c:v>Powerton51</c:v>
                  </c:pt>
                  <c:pt idx="17">
                    <c:v>Powerton52</c:v>
                  </c:pt>
                  <c:pt idx="18">
                    <c:v>Powerton61</c:v>
                  </c:pt>
                  <c:pt idx="19">
                    <c:v>Powerton62</c:v>
                  </c:pt>
                  <c:pt idx="20">
                    <c:v>Prairie State Generating Company01</c:v>
                  </c:pt>
                  <c:pt idx="21">
                    <c:v>Prairie State Generating Company02</c:v>
                  </c:pt>
                  <c:pt idx="22">
                    <c:v>Will County4</c:v>
                  </c:pt>
                </c:lvl>
                <c:lvl>
                  <c:pt idx="0">
                    <c:v>IL</c:v>
                  </c:pt>
                </c:lvl>
              </c:multiLvlStrCache>
            </c:multiLvlStrRef>
          </c:cat>
          <c:val>
            <c:numRef>
              <c:f>'Savings @ Best Historical'!$C$2:$C$24</c:f>
              <c:numCache>
                <c:formatCode>#,##0.00</c:formatCode>
                <c:ptCount val="23"/>
                <c:pt idx="0" formatCode="General">
                  <c:v>239.92200000000048</c:v>
                </c:pt>
                <c:pt idx="1">
                  <c:v>106.745</c:v>
                </c:pt>
                <c:pt idx="2">
                  <c:v>78.078999999999979</c:v>
                </c:pt>
                <c:pt idx="3">
                  <c:v>174.108</c:v>
                </c:pt>
                <c:pt idx="4">
                  <c:v>178.69499999999999</c:v>
                </c:pt>
                <c:pt idx="5">
                  <c:v>84.3</c:v>
                </c:pt>
                <c:pt idx="6">
                  <c:v>149.38000000000048</c:v>
                </c:pt>
                <c:pt idx="7">
                  <c:v>122.16500000000001</c:v>
                </c:pt>
                <c:pt idx="8">
                  <c:v>122.59099999999999</c:v>
                </c:pt>
                <c:pt idx="9">
                  <c:v>127.09399999999999</c:v>
                </c:pt>
                <c:pt idx="10">
                  <c:v>123.79700000000012</c:v>
                </c:pt>
                <c:pt idx="11">
                  <c:v>109.96299999999999</c:v>
                </c:pt>
                <c:pt idx="12">
                  <c:v>113.756</c:v>
                </c:pt>
                <c:pt idx="13">
                  <c:v>130.74599999999998</c:v>
                </c:pt>
                <c:pt idx="14">
                  <c:v>61.046000000000006</c:v>
                </c:pt>
                <c:pt idx="15">
                  <c:v>103.928</c:v>
                </c:pt>
                <c:pt idx="16">
                  <c:v>112.76900000000002</c:v>
                </c:pt>
                <c:pt idx="17">
                  <c:v>139.51899999999998</c:v>
                </c:pt>
                <c:pt idx="18">
                  <c:v>152.184</c:v>
                </c:pt>
                <c:pt idx="19">
                  <c:v>105.306</c:v>
                </c:pt>
                <c:pt idx="20">
                  <c:v>309.33499999999964</c:v>
                </c:pt>
                <c:pt idx="21">
                  <c:v>284.60399999999993</c:v>
                </c:pt>
                <c:pt idx="22">
                  <c:v>106.46700000000024</c:v>
                </c:pt>
              </c:numCache>
            </c:numRef>
          </c:val>
        </c:ser>
        <c:ser>
          <c:idx val="1"/>
          <c:order val="1"/>
          <c:tx>
            <c:strRef>
              <c:f>'Savings @ Best Historical'!$D$1</c:f>
              <c:strCache>
                <c:ptCount val="1"/>
                <c:pt idx="0">
                  <c:v>2015 Best OS NOx Mass</c:v>
                </c:pt>
              </c:strCache>
            </c:strRef>
          </c:tx>
          <c:spPr>
            <a:solidFill>
              <a:schemeClr val="bg1">
                <a:lumMod val="50000"/>
              </a:schemeClr>
            </a:solidFill>
          </c:spPr>
          <c:cat>
            <c:multiLvlStrRef>
              <c:f>'Savings @ Best Historical'!$A$2:$B$24</c:f>
              <c:multiLvlStrCache>
                <c:ptCount val="23"/>
                <c:lvl>
                  <c:pt idx="0">
                    <c:v>Baldwin Energy Complex1</c:v>
                  </c:pt>
                  <c:pt idx="1">
                    <c:v>Baldwin Energy Complex2</c:v>
                  </c:pt>
                  <c:pt idx="2">
                    <c:v>Coffeen01</c:v>
                  </c:pt>
                  <c:pt idx="3">
                    <c:v>Coffeen02</c:v>
                  </c:pt>
                  <c:pt idx="4">
                    <c:v>Duck Creek1</c:v>
                  </c:pt>
                  <c:pt idx="5">
                    <c:v>E D Edwards3</c:v>
                  </c:pt>
                  <c:pt idx="6">
                    <c:v>Havana9</c:v>
                  </c:pt>
                  <c:pt idx="7">
                    <c:v>Joliet 2971</c:v>
                  </c:pt>
                  <c:pt idx="8">
                    <c:v>Joliet 2972</c:v>
                  </c:pt>
                  <c:pt idx="9">
                    <c:v>Joliet 2981</c:v>
                  </c:pt>
                  <c:pt idx="10">
                    <c:v>Joliet 2982</c:v>
                  </c:pt>
                  <c:pt idx="11">
                    <c:v>Joliet 95</c:v>
                  </c:pt>
                  <c:pt idx="12">
                    <c:v>Kincaid Station1</c:v>
                  </c:pt>
                  <c:pt idx="13">
                    <c:v>Kincaid Station2</c:v>
                  </c:pt>
                  <c:pt idx="14">
                    <c:v>Marion123</c:v>
                  </c:pt>
                  <c:pt idx="15">
                    <c:v>Marion4</c:v>
                  </c:pt>
                  <c:pt idx="16">
                    <c:v>Powerton51</c:v>
                  </c:pt>
                  <c:pt idx="17">
                    <c:v>Powerton52</c:v>
                  </c:pt>
                  <c:pt idx="18">
                    <c:v>Powerton61</c:v>
                  </c:pt>
                  <c:pt idx="19">
                    <c:v>Powerton62</c:v>
                  </c:pt>
                  <c:pt idx="20">
                    <c:v>Prairie State Generating Company01</c:v>
                  </c:pt>
                  <c:pt idx="21">
                    <c:v>Prairie State Generating Company02</c:v>
                  </c:pt>
                  <c:pt idx="22">
                    <c:v>Will County4</c:v>
                  </c:pt>
                </c:lvl>
                <c:lvl>
                  <c:pt idx="0">
                    <c:v>IL</c:v>
                  </c:pt>
                </c:lvl>
              </c:multiLvlStrCache>
            </c:multiLvlStrRef>
          </c:cat>
          <c:val>
            <c:numRef>
              <c:f>'Savings @ Best Historical'!$D$2:$D$24</c:f>
              <c:numCache>
                <c:formatCode>#,##0.00</c:formatCode>
                <c:ptCount val="23"/>
                <c:pt idx="0" formatCode="General">
                  <c:v>172.55628649825007</c:v>
                </c:pt>
                <c:pt idx="1">
                  <c:v>77.014875192899567</c:v>
                </c:pt>
                <c:pt idx="2">
                  <c:v>67.830735505499604</c:v>
                </c:pt>
                <c:pt idx="3">
                  <c:v>156.7018337502</c:v>
                </c:pt>
                <c:pt idx="4">
                  <c:v>147.86177568800002</c:v>
                </c:pt>
                <c:pt idx="5">
                  <c:v>84.3</c:v>
                </c:pt>
                <c:pt idx="6">
                  <c:v>55.005139289000013</c:v>
                </c:pt>
                <c:pt idx="7">
                  <c:v>122.16500000000001</c:v>
                </c:pt>
                <c:pt idx="8">
                  <c:v>122.59099999999999</c:v>
                </c:pt>
                <c:pt idx="9">
                  <c:v>112.33244319000001</c:v>
                </c:pt>
                <c:pt idx="10">
                  <c:v>110.23653206249956</c:v>
                </c:pt>
                <c:pt idx="11">
                  <c:v>109.96299999999999</c:v>
                </c:pt>
                <c:pt idx="12">
                  <c:v>106.49829066750024</c:v>
                </c:pt>
                <c:pt idx="13">
                  <c:v>119.33149046999999</c:v>
                </c:pt>
                <c:pt idx="14">
                  <c:v>52.198887599999999</c:v>
                </c:pt>
                <c:pt idx="15">
                  <c:v>103.928</c:v>
                </c:pt>
                <c:pt idx="16">
                  <c:v>113.40230386250001</c:v>
                </c:pt>
                <c:pt idx="17">
                  <c:v>139.51899999999998</c:v>
                </c:pt>
                <c:pt idx="18">
                  <c:v>153.75823621375045</c:v>
                </c:pt>
                <c:pt idx="19">
                  <c:v>105.306</c:v>
                </c:pt>
                <c:pt idx="20">
                  <c:v>319.26267475375101</c:v>
                </c:pt>
                <c:pt idx="21">
                  <c:v>259.03341246849794</c:v>
                </c:pt>
                <c:pt idx="22">
                  <c:v>94.151462054999669</c:v>
                </c:pt>
              </c:numCache>
            </c:numRef>
          </c:val>
        </c:ser>
        <c:gapWidth val="175"/>
        <c:axId val="81068032"/>
        <c:axId val="81069568"/>
      </c:barChart>
      <c:catAx>
        <c:axId val="81068032"/>
        <c:scaling>
          <c:orientation val="minMax"/>
        </c:scaling>
        <c:axPos val="b"/>
        <c:majorTickMark val="none"/>
        <c:tickLblPos val="nextTo"/>
        <c:crossAx val="81069568"/>
        <c:crosses val="autoZero"/>
        <c:auto val="1"/>
        <c:lblAlgn val="ctr"/>
        <c:lblOffset val="100"/>
      </c:catAx>
      <c:valAx>
        <c:axId val="81069568"/>
        <c:scaling>
          <c:orientation val="minMax"/>
        </c:scaling>
        <c:axPos val="l"/>
        <c:majorGridlines/>
        <c:title>
          <c:tx>
            <c:rich>
              <a:bodyPr rot="-5400000" vert="horz"/>
              <a:lstStyle/>
              <a:p>
                <a:pPr>
                  <a:defRPr/>
                </a:pPr>
                <a:r>
                  <a:rPr lang="en-US" dirty="0"/>
                  <a:t>NOx Mass (Tons)</a:t>
                </a:r>
              </a:p>
            </c:rich>
          </c:tx>
          <c:layout/>
        </c:title>
        <c:numFmt formatCode="General" sourceLinked="1"/>
        <c:majorTickMark val="none"/>
        <c:tickLblPos val="nextTo"/>
        <c:crossAx val="81068032"/>
        <c:crosses val="autoZero"/>
        <c:crossBetween val="between"/>
      </c:valAx>
    </c:plotArea>
    <c:legend>
      <c:legendPos val="b"/>
      <c:layout/>
    </c:legend>
    <c:plotVisOnly val="1"/>
    <c:dispBlanksAs val="gap"/>
  </c:chart>
  <c:spPr>
    <a:solidFill>
      <a:srgbClr val="FFFFFF"/>
    </a:solidFill>
  </c:sp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Michigan</a:t>
            </a:r>
            <a:endParaRPr lang="en-US" sz="1500" dirty="0"/>
          </a:p>
        </c:rich>
      </c:tx>
      <c:layout>
        <c:manualLayout>
          <c:xMode val="edge"/>
          <c:yMode val="edge"/>
          <c:x val="0.33456255468066576"/>
          <c:y val="2.8571428571428591E-2"/>
        </c:manualLayout>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Historical'!$A$82:$B$90</c:f>
              <c:multiLvlStrCache>
                <c:ptCount val="9"/>
                <c:lvl>
                  <c:pt idx="0">
                    <c:v>Cadillac Renewable EnergyEUBLR</c:v>
                  </c:pt>
                  <c:pt idx="1">
                    <c:v>Dan E Karn1</c:v>
                  </c:pt>
                  <c:pt idx="2">
                    <c:v>Dan E Karn2</c:v>
                  </c:pt>
                  <c:pt idx="3">
                    <c:v>J H Campbell2</c:v>
                  </c:pt>
                  <c:pt idx="4">
                    <c:v>J H Campbell3</c:v>
                  </c:pt>
                  <c:pt idx="5">
                    <c:v>Monroe1</c:v>
                  </c:pt>
                  <c:pt idx="6">
                    <c:v>Monroe2</c:v>
                  </c:pt>
                  <c:pt idx="7">
                    <c:v>Monroe3</c:v>
                  </c:pt>
                  <c:pt idx="8">
                    <c:v>Monroe4</c:v>
                  </c:pt>
                </c:lvl>
                <c:lvl>
                  <c:pt idx="0">
                    <c:v>MI</c:v>
                  </c:pt>
                </c:lvl>
              </c:multiLvlStrCache>
            </c:multiLvlStrRef>
          </c:cat>
          <c:val>
            <c:numRef>
              <c:f>'Savings @ Best Historical'!$C$82:$C$90</c:f>
              <c:numCache>
                <c:formatCode>#,##0.00</c:formatCode>
                <c:ptCount val="9"/>
                <c:pt idx="0">
                  <c:v>29.963999999999906</c:v>
                </c:pt>
                <c:pt idx="1">
                  <c:v>22.754000000000001</c:v>
                </c:pt>
                <c:pt idx="2">
                  <c:v>37.566000000000003</c:v>
                </c:pt>
                <c:pt idx="3">
                  <c:v>64.382999999999981</c:v>
                </c:pt>
                <c:pt idx="4">
                  <c:v>233.27599999999998</c:v>
                </c:pt>
                <c:pt idx="5">
                  <c:v>183.054</c:v>
                </c:pt>
                <c:pt idx="6">
                  <c:v>181.14899999999997</c:v>
                </c:pt>
                <c:pt idx="7">
                  <c:v>195.87200000000001</c:v>
                </c:pt>
                <c:pt idx="8">
                  <c:v>282.94799999999969</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Historical'!$A$82:$B$90</c:f>
              <c:multiLvlStrCache>
                <c:ptCount val="9"/>
                <c:lvl>
                  <c:pt idx="0">
                    <c:v>Cadillac Renewable EnergyEUBLR</c:v>
                  </c:pt>
                  <c:pt idx="1">
                    <c:v>Dan E Karn1</c:v>
                  </c:pt>
                  <c:pt idx="2">
                    <c:v>Dan E Karn2</c:v>
                  </c:pt>
                  <c:pt idx="3">
                    <c:v>J H Campbell2</c:v>
                  </c:pt>
                  <c:pt idx="4">
                    <c:v>J H Campbell3</c:v>
                  </c:pt>
                  <c:pt idx="5">
                    <c:v>Monroe1</c:v>
                  </c:pt>
                  <c:pt idx="6">
                    <c:v>Monroe2</c:v>
                  </c:pt>
                  <c:pt idx="7">
                    <c:v>Monroe3</c:v>
                  </c:pt>
                  <c:pt idx="8">
                    <c:v>Monroe4</c:v>
                  </c:pt>
                </c:lvl>
                <c:lvl>
                  <c:pt idx="0">
                    <c:v>MI</c:v>
                  </c:pt>
                </c:lvl>
              </c:multiLvlStrCache>
            </c:multiLvlStrRef>
          </c:cat>
          <c:val>
            <c:numRef>
              <c:f>'Savings @ Best Historical'!$D$82:$D$90</c:f>
              <c:numCache>
                <c:formatCode>#,##0.00</c:formatCode>
                <c:ptCount val="9"/>
                <c:pt idx="0">
                  <c:v>24.563368687049987</c:v>
                </c:pt>
                <c:pt idx="1">
                  <c:v>22.754000000000001</c:v>
                </c:pt>
                <c:pt idx="2">
                  <c:v>38.203527118500013</c:v>
                </c:pt>
                <c:pt idx="3">
                  <c:v>64.382999999999981</c:v>
                </c:pt>
                <c:pt idx="4">
                  <c:v>233.27599999999998</c:v>
                </c:pt>
                <c:pt idx="5">
                  <c:v>109.74590136799998</c:v>
                </c:pt>
                <c:pt idx="6">
                  <c:v>181.14899999999997</c:v>
                </c:pt>
                <c:pt idx="7">
                  <c:v>209.91796774604998</c:v>
                </c:pt>
                <c:pt idx="8">
                  <c:v>179.50726428000002</c:v>
                </c:pt>
              </c:numCache>
            </c:numRef>
          </c:val>
        </c:ser>
        <c:gapWidth val="175"/>
        <c:axId val="81118720"/>
        <c:axId val="81120256"/>
      </c:barChart>
      <c:catAx>
        <c:axId val="81118720"/>
        <c:scaling>
          <c:orientation val="minMax"/>
        </c:scaling>
        <c:axPos val="b"/>
        <c:majorTickMark val="none"/>
        <c:tickLblPos val="nextTo"/>
        <c:crossAx val="81120256"/>
        <c:crosses val="autoZero"/>
        <c:auto val="1"/>
        <c:lblAlgn val="ctr"/>
        <c:lblOffset val="100"/>
      </c:catAx>
      <c:valAx>
        <c:axId val="81120256"/>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118720"/>
        <c:crosses val="autoZero"/>
        <c:crossBetween val="between"/>
      </c:valAx>
    </c:plotArea>
    <c:legend>
      <c:legendPos val="b"/>
      <c:layout/>
    </c:legend>
    <c:plotVisOnly val="1"/>
    <c:dispBlanksAs val="gap"/>
  </c:chart>
  <c:spPr>
    <a:solidFill>
      <a:srgbClr val="FFFFFF"/>
    </a:solidFill>
  </c:spPr>
  <c:externalData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Tennessee</a:t>
            </a:r>
            <a:endParaRPr lang="en-US" sz="1500" dirty="0"/>
          </a:p>
        </c:rich>
      </c:tx>
      <c:layout/>
      <c:overlay val="1"/>
      <c:spPr>
        <a:solidFill>
          <a:srgbClr val="CAE2FF"/>
        </a:solidFill>
      </c:spPr>
    </c:title>
    <c:plotArea>
      <c:layout/>
      <c:barChart>
        <c:barDir val="col"/>
        <c:grouping val="clustered"/>
        <c:ser>
          <c:idx val="2"/>
          <c:order val="0"/>
          <c:tx>
            <c:strRef>
              <c:f>'Savings @ Best Historical'!$C$1</c:f>
              <c:strCache>
                <c:ptCount val="1"/>
                <c:pt idx="0">
                  <c:v>2015 OS NOx Mass</c:v>
                </c:pt>
              </c:strCache>
            </c:strRef>
          </c:tx>
          <c:spPr>
            <a:solidFill>
              <a:schemeClr val="accent1"/>
            </a:solidFill>
          </c:spPr>
          <c:cat>
            <c:multiLvlStrRef>
              <c:f>'Savings @ Best Historical'!$A$165:$B$183</c:f>
              <c:multiLvlStrCache>
                <c:ptCount val="19"/>
                <c:lvl>
                  <c:pt idx="0">
                    <c:v>Allen1</c:v>
                  </c:pt>
                  <c:pt idx="1">
                    <c:v>Allen2</c:v>
                  </c:pt>
                  <c:pt idx="2">
                    <c:v>Allen3</c:v>
                  </c:pt>
                  <c:pt idx="3">
                    <c:v>Bull Run1</c:v>
                  </c:pt>
                  <c:pt idx="4">
                    <c:v>Cumberland1</c:v>
                  </c:pt>
                  <c:pt idx="5">
                    <c:v>Cumberland2</c:v>
                  </c:pt>
                  <c:pt idx="6">
                    <c:v>Johnsonville1</c:v>
                  </c:pt>
                  <c:pt idx="7">
                    <c:v>Johnsonville2</c:v>
                  </c:pt>
                  <c:pt idx="8">
                    <c:v>Johnsonville3</c:v>
                  </c:pt>
                  <c:pt idx="9">
                    <c:v>Johnsonville4</c:v>
                  </c:pt>
                  <c:pt idx="10">
                    <c:v>Kingston1</c:v>
                  </c:pt>
                  <c:pt idx="11">
                    <c:v>Kingston2</c:v>
                  </c:pt>
                  <c:pt idx="12">
                    <c:v>Kingston3</c:v>
                  </c:pt>
                  <c:pt idx="13">
                    <c:v>Kingston4</c:v>
                  </c:pt>
                  <c:pt idx="14">
                    <c:v>Kingston5</c:v>
                  </c:pt>
                  <c:pt idx="15">
                    <c:v>Kingston6</c:v>
                  </c:pt>
                  <c:pt idx="16">
                    <c:v>Kingston7</c:v>
                  </c:pt>
                  <c:pt idx="17">
                    <c:v>Kingston8</c:v>
                  </c:pt>
                  <c:pt idx="18">
                    <c:v>Kingston9</c:v>
                  </c:pt>
                </c:lvl>
                <c:lvl>
                  <c:pt idx="0">
                    <c:v>TN</c:v>
                  </c:pt>
                </c:lvl>
              </c:multiLvlStrCache>
            </c:multiLvlStrRef>
          </c:cat>
          <c:val>
            <c:numRef>
              <c:f>'Savings @ Best Historical'!$C$165:$C$183</c:f>
              <c:numCache>
                <c:formatCode>#,##0.00</c:formatCode>
                <c:ptCount val="19"/>
                <c:pt idx="0">
                  <c:v>80.143000000000001</c:v>
                </c:pt>
                <c:pt idx="1">
                  <c:v>101.10599999999998</c:v>
                </c:pt>
                <c:pt idx="2">
                  <c:v>111.25700000000002</c:v>
                </c:pt>
                <c:pt idx="3">
                  <c:v>184.73999999999998</c:v>
                </c:pt>
                <c:pt idx="4">
                  <c:v>522.60199999999998</c:v>
                </c:pt>
                <c:pt idx="5">
                  <c:v>288.39099999999894</c:v>
                </c:pt>
                <c:pt idx="6">
                  <c:v>85.021999999999991</c:v>
                </c:pt>
                <c:pt idx="7">
                  <c:v>89.087999999999994</c:v>
                </c:pt>
                <c:pt idx="8">
                  <c:v>127.001</c:v>
                </c:pt>
                <c:pt idx="9">
                  <c:v>125.483</c:v>
                </c:pt>
                <c:pt idx="10">
                  <c:v>34.043000000000006</c:v>
                </c:pt>
                <c:pt idx="11">
                  <c:v>42.831000000000003</c:v>
                </c:pt>
                <c:pt idx="12">
                  <c:v>31.233000000000001</c:v>
                </c:pt>
                <c:pt idx="13">
                  <c:v>15.321</c:v>
                </c:pt>
                <c:pt idx="14">
                  <c:v>63.096000000000011</c:v>
                </c:pt>
                <c:pt idx="15">
                  <c:v>52.64</c:v>
                </c:pt>
                <c:pt idx="16">
                  <c:v>16.34</c:v>
                </c:pt>
                <c:pt idx="17">
                  <c:v>50.891000000000005</c:v>
                </c:pt>
                <c:pt idx="18">
                  <c:v>48.841999999999999</c:v>
                </c:pt>
              </c:numCache>
            </c:numRef>
          </c:val>
        </c:ser>
        <c:ser>
          <c:idx val="3"/>
          <c:order val="1"/>
          <c:tx>
            <c:strRef>
              <c:f>'Savings @ Best Historical'!$D$1</c:f>
              <c:strCache>
                <c:ptCount val="1"/>
                <c:pt idx="0">
                  <c:v>2015 Best OS NOx Mass</c:v>
                </c:pt>
              </c:strCache>
            </c:strRef>
          </c:tx>
          <c:spPr>
            <a:solidFill>
              <a:prstClr val="white">
                <a:lumMod val="50000"/>
              </a:prstClr>
            </a:solidFill>
          </c:spPr>
          <c:cat>
            <c:multiLvlStrRef>
              <c:f>'Savings @ Best Historical'!$A$165:$B$183</c:f>
              <c:multiLvlStrCache>
                <c:ptCount val="19"/>
                <c:lvl>
                  <c:pt idx="0">
                    <c:v>Allen1</c:v>
                  </c:pt>
                  <c:pt idx="1">
                    <c:v>Allen2</c:v>
                  </c:pt>
                  <c:pt idx="2">
                    <c:v>Allen3</c:v>
                  </c:pt>
                  <c:pt idx="3">
                    <c:v>Bull Run1</c:v>
                  </c:pt>
                  <c:pt idx="4">
                    <c:v>Cumberland1</c:v>
                  </c:pt>
                  <c:pt idx="5">
                    <c:v>Cumberland2</c:v>
                  </c:pt>
                  <c:pt idx="6">
                    <c:v>Johnsonville1</c:v>
                  </c:pt>
                  <c:pt idx="7">
                    <c:v>Johnsonville2</c:v>
                  </c:pt>
                  <c:pt idx="8">
                    <c:v>Johnsonville3</c:v>
                  </c:pt>
                  <c:pt idx="9">
                    <c:v>Johnsonville4</c:v>
                  </c:pt>
                  <c:pt idx="10">
                    <c:v>Kingston1</c:v>
                  </c:pt>
                  <c:pt idx="11">
                    <c:v>Kingston2</c:v>
                  </c:pt>
                  <c:pt idx="12">
                    <c:v>Kingston3</c:v>
                  </c:pt>
                  <c:pt idx="13">
                    <c:v>Kingston4</c:v>
                  </c:pt>
                  <c:pt idx="14">
                    <c:v>Kingston5</c:v>
                  </c:pt>
                  <c:pt idx="15">
                    <c:v>Kingston6</c:v>
                  </c:pt>
                  <c:pt idx="16">
                    <c:v>Kingston7</c:v>
                  </c:pt>
                  <c:pt idx="17">
                    <c:v>Kingston8</c:v>
                  </c:pt>
                  <c:pt idx="18">
                    <c:v>Kingston9</c:v>
                  </c:pt>
                </c:lvl>
                <c:lvl>
                  <c:pt idx="0">
                    <c:v>TN</c:v>
                  </c:pt>
                </c:lvl>
              </c:multiLvlStrCache>
            </c:multiLvlStrRef>
          </c:cat>
          <c:val>
            <c:numRef>
              <c:f>'Savings @ Best Historical'!$D$165:$D$183</c:f>
              <c:numCache>
                <c:formatCode>#,##0.00</c:formatCode>
                <c:ptCount val="19"/>
                <c:pt idx="0">
                  <c:v>54.556857410399857</c:v>
                </c:pt>
                <c:pt idx="1">
                  <c:v>98.929327325849982</c:v>
                </c:pt>
                <c:pt idx="2">
                  <c:v>84.498708755999758</c:v>
                </c:pt>
                <c:pt idx="3">
                  <c:v>119.66237335530001</c:v>
                </c:pt>
                <c:pt idx="4">
                  <c:v>414.54</c:v>
                </c:pt>
                <c:pt idx="5">
                  <c:v>253.24447009469998</c:v>
                </c:pt>
                <c:pt idx="6">
                  <c:v>79.158667918399729</c:v>
                </c:pt>
                <c:pt idx="7">
                  <c:v>85.390349687499949</c:v>
                </c:pt>
                <c:pt idx="8">
                  <c:v>118.19346033000001</c:v>
                </c:pt>
                <c:pt idx="9">
                  <c:v>116.612234375</c:v>
                </c:pt>
                <c:pt idx="10">
                  <c:v>27.025918673999989</c:v>
                </c:pt>
                <c:pt idx="11">
                  <c:v>32.289587775000001</c:v>
                </c:pt>
                <c:pt idx="12">
                  <c:v>24.967443765600002</c:v>
                </c:pt>
                <c:pt idx="13">
                  <c:v>12.18902561745</c:v>
                </c:pt>
                <c:pt idx="14">
                  <c:v>45.082595509200004</c:v>
                </c:pt>
                <c:pt idx="15">
                  <c:v>36.451838102399996</c:v>
                </c:pt>
                <c:pt idx="16">
                  <c:v>11.791293896849998</c:v>
                </c:pt>
                <c:pt idx="17">
                  <c:v>35.594457673599997</c:v>
                </c:pt>
                <c:pt idx="18">
                  <c:v>33.655454715699996</c:v>
                </c:pt>
              </c:numCache>
            </c:numRef>
          </c:val>
        </c:ser>
        <c:gapWidth val="175"/>
        <c:axId val="81174528"/>
        <c:axId val="81176064"/>
      </c:barChart>
      <c:catAx>
        <c:axId val="81174528"/>
        <c:scaling>
          <c:orientation val="minMax"/>
        </c:scaling>
        <c:axPos val="b"/>
        <c:majorTickMark val="none"/>
        <c:tickLblPos val="nextTo"/>
        <c:crossAx val="81176064"/>
        <c:crosses val="autoZero"/>
        <c:auto val="1"/>
        <c:lblAlgn val="ctr"/>
        <c:lblOffset val="100"/>
      </c:catAx>
      <c:valAx>
        <c:axId val="81176064"/>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174528"/>
        <c:crosses val="autoZero"/>
        <c:crossBetween val="between"/>
      </c:valAx>
    </c:plotArea>
    <c:legend>
      <c:legendPos val="b"/>
      <c:layout/>
    </c:legend>
    <c:plotVisOnly val="1"/>
    <c:dispBlanksAs val="gap"/>
  </c:chart>
  <c:spPr>
    <a:solidFill>
      <a:srgbClr val="FFFFFF"/>
    </a:solidFill>
  </c:spPr>
  <c:externalData r:id="rId2"/>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Virginia</a:t>
            </a:r>
            <a:endParaRPr lang="en-US" sz="1500" dirty="0"/>
          </a:p>
        </c:rich>
      </c:tx>
      <c:layout>
        <c:manualLayout>
          <c:xMode val="edge"/>
          <c:yMode val="edge"/>
          <c:x val="0.53104855643044735"/>
          <c:y val="2.7777777777777877E-2"/>
        </c:manualLayout>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Historical'!$A$184:$B$204</c:f>
              <c:multiLvlStrCache>
                <c:ptCount val="21"/>
                <c:lvl>
                  <c:pt idx="0">
                    <c:v>Birchwood Power Facility001</c:v>
                  </c:pt>
                  <c:pt idx="1">
                    <c:v>Chesterfield Power Station4</c:v>
                  </c:pt>
                  <c:pt idx="2">
                    <c:v>Chesterfield Power Station5</c:v>
                  </c:pt>
                  <c:pt idx="3">
                    <c:v>Chesterfield Power Station6</c:v>
                  </c:pt>
                  <c:pt idx="4">
                    <c:v>Clinch River1</c:v>
                  </c:pt>
                  <c:pt idx="5">
                    <c:v>Clinch River2</c:v>
                  </c:pt>
                  <c:pt idx="6">
                    <c:v>Clinch River3</c:v>
                  </c:pt>
                  <c:pt idx="7">
                    <c:v>Clover Power Station1</c:v>
                  </c:pt>
                  <c:pt idx="8">
                    <c:v>Clover Power Station2</c:v>
                  </c:pt>
                  <c:pt idx="9">
                    <c:v>Spruance Genco, LLCBLR01A</c:v>
                  </c:pt>
                  <c:pt idx="10">
                    <c:v>Spruance Genco, LLCBLR01B</c:v>
                  </c:pt>
                  <c:pt idx="11">
                    <c:v>Spruance Genco, LLCBLR02A</c:v>
                  </c:pt>
                  <c:pt idx="12">
                    <c:v>Spruance Genco, LLCBLR02B</c:v>
                  </c:pt>
                  <c:pt idx="13">
                    <c:v>Spruance Genco, LLCBLR03A</c:v>
                  </c:pt>
                  <c:pt idx="14">
                    <c:v>Spruance Genco, LLCBLR03B</c:v>
                  </c:pt>
                  <c:pt idx="15">
                    <c:v>Spruance Genco, LLCBLR04A</c:v>
                  </c:pt>
                  <c:pt idx="16">
                    <c:v>Spruance Genco, LLCBLR04B</c:v>
                  </c:pt>
                  <c:pt idx="17">
                    <c:v>Virginia City Hybrid Energy Center1</c:v>
                  </c:pt>
                  <c:pt idx="18">
                    <c:v>Virginia City Hybrid Energy Center2</c:v>
                  </c:pt>
                  <c:pt idx="19">
                    <c:v>Yorktown Power Station1</c:v>
                  </c:pt>
                  <c:pt idx="20">
                    <c:v>Yorktown Power Station2</c:v>
                  </c:pt>
                </c:lvl>
                <c:lvl>
                  <c:pt idx="0">
                    <c:v>VA</c:v>
                  </c:pt>
                </c:lvl>
              </c:multiLvlStrCache>
            </c:multiLvlStrRef>
          </c:cat>
          <c:val>
            <c:numRef>
              <c:f>'Savings @ Best Historical'!$C$184:$C$204</c:f>
              <c:numCache>
                <c:formatCode>#,##0.00</c:formatCode>
                <c:ptCount val="21"/>
                <c:pt idx="0">
                  <c:v>49.643000000000001</c:v>
                </c:pt>
                <c:pt idx="1">
                  <c:v>8.2560000000000002</c:v>
                </c:pt>
                <c:pt idx="2">
                  <c:v>76.042000000000002</c:v>
                </c:pt>
                <c:pt idx="3">
                  <c:v>118.68300000000001</c:v>
                </c:pt>
                <c:pt idx="4">
                  <c:v>73.474000000000004</c:v>
                </c:pt>
                <c:pt idx="5">
                  <c:v>7.0449999999999955</c:v>
                </c:pt>
                <c:pt idx="6">
                  <c:v>32.742000000000012</c:v>
                </c:pt>
                <c:pt idx="7">
                  <c:v>566.94699999999796</c:v>
                </c:pt>
                <c:pt idx="8">
                  <c:v>665.66300000000001</c:v>
                </c:pt>
                <c:pt idx="9">
                  <c:v>40.165000000000013</c:v>
                </c:pt>
                <c:pt idx="10">
                  <c:v>34.093000000000011</c:v>
                </c:pt>
                <c:pt idx="11">
                  <c:v>19.967999999999989</c:v>
                </c:pt>
                <c:pt idx="12">
                  <c:v>11.838000000000001</c:v>
                </c:pt>
                <c:pt idx="13">
                  <c:v>33.200000000000003</c:v>
                </c:pt>
                <c:pt idx="14">
                  <c:v>35.083000000000006</c:v>
                </c:pt>
                <c:pt idx="15">
                  <c:v>46.149000000000001</c:v>
                </c:pt>
                <c:pt idx="16">
                  <c:v>42.036000000000001</c:v>
                </c:pt>
                <c:pt idx="17">
                  <c:v>53.067</c:v>
                </c:pt>
                <c:pt idx="18">
                  <c:v>54.446000000000005</c:v>
                </c:pt>
                <c:pt idx="19">
                  <c:v>26.695</c:v>
                </c:pt>
                <c:pt idx="20">
                  <c:v>22.571999999999999</c:v>
                </c:pt>
              </c:numCache>
            </c:numRef>
          </c:val>
        </c:ser>
        <c:ser>
          <c:idx val="1"/>
          <c:order val="1"/>
          <c:tx>
            <c:strRef>
              <c:f>'Savings @ Best Historical'!$D$1</c:f>
              <c:strCache>
                <c:ptCount val="1"/>
                <c:pt idx="0">
                  <c:v>2015 Best OS NOx Mass</c:v>
                </c:pt>
              </c:strCache>
            </c:strRef>
          </c:tx>
          <c:spPr>
            <a:solidFill>
              <a:schemeClr val="bg1">
                <a:lumMod val="50000"/>
              </a:schemeClr>
            </a:solidFill>
          </c:spPr>
          <c:cat>
            <c:multiLvlStrRef>
              <c:f>'Savings @ Best Historical'!$A$184:$B$204</c:f>
              <c:multiLvlStrCache>
                <c:ptCount val="21"/>
                <c:lvl>
                  <c:pt idx="0">
                    <c:v>Birchwood Power Facility001</c:v>
                  </c:pt>
                  <c:pt idx="1">
                    <c:v>Chesterfield Power Station4</c:v>
                  </c:pt>
                  <c:pt idx="2">
                    <c:v>Chesterfield Power Station5</c:v>
                  </c:pt>
                  <c:pt idx="3">
                    <c:v>Chesterfield Power Station6</c:v>
                  </c:pt>
                  <c:pt idx="4">
                    <c:v>Clinch River1</c:v>
                  </c:pt>
                  <c:pt idx="5">
                    <c:v>Clinch River2</c:v>
                  </c:pt>
                  <c:pt idx="6">
                    <c:v>Clinch River3</c:v>
                  </c:pt>
                  <c:pt idx="7">
                    <c:v>Clover Power Station1</c:v>
                  </c:pt>
                  <c:pt idx="8">
                    <c:v>Clover Power Station2</c:v>
                  </c:pt>
                  <c:pt idx="9">
                    <c:v>Spruance Genco, LLCBLR01A</c:v>
                  </c:pt>
                  <c:pt idx="10">
                    <c:v>Spruance Genco, LLCBLR01B</c:v>
                  </c:pt>
                  <c:pt idx="11">
                    <c:v>Spruance Genco, LLCBLR02A</c:v>
                  </c:pt>
                  <c:pt idx="12">
                    <c:v>Spruance Genco, LLCBLR02B</c:v>
                  </c:pt>
                  <c:pt idx="13">
                    <c:v>Spruance Genco, LLCBLR03A</c:v>
                  </c:pt>
                  <c:pt idx="14">
                    <c:v>Spruance Genco, LLCBLR03B</c:v>
                  </c:pt>
                  <c:pt idx="15">
                    <c:v>Spruance Genco, LLCBLR04A</c:v>
                  </c:pt>
                  <c:pt idx="16">
                    <c:v>Spruance Genco, LLCBLR04B</c:v>
                  </c:pt>
                  <c:pt idx="17">
                    <c:v>Virginia City Hybrid Energy Center1</c:v>
                  </c:pt>
                  <c:pt idx="18">
                    <c:v>Virginia City Hybrid Energy Center2</c:v>
                  </c:pt>
                  <c:pt idx="19">
                    <c:v>Yorktown Power Station1</c:v>
                  </c:pt>
                  <c:pt idx="20">
                    <c:v>Yorktown Power Station2</c:v>
                  </c:pt>
                </c:lvl>
                <c:lvl>
                  <c:pt idx="0">
                    <c:v>VA</c:v>
                  </c:pt>
                </c:lvl>
              </c:multiLvlStrCache>
            </c:multiLvlStrRef>
          </c:cat>
          <c:val>
            <c:numRef>
              <c:f>'Savings @ Best Historical'!$D$184:$D$204</c:f>
              <c:numCache>
                <c:formatCode>#,##0.00</c:formatCode>
                <c:ptCount val="21"/>
                <c:pt idx="0">
                  <c:v>49.524575148750195</c:v>
                </c:pt>
                <c:pt idx="1">
                  <c:v>8.6127074483000001</c:v>
                </c:pt>
                <c:pt idx="2">
                  <c:v>59.936727775199998</c:v>
                </c:pt>
                <c:pt idx="3">
                  <c:v>83.46667923839999</c:v>
                </c:pt>
                <c:pt idx="4">
                  <c:v>37.854560130749995</c:v>
                </c:pt>
                <c:pt idx="5">
                  <c:v>5.8173077650000007</c:v>
                </c:pt>
                <c:pt idx="6">
                  <c:v>20.903203380599894</c:v>
                </c:pt>
                <c:pt idx="7">
                  <c:v>463.25096884364996</c:v>
                </c:pt>
                <c:pt idx="8">
                  <c:v>628.48671759760055</c:v>
                </c:pt>
                <c:pt idx="9">
                  <c:v>34.841968503999944</c:v>
                </c:pt>
                <c:pt idx="10">
                  <c:v>29.827447650000003</c:v>
                </c:pt>
                <c:pt idx="11">
                  <c:v>17.927322358399909</c:v>
                </c:pt>
                <c:pt idx="12">
                  <c:v>10.56459674565</c:v>
                </c:pt>
                <c:pt idx="13">
                  <c:v>28.903478583899989</c:v>
                </c:pt>
                <c:pt idx="14">
                  <c:v>30.637072758000116</c:v>
                </c:pt>
                <c:pt idx="15">
                  <c:v>42.932072855600005</c:v>
                </c:pt>
                <c:pt idx="16">
                  <c:v>38.918327879050004</c:v>
                </c:pt>
                <c:pt idx="17">
                  <c:v>53.067</c:v>
                </c:pt>
                <c:pt idx="18">
                  <c:v>54.446000000000005</c:v>
                </c:pt>
                <c:pt idx="19">
                  <c:v>14.831021466799998</c:v>
                </c:pt>
                <c:pt idx="20">
                  <c:v>12.778858670999998</c:v>
                </c:pt>
              </c:numCache>
            </c:numRef>
          </c:val>
        </c:ser>
        <c:gapWidth val="175"/>
        <c:axId val="81342464"/>
        <c:axId val="81344000"/>
      </c:barChart>
      <c:catAx>
        <c:axId val="81342464"/>
        <c:scaling>
          <c:orientation val="minMax"/>
        </c:scaling>
        <c:axPos val="b"/>
        <c:majorTickMark val="none"/>
        <c:tickLblPos val="nextTo"/>
        <c:crossAx val="81344000"/>
        <c:crosses val="autoZero"/>
        <c:auto val="1"/>
        <c:lblAlgn val="ctr"/>
        <c:lblOffset val="100"/>
      </c:catAx>
      <c:valAx>
        <c:axId val="81344000"/>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342464"/>
        <c:crosses val="autoZero"/>
        <c:crossBetween val="between"/>
      </c:valAx>
    </c:plotArea>
    <c:legend>
      <c:legendPos val="b"/>
      <c:layout/>
    </c:legend>
    <c:plotVisOnly val="1"/>
    <c:dispBlanksAs val="gap"/>
  </c:chart>
  <c:spPr>
    <a:solidFill>
      <a:srgbClr val="FFFFFF"/>
    </a:solidFill>
  </c:spPr>
  <c:externalData r:id="rId2"/>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Maryland</a:t>
            </a:r>
            <a:endParaRPr lang="en-US" sz="1500" dirty="0"/>
          </a:p>
        </c:rich>
      </c:tx>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Historical'!$A$68:$B$81</c:f>
              <c:multiLvlStrCache>
                <c:ptCount val="14"/>
                <c:lvl>
                  <c:pt idx="0">
                    <c:v>AES Warrior Run001</c:v>
                  </c:pt>
                  <c:pt idx="1">
                    <c:v>Brandon Shores1</c:v>
                  </c:pt>
                  <c:pt idx="2">
                    <c:v>Brandon Shores2</c:v>
                  </c:pt>
                  <c:pt idx="3">
                    <c:v>C P Crane1</c:v>
                  </c:pt>
                  <c:pt idx="4">
                    <c:v>C P Crane2</c:v>
                  </c:pt>
                  <c:pt idx="5">
                    <c:v>Herbert A Wagner2</c:v>
                  </c:pt>
                  <c:pt idx="6">
                    <c:v>Herbert A Wagner3</c:v>
                  </c:pt>
                  <c:pt idx="7">
                    <c:v>Mirant Chalk Point1</c:v>
                  </c:pt>
                  <c:pt idx="8">
                    <c:v>Mirant Chalk Point (SACR)2</c:v>
                  </c:pt>
                  <c:pt idx="9">
                    <c:v>Mirant Dickerson1</c:v>
                  </c:pt>
                  <c:pt idx="10">
                    <c:v>Mirant Dickerson2</c:v>
                  </c:pt>
                  <c:pt idx="11">
                    <c:v>Mirant Dickerson3</c:v>
                  </c:pt>
                  <c:pt idx="12">
                    <c:v>Mirant Morgantown1</c:v>
                  </c:pt>
                  <c:pt idx="13">
                    <c:v>Mirant Morgantown2</c:v>
                  </c:pt>
                </c:lvl>
                <c:lvl>
                  <c:pt idx="0">
                    <c:v>MD</c:v>
                  </c:pt>
                </c:lvl>
              </c:multiLvlStrCache>
            </c:multiLvlStrRef>
          </c:cat>
          <c:val>
            <c:numRef>
              <c:f>'Savings @ Best Historical'!$C$68:$C$81</c:f>
              <c:numCache>
                <c:formatCode>#,##0.00</c:formatCode>
                <c:ptCount val="14"/>
                <c:pt idx="0">
                  <c:v>63.946000000000005</c:v>
                </c:pt>
                <c:pt idx="1">
                  <c:v>151.589</c:v>
                </c:pt>
                <c:pt idx="2">
                  <c:v>225.34800000000001</c:v>
                </c:pt>
                <c:pt idx="3">
                  <c:v>1.4849999999999948</c:v>
                </c:pt>
                <c:pt idx="4">
                  <c:v>88.378999999999948</c:v>
                </c:pt>
                <c:pt idx="5">
                  <c:v>24.86</c:v>
                </c:pt>
                <c:pt idx="6">
                  <c:v>73.185999999999979</c:v>
                </c:pt>
                <c:pt idx="7">
                  <c:v>157.24499999999998</c:v>
                </c:pt>
                <c:pt idx="8">
                  <c:v>128.71899999999999</c:v>
                </c:pt>
                <c:pt idx="9">
                  <c:v>61.669000000000011</c:v>
                </c:pt>
                <c:pt idx="10">
                  <c:v>53.261000000000003</c:v>
                </c:pt>
                <c:pt idx="11">
                  <c:v>72.052999999999983</c:v>
                </c:pt>
                <c:pt idx="12">
                  <c:v>80.11999999999999</c:v>
                </c:pt>
                <c:pt idx="13">
                  <c:v>76.35299999999998</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Historical'!$A$68:$B$81</c:f>
              <c:multiLvlStrCache>
                <c:ptCount val="14"/>
                <c:lvl>
                  <c:pt idx="0">
                    <c:v>AES Warrior Run001</c:v>
                  </c:pt>
                  <c:pt idx="1">
                    <c:v>Brandon Shores1</c:v>
                  </c:pt>
                  <c:pt idx="2">
                    <c:v>Brandon Shores2</c:v>
                  </c:pt>
                  <c:pt idx="3">
                    <c:v>C P Crane1</c:v>
                  </c:pt>
                  <c:pt idx="4">
                    <c:v>C P Crane2</c:v>
                  </c:pt>
                  <c:pt idx="5">
                    <c:v>Herbert A Wagner2</c:v>
                  </c:pt>
                  <c:pt idx="6">
                    <c:v>Herbert A Wagner3</c:v>
                  </c:pt>
                  <c:pt idx="7">
                    <c:v>Mirant Chalk Point1</c:v>
                  </c:pt>
                  <c:pt idx="8">
                    <c:v>Mirant Chalk Point (SACR)2</c:v>
                  </c:pt>
                  <c:pt idx="9">
                    <c:v>Mirant Dickerson1</c:v>
                  </c:pt>
                  <c:pt idx="10">
                    <c:v>Mirant Dickerson2</c:v>
                  </c:pt>
                  <c:pt idx="11">
                    <c:v>Mirant Dickerson3</c:v>
                  </c:pt>
                  <c:pt idx="12">
                    <c:v>Mirant Morgantown1</c:v>
                  </c:pt>
                  <c:pt idx="13">
                    <c:v>Mirant Morgantown2</c:v>
                  </c:pt>
                </c:lvl>
                <c:lvl>
                  <c:pt idx="0">
                    <c:v>MD</c:v>
                  </c:pt>
                </c:lvl>
              </c:multiLvlStrCache>
            </c:multiLvlStrRef>
          </c:cat>
          <c:val>
            <c:numRef>
              <c:f>'Savings @ Best Historical'!$D$68:$D$81</c:f>
              <c:numCache>
                <c:formatCode>#,##0.00</c:formatCode>
                <c:ptCount val="14"/>
                <c:pt idx="0">
                  <c:v>59.478278148000143</c:v>
                </c:pt>
                <c:pt idx="1">
                  <c:v>152.80447170304998</c:v>
                </c:pt>
                <c:pt idx="2">
                  <c:v>225.34800000000001</c:v>
                </c:pt>
                <c:pt idx="3">
                  <c:v>1.4849999999999948</c:v>
                </c:pt>
                <c:pt idx="4">
                  <c:v>88.378999999999948</c:v>
                </c:pt>
                <c:pt idx="5">
                  <c:v>24.86</c:v>
                </c:pt>
                <c:pt idx="6">
                  <c:v>73.185999999999979</c:v>
                </c:pt>
                <c:pt idx="7">
                  <c:v>130.435040684</c:v>
                </c:pt>
                <c:pt idx="8">
                  <c:v>118.0426057081003</c:v>
                </c:pt>
                <c:pt idx="9">
                  <c:v>61.669000000000011</c:v>
                </c:pt>
                <c:pt idx="10">
                  <c:v>53.261000000000003</c:v>
                </c:pt>
                <c:pt idx="11">
                  <c:v>72.052999999999983</c:v>
                </c:pt>
                <c:pt idx="12">
                  <c:v>56.100959172500012</c:v>
                </c:pt>
                <c:pt idx="13">
                  <c:v>70.139270787149982</c:v>
                </c:pt>
              </c:numCache>
            </c:numRef>
          </c:val>
        </c:ser>
        <c:gapWidth val="175"/>
        <c:axId val="81393920"/>
        <c:axId val="81272832"/>
      </c:barChart>
      <c:catAx>
        <c:axId val="81393920"/>
        <c:scaling>
          <c:orientation val="minMax"/>
        </c:scaling>
        <c:axPos val="b"/>
        <c:majorTickMark val="none"/>
        <c:tickLblPos val="nextTo"/>
        <c:crossAx val="81272832"/>
        <c:crosses val="autoZero"/>
        <c:auto val="1"/>
        <c:lblAlgn val="ctr"/>
        <c:lblOffset val="100"/>
      </c:catAx>
      <c:valAx>
        <c:axId val="81272832"/>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393920"/>
        <c:crosses val="autoZero"/>
        <c:crossBetween val="between"/>
      </c:valAx>
    </c:plotArea>
    <c:legend>
      <c:legendPos val="b"/>
      <c:layout/>
    </c:legend>
    <c:plotVisOnly val="1"/>
    <c:dispBlanksAs val="gap"/>
  </c:chart>
  <c:spPr>
    <a:solidFill>
      <a:srgbClr val="FFFFFF"/>
    </a:solidFill>
  </c:spPr>
  <c:externalData r:id="rId2"/>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Indiana</a:t>
            </a:r>
            <a:endParaRPr lang="en-US" sz="1500" dirty="0"/>
          </a:p>
        </c:rich>
      </c:tx>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Historical'!$A$25:$B$53</c:f>
              <c:multiLvlStrCache>
                <c:ptCount val="29"/>
                <c:lvl>
                  <c:pt idx="0">
                    <c:v>A B Brown Generating Station1</c:v>
                  </c:pt>
                  <c:pt idx="1">
                    <c:v>A B Brown Generating Station2</c:v>
                  </c:pt>
                  <c:pt idx="2">
                    <c:v>Alcoa Allowance Management Inc4</c:v>
                  </c:pt>
                  <c:pt idx="3">
                    <c:v>Bailly Generating Station8</c:v>
                  </c:pt>
                  <c:pt idx="4">
                    <c:v>Clifty Creek1</c:v>
                  </c:pt>
                  <c:pt idx="5">
                    <c:v>Clifty Creek2</c:v>
                  </c:pt>
                  <c:pt idx="6">
                    <c:v>Clifty Creek3</c:v>
                  </c:pt>
                  <c:pt idx="7">
                    <c:v>Clifty Creek4</c:v>
                  </c:pt>
                  <c:pt idx="8">
                    <c:v>Clifty Creek5</c:v>
                  </c:pt>
                  <c:pt idx="9">
                    <c:v>EdwardsportCTG1</c:v>
                  </c:pt>
                  <c:pt idx="10">
                    <c:v>EdwardsportCTG2</c:v>
                  </c:pt>
                  <c:pt idx="11">
                    <c:v>F B Culley Generating Station2</c:v>
                  </c:pt>
                  <c:pt idx="12">
                    <c:v>F B Culley Generating Station3</c:v>
                  </c:pt>
                  <c:pt idx="13">
                    <c:v>Gibson1</c:v>
                  </c:pt>
                  <c:pt idx="14">
                    <c:v>Gibson2</c:v>
                  </c:pt>
                  <c:pt idx="15">
                    <c:v>Gibson3</c:v>
                  </c:pt>
                  <c:pt idx="16">
                    <c:v>Gibson4</c:v>
                  </c:pt>
                  <c:pt idx="17">
                    <c:v>Gibson5</c:v>
                  </c:pt>
                  <c:pt idx="18">
                    <c:v>Harding Street Station (EW Stout)50</c:v>
                  </c:pt>
                  <c:pt idx="19">
                    <c:v>Harding Street Station (EW Stout)60</c:v>
                  </c:pt>
                  <c:pt idx="20">
                    <c:v>Harding Street Station (EW Stout)70</c:v>
                  </c:pt>
                  <c:pt idx="21">
                    <c:v>Merom1SG1</c:v>
                  </c:pt>
                  <c:pt idx="22">
                    <c:v>Merom2SG1</c:v>
                  </c:pt>
                  <c:pt idx="23">
                    <c:v>Michigan City Generating Station12</c:v>
                  </c:pt>
                  <c:pt idx="24">
                    <c:v>Petersburg2</c:v>
                  </c:pt>
                  <c:pt idx="25">
                    <c:v>Petersburg3</c:v>
                  </c:pt>
                  <c:pt idx="26">
                    <c:v>R M Schahfer Generating Station14</c:v>
                  </c:pt>
                  <c:pt idx="27">
                    <c:v>Tanners CreekU2</c:v>
                  </c:pt>
                  <c:pt idx="28">
                    <c:v>Tanners CreekU3</c:v>
                  </c:pt>
                </c:lvl>
                <c:lvl>
                  <c:pt idx="0">
                    <c:v>IN</c:v>
                  </c:pt>
                </c:lvl>
              </c:multiLvlStrCache>
            </c:multiLvlStrRef>
          </c:cat>
          <c:val>
            <c:numRef>
              <c:f>'Savings @ Best Historical'!$C$25:$C$53</c:f>
              <c:numCache>
                <c:formatCode>#,##0.00</c:formatCode>
                <c:ptCount val="29"/>
                <c:pt idx="0">
                  <c:v>199.16899999999998</c:v>
                </c:pt>
                <c:pt idx="1">
                  <c:v>176.55100000000004</c:v>
                </c:pt>
                <c:pt idx="2">
                  <c:v>384.13</c:v>
                </c:pt>
                <c:pt idx="3">
                  <c:v>62.155000000000001</c:v>
                </c:pt>
                <c:pt idx="4">
                  <c:v>172.78200000000001</c:v>
                </c:pt>
                <c:pt idx="5">
                  <c:v>189.12900000000002</c:v>
                </c:pt>
                <c:pt idx="6">
                  <c:v>140.31800000000001</c:v>
                </c:pt>
                <c:pt idx="7">
                  <c:v>123.97199999999999</c:v>
                </c:pt>
                <c:pt idx="8">
                  <c:v>303.5</c:v>
                </c:pt>
                <c:pt idx="9">
                  <c:v>82.873999999999981</c:v>
                </c:pt>
                <c:pt idx="10">
                  <c:v>73.393000000000001</c:v>
                </c:pt>
                <c:pt idx="11">
                  <c:v>8.61</c:v>
                </c:pt>
                <c:pt idx="12">
                  <c:v>125.19</c:v>
                </c:pt>
                <c:pt idx="13">
                  <c:v>304.81700000000001</c:v>
                </c:pt>
                <c:pt idx="14">
                  <c:v>236.107</c:v>
                </c:pt>
                <c:pt idx="15">
                  <c:v>350.89400000000001</c:v>
                </c:pt>
                <c:pt idx="16">
                  <c:v>182.297</c:v>
                </c:pt>
                <c:pt idx="17">
                  <c:v>869.91300000000001</c:v>
                </c:pt>
                <c:pt idx="18">
                  <c:v>118.292</c:v>
                </c:pt>
                <c:pt idx="19">
                  <c:v>123.84399999999999</c:v>
                </c:pt>
                <c:pt idx="20">
                  <c:v>265.11</c:v>
                </c:pt>
                <c:pt idx="21">
                  <c:v>100.056</c:v>
                </c:pt>
                <c:pt idx="22">
                  <c:v>121.79100000000012</c:v>
                </c:pt>
                <c:pt idx="23">
                  <c:v>196.11799999999999</c:v>
                </c:pt>
                <c:pt idx="24">
                  <c:v>552.90899999999999</c:v>
                </c:pt>
                <c:pt idx="25">
                  <c:v>137.172</c:v>
                </c:pt>
                <c:pt idx="26">
                  <c:v>45.162000000000013</c:v>
                </c:pt>
                <c:pt idx="27">
                  <c:v>14.479000000000006</c:v>
                </c:pt>
                <c:pt idx="28">
                  <c:v>191.34300000000002</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Historical'!$A$25:$B$53</c:f>
              <c:multiLvlStrCache>
                <c:ptCount val="29"/>
                <c:lvl>
                  <c:pt idx="0">
                    <c:v>A B Brown Generating Station1</c:v>
                  </c:pt>
                  <c:pt idx="1">
                    <c:v>A B Brown Generating Station2</c:v>
                  </c:pt>
                  <c:pt idx="2">
                    <c:v>Alcoa Allowance Management Inc4</c:v>
                  </c:pt>
                  <c:pt idx="3">
                    <c:v>Bailly Generating Station8</c:v>
                  </c:pt>
                  <c:pt idx="4">
                    <c:v>Clifty Creek1</c:v>
                  </c:pt>
                  <c:pt idx="5">
                    <c:v>Clifty Creek2</c:v>
                  </c:pt>
                  <c:pt idx="6">
                    <c:v>Clifty Creek3</c:v>
                  </c:pt>
                  <c:pt idx="7">
                    <c:v>Clifty Creek4</c:v>
                  </c:pt>
                  <c:pt idx="8">
                    <c:v>Clifty Creek5</c:v>
                  </c:pt>
                  <c:pt idx="9">
                    <c:v>EdwardsportCTG1</c:v>
                  </c:pt>
                  <c:pt idx="10">
                    <c:v>EdwardsportCTG2</c:v>
                  </c:pt>
                  <c:pt idx="11">
                    <c:v>F B Culley Generating Station2</c:v>
                  </c:pt>
                  <c:pt idx="12">
                    <c:v>F B Culley Generating Station3</c:v>
                  </c:pt>
                  <c:pt idx="13">
                    <c:v>Gibson1</c:v>
                  </c:pt>
                  <c:pt idx="14">
                    <c:v>Gibson2</c:v>
                  </c:pt>
                  <c:pt idx="15">
                    <c:v>Gibson3</c:v>
                  </c:pt>
                  <c:pt idx="16">
                    <c:v>Gibson4</c:v>
                  </c:pt>
                  <c:pt idx="17">
                    <c:v>Gibson5</c:v>
                  </c:pt>
                  <c:pt idx="18">
                    <c:v>Harding Street Station (EW Stout)50</c:v>
                  </c:pt>
                  <c:pt idx="19">
                    <c:v>Harding Street Station (EW Stout)60</c:v>
                  </c:pt>
                  <c:pt idx="20">
                    <c:v>Harding Street Station (EW Stout)70</c:v>
                  </c:pt>
                  <c:pt idx="21">
                    <c:v>Merom1SG1</c:v>
                  </c:pt>
                  <c:pt idx="22">
                    <c:v>Merom2SG1</c:v>
                  </c:pt>
                  <c:pt idx="23">
                    <c:v>Michigan City Generating Station12</c:v>
                  </c:pt>
                  <c:pt idx="24">
                    <c:v>Petersburg2</c:v>
                  </c:pt>
                  <c:pt idx="25">
                    <c:v>Petersburg3</c:v>
                  </c:pt>
                  <c:pt idx="26">
                    <c:v>R M Schahfer Generating Station14</c:v>
                  </c:pt>
                  <c:pt idx="27">
                    <c:v>Tanners CreekU2</c:v>
                  </c:pt>
                  <c:pt idx="28">
                    <c:v>Tanners CreekU3</c:v>
                  </c:pt>
                </c:lvl>
                <c:lvl>
                  <c:pt idx="0">
                    <c:v>IN</c:v>
                  </c:pt>
                </c:lvl>
              </c:multiLvlStrCache>
            </c:multiLvlStrRef>
          </c:cat>
          <c:val>
            <c:numRef>
              <c:f>'Savings @ Best Historical'!$D$25:$D$53</c:f>
              <c:numCache>
                <c:formatCode>#,##0.00</c:formatCode>
                <c:ptCount val="29"/>
                <c:pt idx="0">
                  <c:v>96.971603538600007</c:v>
                </c:pt>
                <c:pt idx="1">
                  <c:v>131.53138803095001</c:v>
                </c:pt>
                <c:pt idx="2">
                  <c:v>129.65143818660081</c:v>
                </c:pt>
                <c:pt idx="3">
                  <c:v>61.858603142500002</c:v>
                </c:pt>
                <c:pt idx="4">
                  <c:v>74.961413436000242</c:v>
                </c:pt>
                <c:pt idx="5">
                  <c:v>84.507965924999993</c:v>
                </c:pt>
                <c:pt idx="6">
                  <c:v>63.418423648299999</c:v>
                </c:pt>
                <c:pt idx="7">
                  <c:v>92.789646136249758</c:v>
                </c:pt>
                <c:pt idx="8">
                  <c:v>257.44403824289856</c:v>
                </c:pt>
                <c:pt idx="9">
                  <c:v>41.016528078500002</c:v>
                </c:pt>
                <c:pt idx="10">
                  <c:v>51.710353038000136</c:v>
                </c:pt>
                <c:pt idx="11">
                  <c:v>8.61</c:v>
                </c:pt>
                <c:pt idx="12">
                  <c:v>125.19</c:v>
                </c:pt>
                <c:pt idx="13">
                  <c:v>90.959295847349992</c:v>
                </c:pt>
                <c:pt idx="14">
                  <c:v>124.22009204639976</c:v>
                </c:pt>
                <c:pt idx="15">
                  <c:v>117.12695378399998</c:v>
                </c:pt>
                <c:pt idx="16">
                  <c:v>124.25856583359958</c:v>
                </c:pt>
                <c:pt idx="17">
                  <c:v>144.58892581335004</c:v>
                </c:pt>
                <c:pt idx="18">
                  <c:v>95.587057686999998</c:v>
                </c:pt>
                <c:pt idx="19">
                  <c:v>113.44628128345002</c:v>
                </c:pt>
                <c:pt idx="20">
                  <c:v>153.54852873570002</c:v>
                </c:pt>
                <c:pt idx="21">
                  <c:v>101.12095412199976</c:v>
                </c:pt>
                <c:pt idx="22">
                  <c:v>121.79100000000012</c:v>
                </c:pt>
                <c:pt idx="23">
                  <c:v>180.25697949399998</c:v>
                </c:pt>
                <c:pt idx="24">
                  <c:v>128.360040234</c:v>
                </c:pt>
                <c:pt idx="25">
                  <c:v>17.665161668500001</c:v>
                </c:pt>
                <c:pt idx="26">
                  <c:v>28.04875378854992</c:v>
                </c:pt>
                <c:pt idx="27">
                  <c:v>10.786164832800004</c:v>
                </c:pt>
                <c:pt idx="28">
                  <c:v>118.33988703999967</c:v>
                </c:pt>
              </c:numCache>
            </c:numRef>
          </c:val>
        </c:ser>
        <c:gapWidth val="175"/>
        <c:axId val="81289216"/>
        <c:axId val="81438976"/>
      </c:barChart>
      <c:catAx>
        <c:axId val="81289216"/>
        <c:scaling>
          <c:orientation val="minMax"/>
        </c:scaling>
        <c:axPos val="b"/>
        <c:majorTickMark val="none"/>
        <c:tickLblPos val="nextTo"/>
        <c:crossAx val="81438976"/>
        <c:crosses val="autoZero"/>
        <c:auto val="1"/>
        <c:lblAlgn val="ctr"/>
        <c:lblOffset val="100"/>
      </c:catAx>
      <c:valAx>
        <c:axId val="81438976"/>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289216"/>
        <c:crosses val="autoZero"/>
        <c:crossBetween val="between"/>
      </c:valAx>
    </c:plotArea>
    <c:legend>
      <c:legendPos val="b"/>
      <c:layout/>
    </c:legend>
    <c:plotVisOnly val="1"/>
    <c:dispBlanksAs val="gap"/>
  </c:chart>
  <c:spPr>
    <a:solidFill>
      <a:srgbClr val="FFFFFF"/>
    </a:solidFill>
  </c:spPr>
  <c:externalData r:id="rId2"/>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North Carolina</a:t>
            </a:r>
            <a:endParaRPr lang="en-US" sz="1500" dirty="0"/>
          </a:p>
        </c:rich>
      </c:tx>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Historical'!$A$91:$B$114</c:f>
              <c:multiLvlStrCache>
                <c:ptCount val="24"/>
                <c:lvl>
                  <c:pt idx="0">
                    <c:v>Asheville1</c:v>
                  </c:pt>
                  <c:pt idx="1">
                    <c:v>Asheville2</c:v>
                  </c:pt>
                  <c:pt idx="2">
                    <c:v>Belews Creek1</c:v>
                  </c:pt>
                  <c:pt idx="3">
                    <c:v>Belews Creek2</c:v>
                  </c:pt>
                  <c:pt idx="4">
                    <c:v>Cliffside5</c:v>
                  </c:pt>
                  <c:pt idx="5">
                    <c:v>Cliffside6</c:v>
                  </c:pt>
                  <c:pt idx="6">
                    <c:v>G G Allen1</c:v>
                  </c:pt>
                  <c:pt idx="7">
                    <c:v>G G Allen2</c:v>
                  </c:pt>
                  <c:pt idx="8">
                    <c:v>G G Allen3</c:v>
                  </c:pt>
                  <c:pt idx="9">
                    <c:v>G G Allen4</c:v>
                  </c:pt>
                  <c:pt idx="10">
                    <c:v>G G Allen5</c:v>
                  </c:pt>
                  <c:pt idx="11">
                    <c:v>Marshall1</c:v>
                  </c:pt>
                  <c:pt idx="12">
                    <c:v>Marshall2</c:v>
                  </c:pt>
                  <c:pt idx="13">
                    <c:v>Marshall3</c:v>
                  </c:pt>
                  <c:pt idx="14">
                    <c:v>Marshall4</c:v>
                  </c:pt>
                  <c:pt idx="15">
                    <c:v>Mayo1A</c:v>
                  </c:pt>
                  <c:pt idx="16">
                    <c:v>Mayo1B</c:v>
                  </c:pt>
                  <c:pt idx="17">
                    <c:v>Roxboro1</c:v>
                  </c:pt>
                  <c:pt idx="18">
                    <c:v>Roxboro2</c:v>
                  </c:pt>
                  <c:pt idx="19">
                    <c:v>Roxboro3A</c:v>
                  </c:pt>
                  <c:pt idx="20">
                    <c:v>Roxboro3B</c:v>
                  </c:pt>
                  <c:pt idx="21">
                    <c:v>Roxboro4A</c:v>
                  </c:pt>
                  <c:pt idx="22">
                    <c:v>Roxboro4B</c:v>
                  </c:pt>
                  <c:pt idx="23">
                    <c:v>Westmoreland2</c:v>
                  </c:pt>
                </c:lvl>
                <c:lvl>
                  <c:pt idx="0">
                    <c:v>NC</c:v>
                  </c:pt>
                </c:lvl>
              </c:multiLvlStrCache>
            </c:multiLvlStrRef>
          </c:cat>
          <c:val>
            <c:numRef>
              <c:f>'Savings @ Best Historical'!$C$91:$C$114</c:f>
              <c:numCache>
                <c:formatCode>#,##0.00</c:formatCode>
                <c:ptCount val="24"/>
                <c:pt idx="0">
                  <c:v>44.684000000000005</c:v>
                </c:pt>
                <c:pt idx="1">
                  <c:v>70.295000000000002</c:v>
                </c:pt>
                <c:pt idx="2">
                  <c:v>639.03300000000002</c:v>
                </c:pt>
                <c:pt idx="3">
                  <c:v>755.03599999999949</c:v>
                </c:pt>
                <c:pt idx="4">
                  <c:v>52.255000000000003</c:v>
                </c:pt>
                <c:pt idx="5">
                  <c:v>118.925</c:v>
                </c:pt>
                <c:pt idx="6">
                  <c:v>64.831000000000003</c:v>
                </c:pt>
                <c:pt idx="7">
                  <c:v>64.849000000000004</c:v>
                </c:pt>
                <c:pt idx="8">
                  <c:v>197.77099999999999</c:v>
                </c:pt>
                <c:pt idx="9">
                  <c:v>73.498999999999995</c:v>
                </c:pt>
                <c:pt idx="10">
                  <c:v>166.28300000000002</c:v>
                </c:pt>
                <c:pt idx="11">
                  <c:v>271.83099999999899</c:v>
                </c:pt>
                <c:pt idx="12">
                  <c:v>439.60500000000002</c:v>
                </c:pt>
                <c:pt idx="13">
                  <c:v>172.85000000000056</c:v>
                </c:pt>
                <c:pt idx="14">
                  <c:v>1033.329</c:v>
                </c:pt>
                <c:pt idx="15">
                  <c:v>268.18099999999993</c:v>
                </c:pt>
                <c:pt idx="16">
                  <c:v>257.00599999999969</c:v>
                </c:pt>
                <c:pt idx="17">
                  <c:v>185.768</c:v>
                </c:pt>
                <c:pt idx="18">
                  <c:v>406.63799999999969</c:v>
                </c:pt>
                <c:pt idx="19">
                  <c:v>208.86500000000001</c:v>
                </c:pt>
                <c:pt idx="20">
                  <c:v>216.48700000000056</c:v>
                </c:pt>
                <c:pt idx="21">
                  <c:v>125.64100000000002</c:v>
                </c:pt>
                <c:pt idx="22">
                  <c:v>121.65499999999999</c:v>
                </c:pt>
                <c:pt idx="23">
                  <c:v>0.99099999999999999</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Historical'!$A$91:$B$114</c:f>
              <c:multiLvlStrCache>
                <c:ptCount val="24"/>
                <c:lvl>
                  <c:pt idx="0">
                    <c:v>Asheville1</c:v>
                  </c:pt>
                  <c:pt idx="1">
                    <c:v>Asheville2</c:v>
                  </c:pt>
                  <c:pt idx="2">
                    <c:v>Belews Creek1</c:v>
                  </c:pt>
                  <c:pt idx="3">
                    <c:v>Belews Creek2</c:v>
                  </c:pt>
                  <c:pt idx="4">
                    <c:v>Cliffside5</c:v>
                  </c:pt>
                  <c:pt idx="5">
                    <c:v>Cliffside6</c:v>
                  </c:pt>
                  <c:pt idx="6">
                    <c:v>G G Allen1</c:v>
                  </c:pt>
                  <c:pt idx="7">
                    <c:v>G G Allen2</c:v>
                  </c:pt>
                  <c:pt idx="8">
                    <c:v>G G Allen3</c:v>
                  </c:pt>
                  <c:pt idx="9">
                    <c:v>G G Allen4</c:v>
                  </c:pt>
                  <c:pt idx="10">
                    <c:v>G G Allen5</c:v>
                  </c:pt>
                  <c:pt idx="11">
                    <c:v>Marshall1</c:v>
                  </c:pt>
                  <c:pt idx="12">
                    <c:v>Marshall2</c:v>
                  </c:pt>
                  <c:pt idx="13">
                    <c:v>Marshall3</c:v>
                  </c:pt>
                  <c:pt idx="14">
                    <c:v>Marshall4</c:v>
                  </c:pt>
                  <c:pt idx="15">
                    <c:v>Mayo1A</c:v>
                  </c:pt>
                  <c:pt idx="16">
                    <c:v>Mayo1B</c:v>
                  </c:pt>
                  <c:pt idx="17">
                    <c:v>Roxboro1</c:v>
                  </c:pt>
                  <c:pt idx="18">
                    <c:v>Roxboro2</c:v>
                  </c:pt>
                  <c:pt idx="19">
                    <c:v>Roxboro3A</c:v>
                  </c:pt>
                  <c:pt idx="20">
                    <c:v>Roxboro3B</c:v>
                  </c:pt>
                  <c:pt idx="21">
                    <c:v>Roxboro4A</c:v>
                  </c:pt>
                  <c:pt idx="22">
                    <c:v>Roxboro4B</c:v>
                  </c:pt>
                  <c:pt idx="23">
                    <c:v>Westmoreland2</c:v>
                  </c:pt>
                </c:lvl>
                <c:lvl>
                  <c:pt idx="0">
                    <c:v>NC</c:v>
                  </c:pt>
                </c:lvl>
              </c:multiLvlStrCache>
            </c:multiLvlStrRef>
          </c:cat>
          <c:val>
            <c:numRef>
              <c:f>'Savings @ Best Historical'!$D$91:$D$114</c:f>
              <c:numCache>
                <c:formatCode>#,##0.00</c:formatCode>
                <c:ptCount val="24"/>
                <c:pt idx="0">
                  <c:v>21.050942821999989</c:v>
                </c:pt>
                <c:pt idx="1">
                  <c:v>48.501116280000012</c:v>
                </c:pt>
                <c:pt idx="2">
                  <c:v>115.26607569399998</c:v>
                </c:pt>
                <c:pt idx="3">
                  <c:v>204.37</c:v>
                </c:pt>
                <c:pt idx="4">
                  <c:v>51.693782840000218</c:v>
                </c:pt>
                <c:pt idx="5">
                  <c:v>107.07329507849968</c:v>
                </c:pt>
                <c:pt idx="6">
                  <c:v>37.703673423799998</c:v>
                </c:pt>
                <c:pt idx="7">
                  <c:v>37.268969116600012</c:v>
                </c:pt>
                <c:pt idx="8">
                  <c:v>112.31366648080051</c:v>
                </c:pt>
                <c:pt idx="9">
                  <c:v>42.136927613199994</c:v>
                </c:pt>
                <c:pt idx="10">
                  <c:v>107.351251902</c:v>
                </c:pt>
                <c:pt idx="11">
                  <c:v>198.64725146000001</c:v>
                </c:pt>
                <c:pt idx="12">
                  <c:v>326.16794672400113</c:v>
                </c:pt>
                <c:pt idx="13">
                  <c:v>91.111263787250479</c:v>
                </c:pt>
                <c:pt idx="14">
                  <c:v>723.87688954000055</c:v>
                </c:pt>
                <c:pt idx="15">
                  <c:v>118.3950586</c:v>
                </c:pt>
                <c:pt idx="16">
                  <c:v>114.96185099000029</c:v>
                </c:pt>
                <c:pt idx="17">
                  <c:v>116.032162386</c:v>
                </c:pt>
                <c:pt idx="18">
                  <c:v>182.06558298750002</c:v>
                </c:pt>
                <c:pt idx="19">
                  <c:v>107.6251808540994</c:v>
                </c:pt>
                <c:pt idx="20">
                  <c:v>114.88934256659932</c:v>
                </c:pt>
                <c:pt idx="21">
                  <c:v>78.988311151749642</c:v>
                </c:pt>
                <c:pt idx="22">
                  <c:v>76.105458974999507</c:v>
                </c:pt>
                <c:pt idx="23">
                  <c:v>0.99099999999999999</c:v>
                </c:pt>
              </c:numCache>
            </c:numRef>
          </c:val>
        </c:ser>
        <c:gapWidth val="175"/>
        <c:axId val="81494016"/>
        <c:axId val="81495552"/>
      </c:barChart>
      <c:catAx>
        <c:axId val="81494016"/>
        <c:scaling>
          <c:orientation val="minMax"/>
        </c:scaling>
        <c:axPos val="b"/>
        <c:majorTickMark val="none"/>
        <c:tickLblPos val="nextTo"/>
        <c:crossAx val="81495552"/>
        <c:crosses val="autoZero"/>
        <c:auto val="1"/>
        <c:lblAlgn val="ctr"/>
        <c:lblOffset val="100"/>
      </c:catAx>
      <c:valAx>
        <c:axId val="81495552"/>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494016"/>
        <c:crosses val="autoZero"/>
        <c:crossBetween val="between"/>
      </c:valAx>
    </c:plotArea>
    <c:legend>
      <c:legendPos val="b"/>
      <c:layout/>
    </c:legend>
    <c:plotVisOnly val="1"/>
    <c:dispBlanksAs val="gap"/>
  </c:chart>
  <c:spPr>
    <a:solidFill>
      <a:srgbClr val="FFFFFF"/>
    </a:solidFill>
  </c:spPr>
  <c:externalData r:id="rId2"/>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sz="1500"/>
            </a:pPr>
            <a:r>
              <a:rPr lang="en-US" sz="1500" dirty="0" smtClean="0"/>
              <a:t>Kentucky</a:t>
            </a:r>
            <a:endParaRPr lang="en-US" sz="1500" dirty="0"/>
          </a:p>
        </c:rich>
      </c:tx>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Historical'!$A$45:$B$67</c:f>
              <c:multiLvlStrCache>
                <c:ptCount val="23"/>
                <c:lvl>
                  <c:pt idx="0">
                    <c:v>Big SandyBSU2</c:v>
                  </c:pt>
                  <c:pt idx="1">
                    <c:v>D B WilsonW1</c:v>
                  </c:pt>
                  <c:pt idx="2">
                    <c:v>E W Brown3</c:v>
                  </c:pt>
                  <c:pt idx="3">
                    <c:v>East Bend2</c:v>
                  </c:pt>
                  <c:pt idx="4">
                    <c:v>Elmer Smith1</c:v>
                  </c:pt>
                  <c:pt idx="5">
                    <c:v>Elmer Smith2</c:v>
                  </c:pt>
                  <c:pt idx="6">
                    <c:v>Ghent1</c:v>
                  </c:pt>
                  <c:pt idx="7">
                    <c:v>Ghent3</c:v>
                  </c:pt>
                  <c:pt idx="8">
                    <c:v>Ghent4</c:v>
                  </c:pt>
                  <c:pt idx="9">
                    <c:v>H L Spurlock1</c:v>
                  </c:pt>
                  <c:pt idx="10">
                    <c:v>H L Spurlock2</c:v>
                  </c:pt>
                  <c:pt idx="11">
                    <c:v>H L Spurlock3</c:v>
                  </c:pt>
                  <c:pt idx="12">
                    <c:v>H L Spurlock4</c:v>
                  </c:pt>
                  <c:pt idx="13">
                    <c:v>HMP&amp;L Station 2H1</c:v>
                  </c:pt>
                  <c:pt idx="14">
                    <c:v>HMP&amp;L Station 2H2</c:v>
                  </c:pt>
                  <c:pt idx="15">
                    <c:v>John S. Cooper2</c:v>
                  </c:pt>
                  <c:pt idx="16">
                    <c:v>Mill Creek3</c:v>
                  </c:pt>
                  <c:pt idx="17">
                    <c:v>Mill Creek4</c:v>
                  </c:pt>
                  <c:pt idx="18">
                    <c:v>Paradise1</c:v>
                  </c:pt>
                  <c:pt idx="19">
                    <c:v>Paradise2</c:v>
                  </c:pt>
                  <c:pt idx="20">
                    <c:v>Paradise3</c:v>
                  </c:pt>
                  <c:pt idx="21">
                    <c:v>Trimble County1</c:v>
                  </c:pt>
                  <c:pt idx="22">
                    <c:v>Trimble County2</c:v>
                  </c:pt>
                </c:lvl>
                <c:lvl>
                  <c:pt idx="0">
                    <c:v>KY</c:v>
                  </c:pt>
                </c:lvl>
              </c:multiLvlStrCache>
            </c:multiLvlStrRef>
          </c:cat>
          <c:val>
            <c:numRef>
              <c:f>'Savings @ Best Historical'!$C$45:$C$67</c:f>
              <c:numCache>
                <c:formatCode>#,##0.00</c:formatCode>
                <c:ptCount val="23"/>
                <c:pt idx="0">
                  <c:v>176.95500000000001</c:v>
                </c:pt>
                <c:pt idx="1">
                  <c:v>212.566</c:v>
                </c:pt>
                <c:pt idx="2">
                  <c:v>265.64600000000002</c:v>
                </c:pt>
                <c:pt idx="3">
                  <c:v>688.61</c:v>
                </c:pt>
                <c:pt idx="4">
                  <c:v>250.77899999999997</c:v>
                </c:pt>
                <c:pt idx="5">
                  <c:v>415.04300000000001</c:v>
                </c:pt>
                <c:pt idx="6">
                  <c:v>272.61500000000001</c:v>
                </c:pt>
                <c:pt idx="7">
                  <c:v>405.68700000000001</c:v>
                </c:pt>
                <c:pt idx="8">
                  <c:v>200.56700000000001</c:v>
                </c:pt>
                <c:pt idx="9">
                  <c:v>101.773</c:v>
                </c:pt>
                <c:pt idx="10">
                  <c:v>164.041</c:v>
                </c:pt>
                <c:pt idx="11">
                  <c:v>81.328000000000003</c:v>
                </c:pt>
                <c:pt idx="12">
                  <c:v>40.369</c:v>
                </c:pt>
                <c:pt idx="13">
                  <c:v>90.45</c:v>
                </c:pt>
                <c:pt idx="14">
                  <c:v>101.51</c:v>
                </c:pt>
                <c:pt idx="15">
                  <c:v>64.335999999999999</c:v>
                </c:pt>
                <c:pt idx="16">
                  <c:v>380.66300000000001</c:v>
                </c:pt>
                <c:pt idx="17">
                  <c:v>523.33799999999746</c:v>
                </c:pt>
                <c:pt idx="18">
                  <c:v>364.43299999999869</c:v>
                </c:pt>
                <c:pt idx="19">
                  <c:v>406.23499999999899</c:v>
                </c:pt>
                <c:pt idx="20">
                  <c:v>793.87599999999998</c:v>
                </c:pt>
                <c:pt idx="21">
                  <c:v>361.98200000000003</c:v>
                </c:pt>
                <c:pt idx="22">
                  <c:v>140.07</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Historical'!$A$45:$B$67</c:f>
              <c:multiLvlStrCache>
                <c:ptCount val="23"/>
                <c:lvl>
                  <c:pt idx="0">
                    <c:v>Big SandyBSU2</c:v>
                  </c:pt>
                  <c:pt idx="1">
                    <c:v>D B WilsonW1</c:v>
                  </c:pt>
                  <c:pt idx="2">
                    <c:v>E W Brown3</c:v>
                  </c:pt>
                  <c:pt idx="3">
                    <c:v>East Bend2</c:v>
                  </c:pt>
                  <c:pt idx="4">
                    <c:v>Elmer Smith1</c:v>
                  </c:pt>
                  <c:pt idx="5">
                    <c:v>Elmer Smith2</c:v>
                  </c:pt>
                  <c:pt idx="6">
                    <c:v>Ghent1</c:v>
                  </c:pt>
                  <c:pt idx="7">
                    <c:v>Ghent3</c:v>
                  </c:pt>
                  <c:pt idx="8">
                    <c:v>Ghent4</c:v>
                  </c:pt>
                  <c:pt idx="9">
                    <c:v>H L Spurlock1</c:v>
                  </c:pt>
                  <c:pt idx="10">
                    <c:v>H L Spurlock2</c:v>
                  </c:pt>
                  <c:pt idx="11">
                    <c:v>H L Spurlock3</c:v>
                  </c:pt>
                  <c:pt idx="12">
                    <c:v>H L Spurlock4</c:v>
                  </c:pt>
                  <c:pt idx="13">
                    <c:v>HMP&amp;L Station 2H1</c:v>
                  </c:pt>
                  <c:pt idx="14">
                    <c:v>HMP&amp;L Station 2H2</c:v>
                  </c:pt>
                  <c:pt idx="15">
                    <c:v>John S. Cooper2</c:v>
                  </c:pt>
                  <c:pt idx="16">
                    <c:v>Mill Creek3</c:v>
                  </c:pt>
                  <c:pt idx="17">
                    <c:v>Mill Creek4</c:v>
                  </c:pt>
                  <c:pt idx="18">
                    <c:v>Paradise1</c:v>
                  </c:pt>
                  <c:pt idx="19">
                    <c:v>Paradise2</c:v>
                  </c:pt>
                  <c:pt idx="20">
                    <c:v>Paradise3</c:v>
                  </c:pt>
                  <c:pt idx="21">
                    <c:v>Trimble County1</c:v>
                  </c:pt>
                  <c:pt idx="22">
                    <c:v>Trimble County2</c:v>
                  </c:pt>
                </c:lvl>
                <c:lvl>
                  <c:pt idx="0">
                    <c:v>KY</c:v>
                  </c:pt>
                </c:lvl>
              </c:multiLvlStrCache>
            </c:multiLvlStrRef>
          </c:cat>
          <c:val>
            <c:numRef>
              <c:f>'Savings @ Best Historical'!$D$45:$D$67</c:f>
              <c:numCache>
                <c:formatCode>#,##0.00</c:formatCode>
                <c:ptCount val="23"/>
                <c:pt idx="0">
                  <c:v>86.558572608100008</c:v>
                </c:pt>
                <c:pt idx="1">
                  <c:v>162.06640364250001</c:v>
                </c:pt>
                <c:pt idx="2">
                  <c:v>254.40822382725057</c:v>
                </c:pt>
                <c:pt idx="3">
                  <c:v>199.98962176619995</c:v>
                </c:pt>
                <c:pt idx="4">
                  <c:v>96.060419776350003</c:v>
                </c:pt>
                <c:pt idx="5">
                  <c:v>316.35075913180032</c:v>
                </c:pt>
                <c:pt idx="6">
                  <c:v>119.00344308160012</c:v>
                </c:pt>
                <c:pt idx="7">
                  <c:v>67.441502971199995</c:v>
                </c:pt>
                <c:pt idx="8">
                  <c:v>81.56064975999999</c:v>
                </c:pt>
                <c:pt idx="9">
                  <c:v>97.840730384549758</c:v>
                </c:pt>
                <c:pt idx="10">
                  <c:v>134.95730481360096</c:v>
                </c:pt>
                <c:pt idx="11">
                  <c:v>81.328000000000003</c:v>
                </c:pt>
                <c:pt idx="12">
                  <c:v>37.712702275200002</c:v>
                </c:pt>
                <c:pt idx="13">
                  <c:v>52.781453902500012</c:v>
                </c:pt>
                <c:pt idx="14">
                  <c:v>66.79106208000033</c:v>
                </c:pt>
                <c:pt idx="15">
                  <c:v>64.335999999999999</c:v>
                </c:pt>
                <c:pt idx="16">
                  <c:v>73.743364034999985</c:v>
                </c:pt>
                <c:pt idx="17">
                  <c:v>94.787270338200003</c:v>
                </c:pt>
                <c:pt idx="18">
                  <c:v>367.15147342499995</c:v>
                </c:pt>
                <c:pt idx="19">
                  <c:v>384.04281898879964</c:v>
                </c:pt>
                <c:pt idx="20">
                  <c:v>481.56401037745002</c:v>
                </c:pt>
                <c:pt idx="21">
                  <c:v>85.330664901900406</c:v>
                </c:pt>
                <c:pt idx="22">
                  <c:v>140.07</c:v>
                </c:pt>
              </c:numCache>
            </c:numRef>
          </c:val>
        </c:ser>
        <c:gapWidth val="175"/>
        <c:axId val="81508608"/>
        <c:axId val="81530880"/>
      </c:barChart>
      <c:catAx>
        <c:axId val="81508608"/>
        <c:scaling>
          <c:orientation val="minMax"/>
        </c:scaling>
        <c:axPos val="b"/>
        <c:majorTickMark val="none"/>
        <c:tickLblPos val="nextTo"/>
        <c:crossAx val="81530880"/>
        <c:crosses val="autoZero"/>
        <c:auto val="1"/>
        <c:lblAlgn val="ctr"/>
        <c:lblOffset val="100"/>
      </c:catAx>
      <c:valAx>
        <c:axId val="81530880"/>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508608"/>
        <c:crosses val="autoZero"/>
        <c:crossBetween val="between"/>
      </c:valAx>
      <c:spPr>
        <a:noFill/>
        <a:ln w="25400">
          <a:noFill/>
        </a:ln>
      </c:spPr>
    </c:plotArea>
    <c:legend>
      <c:legendPos val="b"/>
      <c:layout/>
    </c:legend>
    <c:plotVisOnly val="1"/>
    <c:dispBlanksAs val="gap"/>
  </c:chart>
  <c:spPr>
    <a:solidFill>
      <a:srgbClr val="FFFFFF"/>
    </a:solidFill>
  </c:spPr>
  <c:externalData r:id="rId2"/>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Ohio</a:t>
            </a:r>
            <a:endParaRPr lang="en-US" sz="1500" dirty="0"/>
          </a:p>
        </c:rich>
      </c:tx>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Historical'!$A$124:$B$147</c:f>
              <c:multiLvlStrCache>
                <c:ptCount val="24"/>
                <c:lvl>
                  <c:pt idx="0">
                    <c:v>Avon Lake Power Plant12</c:v>
                  </c:pt>
                  <c:pt idx="1">
                    <c:v>Cardinal1</c:v>
                  </c:pt>
                  <c:pt idx="2">
                    <c:v>Cardinal2</c:v>
                  </c:pt>
                  <c:pt idx="3">
                    <c:v>Cardinal3</c:v>
                  </c:pt>
                  <c:pt idx="4">
                    <c:v>Gen J M Gavin1</c:v>
                  </c:pt>
                  <c:pt idx="5">
                    <c:v>Gen J M Gavin2</c:v>
                  </c:pt>
                  <c:pt idx="6">
                    <c:v>J M Stuart1</c:v>
                  </c:pt>
                  <c:pt idx="7">
                    <c:v>J M Stuart2</c:v>
                  </c:pt>
                  <c:pt idx="8">
                    <c:v>J M Stuart3</c:v>
                  </c:pt>
                  <c:pt idx="9">
                    <c:v>J M Stuart4</c:v>
                  </c:pt>
                  <c:pt idx="10">
                    <c:v>Killen Station2</c:v>
                  </c:pt>
                  <c:pt idx="11">
                    <c:v>Kyger Creek1</c:v>
                  </c:pt>
                  <c:pt idx="12">
                    <c:v>Kyger Creek2</c:v>
                  </c:pt>
                  <c:pt idx="13">
                    <c:v>Kyger Creek3</c:v>
                  </c:pt>
                  <c:pt idx="14">
                    <c:v>Kyger Creek4</c:v>
                  </c:pt>
                  <c:pt idx="15">
                    <c:v>Kyger Creek5</c:v>
                  </c:pt>
                  <c:pt idx="16">
                    <c:v>Miami Fort Generating Station6</c:v>
                  </c:pt>
                  <c:pt idx="17">
                    <c:v>Miami Fort Generating Station7</c:v>
                  </c:pt>
                  <c:pt idx="18">
                    <c:v>Miami Fort Generating Station8</c:v>
                  </c:pt>
                  <c:pt idx="19">
                    <c:v>Muskingum River5</c:v>
                  </c:pt>
                  <c:pt idx="20">
                    <c:v>W H Sammis5</c:v>
                  </c:pt>
                  <c:pt idx="21">
                    <c:v>W H Sammis6</c:v>
                  </c:pt>
                  <c:pt idx="22">
                    <c:v>W H Sammis7</c:v>
                  </c:pt>
                  <c:pt idx="23">
                    <c:v>W H Zimmer Generating Station1</c:v>
                  </c:pt>
                </c:lvl>
                <c:lvl>
                  <c:pt idx="0">
                    <c:v>OH</c:v>
                  </c:pt>
                </c:lvl>
              </c:multiLvlStrCache>
            </c:multiLvlStrRef>
          </c:cat>
          <c:val>
            <c:numRef>
              <c:f>'Savings @ Best Historical'!$C$124:$C$147</c:f>
              <c:numCache>
                <c:formatCode>#,##0.00</c:formatCode>
                <c:ptCount val="24"/>
                <c:pt idx="0">
                  <c:v>697.43999999999949</c:v>
                </c:pt>
                <c:pt idx="1">
                  <c:v>145.24199999999999</c:v>
                </c:pt>
                <c:pt idx="2">
                  <c:v>50.515000000000001</c:v>
                </c:pt>
                <c:pt idx="3">
                  <c:v>95.551000000000002</c:v>
                </c:pt>
                <c:pt idx="4">
                  <c:v>1276.6239999999998</c:v>
                </c:pt>
                <c:pt idx="5">
                  <c:v>710.56199999999797</c:v>
                </c:pt>
                <c:pt idx="6">
                  <c:v>117.64</c:v>
                </c:pt>
                <c:pt idx="7">
                  <c:v>278.54199999999969</c:v>
                </c:pt>
                <c:pt idx="8">
                  <c:v>186.39400000000001</c:v>
                </c:pt>
                <c:pt idx="9">
                  <c:v>236.78399999999999</c:v>
                </c:pt>
                <c:pt idx="10">
                  <c:v>1138.5539999999999</c:v>
                </c:pt>
                <c:pt idx="11">
                  <c:v>75.980999999999995</c:v>
                </c:pt>
                <c:pt idx="12">
                  <c:v>53.656000000000006</c:v>
                </c:pt>
                <c:pt idx="13">
                  <c:v>138.70999999999998</c:v>
                </c:pt>
                <c:pt idx="14">
                  <c:v>118.83199999999999</c:v>
                </c:pt>
                <c:pt idx="15">
                  <c:v>78.575999999999979</c:v>
                </c:pt>
                <c:pt idx="16">
                  <c:v>72.141999999999996</c:v>
                </c:pt>
                <c:pt idx="17">
                  <c:v>98.482000000000014</c:v>
                </c:pt>
                <c:pt idx="18">
                  <c:v>433.25299999999999</c:v>
                </c:pt>
                <c:pt idx="19">
                  <c:v>40.770000000000003</c:v>
                </c:pt>
                <c:pt idx="20">
                  <c:v>77.180999999999983</c:v>
                </c:pt>
                <c:pt idx="21">
                  <c:v>191.03800000000001</c:v>
                </c:pt>
                <c:pt idx="22">
                  <c:v>323.16300000000001</c:v>
                </c:pt>
                <c:pt idx="23">
                  <c:v>1576.09</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Historical'!$A$124:$B$147</c:f>
              <c:multiLvlStrCache>
                <c:ptCount val="24"/>
                <c:lvl>
                  <c:pt idx="0">
                    <c:v>Avon Lake Power Plant12</c:v>
                  </c:pt>
                  <c:pt idx="1">
                    <c:v>Cardinal1</c:v>
                  </c:pt>
                  <c:pt idx="2">
                    <c:v>Cardinal2</c:v>
                  </c:pt>
                  <c:pt idx="3">
                    <c:v>Cardinal3</c:v>
                  </c:pt>
                  <c:pt idx="4">
                    <c:v>Gen J M Gavin1</c:v>
                  </c:pt>
                  <c:pt idx="5">
                    <c:v>Gen J M Gavin2</c:v>
                  </c:pt>
                  <c:pt idx="6">
                    <c:v>J M Stuart1</c:v>
                  </c:pt>
                  <c:pt idx="7">
                    <c:v>J M Stuart2</c:v>
                  </c:pt>
                  <c:pt idx="8">
                    <c:v>J M Stuart3</c:v>
                  </c:pt>
                  <c:pt idx="9">
                    <c:v>J M Stuart4</c:v>
                  </c:pt>
                  <c:pt idx="10">
                    <c:v>Killen Station2</c:v>
                  </c:pt>
                  <c:pt idx="11">
                    <c:v>Kyger Creek1</c:v>
                  </c:pt>
                  <c:pt idx="12">
                    <c:v>Kyger Creek2</c:v>
                  </c:pt>
                  <c:pt idx="13">
                    <c:v>Kyger Creek3</c:v>
                  </c:pt>
                  <c:pt idx="14">
                    <c:v>Kyger Creek4</c:v>
                  </c:pt>
                  <c:pt idx="15">
                    <c:v>Kyger Creek5</c:v>
                  </c:pt>
                  <c:pt idx="16">
                    <c:v>Miami Fort Generating Station6</c:v>
                  </c:pt>
                  <c:pt idx="17">
                    <c:v>Miami Fort Generating Station7</c:v>
                  </c:pt>
                  <c:pt idx="18">
                    <c:v>Miami Fort Generating Station8</c:v>
                  </c:pt>
                  <c:pt idx="19">
                    <c:v>Muskingum River5</c:v>
                  </c:pt>
                  <c:pt idx="20">
                    <c:v>W H Sammis5</c:v>
                  </c:pt>
                  <c:pt idx="21">
                    <c:v>W H Sammis6</c:v>
                  </c:pt>
                  <c:pt idx="22">
                    <c:v>W H Sammis7</c:v>
                  </c:pt>
                  <c:pt idx="23">
                    <c:v>W H Zimmer Generating Station1</c:v>
                  </c:pt>
                </c:lvl>
                <c:lvl>
                  <c:pt idx="0">
                    <c:v>OH</c:v>
                  </c:pt>
                </c:lvl>
              </c:multiLvlStrCache>
            </c:multiLvlStrRef>
          </c:cat>
          <c:val>
            <c:numRef>
              <c:f>'Savings @ Best Historical'!$D$124:$D$147</c:f>
              <c:numCache>
                <c:formatCode>#,##0.00</c:formatCode>
                <c:ptCount val="24"/>
                <c:pt idx="0">
                  <c:v>482.46178682519923</c:v>
                </c:pt>
                <c:pt idx="1">
                  <c:v>84.429163641600411</c:v>
                </c:pt>
                <c:pt idx="2">
                  <c:v>28.150790461500005</c:v>
                </c:pt>
                <c:pt idx="3">
                  <c:v>32.117993028400001</c:v>
                </c:pt>
                <c:pt idx="4">
                  <c:v>537.10773594380055</c:v>
                </c:pt>
                <c:pt idx="5">
                  <c:v>265.00831125054862</c:v>
                </c:pt>
                <c:pt idx="6">
                  <c:v>103.11312080475</c:v>
                </c:pt>
                <c:pt idx="7">
                  <c:v>247.3971929768</c:v>
                </c:pt>
                <c:pt idx="8">
                  <c:v>165.77795165689992</c:v>
                </c:pt>
                <c:pt idx="9">
                  <c:v>236.78399999999999</c:v>
                </c:pt>
                <c:pt idx="10">
                  <c:v>347.98123066949893</c:v>
                </c:pt>
                <c:pt idx="11">
                  <c:v>41.171313995200009</c:v>
                </c:pt>
                <c:pt idx="12">
                  <c:v>32.703475582800003</c:v>
                </c:pt>
                <c:pt idx="13">
                  <c:v>46.141352949750129</c:v>
                </c:pt>
                <c:pt idx="14">
                  <c:v>32.699375613300013</c:v>
                </c:pt>
                <c:pt idx="15">
                  <c:v>20.940136679749862</c:v>
                </c:pt>
                <c:pt idx="16">
                  <c:v>73.663740642799567</c:v>
                </c:pt>
                <c:pt idx="17">
                  <c:v>24.537480644800031</c:v>
                </c:pt>
                <c:pt idx="18">
                  <c:v>123.750832428</c:v>
                </c:pt>
                <c:pt idx="19">
                  <c:v>25.550387268249999</c:v>
                </c:pt>
                <c:pt idx="20">
                  <c:v>69.760033762600003</c:v>
                </c:pt>
                <c:pt idx="21">
                  <c:v>184.36656597065002</c:v>
                </c:pt>
                <c:pt idx="22">
                  <c:v>318.28611165359837</c:v>
                </c:pt>
                <c:pt idx="23">
                  <c:v>331.58</c:v>
                </c:pt>
              </c:numCache>
            </c:numRef>
          </c:val>
        </c:ser>
        <c:gapWidth val="175"/>
        <c:axId val="81659392"/>
        <c:axId val="81660928"/>
      </c:barChart>
      <c:catAx>
        <c:axId val="81659392"/>
        <c:scaling>
          <c:orientation val="minMax"/>
        </c:scaling>
        <c:axPos val="b"/>
        <c:majorTickMark val="none"/>
        <c:tickLblPos val="nextTo"/>
        <c:crossAx val="81660928"/>
        <c:crosses val="autoZero"/>
        <c:auto val="1"/>
        <c:lblAlgn val="ctr"/>
        <c:lblOffset val="100"/>
      </c:catAx>
      <c:valAx>
        <c:axId val="81660928"/>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659392"/>
        <c:crosses val="autoZero"/>
        <c:crossBetween val="between"/>
      </c:valAx>
    </c:plotArea>
    <c:legend>
      <c:legendPos val="b"/>
      <c:layout/>
    </c:legend>
    <c:plotVisOnly val="1"/>
    <c:dispBlanksAs val="gap"/>
  </c:chart>
  <c:spPr>
    <a:solidFill>
      <a:srgbClr val="FFFFFF"/>
    </a:solidFill>
  </c:spPr>
  <c:externalData r:id="rId2"/>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500" dirty="0" smtClean="0"/>
              <a:t>Pennsylvania</a:t>
            </a:r>
            <a:endParaRPr lang="en-US" sz="1500" dirty="0"/>
          </a:p>
        </c:rich>
      </c:tx>
      <c:layout>
        <c:manualLayout>
          <c:xMode val="edge"/>
          <c:yMode val="edge"/>
          <c:x val="0.63712426315563064"/>
          <c:y val="2.8571428571428591E-2"/>
        </c:manualLayout>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Historical'!$A$137:$B$164</c:f>
              <c:multiLvlStrCache>
                <c:ptCount val="28"/>
                <c:lvl>
                  <c:pt idx="0">
                    <c:v>Bruce Mansfield1</c:v>
                  </c:pt>
                  <c:pt idx="1">
                    <c:v>Bruce Mansfield2</c:v>
                  </c:pt>
                  <c:pt idx="2">
                    <c:v>Bruce Mansfield3</c:v>
                  </c:pt>
                  <c:pt idx="3">
                    <c:v>Cambria Cogen1</c:v>
                  </c:pt>
                  <c:pt idx="4">
                    <c:v>Cambria Cogen2</c:v>
                  </c:pt>
                  <c:pt idx="5">
                    <c:v>Cheswick1</c:v>
                  </c:pt>
                  <c:pt idx="6">
                    <c:v>Conemaugh1</c:v>
                  </c:pt>
                  <c:pt idx="7">
                    <c:v>Conemaugh2</c:v>
                  </c:pt>
                  <c:pt idx="8">
                    <c:v>Homer City1</c:v>
                  </c:pt>
                  <c:pt idx="9">
                    <c:v>Homer City2</c:v>
                  </c:pt>
                  <c:pt idx="10">
                    <c:v>Homer City3</c:v>
                  </c:pt>
                  <c:pt idx="11">
                    <c:v>Keystone1</c:v>
                  </c:pt>
                  <c:pt idx="12">
                    <c:v>Keystone2</c:v>
                  </c:pt>
                  <c:pt idx="13">
                    <c:v>Montour1</c:v>
                  </c:pt>
                  <c:pt idx="14">
                    <c:v>Montour2</c:v>
                  </c:pt>
                  <c:pt idx="15">
                    <c:v>New Castle3</c:v>
                  </c:pt>
                  <c:pt idx="16">
                    <c:v>New Castle4</c:v>
                  </c:pt>
                  <c:pt idx="17">
                    <c:v>New Castle5</c:v>
                  </c:pt>
                  <c:pt idx="18">
                    <c:v>Panther Creek Energy Facility1</c:v>
                  </c:pt>
                  <c:pt idx="19">
                    <c:v>Panther Creek Energy Facility2</c:v>
                  </c:pt>
                  <c:pt idx="20">
                    <c:v>Scrubgrass Generating Plant1</c:v>
                  </c:pt>
                  <c:pt idx="21">
                    <c:v>Scrubgrass Generating Plant2</c:v>
                  </c:pt>
                  <c:pt idx="22">
                    <c:v>Seward1</c:v>
                  </c:pt>
                  <c:pt idx="23">
                    <c:v>Seward2</c:v>
                  </c:pt>
                  <c:pt idx="24">
                    <c:v>Shawville1</c:v>
                  </c:pt>
                  <c:pt idx="25">
                    <c:v>Shawville2</c:v>
                  </c:pt>
                  <c:pt idx="26">
                    <c:v>Shawville3</c:v>
                  </c:pt>
                  <c:pt idx="27">
                    <c:v>Shawville4</c:v>
                  </c:pt>
                </c:lvl>
                <c:lvl>
                  <c:pt idx="0">
                    <c:v>PA</c:v>
                  </c:pt>
                </c:lvl>
              </c:multiLvlStrCache>
            </c:multiLvlStrRef>
          </c:cat>
          <c:val>
            <c:numRef>
              <c:f>'Savings @ Best Historical'!$C$137:$C$164</c:f>
              <c:numCache>
                <c:formatCode>#,##0.00</c:formatCode>
                <c:ptCount val="28"/>
                <c:pt idx="0">
                  <c:v>827.01400000000001</c:v>
                </c:pt>
                <c:pt idx="1">
                  <c:v>598.75099999999998</c:v>
                </c:pt>
                <c:pt idx="2">
                  <c:v>651.21400000000051</c:v>
                </c:pt>
                <c:pt idx="3">
                  <c:v>61.279000000000003</c:v>
                </c:pt>
                <c:pt idx="4">
                  <c:v>62.938000000000002</c:v>
                </c:pt>
                <c:pt idx="5">
                  <c:v>568.38499999999999</c:v>
                </c:pt>
                <c:pt idx="6">
                  <c:v>977.81399999999996</c:v>
                </c:pt>
                <c:pt idx="7">
                  <c:v>835.47400000000005</c:v>
                </c:pt>
                <c:pt idx="8">
                  <c:v>1003.263</c:v>
                </c:pt>
                <c:pt idx="9">
                  <c:v>558.78900000000249</c:v>
                </c:pt>
                <c:pt idx="10">
                  <c:v>1110.1299999999999</c:v>
                </c:pt>
                <c:pt idx="11">
                  <c:v>886.24099999999999</c:v>
                </c:pt>
                <c:pt idx="12">
                  <c:v>733.221</c:v>
                </c:pt>
                <c:pt idx="13">
                  <c:v>995.93899999999996</c:v>
                </c:pt>
                <c:pt idx="14">
                  <c:v>716.74800000000005</c:v>
                </c:pt>
                <c:pt idx="15">
                  <c:v>36.313000000000002</c:v>
                </c:pt>
                <c:pt idx="16">
                  <c:v>43.690000000000012</c:v>
                </c:pt>
                <c:pt idx="17">
                  <c:v>15.895000000000024</c:v>
                </c:pt>
                <c:pt idx="18">
                  <c:v>35.672000000000011</c:v>
                </c:pt>
                <c:pt idx="19">
                  <c:v>35.649000000000001</c:v>
                </c:pt>
                <c:pt idx="20">
                  <c:v>13.132</c:v>
                </c:pt>
                <c:pt idx="21">
                  <c:v>18.574999999999999</c:v>
                </c:pt>
                <c:pt idx="22">
                  <c:v>66.715999999999994</c:v>
                </c:pt>
                <c:pt idx="23">
                  <c:v>91.302999999999983</c:v>
                </c:pt>
                <c:pt idx="24">
                  <c:v>114.596</c:v>
                </c:pt>
                <c:pt idx="25">
                  <c:v>105.337</c:v>
                </c:pt>
                <c:pt idx="26">
                  <c:v>191.58700000000007</c:v>
                </c:pt>
                <c:pt idx="27">
                  <c:v>143.99300000000002</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Historical'!$A$137:$B$164</c:f>
              <c:multiLvlStrCache>
                <c:ptCount val="28"/>
                <c:lvl>
                  <c:pt idx="0">
                    <c:v>Bruce Mansfield1</c:v>
                  </c:pt>
                  <c:pt idx="1">
                    <c:v>Bruce Mansfield2</c:v>
                  </c:pt>
                  <c:pt idx="2">
                    <c:v>Bruce Mansfield3</c:v>
                  </c:pt>
                  <c:pt idx="3">
                    <c:v>Cambria Cogen1</c:v>
                  </c:pt>
                  <c:pt idx="4">
                    <c:v>Cambria Cogen2</c:v>
                  </c:pt>
                  <c:pt idx="5">
                    <c:v>Cheswick1</c:v>
                  </c:pt>
                  <c:pt idx="6">
                    <c:v>Conemaugh1</c:v>
                  </c:pt>
                  <c:pt idx="7">
                    <c:v>Conemaugh2</c:v>
                  </c:pt>
                  <c:pt idx="8">
                    <c:v>Homer City1</c:v>
                  </c:pt>
                  <c:pt idx="9">
                    <c:v>Homer City2</c:v>
                  </c:pt>
                  <c:pt idx="10">
                    <c:v>Homer City3</c:v>
                  </c:pt>
                  <c:pt idx="11">
                    <c:v>Keystone1</c:v>
                  </c:pt>
                  <c:pt idx="12">
                    <c:v>Keystone2</c:v>
                  </c:pt>
                  <c:pt idx="13">
                    <c:v>Montour1</c:v>
                  </c:pt>
                  <c:pt idx="14">
                    <c:v>Montour2</c:v>
                  </c:pt>
                  <c:pt idx="15">
                    <c:v>New Castle3</c:v>
                  </c:pt>
                  <c:pt idx="16">
                    <c:v>New Castle4</c:v>
                  </c:pt>
                  <c:pt idx="17">
                    <c:v>New Castle5</c:v>
                  </c:pt>
                  <c:pt idx="18">
                    <c:v>Panther Creek Energy Facility1</c:v>
                  </c:pt>
                  <c:pt idx="19">
                    <c:v>Panther Creek Energy Facility2</c:v>
                  </c:pt>
                  <c:pt idx="20">
                    <c:v>Scrubgrass Generating Plant1</c:v>
                  </c:pt>
                  <c:pt idx="21">
                    <c:v>Scrubgrass Generating Plant2</c:v>
                  </c:pt>
                  <c:pt idx="22">
                    <c:v>Seward1</c:v>
                  </c:pt>
                  <c:pt idx="23">
                    <c:v>Seward2</c:v>
                  </c:pt>
                  <c:pt idx="24">
                    <c:v>Shawville1</c:v>
                  </c:pt>
                  <c:pt idx="25">
                    <c:v>Shawville2</c:v>
                  </c:pt>
                  <c:pt idx="26">
                    <c:v>Shawville3</c:v>
                  </c:pt>
                  <c:pt idx="27">
                    <c:v>Shawville4</c:v>
                  </c:pt>
                </c:lvl>
                <c:lvl>
                  <c:pt idx="0">
                    <c:v>PA</c:v>
                  </c:pt>
                </c:lvl>
              </c:multiLvlStrCache>
            </c:multiLvlStrRef>
          </c:cat>
          <c:val>
            <c:numRef>
              <c:f>'Savings @ Best Historical'!$D$137:$D$164</c:f>
              <c:numCache>
                <c:formatCode>#,##0.00</c:formatCode>
                <c:ptCount val="28"/>
                <c:pt idx="0">
                  <c:v>296.03121739499875</c:v>
                </c:pt>
                <c:pt idx="1">
                  <c:v>275.49721130714869</c:v>
                </c:pt>
                <c:pt idx="2">
                  <c:v>313.80559595999893</c:v>
                </c:pt>
                <c:pt idx="3">
                  <c:v>31.289052674249906</c:v>
                </c:pt>
                <c:pt idx="4">
                  <c:v>32.129512162800225</c:v>
                </c:pt>
                <c:pt idx="5">
                  <c:v>204.69110989695</c:v>
                </c:pt>
                <c:pt idx="6">
                  <c:v>949.31736789999127</c:v>
                </c:pt>
                <c:pt idx="7">
                  <c:v>894.21247000002802</c:v>
                </c:pt>
                <c:pt idx="8">
                  <c:v>190.63463985174999</c:v>
                </c:pt>
                <c:pt idx="9">
                  <c:v>127.67158344290002</c:v>
                </c:pt>
                <c:pt idx="10">
                  <c:v>292.14748164680213</c:v>
                </c:pt>
                <c:pt idx="11">
                  <c:v>204.17501382999998</c:v>
                </c:pt>
                <c:pt idx="12">
                  <c:v>150.72275135665001</c:v>
                </c:pt>
                <c:pt idx="13">
                  <c:v>159.52588692494996</c:v>
                </c:pt>
                <c:pt idx="14">
                  <c:v>123.927232706</c:v>
                </c:pt>
                <c:pt idx="15">
                  <c:v>23.658747700199989</c:v>
                </c:pt>
                <c:pt idx="16">
                  <c:v>19.008042230699864</c:v>
                </c:pt>
                <c:pt idx="17">
                  <c:v>15.895000000000024</c:v>
                </c:pt>
                <c:pt idx="18">
                  <c:v>33.00723478415</c:v>
                </c:pt>
                <c:pt idx="19">
                  <c:v>34.424564558499995</c:v>
                </c:pt>
                <c:pt idx="20">
                  <c:v>7.0978199032499845</c:v>
                </c:pt>
                <c:pt idx="21">
                  <c:v>11.681856270500004</c:v>
                </c:pt>
                <c:pt idx="22">
                  <c:v>52.065064480499998</c:v>
                </c:pt>
                <c:pt idx="23">
                  <c:v>67.448825580749997</c:v>
                </c:pt>
                <c:pt idx="24">
                  <c:v>114.596</c:v>
                </c:pt>
                <c:pt idx="25">
                  <c:v>105.337</c:v>
                </c:pt>
                <c:pt idx="26">
                  <c:v>166.1960526838493</c:v>
                </c:pt>
                <c:pt idx="27">
                  <c:v>127.28321667720029</c:v>
                </c:pt>
              </c:numCache>
            </c:numRef>
          </c:val>
        </c:ser>
        <c:gapWidth val="175"/>
        <c:axId val="81669120"/>
        <c:axId val="81699584"/>
      </c:barChart>
      <c:catAx>
        <c:axId val="81669120"/>
        <c:scaling>
          <c:orientation val="minMax"/>
        </c:scaling>
        <c:axPos val="b"/>
        <c:majorTickMark val="none"/>
        <c:tickLblPos val="nextTo"/>
        <c:crossAx val="81699584"/>
        <c:crosses val="autoZero"/>
        <c:auto val="1"/>
        <c:lblAlgn val="ctr"/>
        <c:lblOffset val="100"/>
      </c:catAx>
      <c:valAx>
        <c:axId val="81699584"/>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669120"/>
        <c:crosses val="autoZero"/>
        <c:crossBetween val="between"/>
      </c:valAx>
    </c:plotArea>
    <c:legend>
      <c:legendPos val="b"/>
      <c:layout/>
    </c:legend>
    <c:plotVisOnly val="1"/>
    <c:dispBlanksAs val="gap"/>
  </c:chart>
  <c:spPr>
    <a:solidFill>
      <a:srgbClr val="FFFFFF"/>
    </a:solidFill>
  </c:spPr>
  <c:externalData r:id="rId2"/>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sz="1500"/>
            </a:pPr>
            <a:r>
              <a:rPr lang="en-US" sz="1500" dirty="0" smtClean="0"/>
              <a:t>West Virginia</a:t>
            </a:r>
            <a:endParaRPr lang="en-US" sz="1500" dirty="0"/>
          </a:p>
        </c:rich>
      </c:tx>
      <c:layout>
        <c:manualLayout>
          <c:xMode val="edge"/>
          <c:yMode val="edge"/>
          <c:x val="0.41575000000000001"/>
          <c:y val="2.7027027027027101E-2"/>
        </c:manualLayout>
      </c:layout>
      <c:overlay val="1"/>
      <c:spPr>
        <a:solidFill>
          <a:srgbClr val="CAE2FF"/>
        </a:solidFill>
      </c:spPr>
    </c:title>
    <c:plotArea>
      <c:layout/>
      <c:barChart>
        <c:barDir val="col"/>
        <c:grouping val="clustered"/>
        <c:ser>
          <c:idx val="0"/>
          <c:order val="0"/>
          <c:tx>
            <c:strRef>
              <c:f>'Savings @ Best Historical'!$C$1</c:f>
              <c:strCache>
                <c:ptCount val="1"/>
                <c:pt idx="0">
                  <c:v>2015 OS NOx Mass</c:v>
                </c:pt>
              </c:strCache>
            </c:strRef>
          </c:tx>
          <c:cat>
            <c:multiLvlStrRef>
              <c:f>'Savings @ Best Historical'!$A$216:$B$234</c:f>
              <c:multiLvlStrCache>
                <c:ptCount val="19"/>
                <c:lvl>
                  <c:pt idx="0">
                    <c:v>Grant Town Power Plant1A</c:v>
                  </c:pt>
                  <c:pt idx="1">
                    <c:v>Grant Town Power Plant1B</c:v>
                  </c:pt>
                  <c:pt idx="2">
                    <c:v>Harrison Power Station1</c:v>
                  </c:pt>
                  <c:pt idx="3">
                    <c:v>Harrison Power Station2</c:v>
                  </c:pt>
                  <c:pt idx="4">
                    <c:v>Harrison Power Station3</c:v>
                  </c:pt>
                  <c:pt idx="5">
                    <c:v>John E Amos1</c:v>
                  </c:pt>
                  <c:pt idx="6">
                    <c:v>John E Amos2</c:v>
                  </c:pt>
                  <c:pt idx="7">
                    <c:v>John E Amos3</c:v>
                  </c:pt>
                  <c:pt idx="8">
                    <c:v>Longview Power 001</c:v>
                  </c:pt>
                  <c:pt idx="9">
                    <c:v>Mitchell (WV)1</c:v>
                  </c:pt>
                  <c:pt idx="10">
                    <c:v>Mitchell (WV)2</c:v>
                  </c:pt>
                  <c:pt idx="11">
                    <c:v>Mount Storm Power Station1</c:v>
                  </c:pt>
                  <c:pt idx="12">
                    <c:v>Mount Storm Power Station2</c:v>
                  </c:pt>
                  <c:pt idx="13">
                    <c:v>Mount Storm Power Station3</c:v>
                  </c:pt>
                  <c:pt idx="14">
                    <c:v>Mountaineer (1301)1</c:v>
                  </c:pt>
                  <c:pt idx="15">
                    <c:v>Phil Sporn31</c:v>
                  </c:pt>
                  <c:pt idx="16">
                    <c:v>Phil Sporn41</c:v>
                  </c:pt>
                  <c:pt idx="17">
                    <c:v>Pleasants Power Station1</c:v>
                  </c:pt>
                  <c:pt idx="18">
                    <c:v>Pleasants Power Station2</c:v>
                  </c:pt>
                </c:lvl>
                <c:lvl>
                  <c:pt idx="0">
                    <c:v>WV</c:v>
                  </c:pt>
                </c:lvl>
              </c:multiLvlStrCache>
            </c:multiLvlStrRef>
          </c:cat>
          <c:val>
            <c:numRef>
              <c:f>'Savings @ Best Historical'!$C$216:$C$234</c:f>
              <c:numCache>
                <c:formatCode>#,##0.00</c:formatCode>
                <c:ptCount val="19"/>
                <c:pt idx="0">
                  <c:v>105.289</c:v>
                </c:pt>
                <c:pt idx="1">
                  <c:v>139.76599999999999</c:v>
                </c:pt>
                <c:pt idx="2">
                  <c:v>656.19900000000052</c:v>
                </c:pt>
                <c:pt idx="3">
                  <c:v>1165.4949999999999</c:v>
                </c:pt>
                <c:pt idx="4">
                  <c:v>1261.95</c:v>
                </c:pt>
                <c:pt idx="5">
                  <c:v>290.06599999999969</c:v>
                </c:pt>
                <c:pt idx="6">
                  <c:v>159.24899999999997</c:v>
                </c:pt>
                <c:pt idx="7">
                  <c:v>722.17200000000003</c:v>
                </c:pt>
                <c:pt idx="8">
                  <c:v>45.237000000000002</c:v>
                </c:pt>
                <c:pt idx="9">
                  <c:v>273.23399999999856</c:v>
                </c:pt>
                <c:pt idx="10">
                  <c:v>42.46</c:v>
                </c:pt>
                <c:pt idx="11">
                  <c:v>263.47199999999856</c:v>
                </c:pt>
                <c:pt idx="12">
                  <c:v>196.24499999999998</c:v>
                </c:pt>
                <c:pt idx="13">
                  <c:v>299.99400000000003</c:v>
                </c:pt>
                <c:pt idx="14">
                  <c:v>684.89199999999948</c:v>
                </c:pt>
                <c:pt idx="15">
                  <c:v>8.8870000000000005</c:v>
                </c:pt>
                <c:pt idx="16">
                  <c:v>2.3719999999999977</c:v>
                </c:pt>
                <c:pt idx="17">
                  <c:v>573.33900000000006</c:v>
                </c:pt>
                <c:pt idx="18">
                  <c:v>1091.576</c:v>
                </c:pt>
              </c:numCache>
            </c:numRef>
          </c:val>
        </c:ser>
        <c:ser>
          <c:idx val="1"/>
          <c:order val="1"/>
          <c:tx>
            <c:strRef>
              <c:f>'Savings @ Best Historical'!$D$1</c:f>
              <c:strCache>
                <c:ptCount val="1"/>
                <c:pt idx="0">
                  <c:v>2015 Best OS NOx Mass</c:v>
                </c:pt>
              </c:strCache>
            </c:strRef>
          </c:tx>
          <c:spPr>
            <a:solidFill>
              <a:prstClr val="white">
                <a:lumMod val="50000"/>
              </a:prstClr>
            </a:solidFill>
          </c:spPr>
          <c:cat>
            <c:multiLvlStrRef>
              <c:f>'Savings @ Best Historical'!$A$216:$B$234</c:f>
              <c:multiLvlStrCache>
                <c:ptCount val="19"/>
                <c:lvl>
                  <c:pt idx="0">
                    <c:v>Grant Town Power Plant1A</c:v>
                  </c:pt>
                  <c:pt idx="1">
                    <c:v>Grant Town Power Plant1B</c:v>
                  </c:pt>
                  <c:pt idx="2">
                    <c:v>Harrison Power Station1</c:v>
                  </c:pt>
                  <c:pt idx="3">
                    <c:v>Harrison Power Station2</c:v>
                  </c:pt>
                  <c:pt idx="4">
                    <c:v>Harrison Power Station3</c:v>
                  </c:pt>
                  <c:pt idx="5">
                    <c:v>John E Amos1</c:v>
                  </c:pt>
                  <c:pt idx="6">
                    <c:v>John E Amos2</c:v>
                  </c:pt>
                  <c:pt idx="7">
                    <c:v>John E Amos3</c:v>
                  </c:pt>
                  <c:pt idx="8">
                    <c:v>Longview Power 001</c:v>
                  </c:pt>
                  <c:pt idx="9">
                    <c:v>Mitchell (WV)1</c:v>
                  </c:pt>
                  <c:pt idx="10">
                    <c:v>Mitchell (WV)2</c:v>
                  </c:pt>
                  <c:pt idx="11">
                    <c:v>Mount Storm Power Station1</c:v>
                  </c:pt>
                  <c:pt idx="12">
                    <c:v>Mount Storm Power Station2</c:v>
                  </c:pt>
                  <c:pt idx="13">
                    <c:v>Mount Storm Power Station3</c:v>
                  </c:pt>
                  <c:pt idx="14">
                    <c:v>Mountaineer (1301)1</c:v>
                  </c:pt>
                  <c:pt idx="15">
                    <c:v>Phil Sporn31</c:v>
                  </c:pt>
                  <c:pt idx="16">
                    <c:v>Phil Sporn41</c:v>
                  </c:pt>
                  <c:pt idx="17">
                    <c:v>Pleasants Power Station1</c:v>
                  </c:pt>
                  <c:pt idx="18">
                    <c:v>Pleasants Power Station2</c:v>
                  </c:pt>
                </c:lvl>
                <c:lvl>
                  <c:pt idx="0">
                    <c:v>WV</c:v>
                  </c:pt>
                </c:lvl>
              </c:multiLvlStrCache>
            </c:multiLvlStrRef>
          </c:cat>
          <c:val>
            <c:numRef>
              <c:f>'Savings @ Best Historical'!$D$216:$D$234</c:f>
              <c:numCache>
                <c:formatCode>#,##0.00</c:formatCode>
                <c:ptCount val="19"/>
                <c:pt idx="0">
                  <c:v>21.868002604699939</c:v>
                </c:pt>
                <c:pt idx="1">
                  <c:v>29.332048243199939</c:v>
                </c:pt>
                <c:pt idx="2">
                  <c:v>125.93303444930041</c:v>
                </c:pt>
                <c:pt idx="3">
                  <c:v>219.29509158429997</c:v>
                </c:pt>
                <c:pt idx="4">
                  <c:v>234.66782499019999</c:v>
                </c:pt>
                <c:pt idx="5">
                  <c:v>129.34567309649995</c:v>
                </c:pt>
                <c:pt idx="6">
                  <c:v>42.404070103199999</c:v>
                </c:pt>
                <c:pt idx="7">
                  <c:v>374.54</c:v>
                </c:pt>
                <c:pt idx="8">
                  <c:v>26.230960652399997</c:v>
                </c:pt>
                <c:pt idx="9">
                  <c:v>165.68757248610001</c:v>
                </c:pt>
                <c:pt idx="10">
                  <c:v>10.466253174</c:v>
                </c:pt>
                <c:pt idx="11">
                  <c:v>186.87892213375002</c:v>
                </c:pt>
                <c:pt idx="12">
                  <c:v>124.45285990225</c:v>
                </c:pt>
                <c:pt idx="13">
                  <c:v>258.41275514879874</c:v>
                </c:pt>
                <c:pt idx="14">
                  <c:v>288.315</c:v>
                </c:pt>
                <c:pt idx="15">
                  <c:v>6.7885169699999768</c:v>
                </c:pt>
                <c:pt idx="16">
                  <c:v>2.0201839704000002</c:v>
                </c:pt>
                <c:pt idx="17">
                  <c:v>114.00976776319995</c:v>
                </c:pt>
                <c:pt idx="18">
                  <c:v>112.8627390929996</c:v>
                </c:pt>
              </c:numCache>
            </c:numRef>
          </c:val>
        </c:ser>
        <c:gapWidth val="175"/>
        <c:axId val="81880576"/>
        <c:axId val="81882112"/>
      </c:barChart>
      <c:catAx>
        <c:axId val="81880576"/>
        <c:scaling>
          <c:orientation val="minMax"/>
        </c:scaling>
        <c:axPos val="b"/>
        <c:majorTickMark val="none"/>
        <c:tickLblPos val="nextTo"/>
        <c:crossAx val="81882112"/>
        <c:crosses val="autoZero"/>
        <c:auto val="1"/>
        <c:lblAlgn val="ctr"/>
        <c:lblOffset val="100"/>
      </c:catAx>
      <c:valAx>
        <c:axId val="81882112"/>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880576"/>
        <c:crosses val="autoZero"/>
        <c:crossBetween val="between"/>
      </c:valAx>
    </c:plotArea>
    <c:legend>
      <c:legendPos val="b"/>
      <c:layout/>
    </c:legend>
    <c:plotVisOnly val="1"/>
    <c:dispBlanksAs val="gap"/>
  </c:chart>
  <c:spPr>
    <a:solidFill>
      <a:srgbClr val="FFFFFF"/>
    </a:solidFill>
  </c:spPr>
  <c:externalData r:id="rId2"/>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sz="1700" b="1" i="0" baseline="0" dirty="0"/>
              <a:t>May &amp; June 2015 Total NOx Emissions - Actual and at Best Rates from </a:t>
            </a:r>
            <a:r>
              <a:rPr lang="en-US" sz="1700" b="1" i="0" baseline="0" dirty="0" smtClean="0"/>
              <a:t>Past</a:t>
            </a:r>
            <a:endParaRPr lang="en-US" sz="1700" b="1" i="0" baseline="0" dirty="0"/>
          </a:p>
        </c:rich>
      </c:tx>
      <c:layout/>
      <c:spPr>
        <a:solidFill>
          <a:srgbClr val="CAE2FF"/>
        </a:solidFill>
      </c:spPr>
    </c:title>
    <c:plotArea>
      <c:layout/>
      <c:barChart>
        <c:barDir val="col"/>
        <c:grouping val="clustered"/>
        <c:ser>
          <c:idx val="1"/>
          <c:order val="0"/>
          <c:tx>
            <c:strRef>
              <c:f>'Compare Best to 2011'!$K$1</c:f>
              <c:strCache>
                <c:ptCount val="1"/>
                <c:pt idx="0">
                  <c:v>2015 OS NOx Mass</c:v>
                </c:pt>
              </c:strCache>
            </c:strRef>
          </c:tx>
          <c:spPr>
            <a:solidFill>
              <a:schemeClr val="accent1"/>
            </a:solidFill>
          </c:spPr>
          <c:cat>
            <c:strRef>
              <c:f>'Compare Best to 2011'!$I$2:$I$12</c:f>
              <c:strCache>
                <c:ptCount val="11"/>
                <c:pt idx="0">
                  <c:v>IL</c:v>
                </c:pt>
                <c:pt idx="1">
                  <c:v>IN</c:v>
                </c:pt>
                <c:pt idx="2">
                  <c:v>KY</c:v>
                </c:pt>
                <c:pt idx="3">
                  <c:v>MD</c:v>
                </c:pt>
                <c:pt idx="4">
                  <c:v>MI</c:v>
                </c:pt>
                <c:pt idx="5">
                  <c:v>NC</c:v>
                </c:pt>
                <c:pt idx="6">
                  <c:v>OH</c:v>
                </c:pt>
                <c:pt idx="7">
                  <c:v>PA</c:v>
                </c:pt>
                <c:pt idx="8">
                  <c:v>TN</c:v>
                </c:pt>
                <c:pt idx="9">
                  <c:v>VA</c:v>
                </c:pt>
                <c:pt idx="10">
                  <c:v>WV</c:v>
                </c:pt>
              </c:strCache>
            </c:strRef>
          </c:cat>
          <c:val>
            <c:numRef>
              <c:f>'Compare Best to 2011'!$K$2:$K$12</c:f>
              <c:numCache>
                <c:formatCode>#,##0.00</c:formatCode>
                <c:ptCount val="11"/>
                <c:pt idx="0">
                  <c:v>3236.4990000000012</c:v>
                </c:pt>
                <c:pt idx="1">
                  <c:v>5852.0769999999993</c:v>
                </c:pt>
                <c:pt idx="2">
                  <c:v>6502.8719999999994</c:v>
                </c:pt>
                <c:pt idx="3">
                  <c:v>1258.2130000000002</c:v>
                </c:pt>
                <c:pt idx="4">
                  <c:v>1230.9660000000001</c:v>
                </c:pt>
                <c:pt idx="5">
                  <c:v>5956.3079999999991</c:v>
                </c:pt>
                <c:pt idx="6">
                  <c:v>8211.721999999987</c:v>
                </c:pt>
                <c:pt idx="7">
                  <c:v>11499.657999999961</c:v>
                </c:pt>
                <c:pt idx="8">
                  <c:v>2070.0699999999997</c:v>
                </c:pt>
                <c:pt idx="9">
                  <c:v>2017.8070000000002</c:v>
                </c:pt>
                <c:pt idx="10">
                  <c:v>7981.8940000000002</c:v>
                </c:pt>
              </c:numCache>
            </c:numRef>
          </c:val>
        </c:ser>
        <c:ser>
          <c:idx val="2"/>
          <c:order val="1"/>
          <c:tx>
            <c:strRef>
              <c:f>'Compare Best to 2011'!$L$1</c:f>
              <c:strCache>
                <c:ptCount val="1"/>
                <c:pt idx="0">
                  <c:v>2015 Best OS NOx Mass</c:v>
                </c:pt>
              </c:strCache>
            </c:strRef>
          </c:tx>
          <c:spPr>
            <a:solidFill>
              <a:schemeClr val="bg1">
                <a:lumMod val="50000"/>
              </a:schemeClr>
            </a:solidFill>
          </c:spPr>
          <c:cat>
            <c:strRef>
              <c:f>'Compare Best to 2011'!$I$2:$I$12</c:f>
              <c:strCache>
                <c:ptCount val="11"/>
                <c:pt idx="0">
                  <c:v>IL</c:v>
                </c:pt>
                <c:pt idx="1">
                  <c:v>IN</c:v>
                </c:pt>
                <c:pt idx="2">
                  <c:v>KY</c:v>
                </c:pt>
                <c:pt idx="3">
                  <c:v>MD</c:v>
                </c:pt>
                <c:pt idx="4">
                  <c:v>MI</c:v>
                </c:pt>
                <c:pt idx="5">
                  <c:v>NC</c:v>
                </c:pt>
                <c:pt idx="6">
                  <c:v>OH</c:v>
                </c:pt>
                <c:pt idx="7">
                  <c:v>PA</c:v>
                </c:pt>
                <c:pt idx="8">
                  <c:v>TN</c:v>
                </c:pt>
                <c:pt idx="9">
                  <c:v>VA</c:v>
                </c:pt>
                <c:pt idx="10">
                  <c:v>WV</c:v>
                </c:pt>
              </c:strCache>
            </c:strRef>
          </c:cat>
          <c:val>
            <c:numRef>
              <c:f>'Compare Best to 2011'!$L$2:$L$12</c:f>
              <c:numCache>
                <c:formatCode>#,##0.00</c:formatCode>
                <c:ptCount val="11"/>
                <c:pt idx="0">
                  <c:v>2904.94837926735</c:v>
                </c:pt>
                <c:pt idx="1">
                  <c:v>2889.7660436142987</c:v>
                </c:pt>
                <c:pt idx="2">
                  <c:v>3545.8764520872069</c:v>
                </c:pt>
                <c:pt idx="3">
                  <c:v>1187.2416262028</c:v>
                </c:pt>
                <c:pt idx="4">
                  <c:v>1063.5000291996</c:v>
                </c:pt>
                <c:pt idx="5">
                  <c:v>3134.5870012731011</c:v>
                </c:pt>
                <c:pt idx="6">
                  <c:v>3855.4800844504994</c:v>
                </c:pt>
                <c:pt idx="7">
                  <c:v>5023.477551924806</c:v>
                </c:pt>
                <c:pt idx="8">
                  <c:v>1683.8340649829499</c:v>
                </c:pt>
                <c:pt idx="9">
                  <c:v>1727.5286148006501</c:v>
                </c:pt>
                <c:pt idx="10">
                  <c:v>2473.5112763653074</c:v>
                </c:pt>
              </c:numCache>
            </c:numRef>
          </c:val>
        </c:ser>
        <c:gapWidth val="175"/>
        <c:axId val="81842176"/>
        <c:axId val="81843712"/>
      </c:barChart>
      <c:catAx>
        <c:axId val="81842176"/>
        <c:scaling>
          <c:orientation val="minMax"/>
        </c:scaling>
        <c:axPos val="b"/>
        <c:majorTickMark val="none"/>
        <c:tickLblPos val="nextTo"/>
        <c:crossAx val="81843712"/>
        <c:crosses val="autoZero"/>
        <c:auto val="1"/>
        <c:lblAlgn val="ctr"/>
        <c:lblOffset val="100"/>
      </c:catAx>
      <c:valAx>
        <c:axId val="81843712"/>
        <c:scaling>
          <c:orientation val="minMax"/>
        </c:scaling>
        <c:axPos val="l"/>
        <c:majorGridlines/>
        <c:title>
          <c:tx>
            <c:rich>
              <a:bodyPr rot="-5400000" vert="horz"/>
              <a:lstStyle/>
              <a:p>
                <a:pPr>
                  <a:defRPr/>
                </a:pPr>
                <a:r>
                  <a:rPr lang="en-US" dirty="0"/>
                  <a:t>NOx Mass (Tons)</a:t>
                </a:r>
              </a:p>
            </c:rich>
          </c:tx>
          <c:layout/>
        </c:title>
        <c:numFmt formatCode="#,##0.00" sourceLinked="1"/>
        <c:majorTickMark val="none"/>
        <c:tickLblPos val="nextTo"/>
        <c:crossAx val="81842176"/>
        <c:crosses val="autoZero"/>
        <c:crossBetween val="between"/>
      </c:valAx>
    </c:plotArea>
    <c:legend>
      <c:legendPos val="b"/>
      <c:layout/>
    </c:legend>
    <c:plotVisOnly val="1"/>
    <c:dispBlanksAs val="gap"/>
  </c:chart>
  <c:spPr>
    <a:solidFill>
      <a:srgbClr val="FFFFFF"/>
    </a:solidFill>
  </c:spPr>
  <c:externalData r:id="rId2"/>
  <c:userShapes r:id="rId3"/>
</c:chartSpace>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emf"/><Relationship Id="rId1" Type="http://schemas.openxmlformats.org/officeDocument/2006/relationships/image" Target="../media/image60.emf"/></Relationships>
</file>

<file path=ppt/drawings/drawing1.xml><?xml version="1.0" encoding="utf-8"?>
<c:userShapes xmlns:c="http://schemas.openxmlformats.org/drawingml/2006/chart">
  <cdr:relSizeAnchor xmlns:cdr="http://schemas.openxmlformats.org/drawingml/2006/chartDrawing">
    <cdr:from>
      <cdr:x>0.14035</cdr:x>
      <cdr:y>0.12329</cdr:y>
    </cdr:from>
    <cdr:to>
      <cdr:x>0.39473</cdr:x>
      <cdr:y>0.28767</cdr:y>
    </cdr:to>
    <cdr:sp macro="" textlink="">
      <cdr:nvSpPr>
        <cdr:cNvPr id="2" name="TextBox 1"/>
        <cdr:cNvSpPr txBox="1"/>
      </cdr:nvSpPr>
      <cdr:spPr>
        <a:xfrm xmlns:a="http://schemas.openxmlformats.org/drawingml/2006/main">
          <a:off x="1219200" y="685800"/>
          <a:ext cx="2209774" cy="914395"/>
        </a:xfrm>
        <a:prstGeom xmlns:a="http://schemas.openxmlformats.org/drawingml/2006/main" prst="rect">
          <a:avLst/>
        </a:prstGeom>
        <a:solidFill xmlns:a="http://schemas.openxmlformats.org/drawingml/2006/main">
          <a:sysClr val="window" lastClr="FFFFFF"/>
        </a:solidFill>
        <a:ln xmlns:a="http://schemas.openxmlformats.org/drawingml/2006/main">
          <a:solidFill>
            <a:schemeClr val="bg1">
              <a:lumMod val="50000"/>
            </a:schemeClr>
          </a:solidFill>
        </a:ln>
      </cdr:spPr>
      <cdr:txBody>
        <a:bodyPr xmlns:a="http://schemas.openxmlformats.org/drawingml/2006/main" wrap="squar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r>
            <a:rPr lang="en-US" dirty="0" smtClean="0"/>
            <a:t>2015 Actual NOx Mass: 55,818</a:t>
          </a:r>
        </a:p>
        <a:p xmlns:a="http://schemas.openxmlformats.org/drawingml/2006/main">
          <a:r>
            <a:rPr lang="en-US" dirty="0" smtClean="0"/>
            <a:t>2015 @ Best Rates: 29,490 Tons</a:t>
          </a:r>
        </a:p>
        <a:p xmlns:a="http://schemas.openxmlformats.org/drawingml/2006/main">
          <a:endParaRPr lang="en-US" dirty="0" smtClean="0"/>
        </a:p>
        <a:p xmlns:a="http://schemas.openxmlformats.org/drawingml/2006/main">
          <a:r>
            <a:rPr lang="en-US" b="1" dirty="0" smtClean="0">
              <a:solidFill>
                <a:srgbClr val="FF0000"/>
              </a:solidFill>
            </a:rPr>
            <a:t>Lost Savings -26,328 Tons </a:t>
          </a:r>
        </a:p>
        <a:p xmlns:a="http://schemas.openxmlformats.org/drawingml/2006/main">
          <a:endParaRPr lang="en-US" b="1" dirty="0" smtClean="0">
            <a:solidFill>
              <a:srgbClr val="FF0000"/>
            </a:solidFill>
          </a:endParaRPr>
        </a:p>
        <a:p xmlns:a="http://schemas.openxmlformats.org/drawingml/2006/main">
          <a:endParaRPr lang="en-US"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spcBef>
                <a:spcPct val="0"/>
              </a:spcBef>
              <a:buClrTx/>
              <a:buSzTx/>
              <a:buFontTx/>
              <a:buNone/>
              <a:defRPr sz="1200">
                <a:solidFill>
                  <a:schemeClr val="tx1"/>
                </a:solidFill>
                <a:latin typeface="Arial" charset="0"/>
                <a:ea typeface="+mn-ea"/>
                <a:cs typeface="Arial" charset="0"/>
              </a:defRPr>
            </a:lvl1pPr>
          </a:lstStyle>
          <a:p>
            <a:pPr>
              <a:defRPr/>
            </a:pPr>
            <a:endParaRPr lang="en-US"/>
          </a:p>
        </p:txBody>
      </p:sp>
      <p:sp>
        <p:nvSpPr>
          <p:cNvPr id="83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buClrTx/>
              <a:buSzTx/>
              <a:buFontTx/>
              <a:buNone/>
              <a:defRPr sz="1200">
                <a:solidFill>
                  <a:schemeClr val="tx1"/>
                </a:solidFill>
                <a:latin typeface="Arial" charset="0"/>
                <a:ea typeface="+mn-ea"/>
                <a:cs typeface="Arial" charset="0"/>
              </a:defRPr>
            </a:lvl1pPr>
          </a:lstStyle>
          <a:p>
            <a:pPr>
              <a:defRPr/>
            </a:pPr>
            <a:endParaRPr lang="en-US"/>
          </a:p>
        </p:txBody>
      </p:sp>
      <p:sp>
        <p:nvSpPr>
          <p:cNvPr id="83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nSpc>
                <a:spcPct val="100000"/>
              </a:lnSpc>
              <a:spcBef>
                <a:spcPct val="0"/>
              </a:spcBef>
              <a:buClrTx/>
              <a:buSzTx/>
              <a:buFontTx/>
              <a:buNone/>
              <a:defRPr sz="1200">
                <a:solidFill>
                  <a:schemeClr val="tx1"/>
                </a:solidFill>
                <a:latin typeface="Arial" charset="0"/>
                <a:ea typeface="+mn-ea"/>
                <a:cs typeface="Arial" charset="0"/>
              </a:defRPr>
            </a:lvl1pPr>
          </a:lstStyle>
          <a:p>
            <a:pPr>
              <a:defRPr/>
            </a:pPr>
            <a:endParaRPr lang="en-US"/>
          </a:p>
        </p:txBody>
      </p:sp>
      <p:sp>
        <p:nvSpPr>
          <p:cNvPr id="83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100000"/>
              </a:lnSpc>
              <a:spcBef>
                <a:spcPct val="0"/>
              </a:spcBef>
              <a:buClrTx/>
              <a:buSzTx/>
              <a:buFontTx/>
              <a:buNone/>
              <a:defRPr sz="1200">
                <a:solidFill>
                  <a:schemeClr val="tx1"/>
                </a:solidFill>
                <a:latin typeface="Arial" charset="0"/>
              </a:defRPr>
            </a:lvl1pPr>
          </a:lstStyle>
          <a:p>
            <a:pPr>
              <a:defRPr/>
            </a:pPr>
            <a:fld id="{CDE7266C-D436-4E0F-80B6-307818DBCEF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nSpc>
                <a:spcPct val="100000"/>
              </a:lnSpc>
              <a:spcBef>
                <a:spcPct val="0"/>
              </a:spcBef>
              <a:buClrTx/>
              <a:buSzTx/>
              <a:buFontTx/>
              <a:buNone/>
              <a:defRPr sz="1200">
                <a:solidFill>
                  <a:schemeClr val="tx1"/>
                </a:solidFill>
                <a:latin typeface="Arial" charset="0"/>
                <a:ea typeface="+mn-ea"/>
                <a:cs typeface="Arial" charset="0"/>
              </a:defRPr>
            </a:lvl1pPr>
          </a:lstStyle>
          <a:p>
            <a:pPr>
              <a:defRPr/>
            </a:pPr>
            <a:endParaRPr lang="en-U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buClrTx/>
              <a:buSzTx/>
              <a:buFontTx/>
              <a:buNone/>
              <a:defRPr sz="1200">
                <a:solidFill>
                  <a:schemeClr val="tx1"/>
                </a:solidFill>
                <a:latin typeface="Arial" charset="0"/>
                <a:ea typeface="+mn-ea"/>
                <a:cs typeface="Arial" charset="0"/>
              </a:defRPr>
            </a:lvl1pPr>
          </a:lstStyle>
          <a:p>
            <a:pPr>
              <a:defRPr/>
            </a:pPr>
            <a:endParaRPr lang="en-US"/>
          </a:p>
        </p:txBody>
      </p:sp>
      <p:sp>
        <p:nvSpPr>
          <p:cNvPr id="47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nSpc>
                <a:spcPct val="100000"/>
              </a:lnSpc>
              <a:spcBef>
                <a:spcPct val="0"/>
              </a:spcBef>
              <a:buClrTx/>
              <a:buSzTx/>
              <a:buFontTx/>
              <a:buNone/>
              <a:defRPr sz="1200">
                <a:solidFill>
                  <a:schemeClr val="tx1"/>
                </a:solidFill>
                <a:latin typeface="Arial" charset="0"/>
                <a:ea typeface="+mn-ea"/>
                <a:cs typeface="Arial" charset="0"/>
              </a:defRPr>
            </a:lvl1pPr>
          </a:lstStyle>
          <a:p>
            <a:pPr>
              <a:defRPr/>
            </a:pPr>
            <a:endParaRPr lang="en-US"/>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100000"/>
              </a:lnSpc>
              <a:spcBef>
                <a:spcPct val="0"/>
              </a:spcBef>
              <a:buClrTx/>
              <a:buSzTx/>
              <a:buFontTx/>
              <a:buNone/>
              <a:defRPr sz="1200">
                <a:solidFill>
                  <a:schemeClr val="tx1"/>
                </a:solidFill>
                <a:latin typeface="Arial" charset="0"/>
              </a:defRPr>
            </a:lvl1pPr>
          </a:lstStyle>
          <a:p>
            <a:pPr>
              <a:defRPr/>
            </a:pPr>
            <a:fld id="{DF88315E-BF97-4741-B68C-D60F48C8F00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34" charset="-128"/>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34" charset="-128"/>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34" charset="-128"/>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34"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D880426A-BF1C-4744-8F13-9363D389680A}" type="slidenum">
              <a:rPr lang="en-US" smtClean="0"/>
              <a:pPr/>
              <a:t>1</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xfrm>
            <a:off x="914400" y="4343400"/>
            <a:ext cx="5029200" cy="4114800"/>
          </a:xfrm>
          <a:noFill/>
          <a:ln/>
        </p:spPr>
        <p:txBody>
          <a:bodyPr/>
          <a:lstStyle/>
          <a:p>
            <a:pPr eaLnBrk="1" hangingPunct="1"/>
            <a:endParaRPr lang="en-US" smtClean="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Rot="1" noChangeAspect="1" noTextEdit="1"/>
          </p:cNvSpPr>
          <p:nvPr>
            <p:ph type="sldImg"/>
          </p:nvPr>
        </p:nvSpPr>
        <p:spPr>
          <a:ln/>
        </p:spPr>
      </p:sp>
      <p:sp>
        <p:nvSpPr>
          <p:cNvPr id="279555" name="Rectangle 3"/>
          <p:cNvSpPr>
            <a:spLocks noGrp="1"/>
          </p:cNvSpPr>
          <p:nvPr>
            <p:ph type="body" idx="1"/>
          </p:nvPr>
        </p:nvSpPr>
        <p:spPr/>
        <p:txBody>
          <a:bodyPr>
            <a:normAutofit fontScale="62500" lnSpcReduction="20000"/>
          </a:bodyPr>
          <a:lstStyle/>
          <a:p>
            <a:r>
              <a:rPr lang="en-US" b="1" u="sng" dirty="0" smtClean="0"/>
              <a:t>Caveats</a:t>
            </a:r>
          </a:p>
          <a:p>
            <a:r>
              <a:rPr lang="en-US" dirty="0" smtClean="0"/>
              <a:t>100% of the 2</a:t>
            </a:r>
            <a:r>
              <a:rPr lang="en-US" baseline="30000" dirty="0" smtClean="0"/>
              <a:t>nd</a:t>
            </a:r>
            <a:r>
              <a:rPr lang="en-US" dirty="0" smtClean="0"/>
              <a:t> quarter CAMD data has been reported. Deadline to report was July 30</a:t>
            </a:r>
            <a:r>
              <a:rPr lang="en-US" baseline="30000" dirty="0" smtClean="0"/>
              <a:t>th</a:t>
            </a:r>
            <a:r>
              <a:rPr lang="en-US" dirty="0" smtClean="0"/>
              <a:t>, 2015.</a:t>
            </a:r>
          </a:p>
          <a:p>
            <a:endParaRPr lang="en-US" dirty="0" smtClean="0"/>
          </a:p>
          <a:p>
            <a:r>
              <a:rPr lang="en-US" dirty="0" smtClean="0"/>
              <a:t>Ozone Season data only covers May and June 2015</a:t>
            </a:r>
          </a:p>
          <a:p>
            <a:endParaRPr lang="en-US" dirty="0" smtClean="0"/>
          </a:p>
          <a:p>
            <a:r>
              <a:rPr lang="en-US" dirty="0" smtClean="0"/>
              <a:t>251 coal-fired units with SCR/SNCR controls in the states of interest. Of those units, 233 have reported 2</a:t>
            </a:r>
            <a:r>
              <a:rPr lang="en-US" baseline="30000" dirty="0" smtClean="0"/>
              <a:t>nd</a:t>
            </a:r>
            <a:r>
              <a:rPr lang="en-US" dirty="0" smtClean="0"/>
              <a:t> quarter data. </a:t>
            </a:r>
          </a:p>
          <a:p>
            <a:pPr lvl="1"/>
            <a:endParaRPr lang="en-US" dirty="0" smtClean="0"/>
          </a:p>
          <a:p>
            <a:r>
              <a:rPr lang="en-US" b="1" u="sng" dirty="0" smtClean="0"/>
              <a:t>Process for Calculating Deviation Above/Below Lowest Ozone Season Rate</a:t>
            </a:r>
          </a:p>
          <a:p>
            <a:pPr marL="685718" lvl="1" indent="-228573">
              <a:buAutoNum type="arabicPeriod"/>
            </a:pPr>
            <a:r>
              <a:rPr lang="en-US" dirty="0" smtClean="0"/>
              <a:t>For each unit, divide the 2015 ozone season NOx emission rate by the identified lowest ozone season emission rate. Convert to percentage. </a:t>
            </a:r>
          </a:p>
          <a:p>
            <a:pPr marL="685718" lvl="1" indent="-228573">
              <a:buAutoNum type="arabicPeriod"/>
            </a:pPr>
            <a:endParaRPr lang="en-US" dirty="0" smtClean="0"/>
          </a:p>
          <a:p>
            <a:r>
              <a:rPr lang="en-US" sz="2200" dirty="0" smtClean="0">
                <a:solidFill>
                  <a:schemeClr val="accent2"/>
                </a:solidFill>
              </a:rPr>
              <a:t>Of the 233 Units that have reported 2</a:t>
            </a:r>
            <a:r>
              <a:rPr lang="en-US" sz="2200" baseline="30000" dirty="0" smtClean="0">
                <a:solidFill>
                  <a:schemeClr val="accent2"/>
                </a:solidFill>
              </a:rPr>
              <a:t>nd</a:t>
            </a:r>
            <a:r>
              <a:rPr lang="en-US" sz="2200" dirty="0" smtClean="0">
                <a:solidFill>
                  <a:schemeClr val="accent2"/>
                </a:solidFill>
              </a:rPr>
              <a:t> quarter data …</a:t>
            </a:r>
          </a:p>
          <a:p>
            <a:pPr lvl="1"/>
            <a:r>
              <a:rPr lang="en-US" sz="2000" dirty="0" smtClean="0">
                <a:solidFill>
                  <a:schemeClr val="accent2"/>
                </a:solidFill>
              </a:rPr>
              <a:t>1. 32 </a:t>
            </a:r>
            <a:r>
              <a:rPr lang="en-US" sz="2000" dirty="0" smtClean="0">
                <a:solidFill>
                  <a:schemeClr val="accent6"/>
                </a:solidFill>
              </a:rPr>
              <a:t>units NOx </a:t>
            </a:r>
            <a:r>
              <a:rPr lang="en-US" sz="2000" dirty="0" smtClean="0">
                <a:solidFill>
                  <a:schemeClr val="accent2"/>
                </a:solidFill>
              </a:rPr>
              <a:t>emission rates are below best rates seen in earlier years (BIN 1)</a:t>
            </a:r>
          </a:p>
          <a:p>
            <a:pPr lvl="2"/>
            <a:r>
              <a:rPr lang="en-US" sz="1800" dirty="0" smtClean="0">
                <a:solidFill>
                  <a:schemeClr val="accent2"/>
                </a:solidFill>
              </a:rPr>
              <a:t>-This is their best ozone season to date. </a:t>
            </a:r>
          </a:p>
          <a:p>
            <a:pPr lvl="1"/>
            <a:r>
              <a:rPr lang="en-US" sz="2000" dirty="0" smtClean="0">
                <a:solidFill>
                  <a:schemeClr val="accent2"/>
                </a:solidFill>
              </a:rPr>
              <a:t>3. 201 units NOx emission rates are above the best rates seen in earlier years</a:t>
            </a:r>
          </a:p>
          <a:p>
            <a:pPr lvl="2"/>
            <a:r>
              <a:rPr lang="en-US" sz="1800" dirty="0" smtClean="0">
                <a:solidFill>
                  <a:schemeClr val="accent2"/>
                </a:solidFill>
              </a:rPr>
              <a:t>-134 units have a smaller deviation (less than 100% or double) best historical rates (BIN 2)</a:t>
            </a:r>
          </a:p>
          <a:p>
            <a:pPr lvl="3"/>
            <a:r>
              <a:rPr lang="en-US" sz="1600" dirty="0" smtClean="0">
                <a:solidFill>
                  <a:schemeClr val="accent2"/>
                </a:solidFill>
              </a:rPr>
              <a:t>-163 units are </a:t>
            </a:r>
            <a:r>
              <a:rPr lang="en-US" sz="1600" i="1" dirty="0" smtClean="0">
                <a:solidFill>
                  <a:schemeClr val="accent2"/>
                </a:solidFill>
              </a:rPr>
              <a:t>also</a:t>
            </a:r>
            <a:r>
              <a:rPr lang="en-US" sz="1600" dirty="0" smtClean="0">
                <a:solidFill>
                  <a:schemeClr val="accent2"/>
                </a:solidFill>
              </a:rPr>
              <a:t> above 0.1 lb/mmBtu for SCRs and 0.2 lb/mmBtu for SNCRs. Optimization at these units warrants additional study. </a:t>
            </a:r>
          </a:p>
          <a:p>
            <a:pPr lvl="2"/>
            <a:r>
              <a:rPr lang="en-US" sz="1800" dirty="0" smtClean="0">
                <a:solidFill>
                  <a:schemeClr val="accent2"/>
                </a:solidFill>
              </a:rPr>
              <a:t>-67 units have a larger deviation (more than 100% or greater than double) best historical rates (BIN 3)</a:t>
            </a:r>
          </a:p>
          <a:p>
            <a:pPr lvl="3"/>
            <a:r>
              <a:rPr lang="en-US" sz="1600" dirty="0" smtClean="0">
                <a:solidFill>
                  <a:schemeClr val="accent2"/>
                </a:solidFill>
              </a:rPr>
              <a:t>-These units should be a high priority for additional review</a:t>
            </a:r>
          </a:p>
          <a:p>
            <a:pPr marL="685718" lvl="1" indent="-228573">
              <a:buAutoNum type="arabicPeriod"/>
            </a:pPr>
            <a:endParaRPr lang="en-US" dirty="0" smtClean="0"/>
          </a:p>
          <a:p>
            <a:endParaRPr lang="en-US" dirty="0" smtClean="0">
              <a:ea typeface="ＭＳ Ｐゴシック"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895732">
              <a:defRPr/>
            </a:pPr>
            <a:r>
              <a:rPr lang="en-US" b="1" u="sng" dirty="0" smtClean="0"/>
              <a:t>Process for Calculating Potential Savings at Best Rates</a:t>
            </a:r>
            <a:endParaRPr lang="en-US" b="1" dirty="0" smtClean="0"/>
          </a:p>
          <a:p>
            <a:pPr lvl="1" defTabSz="895732">
              <a:defRPr/>
            </a:pPr>
            <a:r>
              <a:rPr lang="en-US" dirty="0" smtClean="0"/>
              <a:t>1. Identify all units where the deviation from the best historical NOx emission rate is less than 0.</a:t>
            </a:r>
          </a:p>
          <a:p>
            <a:pPr lvl="2" defTabSz="895732">
              <a:defRPr/>
            </a:pPr>
            <a:r>
              <a:rPr lang="en-US" dirty="0" smtClean="0"/>
              <a:t>-These units are recording their best ozone season to date. Set savings to 0.</a:t>
            </a:r>
          </a:p>
          <a:p>
            <a:pPr lvl="1" defTabSz="895732">
              <a:defRPr/>
            </a:pPr>
            <a:r>
              <a:rPr lang="en-US" dirty="0" smtClean="0"/>
              <a:t>2. Identify all units where the deviation from the best historical NOx emission rate is greater than 0.</a:t>
            </a:r>
          </a:p>
          <a:p>
            <a:pPr lvl="2" defTabSz="895732">
              <a:defRPr/>
            </a:pPr>
            <a:r>
              <a:rPr lang="en-US" dirty="0" smtClean="0"/>
              <a:t>-Multiply the lowest ozone season emission rate for that unit by the 2015 ozone season heat input for that unit. Convert to tons. This is what</a:t>
            </a:r>
            <a:r>
              <a:rPr lang="en-US" baseline="0" dirty="0" smtClean="0"/>
              <a:t> </a:t>
            </a:r>
            <a:r>
              <a:rPr lang="en-US" dirty="0" smtClean="0"/>
              <a:t>the NOx mass would have been if the unit met it’s best historical ozone season emission rate in 2015.</a:t>
            </a:r>
          </a:p>
          <a:p>
            <a:pPr lvl="2" defTabSz="895732">
              <a:defRPr/>
            </a:pPr>
            <a:r>
              <a:rPr lang="en-US" dirty="0" smtClean="0"/>
              <a:t>-Subtract the 2015 reported ozone season NOx mass from the potential 2015 ozone season NOx mass if the unit met it’s best historical ozone</a:t>
            </a:r>
            <a:r>
              <a:rPr lang="en-US" baseline="0" dirty="0" smtClean="0"/>
              <a:t> </a:t>
            </a:r>
            <a:r>
              <a:rPr lang="en-US" dirty="0" smtClean="0"/>
              <a:t>season emission rate. The result is the lost NOx mass benefit. </a:t>
            </a:r>
            <a:endParaRPr lang="en-US" b="0" dirty="0" smtClean="0"/>
          </a:p>
          <a:p>
            <a:endParaRPr lang="en-US" dirty="0"/>
          </a:p>
        </p:txBody>
      </p:sp>
      <p:sp>
        <p:nvSpPr>
          <p:cNvPr id="4" name="Slide Number Placeholder 3"/>
          <p:cNvSpPr>
            <a:spLocks noGrp="1"/>
          </p:cNvSpPr>
          <p:nvPr>
            <p:ph type="sldNum" sz="quarter" idx="10"/>
          </p:nvPr>
        </p:nvSpPr>
        <p:spPr/>
        <p:txBody>
          <a:bodyPr/>
          <a:lstStyle/>
          <a:p>
            <a:fld id="{9DE85719-65C5-4828-9DEF-5FEB2B1C15D3}" type="slidenum">
              <a:rPr lang="en-US" smtClean="0">
                <a:solidFill>
                  <a:prstClr val="black"/>
                </a:solidFill>
              </a:rPr>
              <a:pPr/>
              <a:t>33</a:t>
            </a:fld>
            <a:endParaRPr lang="en-US" dirty="0">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895732">
              <a:defRPr/>
            </a:pPr>
            <a:r>
              <a:rPr lang="en-US" b="1" u="sng" dirty="0" smtClean="0"/>
              <a:t>Process for Calculating Potential Savings at Best Rates</a:t>
            </a:r>
            <a:endParaRPr lang="en-US" b="1" dirty="0" smtClean="0"/>
          </a:p>
          <a:p>
            <a:pPr lvl="1" defTabSz="895732">
              <a:defRPr/>
            </a:pPr>
            <a:r>
              <a:rPr lang="en-US" dirty="0" smtClean="0"/>
              <a:t>1. Identify all units where the deviation from the best historical NOx emission rate is less than 0.</a:t>
            </a:r>
          </a:p>
          <a:p>
            <a:pPr lvl="2" defTabSz="895732">
              <a:defRPr/>
            </a:pPr>
            <a:r>
              <a:rPr lang="en-US" dirty="0" smtClean="0"/>
              <a:t>-These units are recording their best ozone season to date. Set savings to 0.</a:t>
            </a:r>
          </a:p>
          <a:p>
            <a:pPr lvl="1" defTabSz="895732">
              <a:defRPr/>
            </a:pPr>
            <a:r>
              <a:rPr lang="en-US" dirty="0" smtClean="0"/>
              <a:t>2. Identify all units where the deviation from the best historical NOx emission rate is greater than 0.</a:t>
            </a:r>
          </a:p>
          <a:p>
            <a:pPr lvl="2" defTabSz="895732">
              <a:defRPr/>
            </a:pPr>
            <a:r>
              <a:rPr lang="en-US" dirty="0" smtClean="0"/>
              <a:t>-Multiply the lowest ozone season emission rate for that unit by the 2015 ozone season heat input for that unit. Convert to tons. This is what</a:t>
            </a:r>
            <a:r>
              <a:rPr lang="en-US" baseline="0" dirty="0" smtClean="0"/>
              <a:t> </a:t>
            </a:r>
            <a:r>
              <a:rPr lang="en-US" dirty="0" smtClean="0"/>
              <a:t>the NOx mass would have been if the unit met it’s best historical ozone season emission rate in 2015.</a:t>
            </a:r>
          </a:p>
          <a:p>
            <a:pPr lvl="2" defTabSz="895732">
              <a:defRPr/>
            </a:pPr>
            <a:r>
              <a:rPr lang="en-US" dirty="0" smtClean="0"/>
              <a:t>-Subtract the 2015 reported ozone season NOx mass from the potential 2015 ozone season NOx mass if the unit met it’s best historical ozone</a:t>
            </a:r>
            <a:r>
              <a:rPr lang="en-US" baseline="0" dirty="0" smtClean="0"/>
              <a:t> </a:t>
            </a:r>
            <a:r>
              <a:rPr lang="en-US" dirty="0" smtClean="0"/>
              <a:t>season emission rate. The result is the lost NOx mass benefit. </a:t>
            </a:r>
            <a:endParaRPr lang="en-US" b="0" dirty="0" smtClean="0"/>
          </a:p>
          <a:p>
            <a:endParaRPr lang="en-US" dirty="0"/>
          </a:p>
        </p:txBody>
      </p:sp>
      <p:sp>
        <p:nvSpPr>
          <p:cNvPr id="4" name="Slide Number Placeholder 3"/>
          <p:cNvSpPr>
            <a:spLocks noGrp="1"/>
          </p:cNvSpPr>
          <p:nvPr>
            <p:ph type="sldNum" sz="quarter" idx="10"/>
          </p:nvPr>
        </p:nvSpPr>
        <p:spPr/>
        <p:txBody>
          <a:bodyPr/>
          <a:lstStyle/>
          <a:p>
            <a:fld id="{9DE85719-65C5-4828-9DEF-5FEB2B1C15D3}" type="slidenum">
              <a:rPr lang="en-US" smtClean="0">
                <a:solidFill>
                  <a:prstClr val="black"/>
                </a:solidFill>
              </a:rPr>
              <a:pPr/>
              <a:t>34</a:t>
            </a:fld>
            <a:endParaRPr lang="en-US" dirty="0">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895732">
              <a:defRPr/>
            </a:pPr>
            <a:r>
              <a:rPr lang="en-US" b="1" u="sng" dirty="0" smtClean="0"/>
              <a:t>Process for Calculating Potential Savings at Best Rates</a:t>
            </a:r>
            <a:endParaRPr lang="en-US" b="1" dirty="0" smtClean="0"/>
          </a:p>
          <a:p>
            <a:pPr lvl="1" defTabSz="895732">
              <a:defRPr/>
            </a:pPr>
            <a:r>
              <a:rPr lang="en-US" dirty="0" smtClean="0"/>
              <a:t>1. Identify all units where the deviation from the best historical NOx emission rate is less than 0.</a:t>
            </a:r>
          </a:p>
          <a:p>
            <a:pPr lvl="2" defTabSz="895732">
              <a:defRPr/>
            </a:pPr>
            <a:r>
              <a:rPr lang="en-US" dirty="0" smtClean="0"/>
              <a:t>-These units are recording their best ozone season to date. Set savings to 0.</a:t>
            </a:r>
          </a:p>
          <a:p>
            <a:pPr lvl="1" defTabSz="895732">
              <a:defRPr/>
            </a:pPr>
            <a:r>
              <a:rPr lang="en-US" dirty="0" smtClean="0"/>
              <a:t>2. Identify all units where the deviation from the best historical NOx emission rate is greater than 0.</a:t>
            </a:r>
          </a:p>
          <a:p>
            <a:pPr lvl="2" defTabSz="895732">
              <a:defRPr/>
            </a:pPr>
            <a:r>
              <a:rPr lang="en-US" dirty="0" smtClean="0"/>
              <a:t>-Multiply the lowest ozone season emission rate for that unit by the 2015 ozone season heat input for that unit. Convert to tons. This is what</a:t>
            </a:r>
            <a:r>
              <a:rPr lang="en-US" baseline="0" dirty="0" smtClean="0"/>
              <a:t> </a:t>
            </a:r>
            <a:r>
              <a:rPr lang="en-US" dirty="0" smtClean="0"/>
              <a:t>the NOx mass would have been if the unit met it’s best historical ozone season emission rate in 2015.</a:t>
            </a:r>
          </a:p>
          <a:p>
            <a:pPr lvl="2" defTabSz="895732">
              <a:defRPr/>
            </a:pPr>
            <a:r>
              <a:rPr lang="en-US" dirty="0" smtClean="0"/>
              <a:t>-Subtract the 2015 reported ozone season NOx mass from the potential 2015 ozone season NOx mass if the unit met it’s best historical ozone</a:t>
            </a:r>
            <a:r>
              <a:rPr lang="en-US" baseline="0" dirty="0" smtClean="0"/>
              <a:t> </a:t>
            </a:r>
            <a:r>
              <a:rPr lang="en-US" dirty="0" smtClean="0"/>
              <a:t>season emission rate. The result is the lost NOx mass benefit. </a:t>
            </a:r>
            <a:endParaRPr lang="en-US" b="0" dirty="0" smtClean="0"/>
          </a:p>
          <a:p>
            <a:endParaRPr lang="en-US" dirty="0"/>
          </a:p>
        </p:txBody>
      </p:sp>
      <p:sp>
        <p:nvSpPr>
          <p:cNvPr id="4" name="Slide Number Placeholder 3"/>
          <p:cNvSpPr>
            <a:spLocks noGrp="1"/>
          </p:cNvSpPr>
          <p:nvPr>
            <p:ph type="sldNum" sz="quarter" idx="10"/>
          </p:nvPr>
        </p:nvSpPr>
        <p:spPr/>
        <p:txBody>
          <a:bodyPr/>
          <a:lstStyle/>
          <a:p>
            <a:fld id="{9DE85719-65C5-4828-9DEF-5FEB2B1C15D3}" type="slidenum">
              <a:rPr lang="en-US" smtClean="0">
                <a:solidFill>
                  <a:prstClr val="black"/>
                </a:solidFill>
              </a:rPr>
              <a:pPr/>
              <a:t>36</a:t>
            </a:fld>
            <a:endParaRPr lang="en-US" dirty="0">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895732">
              <a:defRPr/>
            </a:pPr>
            <a:r>
              <a:rPr lang="en-US" b="1" u="sng" dirty="0" smtClean="0"/>
              <a:t>Process for Calculating Potential Savings at Best Rates</a:t>
            </a:r>
            <a:endParaRPr lang="en-US" b="1" dirty="0" smtClean="0"/>
          </a:p>
          <a:p>
            <a:pPr lvl="1" defTabSz="895732">
              <a:defRPr/>
            </a:pPr>
            <a:r>
              <a:rPr lang="en-US" dirty="0" smtClean="0"/>
              <a:t>1. Identify all units where the deviation from the best historical NOx emission rate is less than 0.</a:t>
            </a:r>
          </a:p>
          <a:p>
            <a:pPr lvl="2" defTabSz="895732">
              <a:defRPr/>
            </a:pPr>
            <a:r>
              <a:rPr lang="en-US" dirty="0" smtClean="0"/>
              <a:t>-These units are recording their best ozone season to date. Set savings to 0.</a:t>
            </a:r>
          </a:p>
          <a:p>
            <a:pPr lvl="1" defTabSz="895732">
              <a:defRPr/>
            </a:pPr>
            <a:r>
              <a:rPr lang="en-US" dirty="0" smtClean="0"/>
              <a:t>2. Identify all units where the deviation from the best historical NOx emission rate is greater than 0.</a:t>
            </a:r>
          </a:p>
          <a:p>
            <a:pPr lvl="2" defTabSz="895732">
              <a:defRPr/>
            </a:pPr>
            <a:r>
              <a:rPr lang="en-US" dirty="0" smtClean="0"/>
              <a:t>-Multiply the lowest ozone season emission rate for that unit by the 2015 ozone season heat input for that unit. Convert to tons. This is what</a:t>
            </a:r>
            <a:r>
              <a:rPr lang="en-US" baseline="0" dirty="0" smtClean="0"/>
              <a:t> </a:t>
            </a:r>
            <a:r>
              <a:rPr lang="en-US" dirty="0" smtClean="0"/>
              <a:t>the NOx mass would have been if the unit met it’s best historical ozone season emission rate in 2015.</a:t>
            </a:r>
          </a:p>
          <a:p>
            <a:pPr lvl="2" defTabSz="895732">
              <a:defRPr/>
            </a:pPr>
            <a:r>
              <a:rPr lang="en-US" dirty="0" smtClean="0"/>
              <a:t>-Subtract the 2015 reported ozone season NOx mass from the potential 2015 ozone season NOx mass if the unit met it’s best historical ozone</a:t>
            </a:r>
            <a:r>
              <a:rPr lang="en-US" baseline="0" dirty="0" smtClean="0"/>
              <a:t> </a:t>
            </a:r>
            <a:r>
              <a:rPr lang="en-US" dirty="0" smtClean="0"/>
              <a:t>season emission rate. The result is the lost NOx mass benefit. </a:t>
            </a:r>
            <a:endParaRPr lang="en-US" b="0" dirty="0" smtClean="0"/>
          </a:p>
          <a:p>
            <a:endParaRPr lang="en-US" dirty="0"/>
          </a:p>
        </p:txBody>
      </p:sp>
      <p:sp>
        <p:nvSpPr>
          <p:cNvPr id="4" name="Slide Number Placeholder 3"/>
          <p:cNvSpPr>
            <a:spLocks noGrp="1"/>
          </p:cNvSpPr>
          <p:nvPr>
            <p:ph type="sldNum" sz="quarter" idx="10"/>
          </p:nvPr>
        </p:nvSpPr>
        <p:spPr/>
        <p:txBody>
          <a:bodyPr/>
          <a:lstStyle/>
          <a:p>
            <a:fld id="{9DE85719-65C5-4828-9DEF-5FEB2B1C15D3}" type="slidenum">
              <a:rPr lang="en-US" smtClean="0">
                <a:solidFill>
                  <a:prstClr val="black"/>
                </a:solidFill>
              </a:rPr>
              <a:pPr/>
              <a:t>37</a:t>
            </a:fld>
            <a:endParaRPr lang="en-US" dirty="0">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895732">
              <a:defRPr/>
            </a:pPr>
            <a:r>
              <a:rPr lang="en-US" b="1" u="sng" dirty="0" smtClean="0"/>
              <a:t>Process for Calculating Potential Savings at Best Rates</a:t>
            </a:r>
            <a:endParaRPr lang="en-US" b="1" dirty="0" smtClean="0"/>
          </a:p>
          <a:p>
            <a:pPr lvl="1" defTabSz="895732">
              <a:defRPr/>
            </a:pPr>
            <a:r>
              <a:rPr lang="en-US" dirty="0" smtClean="0"/>
              <a:t>1. Identify all units where the deviation from the best historical NOx emission rate is less than 0.</a:t>
            </a:r>
          </a:p>
          <a:p>
            <a:pPr lvl="2" defTabSz="895732">
              <a:defRPr/>
            </a:pPr>
            <a:r>
              <a:rPr lang="en-US" dirty="0" smtClean="0"/>
              <a:t>-These units are recording their best ozone season to date. Set savings to 0.</a:t>
            </a:r>
          </a:p>
          <a:p>
            <a:pPr lvl="1" defTabSz="895732">
              <a:defRPr/>
            </a:pPr>
            <a:r>
              <a:rPr lang="en-US" dirty="0" smtClean="0"/>
              <a:t>2. Identify all units where the deviation from the best historical NOx emission rate is greater than 0.</a:t>
            </a:r>
          </a:p>
          <a:p>
            <a:pPr lvl="2" defTabSz="895732">
              <a:defRPr/>
            </a:pPr>
            <a:r>
              <a:rPr lang="en-US" dirty="0" smtClean="0"/>
              <a:t>-Multiply the lowest ozone season emission rate for that unit by the 2015 ozone season heat input for that unit. Convert to tons. This is what</a:t>
            </a:r>
            <a:r>
              <a:rPr lang="en-US" baseline="0" dirty="0" smtClean="0"/>
              <a:t> </a:t>
            </a:r>
            <a:r>
              <a:rPr lang="en-US" dirty="0" smtClean="0"/>
              <a:t>the NOx mass would have been if the unit met it’s best historical ozone season emission rate in 2015.</a:t>
            </a:r>
          </a:p>
          <a:p>
            <a:pPr lvl="2" defTabSz="895732">
              <a:defRPr/>
            </a:pPr>
            <a:r>
              <a:rPr lang="en-US" dirty="0" smtClean="0"/>
              <a:t>-Subtract the 2015 reported ozone season NOx mass from the potential 2015 ozone season NOx mass if the unit met it’s best historical ozone</a:t>
            </a:r>
            <a:r>
              <a:rPr lang="en-US" baseline="0" dirty="0" smtClean="0"/>
              <a:t> </a:t>
            </a:r>
            <a:r>
              <a:rPr lang="en-US" dirty="0" smtClean="0"/>
              <a:t>season emission rate. The result is the lost NOx mass benefit. </a:t>
            </a:r>
            <a:endParaRPr lang="en-US" b="0" dirty="0"/>
          </a:p>
        </p:txBody>
      </p:sp>
      <p:sp>
        <p:nvSpPr>
          <p:cNvPr id="4" name="Slide Number Placeholder 3"/>
          <p:cNvSpPr>
            <a:spLocks noGrp="1"/>
          </p:cNvSpPr>
          <p:nvPr>
            <p:ph type="sldNum" sz="quarter" idx="10"/>
          </p:nvPr>
        </p:nvSpPr>
        <p:spPr/>
        <p:txBody>
          <a:bodyPr/>
          <a:lstStyle/>
          <a:p>
            <a:fld id="{9DE85719-65C5-4828-9DEF-5FEB2B1C15D3}" type="slidenum">
              <a:rPr lang="en-US" smtClean="0">
                <a:solidFill>
                  <a:srgbClr val="C0504D"/>
                </a:solidFill>
              </a:rPr>
              <a:pPr/>
              <a:t>38</a:t>
            </a:fld>
            <a:endParaRPr lang="en-US" dirty="0">
              <a:solidFill>
                <a:srgbClr val="C0504D"/>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a:t>
            </a:r>
            <a:r>
              <a:rPr lang="en-US" baseline="0" dirty="0" smtClean="0"/>
              <a:t> This is just May and June of 2015. Some sources may have started late with their efforts to optimize controls.</a:t>
            </a:r>
            <a:endParaRPr lang="en-US" dirty="0"/>
          </a:p>
        </p:txBody>
      </p:sp>
      <p:sp>
        <p:nvSpPr>
          <p:cNvPr id="4" name="Slide Number Placeholder 3"/>
          <p:cNvSpPr>
            <a:spLocks noGrp="1"/>
          </p:cNvSpPr>
          <p:nvPr>
            <p:ph type="sldNum" sz="quarter" idx="10"/>
          </p:nvPr>
        </p:nvSpPr>
        <p:spPr/>
        <p:txBody>
          <a:bodyPr/>
          <a:lstStyle/>
          <a:p>
            <a:fld id="{9DE85719-65C5-4828-9DEF-5FEB2B1C15D3}" type="slidenum">
              <a:rPr lang="en-US" smtClean="0">
                <a:solidFill>
                  <a:prstClr val="black"/>
                </a:solidFill>
              </a:rPr>
              <a:pPr/>
              <a:t>39</a:t>
            </a:fld>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1185863" y="6619875"/>
            <a:ext cx="6753225" cy="171450"/>
          </a:xfrm>
          <a:prstGeom prst="rect">
            <a:avLst/>
          </a:prstGeom>
          <a:noFill/>
          <a:ln w="9525">
            <a:noFill/>
            <a:miter lim="800000"/>
            <a:headEnd/>
            <a:tailEnd/>
          </a:ln>
          <a:effectLst/>
        </p:spPr>
        <p:txBody>
          <a:bodyPr lIns="9144" tIns="9144" rIns="9144" bIns="9144" anchor="ctr" anchorCtr="1">
            <a:spAutoFit/>
          </a:bodyPr>
          <a:lstStyle/>
          <a:p>
            <a:pPr algn="ctr">
              <a:lnSpc>
                <a:spcPct val="100000"/>
              </a:lnSpc>
              <a:spcBef>
                <a:spcPct val="50000"/>
              </a:spcBef>
              <a:buClrTx/>
              <a:buSzTx/>
              <a:buFontTx/>
              <a:buNone/>
              <a:defRPr/>
            </a:pPr>
            <a:r>
              <a:rPr lang="en-US" sz="1000" b="1">
                <a:solidFill>
                  <a:srgbClr val="525252"/>
                </a:solidFill>
                <a:cs typeface="Times New Roman" pitchFamily="18" charset="0"/>
              </a:rPr>
              <a:t>Martin O</a:t>
            </a:r>
            <a:r>
              <a:rPr lang="ja-JP" altLang="en-US" sz="1000" b="1">
                <a:solidFill>
                  <a:srgbClr val="525252"/>
                </a:solidFill>
                <a:cs typeface="Times New Roman" pitchFamily="18" charset="0"/>
              </a:rPr>
              <a:t>’</a:t>
            </a:r>
            <a:r>
              <a:rPr lang="en-US" altLang="ja-JP" sz="1000" b="1">
                <a:solidFill>
                  <a:srgbClr val="525252"/>
                </a:solidFill>
                <a:cs typeface="Times New Roman" pitchFamily="18" charset="0"/>
              </a:rPr>
              <a:t>Malley, </a:t>
            </a:r>
            <a:r>
              <a:rPr lang="en-US" altLang="ja-JP" sz="1000" b="1" i="1">
                <a:solidFill>
                  <a:srgbClr val="525252"/>
                </a:solidFill>
                <a:cs typeface="Times New Roman" pitchFamily="18" charset="0"/>
              </a:rPr>
              <a:t>Governor</a:t>
            </a:r>
            <a:r>
              <a:rPr lang="en-US" altLang="ja-JP" sz="1000" b="1">
                <a:solidFill>
                  <a:srgbClr val="525252"/>
                </a:solidFill>
                <a:cs typeface="Times New Roman" pitchFamily="18" charset="0"/>
              </a:rPr>
              <a:t>   |   Anthony G. Brown, </a:t>
            </a:r>
            <a:r>
              <a:rPr lang="en-US" altLang="ja-JP" sz="1000" b="1" i="1">
                <a:solidFill>
                  <a:srgbClr val="525252"/>
                </a:solidFill>
                <a:cs typeface="Times New Roman" pitchFamily="18" charset="0"/>
              </a:rPr>
              <a:t>Lt. Governor   </a:t>
            </a:r>
            <a:r>
              <a:rPr lang="en-US" altLang="ja-JP" sz="1000" b="1">
                <a:solidFill>
                  <a:srgbClr val="525252"/>
                </a:solidFill>
                <a:cs typeface="Times New Roman" pitchFamily="18" charset="0"/>
              </a:rPr>
              <a:t>|   </a:t>
            </a:r>
            <a:r>
              <a:rPr lang="en-US" altLang="ja-JP" sz="1000" b="1">
                <a:solidFill>
                  <a:srgbClr val="525252"/>
                </a:solidFill>
              </a:rPr>
              <a:t>Robert M. Summers, Ph.D., </a:t>
            </a:r>
            <a:r>
              <a:rPr lang="en-US" altLang="ja-JP" sz="1000" b="1" i="1">
                <a:solidFill>
                  <a:srgbClr val="525252"/>
                </a:solidFill>
              </a:rPr>
              <a:t>Secretary</a:t>
            </a:r>
            <a:endParaRPr lang="en-US" sz="1000" b="1" i="1">
              <a:solidFill>
                <a:srgbClr val="525252"/>
              </a:solidFill>
            </a:endParaRPr>
          </a:p>
        </p:txBody>
      </p:sp>
      <p:grpSp>
        <p:nvGrpSpPr>
          <p:cNvPr id="5" name="Group 5"/>
          <p:cNvGrpSpPr>
            <a:grpSpLocks/>
          </p:cNvGrpSpPr>
          <p:nvPr/>
        </p:nvGrpSpPr>
        <p:grpSpPr bwMode="auto">
          <a:xfrm>
            <a:off x="3265488" y="104775"/>
            <a:ext cx="2613025" cy="1303338"/>
            <a:chOff x="2057" y="66"/>
            <a:chExt cx="1646" cy="821"/>
          </a:xfrm>
        </p:grpSpPr>
        <p:grpSp>
          <p:nvGrpSpPr>
            <p:cNvPr id="6" name="Group 6"/>
            <p:cNvGrpSpPr>
              <a:grpSpLocks/>
            </p:cNvGrpSpPr>
            <p:nvPr userDrawn="1"/>
          </p:nvGrpSpPr>
          <p:grpSpPr bwMode="auto">
            <a:xfrm>
              <a:off x="2057" y="66"/>
              <a:ext cx="1646" cy="710"/>
              <a:chOff x="2056" y="67"/>
              <a:chExt cx="1643" cy="710"/>
            </a:xfrm>
          </p:grpSpPr>
          <p:sp>
            <p:nvSpPr>
              <p:cNvPr id="33" name="Freeform 7"/>
              <p:cNvSpPr>
                <a:spLocks/>
              </p:cNvSpPr>
              <p:nvPr userDrawn="1"/>
            </p:nvSpPr>
            <p:spPr bwMode="auto">
              <a:xfrm>
                <a:off x="2074" y="428"/>
                <a:ext cx="1609" cy="331"/>
              </a:xfrm>
              <a:custGeom>
                <a:avLst/>
                <a:gdLst>
                  <a:gd name="T0" fmla="*/ 0 w 1609"/>
                  <a:gd name="T1" fmla="*/ 0 h 331"/>
                  <a:gd name="T2" fmla="*/ 1609 w 1609"/>
                  <a:gd name="T3" fmla="*/ 0 h 331"/>
                  <a:gd name="T4" fmla="*/ 1609 w 1609"/>
                  <a:gd name="T5" fmla="*/ 331 h 331"/>
                  <a:gd name="T6" fmla="*/ 0 w 1609"/>
                  <a:gd name="T7" fmla="*/ 331 h 331"/>
                  <a:gd name="T8" fmla="*/ 0 w 1609"/>
                  <a:gd name="T9" fmla="*/ 0 h 331"/>
                  <a:gd name="T10" fmla="*/ 0 w 1609"/>
                  <a:gd name="T11" fmla="*/ 0 h 331"/>
                  <a:gd name="T12" fmla="*/ 0 w 1609"/>
                  <a:gd name="T13" fmla="*/ 0 h 3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09" h="331">
                    <a:moveTo>
                      <a:pt x="0" y="0"/>
                    </a:moveTo>
                    <a:lnTo>
                      <a:pt x="1609" y="0"/>
                    </a:lnTo>
                    <a:lnTo>
                      <a:pt x="1609" y="331"/>
                    </a:lnTo>
                    <a:lnTo>
                      <a:pt x="0" y="331"/>
                    </a:lnTo>
                    <a:lnTo>
                      <a:pt x="0" y="0"/>
                    </a:lnTo>
                    <a:close/>
                  </a:path>
                </a:pathLst>
              </a:custGeom>
              <a:solidFill>
                <a:srgbClr val="231F20"/>
              </a:solidFill>
              <a:ln w="9525">
                <a:noFill/>
                <a:round/>
                <a:headEnd/>
                <a:tailEnd/>
              </a:ln>
            </p:spPr>
            <p:txBody>
              <a:bodyPr/>
              <a:lstStyle/>
              <a:p>
                <a:pPr>
                  <a:defRPr/>
                </a:pPr>
                <a:endParaRPr lang="en-US"/>
              </a:p>
            </p:txBody>
          </p:sp>
          <p:sp>
            <p:nvSpPr>
              <p:cNvPr id="34" name="Freeform 8"/>
              <p:cNvSpPr>
                <a:spLocks noEditPoints="1"/>
              </p:cNvSpPr>
              <p:nvPr userDrawn="1"/>
            </p:nvSpPr>
            <p:spPr bwMode="auto">
              <a:xfrm>
                <a:off x="2056" y="412"/>
                <a:ext cx="1643" cy="365"/>
              </a:xfrm>
              <a:custGeom>
                <a:avLst/>
                <a:gdLst>
                  <a:gd name="T0" fmla="*/ 0 w 1643"/>
                  <a:gd name="T1" fmla="*/ 365 h 365"/>
                  <a:gd name="T2" fmla="*/ 0 w 1643"/>
                  <a:gd name="T3" fmla="*/ 16 h 365"/>
                  <a:gd name="T4" fmla="*/ 0 w 1643"/>
                  <a:gd name="T5" fmla="*/ 0 h 365"/>
                  <a:gd name="T6" fmla="*/ 1643 w 1643"/>
                  <a:gd name="T7" fmla="*/ 0 h 365"/>
                  <a:gd name="T8" fmla="*/ 1643 w 1643"/>
                  <a:gd name="T9" fmla="*/ 365 h 365"/>
                  <a:gd name="T10" fmla="*/ 0 w 1643"/>
                  <a:gd name="T11" fmla="*/ 365 h 365"/>
                  <a:gd name="T12" fmla="*/ 0 w 1643"/>
                  <a:gd name="T13" fmla="*/ 365 h 365"/>
                  <a:gd name="T14" fmla="*/ 34 w 1643"/>
                  <a:gd name="T15" fmla="*/ 331 h 365"/>
                  <a:gd name="T16" fmla="*/ 1609 w 1643"/>
                  <a:gd name="T17" fmla="*/ 331 h 365"/>
                  <a:gd name="T18" fmla="*/ 1609 w 1643"/>
                  <a:gd name="T19" fmla="*/ 34 h 365"/>
                  <a:gd name="T20" fmla="*/ 34 w 1643"/>
                  <a:gd name="T21" fmla="*/ 34 h 365"/>
                  <a:gd name="T22" fmla="*/ 34 w 1643"/>
                  <a:gd name="T23" fmla="*/ 331 h 365"/>
                  <a:gd name="T24" fmla="*/ 34 w 1643"/>
                  <a:gd name="T25" fmla="*/ 331 h 3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43" h="365">
                    <a:moveTo>
                      <a:pt x="0" y="365"/>
                    </a:moveTo>
                    <a:lnTo>
                      <a:pt x="0" y="16"/>
                    </a:lnTo>
                    <a:lnTo>
                      <a:pt x="0" y="0"/>
                    </a:lnTo>
                    <a:lnTo>
                      <a:pt x="1643" y="0"/>
                    </a:lnTo>
                    <a:lnTo>
                      <a:pt x="1643" y="365"/>
                    </a:lnTo>
                    <a:lnTo>
                      <a:pt x="0" y="365"/>
                    </a:lnTo>
                    <a:close/>
                    <a:moveTo>
                      <a:pt x="34" y="331"/>
                    </a:moveTo>
                    <a:lnTo>
                      <a:pt x="1609" y="331"/>
                    </a:lnTo>
                    <a:lnTo>
                      <a:pt x="1609" y="34"/>
                    </a:lnTo>
                    <a:lnTo>
                      <a:pt x="34" y="34"/>
                    </a:lnTo>
                    <a:lnTo>
                      <a:pt x="34" y="331"/>
                    </a:lnTo>
                    <a:close/>
                  </a:path>
                </a:pathLst>
              </a:custGeom>
              <a:solidFill>
                <a:srgbClr val="E13A3E"/>
              </a:solidFill>
              <a:ln w="9525">
                <a:noFill/>
                <a:round/>
                <a:headEnd/>
                <a:tailEnd/>
              </a:ln>
            </p:spPr>
            <p:txBody>
              <a:bodyPr/>
              <a:lstStyle/>
              <a:p>
                <a:pPr>
                  <a:defRPr/>
                </a:pPr>
                <a:endParaRPr lang="en-US"/>
              </a:p>
            </p:txBody>
          </p:sp>
          <p:sp>
            <p:nvSpPr>
              <p:cNvPr id="35" name="Freeform 9"/>
              <p:cNvSpPr>
                <a:spLocks noEditPoints="1"/>
              </p:cNvSpPr>
              <p:nvPr userDrawn="1"/>
            </p:nvSpPr>
            <p:spPr bwMode="auto">
              <a:xfrm>
                <a:off x="2064" y="420"/>
                <a:ext cx="1627" cy="347"/>
              </a:xfrm>
              <a:custGeom>
                <a:avLst/>
                <a:gdLst>
                  <a:gd name="T0" fmla="*/ 0 w 1627"/>
                  <a:gd name="T1" fmla="*/ 347 h 347"/>
                  <a:gd name="T2" fmla="*/ 0 w 1627"/>
                  <a:gd name="T3" fmla="*/ 8 h 347"/>
                  <a:gd name="T4" fmla="*/ 0 w 1627"/>
                  <a:gd name="T5" fmla="*/ 0 h 347"/>
                  <a:gd name="T6" fmla="*/ 1627 w 1627"/>
                  <a:gd name="T7" fmla="*/ 0 h 347"/>
                  <a:gd name="T8" fmla="*/ 1627 w 1627"/>
                  <a:gd name="T9" fmla="*/ 347 h 347"/>
                  <a:gd name="T10" fmla="*/ 0 w 1627"/>
                  <a:gd name="T11" fmla="*/ 347 h 347"/>
                  <a:gd name="T12" fmla="*/ 0 w 1627"/>
                  <a:gd name="T13" fmla="*/ 347 h 347"/>
                  <a:gd name="T14" fmla="*/ 18 w 1627"/>
                  <a:gd name="T15" fmla="*/ 331 h 347"/>
                  <a:gd name="T16" fmla="*/ 1609 w 1627"/>
                  <a:gd name="T17" fmla="*/ 331 h 347"/>
                  <a:gd name="T18" fmla="*/ 1609 w 1627"/>
                  <a:gd name="T19" fmla="*/ 16 h 347"/>
                  <a:gd name="T20" fmla="*/ 18 w 1627"/>
                  <a:gd name="T21" fmla="*/ 16 h 347"/>
                  <a:gd name="T22" fmla="*/ 18 w 1627"/>
                  <a:gd name="T23" fmla="*/ 331 h 347"/>
                  <a:gd name="T24" fmla="*/ 18 w 1627"/>
                  <a:gd name="T25" fmla="*/ 331 h 3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27" h="347">
                    <a:moveTo>
                      <a:pt x="0" y="347"/>
                    </a:moveTo>
                    <a:lnTo>
                      <a:pt x="0" y="8"/>
                    </a:lnTo>
                    <a:lnTo>
                      <a:pt x="0" y="0"/>
                    </a:lnTo>
                    <a:lnTo>
                      <a:pt x="1627" y="0"/>
                    </a:lnTo>
                    <a:lnTo>
                      <a:pt x="1627" y="347"/>
                    </a:lnTo>
                    <a:lnTo>
                      <a:pt x="0" y="347"/>
                    </a:lnTo>
                    <a:close/>
                    <a:moveTo>
                      <a:pt x="18" y="331"/>
                    </a:moveTo>
                    <a:lnTo>
                      <a:pt x="1609" y="331"/>
                    </a:lnTo>
                    <a:lnTo>
                      <a:pt x="1609" y="16"/>
                    </a:lnTo>
                    <a:lnTo>
                      <a:pt x="18" y="16"/>
                    </a:lnTo>
                    <a:lnTo>
                      <a:pt x="18" y="331"/>
                    </a:lnTo>
                    <a:close/>
                  </a:path>
                </a:pathLst>
              </a:custGeom>
              <a:solidFill>
                <a:srgbClr val="FFDCA4"/>
              </a:solidFill>
              <a:ln w="9525">
                <a:noFill/>
                <a:round/>
                <a:headEnd/>
                <a:tailEnd/>
              </a:ln>
            </p:spPr>
            <p:txBody>
              <a:bodyPr/>
              <a:lstStyle/>
              <a:p>
                <a:pPr>
                  <a:defRPr/>
                </a:pPr>
                <a:endParaRPr lang="en-US"/>
              </a:p>
            </p:txBody>
          </p:sp>
          <p:sp>
            <p:nvSpPr>
              <p:cNvPr id="36" name="Freeform 10"/>
              <p:cNvSpPr>
                <a:spLocks/>
              </p:cNvSpPr>
              <p:nvPr userDrawn="1"/>
            </p:nvSpPr>
            <p:spPr bwMode="auto">
              <a:xfrm>
                <a:off x="2148" y="494"/>
                <a:ext cx="272" cy="217"/>
              </a:xfrm>
              <a:custGeom>
                <a:avLst/>
                <a:gdLst>
                  <a:gd name="T0" fmla="*/ 22 w 135"/>
                  <a:gd name="T1" fmla="*/ 14 h 109"/>
                  <a:gd name="T2" fmla="*/ 21 w 135"/>
                  <a:gd name="T3" fmla="*/ 14 h 109"/>
                  <a:gd name="T4" fmla="*/ 21 w 135"/>
                  <a:gd name="T5" fmla="*/ 95 h 109"/>
                  <a:gd name="T6" fmla="*/ 30 w 135"/>
                  <a:gd name="T7" fmla="*/ 104 h 109"/>
                  <a:gd name="T8" fmla="*/ 34 w 135"/>
                  <a:gd name="T9" fmla="*/ 104 h 109"/>
                  <a:gd name="T10" fmla="*/ 34 w 135"/>
                  <a:gd name="T11" fmla="*/ 109 h 109"/>
                  <a:gd name="T12" fmla="*/ 17 w 135"/>
                  <a:gd name="T13" fmla="*/ 108 h 109"/>
                  <a:gd name="T14" fmla="*/ 0 w 135"/>
                  <a:gd name="T15" fmla="*/ 109 h 109"/>
                  <a:gd name="T16" fmla="*/ 0 w 135"/>
                  <a:gd name="T17" fmla="*/ 104 h 109"/>
                  <a:gd name="T18" fmla="*/ 4 w 135"/>
                  <a:gd name="T19" fmla="*/ 104 h 109"/>
                  <a:gd name="T20" fmla="*/ 13 w 135"/>
                  <a:gd name="T21" fmla="*/ 95 h 109"/>
                  <a:gd name="T22" fmla="*/ 13 w 135"/>
                  <a:gd name="T23" fmla="*/ 9 h 109"/>
                  <a:gd name="T24" fmla="*/ 3 w 135"/>
                  <a:gd name="T25" fmla="*/ 6 h 109"/>
                  <a:gd name="T26" fmla="*/ 3 w 135"/>
                  <a:gd name="T27" fmla="*/ 0 h 109"/>
                  <a:gd name="T28" fmla="*/ 18 w 135"/>
                  <a:gd name="T29" fmla="*/ 1 h 109"/>
                  <a:gd name="T30" fmla="*/ 34 w 135"/>
                  <a:gd name="T31" fmla="*/ 0 h 109"/>
                  <a:gd name="T32" fmla="*/ 68 w 135"/>
                  <a:gd name="T33" fmla="*/ 81 h 109"/>
                  <a:gd name="T34" fmla="*/ 103 w 135"/>
                  <a:gd name="T35" fmla="*/ 0 h 109"/>
                  <a:gd name="T36" fmla="*/ 118 w 135"/>
                  <a:gd name="T37" fmla="*/ 1 h 109"/>
                  <a:gd name="T38" fmla="*/ 135 w 135"/>
                  <a:gd name="T39" fmla="*/ 0 h 109"/>
                  <a:gd name="T40" fmla="*/ 135 w 135"/>
                  <a:gd name="T41" fmla="*/ 6 h 109"/>
                  <a:gd name="T42" fmla="*/ 131 w 135"/>
                  <a:gd name="T43" fmla="*/ 6 h 109"/>
                  <a:gd name="T44" fmla="*/ 122 w 135"/>
                  <a:gd name="T45" fmla="*/ 13 h 109"/>
                  <a:gd name="T46" fmla="*/ 122 w 135"/>
                  <a:gd name="T47" fmla="*/ 95 h 109"/>
                  <a:gd name="T48" fmla="*/ 131 w 135"/>
                  <a:gd name="T49" fmla="*/ 104 h 109"/>
                  <a:gd name="T50" fmla="*/ 135 w 135"/>
                  <a:gd name="T51" fmla="*/ 104 h 109"/>
                  <a:gd name="T52" fmla="*/ 135 w 135"/>
                  <a:gd name="T53" fmla="*/ 109 h 109"/>
                  <a:gd name="T54" fmla="*/ 113 w 135"/>
                  <a:gd name="T55" fmla="*/ 108 h 109"/>
                  <a:gd name="T56" fmla="*/ 91 w 135"/>
                  <a:gd name="T57" fmla="*/ 109 h 109"/>
                  <a:gd name="T58" fmla="*/ 91 w 135"/>
                  <a:gd name="T59" fmla="*/ 104 h 109"/>
                  <a:gd name="T60" fmla="*/ 96 w 135"/>
                  <a:gd name="T61" fmla="*/ 104 h 109"/>
                  <a:gd name="T62" fmla="*/ 105 w 135"/>
                  <a:gd name="T63" fmla="*/ 95 h 109"/>
                  <a:gd name="T64" fmla="*/ 105 w 135"/>
                  <a:gd name="T65" fmla="*/ 14 h 109"/>
                  <a:gd name="T66" fmla="*/ 104 w 135"/>
                  <a:gd name="T67" fmla="*/ 14 h 109"/>
                  <a:gd name="T68" fmla="*/ 64 w 135"/>
                  <a:gd name="T69" fmla="*/ 109 h 109"/>
                  <a:gd name="T70" fmla="*/ 62 w 135"/>
                  <a:gd name="T71" fmla="*/ 109 h 109"/>
                  <a:gd name="T72" fmla="*/ 22 w 135"/>
                  <a:gd name="T73" fmla="*/ 14 h 109"/>
                  <a:gd name="T74" fmla="*/ 22 w 135"/>
                  <a:gd name="T75" fmla="*/ 14 h 10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35" h="109">
                    <a:moveTo>
                      <a:pt x="22" y="14"/>
                    </a:moveTo>
                    <a:cubicBezTo>
                      <a:pt x="21" y="14"/>
                      <a:pt x="21" y="14"/>
                      <a:pt x="21" y="14"/>
                    </a:cubicBezTo>
                    <a:cubicBezTo>
                      <a:pt x="21" y="95"/>
                      <a:pt x="21" y="95"/>
                      <a:pt x="21" y="95"/>
                    </a:cubicBezTo>
                    <a:cubicBezTo>
                      <a:pt x="21" y="101"/>
                      <a:pt x="26" y="104"/>
                      <a:pt x="30" y="104"/>
                    </a:cubicBezTo>
                    <a:cubicBezTo>
                      <a:pt x="34" y="104"/>
                      <a:pt x="34" y="104"/>
                      <a:pt x="34" y="104"/>
                    </a:cubicBezTo>
                    <a:cubicBezTo>
                      <a:pt x="34" y="109"/>
                      <a:pt x="34" y="109"/>
                      <a:pt x="34" y="109"/>
                    </a:cubicBezTo>
                    <a:cubicBezTo>
                      <a:pt x="28" y="109"/>
                      <a:pt x="23" y="108"/>
                      <a:pt x="17" y="108"/>
                    </a:cubicBezTo>
                    <a:cubicBezTo>
                      <a:pt x="11" y="108"/>
                      <a:pt x="6" y="109"/>
                      <a:pt x="0" y="109"/>
                    </a:cubicBezTo>
                    <a:cubicBezTo>
                      <a:pt x="0" y="104"/>
                      <a:pt x="0" y="104"/>
                      <a:pt x="0" y="104"/>
                    </a:cubicBezTo>
                    <a:cubicBezTo>
                      <a:pt x="4" y="104"/>
                      <a:pt x="4" y="104"/>
                      <a:pt x="4" y="104"/>
                    </a:cubicBezTo>
                    <a:cubicBezTo>
                      <a:pt x="9" y="104"/>
                      <a:pt x="13" y="101"/>
                      <a:pt x="13" y="95"/>
                    </a:cubicBezTo>
                    <a:cubicBezTo>
                      <a:pt x="13" y="9"/>
                      <a:pt x="13" y="9"/>
                      <a:pt x="13" y="9"/>
                    </a:cubicBezTo>
                    <a:cubicBezTo>
                      <a:pt x="11" y="6"/>
                      <a:pt x="7" y="6"/>
                      <a:pt x="3" y="6"/>
                    </a:cubicBezTo>
                    <a:cubicBezTo>
                      <a:pt x="3" y="0"/>
                      <a:pt x="3" y="0"/>
                      <a:pt x="3" y="0"/>
                    </a:cubicBezTo>
                    <a:cubicBezTo>
                      <a:pt x="8" y="1"/>
                      <a:pt x="13" y="1"/>
                      <a:pt x="18" y="1"/>
                    </a:cubicBezTo>
                    <a:cubicBezTo>
                      <a:pt x="23" y="1"/>
                      <a:pt x="29" y="1"/>
                      <a:pt x="34" y="0"/>
                    </a:cubicBezTo>
                    <a:cubicBezTo>
                      <a:pt x="68" y="81"/>
                      <a:pt x="68" y="81"/>
                      <a:pt x="68" y="81"/>
                    </a:cubicBezTo>
                    <a:cubicBezTo>
                      <a:pt x="103" y="0"/>
                      <a:pt x="103" y="0"/>
                      <a:pt x="103" y="0"/>
                    </a:cubicBezTo>
                    <a:cubicBezTo>
                      <a:pt x="107" y="1"/>
                      <a:pt x="112" y="1"/>
                      <a:pt x="118" y="1"/>
                    </a:cubicBezTo>
                    <a:cubicBezTo>
                      <a:pt x="124" y="1"/>
                      <a:pt x="129" y="1"/>
                      <a:pt x="135" y="0"/>
                    </a:cubicBezTo>
                    <a:cubicBezTo>
                      <a:pt x="135" y="6"/>
                      <a:pt x="135" y="6"/>
                      <a:pt x="135" y="6"/>
                    </a:cubicBezTo>
                    <a:cubicBezTo>
                      <a:pt x="131" y="6"/>
                      <a:pt x="131" y="6"/>
                      <a:pt x="131" y="6"/>
                    </a:cubicBezTo>
                    <a:cubicBezTo>
                      <a:pt x="126" y="6"/>
                      <a:pt x="122" y="6"/>
                      <a:pt x="122" y="13"/>
                    </a:cubicBezTo>
                    <a:cubicBezTo>
                      <a:pt x="122" y="95"/>
                      <a:pt x="122" y="95"/>
                      <a:pt x="122" y="95"/>
                    </a:cubicBezTo>
                    <a:cubicBezTo>
                      <a:pt x="122" y="101"/>
                      <a:pt x="126" y="104"/>
                      <a:pt x="131" y="104"/>
                    </a:cubicBezTo>
                    <a:cubicBezTo>
                      <a:pt x="135" y="104"/>
                      <a:pt x="135" y="104"/>
                      <a:pt x="135" y="104"/>
                    </a:cubicBezTo>
                    <a:cubicBezTo>
                      <a:pt x="135" y="109"/>
                      <a:pt x="135" y="109"/>
                      <a:pt x="135" y="109"/>
                    </a:cubicBezTo>
                    <a:cubicBezTo>
                      <a:pt x="129" y="109"/>
                      <a:pt x="123" y="108"/>
                      <a:pt x="113" y="108"/>
                    </a:cubicBezTo>
                    <a:cubicBezTo>
                      <a:pt x="104" y="108"/>
                      <a:pt x="98" y="109"/>
                      <a:pt x="91" y="109"/>
                    </a:cubicBezTo>
                    <a:cubicBezTo>
                      <a:pt x="91" y="104"/>
                      <a:pt x="91" y="104"/>
                      <a:pt x="91" y="104"/>
                    </a:cubicBezTo>
                    <a:cubicBezTo>
                      <a:pt x="96" y="104"/>
                      <a:pt x="96" y="104"/>
                      <a:pt x="96" y="104"/>
                    </a:cubicBezTo>
                    <a:cubicBezTo>
                      <a:pt x="101" y="104"/>
                      <a:pt x="105" y="101"/>
                      <a:pt x="105" y="95"/>
                    </a:cubicBezTo>
                    <a:cubicBezTo>
                      <a:pt x="105" y="14"/>
                      <a:pt x="105" y="14"/>
                      <a:pt x="105" y="14"/>
                    </a:cubicBezTo>
                    <a:cubicBezTo>
                      <a:pt x="104" y="14"/>
                      <a:pt x="104" y="14"/>
                      <a:pt x="104" y="14"/>
                    </a:cubicBezTo>
                    <a:cubicBezTo>
                      <a:pt x="64" y="109"/>
                      <a:pt x="64" y="109"/>
                      <a:pt x="64" y="109"/>
                    </a:cubicBezTo>
                    <a:cubicBezTo>
                      <a:pt x="62" y="109"/>
                      <a:pt x="62" y="109"/>
                      <a:pt x="62" y="109"/>
                    </a:cubicBezTo>
                    <a:cubicBezTo>
                      <a:pt x="22" y="14"/>
                      <a:pt x="22" y="14"/>
                      <a:pt x="22" y="14"/>
                    </a:cubicBezTo>
                    <a:cubicBezTo>
                      <a:pt x="22" y="14"/>
                      <a:pt x="22" y="14"/>
                      <a:pt x="22" y="14"/>
                    </a:cubicBezTo>
                    <a:close/>
                  </a:path>
                </a:pathLst>
              </a:custGeom>
              <a:solidFill>
                <a:srgbClr val="E13A3E"/>
              </a:solidFill>
              <a:ln w="9525">
                <a:noFill/>
                <a:round/>
                <a:headEnd/>
                <a:tailEnd/>
              </a:ln>
            </p:spPr>
            <p:txBody>
              <a:bodyPr/>
              <a:lstStyle/>
              <a:p>
                <a:pPr>
                  <a:defRPr/>
                </a:pPr>
                <a:endParaRPr lang="en-US"/>
              </a:p>
            </p:txBody>
          </p:sp>
          <p:sp>
            <p:nvSpPr>
              <p:cNvPr id="37" name="Freeform 11"/>
              <p:cNvSpPr>
                <a:spLocks noEditPoints="1"/>
              </p:cNvSpPr>
              <p:nvPr userDrawn="1"/>
            </p:nvSpPr>
            <p:spPr bwMode="auto">
              <a:xfrm>
                <a:off x="2421" y="544"/>
                <a:ext cx="172" cy="167"/>
              </a:xfrm>
              <a:custGeom>
                <a:avLst/>
                <a:gdLst>
                  <a:gd name="T0" fmla="*/ 54 w 86"/>
                  <a:gd name="T1" fmla="*/ 52 h 84"/>
                  <a:gd name="T2" fmla="*/ 25 w 86"/>
                  <a:gd name="T3" fmla="*/ 52 h 84"/>
                  <a:gd name="T4" fmla="*/ 17 w 86"/>
                  <a:gd name="T5" fmla="*/ 71 h 84"/>
                  <a:gd name="T6" fmla="*/ 15 w 86"/>
                  <a:gd name="T7" fmla="*/ 77 h 84"/>
                  <a:gd name="T8" fmla="*/ 23 w 86"/>
                  <a:gd name="T9" fmla="*/ 80 h 84"/>
                  <a:gd name="T10" fmla="*/ 26 w 86"/>
                  <a:gd name="T11" fmla="*/ 80 h 84"/>
                  <a:gd name="T12" fmla="*/ 26 w 86"/>
                  <a:gd name="T13" fmla="*/ 84 h 84"/>
                  <a:gd name="T14" fmla="*/ 13 w 86"/>
                  <a:gd name="T15" fmla="*/ 83 h 84"/>
                  <a:gd name="T16" fmla="*/ 0 w 86"/>
                  <a:gd name="T17" fmla="*/ 84 h 84"/>
                  <a:gd name="T18" fmla="*/ 0 w 86"/>
                  <a:gd name="T19" fmla="*/ 80 h 84"/>
                  <a:gd name="T20" fmla="*/ 1 w 86"/>
                  <a:gd name="T21" fmla="*/ 80 h 84"/>
                  <a:gd name="T22" fmla="*/ 11 w 86"/>
                  <a:gd name="T23" fmla="*/ 70 h 84"/>
                  <a:gd name="T24" fmla="*/ 40 w 86"/>
                  <a:gd name="T25" fmla="*/ 0 h 84"/>
                  <a:gd name="T26" fmla="*/ 47 w 86"/>
                  <a:gd name="T27" fmla="*/ 0 h 84"/>
                  <a:gd name="T28" fmla="*/ 76 w 86"/>
                  <a:gd name="T29" fmla="*/ 71 h 84"/>
                  <a:gd name="T30" fmla="*/ 86 w 86"/>
                  <a:gd name="T31" fmla="*/ 80 h 84"/>
                  <a:gd name="T32" fmla="*/ 86 w 86"/>
                  <a:gd name="T33" fmla="*/ 84 h 84"/>
                  <a:gd name="T34" fmla="*/ 69 w 86"/>
                  <a:gd name="T35" fmla="*/ 83 h 84"/>
                  <a:gd name="T36" fmla="*/ 52 w 86"/>
                  <a:gd name="T37" fmla="*/ 84 h 84"/>
                  <a:gd name="T38" fmla="*/ 52 w 86"/>
                  <a:gd name="T39" fmla="*/ 80 h 84"/>
                  <a:gd name="T40" fmla="*/ 56 w 86"/>
                  <a:gd name="T41" fmla="*/ 80 h 84"/>
                  <a:gd name="T42" fmla="*/ 63 w 86"/>
                  <a:gd name="T43" fmla="*/ 77 h 84"/>
                  <a:gd name="T44" fmla="*/ 61 w 86"/>
                  <a:gd name="T45" fmla="*/ 70 h 84"/>
                  <a:gd name="T46" fmla="*/ 54 w 86"/>
                  <a:gd name="T47" fmla="*/ 52 h 84"/>
                  <a:gd name="T48" fmla="*/ 54 w 86"/>
                  <a:gd name="T49" fmla="*/ 52 h 84"/>
                  <a:gd name="T50" fmla="*/ 40 w 86"/>
                  <a:gd name="T51" fmla="*/ 16 h 84"/>
                  <a:gd name="T52" fmla="*/ 27 w 86"/>
                  <a:gd name="T53" fmla="*/ 47 h 84"/>
                  <a:gd name="T54" fmla="*/ 52 w 86"/>
                  <a:gd name="T55" fmla="*/ 47 h 84"/>
                  <a:gd name="T56" fmla="*/ 40 w 86"/>
                  <a:gd name="T57" fmla="*/ 16 h 84"/>
                  <a:gd name="T58" fmla="*/ 40 w 86"/>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6" h="84">
                    <a:moveTo>
                      <a:pt x="54" y="52"/>
                    </a:moveTo>
                    <a:cubicBezTo>
                      <a:pt x="25" y="52"/>
                      <a:pt x="25" y="52"/>
                      <a:pt x="25" y="52"/>
                    </a:cubicBezTo>
                    <a:cubicBezTo>
                      <a:pt x="17" y="71"/>
                      <a:pt x="17" y="71"/>
                      <a:pt x="17" y="71"/>
                    </a:cubicBezTo>
                    <a:cubicBezTo>
                      <a:pt x="16" y="74"/>
                      <a:pt x="15" y="76"/>
                      <a:pt x="15" y="77"/>
                    </a:cubicBezTo>
                    <a:cubicBezTo>
                      <a:pt x="15" y="80"/>
                      <a:pt x="19" y="80"/>
                      <a:pt x="23" y="80"/>
                    </a:cubicBezTo>
                    <a:cubicBezTo>
                      <a:pt x="26" y="80"/>
                      <a:pt x="26" y="80"/>
                      <a:pt x="26" y="80"/>
                    </a:cubicBezTo>
                    <a:cubicBezTo>
                      <a:pt x="26" y="84"/>
                      <a:pt x="26" y="84"/>
                      <a:pt x="26" y="84"/>
                    </a:cubicBezTo>
                    <a:cubicBezTo>
                      <a:pt x="22" y="84"/>
                      <a:pt x="17" y="83"/>
                      <a:pt x="13" y="83"/>
                    </a:cubicBezTo>
                    <a:cubicBezTo>
                      <a:pt x="8" y="83"/>
                      <a:pt x="4" y="84"/>
                      <a:pt x="0" y="84"/>
                    </a:cubicBezTo>
                    <a:cubicBezTo>
                      <a:pt x="0" y="80"/>
                      <a:pt x="0" y="80"/>
                      <a:pt x="0" y="80"/>
                    </a:cubicBezTo>
                    <a:cubicBezTo>
                      <a:pt x="1" y="80"/>
                      <a:pt x="1" y="80"/>
                      <a:pt x="1" y="80"/>
                    </a:cubicBezTo>
                    <a:cubicBezTo>
                      <a:pt x="6" y="80"/>
                      <a:pt x="8" y="77"/>
                      <a:pt x="11" y="70"/>
                    </a:cubicBezTo>
                    <a:cubicBezTo>
                      <a:pt x="40" y="0"/>
                      <a:pt x="40" y="0"/>
                      <a:pt x="40" y="0"/>
                    </a:cubicBezTo>
                    <a:cubicBezTo>
                      <a:pt x="47" y="0"/>
                      <a:pt x="47" y="0"/>
                      <a:pt x="47" y="0"/>
                    </a:cubicBezTo>
                    <a:cubicBezTo>
                      <a:pt x="76" y="71"/>
                      <a:pt x="76" y="71"/>
                      <a:pt x="76" y="71"/>
                    </a:cubicBezTo>
                    <a:cubicBezTo>
                      <a:pt x="78" y="77"/>
                      <a:pt x="80" y="80"/>
                      <a:pt x="86" y="80"/>
                    </a:cubicBezTo>
                    <a:cubicBezTo>
                      <a:pt x="86" y="84"/>
                      <a:pt x="86" y="84"/>
                      <a:pt x="86" y="84"/>
                    </a:cubicBezTo>
                    <a:cubicBezTo>
                      <a:pt x="81" y="84"/>
                      <a:pt x="76" y="83"/>
                      <a:pt x="69" y="83"/>
                    </a:cubicBezTo>
                    <a:cubicBezTo>
                      <a:pt x="63" y="83"/>
                      <a:pt x="57" y="84"/>
                      <a:pt x="52" y="84"/>
                    </a:cubicBezTo>
                    <a:cubicBezTo>
                      <a:pt x="52" y="80"/>
                      <a:pt x="52" y="80"/>
                      <a:pt x="52" y="80"/>
                    </a:cubicBezTo>
                    <a:cubicBezTo>
                      <a:pt x="56" y="80"/>
                      <a:pt x="56" y="80"/>
                      <a:pt x="56" y="80"/>
                    </a:cubicBezTo>
                    <a:cubicBezTo>
                      <a:pt x="60" y="80"/>
                      <a:pt x="63" y="80"/>
                      <a:pt x="63" y="77"/>
                    </a:cubicBezTo>
                    <a:cubicBezTo>
                      <a:pt x="63" y="76"/>
                      <a:pt x="62" y="73"/>
                      <a:pt x="61" y="70"/>
                    </a:cubicBezTo>
                    <a:cubicBezTo>
                      <a:pt x="54" y="52"/>
                      <a:pt x="54" y="52"/>
                      <a:pt x="54" y="52"/>
                    </a:cubicBezTo>
                    <a:cubicBezTo>
                      <a:pt x="54" y="52"/>
                      <a:pt x="54" y="52"/>
                      <a:pt x="54" y="52"/>
                    </a:cubicBezTo>
                    <a:close/>
                    <a:moveTo>
                      <a:pt x="40" y="16"/>
                    </a:moveTo>
                    <a:cubicBezTo>
                      <a:pt x="27" y="47"/>
                      <a:pt x="27" y="47"/>
                      <a:pt x="27" y="47"/>
                    </a:cubicBezTo>
                    <a:cubicBezTo>
                      <a:pt x="52" y="47"/>
                      <a:pt x="52" y="47"/>
                      <a:pt x="52" y="47"/>
                    </a:cubicBezTo>
                    <a:cubicBezTo>
                      <a:pt x="40" y="16"/>
                      <a:pt x="40" y="16"/>
                      <a:pt x="40" y="16"/>
                    </a:cubicBezTo>
                    <a:cubicBezTo>
                      <a:pt x="40" y="16"/>
                      <a:pt x="40" y="16"/>
                      <a:pt x="40" y="16"/>
                    </a:cubicBezTo>
                    <a:close/>
                  </a:path>
                </a:pathLst>
              </a:custGeom>
              <a:solidFill>
                <a:srgbClr val="E13A3E"/>
              </a:solidFill>
              <a:ln w="9525">
                <a:noFill/>
                <a:round/>
                <a:headEnd/>
                <a:tailEnd/>
              </a:ln>
            </p:spPr>
            <p:txBody>
              <a:bodyPr/>
              <a:lstStyle/>
              <a:p>
                <a:pPr>
                  <a:defRPr/>
                </a:pPr>
                <a:endParaRPr lang="en-US"/>
              </a:p>
            </p:txBody>
          </p:sp>
          <p:sp>
            <p:nvSpPr>
              <p:cNvPr id="38" name="Freeform 12"/>
              <p:cNvSpPr>
                <a:spLocks noEditPoints="1"/>
              </p:cNvSpPr>
              <p:nvPr userDrawn="1"/>
            </p:nvSpPr>
            <p:spPr bwMode="auto">
              <a:xfrm>
                <a:off x="2597" y="546"/>
                <a:ext cx="150" cy="165"/>
              </a:xfrm>
              <a:custGeom>
                <a:avLst/>
                <a:gdLst>
                  <a:gd name="T0" fmla="*/ 22 w 75"/>
                  <a:gd name="T1" fmla="*/ 72 h 83"/>
                  <a:gd name="T2" fmla="*/ 29 w 75"/>
                  <a:gd name="T3" fmla="*/ 79 h 83"/>
                  <a:gd name="T4" fmla="*/ 32 w 75"/>
                  <a:gd name="T5" fmla="*/ 79 h 83"/>
                  <a:gd name="T6" fmla="*/ 32 w 75"/>
                  <a:gd name="T7" fmla="*/ 83 h 83"/>
                  <a:gd name="T8" fmla="*/ 16 w 75"/>
                  <a:gd name="T9" fmla="*/ 82 h 83"/>
                  <a:gd name="T10" fmla="*/ 0 w 75"/>
                  <a:gd name="T11" fmla="*/ 83 h 83"/>
                  <a:gd name="T12" fmla="*/ 0 w 75"/>
                  <a:gd name="T13" fmla="*/ 79 h 83"/>
                  <a:gd name="T14" fmla="*/ 2 w 75"/>
                  <a:gd name="T15" fmla="*/ 79 h 83"/>
                  <a:gd name="T16" fmla="*/ 9 w 75"/>
                  <a:gd name="T17" fmla="*/ 72 h 83"/>
                  <a:gd name="T18" fmla="*/ 9 w 75"/>
                  <a:gd name="T19" fmla="*/ 11 h 83"/>
                  <a:gd name="T20" fmla="*/ 2 w 75"/>
                  <a:gd name="T21" fmla="*/ 4 h 83"/>
                  <a:gd name="T22" fmla="*/ 0 w 75"/>
                  <a:gd name="T23" fmla="*/ 4 h 83"/>
                  <a:gd name="T24" fmla="*/ 0 w 75"/>
                  <a:gd name="T25" fmla="*/ 0 h 83"/>
                  <a:gd name="T26" fmla="*/ 16 w 75"/>
                  <a:gd name="T27" fmla="*/ 1 h 83"/>
                  <a:gd name="T28" fmla="*/ 35 w 75"/>
                  <a:gd name="T29" fmla="*/ 0 h 83"/>
                  <a:gd name="T30" fmla="*/ 65 w 75"/>
                  <a:gd name="T31" fmla="*/ 21 h 83"/>
                  <a:gd name="T32" fmla="*/ 43 w 75"/>
                  <a:gd name="T33" fmla="*/ 43 h 83"/>
                  <a:gd name="T34" fmla="*/ 43 w 75"/>
                  <a:gd name="T35" fmla="*/ 43 h 83"/>
                  <a:gd name="T36" fmla="*/ 60 w 75"/>
                  <a:gd name="T37" fmla="*/ 61 h 83"/>
                  <a:gd name="T38" fmla="*/ 73 w 75"/>
                  <a:gd name="T39" fmla="*/ 78 h 83"/>
                  <a:gd name="T40" fmla="*/ 75 w 75"/>
                  <a:gd name="T41" fmla="*/ 78 h 83"/>
                  <a:gd name="T42" fmla="*/ 75 w 75"/>
                  <a:gd name="T43" fmla="*/ 82 h 83"/>
                  <a:gd name="T44" fmla="*/ 63 w 75"/>
                  <a:gd name="T45" fmla="*/ 82 h 83"/>
                  <a:gd name="T46" fmla="*/ 46 w 75"/>
                  <a:gd name="T47" fmla="*/ 63 h 83"/>
                  <a:gd name="T48" fmla="*/ 30 w 75"/>
                  <a:gd name="T49" fmla="*/ 46 h 83"/>
                  <a:gd name="T50" fmla="*/ 22 w 75"/>
                  <a:gd name="T51" fmla="*/ 46 h 83"/>
                  <a:gd name="T52" fmla="*/ 22 w 75"/>
                  <a:gd name="T53" fmla="*/ 72 h 83"/>
                  <a:gd name="T54" fmla="*/ 22 w 75"/>
                  <a:gd name="T55" fmla="*/ 72 h 83"/>
                  <a:gd name="T56" fmla="*/ 22 w 75"/>
                  <a:gd name="T57" fmla="*/ 41 h 83"/>
                  <a:gd name="T58" fmla="*/ 29 w 75"/>
                  <a:gd name="T59" fmla="*/ 41 h 83"/>
                  <a:gd name="T60" fmla="*/ 53 w 75"/>
                  <a:gd name="T61" fmla="*/ 23 h 83"/>
                  <a:gd name="T62" fmla="*/ 32 w 75"/>
                  <a:gd name="T63" fmla="*/ 5 h 83"/>
                  <a:gd name="T64" fmla="*/ 30 w 75"/>
                  <a:gd name="T65" fmla="*/ 5 h 83"/>
                  <a:gd name="T66" fmla="*/ 22 w 75"/>
                  <a:gd name="T67" fmla="*/ 11 h 83"/>
                  <a:gd name="T68" fmla="*/ 22 w 75"/>
                  <a:gd name="T69" fmla="*/ 41 h 83"/>
                  <a:gd name="T70" fmla="*/ 22 w 75"/>
                  <a:gd name="T71" fmla="*/ 41 h 8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5" h="83">
                    <a:moveTo>
                      <a:pt x="22" y="72"/>
                    </a:moveTo>
                    <a:cubicBezTo>
                      <a:pt x="22" y="77"/>
                      <a:pt x="25" y="79"/>
                      <a:pt x="29" y="79"/>
                    </a:cubicBezTo>
                    <a:cubicBezTo>
                      <a:pt x="32" y="79"/>
                      <a:pt x="32" y="79"/>
                      <a:pt x="32" y="79"/>
                    </a:cubicBezTo>
                    <a:cubicBezTo>
                      <a:pt x="32" y="83"/>
                      <a:pt x="32" y="83"/>
                      <a:pt x="32" y="83"/>
                    </a:cubicBezTo>
                    <a:cubicBezTo>
                      <a:pt x="28" y="83"/>
                      <a:pt x="23" y="82"/>
                      <a:pt x="16" y="82"/>
                    </a:cubicBezTo>
                    <a:cubicBezTo>
                      <a:pt x="8" y="82"/>
                      <a:pt x="4" y="83"/>
                      <a:pt x="0" y="83"/>
                    </a:cubicBezTo>
                    <a:cubicBezTo>
                      <a:pt x="0" y="79"/>
                      <a:pt x="0" y="79"/>
                      <a:pt x="0" y="79"/>
                    </a:cubicBezTo>
                    <a:cubicBezTo>
                      <a:pt x="2" y="79"/>
                      <a:pt x="2" y="79"/>
                      <a:pt x="2" y="79"/>
                    </a:cubicBezTo>
                    <a:cubicBezTo>
                      <a:pt x="6" y="79"/>
                      <a:pt x="9" y="77"/>
                      <a:pt x="9" y="72"/>
                    </a:cubicBezTo>
                    <a:cubicBezTo>
                      <a:pt x="9" y="11"/>
                      <a:pt x="9" y="11"/>
                      <a:pt x="9" y="11"/>
                    </a:cubicBezTo>
                    <a:cubicBezTo>
                      <a:pt x="9" y="6"/>
                      <a:pt x="6" y="4"/>
                      <a:pt x="2" y="4"/>
                    </a:cubicBezTo>
                    <a:cubicBezTo>
                      <a:pt x="0" y="4"/>
                      <a:pt x="0" y="4"/>
                      <a:pt x="0" y="4"/>
                    </a:cubicBezTo>
                    <a:cubicBezTo>
                      <a:pt x="0" y="0"/>
                      <a:pt x="0" y="0"/>
                      <a:pt x="0" y="0"/>
                    </a:cubicBezTo>
                    <a:cubicBezTo>
                      <a:pt x="4" y="1"/>
                      <a:pt x="8" y="1"/>
                      <a:pt x="16" y="1"/>
                    </a:cubicBezTo>
                    <a:cubicBezTo>
                      <a:pt x="23" y="1"/>
                      <a:pt x="29" y="0"/>
                      <a:pt x="35" y="0"/>
                    </a:cubicBezTo>
                    <a:cubicBezTo>
                      <a:pt x="49" y="0"/>
                      <a:pt x="65" y="4"/>
                      <a:pt x="65" y="21"/>
                    </a:cubicBezTo>
                    <a:cubicBezTo>
                      <a:pt x="65" y="34"/>
                      <a:pt x="55" y="42"/>
                      <a:pt x="43" y="43"/>
                    </a:cubicBezTo>
                    <a:cubicBezTo>
                      <a:pt x="43" y="43"/>
                      <a:pt x="43" y="43"/>
                      <a:pt x="43" y="43"/>
                    </a:cubicBezTo>
                    <a:cubicBezTo>
                      <a:pt x="51" y="45"/>
                      <a:pt x="56" y="53"/>
                      <a:pt x="60" y="61"/>
                    </a:cubicBezTo>
                    <a:cubicBezTo>
                      <a:pt x="65" y="73"/>
                      <a:pt x="68" y="78"/>
                      <a:pt x="73" y="78"/>
                    </a:cubicBezTo>
                    <a:cubicBezTo>
                      <a:pt x="75" y="78"/>
                      <a:pt x="75" y="78"/>
                      <a:pt x="75" y="78"/>
                    </a:cubicBezTo>
                    <a:cubicBezTo>
                      <a:pt x="75" y="82"/>
                      <a:pt x="75" y="82"/>
                      <a:pt x="75" y="82"/>
                    </a:cubicBezTo>
                    <a:cubicBezTo>
                      <a:pt x="63" y="82"/>
                      <a:pt x="63" y="82"/>
                      <a:pt x="63" y="82"/>
                    </a:cubicBezTo>
                    <a:cubicBezTo>
                      <a:pt x="56" y="82"/>
                      <a:pt x="53" y="80"/>
                      <a:pt x="46" y="63"/>
                    </a:cubicBezTo>
                    <a:cubicBezTo>
                      <a:pt x="40" y="48"/>
                      <a:pt x="38" y="46"/>
                      <a:pt x="30" y="46"/>
                    </a:cubicBezTo>
                    <a:cubicBezTo>
                      <a:pt x="22" y="46"/>
                      <a:pt x="22" y="46"/>
                      <a:pt x="22" y="46"/>
                    </a:cubicBezTo>
                    <a:cubicBezTo>
                      <a:pt x="22" y="72"/>
                      <a:pt x="22" y="72"/>
                      <a:pt x="22" y="72"/>
                    </a:cubicBezTo>
                    <a:cubicBezTo>
                      <a:pt x="22" y="72"/>
                      <a:pt x="22" y="72"/>
                      <a:pt x="22" y="72"/>
                    </a:cubicBezTo>
                    <a:close/>
                    <a:moveTo>
                      <a:pt x="22" y="41"/>
                    </a:moveTo>
                    <a:cubicBezTo>
                      <a:pt x="29" y="41"/>
                      <a:pt x="29" y="41"/>
                      <a:pt x="29" y="41"/>
                    </a:cubicBezTo>
                    <a:cubicBezTo>
                      <a:pt x="44" y="41"/>
                      <a:pt x="53" y="37"/>
                      <a:pt x="53" y="23"/>
                    </a:cubicBezTo>
                    <a:cubicBezTo>
                      <a:pt x="53" y="8"/>
                      <a:pt x="44" y="5"/>
                      <a:pt x="32" y="5"/>
                    </a:cubicBezTo>
                    <a:cubicBezTo>
                      <a:pt x="30" y="5"/>
                      <a:pt x="30" y="5"/>
                      <a:pt x="30" y="5"/>
                    </a:cubicBezTo>
                    <a:cubicBezTo>
                      <a:pt x="23" y="5"/>
                      <a:pt x="22" y="6"/>
                      <a:pt x="22" y="11"/>
                    </a:cubicBezTo>
                    <a:cubicBezTo>
                      <a:pt x="22" y="41"/>
                      <a:pt x="22" y="41"/>
                      <a:pt x="22" y="41"/>
                    </a:cubicBezTo>
                    <a:cubicBezTo>
                      <a:pt x="22" y="41"/>
                      <a:pt x="22" y="41"/>
                      <a:pt x="22" y="41"/>
                    </a:cubicBezTo>
                    <a:close/>
                  </a:path>
                </a:pathLst>
              </a:custGeom>
              <a:solidFill>
                <a:srgbClr val="E13A3E"/>
              </a:solidFill>
              <a:ln w="9525">
                <a:noFill/>
                <a:round/>
                <a:headEnd/>
                <a:tailEnd/>
              </a:ln>
            </p:spPr>
            <p:txBody>
              <a:bodyPr/>
              <a:lstStyle/>
              <a:p>
                <a:pPr>
                  <a:defRPr/>
                </a:pPr>
                <a:endParaRPr lang="en-US"/>
              </a:p>
            </p:txBody>
          </p:sp>
          <p:sp>
            <p:nvSpPr>
              <p:cNvPr id="39" name="Freeform 13"/>
              <p:cNvSpPr>
                <a:spLocks/>
              </p:cNvSpPr>
              <p:nvPr userDrawn="1"/>
            </p:nvSpPr>
            <p:spPr bwMode="auto">
              <a:xfrm>
                <a:off x="2731" y="546"/>
                <a:ext cx="168" cy="165"/>
              </a:xfrm>
              <a:custGeom>
                <a:avLst/>
                <a:gdLst>
                  <a:gd name="T0" fmla="*/ 48 w 83"/>
                  <a:gd name="T1" fmla="*/ 72 h 83"/>
                  <a:gd name="T2" fmla="*/ 55 w 83"/>
                  <a:gd name="T3" fmla="*/ 79 h 83"/>
                  <a:gd name="T4" fmla="*/ 60 w 83"/>
                  <a:gd name="T5" fmla="*/ 79 h 83"/>
                  <a:gd name="T6" fmla="*/ 60 w 83"/>
                  <a:gd name="T7" fmla="*/ 83 h 83"/>
                  <a:gd name="T8" fmla="*/ 42 w 83"/>
                  <a:gd name="T9" fmla="*/ 82 h 83"/>
                  <a:gd name="T10" fmla="*/ 23 w 83"/>
                  <a:gd name="T11" fmla="*/ 83 h 83"/>
                  <a:gd name="T12" fmla="*/ 23 w 83"/>
                  <a:gd name="T13" fmla="*/ 79 h 83"/>
                  <a:gd name="T14" fmla="*/ 28 w 83"/>
                  <a:gd name="T15" fmla="*/ 79 h 83"/>
                  <a:gd name="T16" fmla="*/ 35 w 83"/>
                  <a:gd name="T17" fmla="*/ 72 h 83"/>
                  <a:gd name="T18" fmla="*/ 35 w 83"/>
                  <a:gd name="T19" fmla="*/ 46 h 83"/>
                  <a:gd name="T20" fmla="*/ 12 w 83"/>
                  <a:gd name="T21" fmla="*/ 10 h 83"/>
                  <a:gd name="T22" fmla="*/ 0 w 83"/>
                  <a:gd name="T23" fmla="*/ 4 h 83"/>
                  <a:gd name="T24" fmla="*/ 0 w 83"/>
                  <a:gd name="T25" fmla="*/ 0 h 83"/>
                  <a:gd name="T26" fmla="*/ 18 w 83"/>
                  <a:gd name="T27" fmla="*/ 1 h 83"/>
                  <a:gd name="T28" fmla="*/ 35 w 83"/>
                  <a:gd name="T29" fmla="*/ 0 h 83"/>
                  <a:gd name="T30" fmla="*/ 35 w 83"/>
                  <a:gd name="T31" fmla="*/ 4 h 83"/>
                  <a:gd name="T32" fmla="*/ 32 w 83"/>
                  <a:gd name="T33" fmla="*/ 4 h 83"/>
                  <a:gd name="T34" fmla="*/ 26 w 83"/>
                  <a:gd name="T35" fmla="*/ 7 h 83"/>
                  <a:gd name="T36" fmla="*/ 28 w 83"/>
                  <a:gd name="T37" fmla="*/ 12 h 83"/>
                  <a:gd name="T38" fmla="*/ 46 w 83"/>
                  <a:gd name="T39" fmla="*/ 41 h 83"/>
                  <a:gd name="T40" fmla="*/ 65 w 83"/>
                  <a:gd name="T41" fmla="*/ 13 h 83"/>
                  <a:gd name="T42" fmla="*/ 68 w 83"/>
                  <a:gd name="T43" fmla="*/ 7 h 83"/>
                  <a:gd name="T44" fmla="*/ 61 w 83"/>
                  <a:gd name="T45" fmla="*/ 4 h 83"/>
                  <a:gd name="T46" fmla="*/ 59 w 83"/>
                  <a:gd name="T47" fmla="*/ 4 h 83"/>
                  <a:gd name="T48" fmla="*/ 59 w 83"/>
                  <a:gd name="T49" fmla="*/ 0 h 83"/>
                  <a:gd name="T50" fmla="*/ 71 w 83"/>
                  <a:gd name="T51" fmla="*/ 1 h 83"/>
                  <a:gd name="T52" fmla="*/ 83 w 83"/>
                  <a:gd name="T53" fmla="*/ 0 h 83"/>
                  <a:gd name="T54" fmla="*/ 83 w 83"/>
                  <a:gd name="T55" fmla="*/ 4 h 83"/>
                  <a:gd name="T56" fmla="*/ 71 w 83"/>
                  <a:gd name="T57" fmla="*/ 14 h 83"/>
                  <a:gd name="T58" fmla="*/ 48 w 83"/>
                  <a:gd name="T59" fmla="*/ 46 h 83"/>
                  <a:gd name="T60" fmla="*/ 48 w 83"/>
                  <a:gd name="T61" fmla="*/ 72 h 83"/>
                  <a:gd name="T62" fmla="*/ 48 w 83"/>
                  <a:gd name="T63" fmla="*/ 72 h 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3" h="83">
                    <a:moveTo>
                      <a:pt x="48" y="72"/>
                    </a:moveTo>
                    <a:cubicBezTo>
                      <a:pt x="48" y="77"/>
                      <a:pt x="51" y="79"/>
                      <a:pt x="55" y="79"/>
                    </a:cubicBezTo>
                    <a:cubicBezTo>
                      <a:pt x="60" y="79"/>
                      <a:pt x="60" y="79"/>
                      <a:pt x="60" y="79"/>
                    </a:cubicBezTo>
                    <a:cubicBezTo>
                      <a:pt x="60" y="83"/>
                      <a:pt x="60" y="83"/>
                      <a:pt x="60" y="83"/>
                    </a:cubicBezTo>
                    <a:cubicBezTo>
                      <a:pt x="54" y="83"/>
                      <a:pt x="49" y="82"/>
                      <a:pt x="42" y="82"/>
                    </a:cubicBezTo>
                    <a:cubicBezTo>
                      <a:pt x="34" y="82"/>
                      <a:pt x="30" y="83"/>
                      <a:pt x="23" y="83"/>
                    </a:cubicBezTo>
                    <a:cubicBezTo>
                      <a:pt x="23" y="79"/>
                      <a:pt x="23" y="79"/>
                      <a:pt x="23" y="79"/>
                    </a:cubicBezTo>
                    <a:cubicBezTo>
                      <a:pt x="28" y="79"/>
                      <a:pt x="28" y="79"/>
                      <a:pt x="28" y="79"/>
                    </a:cubicBezTo>
                    <a:cubicBezTo>
                      <a:pt x="32" y="79"/>
                      <a:pt x="35" y="77"/>
                      <a:pt x="35" y="72"/>
                    </a:cubicBezTo>
                    <a:cubicBezTo>
                      <a:pt x="35" y="46"/>
                      <a:pt x="35" y="46"/>
                      <a:pt x="35" y="46"/>
                    </a:cubicBezTo>
                    <a:cubicBezTo>
                      <a:pt x="12" y="10"/>
                      <a:pt x="12" y="10"/>
                      <a:pt x="12" y="10"/>
                    </a:cubicBezTo>
                    <a:cubicBezTo>
                      <a:pt x="8" y="5"/>
                      <a:pt x="6" y="4"/>
                      <a:pt x="0" y="4"/>
                    </a:cubicBezTo>
                    <a:cubicBezTo>
                      <a:pt x="0" y="0"/>
                      <a:pt x="0" y="0"/>
                      <a:pt x="0" y="0"/>
                    </a:cubicBezTo>
                    <a:cubicBezTo>
                      <a:pt x="6" y="1"/>
                      <a:pt x="12" y="1"/>
                      <a:pt x="18" y="1"/>
                    </a:cubicBezTo>
                    <a:cubicBezTo>
                      <a:pt x="23" y="1"/>
                      <a:pt x="29" y="1"/>
                      <a:pt x="35" y="0"/>
                    </a:cubicBezTo>
                    <a:cubicBezTo>
                      <a:pt x="35" y="4"/>
                      <a:pt x="35" y="4"/>
                      <a:pt x="35" y="4"/>
                    </a:cubicBezTo>
                    <a:cubicBezTo>
                      <a:pt x="32" y="4"/>
                      <a:pt x="32" y="4"/>
                      <a:pt x="32" y="4"/>
                    </a:cubicBezTo>
                    <a:cubicBezTo>
                      <a:pt x="28" y="4"/>
                      <a:pt x="26" y="5"/>
                      <a:pt x="26" y="7"/>
                    </a:cubicBezTo>
                    <a:cubicBezTo>
                      <a:pt x="26" y="8"/>
                      <a:pt x="26" y="9"/>
                      <a:pt x="28" y="12"/>
                    </a:cubicBezTo>
                    <a:cubicBezTo>
                      <a:pt x="46" y="41"/>
                      <a:pt x="46" y="41"/>
                      <a:pt x="46" y="41"/>
                    </a:cubicBezTo>
                    <a:cubicBezTo>
                      <a:pt x="65" y="13"/>
                      <a:pt x="65" y="13"/>
                      <a:pt x="65" y="13"/>
                    </a:cubicBezTo>
                    <a:cubicBezTo>
                      <a:pt x="67" y="9"/>
                      <a:pt x="68" y="9"/>
                      <a:pt x="68" y="7"/>
                    </a:cubicBezTo>
                    <a:cubicBezTo>
                      <a:pt x="68" y="5"/>
                      <a:pt x="65" y="4"/>
                      <a:pt x="61" y="4"/>
                    </a:cubicBezTo>
                    <a:cubicBezTo>
                      <a:pt x="59" y="4"/>
                      <a:pt x="59" y="4"/>
                      <a:pt x="59" y="4"/>
                    </a:cubicBezTo>
                    <a:cubicBezTo>
                      <a:pt x="59" y="0"/>
                      <a:pt x="59" y="0"/>
                      <a:pt x="59" y="0"/>
                    </a:cubicBezTo>
                    <a:cubicBezTo>
                      <a:pt x="63" y="1"/>
                      <a:pt x="67" y="1"/>
                      <a:pt x="71" y="1"/>
                    </a:cubicBezTo>
                    <a:cubicBezTo>
                      <a:pt x="75" y="1"/>
                      <a:pt x="79" y="1"/>
                      <a:pt x="83" y="0"/>
                    </a:cubicBezTo>
                    <a:cubicBezTo>
                      <a:pt x="83" y="4"/>
                      <a:pt x="83" y="4"/>
                      <a:pt x="83" y="4"/>
                    </a:cubicBezTo>
                    <a:cubicBezTo>
                      <a:pt x="77" y="5"/>
                      <a:pt x="76" y="7"/>
                      <a:pt x="71" y="14"/>
                    </a:cubicBezTo>
                    <a:cubicBezTo>
                      <a:pt x="48" y="46"/>
                      <a:pt x="48" y="46"/>
                      <a:pt x="48" y="46"/>
                    </a:cubicBezTo>
                    <a:cubicBezTo>
                      <a:pt x="48" y="72"/>
                      <a:pt x="48" y="72"/>
                      <a:pt x="48" y="72"/>
                    </a:cubicBezTo>
                    <a:cubicBezTo>
                      <a:pt x="48" y="72"/>
                      <a:pt x="48" y="72"/>
                      <a:pt x="48" y="72"/>
                    </a:cubicBezTo>
                    <a:close/>
                  </a:path>
                </a:pathLst>
              </a:custGeom>
              <a:solidFill>
                <a:srgbClr val="E13A3E"/>
              </a:solidFill>
              <a:ln w="9525">
                <a:noFill/>
                <a:round/>
                <a:headEnd/>
                <a:tailEnd/>
              </a:ln>
            </p:spPr>
            <p:txBody>
              <a:bodyPr/>
              <a:lstStyle/>
              <a:p>
                <a:pPr>
                  <a:defRPr/>
                </a:pPr>
                <a:endParaRPr lang="en-US"/>
              </a:p>
            </p:txBody>
          </p:sp>
          <p:sp>
            <p:nvSpPr>
              <p:cNvPr id="40" name="Freeform 14"/>
              <p:cNvSpPr>
                <a:spLocks/>
              </p:cNvSpPr>
              <p:nvPr userDrawn="1"/>
            </p:nvSpPr>
            <p:spPr bwMode="auto">
              <a:xfrm>
                <a:off x="2896" y="546"/>
                <a:ext cx="140" cy="165"/>
              </a:xfrm>
              <a:custGeom>
                <a:avLst/>
                <a:gdLst>
                  <a:gd name="T0" fmla="*/ 0 w 70"/>
                  <a:gd name="T1" fmla="*/ 79 h 83"/>
                  <a:gd name="T2" fmla="*/ 4 w 70"/>
                  <a:gd name="T3" fmla="*/ 79 h 83"/>
                  <a:gd name="T4" fmla="*/ 11 w 70"/>
                  <a:gd name="T5" fmla="*/ 72 h 83"/>
                  <a:gd name="T6" fmla="*/ 11 w 70"/>
                  <a:gd name="T7" fmla="*/ 11 h 83"/>
                  <a:gd name="T8" fmla="*/ 4 w 70"/>
                  <a:gd name="T9" fmla="*/ 4 h 83"/>
                  <a:gd name="T10" fmla="*/ 2 w 70"/>
                  <a:gd name="T11" fmla="*/ 4 h 83"/>
                  <a:gd name="T12" fmla="*/ 2 w 70"/>
                  <a:gd name="T13" fmla="*/ 0 h 83"/>
                  <a:gd name="T14" fmla="*/ 18 w 70"/>
                  <a:gd name="T15" fmla="*/ 1 h 83"/>
                  <a:gd name="T16" fmla="*/ 34 w 70"/>
                  <a:gd name="T17" fmla="*/ 0 h 83"/>
                  <a:gd name="T18" fmla="*/ 34 w 70"/>
                  <a:gd name="T19" fmla="*/ 4 h 83"/>
                  <a:gd name="T20" fmla="*/ 31 w 70"/>
                  <a:gd name="T21" fmla="*/ 4 h 83"/>
                  <a:gd name="T22" fmla="*/ 24 w 70"/>
                  <a:gd name="T23" fmla="*/ 11 h 83"/>
                  <a:gd name="T24" fmla="*/ 24 w 70"/>
                  <a:gd name="T25" fmla="*/ 71 h 83"/>
                  <a:gd name="T26" fmla="*/ 29 w 70"/>
                  <a:gd name="T27" fmla="*/ 77 h 83"/>
                  <a:gd name="T28" fmla="*/ 38 w 70"/>
                  <a:gd name="T29" fmla="*/ 77 h 83"/>
                  <a:gd name="T30" fmla="*/ 64 w 70"/>
                  <a:gd name="T31" fmla="*/ 58 h 83"/>
                  <a:gd name="T32" fmla="*/ 70 w 70"/>
                  <a:gd name="T33" fmla="*/ 58 h 83"/>
                  <a:gd name="T34" fmla="*/ 65 w 70"/>
                  <a:gd name="T35" fmla="*/ 83 h 83"/>
                  <a:gd name="T36" fmla="*/ 32 w 70"/>
                  <a:gd name="T37" fmla="*/ 82 h 83"/>
                  <a:gd name="T38" fmla="*/ 0 w 70"/>
                  <a:gd name="T39" fmla="*/ 83 h 83"/>
                  <a:gd name="T40" fmla="*/ 0 w 70"/>
                  <a:gd name="T41" fmla="*/ 79 h 83"/>
                  <a:gd name="T42" fmla="*/ 0 w 70"/>
                  <a:gd name="T43" fmla="*/ 79 h 8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0" h="83">
                    <a:moveTo>
                      <a:pt x="0" y="79"/>
                    </a:moveTo>
                    <a:cubicBezTo>
                      <a:pt x="4" y="79"/>
                      <a:pt x="4" y="79"/>
                      <a:pt x="4" y="79"/>
                    </a:cubicBezTo>
                    <a:cubicBezTo>
                      <a:pt x="8" y="79"/>
                      <a:pt x="11" y="77"/>
                      <a:pt x="11" y="72"/>
                    </a:cubicBezTo>
                    <a:cubicBezTo>
                      <a:pt x="11" y="11"/>
                      <a:pt x="11" y="11"/>
                      <a:pt x="11" y="11"/>
                    </a:cubicBezTo>
                    <a:cubicBezTo>
                      <a:pt x="11" y="6"/>
                      <a:pt x="8" y="4"/>
                      <a:pt x="4" y="4"/>
                    </a:cubicBezTo>
                    <a:cubicBezTo>
                      <a:pt x="2" y="4"/>
                      <a:pt x="2" y="4"/>
                      <a:pt x="2" y="4"/>
                    </a:cubicBezTo>
                    <a:cubicBezTo>
                      <a:pt x="2" y="0"/>
                      <a:pt x="2" y="0"/>
                      <a:pt x="2" y="0"/>
                    </a:cubicBezTo>
                    <a:cubicBezTo>
                      <a:pt x="6" y="1"/>
                      <a:pt x="10" y="1"/>
                      <a:pt x="18" y="1"/>
                    </a:cubicBezTo>
                    <a:cubicBezTo>
                      <a:pt x="25" y="1"/>
                      <a:pt x="30" y="1"/>
                      <a:pt x="34" y="0"/>
                    </a:cubicBezTo>
                    <a:cubicBezTo>
                      <a:pt x="34" y="4"/>
                      <a:pt x="34" y="4"/>
                      <a:pt x="34" y="4"/>
                    </a:cubicBezTo>
                    <a:cubicBezTo>
                      <a:pt x="31" y="4"/>
                      <a:pt x="31" y="4"/>
                      <a:pt x="31" y="4"/>
                    </a:cubicBezTo>
                    <a:cubicBezTo>
                      <a:pt x="27" y="4"/>
                      <a:pt x="24" y="6"/>
                      <a:pt x="24" y="11"/>
                    </a:cubicBezTo>
                    <a:cubicBezTo>
                      <a:pt x="24" y="71"/>
                      <a:pt x="24" y="71"/>
                      <a:pt x="24" y="71"/>
                    </a:cubicBezTo>
                    <a:cubicBezTo>
                      <a:pt x="24" y="76"/>
                      <a:pt x="26" y="77"/>
                      <a:pt x="29" y="77"/>
                    </a:cubicBezTo>
                    <a:cubicBezTo>
                      <a:pt x="38" y="77"/>
                      <a:pt x="38" y="77"/>
                      <a:pt x="38" y="77"/>
                    </a:cubicBezTo>
                    <a:cubicBezTo>
                      <a:pt x="51" y="77"/>
                      <a:pt x="62" y="75"/>
                      <a:pt x="64" y="58"/>
                    </a:cubicBezTo>
                    <a:cubicBezTo>
                      <a:pt x="70" y="58"/>
                      <a:pt x="70" y="58"/>
                      <a:pt x="70" y="58"/>
                    </a:cubicBezTo>
                    <a:cubicBezTo>
                      <a:pt x="65" y="83"/>
                      <a:pt x="65" y="83"/>
                      <a:pt x="65" y="83"/>
                    </a:cubicBezTo>
                    <a:cubicBezTo>
                      <a:pt x="55" y="83"/>
                      <a:pt x="44" y="82"/>
                      <a:pt x="32" y="82"/>
                    </a:cubicBezTo>
                    <a:cubicBezTo>
                      <a:pt x="20" y="82"/>
                      <a:pt x="10" y="83"/>
                      <a:pt x="0" y="83"/>
                    </a:cubicBezTo>
                    <a:cubicBezTo>
                      <a:pt x="0" y="79"/>
                      <a:pt x="0" y="79"/>
                      <a:pt x="0" y="79"/>
                    </a:cubicBezTo>
                    <a:cubicBezTo>
                      <a:pt x="0" y="79"/>
                      <a:pt x="0" y="79"/>
                      <a:pt x="0" y="79"/>
                    </a:cubicBezTo>
                    <a:close/>
                  </a:path>
                </a:pathLst>
              </a:custGeom>
              <a:solidFill>
                <a:srgbClr val="E13A3E"/>
              </a:solidFill>
              <a:ln w="9525">
                <a:noFill/>
                <a:round/>
                <a:headEnd/>
                <a:tailEnd/>
              </a:ln>
            </p:spPr>
            <p:txBody>
              <a:bodyPr/>
              <a:lstStyle/>
              <a:p>
                <a:pPr>
                  <a:defRPr/>
                </a:pPr>
                <a:endParaRPr lang="en-US"/>
              </a:p>
            </p:txBody>
          </p:sp>
          <p:sp>
            <p:nvSpPr>
              <p:cNvPr id="41" name="Freeform 15"/>
              <p:cNvSpPr>
                <a:spLocks noEditPoints="1"/>
              </p:cNvSpPr>
              <p:nvPr userDrawn="1"/>
            </p:nvSpPr>
            <p:spPr bwMode="auto">
              <a:xfrm>
                <a:off x="3032" y="544"/>
                <a:ext cx="172" cy="167"/>
              </a:xfrm>
              <a:custGeom>
                <a:avLst/>
                <a:gdLst>
                  <a:gd name="T0" fmla="*/ 54 w 86"/>
                  <a:gd name="T1" fmla="*/ 52 h 84"/>
                  <a:gd name="T2" fmla="*/ 25 w 86"/>
                  <a:gd name="T3" fmla="*/ 52 h 84"/>
                  <a:gd name="T4" fmla="*/ 18 w 86"/>
                  <a:gd name="T5" fmla="*/ 71 h 84"/>
                  <a:gd name="T6" fmla="*/ 16 w 86"/>
                  <a:gd name="T7" fmla="*/ 77 h 84"/>
                  <a:gd name="T8" fmla="*/ 24 w 86"/>
                  <a:gd name="T9" fmla="*/ 80 h 84"/>
                  <a:gd name="T10" fmla="*/ 26 w 86"/>
                  <a:gd name="T11" fmla="*/ 80 h 84"/>
                  <a:gd name="T12" fmla="*/ 26 w 86"/>
                  <a:gd name="T13" fmla="*/ 84 h 84"/>
                  <a:gd name="T14" fmla="*/ 13 w 86"/>
                  <a:gd name="T15" fmla="*/ 83 h 84"/>
                  <a:gd name="T16" fmla="*/ 0 w 86"/>
                  <a:gd name="T17" fmla="*/ 84 h 84"/>
                  <a:gd name="T18" fmla="*/ 0 w 86"/>
                  <a:gd name="T19" fmla="*/ 80 h 84"/>
                  <a:gd name="T20" fmla="*/ 2 w 86"/>
                  <a:gd name="T21" fmla="*/ 80 h 84"/>
                  <a:gd name="T22" fmla="*/ 11 w 86"/>
                  <a:gd name="T23" fmla="*/ 70 h 84"/>
                  <a:gd name="T24" fmla="*/ 41 w 86"/>
                  <a:gd name="T25" fmla="*/ 0 h 84"/>
                  <a:gd name="T26" fmla="*/ 47 w 86"/>
                  <a:gd name="T27" fmla="*/ 0 h 84"/>
                  <a:gd name="T28" fmla="*/ 76 w 86"/>
                  <a:gd name="T29" fmla="*/ 71 h 84"/>
                  <a:gd name="T30" fmla="*/ 86 w 86"/>
                  <a:gd name="T31" fmla="*/ 80 h 84"/>
                  <a:gd name="T32" fmla="*/ 86 w 86"/>
                  <a:gd name="T33" fmla="*/ 84 h 84"/>
                  <a:gd name="T34" fmla="*/ 70 w 86"/>
                  <a:gd name="T35" fmla="*/ 83 h 84"/>
                  <a:gd name="T36" fmla="*/ 53 w 86"/>
                  <a:gd name="T37" fmla="*/ 84 h 84"/>
                  <a:gd name="T38" fmla="*/ 53 w 86"/>
                  <a:gd name="T39" fmla="*/ 80 h 84"/>
                  <a:gd name="T40" fmla="*/ 56 w 86"/>
                  <a:gd name="T41" fmla="*/ 80 h 84"/>
                  <a:gd name="T42" fmla="*/ 63 w 86"/>
                  <a:gd name="T43" fmla="*/ 77 h 84"/>
                  <a:gd name="T44" fmla="*/ 61 w 86"/>
                  <a:gd name="T45" fmla="*/ 70 h 84"/>
                  <a:gd name="T46" fmla="*/ 54 w 86"/>
                  <a:gd name="T47" fmla="*/ 52 h 84"/>
                  <a:gd name="T48" fmla="*/ 54 w 86"/>
                  <a:gd name="T49" fmla="*/ 52 h 84"/>
                  <a:gd name="T50" fmla="*/ 40 w 86"/>
                  <a:gd name="T51" fmla="*/ 16 h 84"/>
                  <a:gd name="T52" fmla="*/ 27 w 86"/>
                  <a:gd name="T53" fmla="*/ 47 h 84"/>
                  <a:gd name="T54" fmla="*/ 52 w 86"/>
                  <a:gd name="T55" fmla="*/ 47 h 84"/>
                  <a:gd name="T56" fmla="*/ 40 w 86"/>
                  <a:gd name="T57" fmla="*/ 16 h 84"/>
                  <a:gd name="T58" fmla="*/ 40 w 86"/>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6" h="84">
                    <a:moveTo>
                      <a:pt x="54" y="52"/>
                    </a:moveTo>
                    <a:cubicBezTo>
                      <a:pt x="25" y="52"/>
                      <a:pt x="25" y="52"/>
                      <a:pt x="25" y="52"/>
                    </a:cubicBezTo>
                    <a:cubicBezTo>
                      <a:pt x="18" y="71"/>
                      <a:pt x="18" y="71"/>
                      <a:pt x="18" y="71"/>
                    </a:cubicBezTo>
                    <a:cubicBezTo>
                      <a:pt x="16" y="74"/>
                      <a:pt x="16" y="76"/>
                      <a:pt x="16" y="77"/>
                    </a:cubicBezTo>
                    <a:cubicBezTo>
                      <a:pt x="16" y="80"/>
                      <a:pt x="20" y="80"/>
                      <a:pt x="24" y="80"/>
                    </a:cubicBezTo>
                    <a:cubicBezTo>
                      <a:pt x="26" y="80"/>
                      <a:pt x="26" y="80"/>
                      <a:pt x="26" y="80"/>
                    </a:cubicBezTo>
                    <a:cubicBezTo>
                      <a:pt x="26" y="84"/>
                      <a:pt x="26" y="84"/>
                      <a:pt x="26" y="84"/>
                    </a:cubicBezTo>
                    <a:cubicBezTo>
                      <a:pt x="22" y="84"/>
                      <a:pt x="18" y="83"/>
                      <a:pt x="13" y="83"/>
                    </a:cubicBezTo>
                    <a:cubicBezTo>
                      <a:pt x="8" y="83"/>
                      <a:pt x="4" y="84"/>
                      <a:pt x="0" y="84"/>
                    </a:cubicBezTo>
                    <a:cubicBezTo>
                      <a:pt x="0" y="80"/>
                      <a:pt x="0" y="80"/>
                      <a:pt x="0" y="80"/>
                    </a:cubicBezTo>
                    <a:cubicBezTo>
                      <a:pt x="2" y="80"/>
                      <a:pt x="2" y="80"/>
                      <a:pt x="2" y="80"/>
                    </a:cubicBezTo>
                    <a:cubicBezTo>
                      <a:pt x="7" y="80"/>
                      <a:pt x="8" y="77"/>
                      <a:pt x="11" y="70"/>
                    </a:cubicBezTo>
                    <a:cubicBezTo>
                      <a:pt x="41" y="0"/>
                      <a:pt x="41" y="0"/>
                      <a:pt x="41" y="0"/>
                    </a:cubicBezTo>
                    <a:cubicBezTo>
                      <a:pt x="47" y="0"/>
                      <a:pt x="47" y="0"/>
                      <a:pt x="47" y="0"/>
                    </a:cubicBezTo>
                    <a:cubicBezTo>
                      <a:pt x="76" y="71"/>
                      <a:pt x="76" y="71"/>
                      <a:pt x="76" y="71"/>
                    </a:cubicBezTo>
                    <a:cubicBezTo>
                      <a:pt x="79" y="77"/>
                      <a:pt x="80" y="80"/>
                      <a:pt x="86" y="80"/>
                    </a:cubicBezTo>
                    <a:cubicBezTo>
                      <a:pt x="86" y="84"/>
                      <a:pt x="86" y="84"/>
                      <a:pt x="86" y="84"/>
                    </a:cubicBezTo>
                    <a:cubicBezTo>
                      <a:pt x="81" y="84"/>
                      <a:pt x="76" y="83"/>
                      <a:pt x="70" y="83"/>
                    </a:cubicBezTo>
                    <a:cubicBezTo>
                      <a:pt x="63" y="83"/>
                      <a:pt x="57" y="84"/>
                      <a:pt x="53" y="84"/>
                    </a:cubicBezTo>
                    <a:cubicBezTo>
                      <a:pt x="53" y="80"/>
                      <a:pt x="53" y="80"/>
                      <a:pt x="53" y="80"/>
                    </a:cubicBezTo>
                    <a:cubicBezTo>
                      <a:pt x="56" y="80"/>
                      <a:pt x="56" y="80"/>
                      <a:pt x="56" y="80"/>
                    </a:cubicBezTo>
                    <a:cubicBezTo>
                      <a:pt x="60" y="80"/>
                      <a:pt x="63" y="80"/>
                      <a:pt x="63" y="77"/>
                    </a:cubicBezTo>
                    <a:cubicBezTo>
                      <a:pt x="63" y="76"/>
                      <a:pt x="62" y="73"/>
                      <a:pt x="61" y="70"/>
                    </a:cubicBezTo>
                    <a:cubicBezTo>
                      <a:pt x="54" y="52"/>
                      <a:pt x="54" y="52"/>
                      <a:pt x="54" y="52"/>
                    </a:cubicBezTo>
                    <a:cubicBezTo>
                      <a:pt x="54" y="52"/>
                      <a:pt x="54" y="52"/>
                      <a:pt x="54" y="52"/>
                    </a:cubicBezTo>
                    <a:close/>
                    <a:moveTo>
                      <a:pt x="40" y="16"/>
                    </a:moveTo>
                    <a:cubicBezTo>
                      <a:pt x="27" y="47"/>
                      <a:pt x="27" y="47"/>
                      <a:pt x="27" y="47"/>
                    </a:cubicBezTo>
                    <a:cubicBezTo>
                      <a:pt x="52" y="47"/>
                      <a:pt x="52" y="47"/>
                      <a:pt x="52" y="47"/>
                    </a:cubicBezTo>
                    <a:cubicBezTo>
                      <a:pt x="40" y="16"/>
                      <a:pt x="40" y="16"/>
                      <a:pt x="40" y="16"/>
                    </a:cubicBezTo>
                    <a:cubicBezTo>
                      <a:pt x="40" y="16"/>
                      <a:pt x="40" y="16"/>
                      <a:pt x="40" y="16"/>
                    </a:cubicBezTo>
                    <a:close/>
                  </a:path>
                </a:pathLst>
              </a:custGeom>
              <a:solidFill>
                <a:srgbClr val="E13A3E"/>
              </a:solidFill>
              <a:ln w="9525">
                <a:noFill/>
                <a:round/>
                <a:headEnd/>
                <a:tailEnd/>
              </a:ln>
            </p:spPr>
            <p:txBody>
              <a:bodyPr/>
              <a:lstStyle/>
              <a:p>
                <a:pPr>
                  <a:defRPr/>
                </a:pPr>
                <a:endParaRPr lang="en-US"/>
              </a:p>
            </p:txBody>
          </p:sp>
          <p:sp>
            <p:nvSpPr>
              <p:cNvPr id="42" name="Freeform 16"/>
              <p:cNvSpPr>
                <a:spLocks/>
              </p:cNvSpPr>
              <p:nvPr userDrawn="1"/>
            </p:nvSpPr>
            <p:spPr bwMode="auto">
              <a:xfrm>
                <a:off x="3210" y="546"/>
                <a:ext cx="176" cy="167"/>
              </a:xfrm>
              <a:custGeom>
                <a:avLst/>
                <a:gdLst>
                  <a:gd name="T0" fmla="*/ 10 w 88"/>
                  <a:gd name="T1" fmla="*/ 7 h 84"/>
                  <a:gd name="T2" fmla="*/ 2 w 88"/>
                  <a:gd name="T3" fmla="*/ 4 h 84"/>
                  <a:gd name="T4" fmla="*/ 0 w 88"/>
                  <a:gd name="T5" fmla="*/ 4 h 84"/>
                  <a:gd name="T6" fmla="*/ 0 w 88"/>
                  <a:gd name="T7" fmla="*/ 0 h 84"/>
                  <a:gd name="T8" fmla="*/ 11 w 88"/>
                  <a:gd name="T9" fmla="*/ 1 h 84"/>
                  <a:gd name="T10" fmla="*/ 21 w 88"/>
                  <a:gd name="T11" fmla="*/ 0 h 84"/>
                  <a:gd name="T12" fmla="*/ 72 w 88"/>
                  <a:gd name="T13" fmla="*/ 60 h 84"/>
                  <a:gd name="T14" fmla="*/ 72 w 88"/>
                  <a:gd name="T15" fmla="*/ 60 h 84"/>
                  <a:gd name="T16" fmla="*/ 72 w 88"/>
                  <a:gd name="T17" fmla="*/ 13 h 84"/>
                  <a:gd name="T18" fmla="*/ 65 w 88"/>
                  <a:gd name="T19" fmla="*/ 4 h 84"/>
                  <a:gd name="T20" fmla="*/ 61 w 88"/>
                  <a:gd name="T21" fmla="*/ 4 h 84"/>
                  <a:gd name="T22" fmla="*/ 61 w 88"/>
                  <a:gd name="T23" fmla="*/ 0 h 84"/>
                  <a:gd name="T24" fmla="*/ 75 w 88"/>
                  <a:gd name="T25" fmla="*/ 1 h 84"/>
                  <a:gd name="T26" fmla="*/ 88 w 88"/>
                  <a:gd name="T27" fmla="*/ 0 h 84"/>
                  <a:gd name="T28" fmla="*/ 88 w 88"/>
                  <a:gd name="T29" fmla="*/ 4 h 84"/>
                  <a:gd name="T30" fmla="*/ 85 w 88"/>
                  <a:gd name="T31" fmla="*/ 4 h 84"/>
                  <a:gd name="T32" fmla="*/ 78 w 88"/>
                  <a:gd name="T33" fmla="*/ 13 h 84"/>
                  <a:gd name="T34" fmla="*/ 78 w 88"/>
                  <a:gd name="T35" fmla="*/ 84 h 84"/>
                  <a:gd name="T36" fmla="*/ 74 w 88"/>
                  <a:gd name="T37" fmla="*/ 84 h 84"/>
                  <a:gd name="T38" fmla="*/ 16 w 88"/>
                  <a:gd name="T39" fmla="*/ 13 h 84"/>
                  <a:gd name="T40" fmla="*/ 16 w 88"/>
                  <a:gd name="T41" fmla="*/ 13 h 84"/>
                  <a:gd name="T42" fmla="*/ 16 w 88"/>
                  <a:gd name="T43" fmla="*/ 70 h 84"/>
                  <a:gd name="T44" fmla="*/ 23 w 88"/>
                  <a:gd name="T45" fmla="*/ 79 h 84"/>
                  <a:gd name="T46" fmla="*/ 27 w 88"/>
                  <a:gd name="T47" fmla="*/ 79 h 84"/>
                  <a:gd name="T48" fmla="*/ 27 w 88"/>
                  <a:gd name="T49" fmla="*/ 83 h 84"/>
                  <a:gd name="T50" fmla="*/ 13 w 88"/>
                  <a:gd name="T51" fmla="*/ 82 h 84"/>
                  <a:gd name="T52" fmla="*/ 0 w 88"/>
                  <a:gd name="T53" fmla="*/ 83 h 84"/>
                  <a:gd name="T54" fmla="*/ 0 w 88"/>
                  <a:gd name="T55" fmla="*/ 79 h 84"/>
                  <a:gd name="T56" fmla="*/ 3 w 88"/>
                  <a:gd name="T57" fmla="*/ 79 h 84"/>
                  <a:gd name="T58" fmla="*/ 10 w 88"/>
                  <a:gd name="T59" fmla="*/ 70 h 84"/>
                  <a:gd name="T60" fmla="*/ 10 w 88"/>
                  <a:gd name="T61" fmla="*/ 7 h 84"/>
                  <a:gd name="T62" fmla="*/ 10 w 88"/>
                  <a:gd name="T63" fmla="*/ 7 h 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8" h="84">
                    <a:moveTo>
                      <a:pt x="10" y="7"/>
                    </a:moveTo>
                    <a:cubicBezTo>
                      <a:pt x="8" y="4"/>
                      <a:pt x="5" y="4"/>
                      <a:pt x="2" y="4"/>
                    </a:cubicBezTo>
                    <a:cubicBezTo>
                      <a:pt x="0" y="4"/>
                      <a:pt x="0" y="4"/>
                      <a:pt x="0" y="4"/>
                    </a:cubicBezTo>
                    <a:cubicBezTo>
                      <a:pt x="0" y="0"/>
                      <a:pt x="0" y="0"/>
                      <a:pt x="0" y="0"/>
                    </a:cubicBezTo>
                    <a:cubicBezTo>
                      <a:pt x="4" y="1"/>
                      <a:pt x="7" y="1"/>
                      <a:pt x="11" y="1"/>
                    </a:cubicBezTo>
                    <a:cubicBezTo>
                      <a:pt x="14" y="1"/>
                      <a:pt x="18" y="1"/>
                      <a:pt x="21" y="0"/>
                    </a:cubicBezTo>
                    <a:cubicBezTo>
                      <a:pt x="72" y="60"/>
                      <a:pt x="72" y="60"/>
                      <a:pt x="72" y="60"/>
                    </a:cubicBezTo>
                    <a:cubicBezTo>
                      <a:pt x="72" y="60"/>
                      <a:pt x="72" y="60"/>
                      <a:pt x="72" y="60"/>
                    </a:cubicBezTo>
                    <a:cubicBezTo>
                      <a:pt x="72" y="13"/>
                      <a:pt x="72" y="13"/>
                      <a:pt x="72" y="13"/>
                    </a:cubicBezTo>
                    <a:cubicBezTo>
                      <a:pt x="72" y="5"/>
                      <a:pt x="69" y="4"/>
                      <a:pt x="65" y="4"/>
                    </a:cubicBezTo>
                    <a:cubicBezTo>
                      <a:pt x="61" y="4"/>
                      <a:pt x="61" y="4"/>
                      <a:pt x="61" y="4"/>
                    </a:cubicBezTo>
                    <a:cubicBezTo>
                      <a:pt x="61" y="0"/>
                      <a:pt x="61" y="0"/>
                      <a:pt x="61" y="0"/>
                    </a:cubicBezTo>
                    <a:cubicBezTo>
                      <a:pt x="67" y="1"/>
                      <a:pt x="70" y="1"/>
                      <a:pt x="75" y="1"/>
                    </a:cubicBezTo>
                    <a:cubicBezTo>
                      <a:pt x="80" y="1"/>
                      <a:pt x="83" y="1"/>
                      <a:pt x="88" y="0"/>
                    </a:cubicBezTo>
                    <a:cubicBezTo>
                      <a:pt x="88" y="4"/>
                      <a:pt x="88" y="4"/>
                      <a:pt x="88" y="4"/>
                    </a:cubicBezTo>
                    <a:cubicBezTo>
                      <a:pt x="85" y="4"/>
                      <a:pt x="85" y="4"/>
                      <a:pt x="85" y="4"/>
                    </a:cubicBezTo>
                    <a:cubicBezTo>
                      <a:pt x="81" y="4"/>
                      <a:pt x="78" y="5"/>
                      <a:pt x="78" y="13"/>
                    </a:cubicBezTo>
                    <a:cubicBezTo>
                      <a:pt x="78" y="84"/>
                      <a:pt x="78" y="84"/>
                      <a:pt x="78" y="84"/>
                    </a:cubicBezTo>
                    <a:cubicBezTo>
                      <a:pt x="74" y="84"/>
                      <a:pt x="74" y="84"/>
                      <a:pt x="74" y="84"/>
                    </a:cubicBezTo>
                    <a:cubicBezTo>
                      <a:pt x="16" y="13"/>
                      <a:pt x="16" y="13"/>
                      <a:pt x="16" y="13"/>
                    </a:cubicBezTo>
                    <a:cubicBezTo>
                      <a:pt x="16" y="13"/>
                      <a:pt x="16" y="13"/>
                      <a:pt x="16" y="13"/>
                    </a:cubicBezTo>
                    <a:cubicBezTo>
                      <a:pt x="16" y="70"/>
                      <a:pt x="16" y="70"/>
                      <a:pt x="16" y="70"/>
                    </a:cubicBezTo>
                    <a:cubicBezTo>
                      <a:pt x="16" y="77"/>
                      <a:pt x="19" y="79"/>
                      <a:pt x="23" y="79"/>
                    </a:cubicBezTo>
                    <a:cubicBezTo>
                      <a:pt x="27" y="79"/>
                      <a:pt x="27" y="79"/>
                      <a:pt x="27" y="79"/>
                    </a:cubicBezTo>
                    <a:cubicBezTo>
                      <a:pt x="27" y="83"/>
                      <a:pt x="27" y="83"/>
                      <a:pt x="27" y="83"/>
                    </a:cubicBezTo>
                    <a:cubicBezTo>
                      <a:pt x="21" y="83"/>
                      <a:pt x="17" y="82"/>
                      <a:pt x="13" y="82"/>
                    </a:cubicBezTo>
                    <a:cubicBezTo>
                      <a:pt x="8" y="82"/>
                      <a:pt x="4" y="83"/>
                      <a:pt x="0" y="83"/>
                    </a:cubicBezTo>
                    <a:cubicBezTo>
                      <a:pt x="0" y="79"/>
                      <a:pt x="0" y="79"/>
                      <a:pt x="0" y="79"/>
                    </a:cubicBezTo>
                    <a:cubicBezTo>
                      <a:pt x="3" y="79"/>
                      <a:pt x="3" y="79"/>
                      <a:pt x="3" y="79"/>
                    </a:cubicBezTo>
                    <a:cubicBezTo>
                      <a:pt x="6" y="79"/>
                      <a:pt x="10" y="77"/>
                      <a:pt x="10" y="70"/>
                    </a:cubicBezTo>
                    <a:cubicBezTo>
                      <a:pt x="10" y="7"/>
                      <a:pt x="10" y="7"/>
                      <a:pt x="10" y="7"/>
                    </a:cubicBezTo>
                    <a:cubicBezTo>
                      <a:pt x="10" y="7"/>
                      <a:pt x="10" y="7"/>
                      <a:pt x="10" y="7"/>
                    </a:cubicBezTo>
                    <a:close/>
                  </a:path>
                </a:pathLst>
              </a:custGeom>
              <a:solidFill>
                <a:srgbClr val="E13A3E"/>
              </a:solidFill>
              <a:ln w="9525">
                <a:noFill/>
                <a:round/>
                <a:headEnd/>
                <a:tailEnd/>
              </a:ln>
            </p:spPr>
            <p:txBody>
              <a:bodyPr/>
              <a:lstStyle/>
              <a:p>
                <a:pPr>
                  <a:defRPr/>
                </a:pPr>
                <a:endParaRPr lang="en-US"/>
              </a:p>
            </p:txBody>
          </p:sp>
          <p:sp>
            <p:nvSpPr>
              <p:cNvPr id="43" name="Freeform 17"/>
              <p:cNvSpPr>
                <a:spLocks noEditPoints="1"/>
              </p:cNvSpPr>
              <p:nvPr userDrawn="1"/>
            </p:nvSpPr>
            <p:spPr bwMode="auto">
              <a:xfrm>
                <a:off x="3374" y="494"/>
                <a:ext cx="226" cy="217"/>
              </a:xfrm>
              <a:custGeom>
                <a:avLst/>
                <a:gdLst>
                  <a:gd name="T0" fmla="*/ 14 w 112"/>
                  <a:gd name="T1" fmla="*/ 13 h 109"/>
                  <a:gd name="T2" fmla="*/ 4 w 112"/>
                  <a:gd name="T3" fmla="*/ 6 h 109"/>
                  <a:gd name="T4" fmla="*/ 2 w 112"/>
                  <a:gd name="T5" fmla="*/ 6 h 109"/>
                  <a:gd name="T6" fmla="*/ 2 w 112"/>
                  <a:gd name="T7" fmla="*/ 0 h 109"/>
                  <a:gd name="T8" fmla="*/ 28 w 112"/>
                  <a:gd name="T9" fmla="*/ 1 h 109"/>
                  <a:gd name="T10" fmla="*/ 60 w 112"/>
                  <a:gd name="T11" fmla="*/ 0 h 109"/>
                  <a:gd name="T12" fmla="*/ 112 w 112"/>
                  <a:gd name="T13" fmla="*/ 53 h 109"/>
                  <a:gd name="T14" fmla="*/ 53 w 112"/>
                  <a:gd name="T15" fmla="*/ 109 h 109"/>
                  <a:gd name="T16" fmla="*/ 24 w 112"/>
                  <a:gd name="T17" fmla="*/ 108 h 109"/>
                  <a:gd name="T18" fmla="*/ 0 w 112"/>
                  <a:gd name="T19" fmla="*/ 109 h 109"/>
                  <a:gd name="T20" fmla="*/ 0 w 112"/>
                  <a:gd name="T21" fmla="*/ 104 h 109"/>
                  <a:gd name="T22" fmla="*/ 2 w 112"/>
                  <a:gd name="T23" fmla="*/ 104 h 109"/>
                  <a:gd name="T24" fmla="*/ 14 w 112"/>
                  <a:gd name="T25" fmla="*/ 95 h 109"/>
                  <a:gd name="T26" fmla="*/ 14 w 112"/>
                  <a:gd name="T27" fmla="*/ 13 h 109"/>
                  <a:gd name="T28" fmla="*/ 14 w 112"/>
                  <a:gd name="T29" fmla="*/ 13 h 109"/>
                  <a:gd name="T30" fmla="*/ 32 w 112"/>
                  <a:gd name="T31" fmla="*/ 95 h 109"/>
                  <a:gd name="T32" fmla="*/ 45 w 112"/>
                  <a:gd name="T33" fmla="*/ 102 h 109"/>
                  <a:gd name="T34" fmla="*/ 93 w 112"/>
                  <a:gd name="T35" fmla="*/ 56 h 109"/>
                  <a:gd name="T36" fmla="*/ 47 w 112"/>
                  <a:gd name="T37" fmla="*/ 7 h 109"/>
                  <a:gd name="T38" fmla="*/ 32 w 112"/>
                  <a:gd name="T39" fmla="*/ 14 h 109"/>
                  <a:gd name="T40" fmla="*/ 32 w 112"/>
                  <a:gd name="T41" fmla="*/ 95 h 109"/>
                  <a:gd name="T42" fmla="*/ 32 w 112"/>
                  <a:gd name="T43" fmla="*/ 95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2" h="109">
                    <a:moveTo>
                      <a:pt x="14" y="13"/>
                    </a:moveTo>
                    <a:cubicBezTo>
                      <a:pt x="14" y="6"/>
                      <a:pt x="10" y="6"/>
                      <a:pt x="4" y="6"/>
                    </a:cubicBezTo>
                    <a:cubicBezTo>
                      <a:pt x="2" y="6"/>
                      <a:pt x="2" y="6"/>
                      <a:pt x="2" y="6"/>
                    </a:cubicBezTo>
                    <a:cubicBezTo>
                      <a:pt x="2" y="0"/>
                      <a:pt x="2" y="0"/>
                      <a:pt x="2" y="0"/>
                    </a:cubicBezTo>
                    <a:cubicBezTo>
                      <a:pt x="10" y="1"/>
                      <a:pt x="18" y="1"/>
                      <a:pt x="28" y="1"/>
                    </a:cubicBezTo>
                    <a:cubicBezTo>
                      <a:pt x="36" y="1"/>
                      <a:pt x="47" y="0"/>
                      <a:pt x="60" y="0"/>
                    </a:cubicBezTo>
                    <a:cubicBezTo>
                      <a:pt x="91" y="0"/>
                      <a:pt x="112" y="17"/>
                      <a:pt x="112" y="53"/>
                    </a:cubicBezTo>
                    <a:cubicBezTo>
                      <a:pt x="112" y="91"/>
                      <a:pt x="89" y="109"/>
                      <a:pt x="53" y="109"/>
                    </a:cubicBezTo>
                    <a:cubicBezTo>
                      <a:pt x="44" y="109"/>
                      <a:pt x="34" y="108"/>
                      <a:pt x="24" y="108"/>
                    </a:cubicBezTo>
                    <a:cubicBezTo>
                      <a:pt x="15" y="108"/>
                      <a:pt x="8" y="109"/>
                      <a:pt x="0" y="109"/>
                    </a:cubicBezTo>
                    <a:cubicBezTo>
                      <a:pt x="0" y="104"/>
                      <a:pt x="0" y="104"/>
                      <a:pt x="0" y="104"/>
                    </a:cubicBezTo>
                    <a:cubicBezTo>
                      <a:pt x="2" y="104"/>
                      <a:pt x="2" y="104"/>
                      <a:pt x="2" y="104"/>
                    </a:cubicBezTo>
                    <a:cubicBezTo>
                      <a:pt x="11" y="104"/>
                      <a:pt x="14" y="101"/>
                      <a:pt x="14" y="95"/>
                    </a:cubicBezTo>
                    <a:cubicBezTo>
                      <a:pt x="14" y="13"/>
                      <a:pt x="14" y="13"/>
                      <a:pt x="14" y="13"/>
                    </a:cubicBezTo>
                    <a:cubicBezTo>
                      <a:pt x="14" y="13"/>
                      <a:pt x="14" y="13"/>
                      <a:pt x="14" y="13"/>
                    </a:cubicBezTo>
                    <a:close/>
                    <a:moveTo>
                      <a:pt x="32" y="95"/>
                    </a:moveTo>
                    <a:cubicBezTo>
                      <a:pt x="32" y="100"/>
                      <a:pt x="32" y="102"/>
                      <a:pt x="45" y="102"/>
                    </a:cubicBezTo>
                    <a:cubicBezTo>
                      <a:pt x="74" y="102"/>
                      <a:pt x="93" y="92"/>
                      <a:pt x="93" y="56"/>
                    </a:cubicBezTo>
                    <a:cubicBezTo>
                      <a:pt x="93" y="19"/>
                      <a:pt x="75" y="7"/>
                      <a:pt x="47" y="7"/>
                    </a:cubicBezTo>
                    <a:cubicBezTo>
                      <a:pt x="32" y="7"/>
                      <a:pt x="32" y="8"/>
                      <a:pt x="32" y="14"/>
                    </a:cubicBezTo>
                    <a:cubicBezTo>
                      <a:pt x="32" y="95"/>
                      <a:pt x="32" y="95"/>
                      <a:pt x="32" y="95"/>
                    </a:cubicBezTo>
                    <a:cubicBezTo>
                      <a:pt x="32" y="95"/>
                      <a:pt x="32" y="95"/>
                      <a:pt x="32" y="95"/>
                    </a:cubicBezTo>
                    <a:close/>
                  </a:path>
                </a:pathLst>
              </a:custGeom>
              <a:solidFill>
                <a:srgbClr val="E13A3E"/>
              </a:solidFill>
              <a:ln w="9525">
                <a:noFill/>
                <a:round/>
                <a:headEnd/>
                <a:tailEnd/>
              </a:ln>
            </p:spPr>
            <p:txBody>
              <a:bodyPr/>
              <a:lstStyle/>
              <a:p>
                <a:pPr>
                  <a:defRPr/>
                </a:pPr>
                <a:endParaRPr lang="en-US"/>
              </a:p>
            </p:txBody>
          </p:sp>
          <p:sp>
            <p:nvSpPr>
              <p:cNvPr id="44" name="Freeform 18"/>
              <p:cNvSpPr>
                <a:spLocks/>
              </p:cNvSpPr>
              <p:nvPr userDrawn="1"/>
            </p:nvSpPr>
            <p:spPr bwMode="auto">
              <a:xfrm>
                <a:off x="2142" y="488"/>
                <a:ext cx="272" cy="217"/>
              </a:xfrm>
              <a:custGeom>
                <a:avLst/>
                <a:gdLst>
                  <a:gd name="T0" fmla="*/ 21 w 135"/>
                  <a:gd name="T1" fmla="*/ 13 h 109"/>
                  <a:gd name="T2" fmla="*/ 21 w 135"/>
                  <a:gd name="T3" fmla="*/ 13 h 109"/>
                  <a:gd name="T4" fmla="*/ 21 w 135"/>
                  <a:gd name="T5" fmla="*/ 95 h 109"/>
                  <a:gd name="T6" fmla="*/ 30 w 135"/>
                  <a:gd name="T7" fmla="*/ 103 h 109"/>
                  <a:gd name="T8" fmla="*/ 34 w 135"/>
                  <a:gd name="T9" fmla="*/ 103 h 109"/>
                  <a:gd name="T10" fmla="*/ 34 w 135"/>
                  <a:gd name="T11" fmla="*/ 109 h 109"/>
                  <a:gd name="T12" fmla="*/ 17 w 135"/>
                  <a:gd name="T13" fmla="*/ 108 h 109"/>
                  <a:gd name="T14" fmla="*/ 0 w 135"/>
                  <a:gd name="T15" fmla="*/ 109 h 109"/>
                  <a:gd name="T16" fmla="*/ 0 w 135"/>
                  <a:gd name="T17" fmla="*/ 103 h 109"/>
                  <a:gd name="T18" fmla="*/ 4 w 135"/>
                  <a:gd name="T19" fmla="*/ 103 h 109"/>
                  <a:gd name="T20" fmla="*/ 13 w 135"/>
                  <a:gd name="T21" fmla="*/ 95 h 109"/>
                  <a:gd name="T22" fmla="*/ 13 w 135"/>
                  <a:gd name="T23" fmla="*/ 9 h 109"/>
                  <a:gd name="T24" fmla="*/ 2 w 135"/>
                  <a:gd name="T25" fmla="*/ 5 h 109"/>
                  <a:gd name="T26" fmla="*/ 2 w 135"/>
                  <a:gd name="T27" fmla="*/ 0 h 109"/>
                  <a:gd name="T28" fmla="*/ 18 w 135"/>
                  <a:gd name="T29" fmla="*/ 1 h 109"/>
                  <a:gd name="T30" fmla="*/ 34 w 135"/>
                  <a:gd name="T31" fmla="*/ 0 h 109"/>
                  <a:gd name="T32" fmla="*/ 68 w 135"/>
                  <a:gd name="T33" fmla="*/ 81 h 109"/>
                  <a:gd name="T34" fmla="*/ 103 w 135"/>
                  <a:gd name="T35" fmla="*/ 0 h 109"/>
                  <a:gd name="T36" fmla="*/ 118 w 135"/>
                  <a:gd name="T37" fmla="*/ 1 h 109"/>
                  <a:gd name="T38" fmla="*/ 135 w 135"/>
                  <a:gd name="T39" fmla="*/ 0 h 109"/>
                  <a:gd name="T40" fmla="*/ 135 w 135"/>
                  <a:gd name="T41" fmla="*/ 5 h 109"/>
                  <a:gd name="T42" fmla="*/ 131 w 135"/>
                  <a:gd name="T43" fmla="*/ 5 h 109"/>
                  <a:gd name="T44" fmla="*/ 122 w 135"/>
                  <a:gd name="T45" fmla="*/ 13 h 109"/>
                  <a:gd name="T46" fmla="*/ 122 w 135"/>
                  <a:gd name="T47" fmla="*/ 95 h 109"/>
                  <a:gd name="T48" fmla="*/ 131 w 135"/>
                  <a:gd name="T49" fmla="*/ 103 h 109"/>
                  <a:gd name="T50" fmla="*/ 135 w 135"/>
                  <a:gd name="T51" fmla="*/ 103 h 109"/>
                  <a:gd name="T52" fmla="*/ 135 w 135"/>
                  <a:gd name="T53" fmla="*/ 109 h 109"/>
                  <a:gd name="T54" fmla="*/ 113 w 135"/>
                  <a:gd name="T55" fmla="*/ 108 h 109"/>
                  <a:gd name="T56" fmla="*/ 91 w 135"/>
                  <a:gd name="T57" fmla="*/ 109 h 109"/>
                  <a:gd name="T58" fmla="*/ 91 w 135"/>
                  <a:gd name="T59" fmla="*/ 103 h 109"/>
                  <a:gd name="T60" fmla="*/ 95 w 135"/>
                  <a:gd name="T61" fmla="*/ 103 h 109"/>
                  <a:gd name="T62" fmla="*/ 105 w 135"/>
                  <a:gd name="T63" fmla="*/ 95 h 109"/>
                  <a:gd name="T64" fmla="*/ 105 w 135"/>
                  <a:gd name="T65" fmla="*/ 13 h 109"/>
                  <a:gd name="T66" fmla="*/ 104 w 135"/>
                  <a:gd name="T67" fmla="*/ 13 h 109"/>
                  <a:gd name="T68" fmla="*/ 64 w 135"/>
                  <a:gd name="T69" fmla="*/ 109 h 109"/>
                  <a:gd name="T70" fmla="*/ 62 w 135"/>
                  <a:gd name="T71" fmla="*/ 109 h 109"/>
                  <a:gd name="T72" fmla="*/ 21 w 135"/>
                  <a:gd name="T73" fmla="*/ 13 h 109"/>
                  <a:gd name="T74" fmla="*/ 21 w 135"/>
                  <a:gd name="T75" fmla="*/ 13 h 10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35" h="109">
                    <a:moveTo>
                      <a:pt x="21" y="13"/>
                    </a:moveTo>
                    <a:cubicBezTo>
                      <a:pt x="21" y="13"/>
                      <a:pt x="21" y="13"/>
                      <a:pt x="21" y="13"/>
                    </a:cubicBezTo>
                    <a:cubicBezTo>
                      <a:pt x="21" y="95"/>
                      <a:pt x="21" y="95"/>
                      <a:pt x="21" y="95"/>
                    </a:cubicBezTo>
                    <a:cubicBezTo>
                      <a:pt x="21" y="101"/>
                      <a:pt x="25" y="103"/>
                      <a:pt x="30" y="103"/>
                    </a:cubicBezTo>
                    <a:cubicBezTo>
                      <a:pt x="34" y="103"/>
                      <a:pt x="34" y="103"/>
                      <a:pt x="34" y="103"/>
                    </a:cubicBezTo>
                    <a:cubicBezTo>
                      <a:pt x="34" y="109"/>
                      <a:pt x="34" y="109"/>
                      <a:pt x="34" y="109"/>
                    </a:cubicBezTo>
                    <a:cubicBezTo>
                      <a:pt x="28" y="108"/>
                      <a:pt x="23" y="108"/>
                      <a:pt x="17" y="108"/>
                    </a:cubicBezTo>
                    <a:cubicBezTo>
                      <a:pt x="11" y="108"/>
                      <a:pt x="6" y="108"/>
                      <a:pt x="0" y="109"/>
                    </a:cubicBezTo>
                    <a:cubicBezTo>
                      <a:pt x="0" y="103"/>
                      <a:pt x="0" y="103"/>
                      <a:pt x="0" y="103"/>
                    </a:cubicBezTo>
                    <a:cubicBezTo>
                      <a:pt x="4" y="103"/>
                      <a:pt x="4" y="103"/>
                      <a:pt x="4" y="103"/>
                    </a:cubicBezTo>
                    <a:cubicBezTo>
                      <a:pt x="9" y="103"/>
                      <a:pt x="13" y="101"/>
                      <a:pt x="13" y="95"/>
                    </a:cubicBezTo>
                    <a:cubicBezTo>
                      <a:pt x="13" y="9"/>
                      <a:pt x="13" y="9"/>
                      <a:pt x="13" y="9"/>
                    </a:cubicBezTo>
                    <a:cubicBezTo>
                      <a:pt x="11" y="5"/>
                      <a:pt x="7" y="5"/>
                      <a:pt x="2" y="5"/>
                    </a:cubicBezTo>
                    <a:cubicBezTo>
                      <a:pt x="2" y="0"/>
                      <a:pt x="2" y="0"/>
                      <a:pt x="2" y="0"/>
                    </a:cubicBezTo>
                    <a:cubicBezTo>
                      <a:pt x="8" y="0"/>
                      <a:pt x="13" y="1"/>
                      <a:pt x="18" y="1"/>
                    </a:cubicBezTo>
                    <a:cubicBezTo>
                      <a:pt x="23" y="1"/>
                      <a:pt x="29" y="0"/>
                      <a:pt x="34" y="0"/>
                    </a:cubicBezTo>
                    <a:cubicBezTo>
                      <a:pt x="68" y="81"/>
                      <a:pt x="68" y="81"/>
                      <a:pt x="68" y="81"/>
                    </a:cubicBezTo>
                    <a:cubicBezTo>
                      <a:pt x="103" y="0"/>
                      <a:pt x="103" y="0"/>
                      <a:pt x="103" y="0"/>
                    </a:cubicBezTo>
                    <a:cubicBezTo>
                      <a:pt x="107" y="0"/>
                      <a:pt x="112" y="1"/>
                      <a:pt x="118" y="1"/>
                    </a:cubicBezTo>
                    <a:cubicBezTo>
                      <a:pt x="124" y="1"/>
                      <a:pt x="129" y="0"/>
                      <a:pt x="135" y="0"/>
                    </a:cubicBezTo>
                    <a:cubicBezTo>
                      <a:pt x="135" y="5"/>
                      <a:pt x="135" y="5"/>
                      <a:pt x="135" y="5"/>
                    </a:cubicBezTo>
                    <a:cubicBezTo>
                      <a:pt x="131" y="5"/>
                      <a:pt x="131" y="5"/>
                      <a:pt x="131" y="5"/>
                    </a:cubicBezTo>
                    <a:cubicBezTo>
                      <a:pt x="126" y="5"/>
                      <a:pt x="122" y="5"/>
                      <a:pt x="122" y="13"/>
                    </a:cubicBezTo>
                    <a:cubicBezTo>
                      <a:pt x="122" y="95"/>
                      <a:pt x="122" y="95"/>
                      <a:pt x="122" y="95"/>
                    </a:cubicBezTo>
                    <a:cubicBezTo>
                      <a:pt x="122" y="101"/>
                      <a:pt x="126" y="103"/>
                      <a:pt x="131" y="103"/>
                    </a:cubicBezTo>
                    <a:cubicBezTo>
                      <a:pt x="135" y="103"/>
                      <a:pt x="135" y="103"/>
                      <a:pt x="135" y="103"/>
                    </a:cubicBezTo>
                    <a:cubicBezTo>
                      <a:pt x="135" y="109"/>
                      <a:pt x="135" y="109"/>
                      <a:pt x="135" y="109"/>
                    </a:cubicBezTo>
                    <a:cubicBezTo>
                      <a:pt x="129" y="108"/>
                      <a:pt x="123" y="108"/>
                      <a:pt x="113" y="108"/>
                    </a:cubicBezTo>
                    <a:cubicBezTo>
                      <a:pt x="103" y="108"/>
                      <a:pt x="97" y="108"/>
                      <a:pt x="91" y="109"/>
                    </a:cubicBezTo>
                    <a:cubicBezTo>
                      <a:pt x="91" y="103"/>
                      <a:pt x="91" y="103"/>
                      <a:pt x="91" y="103"/>
                    </a:cubicBezTo>
                    <a:cubicBezTo>
                      <a:pt x="95" y="103"/>
                      <a:pt x="95" y="103"/>
                      <a:pt x="95" y="103"/>
                    </a:cubicBezTo>
                    <a:cubicBezTo>
                      <a:pt x="100" y="103"/>
                      <a:pt x="105" y="101"/>
                      <a:pt x="105" y="95"/>
                    </a:cubicBezTo>
                    <a:cubicBezTo>
                      <a:pt x="105" y="13"/>
                      <a:pt x="105" y="13"/>
                      <a:pt x="105" y="13"/>
                    </a:cubicBezTo>
                    <a:cubicBezTo>
                      <a:pt x="104" y="13"/>
                      <a:pt x="104" y="13"/>
                      <a:pt x="104" y="13"/>
                    </a:cubicBezTo>
                    <a:cubicBezTo>
                      <a:pt x="64" y="109"/>
                      <a:pt x="64" y="109"/>
                      <a:pt x="64" y="109"/>
                    </a:cubicBezTo>
                    <a:cubicBezTo>
                      <a:pt x="62" y="109"/>
                      <a:pt x="62" y="109"/>
                      <a:pt x="62" y="109"/>
                    </a:cubicBezTo>
                    <a:cubicBezTo>
                      <a:pt x="21" y="13"/>
                      <a:pt x="21" y="13"/>
                      <a:pt x="21" y="13"/>
                    </a:cubicBezTo>
                    <a:cubicBezTo>
                      <a:pt x="21" y="13"/>
                      <a:pt x="21" y="13"/>
                      <a:pt x="21" y="13"/>
                    </a:cubicBezTo>
                    <a:close/>
                  </a:path>
                </a:pathLst>
              </a:custGeom>
              <a:solidFill>
                <a:srgbClr val="FFFFFF"/>
              </a:solidFill>
              <a:ln w="9525">
                <a:noFill/>
                <a:round/>
                <a:headEnd/>
                <a:tailEnd/>
              </a:ln>
            </p:spPr>
            <p:txBody>
              <a:bodyPr/>
              <a:lstStyle/>
              <a:p>
                <a:pPr>
                  <a:defRPr/>
                </a:pPr>
                <a:endParaRPr lang="en-US"/>
              </a:p>
            </p:txBody>
          </p:sp>
          <p:sp>
            <p:nvSpPr>
              <p:cNvPr id="45" name="Freeform 19"/>
              <p:cNvSpPr>
                <a:spLocks noEditPoints="1"/>
              </p:cNvSpPr>
              <p:nvPr userDrawn="1"/>
            </p:nvSpPr>
            <p:spPr bwMode="auto">
              <a:xfrm>
                <a:off x="2413" y="536"/>
                <a:ext cx="174" cy="167"/>
              </a:xfrm>
              <a:custGeom>
                <a:avLst/>
                <a:gdLst>
                  <a:gd name="T0" fmla="*/ 55 w 87"/>
                  <a:gd name="T1" fmla="*/ 52 h 84"/>
                  <a:gd name="T2" fmla="*/ 26 w 87"/>
                  <a:gd name="T3" fmla="*/ 52 h 84"/>
                  <a:gd name="T4" fmla="*/ 18 w 87"/>
                  <a:gd name="T5" fmla="*/ 72 h 84"/>
                  <a:gd name="T6" fmla="*/ 16 w 87"/>
                  <a:gd name="T7" fmla="*/ 77 h 84"/>
                  <a:gd name="T8" fmla="*/ 24 w 87"/>
                  <a:gd name="T9" fmla="*/ 80 h 84"/>
                  <a:gd name="T10" fmla="*/ 27 w 87"/>
                  <a:gd name="T11" fmla="*/ 80 h 84"/>
                  <a:gd name="T12" fmla="*/ 27 w 87"/>
                  <a:gd name="T13" fmla="*/ 84 h 84"/>
                  <a:gd name="T14" fmla="*/ 13 w 87"/>
                  <a:gd name="T15" fmla="*/ 84 h 84"/>
                  <a:gd name="T16" fmla="*/ 0 w 87"/>
                  <a:gd name="T17" fmla="*/ 84 h 84"/>
                  <a:gd name="T18" fmla="*/ 0 w 87"/>
                  <a:gd name="T19" fmla="*/ 80 h 84"/>
                  <a:gd name="T20" fmla="*/ 2 w 87"/>
                  <a:gd name="T21" fmla="*/ 80 h 84"/>
                  <a:gd name="T22" fmla="*/ 12 w 87"/>
                  <a:gd name="T23" fmla="*/ 70 h 84"/>
                  <a:gd name="T24" fmla="*/ 41 w 87"/>
                  <a:gd name="T25" fmla="*/ 0 h 84"/>
                  <a:gd name="T26" fmla="*/ 48 w 87"/>
                  <a:gd name="T27" fmla="*/ 0 h 84"/>
                  <a:gd name="T28" fmla="*/ 77 w 87"/>
                  <a:gd name="T29" fmla="*/ 72 h 84"/>
                  <a:gd name="T30" fmla="*/ 87 w 87"/>
                  <a:gd name="T31" fmla="*/ 80 h 84"/>
                  <a:gd name="T32" fmla="*/ 87 w 87"/>
                  <a:gd name="T33" fmla="*/ 84 h 84"/>
                  <a:gd name="T34" fmla="*/ 70 w 87"/>
                  <a:gd name="T35" fmla="*/ 84 h 84"/>
                  <a:gd name="T36" fmla="*/ 53 w 87"/>
                  <a:gd name="T37" fmla="*/ 84 h 84"/>
                  <a:gd name="T38" fmla="*/ 53 w 87"/>
                  <a:gd name="T39" fmla="*/ 80 h 84"/>
                  <a:gd name="T40" fmla="*/ 57 w 87"/>
                  <a:gd name="T41" fmla="*/ 80 h 84"/>
                  <a:gd name="T42" fmla="*/ 63 w 87"/>
                  <a:gd name="T43" fmla="*/ 78 h 84"/>
                  <a:gd name="T44" fmla="*/ 61 w 87"/>
                  <a:gd name="T45" fmla="*/ 70 h 84"/>
                  <a:gd name="T46" fmla="*/ 55 w 87"/>
                  <a:gd name="T47" fmla="*/ 52 h 84"/>
                  <a:gd name="T48" fmla="*/ 55 w 87"/>
                  <a:gd name="T49" fmla="*/ 52 h 84"/>
                  <a:gd name="T50" fmla="*/ 40 w 87"/>
                  <a:gd name="T51" fmla="*/ 16 h 84"/>
                  <a:gd name="T52" fmla="*/ 28 w 87"/>
                  <a:gd name="T53" fmla="*/ 48 h 84"/>
                  <a:gd name="T54" fmla="*/ 53 w 87"/>
                  <a:gd name="T55" fmla="*/ 48 h 84"/>
                  <a:gd name="T56" fmla="*/ 40 w 87"/>
                  <a:gd name="T57" fmla="*/ 16 h 84"/>
                  <a:gd name="T58" fmla="*/ 40 w 87"/>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7" h="84">
                    <a:moveTo>
                      <a:pt x="55" y="52"/>
                    </a:moveTo>
                    <a:cubicBezTo>
                      <a:pt x="26" y="52"/>
                      <a:pt x="26" y="52"/>
                      <a:pt x="26" y="52"/>
                    </a:cubicBezTo>
                    <a:cubicBezTo>
                      <a:pt x="18" y="72"/>
                      <a:pt x="18" y="72"/>
                      <a:pt x="18" y="72"/>
                    </a:cubicBezTo>
                    <a:cubicBezTo>
                      <a:pt x="17" y="75"/>
                      <a:pt x="16" y="76"/>
                      <a:pt x="16" y="77"/>
                    </a:cubicBezTo>
                    <a:cubicBezTo>
                      <a:pt x="16" y="80"/>
                      <a:pt x="20" y="80"/>
                      <a:pt x="24" y="80"/>
                    </a:cubicBezTo>
                    <a:cubicBezTo>
                      <a:pt x="27" y="80"/>
                      <a:pt x="27" y="80"/>
                      <a:pt x="27" y="80"/>
                    </a:cubicBezTo>
                    <a:cubicBezTo>
                      <a:pt x="27" y="84"/>
                      <a:pt x="27" y="84"/>
                      <a:pt x="27" y="84"/>
                    </a:cubicBezTo>
                    <a:cubicBezTo>
                      <a:pt x="23" y="84"/>
                      <a:pt x="18" y="84"/>
                      <a:pt x="13" y="84"/>
                    </a:cubicBezTo>
                    <a:cubicBezTo>
                      <a:pt x="9" y="84"/>
                      <a:pt x="5" y="84"/>
                      <a:pt x="0" y="84"/>
                    </a:cubicBezTo>
                    <a:cubicBezTo>
                      <a:pt x="0" y="80"/>
                      <a:pt x="0" y="80"/>
                      <a:pt x="0" y="80"/>
                    </a:cubicBezTo>
                    <a:cubicBezTo>
                      <a:pt x="2" y="80"/>
                      <a:pt x="2" y="80"/>
                      <a:pt x="2" y="80"/>
                    </a:cubicBezTo>
                    <a:cubicBezTo>
                      <a:pt x="7" y="80"/>
                      <a:pt x="8" y="78"/>
                      <a:pt x="12" y="70"/>
                    </a:cubicBezTo>
                    <a:cubicBezTo>
                      <a:pt x="41" y="0"/>
                      <a:pt x="41" y="0"/>
                      <a:pt x="41" y="0"/>
                    </a:cubicBezTo>
                    <a:cubicBezTo>
                      <a:pt x="48" y="0"/>
                      <a:pt x="48" y="0"/>
                      <a:pt x="48" y="0"/>
                    </a:cubicBezTo>
                    <a:cubicBezTo>
                      <a:pt x="77" y="72"/>
                      <a:pt x="77" y="72"/>
                      <a:pt x="77" y="72"/>
                    </a:cubicBezTo>
                    <a:cubicBezTo>
                      <a:pt x="79" y="78"/>
                      <a:pt x="81" y="80"/>
                      <a:pt x="87" y="80"/>
                    </a:cubicBezTo>
                    <a:cubicBezTo>
                      <a:pt x="87" y="84"/>
                      <a:pt x="87" y="84"/>
                      <a:pt x="87" y="84"/>
                    </a:cubicBezTo>
                    <a:cubicBezTo>
                      <a:pt x="82" y="84"/>
                      <a:pt x="76" y="84"/>
                      <a:pt x="70" y="84"/>
                    </a:cubicBezTo>
                    <a:cubicBezTo>
                      <a:pt x="64" y="84"/>
                      <a:pt x="58" y="84"/>
                      <a:pt x="53" y="84"/>
                    </a:cubicBezTo>
                    <a:cubicBezTo>
                      <a:pt x="53" y="80"/>
                      <a:pt x="53" y="80"/>
                      <a:pt x="53" y="80"/>
                    </a:cubicBezTo>
                    <a:cubicBezTo>
                      <a:pt x="57" y="80"/>
                      <a:pt x="57" y="80"/>
                      <a:pt x="57" y="80"/>
                    </a:cubicBezTo>
                    <a:cubicBezTo>
                      <a:pt x="61" y="80"/>
                      <a:pt x="63" y="80"/>
                      <a:pt x="63" y="78"/>
                    </a:cubicBezTo>
                    <a:cubicBezTo>
                      <a:pt x="63" y="76"/>
                      <a:pt x="63" y="74"/>
                      <a:pt x="61" y="70"/>
                    </a:cubicBezTo>
                    <a:cubicBezTo>
                      <a:pt x="55" y="52"/>
                      <a:pt x="55" y="52"/>
                      <a:pt x="55" y="52"/>
                    </a:cubicBezTo>
                    <a:cubicBezTo>
                      <a:pt x="55" y="52"/>
                      <a:pt x="55" y="52"/>
                      <a:pt x="55" y="52"/>
                    </a:cubicBezTo>
                    <a:close/>
                    <a:moveTo>
                      <a:pt x="40" y="16"/>
                    </a:moveTo>
                    <a:cubicBezTo>
                      <a:pt x="28" y="48"/>
                      <a:pt x="28" y="48"/>
                      <a:pt x="28" y="48"/>
                    </a:cubicBezTo>
                    <a:cubicBezTo>
                      <a:pt x="53" y="48"/>
                      <a:pt x="53" y="48"/>
                      <a:pt x="53" y="48"/>
                    </a:cubicBezTo>
                    <a:cubicBezTo>
                      <a:pt x="40" y="16"/>
                      <a:pt x="40" y="16"/>
                      <a:pt x="40" y="16"/>
                    </a:cubicBezTo>
                    <a:cubicBezTo>
                      <a:pt x="40" y="16"/>
                      <a:pt x="40" y="16"/>
                      <a:pt x="40" y="16"/>
                    </a:cubicBezTo>
                    <a:close/>
                  </a:path>
                </a:pathLst>
              </a:custGeom>
              <a:solidFill>
                <a:srgbClr val="FFFFFF"/>
              </a:solidFill>
              <a:ln w="9525">
                <a:noFill/>
                <a:round/>
                <a:headEnd/>
                <a:tailEnd/>
              </a:ln>
            </p:spPr>
            <p:txBody>
              <a:bodyPr/>
              <a:lstStyle/>
              <a:p>
                <a:pPr>
                  <a:defRPr/>
                </a:pPr>
                <a:endParaRPr lang="en-US"/>
              </a:p>
            </p:txBody>
          </p:sp>
          <p:sp>
            <p:nvSpPr>
              <p:cNvPr id="46" name="Freeform 20"/>
              <p:cNvSpPr>
                <a:spLocks noEditPoints="1"/>
              </p:cNvSpPr>
              <p:nvPr userDrawn="1"/>
            </p:nvSpPr>
            <p:spPr bwMode="auto">
              <a:xfrm>
                <a:off x="2589" y="540"/>
                <a:ext cx="152" cy="163"/>
              </a:xfrm>
              <a:custGeom>
                <a:avLst/>
                <a:gdLst>
                  <a:gd name="T0" fmla="*/ 23 w 76"/>
                  <a:gd name="T1" fmla="*/ 72 h 82"/>
                  <a:gd name="T2" fmla="*/ 30 w 76"/>
                  <a:gd name="T3" fmla="*/ 78 h 82"/>
                  <a:gd name="T4" fmla="*/ 33 w 76"/>
                  <a:gd name="T5" fmla="*/ 78 h 82"/>
                  <a:gd name="T6" fmla="*/ 33 w 76"/>
                  <a:gd name="T7" fmla="*/ 82 h 82"/>
                  <a:gd name="T8" fmla="*/ 17 w 76"/>
                  <a:gd name="T9" fmla="*/ 82 h 82"/>
                  <a:gd name="T10" fmla="*/ 0 w 76"/>
                  <a:gd name="T11" fmla="*/ 82 h 82"/>
                  <a:gd name="T12" fmla="*/ 0 w 76"/>
                  <a:gd name="T13" fmla="*/ 78 h 82"/>
                  <a:gd name="T14" fmla="*/ 3 w 76"/>
                  <a:gd name="T15" fmla="*/ 78 h 82"/>
                  <a:gd name="T16" fmla="*/ 10 w 76"/>
                  <a:gd name="T17" fmla="*/ 72 h 82"/>
                  <a:gd name="T18" fmla="*/ 10 w 76"/>
                  <a:gd name="T19" fmla="*/ 10 h 82"/>
                  <a:gd name="T20" fmla="*/ 3 w 76"/>
                  <a:gd name="T21" fmla="*/ 4 h 82"/>
                  <a:gd name="T22" fmla="*/ 0 w 76"/>
                  <a:gd name="T23" fmla="*/ 4 h 82"/>
                  <a:gd name="T24" fmla="*/ 0 w 76"/>
                  <a:gd name="T25" fmla="*/ 0 h 82"/>
                  <a:gd name="T26" fmla="*/ 17 w 76"/>
                  <a:gd name="T27" fmla="*/ 0 h 82"/>
                  <a:gd name="T28" fmla="*/ 36 w 76"/>
                  <a:gd name="T29" fmla="*/ 0 h 82"/>
                  <a:gd name="T30" fmla="*/ 66 w 76"/>
                  <a:gd name="T31" fmla="*/ 21 h 82"/>
                  <a:gd name="T32" fmla="*/ 44 w 76"/>
                  <a:gd name="T33" fmla="*/ 43 h 82"/>
                  <a:gd name="T34" fmla="*/ 44 w 76"/>
                  <a:gd name="T35" fmla="*/ 43 h 82"/>
                  <a:gd name="T36" fmla="*/ 61 w 76"/>
                  <a:gd name="T37" fmla="*/ 61 h 82"/>
                  <a:gd name="T38" fmla="*/ 74 w 76"/>
                  <a:gd name="T39" fmla="*/ 78 h 82"/>
                  <a:gd name="T40" fmla="*/ 76 w 76"/>
                  <a:gd name="T41" fmla="*/ 78 h 82"/>
                  <a:gd name="T42" fmla="*/ 76 w 76"/>
                  <a:gd name="T43" fmla="*/ 82 h 82"/>
                  <a:gd name="T44" fmla="*/ 64 w 76"/>
                  <a:gd name="T45" fmla="*/ 82 h 82"/>
                  <a:gd name="T46" fmla="*/ 47 w 76"/>
                  <a:gd name="T47" fmla="*/ 62 h 82"/>
                  <a:gd name="T48" fmla="*/ 31 w 76"/>
                  <a:gd name="T49" fmla="*/ 45 h 82"/>
                  <a:gd name="T50" fmla="*/ 23 w 76"/>
                  <a:gd name="T51" fmla="*/ 45 h 82"/>
                  <a:gd name="T52" fmla="*/ 23 w 76"/>
                  <a:gd name="T53" fmla="*/ 72 h 82"/>
                  <a:gd name="T54" fmla="*/ 23 w 76"/>
                  <a:gd name="T55" fmla="*/ 72 h 82"/>
                  <a:gd name="T56" fmla="*/ 23 w 76"/>
                  <a:gd name="T57" fmla="*/ 40 h 82"/>
                  <a:gd name="T58" fmla="*/ 30 w 76"/>
                  <a:gd name="T59" fmla="*/ 40 h 82"/>
                  <a:gd name="T60" fmla="*/ 53 w 76"/>
                  <a:gd name="T61" fmla="*/ 23 h 82"/>
                  <a:gd name="T62" fmla="*/ 33 w 76"/>
                  <a:gd name="T63" fmla="*/ 5 h 82"/>
                  <a:gd name="T64" fmla="*/ 31 w 76"/>
                  <a:gd name="T65" fmla="*/ 5 h 82"/>
                  <a:gd name="T66" fmla="*/ 23 w 76"/>
                  <a:gd name="T67" fmla="*/ 11 h 82"/>
                  <a:gd name="T68" fmla="*/ 23 w 76"/>
                  <a:gd name="T69" fmla="*/ 40 h 82"/>
                  <a:gd name="T70" fmla="*/ 23 w 76"/>
                  <a:gd name="T71" fmla="*/ 40 h 8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6" h="82">
                    <a:moveTo>
                      <a:pt x="23" y="72"/>
                    </a:moveTo>
                    <a:cubicBezTo>
                      <a:pt x="23" y="76"/>
                      <a:pt x="26" y="78"/>
                      <a:pt x="30" y="78"/>
                    </a:cubicBezTo>
                    <a:cubicBezTo>
                      <a:pt x="33" y="78"/>
                      <a:pt x="33" y="78"/>
                      <a:pt x="33" y="78"/>
                    </a:cubicBezTo>
                    <a:cubicBezTo>
                      <a:pt x="33" y="82"/>
                      <a:pt x="33" y="82"/>
                      <a:pt x="33" y="82"/>
                    </a:cubicBezTo>
                    <a:cubicBezTo>
                      <a:pt x="29" y="82"/>
                      <a:pt x="24" y="82"/>
                      <a:pt x="17" y="82"/>
                    </a:cubicBezTo>
                    <a:cubicBezTo>
                      <a:pt x="9" y="82"/>
                      <a:pt x="5" y="82"/>
                      <a:pt x="0" y="82"/>
                    </a:cubicBezTo>
                    <a:cubicBezTo>
                      <a:pt x="0" y="78"/>
                      <a:pt x="0" y="78"/>
                      <a:pt x="0" y="78"/>
                    </a:cubicBezTo>
                    <a:cubicBezTo>
                      <a:pt x="3" y="78"/>
                      <a:pt x="3" y="78"/>
                      <a:pt x="3" y="78"/>
                    </a:cubicBezTo>
                    <a:cubicBezTo>
                      <a:pt x="7" y="78"/>
                      <a:pt x="10" y="76"/>
                      <a:pt x="10" y="72"/>
                    </a:cubicBezTo>
                    <a:cubicBezTo>
                      <a:pt x="10" y="10"/>
                      <a:pt x="10" y="10"/>
                      <a:pt x="10" y="10"/>
                    </a:cubicBezTo>
                    <a:cubicBezTo>
                      <a:pt x="10" y="6"/>
                      <a:pt x="7" y="4"/>
                      <a:pt x="3" y="4"/>
                    </a:cubicBezTo>
                    <a:cubicBezTo>
                      <a:pt x="0" y="4"/>
                      <a:pt x="0" y="4"/>
                      <a:pt x="0" y="4"/>
                    </a:cubicBezTo>
                    <a:cubicBezTo>
                      <a:pt x="0" y="0"/>
                      <a:pt x="0" y="0"/>
                      <a:pt x="0" y="0"/>
                    </a:cubicBezTo>
                    <a:cubicBezTo>
                      <a:pt x="5" y="0"/>
                      <a:pt x="9" y="0"/>
                      <a:pt x="17" y="0"/>
                    </a:cubicBezTo>
                    <a:cubicBezTo>
                      <a:pt x="24" y="0"/>
                      <a:pt x="30" y="0"/>
                      <a:pt x="36" y="0"/>
                    </a:cubicBezTo>
                    <a:cubicBezTo>
                      <a:pt x="50" y="0"/>
                      <a:pt x="66" y="4"/>
                      <a:pt x="66" y="21"/>
                    </a:cubicBezTo>
                    <a:cubicBezTo>
                      <a:pt x="66" y="34"/>
                      <a:pt x="56" y="41"/>
                      <a:pt x="44" y="43"/>
                    </a:cubicBezTo>
                    <a:cubicBezTo>
                      <a:pt x="44" y="43"/>
                      <a:pt x="44" y="43"/>
                      <a:pt x="44" y="43"/>
                    </a:cubicBezTo>
                    <a:cubicBezTo>
                      <a:pt x="52" y="45"/>
                      <a:pt x="57" y="52"/>
                      <a:pt x="61" y="61"/>
                    </a:cubicBezTo>
                    <a:cubicBezTo>
                      <a:pt x="66" y="73"/>
                      <a:pt x="69" y="78"/>
                      <a:pt x="74" y="78"/>
                    </a:cubicBezTo>
                    <a:cubicBezTo>
                      <a:pt x="76" y="78"/>
                      <a:pt x="76" y="78"/>
                      <a:pt x="76" y="78"/>
                    </a:cubicBezTo>
                    <a:cubicBezTo>
                      <a:pt x="76" y="82"/>
                      <a:pt x="76" y="82"/>
                      <a:pt x="76" y="82"/>
                    </a:cubicBezTo>
                    <a:cubicBezTo>
                      <a:pt x="64" y="82"/>
                      <a:pt x="64" y="82"/>
                      <a:pt x="64" y="82"/>
                    </a:cubicBezTo>
                    <a:cubicBezTo>
                      <a:pt x="57" y="82"/>
                      <a:pt x="54" y="79"/>
                      <a:pt x="47" y="62"/>
                    </a:cubicBezTo>
                    <a:cubicBezTo>
                      <a:pt x="41" y="48"/>
                      <a:pt x="39" y="45"/>
                      <a:pt x="31" y="45"/>
                    </a:cubicBezTo>
                    <a:cubicBezTo>
                      <a:pt x="23" y="45"/>
                      <a:pt x="23" y="45"/>
                      <a:pt x="23" y="45"/>
                    </a:cubicBezTo>
                    <a:cubicBezTo>
                      <a:pt x="23" y="72"/>
                      <a:pt x="23" y="72"/>
                      <a:pt x="23" y="72"/>
                    </a:cubicBezTo>
                    <a:cubicBezTo>
                      <a:pt x="23" y="72"/>
                      <a:pt x="23" y="72"/>
                      <a:pt x="23" y="72"/>
                    </a:cubicBezTo>
                    <a:close/>
                    <a:moveTo>
                      <a:pt x="23" y="40"/>
                    </a:moveTo>
                    <a:cubicBezTo>
                      <a:pt x="30" y="40"/>
                      <a:pt x="30" y="40"/>
                      <a:pt x="30" y="40"/>
                    </a:cubicBezTo>
                    <a:cubicBezTo>
                      <a:pt x="45" y="40"/>
                      <a:pt x="53" y="37"/>
                      <a:pt x="53" y="23"/>
                    </a:cubicBezTo>
                    <a:cubicBezTo>
                      <a:pt x="53" y="7"/>
                      <a:pt x="45" y="5"/>
                      <a:pt x="33" y="5"/>
                    </a:cubicBezTo>
                    <a:cubicBezTo>
                      <a:pt x="31" y="5"/>
                      <a:pt x="31" y="5"/>
                      <a:pt x="31" y="5"/>
                    </a:cubicBezTo>
                    <a:cubicBezTo>
                      <a:pt x="24" y="5"/>
                      <a:pt x="23" y="5"/>
                      <a:pt x="23" y="11"/>
                    </a:cubicBezTo>
                    <a:cubicBezTo>
                      <a:pt x="23" y="40"/>
                      <a:pt x="23" y="40"/>
                      <a:pt x="23" y="40"/>
                    </a:cubicBezTo>
                    <a:cubicBezTo>
                      <a:pt x="23" y="40"/>
                      <a:pt x="23" y="40"/>
                      <a:pt x="23" y="40"/>
                    </a:cubicBezTo>
                    <a:close/>
                  </a:path>
                </a:pathLst>
              </a:custGeom>
              <a:solidFill>
                <a:srgbClr val="FFFFFF"/>
              </a:solidFill>
              <a:ln w="9525">
                <a:noFill/>
                <a:round/>
                <a:headEnd/>
                <a:tailEnd/>
              </a:ln>
            </p:spPr>
            <p:txBody>
              <a:bodyPr/>
              <a:lstStyle/>
              <a:p>
                <a:pPr>
                  <a:defRPr/>
                </a:pPr>
                <a:endParaRPr lang="en-US"/>
              </a:p>
            </p:txBody>
          </p:sp>
          <p:sp>
            <p:nvSpPr>
              <p:cNvPr id="47" name="Freeform 21"/>
              <p:cNvSpPr>
                <a:spLocks/>
              </p:cNvSpPr>
              <p:nvPr userDrawn="1"/>
            </p:nvSpPr>
            <p:spPr bwMode="auto">
              <a:xfrm>
                <a:off x="2725" y="540"/>
                <a:ext cx="168" cy="163"/>
              </a:xfrm>
              <a:custGeom>
                <a:avLst/>
                <a:gdLst>
                  <a:gd name="T0" fmla="*/ 48 w 83"/>
                  <a:gd name="T1" fmla="*/ 72 h 82"/>
                  <a:gd name="T2" fmla="*/ 55 w 83"/>
                  <a:gd name="T3" fmla="*/ 78 h 82"/>
                  <a:gd name="T4" fmla="*/ 60 w 83"/>
                  <a:gd name="T5" fmla="*/ 78 h 82"/>
                  <a:gd name="T6" fmla="*/ 60 w 83"/>
                  <a:gd name="T7" fmla="*/ 82 h 82"/>
                  <a:gd name="T8" fmla="*/ 42 w 83"/>
                  <a:gd name="T9" fmla="*/ 82 h 82"/>
                  <a:gd name="T10" fmla="*/ 23 w 83"/>
                  <a:gd name="T11" fmla="*/ 82 h 82"/>
                  <a:gd name="T12" fmla="*/ 23 w 83"/>
                  <a:gd name="T13" fmla="*/ 78 h 82"/>
                  <a:gd name="T14" fmla="*/ 28 w 83"/>
                  <a:gd name="T15" fmla="*/ 78 h 82"/>
                  <a:gd name="T16" fmla="*/ 35 w 83"/>
                  <a:gd name="T17" fmla="*/ 72 h 82"/>
                  <a:gd name="T18" fmla="*/ 35 w 83"/>
                  <a:gd name="T19" fmla="*/ 46 h 82"/>
                  <a:gd name="T20" fmla="*/ 11 w 83"/>
                  <a:gd name="T21" fmla="*/ 10 h 82"/>
                  <a:gd name="T22" fmla="*/ 0 w 83"/>
                  <a:gd name="T23" fmla="*/ 4 h 82"/>
                  <a:gd name="T24" fmla="*/ 0 w 83"/>
                  <a:gd name="T25" fmla="*/ 0 h 82"/>
                  <a:gd name="T26" fmla="*/ 17 w 83"/>
                  <a:gd name="T27" fmla="*/ 0 h 82"/>
                  <a:gd name="T28" fmla="*/ 34 w 83"/>
                  <a:gd name="T29" fmla="*/ 0 h 82"/>
                  <a:gd name="T30" fmla="*/ 34 w 83"/>
                  <a:gd name="T31" fmla="*/ 4 h 82"/>
                  <a:gd name="T32" fmla="*/ 32 w 83"/>
                  <a:gd name="T33" fmla="*/ 4 h 82"/>
                  <a:gd name="T34" fmla="*/ 25 w 83"/>
                  <a:gd name="T35" fmla="*/ 6 h 82"/>
                  <a:gd name="T36" fmla="*/ 28 w 83"/>
                  <a:gd name="T37" fmla="*/ 11 h 82"/>
                  <a:gd name="T38" fmla="*/ 46 w 83"/>
                  <a:gd name="T39" fmla="*/ 40 h 82"/>
                  <a:gd name="T40" fmla="*/ 65 w 83"/>
                  <a:gd name="T41" fmla="*/ 12 h 82"/>
                  <a:gd name="T42" fmla="*/ 68 w 83"/>
                  <a:gd name="T43" fmla="*/ 7 h 82"/>
                  <a:gd name="T44" fmla="*/ 61 w 83"/>
                  <a:gd name="T45" fmla="*/ 4 h 82"/>
                  <a:gd name="T46" fmla="*/ 59 w 83"/>
                  <a:gd name="T47" fmla="*/ 4 h 82"/>
                  <a:gd name="T48" fmla="*/ 59 w 83"/>
                  <a:gd name="T49" fmla="*/ 0 h 82"/>
                  <a:gd name="T50" fmla="*/ 71 w 83"/>
                  <a:gd name="T51" fmla="*/ 0 h 82"/>
                  <a:gd name="T52" fmla="*/ 83 w 83"/>
                  <a:gd name="T53" fmla="*/ 0 h 82"/>
                  <a:gd name="T54" fmla="*/ 83 w 83"/>
                  <a:gd name="T55" fmla="*/ 4 h 82"/>
                  <a:gd name="T56" fmla="*/ 71 w 83"/>
                  <a:gd name="T57" fmla="*/ 13 h 82"/>
                  <a:gd name="T58" fmla="*/ 48 w 83"/>
                  <a:gd name="T59" fmla="*/ 46 h 82"/>
                  <a:gd name="T60" fmla="*/ 48 w 83"/>
                  <a:gd name="T61" fmla="*/ 72 h 82"/>
                  <a:gd name="T62" fmla="*/ 48 w 83"/>
                  <a:gd name="T63" fmla="*/ 72 h 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3" h="82">
                    <a:moveTo>
                      <a:pt x="48" y="72"/>
                    </a:moveTo>
                    <a:cubicBezTo>
                      <a:pt x="48" y="76"/>
                      <a:pt x="51" y="78"/>
                      <a:pt x="55" y="78"/>
                    </a:cubicBezTo>
                    <a:cubicBezTo>
                      <a:pt x="60" y="78"/>
                      <a:pt x="60" y="78"/>
                      <a:pt x="60" y="78"/>
                    </a:cubicBezTo>
                    <a:cubicBezTo>
                      <a:pt x="60" y="82"/>
                      <a:pt x="60" y="82"/>
                      <a:pt x="60" y="82"/>
                    </a:cubicBezTo>
                    <a:cubicBezTo>
                      <a:pt x="54" y="82"/>
                      <a:pt x="49" y="82"/>
                      <a:pt x="42" y="82"/>
                    </a:cubicBezTo>
                    <a:cubicBezTo>
                      <a:pt x="34" y="82"/>
                      <a:pt x="30" y="82"/>
                      <a:pt x="23" y="82"/>
                    </a:cubicBezTo>
                    <a:cubicBezTo>
                      <a:pt x="23" y="78"/>
                      <a:pt x="23" y="78"/>
                      <a:pt x="23" y="78"/>
                    </a:cubicBezTo>
                    <a:cubicBezTo>
                      <a:pt x="28" y="78"/>
                      <a:pt x="28" y="78"/>
                      <a:pt x="28" y="78"/>
                    </a:cubicBezTo>
                    <a:cubicBezTo>
                      <a:pt x="32" y="78"/>
                      <a:pt x="35" y="76"/>
                      <a:pt x="35" y="72"/>
                    </a:cubicBezTo>
                    <a:cubicBezTo>
                      <a:pt x="35" y="46"/>
                      <a:pt x="35" y="46"/>
                      <a:pt x="35" y="46"/>
                    </a:cubicBezTo>
                    <a:cubicBezTo>
                      <a:pt x="11" y="10"/>
                      <a:pt x="11" y="10"/>
                      <a:pt x="11" y="10"/>
                    </a:cubicBezTo>
                    <a:cubicBezTo>
                      <a:pt x="8" y="5"/>
                      <a:pt x="6" y="4"/>
                      <a:pt x="0" y="4"/>
                    </a:cubicBezTo>
                    <a:cubicBezTo>
                      <a:pt x="0" y="0"/>
                      <a:pt x="0" y="0"/>
                      <a:pt x="0" y="0"/>
                    </a:cubicBezTo>
                    <a:cubicBezTo>
                      <a:pt x="5" y="0"/>
                      <a:pt x="12" y="0"/>
                      <a:pt x="17" y="0"/>
                    </a:cubicBezTo>
                    <a:cubicBezTo>
                      <a:pt x="23" y="0"/>
                      <a:pt x="29" y="0"/>
                      <a:pt x="34" y="0"/>
                    </a:cubicBezTo>
                    <a:cubicBezTo>
                      <a:pt x="34" y="4"/>
                      <a:pt x="34" y="4"/>
                      <a:pt x="34" y="4"/>
                    </a:cubicBezTo>
                    <a:cubicBezTo>
                      <a:pt x="32" y="4"/>
                      <a:pt x="32" y="4"/>
                      <a:pt x="32" y="4"/>
                    </a:cubicBezTo>
                    <a:cubicBezTo>
                      <a:pt x="28" y="4"/>
                      <a:pt x="25" y="4"/>
                      <a:pt x="25" y="6"/>
                    </a:cubicBezTo>
                    <a:cubicBezTo>
                      <a:pt x="25" y="7"/>
                      <a:pt x="26" y="8"/>
                      <a:pt x="28" y="11"/>
                    </a:cubicBezTo>
                    <a:cubicBezTo>
                      <a:pt x="46" y="40"/>
                      <a:pt x="46" y="40"/>
                      <a:pt x="46" y="40"/>
                    </a:cubicBezTo>
                    <a:cubicBezTo>
                      <a:pt x="65" y="12"/>
                      <a:pt x="65" y="12"/>
                      <a:pt x="65" y="12"/>
                    </a:cubicBezTo>
                    <a:cubicBezTo>
                      <a:pt x="67" y="9"/>
                      <a:pt x="68" y="8"/>
                      <a:pt x="68" y="7"/>
                    </a:cubicBezTo>
                    <a:cubicBezTo>
                      <a:pt x="68" y="4"/>
                      <a:pt x="65" y="4"/>
                      <a:pt x="61" y="4"/>
                    </a:cubicBezTo>
                    <a:cubicBezTo>
                      <a:pt x="59" y="4"/>
                      <a:pt x="59" y="4"/>
                      <a:pt x="59" y="4"/>
                    </a:cubicBezTo>
                    <a:cubicBezTo>
                      <a:pt x="59" y="0"/>
                      <a:pt x="59" y="0"/>
                      <a:pt x="59" y="0"/>
                    </a:cubicBezTo>
                    <a:cubicBezTo>
                      <a:pt x="63" y="0"/>
                      <a:pt x="67" y="0"/>
                      <a:pt x="71" y="0"/>
                    </a:cubicBezTo>
                    <a:cubicBezTo>
                      <a:pt x="75" y="0"/>
                      <a:pt x="79" y="0"/>
                      <a:pt x="83" y="0"/>
                    </a:cubicBezTo>
                    <a:cubicBezTo>
                      <a:pt x="83" y="4"/>
                      <a:pt x="83" y="4"/>
                      <a:pt x="83" y="4"/>
                    </a:cubicBezTo>
                    <a:cubicBezTo>
                      <a:pt x="77" y="4"/>
                      <a:pt x="76" y="6"/>
                      <a:pt x="71" y="13"/>
                    </a:cubicBezTo>
                    <a:cubicBezTo>
                      <a:pt x="48" y="46"/>
                      <a:pt x="48" y="46"/>
                      <a:pt x="48" y="46"/>
                    </a:cubicBezTo>
                    <a:cubicBezTo>
                      <a:pt x="48" y="72"/>
                      <a:pt x="48" y="72"/>
                      <a:pt x="48" y="72"/>
                    </a:cubicBezTo>
                    <a:cubicBezTo>
                      <a:pt x="48" y="72"/>
                      <a:pt x="48" y="72"/>
                      <a:pt x="48" y="72"/>
                    </a:cubicBezTo>
                    <a:close/>
                  </a:path>
                </a:pathLst>
              </a:custGeom>
              <a:solidFill>
                <a:srgbClr val="FFFFFF"/>
              </a:solidFill>
              <a:ln w="9525">
                <a:noFill/>
                <a:round/>
                <a:headEnd/>
                <a:tailEnd/>
              </a:ln>
            </p:spPr>
            <p:txBody>
              <a:bodyPr/>
              <a:lstStyle/>
              <a:p>
                <a:pPr>
                  <a:defRPr/>
                </a:pPr>
                <a:endParaRPr lang="en-US"/>
              </a:p>
            </p:txBody>
          </p:sp>
          <p:sp>
            <p:nvSpPr>
              <p:cNvPr id="48" name="Freeform 22"/>
              <p:cNvSpPr>
                <a:spLocks/>
              </p:cNvSpPr>
              <p:nvPr userDrawn="1"/>
            </p:nvSpPr>
            <p:spPr bwMode="auto">
              <a:xfrm>
                <a:off x="2890" y="540"/>
                <a:ext cx="138" cy="163"/>
              </a:xfrm>
              <a:custGeom>
                <a:avLst/>
                <a:gdLst>
                  <a:gd name="T0" fmla="*/ 0 w 69"/>
                  <a:gd name="T1" fmla="*/ 78 h 82"/>
                  <a:gd name="T2" fmla="*/ 4 w 69"/>
                  <a:gd name="T3" fmla="*/ 78 h 82"/>
                  <a:gd name="T4" fmla="*/ 11 w 69"/>
                  <a:gd name="T5" fmla="*/ 72 h 82"/>
                  <a:gd name="T6" fmla="*/ 11 w 69"/>
                  <a:gd name="T7" fmla="*/ 10 h 82"/>
                  <a:gd name="T8" fmla="*/ 4 w 69"/>
                  <a:gd name="T9" fmla="*/ 4 h 82"/>
                  <a:gd name="T10" fmla="*/ 1 w 69"/>
                  <a:gd name="T11" fmla="*/ 4 h 82"/>
                  <a:gd name="T12" fmla="*/ 1 w 69"/>
                  <a:gd name="T13" fmla="*/ 0 h 82"/>
                  <a:gd name="T14" fmla="*/ 18 w 69"/>
                  <a:gd name="T15" fmla="*/ 0 h 82"/>
                  <a:gd name="T16" fmla="*/ 34 w 69"/>
                  <a:gd name="T17" fmla="*/ 0 h 82"/>
                  <a:gd name="T18" fmla="*/ 34 w 69"/>
                  <a:gd name="T19" fmla="*/ 4 h 82"/>
                  <a:gd name="T20" fmla="*/ 31 w 69"/>
                  <a:gd name="T21" fmla="*/ 4 h 82"/>
                  <a:gd name="T22" fmla="*/ 24 w 69"/>
                  <a:gd name="T23" fmla="*/ 10 h 82"/>
                  <a:gd name="T24" fmla="*/ 24 w 69"/>
                  <a:gd name="T25" fmla="*/ 70 h 82"/>
                  <a:gd name="T26" fmla="*/ 29 w 69"/>
                  <a:gd name="T27" fmla="*/ 77 h 82"/>
                  <a:gd name="T28" fmla="*/ 38 w 69"/>
                  <a:gd name="T29" fmla="*/ 77 h 82"/>
                  <a:gd name="T30" fmla="*/ 64 w 69"/>
                  <a:gd name="T31" fmla="*/ 57 h 82"/>
                  <a:gd name="T32" fmla="*/ 69 w 69"/>
                  <a:gd name="T33" fmla="*/ 57 h 82"/>
                  <a:gd name="T34" fmla="*/ 65 w 69"/>
                  <a:gd name="T35" fmla="*/ 82 h 82"/>
                  <a:gd name="T36" fmla="*/ 32 w 69"/>
                  <a:gd name="T37" fmla="*/ 82 h 82"/>
                  <a:gd name="T38" fmla="*/ 0 w 69"/>
                  <a:gd name="T39" fmla="*/ 82 h 82"/>
                  <a:gd name="T40" fmla="*/ 0 w 69"/>
                  <a:gd name="T41" fmla="*/ 78 h 82"/>
                  <a:gd name="T42" fmla="*/ 0 w 69"/>
                  <a:gd name="T43" fmla="*/ 78 h 8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9" h="82">
                    <a:moveTo>
                      <a:pt x="0" y="78"/>
                    </a:moveTo>
                    <a:cubicBezTo>
                      <a:pt x="4" y="78"/>
                      <a:pt x="4" y="78"/>
                      <a:pt x="4" y="78"/>
                    </a:cubicBezTo>
                    <a:cubicBezTo>
                      <a:pt x="8" y="78"/>
                      <a:pt x="11" y="76"/>
                      <a:pt x="11" y="72"/>
                    </a:cubicBezTo>
                    <a:cubicBezTo>
                      <a:pt x="11" y="10"/>
                      <a:pt x="11" y="10"/>
                      <a:pt x="11" y="10"/>
                    </a:cubicBezTo>
                    <a:cubicBezTo>
                      <a:pt x="11" y="6"/>
                      <a:pt x="8" y="4"/>
                      <a:pt x="4" y="4"/>
                    </a:cubicBezTo>
                    <a:cubicBezTo>
                      <a:pt x="1" y="4"/>
                      <a:pt x="1" y="4"/>
                      <a:pt x="1" y="4"/>
                    </a:cubicBezTo>
                    <a:cubicBezTo>
                      <a:pt x="1" y="0"/>
                      <a:pt x="1" y="0"/>
                      <a:pt x="1" y="0"/>
                    </a:cubicBezTo>
                    <a:cubicBezTo>
                      <a:pt x="6" y="0"/>
                      <a:pt x="10" y="0"/>
                      <a:pt x="18" y="0"/>
                    </a:cubicBezTo>
                    <a:cubicBezTo>
                      <a:pt x="25" y="0"/>
                      <a:pt x="30" y="0"/>
                      <a:pt x="34" y="0"/>
                    </a:cubicBezTo>
                    <a:cubicBezTo>
                      <a:pt x="34" y="4"/>
                      <a:pt x="34" y="4"/>
                      <a:pt x="34" y="4"/>
                    </a:cubicBezTo>
                    <a:cubicBezTo>
                      <a:pt x="31" y="4"/>
                      <a:pt x="31" y="4"/>
                      <a:pt x="31" y="4"/>
                    </a:cubicBezTo>
                    <a:cubicBezTo>
                      <a:pt x="27" y="4"/>
                      <a:pt x="24" y="6"/>
                      <a:pt x="24" y="10"/>
                    </a:cubicBezTo>
                    <a:cubicBezTo>
                      <a:pt x="24" y="70"/>
                      <a:pt x="24" y="70"/>
                      <a:pt x="24" y="70"/>
                    </a:cubicBezTo>
                    <a:cubicBezTo>
                      <a:pt x="24" y="75"/>
                      <a:pt x="26" y="77"/>
                      <a:pt x="29" y="77"/>
                    </a:cubicBezTo>
                    <a:cubicBezTo>
                      <a:pt x="38" y="77"/>
                      <a:pt x="38" y="77"/>
                      <a:pt x="38" y="77"/>
                    </a:cubicBezTo>
                    <a:cubicBezTo>
                      <a:pt x="51" y="77"/>
                      <a:pt x="62" y="75"/>
                      <a:pt x="64" y="57"/>
                    </a:cubicBezTo>
                    <a:cubicBezTo>
                      <a:pt x="69" y="57"/>
                      <a:pt x="69" y="57"/>
                      <a:pt x="69" y="57"/>
                    </a:cubicBezTo>
                    <a:cubicBezTo>
                      <a:pt x="65" y="82"/>
                      <a:pt x="65" y="82"/>
                      <a:pt x="65" y="82"/>
                    </a:cubicBezTo>
                    <a:cubicBezTo>
                      <a:pt x="54" y="82"/>
                      <a:pt x="44" y="82"/>
                      <a:pt x="32" y="82"/>
                    </a:cubicBezTo>
                    <a:cubicBezTo>
                      <a:pt x="20" y="82"/>
                      <a:pt x="10" y="82"/>
                      <a:pt x="0" y="82"/>
                    </a:cubicBezTo>
                    <a:cubicBezTo>
                      <a:pt x="0" y="78"/>
                      <a:pt x="0" y="78"/>
                      <a:pt x="0" y="78"/>
                    </a:cubicBezTo>
                    <a:cubicBezTo>
                      <a:pt x="0" y="78"/>
                      <a:pt x="0" y="78"/>
                      <a:pt x="0" y="78"/>
                    </a:cubicBezTo>
                    <a:close/>
                  </a:path>
                </a:pathLst>
              </a:custGeom>
              <a:solidFill>
                <a:srgbClr val="FFFFFF"/>
              </a:solidFill>
              <a:ln w="9525">
                <a:noFill/>
                <a:round/>
                <a:headEnd/>
                <a:tailEnd/>
              </a:ln>
            </p:spPr>
            <p:txBody>
              <a:bodyPr/>
              <a:lstStyle/>
              <a:p>
                <a:pPr>
                  <a:defRPr/>
                </a:pPr>
                <a:endParaRPr lang="en-US"/>
              </a:p>
            </p:txBody>
          </p:sp>
          <p:sp>
            <p:nvSpPr>
              <p:cNvPr id="49" name="Freeform 23"/>
              <p:cNvSpPr>
                <a:spLocks noEditPoints="1"/>
              </p:cNvSpPr>
              <p:nvPr userDrawn="1"/>
            </p:nvSpPr>
            <p:spPr bwMode="auto">
              <a:xfrm>
                <a:off x="3026" y="536"/>
                <a:ext cx="172" cy="167"/>
              </a:xfrm>
              <a:custGeom>
                <a:avLst/>
                <a:gdLst>
                  <a:gd name="T0" fmla="*/ 54 w 86"/>
                  <a:gd name="T1" fmla="*/ 52 h 84"/>
                  <a:gd name="T2" fmla="*/ 25 w 86"/>
                  <a:gd name="T3" fmla="*/ 52 h 84"/>
                  <a:gd name="T4" fmla="*/ 17 w 86"/>
                  <a:gd name="T5" fmla="*/ 72 h 84"/>
                  <a:gd name="T6" fmla="*/ 16 w 86"/>
                  <a:gd name="T7" fmla="*/ 77 h 84"/>
                  <a:gd name="T8" fmla="*/ 23 w 86"/>
                  <a:gd name="T9" fmla="*/ 80 h 84"/>
                  <a:gd name="T10" fmla="*/ 26 w 86"/>
                  <a:gd name="T11" fmla="*/ 80 h 84"/>
                  <a:gd name="T12" fmla="*/ 26 w 86"/>
                  <a:gd name="T13" fmla="*/ 84 h 84"/>
                  <a:gd name="T14" fmla="*/ 13 w 86"/>
                  <a:gd name="T15" fmla="*/ 84 h 84"/>
                  <a:gd name="T16" fmla="*/ 0 w 86"/>
                  <a:gd name="T17" fmla="*/ 84 h 84"/>
                  <a:gd name="T18" fmla="*/ 0 w 86"/>
                  <a:gd name="T19" fmla="*/ 80 h 84"/>
                  <a:gd name="T20" fmla="*/ 2 w 86"/>
                  <a:gd name="T21" fmla="*/ 80 h 84"/>
                  <a:gd name="T22" fmla="*/ 11 w 86"/>
                  <a:gd name="T23" fmla="*/ 70 h 84"/>
                  <a:gd name="T24" fmla="*/ 41 w 86"/>
                  <a:gd name="T25" fmla="*/ 0 h 84"/>
                  <a:gd name="T26" fmla="*/ 47 w 86"/>
                  <a:gd name="T27" fmla="*/ 0 h 84"/>
                  <a:gd name="T28" fmla="*/ 76 w 86"/>
                  <a:gd name="T29" fmla="*/ 72 h 84"/>
                  <a:gd name="T30" fmla="*/ 86 w 86"/>
                  <a:gd name="T31" fmla="*/ 80 h 84"/>
                  <a:gd name="T32" fmla="*/ 86 w 86"/>
                  <a:gd name="T33" fmla="*/ 84 h 84"/>
                  <a:gd name="T34" fmla="*/ 70 w 86"/>
                  <a:gd name="T35" fmla="*/ 84 h 84"/>
                  <a:gd name="T36" fmla="*/ 53 w 86"/>
                  <a:gd name="T37" fmla="*/ 84 h 84"/>
                  <a:gd name="T38" fmla="*/ 53 w 86"/>
                  <a:gd name="T39" fmla="*/ 80 h 84"/>
                  <a:gd name="T40" fmla="*/ 56 w 86"/>
                  <a:gd name="T41" fmla="*/ 80 h 84"/>
                  <a:gd name="T42" fmla="*/ 63 w 86"/>
                  <a:gd name="T43" fmla="*/ 78 h 84"/>
                  <a:gd name="T44" fmla="*/ 61 w 86"/>
                  <a:gd name="T45" fmla="*/ 70 h 84"/>
                  <a:gd name="T46" fmla="*/ 54 w 86"/>
                  <a:gd name="T47" fmla="*/ 52 h 84"/>
                  <a:gd name="T48" fmla="*/ 54 w 86"/>
                  <a:gd name="T49" fmla="*/ 52 h 84"/>
                  <a:gd name="T50" fmla="*/ 40 w 86"/>
                  <a:gd name="T51" fmla="*/ 16 h 84"/>
                  <a:gd name="T52" fmla="*/ 27 w 86"/>
                  <a:gd name="T53" fmla="*/ 48 h 84"/>
                  <a:gd name="T54" fmla="*/ 52 w 86"/>
                  <a:gd name="T55" fmla="*/ 48 h 84"/>
                  <a:gd name="T56" fmla="*/ 40 w 86"/>
                  <a:gd name="T57" fmla="*/ 16 h 84"/>
                  <a:gd name="T58" fmla="*/ 40 w 86"/>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6" h="84">
                    <a:moveTo>
                      <a:pt x="54" y="52"/>
                    </a:moveTo>
                    <a:cubicBezTo>
                      <a:pt x="25" y="52"/>
                      <a:pt x="25" y="52"/>
                      <a:pt x="25" y="52"/>
                    </a:cubicBezTo>
                    <a:cubicBezTo>
                      <a:pt x="17" y="72"/>
                      <a:pt x="17" y="72"/>
                      <a:pt x="17" y="72"/>
                    </a:cubicBezTo>
                    <a:cubicBezTo>
                      <a:pt x="16" y="75"/>
                      <a:pt x="16" y="76"/>
                      <a:pt x="16" y="77"/>
                    </a:cubicBezTo>
                    <a:cubicBezTo>
                      <a:pt x="16" y="80"/>
                      <a:pt x="20" y="80"/>
                      <a:pt x="23" y="80"/>
                    </a:cubicBezTo>
                    <a:cubicBezTo>
                      <a:pt x="26" y="80"/>
                      <a:pt x="26" y="80"/>
                      <a:pt x="26" y="80"/>
                    </a:cubicBezTo>
                    <a:cubicBezTo>
                      <a:pt x="26" y="84"/>
                      <a:pt x="26" y="84"/>
                      <a:pt x="26" y="84"/>
                    </a:cubicBezTo>
                    <a:cubicBezTo>
                      <a:pt x="22" y="84"/>
                      <a:pt x="18" y="84"/>
                      <a:pt x="13" y="84"/>
                    </a:cubicBezTo>
                    <a:cubicBezTo>
                      <a:pt x="8" y="84"/>
                      <a:pt x="4" y="84"/>
                      <a:pt x="0" y="84"/>
                    </a:cubicBezTo>
                    <a:cubicBezTo>
                      <a:pt x="0" y="80"/>
                      <a:pt x="0" y="80"/>
                      <a:pt x="0" y="80"/>
                    </a:cubicBezTo>
                    <a:cubicBezTo>
                      <a:pt x="2" y="80"/>
                      <a:pt x="2" y="80"/>
                      <a:pt x="2" y="80"/>
                    </a:cubicBezTo>
                    <a:cubicBezTo>
                      <a:pt x="6" y="80"/>
                      <a:pt x="8" y="78"/>
                      <a:pt x="11" y="70"/>
                    </a:cubicBezTo>
                    <a:cubicBezTo>
                      <a:pt x="41" y="0"/>
                      <a:pt x="41" y="0"/>
                      <a:pt x="41" y="0"/>
                    </a:cubicBezTo>
                    <a:cubicBezTo>
                      <a:pt x="47" y="0"/>
                      <a:pt x="47" y="0"/>
                      <a:pt x="47" y="0"/>
                    </a:cubicBezTo>
                    <a:cubicBezTo>
                      <a:pt x="76" y="72"/>
                      <a:pt x="76" y="72"/>
                      <a:pt x="76" y="72"/>
                    </a:cubicBezTo>
                    <a:cubicBezTo>
                      <a:pt x="79" y="78"/>
                      <a:pt x="80" y="80"/>
                      <a:pt x="86" y="80"/>
                    </a:cubicBezTo>
                    <a:cubicBezTo>
                      <a:pt x="86" y="84"/>
                      <a:pt x="86" y="84"/>
                      <a:pt x="86" y="84"/>
                    </a:cubicBezTo>
                    <a:cubicBezTo>
                      <a:pt x="81" y="84"/>
                      <a:pt x="76" y="84"/>
                      <a:pt x="70" y="84"/>
                    </a:cubicBezTo>
                    <a:cubicBezTo>
                      <a:pt x="63" y="84"/>
                      <a:pt x="57" y="84"/>
                      <a:pt x="53" y="84"/>
                    </a:cubicBezTo>
                    <a:cubicBezTo>
                      <a:pt x="53" y="80"/>
                      <a:pt x="53" y="80"/>
                      <a:pt x="53" y="80"/>
                    </a:cubicBezTo>
                    <a:cubicBezTo>
                      <a:pt x="56" y="80"/>
                      <a:pt x="56" y="80"/>
                      <a:pt x="56" y="80"/>
                    </a:cubicBezTo>
                    <a:cubicBezTo>
                      <a:pt x="60" y="80"/>
                      <a:pt x="63" y="80"/>
                      <a:pt x="63" y="78"/>
                    </a:cubicBezTo>
                    <a:cubicBezTo>
                      <a:pt x="63" y="76"/>
                      <a:pt x="62" y="74"/>
                      <a:pt x="61" y="70"/>
                    </a:cubicBezTo>
                    <a:cubicBezTo>
                      <a:pt x="54" y="52"/>
                      <a:pt x="54" y="52"/>
                      <a:pt x="54" y="52"/>
                    </a:cubicBezTo>
                    <a:cubicBezTo>
                      <a:pt x="54" y="52"/>
                      <a:pt x="54" y="52"/>
                      <a:pt x="54" y="52"/>
                    </a:cubicBezTo>
                    <a:close/>
                    <a:moveTo>
                      <a:pt x="40" y="16"/>
                    </a:moveTo>
                    <a:cubicBezTo>
                      <a:pt x="27" y="48"/>
                      <a:pt x="27" y="48"/>
                      <a:pt x="27" y="48"/>
                    </a:cubicBezTo>
                    <a:cubicBezTo>
                      <a:pt x="52" y="48"/>
                      <a:pt x="52" y="48"/>
                      <a:pt x="52" y="48"/>
                    </a:cubicBezTo>
                    <a:cubicBezTo>
                      <a:pt x="40" y="16"/>
                      <a:pt x="40" y="16"/>
                      <a:pt x="40" y="16"/>
                    </a:cubicBezTo>
                    <a:cubicBezTo>
                      <a:pt x="40" y="16"/>
                      <a:pt x="40" y="16"/>
                      <a:pt x="40" y="16"/>
                    </a:cubicBezTo>
                    <a:close/>
                  </a:path>
                </a:pathLst>
              </a:custGeom>
              <a:solidFill>
                <a:srgbClr val="FFFFFF"/>
              </a:solidFill>
              <a:ln w="9525">
                <a:noFill/>
                <a:round/>
                <a:headEnd/>
                <a:tailEnd/>
              </a:ln>
            </p:spPr>
            <p:txBody>
              <a:bodyPr/>
              <a:lstStyle/>
              <a:p>
                <a:pPr>
                  <a:defRPr/>
                </a:pPr>
                <a:endParaRPr lang="en-US"/>
              </a:p>
            </p:txBody>
          </p:sp>
          <p:sp>
            <p:nvSpPr>
              <p:cNvPr id="50" name="Freeform 24"/>
              <p:cNvSpPr>
                <a:spLocks/>
              </p:cNvSpPr>
              <p:nvPr userDrawn="1"/>
            </p:nvSpPr>
            <p:spPr bwMode="auto">
              <a:xfrm>
                <a:off x="3204" y="540"/>
                <a:ext cx="176" cy="167"/>
              </a:xfrm>
              <a:custGeom>
                <a:avLst/>
                <a:gdLst>
                  <a:gd name="T0" fmla="*/ 10 w 88"/>
                  <a:gd name="T1" fmla="*/ 7 h 84"/>
                  <a:gd name="T2" fmla="*/ 2 w 88"/>
                  <a:gd name="T3" fmla="*/ 4 h 84"/>
                  <a:gd name="T4" fmla="*/ 0 w 88"/>
                  <a:gd name="T5" fmla="*/ 4 h 84"/>
                  <a:gd name="T6" fmla="*/ 0 w 88"/>
                  <a:gd name="T7" fmla="*/ 0 h 84"/>
                  <a:gd name="T8" fmla="*/ 11 w 88"/>
                  <a:gd name="T9" fmla="*/ 0 h 84"/>
                  <a:gd name="T10" fmla="*/ 21 w 88"/>
                  <a:gd name="T11" fmla="*/ 0 h 84"/>
                  <a:gd name="T12" fmla="*/ 72 w 88"/>
                  <a:gd name="T13" fmla="*/ 60 h 84"/>
                  <a:gd name="T14" fmla="*/ 72 w 88"/>
                  <a:gd name="T15" fmla="*/ 60 h 84"/>
                  <a:gd name="T16" fmla="*/ 72 w 88"/>
                  <a:gd name="T17" fmla="*/ 13 h 84"/>
                  <a:gd name="T18" fmla="*/ 65 w 88"/>
                  <a:gd name="T19" fmla="*/ 4 h 84"/>
                  <a:gd name="T20" fmla="*/ 61 w 88"/>
                  <a:gd name="T21" fmla="*/ 4 h 84"/>
                  <a:gd name="T22" fmla="*/ 61 w 88"/>
                  <a:gd name="T23" fmla="*/ 0 h 84"/>
                  <a:gd name="T24" fmla="*/ 75 w 88"/>
                  <a:gd name="T25" fmla="*/ 0 h 84"/>
                  <a:gd name="T26" fmla="*/ 88 w 88"/>
                  <a:gd name="T27" fmla="*/ 0 h 84"/>
                  <a:gd name="T28" fmla="*/ 88 w 88"/>
                  <a:gd name="T29" fmla="*/ 4 h 84"/>
                  <a:gd name="T30" fmla="*/ 85 w 88"/>
                  <a:gd name="T31" fmla="*/ 4 h 84"/>
                  <a:gd name="T32" fmla="*/ 78 w 88"/>
                  <a:gd name="T33" fmla="*/ 13 h 84"/>
                  <a:gd name="T34" fmla="*/ 78 w 88"/>
                  <a:gd name="T35" fmla="*/ 84 h 84"/>
                  <a:gd name="T36" fmla="*/ 74 w 88"/>
                  <a:gd name="T37" fmla="*/ 84 h 84"/>
                  <a:gd name="T38" fmla="*/ 16 w 88"/>
                  <a:gd name="T39" fmla="*/ 13 h 84"/>
                  <a:gd name="T40" fmla="*/ 16 w 88"/>
                  <a:gd name="T41" fmla="*/ 13 h 84"/>
                  <a:gd name="T42" fmla="*/ 16 w 88"/>
                  <a:gd name="T43" fmla="*/ 70 h 84"/>
                  <a:gd name="T44" fmla="*/ 23 w 88"/>
                  <a:gd name="T45" fmla="*/ 78 h 84"/>
                  <a:gd name="T46" fmla="*/ 27 w 88"/>
                  <a:gd name="T47" fmla="*/ 78 h 84"/>
                  <a:gd name="T48" fmla="*/ 27 w 88"/>
                  <a:gd name="T49" fmla="*/ 82 h 84"/>
                  <a:gd name="T50" fmla="*/ 13 w 88"/>
                  <a:gd name="T51" fmla="*/ 82 h 84"/>
                  <a:gd name="T52" fmla="*/ 0 w 88"/>
                  <a:gd name="T53" fmla="*/ 82 h 84"/>
                  <a:gd name="T54" fmla="*/ 0 w 88"/>
                  <a:gd name="T55" fmla="*/ 78 h 84"/>
                  <a:gd name="T56" fmla="*/ 3 w 88"/>
                  <a:gd name="T57" fmla="*/ 78 h 84"/>
                  <a:gd name="T58" fmla="*/ 10 w 88"/>
                  <a:gd name="T59" fmla="*/ 70 h 84"/>
                  <a:gd name="T60" fmla="*/ 10 w 88"/>
                  <a:gd name="T61" fmla="*/ 7 h 84"/>
                  <a:gd name="T62" fmla="*/ 10 w 88"/>
                  <a:gd name="T63" fmla="*/ 7 h 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8" h="84">
                    <a:moveTo>
                      <a:pt x="10" y="7"/>
                    </a:moveTo>
                    <a:cubicBezTo>
                      <a:pt x="8" y="4"/>
                      <a:pt x="5" y="4"/>
                      <a:pt x="2" y="4"/>
                    </a:cubicBezTo>
                    <a:cubicBezTo>
                      <a:pt x="0" y="4"/>
                      <a:pt x="0" y="4"/>
                      <a:pt x="0" y="4"/>
                    </a:cubicBezTo>
                    <a:cubicBezTo>
                      <a:pt x="0" y="0"/>
                      <a:pt x="0" y="0"/>
                      <a:pt x="0" y="0"/>
                    </a:cubicBezTo>
                    <a:cubicBezTo>
                      <a:pt x="4" y="0"/>
                      <a:pt x="7" y="0"/>
                      <a:pt x="11" y="0"/>
                    </a:cubicBezTo>
                    <a:cubicBezTo>
                      <a:pt x="14" y="0"/>
                      <a:pt x="18" y="0"/>
                      <a:pt x="21" y="0"/>
                    </a:cubicBezTo>
                    <a:cubicBezTo>
                      <a:pt x="72" y="60"/>
                      <a:pt x="72" y="60"/>
                      <a:pt x="72" y="60"/>
                    </a:cubicBezTo>
                    <a:cubicBezTo>
                      <a:pt x="72" y="60"/>
                      <a:pt x="72" y="60"/>
                      <a:pt x="72" y="60"/>
                    </a:cubicBezTo>
                    <a:cubicBezTo>
                      <a:pt x="72" y="13"/>
                      <a:pt x="72" y="13"/>
                      <a:pt x="72" y="13"/>
                    </a:cubicBezTo>
                    <a:cubicBezTo>
                      <a:pt x="72" y="5"/>
                      <a:pt x="69" y="4"/>
                      <a:pt x="65" y="4"/>
                    </a:cubicBezTo>
                    <a:cubicBezTo>
                      <a:pt x="61" y="4"/>
                      <a:pt x="61" y="4"/>
                      <a:pt x="61" y="4"/>
                    </a:cubicBezTo>
                    <a:cubicBezTo>
                      <a:pt x="61" y="0"/>
                      <a:pt x="61" y="0"/>
                      <a:pt x="61" y="0"/>
                    </a:cubicBezTo>
                    <a:cubicBezTo>
                      <a:pt x="67" y="0"/>
                      <a:pt x="70" y="0"/>
                      <a:pt x="75" y="0"/>
                    </a:cubicBezTo>
                    <a:cubicBezTo>
                      <a:pt x="80" y="0"/>
                      <a:pt x="83" y="0"/>
                      <a:pt x="88" y="0"/>
                    </a:cubicBezTo>
                    <a:cubicBezTo>
                      <a:pt x="88" y="4"/>
                      <a:pt x="88" y="4"/>
                      <a:pt x="88" y="4"/>
                    </a:cubicBezTo>
                    <a:cubicBezTo>
                      <a:pt x="85" y="4"/>
                      <a:pt x="85" y="4"/>
                      <a:pt x="85" y="4"/>
                    </a:cubicBezTo>
                    <a:cubicBezTo>
                      <a:pt x="81" y="4"/>
                      <a:pt x="78" y="5"/>
                      <a:pt x="78" y="13"/>
                    </a:cubicBezTo>
                    <a:cubicBezTo>
                      <a:pt x="78" y="84"/>
                      <a:pt x="78" y="84"/>
                      <a:pt x="78" y="84"/>
                    </a:cubicBezTo>
                    <a:cubicBezTo>
                      <a:pt x="74" y="84"/>
                      <a:pt x="74" y="84"/>
                      <a:pt x="74" y="84"/>
                    </a:cubicBezTo>
                    <a:cubicBezTo>
                      <a:pt x="16" y="13"/>
                      <a:pt x="16" y="13"/>
                      <a:pt x="16" y="13"/>
                    </a:cubicBezTo>
                    <a:cubicBezTo>
                      <a:pt x="16" y="13"/>
                      <a:pt x="16" y="13"/>
                      <a:pt x="16" y="13"/>
                    </a:cubicBezTo>
                    <a:cubicBezTo>
                      <a:pt x="16" y="70"/>
                      <a:pt x="16" y="70"/>
                      <a:pt x="16" y="70"/>
                    </a:cubicBezTo>
                    <a:cubicBezTo>
                      <a:pt x="16" y="77"/>
                      <a:pt x="19" y="78"/>
                      <a:pt x="23" y="78"/>
                    </a:cubicBezTo>
                    <a:cubicBezTo>
                      <a:pt x="27" y="78"/>
                      <a:pt x="27" y="78"/>
                      <a:pt x="27" y="78"/>
                    </a:cubicBezTo>
                    <a:cubicBezTo>
                      <a:pt x="27" y="82"/>
                      <a:pt x="27" y="82"/>
                      <a:pt x="27" y="82"/>
                    </a:cubicBezTo>
                    <a:cubicBezTo>
                      <a:pt x="21" y="82"/>
                      <a:pt x="17" y="82"/>
                      <a:pt x="13" y="82"/>
                    </a:cubicBezTo>
                    <a:cubicBezTo>
                      <a:pt x="8" y="82"/>
                      <a:pt x="4" y="82"/>
                      <a:pt x="0" y="82"/>
                    </a:cubicBezTo>
                    <a:cubicBezTo>
                      <a:pt x="0" y="78"/>
                      <a:pt x="0" y="78"/>
                      <a:pt x="0" y="78"/>
                    </a:cubicBezTo>
                    <a:cubicBezTo>
                      <a:pt x="3" y="78"/>
                      <a:pt x="3" y="78"/>
                      <a:pt x="3" y="78"/>
                    </a:cubicBezTo>
                    <a:cubicBezTo>
                      <a:pt x="6" y="78"/>
                      <a:pt x="10" y="77"/>
                      <a:pt x="10" y="70"/>
                    </a:cubicBezTo>
                    <a:cubicBezTo>
                      <a:pt x="10" y="7"/>
                      <a:pt x="10" y="7"/>
                      <a:pt x="10" y="7"/>
                    </a:cubicBezTo>
                    <a:cubicBezTo>
                      <a:pt x="10" y="7"/>
                      <a:pt x="10" y="7"/>
                      <a:pt x="10" y="7"/>
                    </a:cubicBezTo>
                    <a:close/>
                  </a:path>
                </a:pathLst>
              </a:custGeom>
              <a:solidFill>
                <a:srgbClr val="FFFFFF"/>
              </a:solidFill>
              <a:ln w="9525">
                <a:noFill/>
                <a:round/>
                <a:headEnd/>
                <a:tailEnd/>
              </a:ln>
            </p:spPr>
            <p:txBody>
              <a:bodyPr/>
              <a:lstStyle/>
              <a:p>
                <a:pPr>
                  <a:defRPr/>
                </a:pPr>
                <a:endParaRPr lang="en-US"/>
              </a:p>
            </p:txBody>
          </p:sp>
          <p:sp>
            <p:nvSpPr>
              <p:cNvPr id="51" name="Freeform 25"/>
              <p:cNvSpPr>
                <a:spLocks noEditPoints="1"/>
              </p:cNvSpPr>
              <p:nvPr userDrawn="1"/>
            </p:nvSpPr>
            <p:spPr bwMode="auto">
              <a:xfrm>
                <a:off x="3368" y="488"/>
                <a:ext cx="226" cy="217"/>
              </a:xfrm>
              <a:custGeom>
                <a:avLst/>
                <a:gdLst>
                  <a:gd name="T0" fmla="*/ 14 w 112"/>
                  <a:gd name="T1" fmla="*/ 12 h 109"/>
                  <a:gd name="T2" fmla="*/ 4 w 112"/>
                  <a:gd name="T3" fmla="*/ 5 h 109"/>
                  <a:gd name="T4" fmla="*/ 2 w 112"/>
                  <a:gd name="T5" fmla="*/ 5 h 109"/>
                  <a:gd name="T6" fmla="*/ 2 w 112"/>
                  <a:gd name="T7" fmla="*/ 0 h 109"/>
                  <a:gd name="T8" fmla="*/ 27 w 112"/>
                  <a:gd name="T9" fmla="*/ 1 h 109"/>
                  <a:gd name="T10" fmla="*/ 60 w 112"/>
                  <a:gd name="T11" fmla="*/ 0 h 109"/>
                  <a:gd name="T12" fmla="*/ 112 w 112"/>
                  <a:gd name="T13" fmla="*/ 53 h 109"/>
                  <a:gd name="T14" fmla="*/ 53 w 112"/>
                  <a:gd name="T15" fmla="*/ 109 h 109"/>
                  <a:gd name="T16" fmla="*/ 24 w 112"/>
                  <a:gd name="T17" fmla="*/ 108 h 109"/>
                  <a:gd name="T18" fmla="*/ 0 w 112"/>
                  <a:gd name="T19" fmla="*/ 109 h 109"/>
                  <a:gd name="T20" fmla="*/ 0 w 112"/>
                  <a:gd name="T21" fmla="*/ 103 h 109"/>
                  <a:gd name="T22" fmla="*/ 2 w 112"/>
                  <a:gd name="T23" fmla="*/ 103 h 109"/>
                  <a:gd name="T24" fmla="*/ 14 w 112"/>
                  <a:gd name="T25" fmla="*/ 94 h 109"/>
                  <a:gd name="T26" fmla="*/ 14 w 112"/>
                  <a:gd name="T27" fmla="*/ 12 h 109"/>
                  <a:gd name="T28" fmla="*/ 14 w 112"/>
                  <a:gd name="T29" fmla="*/ 12 h 109"/>
                  <a:gd name="T30" fmla="*/ 32 w 112"/>
                  <a:gd name="T31" fmla="*/ 94 h 109"/>
                  <a:gd name="T32" fmla="*/ 45 w 112"/>
                  <a:gd name="T33" fmla="*/ 101 h 109"/>
                  <a:gd name="T34" fmla="*/ 93 w 112"/>
                  <a:gd name="T35" fmla="*/ 56 h 109"/>
                  <a:gd name="T36" fmla="*/ 47 w 112"/>
                  <a:gd name="T37" fmla="*/ 7 h 109"/>
                  <a:gd name="T38" fmla="*/ 32 w 112"/>
                  <a:gd name="T39" fmla="*/ 14 h 109"/>
                  <a:gd name="T40" fmla="*/ 32 w 112"/>
                  <a:gd name="T41" fmla="*/ 94 h 109"/>
                  <a:gd name="T42" fmla="*/ 32 w 112"/>
                  <a:gd name="T43" fmla="*/ 94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2" h="109">
                    <a:moveTo>
                      <a:pt x="14" y="12"/>
                    </a:moveTo>
                    <a:cubicBezTo>
                      <a:pt x="14" y="6"/>
                      <a:pt x="10" y="5"/>
                      <a:pt x="4" y="5"/>
                    </a:cubicBezTo>
                    <a:cubicBezTo>
                      <a:pt x="2" y="5"/>
                      <a:pt x="2" y="5"/>
                      <a:pt x="2" y="5"/>
                    </a:cubicBezTo>
                    <a:cubicBezTo>
                      <a:pt x="2" y="0"/>
                      <a:pt x="2" y="0"/>
                      <a:pt x="2" y="0"/>
                    </a:cubicBezTo>
                    <a:cubicBezTo>
                      <a:pt x="10" y="0"/>
                      <a:pt x="18" y="1"/>
                      <a:pt x="27" y="1"/>
                    </a:cubicBezTo>
                    <a:cubicBezTo>
                      <a:pt x="36" y="1"/>
                      <a:pt x="47" y="0"/>
                      <a:pt x="60" y="0"/>
                    </a:cubicBezTo>
                    <a:cubicBezTo>
                      <a:pt x="91" y="0"/>
                      <a:pt x="112" y="17"/>
                      <a:pt x="112" y="53"/>
                    </a:cubicBezTo>
                    <a:cubicBezTo>
                      <a:pt x="112" y="90"/>
                      <a:pt x="89" y="109"/>
                      <a:pt x="53" y="109"/>
                    </a:cubicBezTo>
                    <a:cubicBezTo>
                      <a:pt x="44" y="109"/>
                      <a:pt x="33" y="108"/>
                      <a:pt x="24" y="108"/>
                    </a:cubicBezTo>
                    <a:cubicBezTo>
                      <a:pt x="15" y="108"/>
                      <a:pt x="8" y="108"/>
                      <a:pt x="0" y="109"/>
                    </a:cubicBezTo>
                    <a:cubicBezTo>
                      <a:pt x="0" y="103"/>
                      <a:pt x="0" y="103"/>
                      <a:pt x="0" y="103"/>
                    </a:cubicBezTo>
                    <a:cubicBezTo>
                      <a:pt x="2" y="103"/>
                      <a:pt x="2" y="103"/>
                      <a:pt x="2" y="103"/>
                    </a:cubicBezTo>
                    <a:cubicBezTo>
                      <a:pt x="11" y="103"/>
                      <a:pt x="14" y="100"/>
                      <a:pt x="14" y="94"/>
                    </a:cubicBezTo>
                    <a:cubicBezTo>
                      <a:pt x="14" y="12"/>
                      <a:pt x="14" y="12"/>
                      <a:pt x="14" y="12"/>
                    </a:cubicBezTo>
                    <a:cubicBezTo>
                      <a:pt x="14" y="12"/>
                      <a:pt x="14" y="12"/>
                      <a:pt x="14" y="12"/>
                    </a:cubicBezTo>
                    <a:close/>
                    <a:moveTo>
                      <a:pt x="32" y="94"/>
                    </a:moveTo>
                    <a:cubicBezTo>
                      <a:pt x="32" y="100"/>
                      <a:pt x="32" y="101"/>
                      <a:pt x="45" y="101"/>
                    </a:cubicBezTo>
                    <a:cubicBezTo>
                      <a:pt x="74" y="101"/>
                      <a:pt x="93" y="91"/>
                      <a:pt x="93" y="56"/>
                    </a:cubicBezTo>
                    <a:cubicBezTo>
                      <a:pt x="93" y="19"/>
                      <a:pt x="75" y="7"/>
                      <a:pt x="47" y="7"/>
                    </a:cubicBezTo>
                    <a:cubicBezTo>
                      <a:pt x="32" y="7"/>
                      <a:pt x="32" y="8"/>
                      <a:pt x="32" y="14"/>
                    </a:cubicBezTo>
                    <a:cubicBezTo>
                      <a:pt x="32" y="94"/>
                      <a:pt x="32" y="94"/>
                      <a:pt x="32" y="94"/>
                    </a:cubicBezTo>
                    <a:cubicBezTo>
                      <a:pt x="32" y="94"/>
                      <a:pt x="32" y="94"/>
                      <a:pt x="32" y="94"/>
                    </a:cubicBezTo>
                    <a:close/>
                  </a:path>
                </a:pathLst>
              </a:custGeom>
              <a:solidFill>
                <a:srgbClr val="FFFFFF"/>
              </a:solidFill>
              <a:ln w="9525">
                <a:noFill/>
                <a:round/>
                <a:headEnd/>
                <a:tailEnd/>
              </a:ln>
            </p:spPr>
            <p:txBody>
              <a:bodyPr/>
              <a:lstStyle/>
              <a:p>
                <a:pPr>
                  <a:defRPr/>
                </a:pPr>
                <a:endParaRPr lang="en-US"/>
              </a:p>
            </p:txBody>
          </p:sp>
          <p:sp>
            <p:nvSpPr>
              <p:cNvPr id="52" name="Freeform 26"/>
              <p:cNvSpPr>
                <a:spLocks/>
              </p:cNvSpPr>
              <p:nvPr userDrawn="1"/>
            </p:nvSpPr>
            <p:spPr bwMode="auto">
              <a:xfrm>
                <a:off x="2589" y="83"/>
                <a:ext cx="579" cy="397"/>
              </a:xfrm>
              <a:custGeom>
                <a:avLst/>
                <a:gdLst>
                  <a:gd name="T0" fmla="*/ 290 w 290"/>
                  <a:gd name="T1" fmla="*/ 199 h 199"/>
                  <a:gd name="T2" fmla="*/ 290 w 290"/>
                  <a:gd name="T3" fmla="*/ 72 h 199"/>
                  <a:gd name="T4" fmla="*/ 145 w 290"/>
                  <a:gd name="T5" fmla="*/ 0 h 199"/>
                  <a:gd name="T6" fmla="*/ 0 w 290"/>
                  <a:gd name="T7" fmla="*/ 72 h 199"/>
                  <a:gd name="T8" fmla="*/ 0 w 290"/>
                  <a:gd name="T9" fmla="*/ 199 h 199"/>
                  <a:gd name="T10" fmla="*/ 290 w 290"/>
                  <a:gd name="T11" fmla="*/ 199 h 199"/>
                  <a:gd name="T12" fmla="*/ 290 w 290"/>
                  <a:gd name="T13" fmla="*/ 199 h 1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 h="199">
                    <a:moveTo>
                      <a:pt x="290" y="199"/>
                    </a:moveTo>
                    <a:cubicBezTo>
                      <a:pt x="290" y="72"/>
                      <a:pt x="290" y="72"/>
                      <a:pt x="290" y="72"/>
                    </a:cubicBezTo>
                    <a:cubicBezTo>
                      <a:pt x="290" y="72"/>
                      <a:pt x="244" y="0"/>
                      <a:pt x="145" y="0"/>
                    </a:cubicBezTo>
                    <a:cubicBezTo>
                      <a:pt x="46" y="0"/>
                      <a:pt x="0" y="72"/>
                      <a:pt x="0" y="72"/>
                    </a:cubicBezTo>
                    <a:cubicBezTo>
                      <a:pt x="0" y="199"/>
                      <a:pt x="0" y="199"/>
                      <a:pt x="0" y="199"/>
                    </a:cubicBezTo>
                    <a:cubicBezTo>
                      <a:pt x="290" y="199"/>
                      <a:pt x="290" y="199"/>
                      <a:pt x="290" y="199"/>
                    </a:cubicBezTo>
                    <a:cubicBezTo>
                      <a:pt x="290" y="199"/>
                      <a:pt x="290" y="199"/>
                      <a:pt x="290" y="199"/>
                    </a:cubicBezTo>
                    <a:close/>
                  </a:path>
                </a:pathLst>
              </a:custGeom>
              <a:solidFill>
                <a:srgbClr val="FFFFFF"/>
              </a:solidFill>
              <a:ln w="9525">
                <a:noFill/>
                <a:round/>
                <a:headEnd/>
                <a:tailEnd/>
              </a:ln>
            </p:spPr>
            <p:txBody>
              <a:bodyPr/>
              <a:lstStyle/>
              <a:p>
                <a:pPr>
                  <a:defRPr/>
                </a:pPr>
                <a:endParaRPr lang="en-US"/>
              </a:p>
            </p:txBody>
          </p:sp>
          <p:sp>
            <p:nvSpPr>
              <p:cNvPr id="53" name="Freeform 27"/>
              <p:cNvSpPr>
                <a:spLocks noEditPoints="1"/>
              </p:cNvSpPr>
              <p:nvPr userDrawn="1"/>
            </p:nvSpPr>
            <p:spPr bwMode="auto">
              <a:xfrm>
                <a:off x="2573" y="67"/>
                <a:ext cx="613" cy="429"/>
              </a:xfrm>
              <a:custGeom>
                <a:avLst/>
                <a:gdLst>
                  <a:gd name="T0" fmla="*/ 0 w 307"/>
                  <a:gd name="T1" fmla="*/ 215 h 215"/>
                  <a:gd name="T2" fmla="*/ 0 w 307"/>
                  <a:gd name="T3" fmla="*/ 78 h 215"/>
                  <a:gd name="T4" fmla="*/ 1 w 307"/>
                  <a:gd name="T5" fmla="*/ 76 h 215"/>
                  <a:gd name="T6" fmla="*/ 38 w 307"/>
                  <a:gd name="T7" fmla="*/ 37 h 215"/>
                  <a:gd name="T8" fmla="*/ 38 w 307"/>
                  <a:gd name="T9" fmla="*/ 37 h 215"/>
                  <a:gd name="T10" fmla="*/ 153 w 307"/>
                  <a:gd name="T11" fmla="*/ 0 h 215"/>
                  <a:gd name="T12" fmla="*/ 153 w 307"/>
                  <a:gd name="T13" fmla="*/ 0 h 215"/>
                  <a:gd name="T14" fmla="*/ 268 w 307"/>
                  <a:gd name="T15" fmla="*/ 37 h 215"/>
                  <a:gd name="T16" fmla="*/ 268 w 307"/>
                  <a:gd name="T17" fmla="*/ 37 h 215"/>
                  <a:gd name="T18" fmla="*/ 305 w 307"/>
                  <a:gd name="T19" fmla="*/ 76 h 215"/>
                  <a:gd name="T20" fmla="*/ 305 w 307"/>
                  <a:gd name="T21" fmla="*/ 76 h 215"/>
                  <a:gd name="T22" fmla="*/ 307 w 307"/>
                  <a:gd name="T23" fmla="*/ 78 h 215"/>
                  <a:gd name="T24" fmla="*/ 307 w 307"/>
                  <a:gd name="T25" fmla="*/ 207 h 215"/>
                  <a:gd name="T26" fmla="*/ 307 w 307"/>
                  <a:gd name="T27" fmla="*/ 215 h 215"/>
                  <a:gd name="T28" fmla="*/ 0 w 307"/>
                  <a:gd name="T29" fmla="*/ 215 h 215"/>
                  <a:gd name="T30" fmla="*/ 298 w 307"/>
                  <a:gd name="T31" fmla="*/ 207 h 215"/>
                  <a:gd name="T32" fmla="*/ 298 w 307"/>
                  <a:gd name="T33" fmla="*/ 198 h 215"/>
                  <a:gd name="T34" fmla="*/ 298 w 307"/>
                  <a:gd name="T35" fmla="*/ 207 h 215"/>
                  <a:gd name="T36" fmla="*/ 17 w 307"/>
                  <a:gd name="T37" fmla="*/ 198 h 215"/>
                  <a:gd name="T38" fmla="*/ 290 w 307"/>
                  <a:gd name="T39" fmla="*/ 198 h 215"/>
                  <a:gd name="T40" fmla="*/ 290 w 307"/>
                  <a:gd name="T41" fmla="*/ 83 h 215"/>
                  <a:gd name="T42" fmla="*/ 289 w 307"/>
                  <a:gd name="T43" fmla="*/ 82 h 215"/>
                  <a:gd name="T44" fmla="*/ 289 w 307"/>
                  <a:gd name="T45" fmla="*/ 82 h 215"/>
                  <a:gd name="T46" fmla="*/ 283 w 307"/>
                  <a:gd name="T47" fmla="*/ 74 h 215"/>
                  <a:gd name="T48" fmla="*/ 283 w 307"/>
                  <a:gd name="T49" fmla="*/ 74 h 215"/>
                  <a:gd name="T50" fmla="*/ 258 w 307"/>
                  <a:gd name="T51" fmla="*/ 51 h 215"/>
                  <a:gd name="T52" fmla="*/ 258 w 307"/>
                  <a:gd name="T53" fmla="*/ 51 h 215"/>
                  <a:gd name="T54" fmla="*/ 153 w 307"/>
                  <a:gd name="T55" fmla="*/ 17 h 215"/>
                  <a:gd name="T56" fmla="*/ 153 w 307"/>
                  <a:gd name="T57" fmla="*/ 17 h 215"/>
                  <a:gd name="T58" fmla="*/ 17 w 307"/>
                  <a:gd name="T59" fmla="*/ 83 h 215"/>
                  <a:gd name="T60" fmla="*/ 17 w 307"/>
                  <a:gd name="T61" fmla="*/ 83 h 215"/>
                  <a:gd name="T62" fmla="*/ 17 w 307"/>
                  <a:gd name="T63" fmla="*/ 198 h 21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07" h="215">
                    <a:moveTo>
                      <a:pt x="0" y="215"/>
                    </a:moveTo>
                    <a:cubicBezTo>
                      <a:pt x="0" y="78"/>
                      <a:pt x="0" y="78"/>
                      <a:pt x="0" y="78"/>
                    </a:cubicBezTo>
                    <a:cubicBezTo>
                      <a:pt x="1" y="76"/>
                      <a:pt x="1" y="76"/>
                      <a:pt x="1" y="76"/>
                    </a:cubicBezTo>
                    <a:cubicBezTo>
                      <a:pt x="1" y="75"/>
                      <a:pt x="13" y="56"/>
                      <a:pt x="38" y="37"/>
                    </a:cubicBezTo>
                    <a:cubicBezTo>
                      <a:pt x="38" y="37"/>
                      <a:pt x="38" y="37"/>
                      <a:pt x="38" y="37"/>
                    </a:cubicBezTo>
                    <a:cubicBezTo>
                      <a:pt x="63" y="19"/>
                      <a:pt x="102" y="0"/>
                      <a:pt x="153" y="0"/>
                    </a:cubicBezTo>
                    <a:cubicBezTo>
                      <a:pt x="153" y="0"/>
                      <a:pt x="153" y="0"/>
                      <a:pt x="153" y="0"/>
                    </a:cubicBezTo>
                    <a:cubicBezTo>
                      <a:pt x="205" y="0"/>
                      <a:pt x="243" y="19"/>
                      <a:pt x="268" y="37"/>
                    </a:cubicBezTo>
                    <a:cubicBezTo>
                      <a:pt x="268" y="37"/>
                      <a:pt x="268" y="37"/>
                      <a:pt x="268" y="37"/>
                    </a:cubicBezTo>
                    <a:cubicBezTo>
                      <a:pt x="293" y="56"/>
                      <a:pt x="305" y="75"/>
                      <a:pt x="305" y="76"/>
                    </a:cubicBezTo>
                    <a:cubicBezTo>
                      <a:pt x="305" y="76"/>
                      <a:pt x="305" y="76"/>
                      <a:pt x="305" y="76"/>
                    </a:cubicBezTo>
                    <a:cubicBezTo>
                      <a:pt x="307" y="78"/>
                      <a:pt x="307" y="78"/>
                      <a:pt x="307" y="78"/>
                    </a:cubicBezTo>
                    <a:cubicBezTo>
                      <a:pt x="307" y="207"/>
                      <a:pt x="307" y="207"/>
                      <a:pt x="307" y="207"/>
                    </a:cubicBezTo>
                    <a:cubicBezTo>
                      <a:pt x="307" y="215"/>
                      <a:pt x="307" y="215"/>
                      <a:pt x="307" y="215"/>
                    </a:cubicBezTo>
                    <a:cubicBezTo>
                      <a:pt x="0" y="215"/>
                      <a:pt x="0" y="215"/>
                      <a:pt x="0" y="215"/>
                    </a:cubicBezTo>
                    <a:close/>
                    <a:moveTo>
                      <a:pt x="298" y="207"/>
                    </a:moveTo>
                    <a:cubicBezTo>
                      <a:pt x="298" y="198"/>
                      <a:pt x="298" y="198"/>
                      <a:pt x="298" y="198"/>
                    </a:cubicBezTo>
                    <a:cubicBezTo>
                      <a:pt x="298" y="207"/>
                      <a:pt x="298" y="207"/>
                      <a:pt x="298" y="207"/>
                    </a:cubicBezTo>
                    <a:close/>
                    <a:moveTo>
                      <a:pt x="17" y="198"/>
                    </a:moveTo>
                    <a:cubicBezTo>
                      <a:pt x="290" y="198"/>
                      <a:pt x="290" y="198"/>
                      <a:pt x="290" y="198"/>
                    </a:cubicBezTo>
                    <a:cubicBezTo>
                      <a:pt x="290" y="83"/>
                      <a:pt x="290" y="83"/>
                      <a:pt x="290" y="83"/>
                    </a:cubicBezTo>
                    <a:cubicBezTo>
                      <a:pt x="290" y="83"/>
                      <a:pt x="290" y="82"/>
                      <a:pt x="289" y="82"/>
                    </a:cubicBezTo>
                    <a:cubicBezTo>
                      <a:pt x="289" y="82"/>
                      <a:pt x="289" y="82"/>
                      <a:pt x="289" y="82"/>
                    </a:cubicBezTo>
                    <a:cubicBezTo>
                      <a:pt x="288" y="80"/>
                      <a:pt x="286" y="78"/>
                      <a:pt x="283" y="74"/>
                    </a:cubicBezTo>
                    <a:cubicBezTo>
                      <a:pt x="283" y="74"/>
                      <a:pt x="283" y="74"/>
                      <a:pt x="283" y="74"/>
                    </a:cubicBezTo>
                    <a:cubicBezTo>
                      <a:pt x="278" y="68"/>
                      <a:pt x="269" y="60"/>
                      <a:pt x="258" y="51"/>
                    </a:cubicBezTo>
                    <a:cubicBezTo>
                      <a:pt x="258" y="51"/>
                      <a:pt x="258" y="51"/>
                      <a:pt x="258" y="51"/>
                    </a:cubicBezTo>
                    <a:cubicBezTo>
                      <a:pt x="235" y="34"/>
                      <a:pt x="201" y="17"/>
                      <a:pt x="153" y="17"/>
                    </a:cubicBezTo>
                    <a:cubicBezTo>
                      <a:pt x="153" y="17"/>
                      <a:pt x="153" y="17"/>
                      <a:pt x="153" y="17"/>
                    </a:cubicBezTo>
                    <a:cubicBezTo>
                      <a:pt x="69" y="17"/>
                      <a:pt x="25" y="72"/>
                      <a:pt x="17" y="83"/>
                    </a:cubicBezTo>
                    <a:cubicBezTo>
                      <a:pt x="17" y="83"/>
                      <a:pt x="17" y="83"/>
                      <a:pt x="17" y="83"/>
                    </a:cubicBezTo>
                    <a:cubicBezTo>
                      <a:pt x="17" y="198"/>
                      <a:pt x="17" y="198"/>
                      <a:pt x="17" y="198"/>
                    </a:cubicBezTo>
                    <a:close/>
                  </a:path>
                </a:pathLst>
              </a:custGeom>
              <a:solidFill>
                <a:srgbClr val="E13A3E"/>
              </a:solidFill>
              <a:ln w="9525">
                <a:noFill/>
                <a:round/>
                <a:headEnd/>
                <a:tailEnd/>
              </a:ln>
            </p:spPr>
            <p:txBody>
              <a:bodyPr/>
              <a:lstStyle/>
              <a:p>
                <a:pPr>
                  <a:defRPr/>
                </a:pPr>
                <a:endParaRPr lang="en-US"/>
              </a:p>
            </p:txBody>
          </p:sp>
          <p:sp>
            <p:nvSpPr>
              <p:cNvPr id="54" name="Freeform 28"/>
              <p:cNvSpPr>
                <a:spLocks noEditPoints="1"/>
              </p:cNvSpPr>
              <p:nvPr userDrawn="1"/>
            </p:nvSpPr>
            <p:spPr bwMode="auto">
              <a:xfrm>
                <a:off x="2581" y="75"/>
                <a:ext cx="597" cy="413"/>
              </a:xfrm>
              <a:custGeom>
                <a:avLst/>
                <a:gdLst>
                  <a:gd name="T0" fmla="*/ 0 w 299"/>
                  <a:gd name="T1" fmla="*/ 207 h 207"/>
                  <a:gd name="T2" fmla="*/ 0 w 299"/>
                  <a:gd name="T3" fmla="*/ 75 h 207"/>
                  <a:gd name="T4" fmla="*/ 1 w 299"/>
                  <a:gd name="T5" fmla="*/ 74 h 207"/>
                  <a:gd name="T6" fmla="*/ 149 w 299"/>
                  <a:gd name="T7" fmla="*/ 0 h 207"/>
                  <a:gd name="T8" fmla="*/ 149 w 299"/>
                  <a:gd name="T9" fmla="*/ 0 h 207"/>
                  <a:gd name="T10" fmla="*/ 298 w 299"/>
                  <a:gd name="T11" fmla="*/ 74 h 207"/>
                  <a:gd name="T12" fmla="*/ 298 w 299"/>
                  <a:gd name="T13" fmla="*/ 74 h 207"/>
                  <a:gd name="T14" fmla="*/ 299 w 299"/>
                  <a:gd name="T15" fmla="*/ 75 h 207"/>
                  <a:gd name="T16" fmla="*/ 299 w 299"/>
                  <a:gd name="T17" fmla="*/ 203 h 207"/>
                  <a:gd name="T18" fmla="*/ 299 w 299"/>
                  <a:gd name="T19" fmla="*/ 207 h 207"/>
                  <a:gd name="T20" fmla="*/ 0 w 299"/>
                  <a:gd name="T21" fmla="*/ 207 h 207"/>
                  <a:gd name="T22" fmla="*/ 294 w 299"/>
                  <a:gd name="T23" fmla="*/ 203 h 207"/>
                  <a:gd name="T24" fmla="*/ 294 w 299"/>
                  <a:gd name="T25" fmla="*/ 198 h 207"/>
                  <a:gd name="T26" fmla="*/ 294 w 299"/>
                  <a:gd name="T27" fmla="*/ 203 h 207"/>
                  <a:gd name="T28" fmla="*/ 8 w 299"/>
                  <a:gd name="T29" fmla="*/ 198 h 207"/>
                  <a:gd name="T30" fmla="*/ 290 w 299"/>
                  <a:gd name="T31" fmla="*/ 198 h 207"/>
                  <a:gd name="T32" fmla="*/ 290 w 299"/>
                  <a:gd name="T33" fmla="*/ 77 h 207"/>
                  <a:gd name="T34" fmla="*/ 289 w 299"/>
                  <a:gd name="T35" fmla="*/ 76 h 207"/>
                  <a:gd name="T36" fmla="*/ 289 w 299"/>
                  <a:gd name="T37" fmla="*/ 76 h 207"/>
                  <a:gd name="T38" fmla="*/ 282 w 299"/>
                  <a:gd name="T39" fmla="*/ 68 h 207"/>
                  <a:gd name="T40" fmla="*/ 282 w 299"/>
                  <a:gd name="T41" fmla="*/ 68 h 207"/>
                  <a:gd name="T42" fmla="*/ 256 w 299"/>
                  <a:gd name="T43" fmla="*/ 44 h 207"/>
                  <a:gd name="T44" fmla="*/ 256 w 299"/>
                  <a:gd name="T45" fmla="*/ 44 h 207"/>
                  <a:gd name="T46" fmla="*/ 149 w 299"/>
                  <a:gd name="T47" fmla="*/ 8 h 207"/>
                  <a:gd name="T48" fmla="*/ 149 w 299"/>
                  <a:gd name="T49" fmla="*/ 8 h 207"/>
                  <a:gd name="T50" fmla="*/ 10 w 299"/>
                  <a:gd name="T51" fmla="*/ 76 h 207"/>
                  <a:gd name="T52" fmla="*/ 10 w 299"/>
                  <a:gd name="T53" fmla="*/ 76 h 207"/>
                  <a:gd name="T54" fmla="*/ 8 w 299"/>
                  <a:gd name="T55" fmla="*/ 77 h 207"/>
                  <a:gd name="T56" fmla="*/ 8 w 299"/>
                  <a:gd name="T57" fmla="*/ 77 h 207"/>
                  <a:gd name="T58" fmla="*/ 8 w 299"/>
                  <a:gd name="T59" fmla="*/ 198 h 20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9" h="207">
                    <a:moveTo>
                      <a:pt x="0" y="207"/>
                    </a:moveTo>
                    <a:cubicBezTo>
                      <a:pt x="0" y="75"/>
                      <a:pt x="0" y="75"/>
                      <a:pt x="0" y="75"/>
                    </a:cubicBezTo>
                    <a:cubicBezTo>
                      <a:pt x="1" y="74"/>
                      <a:pt x="1" y="74"/>
                      <a:pt x="1" y="74"/>
                    </a:cubicBezTo>
                    <a:cubicBezTo>
                      <a:pt x="1" y="73"/>
                      <a:pt x="48" y="0"/>
                      <a:pt x="149" y="0"/>
                    </a:cubicBezTo>
                    <a:cubicBezTo>
                      <a:pt x="149" y="0"/>
                      <a:pt x="149" y="0"/>
                      <a:pt x="149" y="0"/>
                    </a:cubicBezTo>
                    <a:cubicBezTo>
                      <a:pt x="251" y="0"/>
                      <a:pt x="298" y="73"/>
                      <a:pt x="298" y="74"/>
                    </a:cubicBezTo>
                    <a:cubicBezTo>
                      <a:pt x="298" y="74"/>
                      <a:pt x="298" y="74"/>
                      <a:pt x="298" y="74"/>
                    </a:cubicBezTo>
                    <a:cubicBezTo>
                      <a:pt x="299" y="75"/>
                      <a:pt x="299" y="75"/>
                      <a:pt x="299" y="75"/>
                    </a:cubicBezTo>
                    <a:cubicBezTo>
                      <a:pt x="299" y="203"/>
                      <a:pt x="299" y="203"/>
                      <a:pt x="299" y="203"/>
                    </a:cubicBezTo>
                    <a:cubicBezTo>
                      <a:pt x="299" y="207"/>
                      <a:pt x="299" y="207"/>
                      <a:pt x="299" y="207"/>
                    </a:cubicBezTo>
                    <a:cubicBezTo>
                      <a:pt x="0" y="207"/>
                      <a:pt x="0" y="207"/>
                      <a:pt x="0" y="207"/>
                    </a:cubicBezTo>
                    <a:close/>
                    <a:moveTo>
                      <a:pt x="294" y="203"/>
                    </a:moveTo>
                    <a:cubicBezTo>
                      <a:pt x="294" y="198"/>
                      <a:pt x="294" y="198"/>
                      <a:pt x="294" y="198"/>
                    </a:cubicBezTo>
                    <a:cubicBezTo>
                      <a:pt x="294" y="203"/>
                      <a:pt x="294" y="203"/>
                      <a:pt x="294" y="203"/>
                    </a:cubicBezTo>
                    <a:close/>
                    <a:moveTo>
                      <a:pt x="8" y="198"/>
                    </a:moveTo>
                    <a:cubicBezTo>
                      <a:pt x="290" y="198"/>
                      <a:pt x="290" y="198"/>
                      <a:pt x="290" y="198"/>
                    </a:cubicBezTo>
                    <a:cubicBezTo>
                      <a:pt x="290" y="77"/>
                      <a:pt x="290" y="77"/>
                      <a:pt x="290" y="77"/>
                    </a:cubicBezTo>
                    <a:cubicBezTo>
                      <a:pt x="290" y="77"/>
                      <a:pt x="289" y="76"/>
                      <a:pt x="289" y="76"/>
                    </a:cubicBezTo>
                    <a:cubicBezTo>
                      <a:pt x="289" y="76"/>
                      <a:pt x="289" y="76"/>
                      <a:pt x="289" y="76"/>
                    </a:cubicBezTo>
                    <a:cubicBezTo>
                      <a:pt x="287" y="74"/>
                      <a:pt x="285" y="71"/>
                      <a:pt x="282" y="68"/>
                    </a:cubicBezTo>
                    <a:cubicBezTo>
                      <a:pt x="282" y="68"/>
                      <a:pt x="282" y="68"/>
                      <a:pt x="282" y="68"/>
                    </a:cubicBezTo>
                    <a:cubicBezTo>
                      <a:pt x="277" y="61"/>
                      <a:pt x="268" y="52"/>
                      <a:pt x="256" y="44"/>
                    </a:cubicBezTo>
                    <a:cubicBezTo>
                      <a:pt x="256" y="44"/>
                      <a:pt x="256" y="44"/>
                      <a:pt x="256" y="44"/>
                    </a:cubicBezTo>
                    <a:cubicBezTo>
                      <a:pt x="233" y="26"/>
                      <a:pt x="198" y="8"/>
                      <a:pt x="149" y="8"/>
                    </a:cubicBezTo>
                    <a:cubicBezTo>
                      <a:pt x="149" y="8"/>
                      <a:pt x="149" y="8"/>
                      <a:pt x="149" y="8"/>
                    </a:cubicBezTo>
                    <a:cubicBezTo>
                      <a:pt x="64" y="8"/>
                      <a:pt x="20" y="62"/>
                      <a:pt x="10" y="76"/>
                    </a:cubicBezTo>
                    <a:cubicBezTo>
                      <a:pt x="10" y="76"/>
                      <a:pt x="10" y="76"/>
                      <a:pt x="10" y="76"/>
                    </a:cubicBezTo>
                    <a:cubicBezTo>
                      <a:pt x="9" y="76"/>
                      <a:pt x="9" y="77"/>
                      <a:pt x="8" y="77"/>
                    </a:cubicBezTo>
                    <a:cubicBezTo>
                      <a:pt x="8" y="77"/>
                      <a:pt x="8" y="77"/>
                      <a:pt x="8" y="77"/>
                    </a:cubicBezTo>
                    <a:cubicBezTo>
                      <a:pt x="8" y="198"/>
                      <a:pt x="8" y="198"/>
                      <a:pt x="8" y="198"/>
                    </a:cubicBezTo>
                    <a:close/>
                  </a:path>
                </a:pathLst>
              </a:custGeom>
              <a:solidFill>
                <a:srgbClr val="FFDCA4"/>
              </a:solidFill>
              <a:ln w="9525">
                <a:noFill/>
                <a:round/>
                <a:headEnd/>
                <a:tailEnd/>
              </a:ln>
            </p:spPr>
            <p:txBody>
              <a:bodyPr/>
              <a:lstStyle/>
              <a:p>
                <a:pPr>
                  <a:defRPr/>
                </a:pPr>
                <a:endParaRPr lang="en-US"/>
              </a:p>
            </p:txBody>
          </p:sp>
          <p:sp>
            <p:nvSpPr>
              <p:cNvPr id="55" name="Freeform 29"/>
              <p:cNvSpPr>
                <a:spLocks/>
              </p:cNvSpPr>
              <p:nvPr userDrawn="1"/>
            </p:nvSpPr>
            <p:spPr bwMode="auto">
              <a:xfrm>
                <a:off x="2695" y="438"/>
                <a:ext cx="256" cy="82"/>
              </a:xfrm>
              <a:custGeom>
                <a:avLst/>
                <a:gdLst>
                  <a:gd name="T0" fmla="*/ 124 w 127"/>
                  <a:gd name="T1" fmla="*/ 1 h 41"/>
                  <a:gd name="T2" fmla="*/ 124 w 127"/>
                  <a:gd name="T3" fmla="*/ 0 h 41"/>
                  <a:gd name="T4" fmla="*/ 112 w 127"/>
                  <a:gd name="T5" fmla="*/ 1 h 41"/>
                  <a:gd name="T6" fmla="*/ 67 w 127"/>
                  <a:gd name="T7" fmla="*/ 6 h 41"/>
                  <a:gd name="T8" fmla="*/ 52 w 127"/>
                  <a:gd name="T9" fmla="*/ 8 h 41"/>
                  <a:gd name="T10" fmla="*/ 36 w 127"/>
                  <a:gd name="T11" fmla="*/ 11 h 41"/>
                  <a:gd name="T12" fmla="*/ 22 w 127"/>
                  <a:gd name="T13" fmla="*/ 14 h 41"/>
                  <a:gd name="T14" fmla="*/ 11 w 127"/>
                  <a:gd name="T15" fmla="*/ 16 h 41"/>
                  <a:gd name="T16" fmla="*/ 3 w 127"/>
                  <a:gd name="T17" fmla="*/ 18 h 41"/>
                  <a:gd name="T18" fmla="*/ 0 w 127"/>
                  <a:gd name="T19" fmla="*/ 19 h 41"/>
                  <a:gd name="T20" fmla="*/ 1 w 127"/>
                  <a:gd name="T21" fmla="*/ 19 h 41"/>
                  <a:gd name="T22" fmla="*/ 2 w 127"/>
                  <a:gd name="T23" fmla="*/ 20 h 41"/>
                  <a:gd name="T24" fmla="*/ 3 w 127"/>
                  <a:gd name="T25" fmla="*/ 21 h 41"/>
                  <a:gd name="T26" fmla="*/ 9 w 127"/>
                  <a:gd name="T27" fmla="*/ 26 h 41"/>
                  <a:gd name="T28" fmla="*/ 10 w 127"/>
                  <a:gd name="T29" fmla="*/ 27 h 41"/>
                  <a:gd name="T30" fmla="*/ 10 w 127"/>
                  <a:gd name="T31" fmla="*/ 29 h 41"/>
                  <a:gd name="T32" fmla="*/ 9 w 127"/>
                  <a:gd name="T33" fmla="*/ 31 h 41"/>
                  <a:gd name="T34" fmla="*/ 8 w 127"/>
                  <a:gd name="T35" fmla="*/ 33 h 41"/>
                  <a:gd name="T36" fmla="*/ 7 w 127"/>
                  <a:gd name="T37" fmla="*/ 35 h 41"/>
                  <a:gd name="T38" fmla="*/ 6 w 127"/>
                  <a:gd name="T39" fmla="*/ 37 h 41"/>
                  <a:gd name="T40" fmla="*/ 4 w 127"/>
                  <a:gd name="T41" fmla="*/ 40 h 41"/>
                  <a:gd name="T42" fmla="*/ 3 w 127"/>
                  <a:gd name="T43" fmla="*/ 41 h 41"/>
                  <a:gd name="T44" fmla="*/ 6 w 127"/>
                  <a:gd name="T45" fmla="*/ 40 h 41"/>
                  <a:gd name="T46" fmla="*/ 13 w 127"/>
                  <a:gd name="T47" fmla="*/ 38 h 41"/>
                  <a:gd name="T48" fmla="*/ 24 w 127"/>
                  <a:gd name="T49" fmla="*/ 35 h 41"/>
                  <a:gd name="T50" fmla="*/ 37 w 127"/>
                  <a:gd name="T51" fmla="*/ 32 h 41"/>
                  <a:gd name="T52" fmla="*/ 52 w 127"/>
                  <a:gd name="T53" fmla="*/ 30 h 41"/>
                  <a:gd name="T54" fmla="*/ 66 w 127"/>
                  <a:gd name="T55" fmla="*/ 27 h 41"/>
                  <a:gd name="T56" fmla="*/ 113 w 127"/>
                  <a:gd name="T57" fmla="*/ 22 h 41"/>
                  <a:gd name="T58" fmla="*/ 127 w 127"/>
                  <a:gd name="T59" fmla="*/ 21 h 41"/>
                  <a:gd name="T60" fmla="*/ 124 w 127"/>
                  <a:gd name="T61" fmla="*/ 1 h 41"/>
                  <a:gd name="T62" fmla="*/ 124 w 127"/>
                  <a:gd name="T63" fmla="*/ 1 h 4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41">
                    <a:moveTo>
                      <a:pt x="124" y="1"/>
                    </a:moveTo>
                    <a:cubicBezTo>
                      <a:pt x="124" y="0"/>
                      <a:pt x="124" y="0"/>
                      <a:pt x="124" y="0"/>
                    </a:cubicBezTo>
                    <a:cubicBezTo>
                      <a:pt x="120" y="0"/>
                      <a:pt x="116" y="1"/>
                      <a:pt x="112" y="1"/>
                    </a:cubicBezTo>
                    <a:cubicBezTo>
                      <a:pt x="108" y="1"/>
                      <a:pt x="72" y="5"/>
                      <a:pt x="67" y="6"/>
                    </a:cubicBezTo>
                    <a:cubicBezTo>
                      <a:pt x="62" y="6"/>
                      <a:pt x="57" y="7"/>
                      <a:pt x="52" y="8"/>
                    </a:cubicBezTo>
                    <a:cubicBezTo>
                      <a:pt x="47" y="9"/>
                      <a:pt x="41" y="10"/>
                      <a:pt x="36" y="11"/>
                    </a:cubicBezTo>
                    <a:cubicBezTo>
                      <a:pt x="31" y="12"/>
                      <a:pt x="26" y="13"/>
                      <a:pt x="22" y="14"/>
                    </a:cubicBezTo>
                    <a:cubicBezTo>
                      <a:pt x="18" y="15"/>
                      <a:pt x="14" y="16"/>
                      <a:pt x="11" y="16"/>
                    </a:cubicBezTo>
                    <a:cubicBezTo>
                      <a:pt x="8" y="17"/>
                      <a:pt x="5" y="18"/>
                      <a:pt x="3" y="18"/>
                    </a:cubicBezTo>
                    <a:cubicBezTo>
                      <a:pt x="1" y="19"/>
                      <a:pt x="0" y="19"/>
                      <a:pt x="0" y="19"/>
                    </a:cubicBezTo>
                    <a:cubicBezTo>
                      <a:pt x="0" y="19"/>
                      <a:pt x="0" y="19"/>
                      <a:pt x="1" y="19"/>
                    </a:cubicBezTo>
                    <a:cubicBezTo>
                      <a:pt x="1" y="19"/>
                      <a:pt x="1" y="20"/>
                      <a:pt x="2" y="20"/>
                    </a:cubicBezTo>
                    <a:cubicBezTo>
                      <a:pt x="2" y="20"/>
                      <a:pt x="3" y="21"/>
                      <a:pt x="3" y="21"/>
                    </a:cubicBezTo>
                    <a:cubicBezTo>
                      <a:pt x="4" y="21"/>
                      <a:pt x="9" y="26"/>
                      <a:pt x="9" y="26"/>
                    </a:cubicBezTo>
                    <a:cubicBezTo>
                      <a:pt x="10" y="27"/>
                      <a:pt x="10" y="27"/>
                      <a:pt x="10" y="27"/>
                    </a:cubicBezTo>
                    <a:cubicBezTo>
                      <a:pt x="10" y="28"/>
                      <a:pt x="10" y="28"/>
                      <a:pt x="10" y="29"/>
                    </a:cubicBezTo>
                    <a:cubicBezTo>
                      <a:pt x="10" y="29"/>
                      <a:pt x="9" y="30"/>
                      <a:pt x="9" y="31"/>
                    </a:cubicBezTo>
                    <a:cubicBezTo>
                      <a:pt x="9" y="31"/>
                      <a:pt x="8" y="32"/>
                      <a:pt x="8" y="33"/>
                    </a:cubicBezTo>
                    <a:cubicBezTo>
                      <a:pt x="8" y="33"/>
                      <a:pt x="7" y="34"/>
                      <a:pt x="7" y="35"/>
                    </a:cubicBezTo>
                    <a:cubicBezTo>
                      <a:pt x="6" y="36"/>
                      <a:pt x="6" y="36"/>
                      <a:pt x="6" y="37"/>
                    </a:cubicBezTo>
                    <a:cubicBezTo>
                      <a:pt x="5" y="38"/>
                      <a:pt x="4" y="40"/>
                      <a:pt x="4" y="40"/>
                    </a:cubicBezTo>
                    <a:cubicBezTo>
                      <a:pt x="4" y="40"/>
                      <a:pt x="3" y="41"/>
                      <a:pt x="3" y="41"/>
                    </a:cubicBezTo>
                    <a:cubicBezTo>
                      <a:pt x="3" y="41"/>
                      <a:pt x="4" y="40"/>
                      <a:pt x="6" y="40"/>
                    </a:cubicBezTo>
                    <a:cubicBezTo>
                      <a:pt x="8" y="39"/>
                      <a:pt x="10" y="39"/>
                      <a:pt x="13" y="38"/>
                    </a:cubicBezTo>
                    <a:cubicBezTo>
                      <a:pt x="17" y="37"/>
                      <a:pt x="20" y="36"/>
                      <a:pt x="24" y="35"/>
                    </a:cubicBezTo>
                    <a:cubicBezTo>
                      <a:pt x="28" y="34"/>
                      <a:pt x="33" y="33"/>
                      <a:pt x="37" y="32"/>
                    </a:cubicBezTo>
                    <a:cubicBezTo>
                      <a:pt x="42" y="31"/>
                      <a:pt x="47" y="30"/>
                      <a:pt x="52" y="30"/>
                    </a:cubicBezTo>
                    <a:cubicBezTo>
                      <a:pt x="57" y="29"/>
                      <a:pt x="62" y="28"/>
                      <a:pt x="66" y="27"/>
                    </a:cubicBezTo>
                    <a:cubicBezTo>
                      <a:pt x="71" y="27"/>
                      <a:pt x="107" y="22"/>
                      <a:pt x="113" y="22"/>
                    </a:cubicBezTo>
                    <a:cubicBezTo>
                      <a:pt x="118" y="21"/>
                      <a:pt x="123" y="21"/>
                      <a:pt x="127" y="21"/>
                    </a:cubicBezTo>
                    <a:cubicBezTo>
                      <a:pt x="124" y="1"/>
                      <a:pt x="124" y="1"/>
                      <a:pt x="124" y="1"/>
                    </a:cubicBezTo>
                    <a:cubicBezTo>
                      <a:pt x="124" y="1"/>
                      <a:pt x="124" y="1"/>
                      <a:pt x="124" y="1"/>
                    </a:cubicBezTo>
                    <a:close/>
                  </a:path>
                </a:pathLst>
              </a:custGeom>
              <a:solidFill>
                <a:srgbClr val="818384"/>
              </a:solidFill>
              <a:ln w="9525">
                <a:noFill/>
                <a:round/>
                <a:headEnd/>
                <a:tailEnd/>
              </a:ln>
            </p:spPr>
            <p:txBody>
              <a:bodyPr/>
              <a:lstStyle/>
              <a:p>
                <a:pPr>
                  <a:defRPr/>
                </a:pPr>
                <a:endParaRPr lang="en-US"/>
              </a:p>
            </p:txBody>
          </p:sp>
          <p:sp>
            <p:nvSpPr>
              <p:cNvPr id="56" name="Freeform 30"/>
              <p:cNvSpPr>
                <a:spLocks noEditPoints="1"/>
              </p:cNvSpPr>
              <p:nvPr userDrawn="1"/>
            </p:nvSpPr>
            <p:spPr bwMode="auto">
              <a:xfrm>
                <a:off x="2689" y="434"/>
                <a:ext cx="268" cy="90"/>
              </a:xfrm>
              <a:custGeom>
                <a:avLst/>
                <a:gdLst>
                  <a:gd name="T0" fmla="*/ 4 w 133"/>
                  <a:gd name="T1" fmla="*/ 41 h 45"/>
                  <a:gd name="T2" fmla="*/ 6 w 133"/>
                  <a:gd name="T3" fmla="*/ 38 h 45"/>
                  <a:gd name="T4" fmla="*/ 8 w 133"/>
                  <a:gd name="T5" fmla="*/ 36 h 45"/>
                  <a:gd name="T6" fmla="*/ 10 w 133"/>
                  <a:gd name="T7" fmla="*/ 32 h 45"/>
                  <a:gd name="T8" fmla="*/ 10 w 133"/>
                  <a:gd name="T9" fmla="*/ 30 h 45"/>
                  <a:gd name="T10" fmla="*/ 10 w 133"/>
                  <a:gd name="T11" fmla="*/ 30 h 45"/>
                  <a:gd name="T12" fmla="*/ 9 w 133"/>
                  <a:gd name="T13" fmla="*/ 29 h 45"/>
                  <a:gd name="T14" fmla="*/ 7 w 133"/>
                  <a:gd name="T15" fmla="*/ 28 h 45"/>
                  <a:gd name="T16" fmla="*/ 3 w 133"/>
                  <a:gd name="T17" fmla="*/ 24 h 45"/>
                  <a:gd name="T18" fmla="*/ 2 w 133"/>
                  <a:gd name="T19" fmla="*/ 23 h 45"/>
                  <a:gd name="T20" fmla="*/ 1 w 133"/>
                  <a:gd name="T21" fmla="*/ 20 h 45"/>
                  <a:gd name="T22" fmla="*/ 3 w 133"/>
                  <a:gd name="T23" fmla="*/ 18 h 45"/>
                  <a:gd name="T24" fmla="*/ 13 w 133"/>
                  <a:gd name="T25" fmla="*/ 16 h 45"/>
                  <a:gd name="T26" fmla="*/ 24 w 133"/>
                  <a:gd name="T27" fmla="*/ 13 h 45"/>
                  <a:gd name="T28" fmla="*/ 54 w 133"/>
                  <a:gd name="T29" fmla="*/ 7 h 45"/>
                  <a:gd name="T30" fmla="*/ 70 w 133"/>
                  <a:gd name="T31" fmla="*/ 5 h 45"/>
                  <a:gd name="T32" fmla="*/ 127 w 133"/>
                  <a:gd name="T33" fmla="*/ 0 h 45"/>
                  <a:gd name="T34" fmla="*/ 127 w 133"/>
                  <a:gd name="T35" fmla="*/ 0 h 45"/>
                  <a:gd name="T36" fmla="*/ 130 w 133"/>
                  <a:gd name="T37" fmla="*/ 2 h 45"/>
                  <a:gd name="T38" fmla="*/ 130 w 133"/>
                  <a:gd name="T39" fmla="*/ 3 h 45"/>
                  <a:gd name="T40" fmla="*/ 132 w 133"/>
                  <a:gd name="T41" fmla="*/ 25 h 45"/>
                  <a:gd name="T42" fmla="*/ 116 w 133"/>
                  <a:gd name="T43" fmla="*/ 26 h 45"/>
                  <a:gd name="T44" fmla="*/ 70 w 133"/>
                  <a:gd name="T45" fmla="*/ 32 h 45"/>
                  <a:gd name="T46" fmla="*/ 41 w 133"/>
                  <a:gd name="T47" fmla="*/ 37 h 45"/>
                  <a:gd name="T48" fmla="*/ 28 w 133"/>
                  <a:gd name="T49" fmla="*/ 40 h 45"/>
                  <a:gd name="T50" fmla="*/ 10 w 133"/>
                  <a:gd name="T51" fmla="*/ 44 h 45"/>
                  <a:gd name="T52" fmla="*/ 7 w 133"/>
                  <a:gd name="T53" fmla="*/ 45 h 45"/>
                  <a:gd name="T54" fmla="*/ 4 w 133"/>
                  <a:gd name="T55" fmla="*/ 44 h 45"/>
                  <a:gd name="T56" fmla="*/ 14 w 133"/>
                  <a:gd name="T57" fmla="*/ 27 h 45"/>
                  <a:gd name="T58" fmla="*/ 16 w 133"/>
                  <a:gd name="T59" fmla="*/ 30 h 45"/>
                  <a:gd name="T60" fmla="*/ 15 w 133"/>
                  <a:gd name="T61" fmla="*/ 31 h 45"/>
                  <a:gd name="T62" fmla="*/ 13 w 133"/>
                  <a:gd name="T63" fmla="*/ 36 h 45"/>
                  <a:gd name="T64" fmla="*/ 12 w 133"/>
                  <a:gd name="T65" fmla="*/ 38 h 45"/>
                  <a:gd name="T66" fmla="*/ 16 w 133"/>
                  <a:gd name="T67" fmla="*/ 37 h 45"/>
                  <a:gd name="T68" fmla="*/ 27 w 133"/>
                  <a:gd name="T69" fmla="*/ 35 h 45"/>
                  <a:gd name="T70" fmla="*/ 54 w 133"/>
                  <a:gd name="T71" fmla="*/ 29 h 45"/>
                  <a:gd name="T72" fmla="*/ 69 w 133"/>
                  <a:gd name="T73" fmla="*/ 27 h 45"/>
                  <a:gd name="T74" fmla="*/ 127 w 133"/>
                  <a:gd name="T75" fmla="*/ 20 h 45"/>
                  <a:gd name="T76" fmla="*/ 115 w 133"/>
                  <a:gd name="T77" fmla="*/ 5 h 45"/>
                  <a:gd name="T78" fmla="*/ 70 w 133"/>
                  <a:gd name="T79" fmla="*/ 11 h 45"/>
                  <a:gd name="T80" fmla="*/ 40 w 133"/>
                  <a:gd name="T81" fmla="*/ 15 h 45"/>
                  <a:gd name="T82" fmla="*/ 26 w 133"/>
                  <a:gd name="T83" fmla="*/ 18 h 45"/>
                  <a:gd name="T84" fmla="*/ 9 w 133"/>
                  <a:gd name="T85" fmla="*/ 22 h 45"/>
                  <a:gd name="T86" fmla="*/ 129 w 133"/>
                  <a:gd name="T87" fmla="*/ 4 h 45"/>
                  <a:gd name="T88" fmla="*/ 127 w 133"/>
                  <a:gd name="T89" fmla="*/ 3 h 4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33" h="45">
                    <a:moveTo>
                      <a:pt x="4" y="44"/>
                    </a:moveTo>
                    <a:cubicBezTo>
                      <a:pt x="4" y="43"/>
                      <a:pt x="4" y="42"/>
                      <a:pt x="4" y="41"/>
                    </a:cubicBezTo>
                    <a:cubicBezTo>
                      <a:pt x="4" y="41"/>
                      <a:pt x="4" y="41"/>
                      <a:pt x="4" y="41"/>
                    </a:cubicBezTo>
                    <a:cubicBezTo>
                      <a:pt x="4" y="41"/>
                      <a:pt x="4" y="41"/>
                      <a:pt x="4" y="41"/>
                    </a:cubicBezTo>
                    <a:cubicBezTo>
                      <a:pt x="4" y="41"/>
                      <a:pt x="4" y="41"/>
                      <a:pt x="4" y="41"/>
                    </a:cubicBezTo>
                    <a:cubicBezTo>
                      <a:pt x="5" y="40"/>
                      <a:pt x="6" y="38"/>
                      <a:pt x="6" y="38"/>
                    </a:cubicBezTo>
                    <a:cubicBezTo>
                      <a:pt x="6" y="38"/>
                      <a:pt x="6" y="38"/>
                      <a:pt x="6" y="38"/>
                    </a:cubicBezTo>
                    <a:cubicBezTo>
                      <a:pt x="7" y="37"/>
                      <a:pt x="7" y="36"/>
                      <a:pt x="8" y="36"/>
                    </a:cubicBezTo>
                    <a:cubicBezTo>
                      <a:pt x="8" y="36"/>
                      <a:pt x="8" y="36"/>
                      <a:pt x="8" y="36"/>
                    </a:cubicBezTo>
                    <a:cubicBezTo>
                      <a:pt x="8" y="35"/>
                      <a:pt x="8" y="34"/>
                      <a:pt x="9" y="33"/>
                    </a:cubicBezTo>
                    <a:cubicBezTo>
                      <a:pt x="9" y="33"/>
                      <a:pt x="9" y="33"/>
                      <a:pt x="9" y="33"/>
                    </a:cubicBezTo>
                    <a:cubicBezTo>
                      <a:pt x="9" y="33"/>
                      <a:pt x="9" y="32"/>
                      <a:pt x="10" y="32"/>
                    </a:cubicBezTo>
                    <a:cubicBezTo>
                      <a:pt x="10" y="32"/>
                      <a:pt x="10" y="32"/>
                      <a:pt x="10" y="32"/>
                    </a:cubicBezTo>
                    <a:cubicBezTo>
                      <a:pt x="10" y="31"/>
                      <a:pt x="10" y="30"/>
                      <a:pt x="10" y="30"/>
                    </a:cubicBezTo>
                    <a:cubicBezTo>
                      <a:pt x="10" y="30"/>
                      <a:pt x="10" y="30"/>
                      <a:pt x="10" y="30"/>
                    </a:cubicBezTo>
                    <a:cubicBezTo>
                      <a:pt x="10" y="30"/>
                      <a:pt x="10" y="30"/>
                      <a:pt x="10" y="30"/>
                    </a:cubicBezTo>
                    <a:cubicBezTo>
                      <a:pt x="10" y="30"/>
                      <a:pt x="10" y="30"/>
                      <a:pt x="10" y="30"/>
                    </a:cubicBezTo>
                    <a:cubicBezTo>
                      <a:pt x="10" y="30"/>
                      <a:pt x="10" y="30"/>
                      <a:pt x="10" y="30"/>
                    </a:cubicBezTo>
                    <a:cubicBezTo>
                      <a:pt x="10" y="30"/>
                      <a:pt x="10" y="30"/>
                      <a:pt x="10" y="30"/>
                    </a:cubicBezTo>
                    <a:cubicBezTo>
                      <a:pt x="10" y="30"/>
                      <a:pt x="10" y="30"/>
                      <a:pt x="10" y="30"/>
                    </a:cubicBezTo>
                    <a:cubicBezTo>
                      <a:pt x="10" y="30"/>
                      <a:pt x="10" y="30"/>
                      <a:pt x="9" y="29"/>
                    </a:cubicBezTo>
                    <a:cubicBezTo>
                      <a:pt x="9" y="29"/>
                      <a:pt x="9" y="29"/>
                      <a:pt x="9" y="29"/>
                    </a:cubicBezTo>
                    <a:cubicBezTo>
                      <a:pt x="9" y="29"/>
                      <a:pt x="8" y="28"/>
                      <a:pt x="7" y="28"/>
                    </a:cubicBezTo>
                    <a:cubicBezTo>
                      <a:pt x="7" y="28"/>
                      <a:pt x="7" y="28"/>
                      <a:pt x="7" y="28"/>
                    </a:cubicBezTo>
                    <a:cubicBezTo>
                      <a:pt x="6" y="26"/>
                      <a:pt x="5" y="25"/>
                      <a:pt x="5" y="25"/>
                    </a:cubicBezTo>
                    <a:cubicBezTo>
                      <a:pt x="5" y="25"/>
                      <a:pt x="5" y="25"/>
                      <a:pt x="5" y="25"/>
                    </a:cubicBezTo>
                    <a:cubicBezTo>
                      <a:pt x="4" y="25"/>
                      <a:pt x="4" y="24"/>
                      <a:pt x="3" y="24"/>
                    </a:cubicBezTo>
                    <a:cubicBezTo>
                      <a:pt x="3" y="24"/>
                      <a:pt x="3" y="24"/>
                      <a:pt x="3" y="24"/>
                    </a:cubicBezTo>
                    <a:cubicBezTo>
                      <a:pt x="3" y="24"/>
                      <a:pt x="2" y="23"/>
                      <a:pt x="2" y="23"/>
                    </a:cubicBezTo>
                    <a:cubicBezTo>
                      <a:pt x="2" y="23"/>
                      <a:pt x="2" y="23"/>
                      <a:pt x="2" y="23"/>
                    </a:cubicBezTo>
                    <a:cubicBezTo>
                      <a:pt x="2" y="23"/>
                      <a:pt x="2" y="23"/>
                      <a:pt x="2" y="23"/>
                    </a:cubicBezTo>
                    <a:cubicBezTo>
                      <a:pt x="2" y="23"/>
                      <a:pt x="2" y="23"/>
                      <a:pt x="2" y="23"/>
                    </a:cubicBezTo>
                    <a:cubicBezTo>
                      <a:pt x="1" y="22"/>
                      <a:pt x="0" y="21"/>
                      <a:pt x="1" y="20"/>
                    </a:cubicBezTo>
                    <a:cubicBezTo>
                      <a:pt x="1" y="20"/>
                      <a:pt x="1" y="20"/>
                      <a:pt x="1" y="20"/>
                    </a:cubicBezTo>
                    <a:cubicBezTo>
                      <a:pt x="1" y="19"/>
                      <a:pt x="2" y="19"/>
                      <a:pt x="3" y="18"/>
                    </a:cubicBezTo>
                    <a:cubicBezTo>
                      <a:pt x="3" y="18"/>
                      <a:pt x="3" y="18"/>
                      <a:pt x="3" y="18"/>
                    </a:cubicBezTo>
                    <a:cubicBezTo>
                      <a:pt x="3" y="18"/>
                      <a:pt x="4" y="18"/>
                      <a:pt x="6" y="18"/>
                    </a:cubicBezTo>
                    <a:cubicBezTo>
                      <a:pt x="6" y="18"/>
                      <a:pt x="6" y="18"/>
                      <a:pt x="6" y="18"/>
                    </a:cubicBezTo>
                    <a:cubicBezTo>
                      <a:pt x="7" y="17"/>
                      <a:pt x="10" y="17"/>
                      <a:pt x="13" y="16"/>
                    </a:cubicBezTo>
                    <a:cubicBezTo>
                      <a:pt x="13" y="16"/>
                      <a:pt x="13" y="16"/>
                      <a:pt x="13" y="16"/>
                    </a:cubicBezTo>
                    <a:cubicBezTo>
                      <a:pt x="16" y="15"/>
                      <a:pt x="20" y="14"/>
                      <a:pt x="24" y="13"/>
                    </a:cubicBezTo>
                    <a:cubicBezTo>
                      <a:pt x="24" y="13"/>
                      <a:pt x="24" y="13"/>
                      <a:pt x="24" y="13"/>
                    </a:cubicBezTo>
                    <a:cubicBezTo>
                      <a:pt x="29" y="12"/>
                      <a:pt x="34" y="11"/>
                      <a:pt x="39" y="10"/>
                    </a:cubicBezTo>
                    <a:cubicBezTo>
                      <a:pt x="39" y="10"/>
                      <a:pt x="39" y="10"/>
                      <a:pt x="39" y="10"/>
                    </a:cubicBezTo>
                    <a:cubicBezTo>
                      <a:pt x="43" y="9"/>
                      <a:pt x="49" y="8"/>
                      <a:pt x="54" y="7"/>
                    </a:cubicBezTo>
                    <a:cubicBezTo>
                      <a:pt x="54" y="7"/>
                      <a:pt x="54" y="7"/>
                      <a:pt x="54" y="7"/>
                    </a:cubicBezTo>
                    <a:cubicBezTo>
                      <a:pt x="59" y="7"/>
                      <a:pt x="65" y="6"/>
                      <a:pt x="70" y="5"/>
                    </a:cubicBezTo>
                    <a:cubicBezTo>
                      <a:pt x="70" y="5"/>
                      <a:pt x="70" y="5"/>
                      <a:pt x="70" y="5"/>
                    </a:cubicBezTo>
                    <a:cubicBezTo>
                      <a:pt x="75" y="5"/>
                      <a:pt x="110" y="0"/>
                      <a:pt x="115" y="0"/>
                    </a:cubicBezTo>
                    <a:cubicBezTo>
                      <a:pt x="115" y="0"/>
                      <a:pt x="115" y="0"/>
                      <a:pt x="115" y="0"/>
                    </a:cubicBezTo>
                    <a:cubicBezTo>
                      <a:pt x="119" y="0"/>
                      <a:pt x="123" y="0"/>
                      <a:pt x="127" y="0"/>
                    </a:cubicBezTo>
                    <a:cubicBezTo>
                      <a:pt x="127" y="0"/>
                      <a:pt x="127" y="0"/>
                      <a:pt x="127" y="0"/>
                    </a:cubicBezTo>
                    <a:cubicBezTo>
                      <a:pt x="127" y="0"/>
                      <a:pt x="127" y="0"/>
                      <a:pt x="127" y="0"/>
                    </a:cubicBezTo>
                    <a:cubicBezTo>
                      <a:pt x="127" y="0"/>
                      <a:pt x="127" y="0"/>
                      <a:pt x="127" y="0"/>
                    </a:cubicBezTo>
                    <a:cubicBezTo>
                      <a:pt x="127" y="0"/>
                      <a:pt x="127" y="0"/>
                      <a:pt x="128" y="0"/>
                    </a:cubicBezTo>
                    <a:cubicBezTo>
                      <a:pt x="128" y="0"/>
                      <a:pt x="128" y="0"/>
                      <a:pt x="128" y="0"/>
                    </a:cubicBezTo>
                    <a:cubicBezTo>
                      <a:pt x="128" y="0"/>
                      <a:pt x="130" y="1"/>
                      <a:pt x="130" y="2"/>
                    </a:cubicBezTo>
                    <a:cubicBezTo>
                      <a:pt x="130" y="2"/>
                      <a:pt x="130" y="2"/>
                      <a:pt x="130" y="2"/>
                    </a:cubicBezTo>
                    <a:cubicBezTo>
                      <a:pt x="130" y="3"/>
                      <a:pt x="130" y="3"/>
                      <a:pt x="130" y="3"/>
                    </a:cubicBezTo>
                    <a:cubicBezTo>
                      <a:pt x="130" y="3"/>
                      <a:pt x="130" y="3"/>
                      <a:pt x="130" y="3"/>
                    </a:cubicBezTo>
                    <a:cubicBezTo>
                      <a:pt x="132" y="23"/>
                      <a:pt x="132" y="23"/>
                      <a:pt x="132" y="23"/>
                    </a:cubicBezTo>
                    <a:cubicBezTo>
                      <a:pt x="133" y="23"/>
                      <a:pt x="132" y="24"/>
                      <a:pt x="132" y="25"/>
                    </a:cubicBezTo>
                    <a:cubicBezTo>
                      <a:pt x="132" y="25"/>
                      <a:pt x="132" y="25"/>
                      <a:pt x="132" y="25"/>
                    </a:cubicBezTo>
                    <a:cubicBezTo>
                      <a:pt x="131" y="25"/>
                      <a:pt x="131" y="26"/>
                      <a:pt x="130" y="26"/>
                    </a:cubicBezTo>
                    <a:cubicBezTo>
                      <a:pt x="130" y="26"/>
                      <a:pt x="130" y="26"/>
                      <a:pt x="130" y="26"/>
                    </a:cubicBezTo>
                    <a:cubicBezTo>
                      <a:pt x="127" y="26"/>
                      <a:pt x="122" y="26"/>
                      <a:pt x="116" y="26"/>
                    </a:cubicBezTo>
                    <a:cubicBezTo>
                      <a:pt x="116" y="26"/>
                      <a:pt x="116" y="26"/>
                      <a:pt x="116" y="26"/>
                    </a:cubicBezTo>
                    <a:cubicBezTo>
                      <a:pt x="111" y="27"/>
                      <a:pt x="75" y="31"/>
                      <a:pt x="70" y="32"/>
                    </a:cubicBezTo>
                    <a:cubicBezTo>
                      <a:pt x="70" y="32"/>
                      <a:pt x="70" y="32"/>
                      <a:pt x="70" y="32"/>
                    </a:cubicBezTo>
                    <a:cubicBezTo>
                      <a:pt x="65" y="32"/>
                      <a:pt x="60" y="33"/>
                      <a:pt x="55" y="34"/>
                    </a:cubicBezTo>
                    <a:cubicBezTo>
                      <a:pt x="55" y="34"/>
                      <a:pt x="55" y="34"/>
                      <a:pt x="55" y="34"/>
                    </a:cubicBezTo>
                    <a:cubicBezTo>
                      <a:pt x="50" y="35"/>
                      <a:pt x="46" y="36"/>
                      <a:pt x="41" y="37"/>
                    </a:cubicBezTo>
                    <a:cubicBezTo>
                      <a:pt x="41" y="37"/>
                      <a:pt x="41" y="37"/>
                      <a:pt x="41" y="37"/>
                    </a:cubicBezTo>
                    <a:cubicBezTo>
                      <a:pt x="36" y="38"/>
                      <a:pt x="32" y="39"/>
                      <a:pt x="28" y="40"/>
                    </a:cubicBezTo>
                    <a:cubicBezTo>
                      <a:pt x="28" y="40"/>
                      <a:pt x="28" y="40"/>
                      <a:pt x="28" y="40"/>
                    </a:cubicBezTo>
                    <a:cubicBezTo>
                      <a:pt x="24" y="41"/>
                      <a:pt x="20" y="42"/>
                      <a:pt x="17" y="43"/>
                    </a:cubicBezTo>
                    <a:cubicBezTo>
                      <a:pt x="17" y="43"/>
                      <a:pt x="17" y="43"/>
                      <a:pt x="17" y="43"/>
                    </a:cubicBezTo>
                    <a:cubicBezTo>
                      <a:pt x="14" y="43"/>
                      <a:pt x="11" y="44"/>
                      <a:pt x="10" y="44"/>
                    </a:cubicBezTo>
                    <a:cubicBezTo>
                      <a:pt x="10" y="44"/>
                      <a:pt x="10" y="44"/>
                      <a:pt x="10" y="44"/>
                    </a:cubicBezTo>
                    <a:cubicBezTo>
                      <a:pt x="8" y="45"/>
                      <a:pt x="7" y="45"/>
                      <a:pt x="7" y="45"/>
                    </a:cubicBezTo>
                    <a:cubicBezTo>
                      <a:pt x="7" y="45"/>
                      <a:pt x="7" y="45"/>
                      <a:pt x="7" y="45"/>
                    </a:cubicBezTo>
                    <a:cubicBezTo>
                      <a:pt x="7" y="45"/>
                      <a:pt x="7" y="45"/>
                      <a:pt x="6" y="45"/>
                    </a:cubicBezTo>
                    <a:cubicBezTo>
                      <a:pt x="6" y="45"/>
                      <a:pt x="6" y="45"/>
                      <a:pt x="6" y="45"/>
                    </a:cubicBezTo>
                    <a:cubicBezTo>
                      <a:pt x="6" y="45"/>
                      <a:pt x="5" y="45"/>
                      <a:pt x="4" y="44"/>
                    </a:cubicBezTo>
                    <a:close/>
                    <a:moveTo>
                      <a:pt x="13" y="25"/>
                    </a:moveTo>
                    <a:cubicBezTo>
                      <a:pt x="14" y="26"/>
                      <a:pt x="14" y="26"/>
                      <a:pt x="14" y="27"/>
                    </a:cubicBezTo>
                    <a:cubicBezTo>
                      <a:pt x="14" y="27"/>
                      <a:pt x="14" y="27"/>
                      <a:pt x="14" y="27"/>
                    </a:cubicBezTo>
                    <a:cubicBezTo>
                      <a:pt x="15" y="27"/>
                      <a:pt x="15" y="28"/>
                      <a:pt x="15" y="29"/>
                    </a:cubicBezTo>
                    <a:cubicBezTo>
                      <a:pt x="15" y="29"/>
                      <a:pt x="15" y="29"/>
                      <a:pt x="15" y="29"/>
                    </a:cubicBezTo>
                    <a:cubicBezTo>
                      <a:pt x="15" y="29"/>
                      <a:pt x="16" y="30"/>
                      <a:pt x="16" y="30"/>
                    </a:cubicBezTo>
                    <a:cubicBezTo>
                      <a:pt x="16" y="30"/>
                      <a:pt x="16" y="30"/>
                      <a:pt x="16" y="30"/>
                    </a:cubicBezTo>
                    <a:cubicBezTo>
                      <a:pt x="15" y="30"/>
                      <a:pt x="15" y="31"/>
                      <a:pt x="15" y="31"/>
                    </a:cubicBezTo>
                    <a:cubicBezTo>
                      <a:pt x="15" y="31"/>
                      <a:pt x="15" y="31"/>
                      <a:pt x="15" y="31"/>
                    </a:cubicBezTo>
                    <a:cubicBezTo>
                      <a:pt x="15" y="32"/>
                      <a:pt x="15" y="33"/>
                      <a:pt x="15" y="34"/>
                    </a:cubicBezTo>
                    <a:cubicBezTo>
                      <a:pt x="15" y="34"/>
                      <a:pt x="15" y="34"/>
                      <a:pt x="15" y="34"/>
                    </a:cubicBezTo>
                    <a:cubicBezTo>
                      <a:pt x="14" y="34"/>
                      <a:pt x="14" y="35"/>
                      <a:pt x="13" y="36"/>
                    </a:cubicBezTo>
                    <a:cubicBezTo>
                      <a:pt x="13" y="36"/>
                      <a:pt x="13" y="36"/>
                      <a:pt x="13" y="36"/>
                    </a:cubicBezTo>
                    <a:cubicBezTo>
                      <a:pt x="13" y="37"/>
                      <a:pt x="13" y="37"/>
                      <a:pt x="12" y="38"/>
                    </a:cubicBezTo>
                    <a:cubicBezTo>
                      <a:pt x="12" y="38"/>
                      <a:pt x="12" y="38"/>
                      <a:pt x="12" y="38"/>
                    </a:cubicBezTo>
                    <a:cubicBezTo>
                      <a:pt x="12" y="38"/>
                      <a:pt x="12" y="38"/>
                      <a:pt x="12" y="38"/>
                    </a:cubicBezTo>
                    <a:cubicBezTo>
                      <a:pt x="12" y="38"/>
                      <a:pt x="12" y="38"/>
                      <a:pt x="12" y="38"/>
                    </a:cubicBezTo>
                    <a:cubicBezTo>
                      <a:pt x="13" y="38"/>
                      <a:pt x="14" y="38"/>
                      <a:pt x="16" y="37"/>
                    </a:cubicBezTo>
                    <a:cubicBezTo>
                      <a:pt x="16" y="37"/>
                      <a:pt x="16" y="37"/>
                      <a:pt x="16" y="37"/>
                    </a:cubicBezTo>
                    <a:cubicBezTo>
                      <a:pt x="19" y="37"/>
                      <a:pt x="22" y="36"/>
                      <a:pt x="27" y="35"/>
                    </a:cubicBezTo>
                    <a:cubicBezTo>
                      <a:pt x="27" y="35"/>
                      <a:pt x="27" y="35"/>
                      <a:pt x="27" y="35"/>
                    </a:cubicBezTo>
                    <a:cubicBezTo>
                      <a:pt x="31" y="34"/>
                      <a:pt x="35" y="33"/>
                      <a:pt x="40" y="32"/>
                    </a:cubicBezTo>
                    <a:cubicBezTo>
                      <a:pt x="40" y="32"/>
                      <a:pt x="40" y="32"/>
                      <a:pt x="40" y="32"/>
                    </a:cubicBezTo>
                    <a:cubicBezTo>
                      <a:pt x="45" y="31"/>
                      <a:pt x="49" y="30"/>
                      <a:pt x="54" y="29"/>
                    </a:cubicBezTo>
                    <a:cubicBezTo>
                      <a:pt x="54" y="29"/>
                      <a:pt x="54" y="29"/>
                      <a:pt x="54" y="29"/>
                    </a:cubicBezTo>
                    <a:cubicBezTo>
                      <a:pt x="59" y="28"/>
                      <a:pt x="64" y="27"/>
                      <a:pt x="69" y="27"/>
                    </a:cubicBezTo>
                    <a:cubicBezTo>
                      <a:pt x="69" y="27"/>
                      <a:pt x="69" y="27"/>
                      <a:pt x="69" y="27"/>
                    </a:cubicBezTo>
                    <a:cubicBezTo>
                      <a:pt x="74" y="26"/>
                      <a:pt x="110" y="22"/>
                      <a:pt x="116" y="21"/>
                    </a:cubicBezTo>
                    <a:cubicBezTo>
                      <a:pt x="116" y="21"/>
                      <a:pt x="116" y="21"/>
                      <a:pt x="116" y="21"/>
                    </a:cubicBezTo>
                    <a:cubicBezTo>
                      <a:pt x="120" y="21"/>
                      <a:pt x="124" y="21"/>
                      <a:pt x="127" y="20"/>
                    </a:cubicBezTo>
                    <a:cubicBezTo>
                      <a:pt x="127" y="20"/>
                      <a:pt x="127" y="20"/>
                      <a:pt x="127" y="20"/>
                    </a:cubicBezTo>
                    <a:cubicBezTo>
                      <a:pt x="125" y="5"/>
                      <a:pt x="125" y="5"/>
                      <a:pt x="125" y="5"/>
                    </a:cubicBezTo>
                    <a:cubicBezTo>
                      <a:pt x="122" y="5"/>
                      <a:pt x="119" y="5"/>
                      <a:pt x="115" y="5"/>
                    </a:cubicBezTo>
                    <a:cubicBezTo>
                      <a:pt x="115" y="5"/>
                      <a:pt x="115" y="5"/>
                      <a:pt x="115" y="5"/>
                    </a:cubicBezTo>
                    <a:cubicBezTo>
                      <a:pt x="111" y="6"/>
                      <a:pt x="75" y="10"/>
                      <a:pt x="70" y="11"/>
                    </a:cubicBezTo>
                    <a:cubicBezTo>
                      <a:pt x="70" y="11"/>
                      <a:pt x="70" y="11"/>
                      <a:pt x="70" y="11"/>
                    </a:cubicBezTo>
                    <a:cubicBezTo>
                      <a:pt x="66" y="11"/>
                      <a:pt x="60" y="12"/>
                      <a:pt x="55" y="13"/>
                    </a:cubicBezTo>
                    <a:cubicBezTo>
                      <a:pt x="55" y="13"/>
                      <a:pt x="55" y="13"/>
                      <a:pt x="55" y="13"/>
                    </a:cubicBezTo>
                    <a:cubicBezTo>
                      <a:pt x="50" y="13"/>
                      <a:pt x="44" y="14"/>
                      <a:pt x="40" y="15"/>
                    </a:cubicBezTo>
                    <a:cubicBezTo>
                      <a:pt x="40" y="15"/>
                      <a:pt x="40" y="15"/>
                      <a:pt x="40" y="15"/>
                    </a:cubicBezTo>
                    <a:cubicBezTo>
                      <a:pt x="35" y="16"/>
                      <a:pt x="30" y="17"/>
                      <a:pt x="26" y="18"/>
                    </a:cubicBezTo>
                    <a:cubicBezTo>
                      <a:pt x="26" y="18"/>
                      <a:pt x="26" y="18"/>
                      <a:pt x="26" y="18"/>
                    </a:cubicBezTo>
                    <a:cubicBezTo>
                      <a:pt x="21" y="19"/>
                      <a:pt x="18" y="20"/>
                      <a:pt x="14" y="21"/>
                    </a:cubicBezTo>
                    <a:cubicBezTo>
                      <a:pt x="14" y="21"/>
                      <a:pt x="14" y="21"/>
                      <a:pt x="14" y="21"/>
                    </a:cubicBezTo>
                    <a:cubicBezTo>
                      <a:pt x="12" y="21"/>
                      <a:pt x="11" y="22"/>
                      <a:pt x="9" y="22"/>
                    </a:cubicBezTo>
                    <a:cubicBezTo>
                      <a:pt x="9" y="22"/>
                      <a:pt x="9" y="22"/>
                      <a:pt x="9" y="22"/>
                    </a:cubicBezTo>
                    <a:cubicBezTo>
                      <a:pt x="10" y="23"/>
                      <a:pt x="12" y="25"/>
                      <a:pt x="13" y="25"/>
                    </a:cubicBezTo>
                    <a:close/>
                    <a:moveTo>
                      <a:pt x="129" y="4"/>
                    </a:moveTo>
                    <a:cubicBezTo>
                      <a:pt x="127" y="3"/>
                      <a:pt x="127" y="3"/>
                      <a:pt x="127" y="3"/>
                    </a:cubicBezTo>
                    <a:cubicBezTo>
                      <a:pt x="127" y="3"/>
                      <a:pt x="127" y="3"/>
                      <a:pt x="127" y="3"/>
                    </a:cubicBezTo>
                    <a:cubicBezTo>
                      <a:pt x="127" y="3"/>
                      <a:pt x="127" y="3"/>
                      <a:pt x="127" y="3"/>
                    </a:cubicBezTo>
                    <a:cubicBezTo>
                      <a:pt x="129" y="4"/>
                      <a:pt x="129" y="4"/>
                      <a:pt x="129" y="4"/>
                    </a:cubicBezTo>
                    <a:close/>
                  </a:path>
                </a:pathLst>
              </a:custGeom>
              <a:solidFill>
                <a:srgbClr val="818384"/>
              </a:solidFill>
              <a:ln w="9525">
                <a:noFill/>
                <a:round/>
                <a:headEnd/>
                <a:tailEnd/>
              </a:ln>
            </p:spPr>
            <p:txBody>
              <a:bodyPr/>
              <a:lstStyle/>
              <a:p>
                <a:pPr>
                  <a:defRPr/>
                </a:pPr>
                <a:endParaRPr lang="en-US"/>
              </a:p>
            </p:txBody>
          </p:sp>
          <p:sp>
            <p:nvSpPr>
              <p:cNvPr id="57" name="Freeform 31"/>
              <p:cNvSpPr>
                <a:spLocks/>
              </p:cNvSpPr>
              <p:nvPr userDrawn="1"/>
            </p:nvSpPr>
            <p:spPr bwMode="auto">
              <a:xfrm>
                <a:off x="2918" y="440"/>
                <a:ext cx="30" cy="52"/>
              </a:xfrm>
              <a:custGeom>
                <a:avLst/>
                <a:gdLst>
                  <a:gd name="T0" fmla="*/ 2 w 15"/>
                  <a:gd name="T1" fmla="*/ 6 h 26"/>
                  <a:gd name="T2" fmla="*/ 12 w 15"/>
                  <a:gd name="T3" fmla="*/ 0 h 26"/>
                  <a:gd name="T4" fmla="*/ 15 w 15"/>
                  <a:gd name="T5" fmla="*/ 20 h 26"/>
                  <a:gd name="T6" fmla="*/ 1 w 15"/>
                  <a:gd name="T7" fmla="*/ 26 h 26"/>
                  <a:gd name="T8" fmla="*/ 2 w 15"/>
                  <a:gd name="T9" fmla="*/ 6 h 26"/>
                  <a:gd name="T10" fmla="*/ 2 w 15"/>
                  <a:gd name="T11" fmla="*/ 6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6">
                    <a:moveTo>
                      <a:pt x="2" y="6"/>
                    </a:moveTo>
                    <a:cubicBezTo>
                      <a:pt x="0" y="5"/>
                      <a:pt x="11" y="1"/>
                      <a:pt x="12" y="0"/>
                    </a:cubicBezTo>
                    <a:cubicBezTo>
                      <a:pt x="15" y="20"/>
                      <a:pt x="15" y="20"/>
                      <a:pt x="15" y="20"/>
                    </a:cubicBezTo>
                    <a:cubicBezTo>
                      <a:pt x="15" y="20"/>
                      <a:pt x="1" y="25"/>
                      <a:pt x="1" y="26"/>
                    </a:cubicBezTo>
                    <a:cubicBezTo>
                      <a:pt x="2" y="6"/>
                      <a:pt x="2" y="6"/>
                      <a:pt x="2" y="6"/>
                    </a:cubicBezTo>
                    <a:cubicBezTo>
                      <a:pt x="2" y="6"/>
                      <a:pt x="2" y="6"/>
                      <a:pt x="2" y="6"/>
                    </a:cubicBezTo>
                    <a:close/>
                  </a:path>
                </a:pathLst>
              </a:custGeom>
              <a:solidFill>
                <a:srgbClr val="818384"/>
              </a:solidFill>
              <a:ln w="9525">
                <a:noFill/>
                <a:round/>
                <a:headEnd/>
                <a:tailEnd/>
              </a:ln>
            </p:spPr>
            <p:txBody>
              <a:bodyPr/>
              <a:lstStyle/>
              <a:p>
                <a:pPr>
                  <a:defRPr/>
                </a:pPr>
                <a:endParaRPr lang="en-US"/>
              </a:p>
            </p:txBody>
          </p:sp>
          <p:sp>
            <p:nvSpPr>
              <p:cNvPr id="58" name="Freeform 32"/>
              <p:cNvSpPr>
                <a:spLocks noEditPoints="1"/>
              </p:cNvSpPr>
              <p:nvPr userDrawn="1"/>
            </p:nvSpPr>
            <p:spPr bwMode="auto">
              <a:xfrm>
                <a:off x="2916" y="434"/>
                <a:ext cx="38" cy="64"/>
              </a:xfrm>
              <a:custGeom>
                <a:avLst/>
                <a:gdLst>
                  <a:gd name="T0" fmla="*/ 2 w 19"/>
                  <a:gd name="T1" fmla="*/ 32 h 32"/>
                  <a:gd name="T2" fmla="*/ 0 w 19"/>
                  <a:gd name="T3" fmla="*/ 29 h 32"/>
                  <a:gd name="T4" fmla="*/ 0 w 19"/>
                  <a:gd name="T5" fmla="*/ 29 h 32"/>
                  <a:gd name="T6" fmla="*/ 0 w 19"/>
                  <a:gd name="T7" fmla="*/ 9 h 32"/>
                  <a:gd name="T8" fmla="*/ 0 w 19"/>
                  <a:gd name="T9" fmla="*/ 8 h 32"/>
                  <a:gd name="T10" fmla="*/ 0 w 19"/>
                  <a:gd name="T11" fmla="*/ 8 h 32"/>
                  <a:gd name="T12" fmla="*/ 1 w 19"/>
                  <a:gd name="T13" fmla="*/ 6 h 32"/>
                  <a:gd name="T14" fmla="*/ 1 w 19"/>
                  <a:gd name="T15" fmla="*/ 6 h 32"/>
                  <a:gd name="T16" fmla="*/ 3 w 19"/>
                  <a:gd name="T17" fmla="*/ 5 h 32"/>
                  <a:gd name="T18" fmla="*/ 3 w 19"/>
                  <a:gd name="T19" fmla="*/ 5 h 32"/>
                  <a:gd name="T20" fmla="*/ 6 w 19"/>
                  <a:gd name="T21" fmla="*/ 3 h 32"/>
                  <a:gd name="T22" fmla="*/ 6 w 19"/>
                  <a:gd name="T23" fmla="*/ 3 h 32"/>
                  <a:gd name="T24" fmla="*/ 11 w 19"/>
                  <a:gd name="T25" fmla="*/ 1 h 32"/>
                  <a:gd name="T26" fmla="*/ 11 w 19"/>
                  <a:gd name="T27" fmla="*/ 1 h 32"/>
                  <a:gd name="T28" fmla="*/ 14 w 19"/>
                  <a:gd name="T29" fmla="*/ 0 h 32"/>
                  <a:gd name="T30" fmla="*/ 14 w 19"/>
                  <a:gd name="T31" fmla="*/ 0 h 32"/>
                  <a:gd name="T32" fmla="*/ 16 w 19"/>
                  <a:gd name="T33" fmla="*/ 2 h 32"/>
                  <a:gd name="T34" fmla="*/ 16 w 19"/>
                  <a:gd name="T35" fmla="*/ 2 h 32"/>
                  <a:gd name="T36" fmla="*/ 18 w 19"/>
                  <a:gd name="T37" fmla="*/ 23 h 32"/>
                  <a:gd name="T38" fmla="*/ 17 w 19"/>
                  <a:gd name="T39" fmla="*/ 25 h 32"/>
                  <a:gd name="T40" fmla="*/ 17 w 19"/>
                  <a:gd name="T41" fmla="*/ 25 h 32"/>
                  <a:gd name="T42" fmla="*/ 11 w 19"/>
                  <a:gd name="T43" fmla="*/ 28 h 32"/>
                  <a:gd name="T44" fmla="*/ 11 w 19"/>
                  <a:gd name="T45" fmla="*/ 28 h 32"/>
                  <a:gd name="T46" fmla="*/ 5 w 19"/>
                  <a:gd name="T47" fmla="*/ 31 h 32"/>
                  <a:gd name="T48" fmla="*/ 5 w 19"/>
                  <a:gd name="T49" fmla="*/ 31 h 32"/>
                  <a:gd name="T50" fmla="*/ 2 w 19"/>
                  <a:gd name="T51" fmla="*/ 32 h 32"/>
                  <a:gd name="T52" fmla="*/ 2 w 19"/>
                  <a:gd name="T53" fmla="*/ 32 h 32"/>
                  <a:gd name="T54" fmla="*/ 2 w 19"/>
                  <a:gd name="T55" fmla="*/ 32 h 32"/>
                  <a:gd name="T56" fmla="*/ 5 w 19"/>
                  <a:gd name="T57" fmla="*/ 24 h 32"/>
                  <a:gd name="T58" fmla="*/ 8 w 19"/>
                  <a:gd name="T59" fmla="*/ 23 h 32"/>
                  <a:gd name="T60" fmla="*/ 8 w 19"/>
                  <a:gd name="T61" fmla="*/ 23 h 32"/>
                  <a:gd name="T62" fmla="*/ 13 w 19"/>
                  <a:gd name="T63" fmla="*/ 21 h 32"/>
                  <a:gd name="T64" fmla="*/ 13 w 19"/>
                  <a:gd name="T65" fmla="*/ 21 h 32"/>
                  <a:gd name="T66" fmla="*/ 11 w 19"/>
                  <a:gd name="T67" fmla="*/ 7 h 32"/>
                  <a:gd name="T68" fmla="*/ 10 w 19"/>
                  <a:gd name="T69" fmla="*/ 7 h 32"/>
                  <a:gd name="T70" fmla="*/ 10 w 19"/>
                  <a:gd name="T71" fmla="*/ 7 h 32"/>
                  <a:gd name="T72" fmla="*/ 5 w 19"/>
                  <a:gd name="T73" fmla="*/ 9 h 32"/>
                  <a:gd name="T74" fmla="*/ 5 w 19"/>
                  <a:gd name="T75" fmla="*/ 9 h 32"/>
                  <a:gd name="T76" fmla="*/ 5 w 19"/>
                  <a:gd name="T77" fmla="*/ 24 h 32"/>
                  <a:gd name="T78" fmla="*/ 3 w 19"/>
                  <a:gd name="T79" fmla="*/ 9 h 32"/>
                  <a:gd name="T80" fmla="*/ 3 w 19"/>
                  <a:gd name="T81" fmla="*/ 8 h 32"/>
                  <a:gd name="T82" fmla="*/ 3 w 19"/>
                  <a:gd name="T83" fmla="*/ 9 h 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 h="32">
                    <a:moveTo>
                      <a:pt x="2" y="32"/>
                    </a:moveTo>
                    <a:cubicBezTo>
                      <a:pt x="1" y="32"/>
                      <a:pt x="0" y="31"/>
                      <a:pt x="0" y="29"/>
                    </a:cubicBezTo>
                    <a:cubicBezTo>
                      <a:pt x="0" y="29"/>
                      <a:pt x="0" y="29"/>
                      <a:pt x="0" y="29"/>
                    </a:cubicBezTo>
                    <a:cubicBezTo>
                      <a:pt x="0" y="9"/>
                      <a:pt x="0" y="9"/>
                      <a:pt x="0" y="9"/>
                    </a:cubicBezTo>
                    <a:cubicBezTo>
                      <a:pt x="0" y="9"/>
                      <a:pt x="0" y="9"/>
                      <a:pt x="0" y="8"/>
                    </a:cubicBezTo>
                    <a:cubicBezTo>
                      <a:pt x="0" y="8"/>
                      <a:pt x="0" y="8"/>
                      <a:pt x="0" y="8"/>
                    </a:cubicBezTo>
                    <a:cubicBezTo>
                      <a:pt x="0" y="6"/>
                      <a:pt x="1" y="6"/>
                      <a:pt x="1" y="6"/>
                    </a:cubicBezTo>
                    <a:cubicBezTo>
                      <a:pt x="1" y="6"/>
                      <a:pt x="1" y="6"/>
                      <a:pt x="1" y="6"/>
                    </a:cubicBezTo>
                    <a:cubicBezTo>
                      <a:pt x="2" y="5"/>
                      <a:pt x="2" y="5"/>
                      <a:pt x="3" y="5"/>
                    </a:cubicBezTo>
                    <a:cubicBezTo>
                      <a:pt x="3" y="5"/>
                      <a:pt x="3" y="5"/>
                      <a:pt x="3" y="5"/>
                    </a:cubicBezTo>
                    <a:cubicBezTo>
                      <a:pt x="3" y="4"/>
                      <a:pt x="5" y="4"/>
                      <a:pt x="6" y="3"/>
                    </a:cubicBezTo>
                    <a:cubicBezTo>
                      <a:pt x="6" y="3"/>
                      <a:pt x="6" y="3"/>
                      <a:pt x="6" y="3"/>
                    </a:cubicBezTo>
                    <a:cubicBezTo>
                      <a:pt x="8" y="2"/>
                      <a:pt x="11" y="1"/>
                      <a:pt x="11" y="1"/>
                    </a:cubicBezTo>
                    <a:cubicBezTo>
                      <a:pt x="11" y="1"/>
                      <a:pt x="11" y="1"/>
                      <a:pt x="11" y="1"/>
                    </a:cubicBezTo>
                    <a:cubicBezTo>
                      <a:pt x="12" y="0"/>
                      <a:pt x="13" y="0"/>
                      <a:pt x="14" y="0"/>
                    </a:cubicBezTo>
                    <a:cubicBezTo>
                      <a:pt x="14" y="0"/>
                      <a:pt x="14" y="0"/>
                      <a:pt x="14" y="0"/>
                    </a:cubicBezTo>
                    <a:cubicBezTo>
                      <a:pt x="15" y="0"/>
                      <a:pt x="16" y="1"/>
                      <a:pt x="16" y="2"/>
                    </a:cubicBezTo>
                    <a:cubicBezTo>
                      <a:pt x="16" y="2"/>
                      <a:pt x="16" y="2"/>
                      <a:pt x="16" y="2"/>
                    </a:cubicBezTo>
                    <a:cubicBezTo>
                      <a:pt x="18" y="23"/>
                      <a:pt x="18" y="23"/>
                      <a:pt x="18" y="23"/>
                    </a:cubicBezTo>
                    <a:cubicBezTo>
                      <a:pt x="19" y="24"/>
                      <a:pt x="18" y="25"/>
                      <a:pt x="17" y="25"/>
                    </a:cubicBezTo>
                    <a:cubicBezTo>
                      <a:pt x="17" y="25"/>
                      <a:pt x="17" y="25"/>
                      <a:pt x="17" y="25"/>
                    </a:cubicBezTo>
                    <a:cubicBezTo>
                      <a:pt x="17" y="25"/>
                      <a:pt x="14" y="26"/>
                      <a:pt x="11" y="28"/>
                    </a:cubicBezTo>
                    <a:cubicBezTo>
                      <a:pt x="11" y="28"/>
                      <a:pt x="11" y="28"/>
                      <a:pt x="11" y="28"/>
                    </a:cubicBezTo>
                    <a:cubicBezTo>
                      <a:pt x="9" y="29"/>
                      <a:pt x="5" y="30"/>
                      <a:pt x="5" y="31"/>
                    </a:cubicBezTo>
                    <a:cubicBezTo>
                      <a:pt x="5" y="31"/>
                      <a:pt x="5" y="31"/>
                      <a:pt x="5" y="31"/>
                    </a:cubicBezTo>
                    <a:cubicBezTo>
                      <a:pt x="4" y="31"/>
                      <a:pt x="3" y="32"/>
                      <a:pt x="2" y="32"/>
                    </a:cubicBezTo>
                    <a:cubicBezTo>
                      <a:pt x="2" y="32"/>
                      <a:pt x="2" y="32"/>
                      <a:pt x="2" y="32"/>
                    </a:cubicBezTo>
                    <a:cubicBezTo>
                      <a:pt x="2" y="32"/>
                      <a:pt x="2" y="32"/>
                      <a:pt x="2" y="32"/>
                    </a:cubicBezTo>
                    <a:close/>
                    <a:moveTo>
                      <a:pt x="5" y="24"/>
                    </a:moveTo>
                    <a:cubicBezTo>
                      <a:pt x="6" y="24"/>
                      <a:pt x="7" y="24"/>
                      <a:pt x="8" y="23"/>
                    </a:cubicBezTo>
                    <a:cubicBezTo>
                      <a:pt x="8" y="23"/>
                      <a:pt x="8" y="23"/>
                      <a:pt x="8" y="23"/>
                    </a:cubicBezTo>
                    <a:cubicBezTo>
                      <a:pt x="10" y="22"/>
                      <a:pt x="12" y="22"/>
                      <a:pt x="13" y="21"/>
                    </a:cubicBezTo>
                    <a:cubicBezTo>
                      <a:pt x="13" y="21"/>
                      <a:pt x="13" y="21"/>
                      <a:pt x="13" y="21"/>
                    </a:cubicBezTo>
                    <a:cubicBezTo>
                      <a:pt x="11" y="7"/>
                      <a:pt x="11" y="7"/>
                      <a:pt x="11" y="7"/>
                    </a:cubicBezTo>
                    <a:cubicBezTo>
                      <a:pt x="10" y="7"/>
                      <a:pt x="10" y="7"/>
                      <a:pt x="10" y="7"/>
                    </a:cubicBezTo>
                    <a:cubicBezTo>
                      <a:pt x="10" y="7"/>
                      <a:pt x="10" y="7"/>
                      <a:pt x="10" y="7"/>
                    </a:cubicBezTo>
                    <a:cubicBezTo>
                      <a:pt x="8" y="8"/>
                      <a:pt x="6" y="9"/>
                      <a:pt x="5" y="9"/>
                    </a:cubicBezTo>
                    <a:cubicBezTo>
                      <a:pt x="5" y="9"/>
                      <a:pt x="5" y="9"/>
                      <a:pt x="5" y="9"/>
                    </a:cubicBezTo>
                    <a:cubicBezTo>
                      <a:pt x="5" y="24"/>
                      <a:pt x="5" y="24"/>
                      <a:pt x="5" y="24"/>
                    </a:cubicBezTo>
                    <a:close/>
                    <a:moveTo>
                      <a:pt x="3" y="9"/>
                    </a:moveTo>
                    <a:cubicBezTo>
                      <a:pt x="3" y="8"/>
                      <a:pt x="3" y="8"/>
                      <a:pt x="3" y="8"/>
                    </a:cubicBezTo>
                    <a:cubicBezTo>
                      <a:pt x="3" y="9"/>
                      <a:pt x="3" y="9"/>
                      <a:pt x="3" y="9"/>
                    </a:cubicBezTo>
                    <a:close/>
                  </a:path>
                </a:pathLst>
              </a:custGeom>
              <a:solidFill>
                <a:srgbClr val="818384"/>
              </a:solidFill>
              <a:ln w="9525">
                <a:noFill/>
                <a:round/>
                <a:headEnd/>
                <a:tailEnd/>
              </a:ln>
            </p:spPr>
            <p:txBody>
              <a:bodyPr/>
              <a:lstStyle/>
              <a:p>
                <a:pPr>
                  <a:defRPr/>
                </a:pPr>
                <a:endParaRPr lang="en-US"/>
              </a:p>
            </p:txBody>
          </p:sp>
          <p:sp>
            <p:nvSpPr>
              <p:cNvPr id="59" name="Freeform 33"/>
              <p:cNvSpPr>
                <a:spLocks/>
              </p:cNvSpPr>
              <p:nvPr userDrawn="1"/>
            </p:nvSpPr>
            <p:spPr bwMode="auto">
              <a:xfrm>
                <a:off x="2920" y="452"/>
                <a:ext cx="144" cy="62"/>
              </a:xfrm>
              <a:custGeom>
                <a:avLst/>
                <a:gdLst>
                  <a:gd name="T0" fmla="*/ 0 w 72"/>
                  <a:gd name="T1" fmla="*/ 20 h 31"/>
                  <a:gd name="T2" fmla="*/ 1 w 72"/>
                  <a:gd name="T3" fmla="*/ 21 h 31"/>
                  <a:gd name="T4" fmla="*/ 8 w 72"/>
                  <a:gd name="T5" fmla="*/ 23 h 31"/>
                  <a:gd name="T6" fmla="*/ 18 w 72"/>
                  <a:gd name="T7" fmla="*/ 23 h 31"/>
                  <a:gd name="T8" fmla="*/ 36 w 72"/>
                  <a:gd name="T9" fmla="*/ 25 h 31"/>
                  <a:gd name="T10" fmla="*/ 50 w 72"/>
                  <a:gd name="T11" fmla="*/ 27 h 31"/>
                  <a:gd name="T12" fmla="*/ 61 w 72"/>
                  <a:gd name="T13" fmla="*/ 29 h 31"/>
                  <a:gd name="T14" fmla="*/ 69 w 72"/>
                  <a:gd name="T15" fmla="*/ 30 h 31"/>
                  <a:gd name="T16" fmla="*/ 71 w 72"/>
                  <a:gd name="T17" fmla="*/ 31 h 31"/>
                  <a:gd name="T18" fmla="*/ 71 w 72"/>
                  <a:gd name="T19" fmla="*/ 30 h 31"/>
                  <a:gd name="T20" fmla="*/ 69 w 72"/>
                  <a:gd name="T21" fmla="*/ 27 h 31"/>
                  <a:gd name="T22" fmla="*/ 64 w 72"/>
                  <a:gd name="T23" fmla="*/ 18 h 31"/>
                  <a:gd name="T24" fmla="*/ 64 w 72"/>
                  <a:gd name="T25" fmla="*/ 18 h 31"/>
                  <a:gd name="T26" fmla="*/ 71 w 72"/>
                  <a:gd name="T27" fmla="*/ 10 h 31"/>
                  <a:gd name="T28" fmla="*/ 72 w 72"/>
                  <a:gd name="T29" fmla="*/ 9 h 31"/>
                  <a:gd name="T30" fmla="*/ 72 w 72"/>
                  <a:gd name="T31" fmla="*/ 9 h 31"/>
                  <a:gd name="T32" fmla="*/ 70 w 72"/>
                  <a:gd name="T33" fmla="*/ 8 h 31"/>
                  <a:gd name="T34" fmla="*/ 62 w 72"/>
                  <a:gd name="T35" fmla="*/ 7 h 31"/>
                  <a:gd name="T36" fmla="*/ 50 w 72"/>
                  <a:gd name="T37" fmla="*/ 6 h 31"/>
                  <a:gd name="T38" fmla="*/ 36 w 72"/>
                  <a:gd name="T39" fmla="*/ 4 h 31"/>
                  <a:gd name="T40" fmla="*/ 16 w 72"/>
                  <a:gd name="T41" fmla="*/ 2 h 31"/>
                  <a:gd name="T42" fmla="*/ 6 w 72"/>
                  <a:gd name="T43" fmla="*/ 1 h 31"/>
                  <a:gd name="T44" fmla="*/ 1 w 72"/>
                  <a:gd name="T45" fmla="*/ 0 h 31"/>
                  <a:gd name="T46" fmla="*/ 1 w 72"/>
                  <a:gd name="T47" fmla="*/ 0 h 31"/>
                  <a:gd name="T48" fmla="*/ 0 w 72"/>
                  <a:gd name="T49" fmla="*/ 20 h 31"/>
                  <a:gd name="T50" fmla="*/ 0 w 72"/>
                  <a:gd name="T51" fmla="*/ 20 h 3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31">
                    <a:moveTo>
                      <a:pt x="0" y="20"/>
                    </a:moveTo>
                    <a:cubicBezTo>
                      <a:pt x="0" y="20"/>
                      <a:pt x="1" y="21"/>
                      <a:pt x="1" y="21"/>
                    </a:cubicBezTo>
                    <a:cubicBezTo>
                      <a:pt x="6" y="21"/>
                      <a:pt x="3" y="22"/>
                      <a:pt x="8" y="23"/>
                    </a:cubicBezTo>
                    <a:cubicBezTo>
                      <a:pt x="13" y="23"/>
                      <a:pt x="13" y="23"/>
                      <a:pt x="18" y="23"/>
                    </a:cubicBezTo>
                    <a:cubicBezTo>
                      <a:pt x="23" y="24"/>
                      <a:pt x="32" y="25"/>
                      <a:pt x="36" y="25"/>
                    </a:cubicBezTo>
                    <a:cubicBezTo>
                      <a:pt x="41" y="26"/>
                      <a:pt x="46" y="27"/>
                      <a:pt x="50" y="27"/>
                    </a:cubicBezTo>
                    <a:cubicBezTo>
                      <a:pt x="54" y="28"/>
                      <a:pt x="58" y="29"/>
                      <a:pt x="61" y="29"/>
                    </a:cubicBezTo>
                    <a:cubicBezTo>
                      <a:pt x="64" y="30"/>
                      <a:pt x="67" y="30"/>
                      <a:pt x="69" y="30"/>
                    </a:cubicBezTo>
                    <a:cubicBezTo>
                      <a:pt x="70" y="31"/>
                      <a:pt x="71" y="31"/>
                      <a:pt x="71" y="31"/>
                    </a:cubicBezTo>
                    <a:cubicBezTo>
                      <a:pt x="71" y="31"/>
                      <a:pt x="71" y="31"/>
                      <a:pt x="71" y="30"/>
                    </a:cubicBezTo>
                    <a:cubicBezTo>
                      <a:pt x="71" y="30"/>
                      <a:pt x="69" y="28"/>
                      <a:pt x="69" y="27"/>
                    </a:cubicBezTo>
                    <a:cubicBezTo>
                      <a:pt x="68" y="27"/>
                      <a:pt x="64" y="19"/>
                      <a:pt x="64" y="18"/>
                    </a:cubicBezTo>
                    <a:cubicBezTo>
                      <a:pt x="64" y="18"/>
                      <a:pt x="64" y="18"/>
                      <a:pt x="64" y="18"/>
                    </a:cubicBezTo>
                    <a:cubicBezTo>
                      <a:pt x="65" y="17"/>
                      <a:pt x="71" y="10"/>
                      <a:pt x="71" y="10"/>
                    </a:cubicBezTo>
                    <a:cubicBezTo>
                      <a:pt x="72" y="10"/>
                      <a:pt x="72" y="9"/>
                      <a:pt x="72" y="9"/>
                    </a:cubicBezTo>
                    <a:cubicBezTo>
                      <a:pt x="72" y="9"/>
                      <a:pt x="72" y="9"/>
                      <a:pt x="72" y="9"/>
                    </a:cubicBezTo>
                    <a:cubicBezTo>
                      <a:pt x="72" y="9"/>
                      <a:pt x="71" y="9"/>
                      <a:pt x="70" y="8"/>
                    </a:cubicBezTo>
                    <a:cubicBezTo>
                      <a:pt x="68" y="8"/>
                      <a:pt x="65" y="8"/>
                      <a:pt x="62" y="7"/>
                    </a:cubicBezTo>
                    <a:cubicBezTo>
                      <a:pt x="59" y="7"/>
                      <a:pt x="55" y="6"/>
                      <a:pt x="50" y="6"/>
                    </a:cubicBezTo>
                    <a:cubicBezTo>
                      <a:pt x="46" y="5"/>
                      <a:pt x="41" y="5"/>
                      <a:pt x="36" y="4"/>
                    </a:cubicBezTo>
                    <a:cubicBezTo>
                      <a:pt x="31" y="3"/>
                      <a:pt x="22" y="2"/>
                      <a:pt x="16" y="2"/>
                    </a:cubicBezTo>
                    <a:cubicBezTo>
                      <a:pt x="11" y="1"/>
                      <a:pt x="11" y="2"/>
                      <a:pt x="6" y="1"/>
                    </a:cubicBezTo>
                    <a:cubicBezTo>
                      <a:pt x="1" y="1"/>
                      <a:pt x="6" y="0"/>
                      <a:pt x="1" y="0"/>
                    </a:cubicBezTo>
                    <a:cubicBezTo>
                      <a:pt x="1" y="0"/>
                      <a:pt x="1" y="0"/>
                      <a:pt x="1" y="0"/>
                    </a:cubicBezTo>
                    <a:cubicBezTo>
                      <a:pt x="0" y="20"/>
                      <a:pt x="0" y="20"/>
                      <a:pt x="0" y="20"/>
                    </a:cubicBezTo>
                    <a:cubicBezTo>
                      <a:pt x="0" y="20"/>
                      <a:pt x="0" y="20"/>
                      <a:pt x="0" y="20"/>
                    </a:cubicBezTo>
                    <a:close/>
                  </a:path>
                </a:pathLst>
              </a:custGeom>
              <a:solidFill>
                <a:srgbClr val="818384"/>
              </a:solidFill>
              <a:ln w="9525">
                <a:noFill/>
                <a:round/>
                <a:headEnd/>
                <a:tailEnd/>
              </a:ln>
            </p:spPr>
            <p:txBody>
              <a:bodyPr/>
              <a:lstStyle/>
              <a:p>
                <a:pPr>
                  <a:defRPr/>
                </a:pPr>
                <a:endParaRPr lang="en-US"/>
              </a:p>
            </p:txBody>
          </p:sp>
          <p:sp>
            <p:nvSpPr>
              <p:cNvPr id="60" name="Freeform 34"/>
              <p:cNvSpPr>
                <a:spLocks noEditPoints="1"/>
              </p:cNvSpPr>
              <p:nvPr userDrawn="1"/>
            </p:nvSpPr>
            <p:spPr bwMode="auto">
              <a:xfrm>
                <a:off x="2916" y="446"/>
                <a:ext cx="154" cy="72"/>
              </a:xfrm>
              <a:custGeom>
                <a:avLst/>
                <a:gdLst>
                  <a:gd name="T0" fmla="*/ 70 w 77"/>
                  <a:gd name="T1" fmla="*/ 36 h 36"/>
                  <a:gd name="T2" fmla="*/ 63 w 77"/>
                  <a:gd name="T3" fmla="*/ 35 h 36"/>
                  <a:gd name="T4" fmla="*/ 52 w 77"/>
                  <a:gd name="T5" fmla="*/ 33 h 36"/>
                  <a:gd name="T6" fmla="*/ 38 w 77"/>
                  <a:gd name="T7" fmla="*/ 31 h 36"/>
                  <a:gd name="T8" fmla="*/ 19 w 77"/>
                  <a:gd name="T9" fmla="*/ 29 h 36"/>
                  <a:gd name="T10" fmla="*/ 10 w 77"/>
                  <a:gd name="T11" fmla="*/ 28 h 36"/>
                  <a:gd name="T12" fmla="*/ 5 w 77"/>
                  <a:gd name="T13" fmla="*/ 27 h 36"/>
                  <a:gd name="T14" fmla="*/ 3 w 77"/>
                  <a:gd name="T15" fmla="*/ 26 h 36"/>
                  <a:gd name="T16" fmla="*/ 1 w 77"/>
                  <a:gd name="T17" fmla="*/ 26 h 36"/>
                  <a:gd name="T18" fmla="*/ 0 w 77"/>
                  <a:gd name="T19" fmla="*/ 23 h 36"/>
                  <a:gd name="T20" fmla="*/ 0 w 77"/>
                  <a:gd name="T21" fmla="*/ 23 h 36"/>
                  <a:gd name="T22" fmla="*/ 0 w 77"/>
                  <a:gd name="T23" fmla="*/ 2 h 36"/>
                  <a:gd name="T24" fmla="*/ 1 w 77"/>
                  <a:gd name="T25" fmla="*/ 0 h 36"/>
                  <a:gd name="T26" fmla="*/ 3 w 77"/>
                  <a:gd name="T27" fmla="*/ 0 h 36"/>
                  <a:gd name="T28" fmla="*/ 3 w 77"/>
                  <a:gd name="T29" fmla="*/ 0 h 36"/>
                  <a:gd name="T30" fmla="*/ 6 w 77"/>
                  <a:gd name="T31" fmla="*/ 0 h 36"/>
                  <a:gd name="T32" fmla="*/ 7 w 77"/>
                  <a:gd name="T33" fmla="*/ 1 h 36"/>
                  <a:gd name="T34" fmla="*/ 8 w 77"/>
                  <a:gd name="T35" fmla="*/ 2 h 36"/>
                  <a:gd name="T36" fmla="*/ 19 w 77"/>
                  <a:gd name="T37" fmla="*/ 2 h 36"/>
                  <a:gd name="T38" fmla="*/ 39 w 77"/>
                  <a:gd name="T39" fmla="*/ 4 h 36"/>
                  <a:gd name="T40" fmla="*/ 53 w 77"/>
                  <a:gd name="T41" fmla="*/ 6 h 36"/>
                  <a:gd name="T42" fmla="*/ 64 w 77"/>
                  <a:gd name="T43" fmla="*/ 8 h 36"/>
                  <a:gd name="T44" fmla="*/ 72 w 77"/>
                  <a:gd name="T45" fmla="*/ 9 h 36"/>
                  <a:gd name="T46" fmla="*/ 75 w 77"/>
                  <a:gd name="T47" fmla="*/ 9 h 36"/>
                  <a:gd name="T48" fmla="*/ 77 w 77"/>
                  <a:gd name="T49" fmla="*/ 11 h 36"/>
                  <a:gd name="T50" fmla="*/ 76 w 77"/>
                  <a:gd name="T51" fmla="*/ 14 h 36"/>
                  <a:gd name="T52" fmla="*/ 76 w 77"/>
                  <a:gd name="T53" fmla="*/ 14 h 36"/>
                  <a:gd name="T54" fmla="*/ 75 w 77"/>
                  <a:gd name="T55" fmla="*/ 15 h 36"/>
                  <a:gd name="T56" fmla="*/ 69 w 77"/>
                  <a:gd name="T57" fmla="*/ 22 h 36"/>
                  <a:gd name="T58" fmla="*/ 69 w 77"/>
                  <a:gd name="T59" fmla="*/ 22 h 36"/>
                  <a:gd name="T60" fmla="*/ 71 w 77"/>
                  <a:gd name="T61" fmla="*/ 24 h 36"/>
                  <a:gd name="T62" fmla="*/ 73 w 77"/>
                  <a:gd name="T63" fmla="*/ 29 h 36"/>
                  <a:gd name="T64" fmla="*/ 75 w 77"/>
                  <a:gd name="T65" fmla="*/ 32 h 36"/>
                  <a:gd name="T66" fmla="*/ 75 w 77"/>
                  <a:gd name="T67" fmla="*/ 32 h 36"/>
                  <a:gd name="T68" fmla="*/ 76 w 77"/>
                  <a:gd name="T69" fmla="*/ 35 h 36"/>
                  <a:gd name="T70" fmla="*/ 73 w 77"/>
                  <a:gd name="T71" fmla="*/ 36 h 36"/>
                  <a:gd name="T72" fmla="*/ 8 w 77"/>
                  <a:gd name="T73" fmla="*/ 23 h 36"/>
                  <a:gd name="T74" fmla="*/ 10 w 77"/>
                  <a:gd name="T75" fmla="*/ 23 h 36"/>
                  <a:gd name="T76" fmla="*/ 20 w 77"/>
                  <a:gd name="T77" fmla="*/ 24 h 36"/>
                  <a:gd name="T78" fmla="*/ 39 w 77"/>
                  <a:gd name="T79" fmla="*/ 26 h 36"/>
                  <a:gd name="T80" fmla="*/ 52 w 77"/>
                  <a:gd name="T81" fmla="*/ 28 h 36"/>
                  <a:gd name="T82" fmla="*/ 63 w 77"/>
                  <a:gd name="T83" fmla="*/ 29 h 36"/>
                  <a:gd name="T84" fmla="*/ 68 w 77"/>
                  <a:gd name="T85" fmla="*/ 30 h 36"/>
                  <a:gd name="T86" fmla="*/ 64 w 77"/>
                  <a:gd name="T87" fmla="*/ 23 h 36"/>
                  <a:gd name="T88" fmla="*/ 64 w 77"/>
                  <a:gd name="T89" fmla="*/ 23 h 36"/>
                  <a:gd name="T90" fmla="*/ 64 w 77"/>
                  <a:gd name="T91" fmla="*/ 23 h 36"/>
                  <a:gd name="T92" fmla="*/ 63 w 77"/>
                  <a:gd name="T93" fmla="*/ 22 h 36"/>
                  <a:gd name="T94" fmla="*/ 63 w 77"/>
                  <a:gd name="T95" fmla="*/ 22 h 36"/>
                  <a:gd name="T96" fmla="*/ 63 w 77"/>
                  <a:gd name="T97" fmla="*/ 22 h 36"/>
                  <a:gd name="T98" fmla="*/ 63 w 77"/>
                  <a:gd name="T99" fmla="*/ 21 h 36"/>
                  <a:gd name="T100" fmla="*/ 64 w 77"/>
                  <a:gd name="T101" fmla="*/ 19 h 36"/>
                  <a:gd name="T102" fmla="*/ 66 w 77"/>
                  <a:gd name="T103" fmla="*/ 17 h 36"/>
                  <a:gd name="T104" fmla="*/ 68 w 77"/>
                  <a:gd name="T105" fmla="*/ 15 h 36"/>
                  <a:gd name="T106" fmla="*/ 69 w 77"/>
                  <a:gd name="T107" fmla="*/ 14 h 36"/>
                  <a:gd name="T108" fmla="*/ 63 w 77"/>
                  <a:gd name="T109" fmla="*/ 13 h 36"/>
                  <a:gd name="T110" fmla="*/ 52 w 77"/>
                  <a:gd name="T111" fmla="*/ 11 h 36"/>
                  <a:gd name="T112" fmla="*/ 38 w 77"/>
                  <a:gd name="T113" fmla="*/ 10 h 36"/>
                  <a:gd name="T114" fmla="*/ 18 w 77"/>
                  <a:gd name="T115" fmla="*/ 7 h 36"/>
                  <a:gd name="T116" fmla="*/ 8 w 77"/>
                  <a:gd name="T117" fmla="*/ 7 h 36"/>
                  <a:gd name="T118" fmla="*/ 5 w 77"/>
                  <a:gd name="T119" fmla="*/ 6 h 36"/>
                  <a:gd name="T120" fmla="*/ 8 w 77"/>
                  <a:gd name="T121" fmla="*/ 23 h 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77" h="36">
                    <a:moveTo>
                      <a:pt x="73" y="36"/>
                    </a:moveTo>
                    <a:cubicBezTo>
                      <a:pt x="73" y="36"/>
                      <a:pt x="72" y="36"/>
                      <a:pt x="70" y="36"/>
                    </a:cubicBezTo>
                    <a:cubicBezTo>
                      <a:pt x="70" y="36"/>
                      <a:pt x="70" y="36"/>
                      <a:pt x="70" y="36"/>
                    </a:cubicBezTo>
                    <a:cubicBezTo>
                      <a:pt x="68" y="36"/>
                      <a:pt x="66" y="35"/>
                      <a:pt x="63" y="35"/>
                    </a:cubicBezTo>
                    <a:cubicBezTo>
                      <a:pt x="63" y="35"/>
                      <a:pt x="63" y="35"/>
                      <a:pt x="63" y="35"/>
                    </a:cubicBezTo>
                    <a:cubicBezTo>
                      <a:pt x="60" y="34"/>
                      <a:pt x="56" y="34"/>
                      <a:pt x="52" y="33"/>
                    </a:cubicBezTo>
                    <a:cubicBezTo>
                      <a:pt x="52" y="33"/>
                      <a:pt x="52" y="33"/>
                      <a:pt x="52" y="33"/>
                    </a:cubicBezTo>
                    <a:cubicBezTo>
                      <a:pt x="47" y="32"/>
                      <a:pt x="43" y="32"/>
                      <a:pt x="38" y="31"/>
                    </a:cubicBezTo>
                    <a:cubicBezTo>
                      <a:pt x="38" y="31"/>
                      <a:pt x="38" y="31"/>
                      <a:pt x="38" y="31"/>
                    </a:cubicBezTo>
                    <a:cubicBezTo>
                      <a:pt x="33" y="30"/>
                      <a:pt x="24" y="29"/>
                      <a:pt x="19" y="29"/>
                    </a:cubicBezTo>
                    <a:cubicBezTo>
                      <a:pt x="19" y="29"/>
                      <a:pt x="19" y="29"/>
                      <a:pt x="19" y="29"/>
                    </a:cubicBezTo>
                    <a:cubicBezTo>
                      <a:pt x="14" y="28"/>
                      <a:pt x="15" y="29"/>
                      <a:pt x="10" y="28"/>
                    </a:cubicBezTo>
                    <a:cubicBezTo>
                      <a:pt x="10" y="28"/>
                      <a:pt x="10" y="28"/>
                      <a:pt x="10" y="28"/>
                    </a:cubicBezTo>
                    <a:cubicBezTo>
                      <a:pt x="7" y="28"/>
                      <a:pt x="5" y="27"/>
                      <a:pt x="5" y="27"/>
                    </a:cubicBezTo>
                    <a:cubicBezTo>
                      <a:pt x="5" y="27"/>
                      <a:pt x="5" y="27"/>
                      <a:pt x="5" y="27"/>
                    </a:cubicBezTo>
                    <a:cubicBezTo>
                      <a:pt x="4" y="26"/>
                      <a:pt x="5" y="27"/>
                      <a:pt x="3" y="26"/>
                    </a:cubicBezTo>
                    <a:cubicBezTo>
                      <a:pt x="3" y="26"/>
                      <a:pt x="3" y="26"/>
                      <a:pt x="3" y="26"/>
                    </a:cubicBezTo>
                    <a:cubicBezTo>
                      <a:pt x="2" y="26"/>
                      <a:pt x="2" y="26"/>
                      <a:pt x="1" y="26"/>
                    </a:cubicBezTo>
                    <a:cubicBezTo>
                      <a:pt x="1" y="26"/>
                      <a:pt x="1" y="26"/>
                      <a:pt x="1" y="26"/>
                    </a:cubicBezTo>
                    <a:cubicBezTo>
                      <a:pt x="1" y="26"/>
                      <a:pt x="0" y="25"/>
                      <a:pt x="0" y="23"/>
                    </a:cubicBezTo>
                    <a:cubicBezTo>
                      <a:pt x="0" y="23"/>
                      <a:pt x="0" y="23"/>
                      <a:pt x="0" y="23"/>
                    </a:cubicBezTo>
                    <a:cubicBezTo>
                      <a:pt x="0" y="23"/>
                      <a:pt x="0" y="23"/>
                      <a:pt x="0" y="23"/>
                    </a:cubicBezTo>
                    <a:cubicBezTo>
                      <a:pt x="0" y="23"/>
                      <a:pt x="0" y="23"/>
                      <a:pt x="0" y="23"/>
                    </a:cubicBezTo>
                    <a:cubicBezTo>
                      <a:pt x="0" y="2"/>
                      <a:pt x="0" y="2"/>
                      <a:pt x="0" y="2"/>
                    </a:cubicBezTo>
                    <a:cubicBezTo>
                      <a:pt x="0" y="2"/>
                      <a:pt x="0" y="1"/>
                      <a:pt x="1" y="0"/>
                    </a:cubicBezTo>
                    <a:cubicBezTo>
                      <a:pt x="1" y="0"/>
                      <a:pt x="1" y="0"/>
                      <a:pt x="1" y="0"/>
                    </a:cubicBezTo>
                    <a:cubicBezTo>
                      <a:pt x="2" y="0"/>
                      <a:pt x="3" y="0"/>
                      <a:pt x="3" y="0"/>
                    </a:cubicBezTo>
                    <a:cubicBezTo>
                      <a:pt x="3" y="0"/>
                      <a:pt x="3" y="0"/>
                      <a:pt x="3" y="0"/>
                    </a:cubicBezTo>
                    <a:cubicBezTo>
                      <a:pt x="3" y="0"/>
                      <a:pt x="3" y="0"/>
                      <a:pt x="3" y="0"/>
                    </a:cubicBezTo>
                    <a:cubicBezTo>
                      <a:pt x="3" y="0"/>
                      <a:pt x="3" y="0"/>
                      <a:pt x="3" y="0"/>
                    </a:cubicBezTo>
                    <a:cubicBezTo>
                      <a:pt x="4" y="0"/>
                      <a:pt x="5" y="0"/>
                      <a:pt x="6" y="0"/>
                    </a:cubicBezTo>
                    <a:cubicBezTo>
                      <a:pt x="6" y="0"/>
                      <a:pt x="6" y="0"/>
                      <a:pt x="6" y="0"/>
                    </a:cubicBezTo>
                    <a:cubicBezTo>
                      <a:pt x="6" y="0"/>
                      <a:pt x="7" y="1"/>
                      <a:pt x="7" y="1"/>
                    </a:cubicBezTo>
                    <a:cubicBezTo>
                      <a:pt x="7" y="1"/>
                      <a:pt x="7" y="1"/>
                      <a:pt x="7" y="1"/>
                    </a:cubicBezTo>
                    <a:cubicBezTo>
                      <a:pt x="8" y="1"/>
                      <a:pt x="8" y="2"/>
                      <a:pt x="8" y="2"/>
                    </a:cubicBezTo>
                    <a:cubicBezTo>
                      <a:pt x="8" y="2"/>
                      <a:pt x="8" y="2"/>
                      <a:pt x="8" y="2"/>
                    </a:cubicBezTo>
                    <a:cubicBezTo>
                      <a:pt x="13" y="2"/>
                      <a:pt x="13" y="2"/>
                      <a:pt x="19" y="2"/>
                    </a:cubicBezTo>
                    <a:cubicBezTo>
                      <a:pt x="19" y="2"/>
                      <a:pt x="19" y="2"/>
                      <a:pt x="19" y="2"/>
                    </a:cubicBezTo>
                    <a:cubicBezTo>
                      <a:pt x="24" y="3"/>
                      <a:pt x="34" y="4"/>
                      <a:pt x="39" y="4"/>
                    </a:cubicBezTo>
                    <a:cubicBezTo>
                      <a:pt x="39" y="4"/>
                      <a:pt x="39" y="4"/>
                      <a:pt x="39" y="4"/>
                    </a:cubicBezTo>
                    <a:cubicBezTo>
                      <a:pt x="44" y="5"/>
                      <a:pt x="48" y="6"/>
                      <a:pt x="53" y="6"/>
                    </a:cubicBezTo>
                    <a:cubicBezTo>
                      <a:pt x="53" y="6"/>
                      <a:pt x="53" y="6"/>
                      <a:pt x="53" y="6"/>
                    </a:cubicBezTo>
                    <a:cubicBezTo>
                      <a:pt x="57" y="7"/>
                      <a:pt x="61" y="7"/>
                      <a:pt x="64" y="8"/>
                    </a:cubicBezTo>
                    <a:cubicBezTo>
                      <a:pt x="64" y="8"/>
                      <a:pt x="64" y="8"/>
                      <a:pt x="64" y="8"/>
                    </a:cubicBezTo>
                    <a:cubicBezTo>
                      <a:pt x="67" y="8"/>
                      <a:pt x="70" y="9"/>
                      <a:pt x="72" y="9"/>
                    </a:cubicBezTo>
                    <a:cubicBezTo>
                      <a:pt x="72" y="9"/>
                      <a:pt x="72" y="9"/>
                      <a:pt x="72" y="9"/>
                    </a:cubicBezTo>
                    <a:cubicBezTo>
                      <a:pt x="74" y="9"/>
                      <a:pt x="75" y="9"/>
                      <a:pt x="75" y="9"/>
                    </a:cubicBezTo>
                    <a:cubicBezTo>
                      <a:pt x="75" y="9"/>
                      <a:pt x="75" y="9"/>
                      <a:pt x="75" y="9"/>
                    </a:cubicBezTo>
                    <a:cubicBezTo>
                      <a:pt x="76" y="9"/>
                      <a:pt x="77" y="10"/>
                      <a:pt x="77" y="11"/>
                    </a:cubicBezTo>
                    <a:cubicBezTo>
                      <a:pt x="77" y="11"/>
                      <a:pt x="77" y="11"/>
                      <a:pt x="77" y="11"/>
                    </a:cubicBezTo>
                    <a:cubicBezTo>
                      <a:pt x="77" y="12"/>
                      <a:pt x="77" y="13"/>
                      <a:pt x="76" y="14"/>
                    </a:cubicBezTo>
                    <a:cubicBezTo>
                      <a:pt x="76" y="14"/>
                      <a:pt x="76" y="14"/>
                      <a:pt x="76" y="14"/>
                    </a:cubicBezTo>
                    <a:cubicBezTo>
                      <a:pt x="76" y="14"/>
                      <a:pt x="76" y="14"/>
                      <a:pt x="76" y="14"/>
                    </a:cubicBezTo>
                    <a:cubicBezTo>
                      <a:pt x="76" y="14"/>
                      <a:pt x="76" y="14"/>
                      <a:pt x="76" y="14"/>
                    </a:cubicBezTo>
                    <a:cubicBezTo>
                      <a:pt x="76" y="14"/>
                      <a:pt x="75" y="15"/>
                      <a:pt x="75" y="15"/>
                    </a:cubicBezTo>
                    <a:cubicBezTo>
                      <a:pt x="75" y="15"/>
                      <a:pt x="75" y="15"/>
                      <a:pt x="75" y="15"/>
                    </a:cubicBezTo>
                    <a:cubicBezTo>
                      <a:pt x="75" y="15"/>
                      <a:pt x="70" y="20"/>
                      <a:pt x="69" y="22"/>
                    </a:cubicBezTo>
                    <a:cubicBezTo>
                      <a:pt x="69" y="22"/>
                      <a:pt x="69" y="22"/>
                      <a:pt x="69" y="22"/>
                    </a:cubicBezTo>
                    <a:cubicBezTo>
                      <a:pt x="69" y="22"/>
                      <a:pt x="69" y="22"/>
                      <a:pt x="69" y="22"/>
                    </a:cubicBezTo>
                    <a:cubicBezTo>
                      <a:pt x="69" y="22"/>
                      <a:pt x="69" y="22"/>
                      <a:pt x="69" y="22"/>
                    </a:cubicBezTo>
                    <a:cubicBezTo>
                      <a:pt x="69" y="22"/>
                      <a:pt x="70" y="23"/>
                      <a:pt x="71" y="24"/>
                    </a:cubicBezTo>
                    <a:cubicBezTo>
                      <a:pt x="71" y="24"/>
                      <a:pt x="71" y="24"/>
                      <a:pt x="71" y="24"/>
                    </a:cubicBezTo>
                    <a:cubicBezTo>
                      <a:pt x="72" y="26"/>
                      <a:pt x="73" y="29"/>
                      <a:pt x="73" y="29"/>
                    </a:cubicBezTo>
                    <a:cubicBezTo>
                      <a:pt x="73" y="29"/>
                      <a:pt x="73" y="29"/>
                      <a:pt x="73" y="29"/>
                    </a:cubicBezTo>
                    <a:cubicBezTo>
                      <a:pt x="74" y="29"/>
                      <a:pt x="75" y="31"/>
                      <a:pt x="75" y="32"/>
                    </a:cubicBezTo>
                    <a:cubicBezTo>
                      <a:pt x="75" y="32"/>
                      <a:pt x="75" y="32"/>
                      <a:pt x="75" y="32"/>
                    </a:cubicBezTo>
                    <a:cubicBezTo>
                      <a:pt x="75" y="32"/>
                      <a:pt x="75" y="32"/>
                      <a:pt x="75" y="32"/>
                    </a:cubicBezTo>
                    <a:cubicBezTo>
                      <a:pt x="75" y="32"/>
                      <a:pt x="75" y="32"/>
                      <a:pt x="75" y="32"/>
                    </a:cubicBezTo>
                    <a:cubicBezTo>
                      <a:pt x="76" y="33"/>
                      <a:pt x="76" y="34"/>
                      <a:pt x="76" y="35"/>
                    </a:cubicBezTo>
                    <a:cubicBezTo>
                      <a:pt x="76" y="35"/>
                      <a:pt x="76" y="35"/>
                      <a:pt x="76" y="35"/>
                    </a:cubicBezTo>
                    <a:cubicBezTo>
                      <a:pt x="75" y="36"/>
                      <a:pt x="74" y="36"/>
                      <a:pt x="73" y="36"/>
                    </a:cubicBezTo>
                    <a:cubicBezTo>
                      <a:pt x="73" y="36"/>
                      <a:pt x="73" y="36"/>
                      <a:pt x="73" y="36"/>
                    </a:cubicBezTo>
                    <a:cubicBezTo>
                      <a:pt x="73" y="36"/>
                      <a:pt x="73" y="36"/>
                      <a:pt x="73" y="36"/>
                    </a:cubicBezTo>
                    <a:close/>
                    <a:moveTo>
                      <a:pt x="8" y="23"/>
                    </a:moveTo>
                    <a:cubicBezTo>
                      <a:pt x="8" y="23"/>
                      <a:pt x="8" y="23"/>
                      <a:pt x="10" y="23"/>
                    </a:cubicBezTo>
                    <a:cubicBezTo>
                      <a:pt x="10" y="23"/>
                      <a:pt x="10" y="23"/>
                      <a:pt x="10" y="23"/>
                    </a:cubicBezTo>
                    <a:cubicBezTo>
                      <a:pt x="15" y="23"/>
                      <a:pt x="15" y="23"/>
                      <a:pt x="20" y="24"/>
                    </a:cubicBezTo>
                    <a:cubicBezTo>
                      <a:pt x="20" y="24"/>
                      <a:pt x="20" y="24"/>
                      <a:pt x="20" y="24"/>
                    </a:cubicBezTo>
                    <a:cubicBezTo>
                      <a:pt x="25" y="24"/>
                      <a:pt x="34" y="25"/>
                      <a:pt x="39" y="26"/>
                    </a:cubicBezTo>
                    <a:cubicBezTo>
                      <a:pt x="39" y="26"/>
                      <a:pt x="39" y="26"/>
                      <a:pt x="39" y="26"/>
                    </a:cubicBezTo>
                    <a:cubicBezTo>
                      <a:pt x="44" y="27"/>
                      <a:pt x="48" y="27"/>
                      <a:pt x="52" y="28"/>
                    </a:cubicBezTo>
                    <a:cubicBezTo>
                      <a:pt x="52" y="28"/>
                      <a:pt x="52" y="28"/>
                      <a:pt x="52" y="28"/>
                    </a:cubicBezTo>
                    <a:cubicBezTo>
                      <a:pt x="57" y="28"/>
                      <a:pt x="60" y="29"/>
                      <a:pt x="63" y="29"/>
                    </a:cubicBezTo>
                    <a:cubicBezTo>
                      <a:pt x="63" y="29"/>
                      <a:pt x="63" y="29"/>
                      <a:pt x="63" y="29"/>
                    </a:cubicBezTo>
                    <a:cubicBezTo>
                      <a:pt x="65" y="30"/>
                      <a:pt x="66" y="30"/>
                      <a:pt x="68" y="30"/>
                    </a:cubicBezTo>
                    <a:cubicBezTo>
                      <a:pt x="68" y="30"/>
                      <a:pt x="68" y="30"/>
                      <a:pt x="68" y="30"/>
                    </a:cubicBezTo>
                    <a:cubicBezTo>
                      <a:pt x="66" y="28"/>
                      <a:pt x="64" y="24"/>
                      <a:pt x="64" y="23"/>
                    </a:cubicBezTo>
                    <a:cubicBezTo>
                      <a:pt x="64" y="23"/>
                      <a:pt x="64" y="23"/>
                      <a:pt x="64" y="23"/>
                    </a:cubicBezTo>
                    <a:cubicBezTo>
                      <a:pt x="64" y="23"/>
                      <a:pt x="64" y="23"/>
                      <a:pt x="64" y="23"/>
                    </a:cubicBezTo>
                    <a:cubicBezTo>
                      <a:pt x="64" y="23"/>
                      <a:pt x="64" y="23"/>
                      <a:pt x="64" y="23"/>
                    </a:cubicBezTo>
                    <a:cubicBezTo>
                      <a:pt x="64" y="23"/>
                      <a:pt x="64" y="23"/>
                      <a:pt x="64" y="23"/>
                    </a:cubicBezTo>
                    <a:cubicBezTo>
                      <a:pt x="64" y="23"/>
                      <a:pt x="64" y="23"/>
                      <a:pt x="64" y="23"/>
                    </a:cubicBezTo>
                    <a:cubicBezTo>
                      <a:pt x="64" y="23"/>
                      <a:pt x="63" y="22"/>
                      <a:pt x="63" y="22"/>
                    </a:cubicBezTo>
                    <a:cubicBezTo>
                      <a:pt x="63" y="22"/>
                      <a:pt x="63" y="22"/>
                      <a:pt x="63" y="22"/>
                    </a:cubicBezTo>
                    <a:cubicBezTo>
                      <a:pt x="63" y="22"/>
                      <a:pt x="63" y="22"/>
                      <a:pt x="63" y="22"/>
                    </a:cubicBezTo>
                    <a:cubicBezTo>
                      <a:pt x="63" y="22"/>
                      <a:pt x="63" y="22"/>
                      <a:pt x="63" y="22"/>
                    </a:cubicBezTo>
                    <a:cubicBezTo>
                      <a:pt x="63" y="22"/>
                      <a:pt x="63" y="22"/>
                      <a:pt x="63" y="22"/>
                    </a:cubicBezTo>
                    <a:cubicBezTo>
                      <a:pt x="63" y="22"/>
                      <a:pt x="63" y="22"/>
                      <a:pt x="63" y="22"/>
                    </a:cubicBezTo>
                    <a:cubicBezTo>
                      <a:pt x="63" y="21"/>
                      <a:pt x="63" y="21"/>
                      <a:pt x="63" y="21"/>
                    </a:cubicBezTo>
                    <a:cubicBezTo>
                      <a:pt x="63" y="21"/>
                      <a:pt x="63" y="21"/>
                      <a:pt x="63" y="21"/>
                    </a:cubicBezTo>
                    <a:cubicBezTo>
                      <a:pt x="64" y="20"/>
                      <a:pt x="64" y="20"/>
                      <a:pt x="64" y="19"/>
                    </a:cubicBezTo>
                    <a:cubicBezTo>
                      <a:pt x="64" y="19"/>
                      <a:pt x="64" y="19"/>
                      <a:pt x="64" y="19"/>
                    </a:cubicBezTo>
                    <a:cubicBezTo>
                      <a:pt x="65" y="18"/>
                      <a:pt x="65" y="18"/>
                      <a:pt x="66" y="17"/>
                    </a:cubicBezTo>
                    <a:cubicBezTo>
                      <a:pt x="66" y="17"/>
                      <a:pt x="66" y="17"/>
                      <a:pt x="66" y="17"/>
                    </a:cubicBezTo>
                    <a:cubicBezTo>
                      <a:pt x="66" y="17"/>
                      <a:pt x="67" y="16"/>
                      <a:pt x="68" y="15"/>
                    </a:cubicBezTo>
                    <a:cubicBezTo>
                      <a:pt x="68" y="15"/>
                      <a:pt x="68" y="15"/>
                      <a:pt x="68" y="15"/>
                    </a:cubicBezTo>
                    <a:cubicBezTo>
                      <a:pt x="68" y="15"/>
                      <a:pt x="69" y="14"/>
                      <a:pt x="69" y="14"/>
                    </a:cubicBezTo>
                    <a:cubicBezTo>
                      <a:pt x="69" y="14"/>
                      <a:pt x="69" y="14"/>
                      <a:pt x="69" y="14"/>
                    </a:cubicBezTo>
                    <a:cubicBezTo>
                      <a:pt x="67" y="13"/>
                      <a:pt x="66" y="13"/>
                      <a:pt x="63" y="13"/>
                    </a:cubicBezTo>
                    <a:cubicBezTo>
                      <a:pt x="63" y="13"/>
                      <a:pt x="63" y="13"/>
                      <a:pt x="63" y="13"/>
                    </a:cubicBezTo>
                    <a:cubicBezTo>
                      <a:pt x="60" y="12"/>
                      <a:pt x="56" y="12"/>
                      <a:pt x="52" y="11"/>
                    </a:cubicBezTo>
                    <a:cubicBezTo>
                      <a:pt x="52" y="11"/>
                      <a:pt x="52" y="11"/>
                      <a:pt x="52" y="11"/>
                    </a:cubicBezTo>
                    <a:cubicBezTo>
                      <a:pt x="48" y="11"/>
                      <a:pt x="43" y="10"/>
                      <a:pt x="38" y="10"/>
                    </a:cubicBezTo>
                    <a:cubicBezTo>
                      <a:pt x="38" y="10"/>
                      <a:pt x="38" y="10"/>
                      <a:pt x="38" y="10"/>
                    </a:cubicBezTo>
                    <a:cubicBezTo>
                      <a:pt x="33" y="9"/>
                      <a:pt x="23" y="8"/>
                      <a:pt x="18" y="7"/>
                    </a:cubicBezTo>
                    <a:cubicBezTo>
                      <a:pt x="18" y="7"/>
                      <a:pt x="18" y="7"/>
                      <a:pt x="18" y="7"/>
                    </a:cubicBezTo>
                    <a:cubicBezTo>
                      <a:pt x="13" y="7"/>
                      <a:pt x="13" y="7"/>
                      <a:pt x="8" y="7"/>
                    </a:cubicBezTo>
                    <a:cubicBezTo>
                      <a:pt x="8" y="7"/>
                      <a:pt x="8" y="7"/>
                      <a:pt x="8" y="7"/>
                    </a:cubicBezTo>
                    <a:cubicBezTo>
                      <a:pt x="7" y="7"/>
                      <a:pt x="6" y="7"/>
                      <a:pt x="5" y="6"/>
                    </a:cubicBezTo>
                    <a:cubicBezTo>
                      <a:pt x="5" y="6"/>
                      <a:pt x="5" y="6"/>
                      <a:pt x="5" y="6"/>
                    </a:cubicBezTo>
                    <a:cubicBezTo>
                      <a:pt x="5" y="21"/>
                      <a:pt x="5" y="21"/>
                      <a:pt x="5" y="21"/>
                    </a:cubicBezTo>
                    <a:cubicBezTo>
                      <a:pt x="7" y="21"/>
                      <a:pt x="8" y="22"/>
                      <a:pt x="8" y="23"/>
                    </a:cubicBezTo>
                    <a:close/>
                  </a:path>
                </a:pathLst>
              </a:custGeom>
              <a:solidFill>
                <a:srgbClr val="818384"/>
              </a:solidFill>
              <a:ln w="9525">
                <a:noFill/>
                <a:round/>
                <a:headEnd/>
                <a:tailEnd/>
              </a:ln>
            </p:spPr>
            <p:txBody>
              <a:bodyPr/>
              <a:lstStyle/>
              <a:p>
                <a:pPr>
                  <a:defRPr/>
                </a:pPr>
                <a:endParaRPr lang="en-US"/>
              </a:p>
            </p:txBody>
          </p:sp>
          <p:sp>
            <p:nvSpPr>
              <p:cNvPr id="61" name="Freeform 35"/>
              <p:cNvSpPr>
                <a:spLocks/>
              </p:cNvSpPr>
              <p:nvPr userDrawn="1"/>
            </p:nvSpPr>
            <p:spPr bwMode="auto">
              <a:xfrm>
                <a:off x="2691" y="434"/>
                <a:ext cx="256" cy="80"/>
              </a:xfrm>
              <a:custGeom>
                <a:avLst/>
                <a:gdLst>
                  <a:gd name="T0" fmla="*/ 124 w 127"/>
                  <a:gd name="T1" fmla="*/ 0 h 40"/>
                  <a:gd name="T2" fmla="*/ 124 w 127"/>
                  <a:gd name="T3" fmla="*/ 0 h 40"/>
                  <a:gd name="T4" fmla="*/ 112 w 127"/>
                  <a:gd name="T5" fmla="*/ 0 h 40"/>
                  <a:gd name="T6" fmla="*/ 67 w 127"/>
                  <a:gd name="T7" fmla="*/ 5 h 40"/>
                  <a:gd name="T8" fmla="*/ 51 w 127"/>
                  <a:gd name="T9" fmla="*/ 8 h 40"/>
                  <a:gd name="T10" fmla="*/ 36 w 127"/>
                  <a:gd name="T11" fmla="*/ 10 h 40"/>
                  <a:gd name="T12" fmla="*/ 22 w 127"/>
                  <a:gd name="T13" fmla="*/ 14 h 40"/>
                  <a:gd name="T14" fmla="*/ 10 w 127"/>
                  <a:gd name="T15" fmla="*/ 16 h 40"/>
                  <a:gd name="T16" fmla="*/ 3 w 127"/>
                  <a:gd name="T17" fmla="*/ 18 h 40"/>
                  <a:gd name="T18" fmla="*/ 0 w 127"/>
                  <a:gd name="T19" fmla="*/ 19 h 40"/>
                  <a:gd name="T20" fmla="*/ 0 w 127"/>
                  <a:gd name="T21" fmla="*/ 19 h 40"/>
                  <a:gd name="T22" fmla="*/ 1 w 127"/>
                  <a:gd name="T23" fmla="*/ 20 h 40"/>
                  <a:gd name="T24" fmla="*/ 3 w 127"/>
                  <a:gd name="T25" fmla="*/ 21 h 40"/>
                  <a:gd name="T26" fmla="*/ 9 w 127"/>
                  <a:gd name="T27" fmla="*/ 26 h 40"/>
                  <a:gd name="T28" fmla="*/ 9 w 127"/>
                  <a:gd name="T29" fmla="*/ 27 h 40"/>
                  <a:gd name="T30" fmla="*/ 9 w 127"/>
                  <a:gd name="T31" fmla="*/ 28 h 40"/>
                  <a:gd name="T32" fmla="*/ 9 w 127"/>
                  <a:gd name="T33" fmla="*/ 30 h 40"/>
                  <a:gd name="T34" fmla="*/ 8 w 127"/>
                  <a:gd name="T35" fmla="*/ 32 h 40"/>
                  <a:gd name="T36" fmla="*/ 6 w 127"/>
                  <a:gd name="T37" fmla="*/ 35 h 40"/>
                  <a:gd name="T38" fmla="*/ 5 w 127"/>
                  <a:gd name="T39" fmla="*/ 37 h 40"/>
                  <a:gd name="T40" fmla="*/ 3 w 127"/>
                  <a:gd name="T41" fmla="*/ 40 h 40"/>
                  <a:gd name="T42" fmla="*/ 3 w 127"/>
                  <a:gd name="T43" fmla="*/ 40 h 40"/>
                  <a:gd name="T44" fmla="*/ 6 w 127"/>
                  <a:gd name="T45" fmla="*/ 40 h 40"/>
                  <a:gd name="T46" fmla="*/ 13 w 127"/>
                  <a:gd name="T47" fmla="*/ 38 h 40"/>
                  <a:gd name="T48" fmla="*/ 24 w 127"/>
                  <a:gd name="T49" fmla="*/ 35 h 40"/>
                  <a:gd name="T50" fmla="*/ 37 w 127"/>
                  <a:gd name="T51" fmla="*/ 32 h 40"/>
                  <a:gd name="T52" fmla="*/ 52 w 127"/>
                  <a:gd name="T53" fmla="*/ 29 h 40"/>
                  <a:gd name="T54" fmla="*/ 66 w 127"/>
                  <a:gd name="T55" fmla="*/ 27 h 40"/>
                  <a:gd name="T56" fmla="*/ 113 w 127"/>
                  <a:gd name="T57" fmla="*/ 21 h 40"/>
                  <a:gd name="T58" fmla="*/ 127 w 127"/>
                  <a:gd name="T59" fmla="*/ 20 h 40"/>
                  <a:gd name="T60" fmla="*/ 124 w 127"/>
                  <a:gd name="T61" fmla="*/ 0 h 40"/>
                  <a:gd name="T62" fmla="*/ 124 w 127"/>
                  <a:gd name="T63" fmla="*/ 0 h 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40">
                    <a:moveTo>
                      <a:pt x="124" y="0"/>
                    </a:moveTo>
                    <a:cubicBezTo>
                      <a:pt x="124" y="0"/>
                      <a:pt x="124" y="0"/>
                      <a:pt x="124" y="0"/>
                    </a:cubicBezTo>
                    <a:cubicBezTo>
                      <a:pt x="120" y="0"/>
                      <a:pt x="116" y="0"/>
                      <a:pt x="112" y="0"/>
                    </a:cubicBezTo>
                    <a:cubicBezTo>
                      <a:pt x="107" y="1"/>
                      <a:pt x="72" y="5"/>
                      <a:pt x="67" y="5"/>
                    </a:cubicBezTo>
                    <a:cubicBezTo>
                      <a:pt x="62" y="6"/>
                      <a:pt x="56" y="7"/>
                      <a:pt x="51" y="8"/>
                    </a:cubicBezTo>
                    <a:cubicBezTo>
                      <a:pt x="46" y="8"/>
                      <a:pt x="41" y="9"/>
                      <a:pt x="36" y="10"/>
                    </a:cubicBezTo>
                    <a:cubicBezTo>
                      <a:pt x="31" y="11"/>
                      <a:pt x="26" y="13"/>
                      <a:pt x="22" y="14"/>
                    </a:cubicBezTo>
                    <a:cubicBezTo>
                      <a:pt x="17" y="14"/>
                      <a:pt x="14" y="15"/>
                      <a:pt x="10" y="16"/>
                    </a:cubicBezTo>
                    <a:cubicBezTo>
                      <a:pt x="7" y="17"/>
                      <a:pt x="5" y="18"/>
                      <a:pt x="3" y="18"/>
                    </a:cubicBezTo>
                    <a:cubicBezTo>
                      <a:pt x="1" y="18"/>
                      <a:pt x="0" y="19"/>
                      <a:pt x="0" y="19"/>
                    </a:cubicBezTo>
                    <a:cubicBezTo>
                      <a:pt x="0" y="19"/>
                      <a:pt x="0" y="19"/>
                      <a:pt x="0" y="19"/>
                    </a:cubicBezTo>
                    <a:cubicBezTo>
                      <a:pt x="1" y="19"/>
                      <a:pt x="1" y="19"/>
                      <a:pt x="1" y="20"/>
                    </a:cubicBezTo>
                    <a:cubicBezTo>
                      <a:pt x="2" y="20"/>
                      <a:pt x="2" y="20"/>
                      <a:pt x="3" y="21"/>
                    </a:cubicBezTo>
                    <a:cubicBezTo>
                      <a:pt x="3" y="21"/>
                      <a:pt x="9" y="26"/>
                      <a:pt x="9" y="26"/>
                    </a:cubicBezTo>
                    <a:cubicBezTo>
                      <a:pt x="9" y="27"/>
                      <a:pt x="9" y="27"/>
                      <a:pt x="9" y="27"/>
                    </a:cubicBezTo>
                    <a:cubicBezTo>
                      <a:pt x="9" y="28"/>
                      <a:pt x="9" y="28"/>
                      <a:pt x="9" y="28"/>
                    </a:cubicBezTo>
                    <a:cubicBezTo>
                      <a:pt x="9" y="29"/>
                      <a:pt x="9" y="30"/>
                      <a:pt x="9" y="30"/>
                    </a:cubicBezTo>
                    <a:cubicBezTo>
                      <a:pt x="8" y="31"/>
                      <a:pt x="8" y="32"/>
                      <a:pt x="8" y="32"/>
                    </a:cubicBezTo>
                    <a:cubicBezTo>
                      <a:pt x="7" y="33"/>
                      <a:pt x="7" y="34"/>
                      <a:pt x="6" y="35"/>
                    </a:cubicBezTo>
                    <a:cubicBezTo>
                      <a:pt x="6" y="35"/>
                      <a:pt x="6" y="36"/>
                      <a:pt x="5" y="37"/>
                    </a:cubicBezTo>
                    <a:cubicBezTo>
                      <a:pt x="5" y="37"/>
                      <a:pt x="3" y="39"/>
                      <a:pt x="3" y="40"/>
                    </a:cubicBezTo>
                    <a:cubicBezTo>
                      <a:pt x="3" y="40"/>
                      <a:pt x="3" y="40"/>
                      <a:pt x="3" y="40"/>
                    </a:cubicBezTo>
                    <a:cubicBezTo>
                      <a:pt x="3" y="40"/>
                      <a:pt x="4" y="40"/>
                      <a:pt x="6" y="40"/>
                    </a:cubicBezTo>
                    <a:cubicBezTo>
                      <a:pt x="7" y="39"/>
                      <a:pt x="10" y="38"/>
                      <a:pt x="13" y="38"/>
                    </a:cubicBezTo>
                    <a:cubicBezTo>
                      <a:pt x="16" y="37"/>
                      <a:pt x="20" y="36"/>
                      <a:pt x="24" y="35"/>
                    </a:cubicBezTo>
                    <a:cubicBezTo>
                      <a:pt x="28" y="34"/>
                      <a:pt x="32" y="33"/>
                      <a:pt x="37" y="32"/>
                    </a:cubicBezTo>
                    <a:cubicBezTo>
                      <a:pt x="42" y="31"/>
                      <a:pt x="47" y="30"/>
                      <a:pt x="52" y="29"/>
                    </a:cubicBezTo>
                    <a:cubicBezTo>
                      <a:pt x="57" y="28"/>
                      <a:pt x="61" y="27"/>
                      <a:pt x="66" y="27"/>
                    </a:cubicBezTo>
                    <a:cubicBezTo>
                      <a:pt x="71" y="26"/>
                      <a:pt x="107" y="22"/>
                      <a:pt x="113" y="21"/>
                    </a:cubicBezTo>
                    <a:cubicBezTo>
                      <a:pt x="118" y="21"/>
                      <a:pt x="123" y="21"/>
                      <a:pt x="127" y="20"/>
                    </a:cubicBezTo>
                    <a:cubicBezTo>
                      <a:pt x="124" y="0"/>
                      <a:pt x="124" y="0"/>
                      <a:pt x="124" y="0"/>
                    </a:cubicBezTo>
                    <a:cubicBezTo>
                      <a:pt x="124" y="0"/>
                      <a:pt x="124" y="0"/>
                      <a:pt x="124" y="0"/>
                    </a:cubicBezTo>
                    <a:close/>
                  </a:path>
                </a:pathLst>
              </a:custGeom>
              <a:solidFill>
                <a:srgbClr val="FFFFFF"/>
              </a:solidFill>
              <a:ln w="9525">
                <a:noFill/>
                <a:round/>
                <a:headEnd/>
                <a:tailEnd/>
              </a:ln>
            </p:spPr>
            <p:txBody>
              <a:bodyPr/>
              <a:lstStyle/>
              <a:p>
                <a:pPr>
                  <a:defRPr/>
                </a:pPr>
                <a:endParaRPr lang="en-US"/>
              </a:p>
            </p:txBody>
          </p:sp>
          <p:sp>
            <p:nvSpPr>
              <p:cNvPr id="62" name="Freeform 36"/>
              <p:cNvSpPr>
                <a:spLocks noEditPoints="1"/>
              </p:cNvSpPr>
              <p:nvPr userDrawn="1"/>
            </p:nvSpPr>
            <p:spPr bwMode="auto">
              <a:xfrm>
                <a:off x="2685" y="428"/>
                <a:ext cx="266" cy="92"/>
              </a:xfrm>
              <a:custGeom>
                <a:avLst/>
                <a:gdLst>
                  <a:gd name="T0" fmla="*/ 4 w 132"/>
                  <a:gd name="T1" fmla="*/ 42 h 46"/>
                  <a:gd name="T2" fmla="*/ 6 w 132"/>
                  <a:gd name="T3" fmla="*/ 38 h 46"/>
                  <a:gd name="T4" fmla="*/ 7 w 132"/>
                  <a:gd name="T5" fmla="*/ 36 h 46"/>
                  <a:gd name="T6" fmla="*/ 9 w 132"/>
                  <a:gd name="T7" fmla="*/ 32 h 46"/>
                  <a:gd name="T8" fmla="*/ 10 w 132"/>
                  <a:gd name="T9" fmla="*/ 31 h 46"/>
                  <a:gd name="T10" fmla="*/ 10 w 132"/>
                  <a:gd name="T11" fmla="*/ 31 h 46"/>
                  <a:gd name="T12" fmla="*/ 9 w 132"/>
                  <a:gd name="T13" fmla="*/ 30 h 46"/>
                  <a:gd name="T14" fmla="*/ 7 w 132"/>
                  <a:gd name="T15" fmla="*/ 28 h 46"/>
                  <a:gd name="T16" fmla="*/ 3 w 132"/>
                  <a:gd name="T17" fmla="*/ 25 h 46"/>
                  <a:gd name="T18" fmla="*/ 2 w 132"/>
                  <a:gd name="T19" fmla="*/ 24 h 46"/>
                  <a:gd name="T20" fmla="*/ 0 w 132"/>
                  <a:gd name="T21" fmla="*/ 21 h 46"/>
                  <a:gd name="T22" fmla="*/ 2 w 132"/>
                  <a:gd name="T23" fmla="*/ 19 h 46"/>
                  <a:gd name="T24" fmla="*/ 13 w 132"/>
                  <a:gd name="T25" fmla="*/ 17 h 46"/>
                  <a:gd name="T26" fmla="*/ 24 w 132"/>
                  <a:gd name="T27" fmla="*/ 14 h 46"/>
                  <a:gd name="T28" fmla="*/ 54 w 132"/>
                  <a:gd name="T29" fmla="*/ 8 h 46"/>
                  <a:gd name="T30" fmla="*/ 70 w 132"/>
                  <a:gd name="T31" fmla="*/ 6 h 46"/>
                  <a:gd name="T32" fmla="*/ 126 w 132"/>
                  <a:gd name="T33" fmla="*/ 0 h 46"/>
                  <a:gd name="T34" fmla="*/ 127 w 132"/>
                  <a:gd name="T35" fmla="*/ 0 h 46"/>
                  <a:gd name="T36" fmla="*/ 127 w 132"/>
                  <a:gd name="T37" fmla="*/ 0 h 46"/>
                  <a:gd name="T38" fmla="*/ 130 w 132"/>
                  <a:gd name="T39" fmla="*/ 3 h 46"/>
                  <a:gd name="T40" fmla="*/ 130 w 132"/>
                  <a:gd name="T41" fmla="*/ 3 h 46"/>
                  <a:gd name="T42" fmla="*/ 132 w 132"/>
                  <a:gd name="T43" fmla="*/ 25 h 46"/>
                  <a:gd name="T44" fmla="*/ 116 w 132"/>
                  <a:gd name="T45" fmla="*/ 27 h 46"/>
                  <a:gd name="T46" fmla="*/ 70 w 132"/>
                  <a:gd name="T47" fmla="*/ 32 h 46"/>
                  <a:gd name="T48" fmla="*/ 41 w 132"/>
                  <a:gd name="T49" fmla="*/ 38 h 46"/>
                  <a:gd name="T50" fmla="*/ 28 w 132"/>
                  <a:gd name="T51" fmla="*/ 41 h 46"/>
                  <a:gd name="T52" fmla="*/ 9 w 132"/>
                  <a:gd name="T53" fmla="*/ 45 h 46"/>
                  <a:gd name="T54" fmla="*/ 7 w 132"/>
                  <a:gd name="T55" fmla="*/ 46 h 46"/>
                  <a:gd name="T56" fmla="*/ 4 w 132"/>
                  <a:gd name="T57" fmla="*/ 45 h 46"/>
                  <a:gd name="T58" fmla="*/ 14 w 132"/>
                  <a:gd name="T59" fmla="*/ 28 h 46"/>
                  <a:gd name="T60" fmla="*/ 15 w 132"/>
                  <a:gd name="T61" fmla="*/ 31 h 46"/>
                  <a:gd name="T62" fmla="*/ 15 w 132"/>
                  <a:gd name="T63" fmla="*/ 32 h 46"/>
                  <a:gd name="T64" fmla="*/ 13 w 132"/>
                  <a:gd name="T65" fmla="*/ 37 h 46"/>
                  <a:gd name="T66" fmla="*/ 12 w 132"/>
                  <a:gd name="T67" fmla="*/ 39 h 46"/>
                  <a:gd name="T68" fmla="*/ 15 w 132"/>
                  <a:gd name="T69" fmla="*/ 38 h 46"/>
                  <a:gd name="T70" fmla="*/ 26 w 132"/>
                  <a:gd name="T71" fmla="*/ 35 h 46"/>
                  <a:gd name="T72" fmla="*/ 54 w 132"/>
                  <a:gd name="T73" fmla="*/ 30 h 46"/>
                  <a:gd name="T74" fmla="*/ 69 w 132"/>
                  <a:gd name="T75" fmla="*/ 27 h 46"/>
                  <a:gd name="T76" fmla="*/ 127 w 132"/>
                  <a:gd name="T77" fmla="*/ 21 h 46"/>
                  <a:gd name="T78" fmla="*/ 115 w 132"/>
                  <a:gd name="T79" fmla="*/ 6 h 46"/>
                  <a:gd name="T80" fmla="*/ 70 w 132"/>
                  <a:gd name="T81" fmla="*/ 11 h 46"/>
                  <a:gd name="T82" fmla="*/ 39 w 132"/>
                  <a:gd name="T83" fmla="*/ 16 h 46"/>
                  <a:gd name="T84" fmla="*/ 25 w 132"/>
                  <a:gd name="T85" fmla="*/ 19 h 46"/>
                  <a:gd name="T86" fmla="*/ 9 w 132"/>
                  <a:gd name="T87" fmla="*/ 23 h 46"/>
                  <a:gd name="T88" fmla="*/ 129 w 132"/>
                  <a:gd name="T89" fmla="*/ 5 h 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32" h="46">
                    <a:moveTo>
                      <a:pt x="4" y="45"/>
                    </a:moveTo>
                    <a:cubicBezTo>
                      <a:pt x="3" y="44"/>
                      <a:pt x="3" y="43"/>
                      <a:pt x="4" y="42"/>
                    </a:cubicBezTo>
                    <a:cubicBezTo>
                      <a:pt x="4" y="42"/>
                      <a:pt x="4" y="42"/>
                      <a:pt x="4" y="42"/>
                    </a:cubicBezTo>
                    <a:cubicBezTo>
                      <a:pt x="4" y="42"/>
                      <a:pt x="4" y="42"/>
                      <a:pt x="4" y="41"/>
                    </a:cubicBezTo>
                    <a:cubicBezTo>
                      <a:pt x="4" y="41"/>
                      <a:pt x="4" y="41"/>
                      <a:pt x="4" y="41"/>
                    </a:cubicBezTo>
                    <a:cubicBezTo>
                      <a:pt x="4" y="41"/>
                      <a:pt x="6" y="39"/>
                      <a:pt x="6" y="38"/>
                    </a:cubicBezTo>
                    <a:cubicBezTo>
                      <a:pt x="6" y="38"/>
                      <a:pt x="6" y="38"/>
                      <a:pt x="6" y="38"/>
                    </a:cubicBezTo>
                    <a:cubicBezTo>
                      <a:pt x="6" y="38"/>
                      <a:pt x="7" y="37"/>
                      <a:pt x="7" y="36"/>
                    </a:cubicBezTo>
                    <a:cubicBezTo>
                      <a:pt x="7" y="36"/>
                      <a:pt x="7" y="36"/>
                      <a:pt x="7" y="36"/>
                    </a:cubicBezTo>
                    <a:cubicBezTo>
                      <a:pt x="8" y="36"/>
                      <a:pt x="8" y="35"/>
                      <a:pt x="8" y="34"/>
                    </a:cubicBezTo>
                    <a:cubicBezTo>
                      <a:pt x="8" y="34"/>
                      <a:pt x="8" y="34"/>
                      <a:pt x="8" y="34"/>
                    </a:cubicBezTo>
                    <a:cubicBezTo>
                      <a:pt x="9" y="34"/>
                      <a:pt x="9" y="33"/>
                      <a:pt x="9" y="32"/>
                    </a:cubicBezTo>
                    <a:cubicBezTo>
                      <a:pt x="9" y="32"/>
                      <a:pt x="9" y="32"/>
                      <a:pt x="9" y="32"/>
                    </a:cubicBezTo>
                    <a:cubicBezTo>
                      <a:pt x="10" y="32"/>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9" y="31"/>
                      <a:pt x="9" y="30"/>
                      <a:pt x="9" y="30"/>
                    </a:cubicBezTo>
                    <a:cubicBezTo>
                      <a:pt x="9" y="30"/>
                      <a:pt x="9" y="30"/>
                      <a:pt x="9" y="30"/>
                    </a:cubicBezTo>
                    <a:cubicBezTo>
                      <a:pt x="8" y="30"/>
                      <a:pt x="8" y="29"/>
                      <a:pt x="7" y="28"/>
                    </a:cubicBezTo>
                    <a:cubicBezTo>
                      <a:pt x="7" y="28"/>
                      <a:pt x="7" y="28"/>
                      <a:pt x="7" y="28"/>
                    </a:cubicBezTo>
                    <a:cubicBezTo>
                      <a:pt x="6" y="27"/>
                      <a:pt x="4" y="26"/>
                      <a:pt x="4" y="26"/>
                    </a:cubicBezTo>
                    <a:cubicBezTo>
                      <a:pt x="4" y="26"/>
                      <a:pt x="4" y="26"/>
                      <a:pt x="4" y="26"/>
                    </a:cubicBezTo>
                    <a:cubicBezTo>
                      <a:pt x="4" y="25"/>
                      <a:pt x="3" y="25"/>
                      <a:pt x="3" y="25"/>
                    </a:cubicBezTo>
                    <a:cubicBezTo>
                      <a:pt x="3" y="25"/>
                      <a:pt x="3" y="25"/>
                      <a:pt x="3" y="25"/>
                    </a:cubicBezTo>
                    <a:cubicBezTo>
                      <a:pt x="2" y="24"/>
                      <a:pt x="2" y="24"/>
                      <a:pt x="2" y="24"/>
                    </a:cubicBezTo>
                    <a:cubicBezTo>
                      <a:pt x="2" y="24"/>
                      <a:pt x="2" y="24"/>
                      <a:pt x="2" y="24"/>
                    </a:cubicBezTo>
                    <a:cubicBezTo>
                      <a:pt x="2" y="24"/>
                      <a:pt x="1" y="24"/>
                      <a:pt x="1" y="24"/>
                    </a:cubicBezTo>
                    <a:cubicBezTo>
                      <a:pt x="1" y="24"/>
                      <a:pt x="1" y="24"/>
                      <a:pt x="1" y="24"/>
                    </a:cubicBezTo>
                    <a:cubicBezTo>
                      <a:pt x="1" y="23"/>
                      <a:pt x="0" y="22"/>
                      <a:pt x="0" y="21"/>
                    </a:cubicBezTo>
                    <a:cubicBezTo>
                      <a:pt x="0" y="21"/>
                      <a:pt x="0" y="21"/>
                      <a:pt x="0" y="21"/>
                    </a:cubicBezTo>
                    <a:cubicBezTo>
                      <a:pt x="0" y="20"/>
                      <a:pt x="1" y="19"/>
                      <a:pt x="2" y="19"/>
                    </a:cubicBezTo>
                    <a:cubicBezTo>
                      <a:pt x="2" y="19"/>
                      <a:pt x="2" y="19"/>
                      <a:pt x="2" y="19"/>
                    </a:cubicBezTo>
                    <a:cubicBezTo>
                      <a:pt x="2" y="19"/>
                      <a:pt x="3" y="19"/>
                      <a:pt x="5" y="18"/>
                    </a:cubicBezTo>
                    <a:cubicBezTo>
                      <a:pt x="5" y="18"/>
                      <a:pt x="5" y="18"/>
                      <a:pt x="5" y="18"/>
                    </a:cubicBezTo>
                    <a:cubicBezTo>
                      <a:pt x="7" y="18"/>
                      <a:pt x="10" y="17"/>
                      <a:pt x="13" y="17"/>
                    </a:cubicBezTo>
                    <a:cubicBezTo>
                      <a:pt x="13" y="17"/>
                      <a:pt x="13" y="17"/>
                      <a:pt x="13" y="17"/>
                    </a:cubicBezTo>
                    <a:cubicBezTo>
                      <a:pt x="16" y="16"/>
                      <a:pt x="20" y="15"/>
                      <a:pt x="24" y="14"/>
                    </a:cubicBezTo>
                    <a:cubicBezTo>
                      <a:pt x="24" y="14"/>
                      <a:pt x="24" y="14"/>
                      <a:pt x="24" y="14"/>
                    </a:cubicBezTo>
                    <a:cubicBezTo>
                      <a:pt x="28" y="13"/>
                      <a:pt x="33" y="12"/>
                      <a:pt x="38" y="11"/>
                    </a:cubicBezTo>
                    <a:cubicBezTo>
                      <a:pt x="38" y="11"/>
                      <a:pt x="38" y="11"/>
                      <a:pt x="38" y="11"/>
                    </a:cubicBezTo>
                    <a:cubicBezTo>
                      <a:pt x="43" y="10"/>
                      <a:pt x="49" y="9"/>
                      <a:pt x="54" y="8"/>
                    </a:cubicBezTo>
                    <a:cubicBezTo>
                      <a:pt x="54" y="8"/>
                      <a:pt x="54" y="8"/>
                      <a:pt x="54" y="8"/>
                    </a:cubicBezTo>
                    <a:cubicBezTo>
                      <a:pt x="59" y="7"/>
                      <a:pt x="65" y="6"/>
                      <a:pt x="70" y="6"/>
                    </a:cubicBezTo>
                    <a:cubicBezTo>
                      <a:pt x="70" y="6"/>
                      <a:pt x="70" y="6"/>
                      <a:pt x="70" y="6"/>
                    </a:cubicBezTo>
                    <a:cubicBezTo>
                      <a:pt x="75" y="5"/>
                      <a:pt x="110" y="1"/>
                      <a:pt x="115" y="1"/>
                    </a:cubicBezTo>
                    <a:cubicBezTo>
                      <a:pt x="115" y="1"/>
                      <a:pt x="115" y="1"/>
                      <a:pt x="115" y="1"/>
                    </a:cubicBezTo>
                    <a:cubicBezTo>
                      <a:pt x="119" y="0"/>
                      <a:pt x="123" y="0"/>
                      <a:pt x="126" y="0"/>
                    </a:cubicBezTo>
                    <a:cubicBezTo>
                      <a:pt x="126" y="0"/>
                      <a:pt x="126" y="0"/>
                      <a:pt x="126" y="0"/>
                    </a:cubicBezTo>
                    <a:cubicBezTo>
                      <a:pt x="126" y="0"/>
                      <a:pt x="127" y="0"/>
                      <a:pt x="127" y="0"/>
                    </a:cubicBezTo>
                    <a:cubicBezTo>
                      <a:pt x="127" y="0"/>
                      <a:pt x="127" y="0"/>
                      <a:pt x="127" y="0"/>
                    </a:cubicBezTo>
                    <a:cubicBezTo>
                      <a:pt x="127" y="0"/>
                      <a:pt x="127" y="0"/>
                      <a:pt x="127" y="0"/>
                    </a:cubicBezTo>
                    <a:cubicBezTo>
                      <a:pt x="127" y="0"/>
                      <a:pt x="127" y="0"/>
                      <a:pt x="127" y="0"/>
                    </a:cubicBezTo>
                    <a:cubicBezTo>
                      <a:pt x="127" y="0"/>
                      <a:pt x="127" y="0"/>
                      <a:pt x="127" y="0"/>
                    </a:cubicBezTo>
                    <a:cubicBezTo>
                      <a:pt x="127" y="0"/>
                      <a:pt x="127" y="0"/>
                      <a:pt x="128" y="0"/>
                    </a:cubicBezTo>
                    <a:cubicBezTo>
                      <a:pt x="128" y="0"/>
                      <a:pt x="128" y="0"/>
                      <a:pt x="128" y="0"/>
                    </a:cubicBezTo>
                    <a:cubicBezTo>
                      <a:pt x="128" y="0"/>
                      <a:pt x="130" y="1"/>
                      <a:pt x="130" y="3"/>
                    </a:cubicBezTo>
                    <a:cubicBezTo>
                      <a:pt x="130" y="3"/>
                      <a:pt x="130" y="3"/>
                      <a:pt x="130" y="3"/>
                    </a:cubicBezTo>
                    <a:cubicBezTo>
                      <a:pt x="130" y="3"/>
                      <a:pt x="130" y="3"/>
                      <a:pt x="130" y="3"/>
                    </a:cubicBezTo>
                    <a:cubicBezTo>
                      <a:pt x="130" y="3"/>
                      <a:pt x="130" y="3"/>
                      <a:pt x="130" y="3"/>
                    </a:cubicBezTo>
                    <a:cubicBezTo>
                      <a:pt x="132" y="23"/>
                      <a:pt x="132" y="23"/>
                      <a:pt x="132" y="23"/>
                    </a:cubicBezTo>
                    <a:cubicBezTo>
                      <a:pt x="132" y="24"/>
                      <a:pt x="132" y="25"/>
                      <a:pt x="132" y="25"/>
                    </a:cubicBezTo>
                    <a:cubicBezTo>
                      <a:pt x="132" y="25"/>
                      <a:pt x="132" y="25"/>
                      <a:pt x="132" y="25"/>
                    </a:cubicBezTo>
                    <a:cubicBezTo>
                      <a:pt x="131" y="26"/>
                      <a:pt x="130" y="26"/>
                      <a:pt x="130" y="26"/>
                    </a:cubicBezTo>
                    <a:cubicBezTo>
                      <a:pt x="130" y="26"/>
                      <a:pt x="130" y="26"/>
                      <a:pt x="130" y="26"/>
                    </a:cubicBezTo>
                    <a:cubicBezTo>
                      <a:pt x="126" y="26"/>
                      <a:pt x="121" y="26"/>
                      <a:pt x="116" y="27"/>
                    </a:cubicBezTo>
                    <a:cubicBezTo>
                      <a:pt x="116" y="27"/>
                      <a:pt x="116" y="27"/>
                      <a:pt x="116" y="27"/>
                    </a:cubicBezTo>
                    <a:cubicBezTo>
                      <a:pt x="111" y="27"/>
                      <a:pt x="74" y="32"/>
                      <a:pt x="70" y="32"/>
                    </a:cubicBezTo>
                    <a:cubicBezTo>
                      <a:pt x="70" y="32"/>
                      <a:pt x="70" y="32"/>
                      <a:pt x="70" y="32"/>
                    </a:cubicBezTo>
                    <a:cubicBezTo>
                      <a:pt x="65" y="33"/>
                      <a:pt x="60" y="34"/>
                      <a:pt x="55" y="35"/>
                    </a:cubicBezTo>
                    <a:cubicBezTo>
                      <a:pt x="55" y="35"/>
                      <a:pt x="55" y="35"/>
                      <a:pt x="55" y="35"/>
                    </a:cubicBezTo>
                    <a:cubicBezTo>
                      <a:pt x="50" y="36"/>
                      <a:pt x="45" y="37"/>
                      <a:pt x="41" y="38"/>
                    </a:cubicBezTo>
                    <a:cubicBezTo>
                      <a:pt x="41" y="38"/>
                      <a:pt x="41" y="38"/>
                      <a:pt x="41" y="38"/>
                    </a:cubicBezTo>
                    <a:cubicBezTo>
                      <a:pt x="36" y="39"/>
                      <a:pt x="32" y="40"/>
                      <a:pt x="28" y="41"/>
                    </a:cubicBezTo>
                    <a:cubicBezTo>
                      <a:pt x="28" y="41"/>
                      <a:pt x="28" y="41"/>
                      <a:pt x="28" y="41"/>
                    </a:cubicBezTo>
                    <a:cubicBezTo>
                      <a:pt x="24" y="42"/>
                      <a:pt x="20" y="43"/>
                      <a:pt x="17" y="43"/>
                    </a:cubicBezTo>
                    <a:cubicBezTo>
                      <a:pt x="17" y="43"/>
                      <a:pt x="17" y="43"/>
                      <a:pt x="17" y="43"/>
                    </a:cubicBezTo>
                    <a:cubicBezTo>
                      <a:pt x="14" y="44"/>
                      <a:pt x="11" y="45"/>
                      <a:pt x="9" y="45"/>
                    </a:cubicBezTo>
                    <a:cubicBezTo>
                      <a:pt x="9" y="45"/>
                      <a:pt x="9" y="45"/>
                      <a:pt x="9" y="45"/>
                    </a:cubicBezTo>
                    <a:cubicBezTo>
                      <a:pt x="8" y="46"/>
                      <a:pt x="7" y="46"/>
                      <a:pt x="7" y="46"/>
                    </a:cubicBezTo>
                    <a:cubicBezTo>
                      <a:pt x="7" y="46"/>
                      <a:pt x="7" y="46"/>
                      <a:pt x="7" y="46"/>
                    </a:cubicBezTo>
                    <a:cubicBezTo>
                      <a:pt x="6" y="46"/>
                      <a:pt x="6" y="46"/>
                      <a:pt x="6" y="46"/>
                    </a:cubicBezTo>
                    <a:cubicBezTo>
                      <a:pt x="6" y="46"/>
                      <a:pt x="6" y="46"/>
                      <a:pt x="6" y="46"/>
                    </a:cubicBezTo>
                    <a:cubicBezTo>
                      <a:pt x="5" y="46"/>
                      <a:pt x="4" y="45"/>
                      <a:pt x="4" y="45"/>
                    </a:cubicBezTo>
                    <a:close/>
                    <a:moveTo>
                      <a:pt x="13" y="26"/>
                    </a:moveTo>
                    <a:cubicBezTo>
                      <a:pt x="13" y="27"/>
                      <a:pt x="13" y="27"/>
                      <a:pt x="14" y="28"/>
                    </a:cubicBezTo>
                    <a:cubicBezTo>
                      <a:pt x="14" y="28"/>
                      <a:pt x="14" y="28"/>
                      <a:pt x="14" y="28"/>
                    </a:cubicBezTo>
                    <a:cubicBezTo>
                      <a:pt x="14" y="28"/>
                      <a:pt x="15" y="29"/>
                      <a:pt x="15" y="30"/>
                    </a:cubicBezTo>
                    <a:cubicBezTo>
                      <a:pt x="15" y="30"/>
                      <a:pt x="15" y="30"/>
                      <a:pt x="15" y="30"/>
                    </a:cubicBezTo>
                    <a:cubicBezTo>
                      <a:pt x="15" y="30"/>
                      <a:pt x="15" y="30"/>
                      <a:pt x="15" y="31"/>
                    </a:cubicBezTo>
                    <a:cubicBezTo>
                      <a:pt x="15" y="31"/>
                      <a:pt x="15" y="31"/>
                      <a:pt x="15" y="31"/>
                    </a:cubicBezTo>
                    <a:cubicBezTo>
                      <a:pt x="15" y="31"/>
                      <a:pt x="15" y="32"/>
                      <a:pt x="15" y="32"/>
                    </a:cubicBezTo>
                    <a:cubicBezTo>
                      <a:pt x="15" y="32"/>
                      <a:pt x="15" y="32"/>
                      <a:pt x="15" y="32"/>
                    </a:cubicBezTo>
                    <a:cubicBezTo>
                      <a:pt x="15" y="33"/>
                      <a:pt x="14" y="34"/>
                      <a:pt x="14" y="34"/>
                    </a:cubicBezTo>
                    <a:cubicBezTo>
                      <a:pt x="14" y="34"/>
                      <a:pt x="14" y="34"/>
                      <a:pt x="14" y="34"/>
                    </a:cubicBezTo>
                    <a:cubicBezTo>
                      <a:pt x="14" y="35"/>
                      <a:pt x="13" y="36"/>
                      <a:pt x="13" y="37"/>
                    </a:cubicBezTo>
                    <a:cubicBezTo>
                      <a:pt x="13" y="37"/>
                      <a:pt x="13" y="37"/>
                      <a:pt x="13" y="37"/>
                    </a:cubicBezTo>
                    <a:cubicBezTo>
                      <a:pt x="13" y="37"/>
                      <a:pt x="12" y="38"/>
                      <a:pt x="12" y="39"/>
                    </a:cubicBezTo>
                    <a:cubicBezTo>
                      <a:pt x="12" y="39"/>
                      <a:pt x="12" y="39"/>
                      <a:pt x="12" y="39"/>
                    </a:cubicBezTo>
                    <a:cubicBezTo>
                      <a:pt x="12" y="39"/>
                      <a:pt x="12" y="39"/>
                      <a:pt x="12" y="39"/>
                    </a:cubicBezTo>
                    <a:cubicBezTo>
                      <a:pt x="12" y="39"/>
                      <a:pt x="12" y="39"/>
                      <a:pt x="12" y="39"/>
                    </a:cubicBezTo>
                    <a:cubicBezTo>
                      <a:pt x="13" y="39"/>
                      <a:pt x="14" y="38"/>
                      <a:pt x="15" y="38"/>
                    </a:cubicBezTo>
                    <a:cubicBezTo>
                      <a:pt x="15" y="38"/>
                      <a:pt x="15" y="38"/>
                      <a:pt x="15" y="38"/>
                    </a:cubicBezTo>
                    <a:cubicBezTo>
                      <a:pt x="19" y="37"/>
                      <a:pt x="22" y="36"/>
                      <a:pt x="26" y="35"/>
                    </a:cubicBezTo>
                    <a:cubicBezTo>
                      <a:pt x="26" y="35"/>
                      <a:pt x="26" y="35"/>
                      <a:pt x="26" y="35"/>
                    </a:cubicBezTo>
                    <a:cubicBezTo>
                      <a:pt x="30" y="34"/>
                      <a:pt x="35" y="33"/>
                      <a:pt x="40" y="32"/>
                    </a:cubicBezTo>
                    <a:cubicBezTo>
                      <a:pt x="40" y="32"/>
                      <a:pt x="40" y="32"/>
                      <a:pt x="40" y="32"/>
                    </a:cubicBezTo>
                    <a:cubicBezTo>
                      <a:pt x="44" y="31"/>
                      <a:pt x="49" y="30"/>
                      <a:pt x="54" y="30"/>
                    </a:cubicBezTo>
                    <a:cubicBezTo>
                      <a:pt x="54" y="30"/>
                      <a:pt x="54" y="30"/>
                      <a:pt x="54" y="30"/>
                    </a:cubicBezTo>
                    <a:cubicBezTo>
                      <a:pt x="59" y="29"/>
                      <a:pt x="64" y="28"/>
                      <a:pt x="69" y="27"/>
                    </a:cubicBezTo>
                    <a:cubicBezTo>
                      <a:pt x="69" y="27"/>
                      <a:pt x="69" y="27"/>
                      <a:pt x="69" y="27"/>
                    </a:cubicBezTo>
                    <a:cubicBezTo>
                      <a:pt x="74" y="27"/>
                      <a:pt x="110" y="22"/>
                      <a:pt x="116" y="22"/>
                    </a:cubicBezTo>
                    <a:cubicBezTo>
                      <a:pt x="116" y="22"/>
                      <a:pt x="116" y="22"/>
                      <a:pt x="116" y="22"/>
                    </a:cubicBezTo>
                    <a:cubicBezTo>
                      <a:pt x="120" y="21"/>
                      <a:pt x="123" y="21"/>
                      <a:pt x="127" y="21"/>
                    </a:cubicBezTo>
                    <a:cubicBezTo>
                      <a:pt x="127" y="21"/>
                      <a:pt x="127" y="21"/>
                      <a:pt x="127" y="21"/>
                    </a:cubicBezTo>
                    <a:cubicBezTo>
                      <a:pt x="125" y="6"/>
                      <a:pt x="125" y="6"/>
                      <a:pt x="125" y="6"/>
                    </a:cubicBezTo>
                    <a:cubicBezTo>
                      <a:pt x="122" y="6"/>
                      <a:pt x="118" y="6"/>
                      <a:pt x="115" y="6"/>
                    </a:cubicBezTo>
                    <a:cubicBezTo>
                      <a:pt x="115" y="6"/>
                      <a:pt x="115" y="6"/>
                      <a:pt x="115" y="6"/>
                    </a:cubicBezTo>
                    <a:cubicBezTo>
                      <a:pt x="111" y="6"/>
                      <a:pt x="75" y="11"/>
                      <a:pt x="70" y="11"/>
                    </a:cubicBezTo>
                    <a:cubicBezTo>
                      <a:pt x="70" y="11"/>
                      <a:pt x="70" y="11"/>
                      <a:pt x="70" y="11"/>
                    </a:cubicBezTo>
                    <a:cubicBezTo>
                      <a:pt x="65" y="12"/>
                      <a:pt x="60" y="13"/>
                      <a:pt x="55" y="13"/>
                    </a:cubicBezTo>
                    <a:cubicBezTo>
                      <a:pt x="55" y="13"/>
                      <a:pt x="55" y="13"/>
                      <a:pt x="55" y="13"/>
                    </a:cubicBezTo>
                    <a:cubicBezTo>
                      <a:pt x="50" y="14"/>
                      <a:pt x="44" y="15"/>
                      <a:pt x="39" y="16"/>
                    </a:cubicBezTo>
                    <a:cubicBezTo>
                      <a:pt x="39" y="16"/>
                      <a:pt x="39" y="16"/>
                      <a:pt x="39" y="16"/>
                    </a:cubicBezTo>
                    <a:cubicBezTo>
                      <a:pt x="34" y="17"/>
                      <a:pt x="29" y="18"/>
                      <a:pt x="25" y="19"/>
                    </a:cubicBezTo>
                    <a:cubicBezTo>
                      <a:pt x="25" y="19"/>
                      <a:pt x="25" y="19"/>
                      <a:pt x="25" y="19"/>
                    </a:cubicBezTo>
                    <a:cubicBezTo>
                      <a:pt x="21" y="20"/>
                      <a:pt x="17" y="21"/>
                      <a:pt x="14" y="22"/>
                    </a:cubicBezTo>
                    <a:cubicBezTo>
                      <a:pt x="14" y="22"/>
                      <a:pt x="14" y="22"/>
                      <a:pt x="14" y="22"/>
                    </a:cubicBezTo>
                    <a:cubicBezTo>
                      <a:pt x="12" y="22"/>
                      <a:pt x="10" y="23"/>
                      <a:pt x="9" y="23"/>
                    </a:cubicBezTo>
                    <a:cubicBezTo>
                      <a:pt x="9" y="23"/>
                      <a:pt x="9" y="23"/>
                      <a:pt x="9" y="23"/>
                    </a:cubicBezTo>
                    <a:cubicBezTo>
                      <a:pt x="10" y="24"/>
                      <a:pt x="12" y="25"/>
                      <a:pt x="13" y="26"/>
                    </a:cubicBezTo>
                    <a:close/>
                    <a:moveTo>
                      <a:pt x="129" y="5"/>
                    </a:moveTo>
                    <a:cubicBezTo>
                      <a:pt x="129" y="4"/>
                      <a:pt x="129" y="4"/>
                      <a:pt x="129" y="4"/>
                    </a:cubicBezTo>
                    <a:cubicBezTo>
                      <a:pt x="129" y="5"/>
                      <a:pt x="129" y="5"/>
                      <a:pt x="129" y="5"/>
                    </a:cubicBezTo>
                    <a:close/>
                  </a:path>
                </a:pathLst>
              </a:custGeom>
              <a:solidFill>
                <a:srgbClr val="231F20"/>
              </a:solidFill>
              <a:ln w="9525">
                <a:noFill/>
                <a:round/>
                <a:headEnd/>
                <a:tailEnd/>
              </a:ln>
            </p:spPr>
            <p:txBody>
              <a:bodyPr/>
              <a:lstStyle/>
              <a:p>
                <a:pPr>
                  <a:defRPr/>
                </a:pPr>
                <a:endParaRPr lang="en-US"/>
              </a:p>
            </p:txBody>
          </p:sp>
          <p:sp>
            <p:nvSpPr>
              <p:cNvPr id="63" name="Freeform 37"/>
              <p:cNvSpPr>
                <a:spLocks/>
              </p:cNvSpPr>
              <p:nvPr userDrawn="1"/>
            </p:nvSpPr>
            <p:spPr bwMode="auto">
              <a:xfrm>
                <a:off x="2691" y="434"/>
                <a:ext cx="256" cy="80"/>
              </a:xfrm>
              <a:custGeom>
                <a:avLst/>
                <a:gdLst>
                  <a:gd name="T0" fmla="*/ 124 w 127"/>
                  <a:gd name="T1" fmla="*/ 0 h 40"/>
                  <a:gd name="T2" fmla="*/ 124 w 127"/>
                  <a:gd name="T3" fmla="*/ 0 h 40"/>
                  <a:gd name="T4" fmla="*/ 112 w 127"/>
                  <a:gd name="T5" fmla="*/ 0 h 40"/>
                  <a:gd name="T6" fmla="*/ 67 w 127"/>
                  <a:gd name="T7" fmla="*/ 5 h 40"/>
                  <a:gd name="T8" fmla="*/ 51 w 127"/>
                  <a:gd name="T9" fmla="*/ 8 h 40"/>
                  <a:gd name="T10" fmla="*/ 36 w 127"/>
                  <a:gd name="T11" fmla="*/ 10 h 40"/>
                  <a:gd name="T12" fmla="*/ 22 w 127"/>
                  <a:gd name="T13" fmla="*/ 14 h 40"/>
                  <a:gd name="T14" fmla="*/ 10 w 127"/>
                  <a:gd name="T15" fmla="*/ 16 h 40"/>
                  <a:gd name="T16" fmla="*/ 3 w 127"/>
                  <a:gd name="T17" fmla="*/ 18 h 40"/>
                  <a:gd name="T18" fmla="*/ 0 w 127"/>
                  <a:gd name="T19" fmla="*/ 19 h 40"/>
                  <a:gd name="T20" fmla="*/ 0 w 127"/>
                  <a:gd name="T21" fmla="*/ 19 h 40"/>
                  <a:gd name="T22" fmla="*/ 1 w 127"/>
                  <a:gd name="T23" fmla="*/ 20 h 40"/>
                  <a:gd name="T24" fmla="*/ 3 w 127"/>
                  <a:gd name="T25" fmla="*/ 21 h 40"/>
                  <a:gd name="T26" fmla="*/ 9 w 127"/>
                  <a:gd name="T27" fmla="*/ 26 h 40"/>
                  <a:gd name="T28" fmla="*/ 9 w 127"/>
                  <a:gd name="T29" fmla="*/ 27 h 40"/>
                  <a:gd name="T30" fmla="*/ 9 w 127"/>
                  <a:gd name="T31" fmla="*/ 28 h 40"/>
                  <a:gd name="T32" fmla="*/ 9 w 127"/>
                  <a:gd name="T33" fmla="*/ 30 h 40"/>
                  <a:gd name="T34" fmla="*/ 8 w 127"/>
                  <a:gd name="T35" fmla="*/ 32 h 40"/>
                  <a:gd name="T36" fmla="*/ 6 w 127"/>
                  <a:gd name="T37" fmla="*/ 35 h 40"/>
                  <a:gd name="T38" fmla="*/ 5 w 127"/>
                  <a:gd name="T39" fmla="*/ 37 h 40"/>
                  <a:gd name="T40" fmla="*/ 3 w 127"/>
                  <a:gd name="T41" fmla="*/ 40 h 40"/>
                  <a:gd name="T42" fmla="*/ 3 w 127"/>
                  <a:gd name="T43" fmla="*/ 40 h 40"/>
                  <a:gd name="T44" fmla="*/ 6 w 127"/>
                  <a:gd name="T45" fmla="*/ 40 h 40"/>
                  <a:gd name="T46" fmla="*/ 13 w 127"/>
                  <a:gd name="T47" fmla="*/ 38 h 40"/>
                  <a:gd name="T48" fmla="*/ 24 w 127"/>
                  <a:gd name="T49" fmla="*/ 35 h 40"/>
                  <a:gd name="T50" fmla="*/ 37 w 127"/>
                  <a:gd name="T51" fmla="*/ 32 h 40"/>
                  <a:gd name="T52" fmla="*/ 52 w 127"/>
                  <a:gd name="T53" fmla="*/ 29 h 40"/>
                  <a:gd name="T54" fmla="*/ 66 w 127"/>
                  <a:gd name="T55" fmla="*/ 27 h 40"/>
                  <a:gd name="T56" fmla="*/ 113 w 127"/>
                  <a:gd name="T57" fmla="*/ 21 h 40"/>
                  <a:gd name="T58" fmla="*/ 127 w 127"/>
                  <a:gd name="T59" fmla="*/ 20 h 40"/>
                  <a:gd name="T60" fmla="*/ 124 w 127"/>
                  <a:gd name="T61" fmla="*/ 0 h 40"/>
                  <a:gd name="T62" fmla="*/ 124 w 127"/>
                  <a:gd name="T63" fmla="*/ 0 h 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40">
                    <a:moveTo>
                      <a:pt x="124" y="0"/>
                    </a:moveTo>
                    <a:cubicBezTo>
                      <a:pt x="124" y="0"/>
                      <a:pt x="124" y="0"/>
                      <a:pt x="124" y="0"/>
                    </a:cubicBezTo>
                    <a:cubicBezTo>
                      <a:pt x="120" y="0"/>
                      <a:pt x="116" y="0"/>
                      <a:pt x="112" y="0"/>
                    </a:cubicBezTo>
                    <a:cubicBezTo>
                      <a:pt x="107" y="1"/>
                      <a:pt x="72" y="5"/>
                      <a:pt x="67" y="5"/>
                    </a:cubicBezTo>
                    <a:cubicBezTo>
                      <a:pt x="62" y="6"/>
                      <a:pt x="56" y="7"/>
                      <a:pt x="51" y="8"/>
                    </a:cubicBezTo>
                    <a:cubicBezTo>
                      <a:pt x="46" y="8"/>
                      <a:pt x="41" y="9"/>
                      <a:pt x="36" y="10"/>
                    </a:cubicBezTo>
                    <a:cubicBezTo>
                      <a:pt x="31" y="11"/>
                      <a:pt x="26" y="13"/>
                      <a:pt x="22" y="14"/>
                    </a:cubicBezTo>
                    <a:cubicBezTo>
                      <a:pt x="17" y="14"/>
                      <a:pt x="14" y="15"/>
                      <a:pt x="10" y="16"/>
                    </a:cubicBezTo>
                    <a:cubicBezTo>
                      <a:pt x="7" y="17"/>
                      <a:pt x="5" y="18"/>
                      <a:pt x="3" y="18"/>
                    </a:cubicBezTo>
                    <a:cubicBezTo>
                      <a:pt x="1" y="18"/>
                      <a:pt x="0" y="19"/>
                      <a:pt x="0" y="19"/>
                    </a:cubicBezTo>
                    <a:cubicBezTo>
                      <a:pt x="0" y="19"/>
                      <a:pt x="0" y="19"/>
                      <a:pt x="0" y="19"/>
                    </a:cubicBezTo>
                    <a:cubicBezTo>
                      <a:pt x="1" y="19"/>
                      <a:pt x="1" y="19"/>
                      <a:pt x="1" y="20"/>
                    </a:cubicBezTo>
                    <a:cubicBezTo>
                      <a:pt x="2" y="20"/>
                      <a:pt x="2" y="20"/>
                      <a:pt x="3" y="21"/>
                    </a:cubicBezTo>
                    <a:cubicBezTo>
                      <a:pt x="3" y="21"/>
                      <a:pt x="9" y="26"/>
                      <a:pt x="9" y="26"/>
                    </a:cubicBezTo>
                    <a:cubicBezTo>
                      <a:pt x="9" y="27"/>
                      <a:pt x="9" y="27"/>
                      <a:pt x="9" y="27"/>
                    </a:cubicBezTo>
                    <a:cubicBezTo>
                      <a:pt x="9" y="28"/>
                      <a:pt x="9" y="28"/>
                      <a:pt x="9" y="28"/>
                    </a:cubicBezTo>
                    <a:cubicBezTo>
                      <a:pt x="9" y="29"/>
                      <a:pt x="9" y="30"/>
                      <a:pt x="9" y="30"/>
                    </a:cubicBezTo>
                    <a:cubicBezTo>
                      <a:pt x="8" y="31"/>
                      <a:pt x="8" y="32"/>
                      <a:pt x="8" y="32"/>
                    </a:cubicBezTo>
                    <a:cubicBezTo>
                      <a:pt x="7" y="33"/>
                      <a:pt x="7" y="34"/>
                      <a:pt x="6" y="35"/>
                    </a:cubicBezTo>
                    <a:cubicBezTo>
                      <a:pt x="6" y="35"/>
                      <a:pt x="6" y="36"/>
                      <a:pt x="5" y="37"/>
                    </a:cubicBezTo>
                    <a:cubicBezTo>
                      <a:pt x="5" y="37"/>
                      <a:pt x="3" y="39"/>
                      <a:pt x="3" y="40"/>
                    </a:cubicBezTo>
                    <a:cubicBezTo>
                      <a:pt x="3" y="40"/>
                      <a:pt x="3" y="40"/>
                      <a:pt x="3" y="40"/>
                    </a:cubicBezTo>
                    <a:cubicBezTo>
                      <a:pt x="3" y="40"/>
                      <a:pt x="4" y="40"/>
                      <a:pt x="6" y="40"/>
                    </a:cubicBezTo>
                    <a:cubicBezTo>
                      <a:pt x="7" y="39"/>
                      <a:pt x="10" y="38"/>
                      <a:pt x="13" y="38"/>
                    </a:cubicBezTo>
                    <a:cubicBezTo>
                      <a:pt x="16" y="37"/>
                      <a:pt x="20" y="36"/>
                      <a:pt x="24" y="35"/>
                    </a:cubicBezTo>
                    <a:cubicBezTo>
                      <a:pt x="28" y="34"/>
                      <a:pt x="32" y="33"/>
                      <a:pt x="37" y="32"/>
                    </a:cubicBezTo>
                    <a:cubicBezTo>
                      <a:pt x="42" y="31"/>
                      <a:pt x="47" y="30"/>
                      <a:pt x="52" y="29"/>
                    </a:cubicBezTo>
                    <a:cubicBezTo>
                      <a:pt x="57" y="28"/>
                      <a:pt x="61" y="27"/>
                      <a:pt x="66" y="27"/>
                    </a:cubicBezTo>
                    <a:cubicBezTo>
                      <a:pt x="71" y="26"/>
                      <a:pt x="107" y="22"/>
                      <a:pt x="113" y="21"/>
                    </a:cubicBezTo>
                    <a:cubicBezTo>
                      <a:pt x="118" y="21"/>
                      <a:pt x="123" y="21"/>
                      <a:pt x="127" y="20"/>
                    </a:cubicBezTo>
                    <a:cubicBezTo>
                      <a:pt x="124" y="0"/>
                      <a:pt x="124" y="0"/>
                      <a:pt x="124" y="0"/>
                    </a:cubicBezTo>
                    <a:cubicBezTo>
                      <a:pt x="124" y="0"/>
                      <a:pt x="124" y="0"/>
                      <a:pt x="124" y="0"/>
                    </a:cubicBezTo>
                    <a:close/>
                  </a:path>
                </a:pathLst>
              </a:custGeom>
              <a:solidFill>
                <a:srgbClr val="FFDCA4"/>
              </a:solidFill>
              <a:ln w="9525">
                <a:noFill/>
                <a:round/>
                <a:headEnd/>
                <a:tailEnd/>
              </a:ln>
            </p:spPr>
            <p:txBody>
              <a:bodyPr/>
              <a:lstStyle/>
              <a:p>
                <a:pPr>
                  <a:defRPr/>
                </a:pPr>
                <a:endParaRPr lang="en-US"/>
              </a:p>
            </p:txBody>
          </p:sp>
          <p:sp>
            <p:nvSpPr>
              <p:cNvPr id="64" name="Freeform 38"/>
              <p:cNvSpPr>
                <a:spLocks/>
              </p:cNvSpPr>
              <p:nvPr userDrawn="1"/>
            </p:nvSpPr>
            <p:spPr bwMode="auto">
              <a:xfrm>
                <a:off x="2721" y="474"/>
                <a:ext cx="16" cy="22"/>
              </a:xfrm>
              <a:custGeom>
                <a:avLst/>
                <a:gdLst>
                  <a:gd name="T0" fmla="*/ 5 w 8"/>
                  <a:gd name="T1" fmla="*/ 9 h 11"/>
                  <a:gd name="T2" fmla="*/ 6 w 8"/>
                  <a:gd name="T3" fmla="*/ 10 h 11"/>
                  <a:gd name="T4" fmla="*/ 6 w 8"/>
                  <a:gd name="T5" fmla="*/ 10 h 11"/>
                  <a:gd name="T6" fmla="*/ 7 w 8"/>
                  <a:gd name="T7" fmla="*/ 10 h 11"/>
                  <a:gd name="T8" fmla="*/ 4 w 8"/>
                  <a:gd name="T9" fmla="*/ 10 h 11"/>
                  <a:gd name="T10" fmla="*/ 3 w 8"/>
                  <a:gd name="T11" fmla="*/ 11 h 11"/>
                  <a:gd name="T12" fmla="*/ 3 w 8"/>
                  <a:gd name="T13" fmla="*/ 10 h 11"/>
                  <a:gd name="T14" fmla="*/ 3 w 8"/>
                  <a:gd name="T15" fmla="*/ 10 h 11"/>
                  <a:gd name="T16" fmla="*/ 3 w 8"/>
                  <a:gd name="T17" fmla="*/ 9 h 11"/>
                  <a:gd name="T18" fmla="*/ 2 w 8"/>
                  <a:gd name="T19" fmla="*/ 3 h 11"/>
                  <a:gd name="T20" fmla="*/ 1 w 8"/>
                  <a:gd name="T21" fmla="*/ 2 h 11"/>
                  <a:gd name="T22" fmla="*/ 0 w 8"/>
                  <a:gd name="T23" fmla="*/ 2 h 11"/>
                  <a:gd name="T24" fmla="*/ 0 w 8"/>
                  <a:gd name="T25" fmla="*/ 2 h 11"/>
                  <a:gd name="T26" fmla="*/ 4 w 8"/>
                  <a:gd name="T27" fmla="*/ 1 h 11"/>
                  <a:gd name="T28" fmla="*/ 7 w 8"/>
                  <a:gd name="T29" fmla="*/ 0 h 11"/>
                  <a:gd name="T30" fmla="*/ 8 w 8"/>
                  <a:gd name="T31" fmla="*/ 2 h 11"/>
                  <a:gd name="T32" fmla="*/ 7 w 8"/>
                  <a:gd name="T33" fmla="*/ 2 h 11"/>
                  <a:gd name="T34" fmla="*/ 5 w 8"/>
                  <a:gd name="T35" fmla="*/ 1 h 11"/>
                  <a:gd name="T36" fmla="*/ 4 w 8"/>
                  <a:gd name="T37" fmla="*/ 1 h 11"/>
                  <a:gd name="T38" fmla="*/ 3 w 8"/>
                  <a:gd name="T39" fmla="*/ 2 h 11"/>
                  <a:gd name="T40" fmla="*/ 4 w 8"/>
                  <a:gd name="T41" fmla="*/ 5 h 11"/>
                  <a:gd name="T42" fmla="*/ 6 w 8"/>
                  <a:gd name="T43" fmla="*/ 5 h 11"/>
                  <a:gd name="T44" fmla="*/ 7 w 8"/>
                  <a:gd name="T45" fmla="*/ 3 h 11"/>
                  <a:gd name="T46" fmla="*/ 7 w 8"/>
                  <a:gd name="T47" fmla="*/ 3 h 11"/>
                  <a:gd name="T48" fmla="*/ 8 w 8"/>
                  <a:gd name="T49" fmla="*/ 5 h 11"/>
                  <a:gd name="T50" fmla="*/ 8 w 8"/>
                  <a:gd name="T51" fmla="*/ 6 h 11"/>
                  <a:gd name="T52" fmla="*/ 8 w 8"/>
                  <a:gd name="T53" fmla="*/ 6 h 11"/>
                  <a:gd name="T54" fmla="*/ 6 w 8"/>
                  <a:gd name="T55" fmla="*/ 6 h 11"/>
                  <a:gd name="T56" fmla="*/ 4 w 8"/>
                  <a:gd name="T57" fmla="*/ 6 h 11"/>
                  <a:gd name="T58" fmla="*/ 5 w 8"/>
                  <a:gd name="T59" fmla="*/ 9 h 11"/>
                  <a:gd name="T60" fmla="*/ 5 w 8"/>
                  <a:gd name="T61" fmla="*/ 9 h 1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 h="11">
                    <a:moveTo>
                      <a:pt x="5" y="9"/>
                    </a:moveTo>
                    <a:cubicBezTo>
                      <a:pt x="5" y="10"/>
                      <a:pt x="5" y="10"/>
                      <a:pt x="6" y="10"/>
                    </a:cubicBezTo>
                    <a:cubicBezTo>
                      <a:pt x="6" y="10"/>
                      <a:pt x="6" y="10"/>
                      <a:pt x="6" y="10"/>
                    </a:cubicBezTo>
                    <a:cubicBezTo>
                      <a:pt x="7" y="10"/>
                      <a:pt x="7" y="10"/>
                      <a:pt x="7" y="10"/>
                    </a:cubicBezTo>
                    <a:cubicBezTo>
                      <a:pt x="6" y="10"/>
                      <a:pt x="5" y="10"/>
                      <a:pt x="4" y="10"/>
                    </a:cubicBezTo>
                    <a:cubicBezTo>
                      <a:pt x="4" y="11"/>
                      <a:pt x="3" y="11"/>
                      <a:pt x="3" y="11"/>
                    </a:cubicBezTo>
                    <a:cubicBezTo>
                      <a:pt x="3" y="10"/>
                      <a:pt x="3" y="10"/>
                      <a:pt x="3" y="10"/>
                    </a:cubicBezTo>
                    <a:cubicBezTo>
                      <a:pt x="3" y="10"/>
                      <a:pt x="3" y="10"/>
                      <a:pt x="3" y="10"/>
                    </a:cubicBezTo>
                    <a:cubicBezTo>
                      <a:pt x="3" y="10"/>
                      <a:pt x="4" y="10"/>
                      <a:pt x="3" y="9"/>
                    </a:cubicBezTo>
                    <a:cubicBezTo>
                      <a:pt x="2" y="3"/>
                      <a:pt x="2" y="3"/>
                      <a:pt x="2" y="3"/>
                    </a:cubicBezTo>
                    <a:cubicBezTo>
                      <a:pt x="2" y="2"/>
                      <a:pt x="1" y="2"/>
                      <a:pt x="1" y="2"/>
                    </a:cubicBezTo>
                    <a:cubicBezTo>
                      <a:pt x="0" y="2"/>
                      <a:pt x="0" y="2"/>
                      <a:pt x="0" y="2"/>
                    </a:cubicBezTo>
                    <a:cubicBezTo>
                      <a:pt x="0" y="2"/>
                      <a:pt x="0" y="2"/>
                      <a:pt x="0" y="2"/>
                    </a:cubicBezTo>
                    <a:cubicBezTo>
                      <a:pt x="2" y="1"/>
                      <a:pt x="3" y="1"/>
                      <a:pt x="4" y="1"/>
                    </a:cubicBezTo>
                    <a:cubicBezTo>
                      <a:pt x="5" y="1"/>
                      <a:pt x="6" y="0"/>
                      <a:pt x="7" y="0"/>
                    </a:cubicBezTo>
                    <a:cubicBezTo>
                      <a:pt x="8" y="2"/>
                      <a:pt x="8" y="2"/>
                      <a:pt x="8" y="2"/>
                    </a:cubicBezTo>
                    <a:cubicBezTo>
                      <a:pt x="7" y="2"/>
                      <a:pt x="7" y="2"/>
                      <a:pt x="7" y="2"/>
                    </a:cubicBezTo>
                    <a:cubicBezTo>
                      <a:pt x="7" y="1"/>
                      <a:pt x="6" y="1"/>
                      <a:pt x="5" y="1"/>
                    </a:cubicBezTo>
                    <a:cubicBezTo>
                      <a:pt x="4" y="1"/>
                      <a:pt x="4" y="1"/>
                      <a:pt x="4" y="1"/>
                    </a:cubicBezTo>
                    <a:cubicBezTo>
                      <a:pt x="3" y="2"/>
                      <a:pt x="3" y="2"/>
                      <a:pt x="3" y="2"/>
                    </a:cubicBezTo>
                    <a:cubicBezTo>
                      <a:pt x="4" y="5"/>
                      <a:pt x="4" y="5"/>
                      <a:pt x="4" y="5"/>
                    </a:cubicBezTo>
                    <a:cubicBezTo>
                      <a:pt x="6" y="5"/>
                      <a:pt x="6" y="5"/>
                      <a:pt x="6" y="5"/>
                    </a:cubicBezTo>
                    <a:cubicBezTo>
                      <a:pt x="7" y="5"/>
                      <a:pt x="7" y="4"/>
                      <a:pt x="7" y="3"/>
                    </a:cubicBezTo>
                    <a:cubicBezTo>
                      <a:pt x="7" y="3"/>
                      <a:pt x="7" y="3"/>
                      <a:pt x="7" y="3"/>
                    </a:cubicBezTo>
                    <a:cubicBezTo>
                      <a:pt x="7" y="4"/>
                      <a:pt x="8" y="4"/>
                      <a:pt x="8" y="5"/>
                    </a:cubicBezTo>
                    <a:cubicBezTo>
                      <a:pt x="8" y="5"/>
                      <a:pt x="8" y="6"/>
                      <a:pt x="8" y="6"/>
                    </a:cubicBezTo>
                    <a:cubicBezTo>
                      <a:pt x="8" y="6"/>
                      <a:pt x="8" y="6"/>
                      <a:pt x="8" y="6"/>
                    </a:cubicBezTo>
                    <a:cubicBezTo>
                      <a:pt x="7" y="5"/>
                      <a:pt x="7" y="5"/>
                      <a:pt x="6" y="6"/>
                    </a:cubicBezTo>
                    <a:cubicBezTo>
                      <a:pt x="4" y="6"/>
                      <a:pt x="4" y="6"/>
                      <a:pt x="4" y="6"/>
                    </a:cubicBezTo>
                    <a:cubicBezTo>
                      <a:pt x="5" y="9"/>
                      <a:pt x="5" y="9"/>
                      <a:pt x="5" y="9"/>
                    </a:cubicBezTo>
                    <a:cubicBezTo>
                      <a:pt x="5" y="9"/>
                      <a:pt x="5" y="9"/>
                      <a:pt x="5" y="9"/>
                    </a:cubicBezTo>
                    <a:close/>
                  </a:path>
                </a:pathLst>
              </a:custGeom>
              <a:solidFill>
                <a:srgbClr val="231F20"/>
              </a:solidFill>
              <a:ln w="9525">
                <a:noFill/>
                <a:round/>
                <a:headEnd/>
                <a:tailEnd/>
              </a:ln>
            </p:spPr>
            <p:txBody>
              <a:bodyPr/>
              <a:lstStyle/>
              <a:p>
                <a:pPr>
                  <a:defRPr/>
                </a:pPr>
                <a:endParaRPr lang="en-US"/>
              </a:p>
            </p:txBody>
          </p:sp>
          <p:sp>
            <p:nvSpPr>
              <p:cNvPr id="65" name="Freeform 39"/>
              <p:cNvSpPr>
                <a:spLocks noEditPoints="1"/>
              </p:cNvSpPr>
              <p:nvPr userDrawn="1"/>
            </p:nvSpPr>
            <p:spPr bwMode="auto">
              <a:xfrm>
                <a:off x="2743" y="468"/>
                <a:ext cx="22" cy="22"/>
              </a:xfrm>
              <a:custGeom>
                <a:avLst/>
                <a:gdLst>
                  <a:gd name="T0" fmla="*/ 5 w 11"/>
                  <a:gd name="T1" fmla="*/ 1 h 11"/>
                  <a:gd name="T2" fmla="*/ 11 w 11"/>
                  <a:gd name="T3" fmla="*/ 4 h 11"/>
                  <a:gd name="T4" fmla="*/ 7 w 11"/>
                  <a:gd name="T5" fmla="*/ 10 h 11"/>
                  <a:gd name="T6" fmla="*/ 1 w 11"/>
                  <a:gd name="T7" fmla="*/ 7 h 11"/>
                  <a:gd name="T8" fmla="*/ 5 w 11"/>
                  <a:gd name="T9" fmla="*/ 1 h 11"/>
                  <a:gd name="T10" fmla="*/ 5 w 11"/>
                  <a:gd name="T11" fmla="*/ 1 h 11"/>
                  <a:gd name="T12" fmla="*/ 5 w 11"/>
                  <a:gd name="T13" fmla="*/ 1 h 11"/>
                  <a:gd name="T14" fmla="*/ 3 w 11"/>
                  <a:gd name="T15" fmla="*/ 6 h 11"/>
                  <a:gd name="T16" fmla="*/ 7 w 11"/>
                  <a:gd name="T17" fmla="*/ 10 h 11"/>
                  <a:gd name="T18" fmla="*/ 9 w 11"/>
                  <a:gd name="T19" fmla="*/ 5 h 11"/>
                  <a:gd name="T20" fmla="*/ 5 w 11"/>
                  <a:gd name="T21" fmla="*/ 1 h 11"/>
                  <a:gd name="T22" fmla="*/ 5 w 11"/>
                  <a:gd name="T23" fmla="*/ 1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 h="11">
                    <a:moveTo>
                      <a:pt x="5" y="1"/>
                    </a:moveTo>
                    <a:cubicBezTo>
                      <a:pt x="8" y="0"/>
                      <a:pt x="10" y="2"/>
                      <a:pt x="11" y="4"/>
                    </a:cubicBezTo>
                    <a:cubicBezTo>
                      <a:pt x="11" y="7"/>
                      <a:pt x="10" y="10"/>
                      <a:pt x="7" y="10"/>
                    </a:cubicBezTo>
                    <a:cubicBezTo>
                      <a:pt x="3" y="11"/>
                      <a:pt x="1" y="9"/>
                      <a:pt x="1" y="7"/>
                    </a:cubicBezTo>
                    <a:cubicBezTo>
                      <a:pt x="0" y="4"/>
                      <a:pt x="1" y="1"/>
                      <a:pt x="5" y="1"/>
                    </a:cubicBezTo>
                    <a:cubicBezTo>
                      <a:pt x="5" y="1"/>
                      <a:pt x="5" y="1"/>
                      <a:pt x="5" y="1"/>
                    </a:cubicBezTo>
                    <a:close/>
                    <a:moveTo>
                      <a:pt x="5" y="1"/>
                    </a:moveTo>
                    <a:cubicBezTo>
                      <a:pt x="3" y="2"/>
                      <a:pt x="2" y="4"/>
                      <a:pt x="3" y="6"/>
                    </a:cubicBezTo>
                    <a:cubicBezTo>
                      <a:pt x="3" y="9"/>
                      <a:pt x="5" y="10"/>
                      <a:pt x="7" y="10"/>
                    </a:cubicBezTo>
                    <a:cubicBezTo>
                      <a:pt x="9" y="9"/>
                      <a:pt x="10" y="8"/>
                      <a:pt x="9" y="5"/>
                    </a:cubicBezTo>
                    <a:cubicBezTo>
                      <a:pt x="8" y="2"/>
                      <a:pt x="7" y="1"/>
                      <a:pt x="5" y="1"/>
                    </a:cubicBezTo>
                    <a:cubicBezTo>
                      <a:pt x="5" y="1"/>
                      <a:pt x="5" y="1"/>
                      <a:pt x="5" y="1"/>
                    </a:cubicBezTo>
                    <a:close/>
                  </a:path>
                </a:pathLst>
              </a:custGeom>
              <a:solidFill>
                <a:srgbClr val="231F20"/>
              </a:solidFill>
              <a:ln w="9525">
                <a:noFill/>
                <a:round/>
                <a:headEnd/>
                <a:tailEnd/>
              </a:ln>
            </p:spPr>
            <p:txBody>
              <a:bodyPr/>
              <a:lstStyle/>
              <a:p>
                <a:pPr>
                  <a:defRPr/>
                </a:pPr>
                <a:endParaRPr lang="en-US"/>
              </a:p>
            </p:txBody>
          </p:sp>
          <p:sp>
            <p:nvSpPr>
              <p:cNvPr id="66" name="Freeform 40"/>
              <p:cNvSpPr>
                <a:spLocks/>
              </p:cNvSpPr>
              <p:nvPr userDrawn="1"/>
            </p:nvSpPr>
            <p:spPr bwMode="auto">
              <a:xfrm>
                <a:off x="2769" y="462"/>
                <a:ext cx="22" cy="22"/>
              </a:xfrm>
              <a:custGeom>
                <a:avLst/>
                <a:gdLst>
                  <a:gd name="T0" fmla="*/ 0 w 11"/>
                  <a:gd name="T1" fmla="*/ 2 h 11"/>
                  <a:gd name="T2" fmla="*/ 2 w 11"/>
                  <a:gd name="T3" fmla="*/ 2 h 11"/>
                  <a:gd name="T4" fmla="*/ 4 w 11"/>
                  <a:gd name="T5" fmla="*/ 1 h 11"/>
                  <a:gd name="T6" fmla="*/ 4 w 11"/>
                  <a:gd name="T7" fmla="*/ 2 h 11"/>
                  <a:gd name="T8" fmla="*/ 4 w 11"/>
                  <a:gd name="T9" fmla="*/ 2 h 11"/>
                  <a:gd name="T10" fmla="*/ 3 w 11"/>
                  <a:gd name="T11" fmla="*/ 3 h 11"/>
                  <a:gd name="T12" fmla="*/ 4 w 11"/>
                  <a:gd name="T13" fmla="*/ 8 h 11"/>
                  <a:gd name="T14" fmla="*/ 7 w 11"/>
                  <a:gd name="T15" fmla="*/ 10 h 11"/>
                  <a:gd name="T16" fmla="*/ 9 w 11"/>
                  <a:gd name="T17" fmla="*/ 7 h 11"/>
                  <a:gd name="T18" fmla="*/ 8 w 11"/>
                  <a:gd name="T19" fmla="*/ 2 h 11"/>
                  <a:gd name="T20" fmla="*/ 7 w 11"/>
                  <a:gd name="T21" fmla="*/ 1 h 11"/>
                  <a:gd name="T22" fmla="*/ 7 w 11"/>
                  <a:gd name="T23" fmla="*/ 1 h 11"/>
                  <a:gd name="T24" fmla="*/ 7 w 11"/>
                  <a:gd name="T25" fmla="*/ 1 h 11"/>
                  <a:gd name="T26" fmla="*/ 9 w 11"/>
                  <a:gd name="T27" fmla="*/ 0 h 11"/>
                  <a:gd name="T28" fmla="*/ 10 w 11"/>
                  <a:gd name="T29" fmla="*/ 0 h 11"/>
                  <a:gd name="T30" fmla="*/ 10 w 11"/>
                  <a:gd name="T31" fmla="*/ 1 h 11"/>
                  <a:gd name="T32" fmla="*/ 10 w 11"/>
                  <a:gd name="T33" fmla="*/ 1 h 11"/>
                  <a:gd name="T34" fmla="*/ 9 w 11"/>
                  <a:gd name="T35" fmla="*/ 2 h 11"/>
                  <a:gd name="T36" fmla="*/ 10 w 11"/>
                  <a:gd name="T37" fmla="*/ 6 h 11"/>
                  <a:gd name="T38" fmla="*/ 7 w 11"/>
                  <a:gd name="T39" fmla="*/ 11 h 11"/>
                  <a:gd name="T40" fmla="*/ 3 w 11"/>
                  <a:gd name="T41" fmla="*/ 8 h 11"/>
                  <a:gd name="T42" fmla="*/ 2 w 11"/>
                  <a:gd name="T43" fmla="*/ 3 h 11"/>
                  <a:gd name="T44" fmla="*/ 1 w 11"/>
                  <a:gd name="T45" fmla="*/ 2 h 11"/>
                  <a:gd name="T46" fmla="*/ 1 w 11"/>
                  <a:gd name="T47" fmla="*/ 2 h 11"/>
                  <a:gd name="T48" fmla="*/ 0 w 11"/>
                  <a:gd name="T49" fmla="*/ 2 h 11"/>
                  <a:gd name="T50" fmla="*/ 0 w 11"/>
                  <a:gd name="T51" fmla="*/ 2 h 1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 h="11">
                    <a:moveTo>
                      <a:pt x="0" y="2"/>
                    </a:moveTo>
                    <a:cubicBezTo>
                      <a:pt x="1" y="2"/>
                      <a:pt x="1" y="2"/>
                      <a:pt x="2" y="2"/>
                    </a:cubicBezTo>
                    <a:cubicBezTo>
                      <a:pt x="3" y="1"/>
                      <a:pt x="4" y="1"/>
                      <a:pt x="4" y="1"/>
                    </a:cubicBezTo>
                    <a:cubicBezTo>
                      <a:pt x="4" y="2"/>
                      <a:pt x="4" y="2"/>
                      <a:pt x="4" y="2"/>
                    </a:cubicBezTo>
                    <a:cubicBezTo>
                      <a:pt x="4" y="2"/>
                      <a:pt x="4" y="2"/>
                      <a:pt x="4" y="2"/>
                    </a:cubicBezTo>
                    <a:cubicBezTo>
                      <a:pt x="3" y="2"/>
                      <a:pt x="3" y="2"/>
                      <a:pt x="3" y="3"/>
                    </a:cubicBezTo>
                    <a:cubicBezTo>
                      <a:pt x="4" y="8"/>
                      <a:pt x="4" y="8"/>
                      <a:pt x="4" y="8"/>
                    </a:cubicBezTo>
                    <a:cubicBezTo>
                      <a:pt x="5" y="10"/>
                      <a:pt x="6" y="10"/>
                      <a:pt x="7" y="10"/>
                    </a:cubicBezTo>
                    <a:cubicBezTo>
                      <a:pt x="9" y="9"/>
                      <a:pt x="10" y="8"/>
                      <a:pt x="9" y="7"/>
                    </a:cubicBezTo>
                    <a:cubicBezTo>
                      <a:pt x="8" y="2"/>
                      <a:pt x="8" y="2"/>
                      <a:pt x="8" y="2"/>
                    </a:cubicBezTo>
                    <a:cubicBezTo>
                      <a:pt x="8" y="1"/>
                      <a:pt x="8" y="1"/>
                      <a:pt x="7" y="1"/>
                    </a:cubicBezTo>
                    <a:cubicBezTo>
                      <a:pt x="7" y="1"/>
                      <a:pt x="7" y="1"/>
                      <a:pt x="7" y="1"/>
                    </a:cubicBezTo>
                    <a:cubicBezTo>
                      <a:pt x="7" y="1"/>
                      <a:pt x="7" y="1"/>
                      <a:pt x="7" y="1"/>
                    </a:cubicBezTo>
                    <a:cubicBezTo>
                      <a:pt x="8" y="1"/>
                      <a:pt x="8" y="1"/>
                      <a:pt x="9" y="0"/>
                    </a:cubicBezTo>
                    <a:cubicBezTo>
                      <a:pt x="9" y="0"/>
                      <a:pt x="9" y="0"/>
                      <a:pt x="10" y="0"/>
                    </a:cubicBezTo>
                    <a:cubicBezTo>
                      <a:pt x="10" y="1"/>
                      <a:pt x="10" y="1"/>
                      <a:pt x="10" y="1"/>
                    </a:cubicBezTo>
                    <a:cubicBezTo>
                      <a:pt x="10" y="1"/>
                      <a:pt x="10" y="1"/>
                      <a:pt x="10" y="1"/>
                    </a:cubicBezTo>
                    <a:cubicBezTo>
                      <a:pt x="9" y="1"/>
                      <a:pt x="9" y="1"/>
                      <a:pt x="9" y="2"/>
                    </a:cubicBezTo>
                    <a:cubicBezTo>
                      <a:pt x="10" y="6"/>
                      <a:pt x="10" y="6"/>
                      <a:pt x="10" y="6"/>
                    </a:cubicBezTo>
                    <a:cubicBezTo>
                      <a:pt x="11" y="9"/>
                      <a:pt x="9" y="10"/>
                      <a:pt x="7" y="11"/>
                    </a:cubicBezTo>
                    <a:cubicBezTo>
                      <a:pt x="5" y="11"/>
                      <a:pt x="3" y="11"/>
                      <a:pt x="3" y="8"/>
                    </a:cubicBezTo>
                    <a:cubicBezTo>
                      <a:pt x="2" y="3"/>
                      <a:pt x="2" y="3"/>
                      <a:pt x="2" y="3"/>
                    </a:cubicBezTo>
                    <a:cubicBezTo>
                      <a:pt x="2" y="2"/>
                      <a:pt x="1" y="2"/>
                      <a:pt x="1" y="2"/>
                    </a:cubicBezTo>
                    <a:cubicBezTo>
                      <a:pt x="1" y="2"/>
                      <a:pt x="1" y="2"/>
                      <a:pt x="1" y="2"/>
                    </a:cubicBezTo>
                    <a:cubicBezTo>
                      <a:pt x="0" y="2"/>
                      <a:pt x="0" y="2"/>
                      <a:pt x="0" y="2"/>
                    </a:cubicBezTo>
                    <a:cubicBezTo>
                      <a:pt x="0" y="2"/>
                      <a:pt x="0" y="2"/>
                      <a:pt x="0" y="2"/>
                    </a:cubicBezTo>
                    <a:close/>
                  </a:path>
                </a:pathLst>
              </a:custGeom>
              <a:solidFill>
                <a:srgbClr val="231F20"/>
              </a:solidFill>
              <a:ln w="9525">
                <a:noFill/>
                <a:round/>
                <a:headEnd/>
                <a:tailEnd/>
              </a:ln>
            </p:spPr>
            <p:txBody>
              <a:bodyPr/>
              <a:lstStyle/>
              <a:p>
                <a:pPr>
                  <a:defRPr/>
                </a:pPr>
                <a:endParaRPr lang="en-US"/>
              </a:p>
            </p:txBody>
          </p:sp>
          <p:sp>
            <p:nvSpPr>
              <p:cNvPr id="67" name="Freeform 41"/>
              <p:cNvSpPr>
                <a:spLocks/>
              </p:cNvSpPr>
              <p:nvPr userDrawn="1"/>
            </p:nvSpPr>
            <p:spPr bwMode="auto">
              <a:xfrm>
                <a:off x="2797" y="458"/>
                <a:ext cx="20" cy="22"/>
              </a:xfrm>
              <a:custGeom>
                <a:avLst/>
                <a:gdLst>
                  <a:gd name="T0" fmla="*/ 1 w 10"/>
                  <a:gd name="T1" fmla="*/ 2 h 11"/>
                  <a:gd name="T2" fmla="*/ 0 w 10"/>
                  <a:gd name="T3" fmla="*/ 2 h 11"/>
                  <a:gd name="T4" fmla="*/ 0 w 10"/>
                  <a:gd name="T5" fmla="*/ 2 h 11"/>
                  <a:gd name="T6" fmla="*/ 0 w 10"/>
                  <a:gd name="T7" fmla="*/ 1 h 11"/>
                  <a:gd name="T8" fmla="*/ 1 w 10"/>
                  <a:gd name="T9" fmla="*/ 1 h 11"/>
                  <a:gd name="T10" fmla="*/ 2 w 10"/>
                  <a:gd name="T11" fmla="*/ 1 h 11"/>
                  <a:gd name="T12" fmla="*/ 9 w 10"/>
                  <a:gd name="T13" fmla="*/ 7 h 11"/>
                  <a:gd name="T14" fmla="*/ 9 w 10"/>
                  <a:gd name="T15" fmla="*/ 7 h 11"/>
                  <a:gd name="T16" fmla="*/ 8 w 10"/>
                  <a:gd name="T17" fmla="*/ 2 h 11"/>
                  <a:gd name="T18" fmla="*/ 7 w 10"/>
                  <a:gd name="T19" fmla="*/ 1 h 11"/>
                  <a:gd name="T20" fmla="*/ 7 w 10"/>
                  <a:gd name="T21" fmla="*/ 1 h 11"/>
                  <a:gd name="T22" fmla="*/ 7 w 10"/>
                  <a:gd name="T23" fmla="*/ 0 h 11"/>
                  <a:gd name="T24" fmla="*/ 8 w 10"/>
                  <a:gd name="T25" fmla="*/ 0 h 11"/>
                  <a:gd name="T26" fmla="*/ 10 w 10"/>
                  <a:gd name="T27" fmla="*/ 0 h 11"/>
                  <a:gd name="T28" fmla="*/ 10 w 10"/>
                  <a:gd name="T29" fmla="*/ 0 h 11"/>
                  <a:gd name="T30" fmla="*/ 9 w 10"/>
                  <a:gd name="T31" fmla="*/ 0 h 11"/>
                  <a:gd name="T32" fmla="*/ 9 w 10"/>
                  <a:gd name="T33" fmla="*/ 2 h 11"/>
                  <a:gd name="T34" fmla="*/ 10 w 10"/>
                  <a:gd name="T35" fmla="*/ 10 h 11"/>
                  <a:gd name="T36" fmla="*/ 10 w 10"/>
                  <a:gd name="T37" fmla="*/ 10 h 11"/>
                  <a:gd name="T38" fmla="*/ 2 w 10"/>
                  <a:gd name="T39" fmla="*/ 3 h 11"/>
                  <a:gd name="T40" fmla="*/ 2 w 10"/>
                  <a:gd name="T41" fmla="*/ 3 h 11"/>
                  <a:gd name="T42" fmla="*/ 3 w 10"/>
                  <a:gd name="T43" fmla="*/ 9 h 11"/>
                  <a:gd name="T44" fmla="*/ 4 w 10"/>
                  <a:gd name="T45" fmla="*/ 10 h 11"/>
                  <a:gd name="T46" fmla="*/ 4 w 10"/>
                  <a:gd name="T47" fmla="*/ 10 h 11"/>
                  <a:gd name="T48" fmla="*/ 4 w 10"/>
                  <a:gd name="T49" fmla="*/ 11 h 11"/>
                  <a:gd name="T50" fmla="*/ 3 w 10"/>
                  <a:gd name="T51" fmla="*/ 11 h 11"/>
                  <a:gd name="T52" fmla="*/ 1 w 10"/>
                  <a:gd name="T53" fmla="*/ 11 h 11"/>
                  <a:gd name="T54" fmla="*/ 1 w 10"/>
                  <a:gd name="T55" fmla="*/ 11 h 11"/>
                  <a:gd name="T56" fmla="*/ 1 w 10"/>
                  <a:gd name="T57" fmla="*/ 10 h 11"/>
                  <a:gd name="T58" fmla="*/ 2 w 10"/>
                  <a:gd name="T59" fmla="*/ 9 h 11"/>
                  <a:gd name="T60" fmla="*/ 1 w 10"/>
                  <a:gd name="T61" fmla="*/ 2 h 11"/>
                  <a:gd name="T62" fmla="*/ 1 w 10"/>
                  <a:gd name="T63" fmla="*/ 2 h 1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 h="11">
                    <a:moveTo>
                      <a:pt x="1" y="2"/>
                    </a:moveTo>
                    <a:cubicBezTo>
                      <a:pt x="1" y="2"/>
                      <a:pt x="0" y="2"/>
                      <a:pt x="0" y="2"/>
                    </a:cubicBezTo>
                    <a:cubicBezTo>
                      <a:pt x="0" y="2"/>
                      <a:pt x="0" y="2"/>
                      <a:pt x="0" y="2"/>
                    </a:cubicBezTo>
                    <a:cubicBezTo>
                      <a:pt x="0" y="1"/>
                      <a:pt x="0" y="1"/>
                      <a:pt x="0" y="1"/>
                    </a:cubicBezTo>
                    <a:cubicBezTo>
                      <a:pt x="0" y="1"/>
                      <a:pt x="0" y="1"/>
                      <a:pt x="1" y="1"/>
                    </a:cubicBezTo>
                    <a:cubicBezTo>
                      <a:pt x="1" y="1"/>
                      <a:pt x="2" y="1"/>
                      <a:pt x="2" y="1"/>
                    </a:cubicBezTo>
                    <a:cubicBezTo>
                      <a:pt x="9" y="7"/>
                      <a:pt x="9" y="7"/>
                      <a:pt x="9" y="7"/>
                    </a:cubicBezTo>
                    <a:cubicBezTo>
                      <a:pt x="9" y="7"/>
                      <a:pt x="9" y="7"/>
                      <a:pt x="9" y="7"/>
                    </a:cubicBezTo>
                    <a:cubicBezTo>
                      <a:pt x="8" y="2"/>
                      <a:pt x="8" y="2"/>
                      <a:pt x="8" y="2"/>
                    </a:cubicBezTo>
                    <a:cubicBezTo>
                      <a:pt x="8" y="1"/>
                      <a:pt x="8" y="1"/>
                      <a:pt x="7" y="1"/>
                    </a:cubicBezTo>
                    <a:cubicBezTo>
                      <a:pt x="7" y="1"/>
                      <a:pt x="7" y="1"/>
                      <a:pt x="7" y="1"/>
                    </a:cubicBezTo>
                    <a:cubicBezTo>
                      <a:pt x="7" y="0"/>
                      <a:pt x="7" y="0"/>
                      <a:pt x="7" y="0"/>
                    </a:cubicBezTo>
                    <a:cubicBezTo>
                      <a:pt x="7" y="0"/>
                      <a:pt x="8" y="0"/>
                      <a:pt x="8" y="0"/>
                    </a:cubicBezTo>
                    <a:cubicBezTo>
                      <a:pt x="9" y="0"/>
                      <a:pt x="9" y="0"/>
                      <a:pt x="10" y="0"/>
                    </a:cubicBezTo>
                    <a:cubicBezTo>
                      <a:pt x="10" y="0"/>
                      <a:pt x="10" y="0"/>
                      <a:pt x="10" y="0"/>
                    </a:cubicBezTo>
                    <a:cubicBezTo>
                      <a:pt x="9" y="0"/>
                      <a:pt x="9" y="0"/>
                      <a:pt x="9" y="0"/>
                    </a:cubicBezTo>
                    <a:cubicBezTo>
                      <a:pt x="9" y="0"/>
                      <a:pt x="9" y="1"/>
                      <a:pt x="9" y="2"/>
                    </a:cubicBezTo>
                    <a:cubicBezTo>
                      <a:pt x="10" y="10"/>
                      <a:pt x="10" y="10"/>
                      <a:pt x="10" y="10"/>
                    </a:cubicBezTo>
                    <a:cubicBezTo>
                      <a:pt x="10" y="10"/>
                      <a:pt x="10" y="10"/>
                      <a:pt x="10" y="10"/>
                    </a:cubicBezTo>
                    <a:cubicBezTo>
                      <a:pt x="2" y="3"/>
                      <a:pt x="2" y="3"/>
                      <a:pt x="2" y="3"/>
                    </a:cubicBezTo>
                    <a:cubicBezTo>
                      <a:pt x="2" y="3"/>
                      <a:pt x="2" y="3"/>
                      <a:pt x="2" y="3"/>
                    </a:cubicBezTo>
                    <a:cubicBezTo>
                      <a:pt x="3" y="9"/>
                      <a:pt x="3" y="9"/>
                      <a:pt x="3" y="9"/>
                    </a:cubicBezTo>
                    <a:cubicBezTo>
                      <a:pt x="3" y="10"/>
                      <a:pt x="3" y="10"/>
                      <a:pt x="4" y="10"/>
                    </a:cubicBezTo>
                    <a:cubicBezTo>
                      <a:pt x="4" y="10"/>
                      <a:pt x="4" y="10"/>
                      <a:pt x="4" y="10"/>
                    </a:cubicBezTo>
                    <a:cubicBezTo>
                      <a:pt x="4" y="11"/>
                      <a:pt x="4" y="11"/>
                      <a:pt x="4" y="11"/>
                    </a:cubicBezTo>
                    <a:cubicBezTo>
                      <a:pt x="4" y="11"/>
                      <a:pt x="3" y="11"/>
                      <a:pt x="3" y="11"/>
                    </a:cubicBezTo>
                    <a:cubicBezTo>
                      <a:pt x="2" y="11"/>
                      <a:pt x="2" y="11"/>
                      <a:pt x="1" y="11"/>
                    </a:cubicBezTo>
                    <a:cubicBezTo>
                      <a:pt x="1" y="11"/>
                      <a:pt x="1" y="11"/>
                      <a:pt x="1" y="11"/>
                    </a:cubicBezTo>
                    <a:cubicBezTo>
                      <a:pt x="1" y="10"/>
                      <a:pt x="1" y="10"/>
                      <a:pt x="1" y="10"/>
                    </a:cubicBezTo>
                    <a:cubicBezTo>
                      <a:pt x="2" y="10"/>
                      <a:pt x="2" y="10"/>
                      <a:pt x="2" y="9"/>
                    </a:cubicBezTo>
                    <a:cubicBezTo>
                      <a:pt x="1" y="2"/>
                      <a:pt x="1" y="2"/>
                      <a:pt x="1" y="2"/>
                    </a:cubicBezTo>
                    <a:cubicBezTo>
                      <a:pt x="1" y="2"/>
                      <a:pt x="1" y="2"/>
                      <a:pt x="1" y="2"/>
                    </a:cubicBezTo>
                    <a:close/>
                  </a:path>
                </a:pathLst>
              </a:custGeom>
              <a:solidFill>
                <a:srgbClr val="231F20"/>
              </a:solidFill>
              <a:ln w="9525">
                <a:noFill/>
                <a:round/>
                <a:headEnd/>
                <a:tailEnd/>
              </a:ln>
            </p:spPr>
            <p:txBody>
              <a:bodyPr/>
              <a:lstStyle/>
              <a:p>
                <a:pPr>
                  <a:defRPr/>
                </a:pPr>
                <a:endParaRPr lang="en-US"/>
              </a:p>
            </p:txBody>
          </p:sp>
          <p:sp>
            <p:nvSpPr>
              <p:cNvPr id="68" name="Freeform 42"/>
              <p:cNvSpPr>
                <a:spLocks noEditPoints="1"/>
              </p:cNvSpPr>
              <p:nvPr userDrawn="1"/>
            </p:nvSpPr>
            <p:spPr bwMode="auto">
              <a:xfrm>
                <a:off x="2825" y="454"/>
                <a:ext cx="20" cy="22"/>
              </a:xfrm>
              <a:custGeom>
                <a:avLst/>
                <a:gdLst>
                  <a:gd name="T0" fmla="*/ 1 w 10"/>
                  <a:gd name="T1" fmla="*/ 2 h 11"/>
                  <a:gd name="T2" fmla="*/ 0 w 10"/>
                  <a:gd name="T3" fmla="*/ 2 h 11"/>
                  <a:gd name="T4" fmla="*/ 0 w 10"/>
                  <a:gd name="T5" fmla="*/ 2 h 11"/>
                  <a:gd name="T6" fmla="*/ 0 w 10"/>
                  <a:gd name="T7" fmla="*/ 1 h 11"/>
                  <a:gd name="T8" fmla="*/ 2 w 10"/>
                  <a:gd name="T9" fmla="*/ 1 h 11"/>
                  <a:gd name="T10" fmla="*/ 5 w 10"/>
                  <a:gd name="T11" fmla="*/ 1 h 11"/>
                  <a:gd name="T12" fmla="*/ 10 w 10"/>
                  <a:gd name="T13" fmla="*/ 5 h 11"/>
                  <a:gd name="T14" fmla="*/ 5 w 10"/>
                  <a:gd name="T15" fmla="*/ 10 h 11"/>
                  <a:gd name="T16" fmla="*/ 3 w 10"/>
                  <a:gd name="T17" fmla="*/ 11 h 11"/>
                  <a:gd name="T18" fmla="*/ 0 w 10"/>
                  <a:gd name="T19" fmla="*/ 11 h 11"/>
                  <a:gd name="T20" fmla="*/ 0 w 10"/>
                  <a:gd name="T21" fmla="*/ 10 h 11"/>
                  <a:gd name="T22" fmla="*/ 1 w 10"/>
                  <a:gd name="T23" fmla="*/ 10 h 11"/>
                  <a:gd name="T24" fmla="*/ 2 w 10"/>
                  <a:gd name="T25" fmla="*/ 9 h 11"/>
                  <a:gd name="T26" fmla="*/ 1 w 10"/>
                  <a:gd name="T27" fmla="*/ 2 h 11"/>
                  <a:gd name="T28" fmla="*/ 1 w 10"/>
                  <a:gd name="T29" fmla="*/ 2 h 11"/>
                  <a:gd name="T30" fmla="*/ 3 w 10"/>
                  <a:gd name="T31" fmla="*/ 9 h 11"/>
                  <a:gd name="T32" fmla="*/ 4 w 10"/>
                  <a:gd name="T33" fmla="*/ 10 h 11"/>
                  <a:gd name="T34" fmla="*/ 8 w 10"/>
                  <a:gd name="T35" fmla="*/ 5 h 11"/>
                  <a:gd name="T36" fmla="*/ 4 w 10"/>
                  <a:gd name="T37" fmla="*/ 1 h 11"/>
                  <a:gd name="T38" fmla="*/ 2 w 10"/>
                  <a:gd name="T39" fmla="*/ 2 h 11"/>
                  <a:gd name="T40" fmla="*/ 3 w 10"/>
                  <a:gd name="T41" fmla="*/ 9 h 11"/>
                  <a:gd name="T42" fmla="*/ 3 w 10"/>
                  <a:gd name="T43" fmla="*/ 9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 h="11">
                    <a:moveTo>
                      <a:pt x="1" y="2"/>
                    </a:moveTo>
                    <a:cubicBezTo>
                      <a:pt x="1" y="2"/>
                      <a:pt x="0" y="2"/>
                      <a:pt x="0" y="2"/>
                    </a:cubicBezTo>
                    <a:cubicBezTo>
                      <a:pt x="0" y="2"/>
                      <a:pt x="0" y="2"/>
                      <a:pt x="0" y="2"/>
                    </a:cubicBezTo>
                    <a:cubicBezTo>
                      <a:pt x="0" y="1"/>
                      <a:pt x="0" y="1"/>
                      <a:pt x="0" y="1"/>
                    </a:cubicBezTo>
                    <a:cubicBezTo>
                      <a:pt x="0" y="1"/>
                      <a:pt x="1" y="1"/>
                      <a:pt x="2" y="1"/>
                    </a:cubicBezTo>
                    <a:cubicBezTo>
                      <a:pt x="2" y="1"/>
                      <a:pt x="3" y="1"/>
                      <a:pt x="5" y="1"/>
                    </a:cubicBezTo>
                    <a:cubicBezTo>
                      <a:pt x="7" y="0"/>
                      <a:pt x="9" y="2"/>
                      <a:pt x="10" y="5"/>
                    </a:cubicBezTo>
                    <a:cubicBezTo>
                      <a:pt x="10" y="8"/>
                      <a:pt x="8" y="10"/>
                      <a:pt x="5" y="10"/>
                    </a:cubicBezTo>
                    <a:cubicBezTo>
                      <a:pt x="4" y="10"/>
                      <a:pt x="3" y="10"/>
                      <a:pt x="3" y="11"/>
                    </a:cubicBezTo>
                    <a:cubicBezTo>
                      <a:pt x="2" y="11"/>
                      <a:pt x="1" y="11"/>
                      <a:pt x="0" y="11"/>
                    </a:cubicBezTo>
                    <a:cubicBezTo>
                      <a:pt x="0" y="10"/>
                      <a:pt x="0" y="10"/>
                      <a:pt x="0" y="10"/>
                    </a:cubicBezTo>
                    <a:cubicBezTo>
                      <a:pt x="1" y="10"/>
                      <a:pt x="1" y="10"/>
                      <a:pt x="1" y="10"/>
                    </a:cubicBezTo>
                    <a:cubicBezTo>
                      <a:pt x="1" y="10"/>
                      <a:pt x="2" y="10"/>
                      <a:pt x="2" y="9"/>
                    </a:cubicBezTo>
                    <a:cubicBezTo>
                      <a:pt x="1" y="2"/>
                      <a:pt x="1" y="2"/>
                      <a:pt x="1" y="2"/>
                    </a:cubicBezTo>
                    <a:cubicBezTo>
                      <a:pt x="1" y="2"/>
                      <a:pt x="1" y="2"/>
                      <a:pt x="1" y="2"/>
                    </a:cubicBezTo>
                    <a:close/>
                    <a:moveTo>
                      <a:pt x="3" y="9"/>
                    </a:moveTo>
                    <a:cubicBezTo>
                      <a:pt x="3" y="10"/>
                      <a:pt x="3" y="10"/>
                      <a:pt x="4" y="10"/>
                    </a:cubicBezTo>
                    <a:cubicBezTo>
                      <a:pt x="7" y="9"/>
                      <a:pt x="8" y="8"/>
                      <a:pt x="8" y="5"/>
                    </a:cubicBezTo>
                    <a:cubicBezTo>
                      <a:pt x="8" y="2"/>
                      <a:pt x="6" y="1"/>
                      <a:pt x="4" y="1"/>
                    </a:cubicBezTo>
                    <a:cubicBezTo>
                      <a:pt x="2" y="2"/>
                      <a:pt x="2" y="2"/>
                      <a:pt x="2" y="2"/>
                    </a:cubicBezTo>
                    <a:cubicBezTo>
                      <a:pt x="3" y="9"/>
                      <a:pt x="3" y="9"/>
                      <a:pt x="3" y="9"/>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69" name="Freeform 43"/>
              <p:cNvSpPr>
                <a:spLocks/>
              </p:cNvSpPr>
              <p:nvPr userDrawn="1"/>
            </p:nvSpPr>
            <p:spPr bwMode="auto">
              <a:xfrm>
                <a:off x="2851" y="452"/>
                <a:ext cx="17" cy="20"/>
              </a:xfrm>
              <a:custGeom>
                <a:avLst/>
                <a:gdLst>
                  <a:gd name="T0" fmla="*/ 1 w 9"/>
                  <a:gd name="T1" fmla="*/ 10 h 10"/>
                  <a:gd name="T2" fmla="*/ 1 w 9"/>
                  <a:gd name="T3" fmla="*/ 10 h 10"/>
                  <a:gd name="T4" fmla="*/ 2 w 9"/>
                  <a:gd name="T5" fmla="*/ 9 h 10"/>
                  <a:gd name="T6" fmla="*/ 1 w 9"/>
                  <a:gd name="T7" fmla="*/ 2 h 10"/>
                  <a:gd name="T8" fmla="*/ 1 w 9"/>
                  <a:gd name="T9" fmla="*/ 1 h 10"/>
                  <a:gd name="T10" fmla="*/ 0 w 9"/>
                  <a:gd name="T11" fmla="*/ 1 h 10"/>
                  <a:gd name="T12" fmla="*/ 0 w 9"/>
                  <a:gd name="T13" fmla="*/ 1 h 10"/>
                  <a:gd name="T14" fmla="*/ 4 w 9"/>
                  <a:gd name="T15" fmla="*/ 0 h 10"/>
                  <a:gd name="T16" fmla="*/ 7 w 9"/>
                  <a:gd name="T17" fmla="*/ 0 h 10"/>
                  <a:gd name="T18" fmla="*/ 8 w 9"/>
                  <a:gd name="T19" fmla="*/ 2 h 10"/>
                  <a:gd name="T20" fmla="*/ 7 w 9"/>
                  <a:gd name="T21" fmla="*/ 2 h 10"/>
                  <a:gd name="T22" fmla="*/ 5 w 9"/>
                  <a:gd name="T23" fmla="*/ 1 h 10"/>
                  <a:gd name="T24" fmla="*/ 3 w 9"/>
                  <a:gd name="T25" fmla="*/ 1 h 10"/>
                  <a:gd name="T26" fmla="*/ 3 w 9"/>
                  <a:gd name="T27" fmla="*/ 2 h 10"/>
                  <a:gd name="T28" fmla="*/ 3 w 9"/>
                  <a:gd name="T29" fmla="*/ 5 h 10"/>
                  <a:gd name="T30" fmla="*/ 5 w 9"/>
                  <a:gd name="T31" fmla="*/ 5 h 10"/>
                  <a:gd name="T32" fmla="*/ 6 w 9"/>
                  <a:gd name="T33" fmla="*/ 3 h 10"/>
                  <a:gd name="T34" fmla="*/ 7 w 9"/>
                  <a:gd name="T35" fmla="*/ 3 h 10"/>
                  <a:gd name="T36" fmla="*/ 7 w 9"/>
                  <a:gd name="T37" fmla="*/ 5 h 10"/>
                  <a:gd name="T38" fmla="*/ 7 w 9"/>
                  <a:gd name="T39" fmla="*/ 6 h 10"/>
                  <a:gd name="T40" fmla="*/ 6 w 9"/>
                  <a:gd name="T41" fmla="*/ 6 h 10"/>
                  <a:gd name="T42" fmla="*/ 5 w 9"/>
                  <a:gd name="T43" fmla="*/ 5 h 10"/>
                  <a:gd name="T44" fmla="*/ 3 w 9"/>
                  <a:gd name="T45" fmla="*/ 5 h 10"/>
                  <a:gd name="T46" fmla="*/ 4 w 9"/>
                  <a:gd name="T47" fmla="*/ 9 h 10"/>
                  <a:gd name="T48" fmla="*/ 4 w 9"/>
                  <a:gd name="T49" fmla="*/ 9 h 10"/>
                  <a:gd name="T50" fmla="*/ 6 w 9"/>
                  <a:gd name="T51" fmla="*/ 9 h 10"/>
                  <a:gd name="T52" fmla="*/ 8 w 9"/>
                  <a:gd name="T53" fmla="*/ 7 h 10"/>
                  <a:gd name="T54" fmla="*/ 9 w 9"/>
                  <a:gd name="T55" fmla="*/ 7 h 10"/>
                  <a:gd name="T56" fmla="*/ 9 w 9"/>
                  <a:gd name="T57" fmla="*/ 10 h 10"/>
                  <a:gd name="T58" fmla="*/ 5 w 9"/>
                  <a:gd name="T59" fmla="*/ 10 h 10"/>
                  <a:gd name="T60" fmla="*/ 1 w 9"/>
                  <a:gd name="T61" fmla="*/ 10 h 10"/>
                  <a:gd name="T62" fmla="*/ 1 w 9"/>
                  <a:gd name="T63" fmla="*/ 10 h 10"/>
                  <a:gd name="T64" fmla="*/ 1 w 9"/>
                  <a:gd name="T65" fmla="*/ 10 h 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 h="10">
                    <a:moveTo>
                      <a:pt x="1" y="10"/>
                    </a:moveTo>
                    <a:cubicBezTo>
                      <a:pt x="1" y="10"/>
                      <a:pt x="1" y="10"/>
                      <a:pt x="1" y="10"/>
                    </a:cubicBezTo>
                    <a:cubicBezTo>
                      <a:pt x="2" y="10"/>
                      <a:pt x="2" y="9"/>
                      <a:pt x="2" y="9"/>
                    </a:cubicBezTo>
                    <a:cubicBezTo>
                      <a:pt x="1" y="2"/>
                      <a:pt x="1" y="2"/>
                      <a:pt x="1" y="2"/>
                    </a:cubicBezTo>
                    <a:cubicBezTo>
                      <a:pt x="1" y="1"/>
                      <a:pt x="1" y="1"/>
                      <a:pt x="1" y="1"/>
                    </a:cubicBezTo>
                    <a:cubicBezTo>
                      <a:pt x="0" y="1"/>
                      <a:pt x="0" y="1"/>
                      <a:pt x="0" y="1"/>
                    </a:cubicBezTo>
                    <a:cubicBezTo>
                      <a:pt x="0" y="1"/>
                      <a:pt x="0" y="1"/>
                      <a:pt x="0" y="1"/>
                    </a:cubicBezTo>
                    <a:cubicBezTo>
                      <a:pt x="1" y="1"/>
                      <a:pt x="3" y="1"/>
                      <a:pt x="4" y="0"/>
                    </a:cubicBezTo>
                    <a:cubicBezTo>
                      <a:pt x="5" y="0"/>
                      <a:pt x="6" y="0"/>
                      <a:pt x="7" y="0"/>
                    </a:cubicBezTo>
                    <a:cubicBezTo>
                      <a:pt x="8" y="2"/>
                      <a:pt x="8" y="2"/>
                      <a:pt x="8" y="2"/>
                    </a:cubicBezTo>
                    <a:cubicBezTo>
                      <a:pt x="7" y="2"/>
                      <a:pt x="7" y="2"/>
                      <a:pt x="7" y="2"/>
                    </a:cubicBezTo>
                    <a:cubicBezTo>
                      <a:pt x="7" y="1"/>
                      <a:pt x="6" y="1"/>
                      <a:pt x="5" y="1"/>
                    </a:cubicBezTo>
                    <a:cubicBezTo>
                      <a:pt x="3" y="1"/>
                      <a:pt x="3" y="1"/>
                      <a:pt x="3" y="1"/>
                    </a:cubicBezTo>
                    <a:cubicBezTo>
                      <a:pt x="3" y="1"/>
                      <a:pt x="3" y="1"/>
                      <a:pt x="3" y="2"/>
                    </a:cubicBezTo>
                    <a:cubicBezTo>
                      <a:pt x="3" y="5"/>
                      <a:pt x="3" y="5"/>
                      <a:pt x="3" y="5"/>
                    </a:cubicBezTo>
                    <a:cubicBezTo>
                      <a:pt x="5" y="5"/>
                      <a:pt x="5" y="5"/>
                      <a:pt x="5" y="5"/>
                    </a:cubicBezTo>
                    <a:cubicBezTo>
                      <a:pt x="6" y="4"/>
                      <a:pt x="6" y="4"/>
                      <a:pt x="6" y="3"/>
                    </a:cubicBezTo>
                    <a:cubicBezTo>
                      <a:pt x="7" y="3"/>
                      <a:pt x="7" y="3"/>
                      <a:pt x="7" y="3"/>
                    </a:cubicBezTo>
                    <a:cubicBezTo>
                      <a:pt x="7" y="4"/>
                      <a:pt x="7" y="4"/>
                      <a:pt x="7" y="5"/>
                    </a:cubicBezTo>
                    <a:cubicBezTo>
                      <a:pt x="7" y="5"/>
                      <a:pt x="7" y="6"/>
                      <a:pt x="7" y="6"/>
                    </a:cubicBezTo>
                    <a:cubicBezTo>
                      <a:pt x="6" y="6"/>
                      <a:pt x="6" y="6"/>
                      <a:pt x="6" y="6"/>
                    </a:cubicBezTo>
                    <a:cubicBezTo>
                      <a:pt x="6" y="5"/>
                      <a:pt x="6" y="5"/>
                      <a:pt x="5" y="5"/>
                    </a:cubicBezTo>
                    <a:cubicBezTo>
                      <a:pt x="3" y="5"/>
                      <a:pt x="3" y="5"/>
                      <a:pt x="3" y="5"/>
                    </a:cubicBezTo>
                    <a:cubicBezTo>
                      <a:pt x="4" y="9"/>
                      <a:pt x="4" y="9"/>
                      <a:pt x="4" y="9"/>
                    </a:cubicBezTo>
                    <a:cubicBezTo>
                      <a:pt x="4" y="9"/>
                      <a:pt x="4" y="9"/>
                      <a:pt x="4" y="9"/>
                    </a:cubicBezTo>
                    <a:cubicBezTo>
                      <a:pt x="6" y="9"/>
                      <a:pt x="6" y="9"/>
                      <a:pt x="6" y="9"/>
                    </a:cubicBezTo>
                    <a:cubicBezTo>
                      <a:pt x="8" y="9"/>
                      <a:pt x="8" y="8"/>
                      <a:pt x="8" y="7"/>
                    </a:cubicBezTo>
                    <a:cubicBezTo>
                      <a:pt x="9" y="7"/>
                      <a:pt x="9" y="7"/>
                      <a:pt x="9" y="7"/>
                    </a:cubicBezTo>
                    <a:cubicBezTo>
                      <a:pt x="9" y="8"/>
                      <a:pt x="9" y="9"/>
                      <a:pt x="9" y="10"/>
                    </a:cubicBezTo>
                    <a:cubicBezTo>
                      <a:pt x="7" y="10"/>
                      <a:pt x="6" y="10"/>
                      <a:pt x="5" y="10"/>
                    </a:cubicBezTo>
                    <a:cubicBezTo>
                      <a:pt x="3" y="10"/>
                      <a:pt x="2" y="10"/>
                      <a:pt x="1" y="10"/>
                    </a:cubicBezTo>
                    <a:cubicBezTo>
                      <a:pt x="1" y="10"/>
                      <a:pt x="1" y="10"/>
                      <a:pt x="1" y="10"/>
                    </a:cubicBezTo>
                    <a:cubicBezTo>
                      <a:pt x="1" y="10"/>
                      <a:pt x="1" y="10"/>
                      <a:pt x="1" y="10"/>
                    </a:cubicBezTo>
                    <a:close/>
                  </a:path>
                </a:pathLst>
              </a:custGeom>
              <a:solidFill>
                <a:srgbClr val="231F20"/>
              </a:solidFill>
              <a:ln w="9525">
                <a:noFill/>
                <a:round/>
                <a:headEnd/>
                <a:tailEnd/>
              </a:ln>
            </p:spPr>
            <p:txBody>
              <a:bodyPr/>
              <a:lstStyle/>
              <a:p>
                <a:pPr>
                  <a:defRPr/>
                </a:pPr>
                <a:endParaRPr lang="en-US"/>
              </a:p>
            </p:txBody>
          </p:sp>
          <p:sp>
            <p:nvSpPr>
              <p:cNvPr id="70" name="Freeform 44"/>
              <p:cNvSpPr>
                <a:spLocks noEditPoints="1"/>
              </p:cNvSpPr>
              <p:nvPr userDrawn="1"/>
            </p:nvSpPr>
            <p:spPr bwMode="auto">
              <a:xfrm>
                <a:off x="2874" y="450"/>
                <a:ext cx="23" cy="20"/>
              </a:xfrm>
              <a:custGeom>
                <a:avLst/>
                <a:gdLst>
                  <a:gd name="T0" fmla="*/ 1 w 10"/>
                  <a:gd name="T1" fmla="*/ 2 h 10"/>
                  <a:gd name="T2" fmla="*/ 0 w 10"/>
                  <a:gd name="T3" fmla="*/ 1 h 10"/>
                  <a:gd name="T4" fmla="*/ 0 w 10"/>
                  <a:gd name="T5" fmla="*/ 1 h 10"/>
                  <a:gd name="T6" fmla="*/ 0 w 10"/>
                  <a:gd name="T7" fmla="*/ 1 h 10"/>
                  <a:gd name="T8" fmla="*/ 2 w 10"/>
                  <a:gd name="T9" fmla="*/ 1 h 10"/>
                  <a:gd name="T10" fmla="*/ 5 w 10"/>
                  <a:gd name="T11" fmla="*/ 0 h 10"/>
                  <a:gd name="T12" fmla="*/ 10 w 10"/>
                  <a:gd name="T13" fmla="*/ 5 h 10"/>
                  <a:gd name="T14" fmla="*/ 5 w 10"/>
                  <a:gd name="T15" fmla="*/ 10 h 10"/>
                  <a:gd name="T16" fmla="*/ 2 w 10"/>
                  <a:gd name="T17" fmla="*/ 10 h 10"/>
                  <a:gd name="T18" fmla="*/ 0 w 10"/>
                  <a:gd name="T19" fmla="*/ 10 h 10"/>
                  <a:gd name="T20" fmla="*/ 0 w 10"/>
                  <a:gd name="T21" fmla="*/ 10 h 10"/>
                  <a:gd name="T22" fmla="*/ 0 w 10"/>
                  <a:gd name="T23" fmla="*/ 10 h 10"/>
                  <a:gd name="T24" fmla="*/ 1 w 10"/>
                  <a:gd name="T25" fmla="*/ 9 h 10"/>
                  <a:gd name="T26" fmla="*/ 1 w 10"/>
                  <a:gd name="T27" fmla="*/ 2 h 10"/>
                  <a:gd name="T28" fmla="*/ 1 w 10"/>
                  <a:gd name="T29" fmla="*/ 2 h 10"/>
                  <a:gd name="T30" fmla="*/ 3 w 10"/>
                  <a:gd name="T31" fmla="*/ 9 h 10"/>
                  <a:gd name="T32" fmla="*/ 4 w 10"/>
                  <a:gd name="T33" fmla="*/ 9 h 10"/>
                  <a:gd name="T34" fmla="*/ 8 w 10"/>
                  <a:gd name="T35" fmla="*/ 5 h 10"/>
                  <a:gd name="T36" fmla="*/ 4 w 10"/>
                  <a:gd name="T37" fmla="*/ 1 h 10"/>
                  <a:gd name="T38" fmla="*/ 3 w 10"/>
                  <a:gd name="T39" fmla="*/ 2 h 10"/>
                  <a:gd name="T40" fmla="*/ 3 w 10"/>
                  <a:gd name="T41" fmla="*/ 9 h 10"/>
                  <a:gd name="T42" fmla="*/ 3 w 10"/>
                  <a:gd name="T43" fmla="*/ 9 h 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 h="10">
                    <a:moveTo>
                      <a:pt x="1" y="2"/>
                    </a:moveTo>
                    <a:cubicBezTo>
                      <a:pt x="1" y="1"/>
                      <a:pt x="1" y="1"/>
                      <a:pt x="0" y="1"/>
                    </a:cubicBezTo>
                    <a:cubicBezTo>
                      <a:pt x="0" y="1"/>
                      <a:pt x="0" y="1"/>
                      <a:pt x="0" y="1"/>
                    </a:cubicBezTo>
                    <a:cubicBezTo>
                      <a:pt x="0" y="1"/>
                      <a:pt x="0" y="1"/>
                      <a:pt x="0" y="1"/>
                    </a:cubicBezTo>
                    <a:cubicBezTo>
                      <a:pt x="1" y="1"/>
                      <a:pt x="1" y="1"/>
                      <a:pt x="2" y="1"/>
                    </a:cubicBezTo>
                    <a:cubicBezTo>
                      <a:pt x="3" y="0"/>
                      <a:pt x="4" y="0"/>
                      <a:pt x="5" y="0"/>
                    </a:cubicBezTo>
                    <a:cubicBezTo>
                      <a:pt x="8" y="0"/>
                      <a:pt x="10" y="2"/>
                      <a:pt x="10" y="5"/>
                    </a:cubicBezTo>
                    <a:cubicBezTo>
                      <a:pt x="10" y="8"/>
                      <a:pt x="8" y="10"/>
                      <a:pt x="5" y="10"/>
                    </a:cubicBezTo>
                    <a:cubicBezTo>
                      <a:pt x="4" y="10"/>
                      <a:pt x="3" y="10"/>
                      <a:pt x="2" y="10"/>
                    </a:cubicBezTo>
                    <a:cubicBezTo>
                      <a:pt x="2" y="10"/>
                      <a:pt x="1" y="10"/>
                      <a:pt x="0" y="10"/>
                    </a:cubicBezTo>
                    <a:cubicBezTo>
                      <a:pt x="0" y="10"/>
                      <a:pt x="0" y="10"/>
                      <a:pt x="0" y="10"/>
                    </a:cubicBezTo>
                    <a:cubicBezTo>
                      <a:pt x="0" y="10"/>
                      <a:pt x="0" y="10"/>
                      <a:pt x="0" y="10"/>
                    </a:cubicBezTo>
                    <a:cubicBezTo>
                      <a:pt x="1" y="10"/>
                      <a:pt x="2" y="9"/>
                      <a:pt x="1" y="9"/>
                    </a:cubicBezTo>
                    <a:cubicBezTo>
                      <a:pt x="1" y="2"/>
                      <a:pt x="1" y="2"/>
                      <a:pt x="1" y="2"/>
                    </a:cubicBezTo>
                    <a:cubicBezTo>
                      <a:pt x="1" y="2"/>
                      <a:pt x="1" y="2"/>
                      <a:pt x="1" y="2"/>
                    </a:cubicBezTo>
                    <a:close/>
                    <a:moveTo>
                      <a:pt x="3" y="9"/>
                    </a:moveTo>
                    <a:cubicBezTo>
                      <a:pt x="3" y="9"/>
                      <a:pt x="3" y="9"/>
                      <a:pt x="4" y="9"/>
                    </a:cubicBezTo>
                    <a:cubicBezTo>
                      <a:pt x="7" y="9"/>
                      <a:pt x="8" y="8"/>
                      <a:pt x="8" y="5"/>
                    </a:cubicBezTo>
                    <a:cubicBezTo>
                      <a:pt x="8" y="2"/>
                      <a:pt x="6" y="1"/>
                      <a:pt x="4" y="1"/>
                    </a:cubicBezTo>
                    <a:cubicBezTo>
                      <a:pt x="3" y="1"/>
                      <a:pt x="3" y="1"/>
                      <a:pt x="3" y="2"/>
                    </a:cubicBezTo>
                    <a:cubicBezTo>
                      <a:pt x="3" y="9"/>
                      <a:pt x="3" y="9"/>
                      <a:pt x="3" y="9"/>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71" name="Freeform 45"/>
              <p:cNvSpPr>
                <a:spLocks/>
              </p:cNvSpPr>
              <p:nvPr userDrawn="1"/>
            </p:nvSpPr>
            <p:spPr bwMode="auto">
              <a:xfrm>
                <a:off x="2914" y="434"/>
                <a:ext cx="30" cy="54"/>
              </a:xfrm>
              <a:custGeom>
                <a:avLst/>
                <a:gdLst>
                  <a:gd name="T0" fmla="*/ 1 w 15"/>
                  <a:gd name="T1" fmla="*/ 6 h 27"/>
                  <a:gd name="T2" fmla="*/ 12 w 15"/>
                  <a:gd name="T3" fmla="*/ 0 h 27"/>
                  <a:gd name="T4" fmla="*/ 15 w 15"/>
                  <a:gd name="T5" fmla="*/ 20 h 27"/>
                  <a:gd name="T6" fmla="*/ 1 w 15"/>
                  <a:gd name="T7" fmla="*/ 27 h 27"/>
                  <a:gd name="T8" fmla="*/ 1 w 15"/>
                  <a:gd name="T9" fmla="*/ 6 h 27"/>
                  <a:gd name="T10" fmla="*/ 1 w 15"/>
                  <a:gd name="T11" fmla="*/ 6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7">
                    <a:moveTo>
                      <a:pt x="1" y="6"/>
                    </a:moveTo>
                    <a:cubicBezTo>
                      <a:pt x="0" y="5"/>
                      <a:pt x="11" y="1"/>
                      <a:pt x="12" y="0"/>
                    </a:cubicBezTo>
                    <a:cubicBezTo>
                      <a:pt x="15" y="20"/>
                      <a:pt x="15" y="20"/>
                      <a:pt x="15" y="20"/>
                    </a:cubicBezTo>
                    <a:cubicBezTo>
                      <a:pt x="15" y="20"/>
                      <a:pt x="1" y="25"/>
                      <a:pt x="1" y="27"/>
                    </a:cubicBezTo>
                    <a:cubicBezTo>
                      <a:pt x="1" y="6"/>
                      <a:pt x="1" y="6"/>
                      <a:pt x="1" y="6"/>
                    </a:cubicBezTo>
                    <a:cubicBezTo>
                      <a:pt x="1" y="6"/>
                      <a:pt x="1" y="6"/>
                      <a:pt x="1" y="6"/>
                    </a:cubicBezTo>
                    <a:close/>
                  </a:path>
                </a:pathLst>
              </a:custGeom>
              <a:solidFill>
                <a:srgbClr val="FFFFFF"/>
              </a:solidFill>
              <a:ln w="9525">
                <a:noFill/>
                <a:round/>
                <a:headEnd/>
                <a:tailEnd/>
              </a:ln>
            </p:spPr>
            <p:txBody>
              <a:bodyPr/>
              <a:lstStyle/>
              <a:p>
                <a:pPr>
                  <a:defRPr/>
                </a:pPr>
                <a:endParaRPr lang="en-US"/>
              </a:p>
            </p:txBody>
          </p:sp>
          <p:sp>
            <p:nvSpPr>
              <p:cNvPr id="72" name="Freeform 46"/>
              <p:cNvSpPr>
                <a:spLocks noEditPoints="1"/>
              </p:cNvSpPr>
              <p:nvPr userDrawn="1"/>
            </p:nvSpPr>
            <p:spPr bwMode="auto">
              <a:xfrm>
                <a:off x="2910" y="428"/>
                <a:ext cx="38" cy="64"/>
              </a:xfrm>
              <a:custGeom>
                <a:avLst/>
                <a:gdLst>
                  <a:gd name="T0" fmla="*/ 3 w 19"/>
                  <a:gd name="T1" fmla="*/ 32 h 32"/>
                  <a:gd name="T2" fmla="*/ 0 w 19"/>
                  <a:gd name="T3" fmla="*/ 30 h 32"/>
                  <a:gd name="T4" fmla="*/ 0 w 19"/>
                  <a:gd name="T5" fmla="*/ 30 h 32"/>
                  <a:gd name="T6" fmla="*/ 1 w 19"/>
                  <a:gd name="T7" fmla="*/ 10 h 32"/>
                  <a:gd name="T8" fmla="*/ 1 w 19"/>
                  <a:gd name="T9" fmla="*/ 9 h 32"/>
                  <a:gd name="T10" fmla="*/ 1 w 19"/>
                  <a:gd name="T11" fmla="*/ 9 h 32"/>
                  <a:gd name="T12" fmla="*/ 2 w 19"/>
                  <a:gd name="T13" fmla="*/ 6 h 32"/>
                  <a:gd name="T14" fmla="*/ 2 w 19"/>
                  <a:gd name="T15" fmla="*/ 6 h 32"/>
                  <a:gd name="T16" fmla="*/ 3 w 19"/>
                  <a:gd name="T17" fmla="*/ 5 h 32"/>
                  <a:gd name="T18" fmla="*/ 3 w 19"/>
                  <a:gd name="T19" fmla="*/ 5 h 32"/>
                  <a:gd name="T20" fmla="*/ 7 w 19"/>
                  <a:gd name="T21" fmla="*/ 4 h 32"/>
                  <a:gd name="T22" fmla="*/ 7 w 19"/>
                  <a:gd name="T23" fmla="*/ 4 h 32"/>
                  <a:gd name="T24" fmla="*/ 12 w 19"/>
                  <a:gd name="T25" fmla="*/ 1 h 32"/>
                  <a:gd name="T26" fmla="*/ 12 w 19"/>
                  <a:gd name="T27" fmla="*/ 1 h 32"/>
                  <a:gd name="T28" fmla="*/ 15 w 19"/>
                  <a:gd name="T29" fmla="*/ 0 h 32"/>
                  <a:gd name="T30" fmla="*/ 15 w 19"/>
                  <a:gd name="T31" fmla="*/ 0 h 32"/>
                  <a:gd name="T32" fmla="*/ 17 w 19"/>
                  <a:gd name="T33" fmla="*/ 3 h 32"/>
                  <a:gd name="T34" fmla="*/ 17 w 19"/>
                  <a:gd name="T35" fmla="*/ 3 h 32"/>
                  <a:gd name="T36" fmla="*/ 19 w 19"/>
                  <a:gd name="T37" fmla="*/ 23 h 32"/>
                  <a:gd name="T38" fmla="*/ 18 w 19"/>
                  <a:gd name="T39" fmla="*/ 26 h 32"/>
                  <a:gd name="T40" fmla="*/ 18 w 19"/>
                  <a:gd name="T41" fmla="*/ 26 h 32"/>
                  <a:gd name="T42" fmla="*/ 12 w 19"/>
                  <a:gd name="T43" fmla="*/ 28 h 32"/>
                  <a:gd name="T44" fmla="*/ 12 w 19"/>
                  <a:gd name="T45" fmla="*/ 28 h 32"/>
                  <a:gd name="T46" fmla="*/ 5 w 19"/>
                  <a:gd name="T47" fmla="*/ 31 h 32"/>
                  <a:gd name="T48" fmla="*/ 5 w 19"/>
                  <a:gd name="T49" fmla="*/ 31 h 32"/>
                  <a:gd name="T50" fmla="*/ 3 w 19"/>
                  <a:gd name="T51" fmla="*/ 32 h 32"/>
                  <a:gd name="T52" fmla="*/ 3 w 19"/>
                  <a:gd name="T53" fmla="*/ 32 h 32"/>
                  <a:gd name="T54" fmla="*/ 3 w 19"/>
                  <a:gd name="T55" fmla="*/ 32 h 32"/>
                  <a:gd name="T56" fmla="*/ 6 w 19"/>
                  <a:gd name="T57" fmla="*/ 25 h 32"/>
                  <a:gd name="T58" fmla="*/ 9 w 19"/>
                  <a:gd name="T59" fmla="*/ 24 h 32"/>
                  <a:gd name="T60" fmla="*/ 9 w 19"/>
                  <a:gd name="T61" fmla="*/ 24 h 32"/>
                  <a:gd name="T62" fmla="*/ 14 w 19"/>
                  <a:gd name="T63" fmla="*/ 22 h 32"/>
                  <a:gd name="T64" fmla="*/ 14 w 19"/>
                  <a:gd name="T65" fmla="*/ 22 h 32"/>
                  <a:gd name="T66" fmla="*/ 12 w 19"/>
                  <a:gd name="T67" fmla="*/ 7 h 32"/>
                  <a:gd name="T68" fmla="*/ 10 w 19"/>
                  <a:gd name="T69" fmla="*/ 8 h 32"/>
                  <a:gd name="T70" fmla="*/ 10 w 19"/>
                  <a:gd name="T71" fmla="*/ 8 h 32"/>
                  <a:gd name="T72" fmla="*/ 6 w 19"/>
                  <a:gd name="T73" fmla="*/ 10 h 32"/>
                  <a:gd name="T74" fmla="*/ 6 w 19"/>
                  <a:gd name="T75" fmla="*/ 10 h 32"/>
                  <a:gd name="T76" fmla="*/ 6 w 19"/>
                  <a:gd name="T77" fmla="*/ 25 h 32"/>
                  <a:gd name="T78" fmla="*/ 5 w 19"/>
                  <a:gd name="T79" fmla="*/ 10 h 32"/>
                  <a:gd name="T80" fmla="*/ 5 w 19"/>
                  <a:gd name="T81" fmla="*/ 10 h 32"/>
                  <a:gd name="T82" fmla="*/ 5 w 19"/>
                  <a:gd name="T83" fmla="*/ 10 h 32"/>
                  <a:gd name="T84" fmla="*/ 3 w 19"/>
                  <a:gd name="T85" fmla="*/ 9 h 32"/>
                  <a:gd name="T86" fmla="*/ 5 w 19"/>
                  <a:gd name="T87" fmla="*/ 7 h 32"/>
                  <a:gd name="T88" fmla="*/ 3 w 19"/>
                  <a:gd name="T89" fmla="*/ 9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9" h="32">
                    <a:moveTo>
                      <a:pt x="3" y="32"/>
                    </a:moveTo>
                    <a:cubicBezTo>
                      <a:pt x="2" y="32"/>
                      <a:pt x="0" y="31"/>
                      <a:pt x="0" y="30"/>
                    </a:cubicBezTo>
                    <a:cubicBezTo>
                      <a:pt x="0" y="30"/>
                      <a:pt x="0" y="30"/>
                      <a:pt x="0" y="30"/>
                    </a:cubicBezTo>
                    <a:cubicBezTo>
                      <a:pt x="1" y="10"/>
                      <a:pt x="1" y="10"/>
                      <a:pt x="1" y="10"/>
                    </a:cubicBezTo>
                    <a:cubicBezTo>
                      <a:pt x="1" y="9"/>
                      <a:pt x="1" y="9"/>
                      <a:pt x="1" y="9"/>
                    </a:cubicBezTo>
                    <a:cubicBezTo>
                      <a:pt x="1" y="9"/>
                      <a:pt x="1" y="9"/>
                      <a:pt x="1" y="9"/>
                    </a:cubicBezTo>
                    <a:cubicBezTo>
                      <a:pt x="1" y="7"/>
                      <a:pt x="2" y="7"/>
                      <a:pt x="2" y="6"/>
                    </a:cubicBezTo>
                    <a:cubicBezTo>
                      <a:pt x="2" y="6"/>
                      <a:pt x="2" y="6"/>
                      <a:pt x="2" y="6"/>
                    </a:cubicBezTo>
                    <a:cubicBezTo>
                      <a:pt x="2" y="6"/>
                      <a:pt x="3" y="6"/>
                      <a:pt x="3" y="5"/>
                    </a:cubicBezTo>
                    <a:cubicBezTo>
                      <a:pt x="3" y="5"/>
                      <a:pt x="3" y="5"/>
                      <a:pt x="3" y="5"/>
                    </a:cubicBezTo>
                    <a:cubicBezTo>
                      <a:pt x="4" y="5"/>
                      <a:pt x="6" y="4"/>
                      <a:pt x="7" y="4"/>
                    </a:cubicBezTo>
                    <a:cubicBezTo>
                      <a:pt x="7" y="4"/>
                      <a:pt x="7" y="4"/>
                      <a:pt x="7" y="4"/>
                    </a:cubicBezTo>
                    <a:cubicBezTo>
                      <a:pt x="9" y="3"/>
                      <a:pt x="11" y="2"/>
                      <a:pt x="12" y="1"/>
                    </a:cubicBezTo>
                    <a:cubicBezTo>
                      <a:pt x="12" y="1"/>
                      <a:pt x="12" y="1"/>
                      <a:pt x="12" y="1"/>
                    </a:cubicBezTo>
                    <a:cubicBezTo>
                      <a:pt x="13" y="1"/>
                      <a:pt x="14" y="0"/>
                      <a:pt x="15" y="0"/>
                    </a:cubicBezTo>
                    <a:cubicBezTo>
                      <a:pt x="15" y="0"/>
                      <a:pt x="15" y="0"/>
                      <a:pt x="15" y="0"/>
                    </a:cubicBezTo>
                    <a:cubicBezTo>
                      <a:pt x="16" y="1"/>
                      <a:pt x="16" y="2"/>
                      <a:pt x="17" y="3"/>
                    </a:cubicBezTo>
                    <a:cubicBezTo>
                      <a:pt x="17" y="3"/>
                      <a:pt x="17" y="3"/>
                      <a:pt x="17" y="3"/>
                    </a:cubicBezTo>
                    <a:cubicBezTo>
                      <a:pt x="19" y="23"/>
                      <a:pt x="19" y="23"/>
                      <a:pt x="19" y="23"/>
                    </a:cubicBezTo>
                    <a:cubicBezTo>
                      <a:pt x="19" y="24"/>
                      <a:pt x="19" y="26"/>
                      <a:pt x="18" y="26"/>
                    </a:cubicBezTo>
                    <a:cubicBezTo>
                      <a:pt x="18" y="26"/>
                      <a:pt x="18" y="26"/>
                      <a:pt x="18" y="26"/>
                    </a:cubicBezTo>
                    <a:cubicBezTo>
                      <a:pt x="18" y="26"/>
                      <a:pt x="15" y="27"/>
                      <a:pt x="12" y="28"/>
                    </a:cubicBezTo>
                    <a:cubicBezTo>
                      <a:pt x="12" y="28"/>
                      <a:pt x="12" y="28"/>
                      <a:pt x="12" y="28"/>
                    </a:cubicBezTo>
                    <a:cubicBezTo>
                      <a:pt x="9" y="29"/>
                      <a:pt x="6" y="31"/>
                      <a:pt x="5" y="31"/>
                    </a:cubicBezTo>
                    <a:cubicBezTo>
                      <a:pt x="5" y="31"/>
                      <a:pt x="5" y="31"/>
                      <a:pt x="5" y="31"/>
                    </a:cubicBezTo>
                    <a:cubicBezTo>
                      <a:pt x="5" y="32"/>
                      <a:pt x="4" y="32"/>
                      <a:pt x="3" y="32"/>
                    </a:cubicBezTo>
                    <a:cubicBezTo>
                      <a:pt x="3" y="32"/>
                      <a:pt x="3" y="32"/>
                      <a:pt x="3" y="32"/>
                    </a:cubicBezTo>
                    <a:cubicBezTo>
                      <a:pt x="3" y="32"/>
                      <a:pt x="3" y="32"/>
                      <a:pt x="3" y="32"/>
                    </a:cubicBezTo>
                    <a:close/>
                    <a:moveTo>
                      <a:pt x="6" y="25"/>
                    </a:moveTo>
                    <a:cubicBezTo>
                      <a:pt x="7" y="25"/>
                      <a:pt x="8" y="24"/>
                      <a:pt x="9" y="24"/>
                    </a:cubicBezTo>
                    <a:cubicBezTo>
                      <a:pt x="9" y="24"/>
                      <a:pt x="9" y="24"/>
                      <a:pt x="9" y="24"/>
                    </a:cubicBezTo>
                    <a:cubicBezTo>
                      <a:pt x="11" y="23"/>
                      <a:pt x="12" y="22"/>
                      <a:pt x="14" y="22"/>
                    </a:cubicBezTo>
                    <a:cubicBezTo>
                      <a:pt x="14" y="22"/>
                      <a:pt x="14" y="22"/>
                      <a:pt x="14" y="22"/>
                    </a:cubicBezTo>
                    <a:cubicBezTo>
                      <a:pt x="12" y="7"/>
                      <a:pt x="12" y="7"/>
                      <a:pt x="12" y="7"/>
                    </a:cubicBezTo>
                    <a:cubicBezTo>
                      <a:pt x="11" y="7"/>
                      <a:pt x="11" y="8"/>
                      <a:pt x="10" y="8"/>
                    </a:cubicBezTo>
                    <a:cubicBezTo>
                      <a:pt x="10" y="8"/>
                      <a:pt x="10" y="8"/>
                      <a:pt x="10" y="8"/>
                    </a:cubicBezTo>
                    <a:cubicBezTo>
                      <a:pt x="9" y="9"/>
                      <a:pt x="7" y="9"/>
                      <a:pt x="6" y="10"/>
                    </a:cubicBezTo>
                    <a:cubicBezTo>
                      <a:pt x="6" y="10"/>
                      <a:pt x="6" y="10"/>
                      <a:pt x="6" y="10"/>
                    </a:cubicBezTo>
                    <a:cubicBezTo>
                      <a:pt x="6" y="25"/>
                      <a:pt x="6" y="25"/>
                      <a:pt x="6" y="25"/>
                    </a:cubicBezTo>
                    <a:close/>
                    <a:moveTo>
                      <a:pt x="5" y="10"/>
                    </a:moveTo>
                    <a:cubicBezTo>
                      <a:pt x="5" y="10"/>
                      <a:pt x="5" y="10"/>
                      <a:pt x="5" y="10"/>
                    </a:cubicBezTo>
                    <a:cubicBezTo>
                      <a:pt x="5" y="10"/>
                      <a:pt x="5" y="10"/>
                      <a:pt x="5" y="10"/>
                    </a:cubicBezTo>
                    <a:close/>
                    <a:moveTo>
                      <a:pt x="3" y="9"/>
                    </a:moveTo>
                    <a:cubicBezTo>
                      <a:pt x="5" y="7"/>
                      <a:pt x="5" y="7"/>
                      <a:pt x="5" y="7"/>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73" name="Freeform 47"/>
              <p:cNvSpPr>
                <a:spLocks/>
              </p:cNvSpPr>
              <p:nvPr userDrawn="1"/>
            </p:nvSpPr>
            <p:spPr bwMode="auto">
              <a:xfrm>
                <a:off x="2914" y="434"/>
                <a:ext cx="30" cy="54"/>
              </a:xfrm>
              <a:custGeom>
                <a:avLst/>
                <a:gdLst>
                  <a:gd name="T0" fmla="*/ 1 w 15"/>
                  <a:gd name="T1" fmla="*/ 6 h 27"/>
                  <a:gd name="T2" fmla="*/ 12 w 15"/>
                  <a:gd name="T3" fmla="*/ 0 h 27"/>
                  <a:gd name="T4" fmla="*/ 15 w 15"/>
                  <a:gd name="T5" fmla="*/ 20 h 27"/>
                  <a:gd name="T6" fmla="*/ 1 w 15"/>
                  <a:gd name="T7" fmla="*/ 27 h 27"/>
                  <a:gd name="T8" fmla="*/ 1 w 15"/>
                  <a:gd name="T9" fmla="*/ 6 h 27"/>
                  <a:gd name="T10" fmla="*/ 1 w 15"/>
                  <a:gd name="T11" fmla="*/ 6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7">
                    <a:moveTo>
                      <a:pt x="1" y="6"/>
                    </a:moveTo>
                    <a:cubicBezTo>
                      <a:pt x="0" y="5"/>
                      <a:pt x="11" y="1"/>
                      <a:pt x="12" y="0"/>
                    </a:cubicBezTo>
                    <a:cubicBezTo>
                      <a:pt x="15" y="20"/>
                      <a:pt x="15" y="20"/>
                      <a:pt x="15" y="20"/>
                    </a:cubicBezTo>
                    <a:cubicBezTo>
                      <a:pt x="15" y="20"/>
                      <a:pt x="1" y="25"/>
                      <a:pt x="1" y="27"/>
                    </a:cubicBezTo>
                    <a:cubicBezTo>
                      <a:pt x="1" y="6"/>
                      <a:pt x="1" y="6"/>
                      <a:pt x="1" y="6"/>
                    </a:cubicBezTo>
                    <a:cubicBezTo>
                      <a:pt x="1" y="6"/>
                      <a:pt x="1" y="6"/>
                      <a:pt x="1" y="6"/>
                    </a:cubicBezTo>
                    <a:close/>
                  </a:path>
                </a:pathLst>
              </a:custGeom>
              <a:solidFill>
                <a:srgbClr val="FFDCA4"/>
              </a:solidFill>
              <a:ln w="9525">
                <a:noFill/>
                <a:round/>
                <a:headEnd/>
                <a:tailEnd/>
              </a:ln>
            </p:spPr>
            <p:txBody>
              <a:bodyPr/>
              <a:lstStyle/>
              <a:p>
                <a:pPr>
                  <a:defRPr/>
                </a:pPr>
                <a:endParaRPr lang="en-US"/>
              </a:p>
            </p:txBody>
          </p:sp>
          <p:sp>
            <p:nvSpPr>
              <p:cNvPr id="74" name="Freeform 48"/>
              <p:cNvSpPr>
                <a:spLocks/>
              </p:cNvSpPr>
              <p:nvPr userDrawn="1"/>
            </p:nvSpPr>
            <p:spPr bwMode="auto">
              <a:xfrm>
                <a:off x="2916" y="446"/>
                <a:ext cx="144" cy="62"/>
              </a:xfrm>
              <a:custGeom>
                <a:avLst/>
                <a:gdLst>
                  <a:gd name="T0" fmla="*/ 0 w 72"/>
                  <a:gd name="T1" fmla="*/ 21 h 31"/>
                  <a:gd name="T2" fmla="*/ 8 w 72"/>
                  <a:gd name="T3" fmla="*/ 23 h 31"/>
                  <a:gd name="T4" fmla="*/ 18 w 72"/>
                  <a:gd name="T5" fmla="*/ 24 h 31"/>
                  <a:gd name="T6" fmla="*/ 36 w 72"/>
                  <a:gd name="T7" fmla="*/ 26 h 31"/>
                  <a:gd name="T8" fmla="*/ 50 w 72"/>
                  <a:gd name="T9" fmla="*/ 28 h 31"/>
                  <a:gd name="T10" fmla="*/ 61 w 72"/>
                  <a:gd name="T11" fmla="*/ 29 h 31"/>
                  <a:gd name="T12" fmla="*/ 69 w 72"/>
                  <a:gd name="T13" fmla="*/ 31 h 31"/>
                  <a:gd name="T14" fmla="*/ 71 w 72"/>
                  <a:gd name="T15" fmla="*/ 31 h 31"/>
                  <a:gd name="T16" fmla="*/ 71 w 72"/>
                  <a:gd name="T17" fmla="*/ 31 h 31"/>
                  <a:gd name="T18" fmla="*/ 69 w 72"/>
                  <a:gd name="T19" fmla="*/ 28 h 31"/>
                  <a:gd name="T20" fmla="*/ 64 w 72"/>
                  <a:gd name="T21" fmla="*/ 19 h 31"/>
                  <a:gd name="T22" fmla="*/ 64 w 72"/>
                  <a:gd name="T23" fmla="*/ 18 h 31"/>
                  <a:gd name="T24" fmla="*/ 71 w 72"/>
                  <a:gd name="T25" fmla="*/ 10 h 31"/>
                  <a:gd name="T26" fmla="*/ 72 w 72"/>
                  <a:gd name="T27" fmla="*/ 10 h 31"/>
                  <a:gd name="T28" fmla="*/ 72 w 72"/>
                  <a:gd name="T29" fmla="*/ 9 h 31"/>
                  <a:gd name="T30" fmla="*/ 70 w 72"/>
                  <a:gd name="T31" fmla="*/ 9 h 31"/>
                  <a:gd name="T32" fmla="*/ 62 w 72"/>
                  <a:gd name="T33" fmla="*/ 8 h 31"/>
                  <a:gd name="T34" fmla="*/ 50 w 72"/>
                  <a:gd name="T35" fmla="*/ 6 h 31"/>
                  <a:gd name="T36" fmla="*/ 36 w 72"/>
                  <a:gd name="T37" fmla="*/ 4 h 31"/>
                  <a:gd name="T38" fmla="*/ 16 w 72"/>
                  <a:gd name="T39" fmla="*/ 2 h 31"/>
                  <a:gd name="T40" fmla="*/ 6 w 72"/>
                  <a:gd name="T41" fmla="*/ 2 h 31"/>
                  <a:gd name="T42" fmla="*/ 0 w 72"/>
                  <a:gd name="T43" fmla="*/ 0 h 31"/>
                  <a:gd name="T44" fmla="*/ 0 w 72"/>
                  <a:gd name="T45" fmla="*/ 21 h 31"/>
                  <a:gd name="T46" fmla="*/ 0 w 72"/>
                  <a:gd name="T47" fmla="*/ 21 h 3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2" h="31">
                    <a:moveTo>
                      <a:pt x="0" y="21"/>
                    </a:moveTo>
                    <a:cubicBezTo>
                      <a:pt x="0" y="21"/>
                      <a:pt x="3" y="23"/>
                      <a:pt x="8" y="23"/>
                    </a:cubicBezTo>
                    <a:cubicBezTo>
                      <a:pt x="13" y="23"/>
                      <a:pt x="12" y="23"/>
                      <a:pt x="18" y="24"/>
                    </a:cubicBezTo>
                    <a:cubicBezTo>
                      <a:pt x="23" y="24"/>
                      <a:pt x="32" y="25"/>
                      <a:pt x="36" y="26"/>
                    </a:cubicBezTo>
                    <a:cubicBezTo>
                      <a:pt x="41" y="26"/>
                      <a:pt x="46" y="27"/>
                      <a:pt x="50" y="28"/>
                    </a:cubicBezTo>
                    <a:cubicBezTo>
                      <a:pt x="54" y="28"/>
                      <a:pt x="58" y="29"/>
                      <a:pt x="61" y="29"/>
                    </a:cubicBezTo>
                    <a:cubicBezTo>
                      <a:pt x="64" y="30"/>
                      <a:pt x="67" y="30"/>
                      <a:pt x="69" y="31"/>
                    </a:cubicBezTo>
                    <a:cubicBezTo>
                      <a:pt x="70" y="31"/>
                      <a:pt x="71" y="31"/>
                      <a:pt x="71" y="31"/>
                    </a:cubicBezTo>
                    <a:cubicBezTo>
                      <a:pt x="71" y="31"/>
                      <a:pt x="71" y="31"/>
                      <a:pt x="71" y="31"/>
                    </a:cubicBezTo>
                    <a:cubicBezTo>
                      <a:pt x="71" y="30"/>
                      <a:pt x="69" y="28"/>
                      <a:pt x="69" y="28"/>
                    </a:cubicBezTo>
                    <a:cubicBezTo>
                      <a:pt x="68" y="27"/>
                      <a:pt x="64" y="19"/>
                      <a:pt x="64" y="19"/>
                    </a:cubicBezTo>
                    <a:cubicBezTo>
                      <a:pt x="64" y="19"/>
                      <a:pt x="64" y="18"/>
                      <a:pt x="64" y="18"/>
                    </a:cubicBezTo>
                    <a:cubicBezTo>
                      <a:pt x="65" y="18"/>
                      <a:pt x="71" y="11"/>
                      <a:pt x="71" y="10"/>
                    </a:cubicBezTo>
                    <a:cubicBezTo>
                      <a:pt x="72" y="10"/>
                      <a:pt x="72" y="10"/>
                      <a:pt x="72" y="10"/>
                    </a:cubicBezTo>
                    <a:cubicBezTo>
                      <a:pt x="72" y="9"/>
                      <a:pt x="72" y="9"/>
                      <a:pt x="72" y="9"/>
                    </a:cubicBezTo>
                    <a:cubicBezTo>
                      <a:pt x="72" y="9"/>
                      <a:pt x="71" y="9"/>
                      <a:pt x="70" y="9"/>
                    </a:cubicBezTo>
                    <a:cubicBezTo>
                      <a:pt x="68" y="9"/>
                      <a:pt x="65" y="8"/>
                      <a:pt x="62" y="8"/>
                    </a:cubicBezTo>
                    <a:cubicBezTo>
                      <a:pt x="58" y="7"/>
                      <a:pt x="55" y="7"/>
                      <a:pt x="50" y="6"/>
                    </a:cubicBezTo>
                    <a:cubicBezTo>
                      <a:pt x="46" y="6"/>
                      <a:pt x="41" y="5"/>
                      <a:pt x="36" y="4"/>
                    </a:cubicBezTo>
                    <a:cubicBezTo>
                      <a:pt x="31" y="4"/>
                      <a:pt x="21" y="3"/>
                      <a:pt x="16" y="2"/>
                    </a:cubicBezTo>
                    <a:cubicBezTo>
                      <a:pt x="11" y="2"/>
                      <a:pt x="11" y="2"/>
                      <a:pt x="6" y="2"/>
                    </a:cubicBezTo>
                    <a:cubicBezTo>
                      <a:pt x="1" y="1"/>
                      <a:pt x="1" y="0"/>
                      <a:pt x="0" y="0"/>
                    </a:cubicBezTo>
                    <a:cubicBezTo>
                      <a:pt x="0" y="21"/>
                      <a:pt x="0" y="21"/>
                      <a:pt x="0" y="21"/>
                    </a:cubicBezTo>
                    <a:cubicBezTo>
                      <a:pt x="0" y="21"/>
                      <a:pt x="0" y="21"/>
                      <a:pt x="0" y="21"/>
                    </a:cubicBezTo>
                    <a:close/>
                  </a:path>
                </a:pathLst>
              </a:custGeom>
              <a:solidFill>
                <a:srgbClr val="FFFFFF"/>
              </a:solidFill>
              <a:ln w="9525">
                <a:noFill/>
                <a:round/>
                <a:headEnd/>
                <a:tailEnd/>
              </a:ln>
            </p:spPr>
            <p:txBody>
              <a:bodyPr/>
              <a:lstStyle/>
              <a:p>
                <a:pPr>
                  <a:defRPr/>
                </a:pPr>
                <a:endParaRPr lang="en-US"/>
              </a:p>
            </p:txBody>
          </p:sp>
          <p:sp>
            <p:nvSpPr>
              <p:cNvPr id="75" name="Freeform 49"/>
              <p:cNvSpPr>
                <a:spLocks noEditPoints="1"/>
              </p:cNvSpPr>
              <p:nvPr userDrawn="1"/>
            </p:nvSpPr>
            <p:spPr bwMode="auto">
              <a:xfrm>
                <a:off x="2910" y="440"/>
                <a:ext cx="156" cy="74"/>
              </a:xfrm>
              <a:custGeom>
                <a:avLst/>
                <a:gdLst>
                  <a:gd name="T0" fmla="*/ 71 w 78"/>
                  <a:gd name="T1" fmla="*/ 36 h 37"/>
                  <a:gd name="T2" fmla="*/ 53 w 78"/>
                  <a:gd name="T3" fmla="*/ 33 h 37"/>
                  <a:gd name="T4" fmla="*/ 39 w 78"/>
                  <a:gd name="T5" fmla="*/ 31 h 37"/>
                  <a:gd name="T6" fmla="*/ 10 w 78"/>
                  <a:gd name="T7" fmla="*/ 29 h 37"/>
                  <a:gd name="T8" fmla="*/ 4 w 78"/>
                  <a:gd name="T9" fmla="*/ 27 h 37"/>
                  <a:gd name="T10" fmla="*/ 1 w 78"/>
                  <a:gd name="T11" fmla="*/ 25 h 37"/>
                  <a:gd name="T12" fmla="*/ 0 w 78"/>
                  <a:gd name="T13" fmla="*/ 24 h 37"/>
                  <a:gd name="T14" fmla="*/ 1 w 78"/>
                  <a:gd name="T15" fmla="*/ 3 h 37"/>
                  <a:gd name="T16" fmla="*/ 5 w 78"/>
                  <a:gd name="T17" fmla="*/ 1 h 37"/>
                  <a:gd name="T18" fmla="*/ 5 w 78"/>
                  <a:gd name="T19" fmla="*/ 1 h 37"/>
                  <a:gd name="T20" fmla="*/ 9 w 78"/>
                  <a:gd name="T21" fmla="*/ 2 h 37"/>
                  <a:gd name="T22" fmla="*/ 19 w 78"/>
                  <a:gd name="T23" fmla="*/ 3 h 37"/>
                  <a:gd name="T24" fmla="*/ 54 w 78"/>
                  <a:gd name="T25" fmla="*/ 7 h 37"/>
                  <a:gd name="T26" fmla="*/ 65 w 78"/>
                  <a:gd name="T27" fmla="*/ 8 h 37"/>
                  <a:gd name="T28" fmla="*/ 76 w 78"/>
                  <a:gd name="T29" fmla="*/ 10 h 37"/>
                  <a:gd name="T30" fmla="*/ 78 w 78"/>
                  <a:gd name="T31" fmla="*/ 11 h 37"/>
                  <a:gd name="T32" fmla="*/ 77 w 78"/>
                  <a:gd name="T33" fmla="*/ 15 h 37"/>
                  <a:gd name="T34" fmla="*/ 76 w 78"/>
                  <a:gd name="T35" fmla="*/ 15 h 37"/>
                  <a:gd name="T36" fmla="*/ 70 w 78"/>
                  <a:gd name="T37" fmla="*/ 22 h 37"/>
                  <a:gd name="T38" fmla="*/ 72 w 78"/>
                  <a:gd name="T39" fmla="*/ 25 h 37"/>
                  <a:gd name="T40" fmla="*/ 76 w 78"/>
                  <a:gd name="T41" fmla="*/ 32 h 37"/>
                  <a:gd name="T42" fmla="*/ 76 w 78"/>
                  <a:gd name="T43" fmla="*/ 32 h 37"/>
                  <a:gd name="T44" fmla="*/ 74 w 78"/>
                  <a:gd name="T45" fmla="*/ 37 h 37"/>
                  <a:gd name="T46" fmla="*/ 6 w 78"/>
                  <a:gd name="T47" fmla="*/ 22 h 37"/>
                  <a:gd name="T48" fmla="*/ 21 w 78"/>
                  <a:gd name="T49" fmla="*/ 24 h 37"/>
                  <a:gd name="T50" fmla="*/ 40 w 78"/>
                  <a:gd name="T51" fmla="*/ 26 h 37"/>
                  <a:gd name="T52" fmla="*/ 64 w 78"/>
                  <a:gd name="T53" fmla="*/ 30 h 37"/>
                  <a:gd name="T54" fmla="*/ 69 w 78"/>
                  <a:gd name="T55" fmla="*/ 31 h 37"/>
                  <a:gd name="T56" fmla="*/ 64 w 78"/>
                  <a:gd name="T57" fmla="*/ 22 h 37"/>
                  <a:gd name="T58" fmla="*/ 64 w 78"/>
                  <a:gd name="T59" fmla="*/ 22 h 37"/>
                  <a:gd name="T60" fmla="*/ 64 w 78"/>
                  <a:gd name="T61" fmla="*/ 21 h 37"/>
                  <a:gd name="T62" fmla="*/ 65 w 78"/>
                  <a:gd name="T63" fmla="*/ 19 h 37"/>
                  <a:gd name="T64" fmla="*/ 66 w 78"/>
                  <a:gd name="T65" fmla="*/ 18 h 37"/>
                  <a:gd name="T66" fmla="*/ 70 w 78"/>
                  <a:gd name="T67" fmla="*/ 14 h 37"/>
                  <a:gd name="T68" fmla="*/ 64 w 78"/>
                  <a:gd name="T69" fmla="*/ 13 h 37"/>
                  <a:gd name="T70" fmla="*/ 39 w 78"/>
                  <a:gd name="T71" fmla="*/ 10 h 37"/>
                  <a:gd name="T72" fmla="*/ 19 w 78"/>
                  <a:gd name="T73" fmla="*/ 8 h 37"/>
                  <a:gd name="T74" fmla="*/ 6 w 78"/>
                  <a:gd name="T75" fmla="*/ 7 h 37"/>
                  <a:gd name="T76" fmla="*/ 6 w 78"/>
                  <a:gd name="T77" fmla="*/ 22 h 37"/>
                  <a:gd name="T78" fmla="*/ 67 w 78"/>
                  <a:gd name="T79" fmla="*/ 25 h 37"/>
                  <a:gd name="T80" fmla="*/ 6 w 78"/>
                  <a:gd name="T81" fmla="*/ 23 h 37"/>
                  <a:gd name="T82" fmla="*/ 69 w 78"/>
                  <a:gd name="T83" fmla="*/ 23 h 37"/>
                  <a:gd name="T84" fmla="*/ 69 w 78"/>
                  <a:gd name="T85" fmla="*/ 23 h 37"/>
                  <a:gd name="T86" fmla="*/ 4 w 78"/>
                  <a:gd name="T87" fmla="*/ 21 h 37"/>
                  <a:gd name="T88" fmla="*/ 6 w 78"/>
                  <a:gd name="T89" fmla="*/ 1 h 3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8" h="37">
                    <a:moveTo>
                      <a:pt x="74" y="37"/>
                    </a:moveTo>
                    <a:cubicBezTo>
                      <a:pt x="74" y="37"/>
                      <a:pt x="73" y="37"/>
                      <a:pt x="71" y="36"/>
                    </a:cubicBezTo>
                    <a:cubicBezTo>
                      <a:pt x="71" y="36"/>
                      <a:pt x="71" y="36"/>
                      <a:pt x="71" y="36"/>
                    </a:cubicBezTo>
                    <a:cubicBezTo>
                      <a:pt x="69" y="36"/>
                      <a:pt x="67" y="36"/>
                      <a:pt x="64" y="35"/>
                    </a:cubicBezTo>
                    <a:cubicBezTo>
                      <a:pt x="64" y="35"/>
                      <a:pt x="64" y="35"/>
                      <a:pt x="64" y="35"/>
                    </a:cubicBezTo>
                    <a:cubicBezTo>
                      <a:pt x="60" y="35"/>
                      <a:pt x="57" y="34"/>
                      <a:pt x="53" y="33"/>
                    </a:cubicBezTo>
                    <a:cubicBezTo>
                      <a:pt x="53" y="33"/>
                      <a:pt x="53" y="33"/>
                      <a:pt x="53" y="33"/>
                    </a:cubicBezTo>
                    <a:cubicBezTo>
                      <a:pt x="48" y="33"/>
                      <a:pt x="44" y="32"/>
                      <a:pt x="39" y="31"/>
                    </a:cubicBezTo>
                    <a:cubicBezTo>
                      <a:pt x="39" y="31"/>
                      <a:pt x="39" y="31"/>
                      <a:pt x="39" y="31"/>
                    </a:cubicBezTo>
                    <a:cubicBezTo>
                      <a:pt x="34" y="31"/>
                      <a:pt x="25" y="30"/>
                      <a:pt x="20" y="29"/>
                    </a:cubicBezTo>
                    <a:cubicBezTo>
                      <a:pt x="20" y="29"/>
                      <a:pt x="20" y="29"/>
                      <a:pt x="20" y="29"/>
                    </a:cubicBezTo>
                    <a:cubicBezTo>
                      <a:pt x="15" y="29"/>
                      <a:pt x="16" y="29"/>
                      <a:pt x="10" y="29"/>
                    </a:cubicBezTo>
                    <a:cubicBezTo>
                      <a:pt x="10" y="29"/>
                      <a:pt x="10" y="29"/>
                      <a:pt x="10" y="29"/>
                    </a:cubicBezTo>
                    <a:cubicBezTo>
                      <a:pt x="8" y="28"/>
                      <a:pt x="6" y="28"/>
                      <a:pt x="4" y="27"/>
                    </a:cubicBezTo>
                    <a:cubicBezTo>
                      <a:pt x="4" y="27"/>
                      <a:pt x="4" y="27"/>
                      <a:pt x="4" y="27"/>
                    </a:cubicBezTo>
                    <a:cubicBezTo>
                      <a:pt x="3" y="27"/>
                      <a:pt x="2" y="27"/>
                      <a:pt x="1" y="26"/>
                    </a:cubicBezTo>
                    <a:cubicBezTo>
                      <a:pt x="1" y="26"/>
                      <a:pt x="1" y="26"/>
                      <a:pt x="1" y="26"/>
                    </a:cubicBezTo>
                    <a:cubicBezTo>
                      <a:pt x="1" y="25"/>
                      <a:pt x="1" y="25"/>
                      <a:pt x="1" y="25"/>
                    </a:cubicBezTo>
                    <a:cubicBezTo>
                      <a:pt x="1" y="25"/>
                      <a:pt x="1" y="25"/>
                      <a:pt x="1" y="25"/>
                    </a:cubicBezTo>
                    <a:cubicBezTo>
                      <a:pt x="0" y="24"/>
                      <a:pt x="0" y="24"/>
                      <a:pt x="0" y="24"/>
                    </a:cubicBezTo>
                    <a:cubicBezTo>
                      <a:pt x="0" y="24"/>
                      <a:pt x="0" y="24"/>
                      <a:pt x="0" y="24"/>
                    </a:cubicBezTo>
                    <a:cubicBezTo>
                      <a:pt x="0" y="24"/>
                      <a:pt x="0" y="24"/>
                      <a:pt x="0" y="24"/>
                    </a:cubicBezTo>
                    <a:cubicBezTo>
                      <a:pt x="0" y="24"/>
                      <a:pt x="0" y="24"/>
                      <a:pt x="0" y="24"/>
                    </a:cubicBezTo>
                    <a:cubicBezTo>
                      <a:pt x="1" y="3"/>
                      <a:pt x="1" y="3"/>
                      <a:pt x="1" y="3"/>
                    </a:cubicBezTo>
                    <a:cubicBezTo>
                      <a:pt x="1" y="2"/>
                      <a:pt x="1" y="1"/>
                      <a:pt x="2" y="1"/>
                    </a:cubicBezTo>
                    <a:cubicBezTo>
                      <a:pt x="2" y="1"/>
                      <a:pt x="2" y="1"/>
                      <a:pt x="2" y="1"/>
                    </a:cubicBezTo>
                    <a:cubicBezTo>
                      <a:pt x="3" y="0"/>
                      <a:pt x="4" y="0"/>
                      <a:pt x="5" y="1"/>
                    </a:cubicBezTo>
                    <a:cubicBezTo>
                      <a:pt x="5" y="1"/>
                      <a:pt x="5" y="1"/>
                      <a:pt x="5" y="1"/>
                    </a:cubicBezTo>
                    <a:cubicBezTo>
                      <a:pt x="5" y="1"/>
                      <a:pt x="5" y="1"/>
                      <a:pt x="5" y="1"/>
                    </a:cubicBezTo>
                    <a:cubicBezTo>
                      <a:pt x="5" y="1"/>
                      <a:pt x="5" y="1"/>
                      <a:pt x="5" y="1"/>
                    </a:cubicBezTo>
                    <a:cubicBezTo>
                      <a:pt x="5" y="1"/>
                      <a:pt x="5" y="1"/>
                      <a:pt x="6" y="1"/>
                    </a:cubicBezTo>
                    <a:cubicBezTo>
                      <a:pt x="6" y="1"/>
                      <a:pt x="6" y="1"/>
                      <a:pt x="6" y="1"/>
                    </a:cubicBezTo>
                    <a:cubicBezTo>
                      <a:pt x="6" y="2"/>
                      <a:pt x="7" y="2"/>
                      <a:pt x="9" y="2"/>
                    </a:cubicBezTo>
                    <a:cubicBezTo>
                      <a:pt x="9" y="2"/>
                      <a:pt x="9" y="2"/>
                      <a:pt x="9" y="2"/>
                    </a:cubicBezTo>
                    <a:cubicBezTo>
                      <a:pt x="14" y="2"/>
                      <a:pt x="14" y="2"/>
                      <a:pt x="19" y="3"/>
                    </a:cubicBezTo>
                    <a:cubicBezTo>
                      <a:pt x="19" y="3"/>
                      <a:pt x="19" y="3"/>
                      <a:pt x="19" y="3"/>
                    </a:cubicBezTo>
                    <a:cubicBezTo>
                      <a:pt x="25" y="3"/>
                      <a:pt x="34" y="4"/>
                      <a:pt x="39" y="5"/>
                    </a:cubicBezTo>
                    <a:cubicBezTo>
                      <a:pt x="39" y="5"/>
                      <a:pt x="39" y="5"/>
                      <a:pt x="39" y="5"/>
                    </a:cubicBezTo>
                    <a:cubicBezTo>
                      <a:pt x="44" y="5"/>
                      <a:pt x="49" y="6"/>
                      <a:pt x="54" y="7"/>
                    </a:cubicBezTo>
                    <a:cubicBezTo>
                      <a:pt x="54" y="7"/>
                      <a:pt x="54" y="7"/>
                      <a:pt x="54" y="7"/>
                    </a:cubicBezTo>
                    <a:cubicBezTo>
                      <a:pt x="58" y="7"/>
                      <a:pt x="62" y="8"/>
                      <a:pt x="65" y="8"/>
                    </a:cubicBezTo>
                    <a:cubicBezTo>
                      <a:pt x="65" y="8"/>
                      <a:pt x="65" y="8"/>
                      <a:pt x="65" y="8"/>
                    </a:cubicBezTo>
                    <a:cubicBezTo>
                      <a:pt x="68" y="9"/>
                      <a:pt x="71" y="9"/>
                      <a:pt x="73" y="9"/>
                    </a:cubicBezTo>
                    <a:cubicBezTo>
                      <a:pt x="73" y="9"/>
                      <a:pt x="73" y="9"/>
                      <a:pt x="73" y="9"/>
                    </a:cubicBezTo>
                    <a:cubicBezTo>
                      <a:pt x="75" y="9"/>
                      <a:pt x="76" y="10"/>
                      <a:pt x="76" y="10"/>
                    </a:cubicBezTo>
                    <a:cubicBezTo>
                      <a:pt x="76" y="10"/>
                      <a:pt x="76" y="10"/>
                      <a:pt x="76" y="10"/>
                    </a:cubicBezTo>
                    <a:cubicBezTo>
                      <a:pt x="77" y="10"/>
                      <a:pt x="78" y="10"/>
                      <a:pt x="78" y="11"/>
                    </a:cubicBezTo>
                    <a:cubicBezTo>
                      <a:pt x="78" y="11"/>
                      <a:pt x="78" y="11"/>
                      <a:pt x="78" y="11"/>
                    </a:cubicBezTo>
                    <a:cubicBezTo>
                      <a:pt x="78" y="12"/>
                      <a:pt x="78" y="13"/>
                      <a:pt x="77" y="14"/>
                    </a:cubicBezTo>
                    <a:cubicBezTo>
                      <a:pt x="77" y="14"/>
                      <a:pt x="77" y="14"/>
                      <a:pt x="77" y="14"/>
                    </a:cubicBezTo>
                    <a:cubicBezTo>
                      <a:pt x="77" y="14"/>
                      <a:pt x="77" y="14"/>
                      <a:pt x="77" y="15"/>
                    </a:cubicBezTo>
                    <a:cubicBezTo>
                      <a:pt x="77" y="15"/>
                      <a:pt x="77" y="15"/>
                      <a:pt x="77" y="15"/>
                    </a:cubicBezTo>
                    <a:cubicBezTo>
                      <a:pt x="77" y="15"/>
                      <a:pt x="76" y="15"/>
                      <a:pt x="76" y="15"/>
                    </a:cubicBezTo>
                    <a:cubicBezTo>
                      <a:pt x="76" y="15"/>
                      <a:pt x="76" y="15"/>
                      <a:pt x="76" y="15"/>
                    </a:cubicBezTo>
                    <a:cubicBezTo>
                      <a:pt x="76" y="15"/>
                      <a:pt x="71" y="20"/>
                      <a:pt x="70" y="22"/>
                    </a:cubicBezTo>
                    <a:cubicBezTo>
                      <a:pt x="70" y="22"/>
                      <a:pt x="70" y="22"/>
                      <a:pt x="70" y="22"/>
                    </a:cubicBezTo>
                    <a:cubicBezTo>
                      <a:pt x="70" y="22"/>
                      <a:pt x="70" y="22"/>
                      <a:pt x="70" y="22"/>
                    </a:cubicBezTo>
                    <a:cubicBezTo>
                      <a:pt x="70" y="22"/>
                      <a:pt x="70" y="22"/>
                      <a:pt x="70" y="22"/>
                    </a:cubicBezTo>
                    <a:cubicBezTo>
                      <a:pt x="70" y="23"/>
                      <a:pt x="71" y="24"/>
                      <a:pt x="72" y="25"/>
                    </a:cubicBezTo>
                    <a:cubicBezTo>
                      <a:pt x="72" y="25"/>
                      <a:pt x="72" y="25"/>
                      <a:pt x="72" y="25"/>
                    </a:cubicBezTo>
                    <a:cubicBezTo>
                      <a:pt x="73" y="27"/>
                      <a:pt x="74" y="29"/>
                      <a:pt x="74" y="29"/>
                    </a:cubicBezTo>
                    <a:cubicBezTo>
                      <a:pt x="74" y="29"/>
                      <a:pt x="74" y="29"/>
                      <a:pt x="74" y="29"/>
                    </a:cubicBezTo>
                    <a:cubicBezTo>
                      <a:pt x="74" y="30"/>
                      <a:pt x="76" y="32"/>
                      <a:pt x="76" y="32"/>
                    </a:cubicBezTo>
                    <a:cubicBezTo>
                      <a:pt x="76" y="32"/>
                      <a:pt x="76" y="32"/>
                      <a:pt x="76" y="32"/>
                    </a:cubicBezTo>
                    <a:cubicBezTo>
                      <a:pt x="76" y="32"/>
                      <a:pt x="76" y="32"/>
                      <a:pt x="76" y="32"/>
                    </a:cubicBezTo>
                    <a:cubicBezTo>
                      <a:pt x="76" y="32"/>
                      <a:pt x="76" y="32"/>
                      <a:pt x="76" y="32"/>
                    </a:cubicBezTo>
                    <a:cubicBezTo>
                      <a:pt x="77" y="33"/>
                      <a:pt x="77" y="35"/>
                      <a:pt x="77" y="35"/>
                    </a:cubicBezTo>
                    <a:cubicBezTo>
                      <a:pt x="77" y="35"/>
                      <a:pt x="77" y="35"/>
                      <a:pt x="77" y="35"/>
                    </a:cubicBezTo>
                    <a:cubicBezTo>
                      <a:pt x="76" y="36"/>
                      <a:pt x="75" y="37"/>
                      <a:pt x="74" y="37"/>
                    </a:cubicBezTo>
                    <a:cubicBezTo>
                      <a:pt x="74" y="37"/>
                      <a:pt x="74" y="37"/>
                      <a:pt x="74" y="37"/>
                    </a:cubicBezTo>
                    <a:cubicBezTo>
                      <a:pt x="74" y="37"/>
                      <a:pt x="74" y="37"/>
                      <a:pt x="74" y="37"/>
                    </a:cubicBezTo>
                    <a:close/>
                    <a:moveTo>
                      <a:pt x="6" y="22"/>
                    </a:moveTo>
                    <a:cubicBezTo>
                      <a:pt x="7" y="23"/>
                      <a:pt x="9" y="23"/>
                      <a:pt x="11" y="23"/>
                    </a:cubicBezTo>
                    <a:cubicBezTo>
                      <a:pt x="11" y="23"/>
                      <a:pt x="11" y="23"/>
                      <a:pt x="11" y="23"/>
                    </a:cubicBezTo>
                    <a:cubicBezTo>
                      <a:pt x="16" y="24"/>
                      <a:pt x="16" y="24"/>
                      <a:pt x="21" y="24"/>
                    </a:cubicBezTo>
                    <a:cubicBezTo>
                      <a:pt x="21" y="24"/>
                      <a:pt x="21" y="24"/>
                      <a:pt x="21" y="24"/>
                    </a:cubicBezTo>
                    <a:cubicBezTo>
                      <a:pt x="26" y="24"/>
                      <a:pt x="35" y="26"/>
                      <a:pt x="40" y="26"/>
                    </a:cubicBezTo>
                    <a:cubicBezTo>
                      <a:pt x="40" y="26"/>
                      <a:pt x="40" y="26"/>
                      <a:pt x="40" y="26"/>
                    </a:cubicBezTo>
                    <a:cubicBezTo>
                      <a:pt x="45" y="27"/>
                      <a:pt x="49" y="28"/>
                      <a:pt x="53" y="28"/>
                    </a:cubicBezTo>
                    <a:cubicBezTo>
                      <a:pt x="53" y="28"/>
                      <a:pt x="53" y="28"/>
                      <a:pt x="53" y="28"/>
                    </a:cubicBezTo>
                    <a:cubicBezTo>
                      <a:pt x="57" y="29"/>
                      <a:pt x="61" y="29"/>
                      <a:pt x="64" y="30"/>
                    </a:cubicBezTo>
                    <a:cubicBezTo>
                      <a:pt x="64" y="30"/>
                      <a:pt x="64" y="30"/>
                      <a:pt x="64" y="30"/>
                    </a:cubicBezTo>
                    <a:cubicBezTo>
                      <a:pt x="66" y="30"/>
                      <a:pt x="67" y="30"/>
                      <a:pt x="69" y="31"/>
                    </a:cubicBezTo>
                    <a:cubicBezTo>
                      <a:pt x="69" y="31"/>
                      <a:pt x="69" y="31"/>
                      <a:pt x="69" y="31"/>
                    </a:cubicBezTo>
                    <a:cubicBezTo>
                      <a:pt x="67" y="28"/>
                      <a:pt x="65" y="24"/>
                      <a:pt x="65" y="23"/>
                    </a:cubicBezTo>
                    <a:cubicBezTo>
                      <a:pt x="65" y="23"/>
                      <a:pt x="65" y="23"/>
                      <a:pt x="65" y="23"/>
                    </a:cubicBezTo>
                    <a:cubicBezTo>
                      <a:pt x="64" y="23"/>
                      <a:pt x="64" y="23"/>
                      <a:pt x="64" y="22"/>
                    </a:cubicBezTo>
                    <a:cubicBezTo>
                      <a:pt x="64" y="22"/>
                      <a:pt x="64" y="22"/>
                      <a:pt x="64" y="22"/>
                    </a:cubicBezTo>
                    <a:cubicBezTo>
                      <a:pt x="64" y="22"/>
                      <a:pt x="64" y="22"/>
                      <a:pt x="64" y="22"/>
                    </a:cubicBezTo>
                    <a:cubicBezTo>
                      <a:pt x="64" y="22"/>
                      <a:pt x="64" y="22"/>
                      <a:pt x="64" y="22"/>
                    </a:cubicBezTo>
                    <a:cubicBezTo>
                      <a:pt x="64" y="22"/>
                      <a:pt x="64" y="22"/>
                      <a:pt x="64" y="22"/>
                    </a:cubicBezTo>
                    <a:cubicBezTo>
                      <a:pt x="64" y="22"/>
                      <a:pt x="64" y="22"/>
                      <a:pt x="64" y="21"/>
                    </a:cubicBezTo>
                    <a:cubicBezTo>
                      <a:pt x="64" y="21"/>
                      <a:pt x="64" y="21"/>
                      <a:pt x="64" y="21"/>
                    </a:cubicBezTo>
                    <a:cubicBezTo>
                      <a:pt x="64" y="21"/>
                      <a:pt x="64" y="21"/>
                      <a:pt x="64" y="21"/>
                    </a:cubicBezTo>
                    <a:cubicBezTo>
                      <a:pt x="64" y="21"/>
                      <a:pt x="64" y="21"/>
                      <a:pt x="64" y="21"/>
                    </a:cubicBezTo>
                    <a:cubicBezTo>
                      <a:pt x="65" y="20"/>
                      <a:pt x="65" y="20"/>
                      <a:pt x="65" y="19"/>
                    </a:cubicBezTo>
                    <a:cubicBezTo>
                      <a:pt x="65" y="19"/>
                      <a:pt x="65" y="19"/>
                      <a:pt x="65" y="19"/>
                    </a:cubicBezTo>
                    <a:cubicBezTo>
                      <a:pt x="66" y="19"/>
                      <a:pt x="66" y="19"/>
                      <a:pt x="66" y="18"/>
                    </a:cubicBezTo>
                    <a:cubicBezTo>
                      <a:pt x="66" y="18"/>
                      <a:pt x="66" y="18"/>
                      <a:pt x="66" y="18"/>
                    </a:cubicBezTo>
                    <a:cubicBezTo>
                      <a:pt x="67" y="17"/>
                      <a:pt x="68" y="16"/>
                      <a:pt x="69" y="15"/>
                    </a:cubicBezTo>
                    <a:cubicBezTo>
                      <a:pt x="69" y="15"/>
                      <a:pt x="69" y="15"/>
                      <a:pt x="69" y="15"/>
                    </a:cubicBezTo>
                    <a:cubicBezTo>
                      <a:pt x="69" y="15"/>
                      <a:pt x="70" y="15"/>
                      <a:pt x="70" y="14"/>
                    </a:cubicBezTo>
                    <a:cubicBezTo>
                      <a:pt x="70" y="14"/>
                      <a:pt x="70" y="14"/>
                      <a:pt x="70" y="14"/>
                    </a:cubicBezTo>
                    <a:cubicBezTo>
                      <a:pt x="68" y="14"/>
                      <a:pt x="67" y="14"/>
                      <a:pt x="64" y="13"/>
                    </a:cubicBezTo>
                    <a:cubicBezTo>
                      <a:pt x="64" y="13"/>
                      <a:pt x="64" y="13"/>
                      <a:pt x="64" y="13"/>
                    </a:cubicBezTo>
                    <a:cubicBezTo>
                      <a:pt x="61" y="13"/>
                      <a:pt x="57" y="12"/>
                      <a:pt x="53" y="12"/>
                    </a:cubicBezTo>
                    <a:cubicBezTo>
                      <a:pt x="53" y="12"/>
                      <a:pt x="53" y="12"/>
                      <a:pt x="53" y="12"/>
                    </a:cubicBezTo>
                    <a:cubicBezTo>
                      <a:pt x="49" y="11"/>
                      <a:pt x="44" y="10"/>
                      <a:pt x="39" y="10"/>
                    </a:cubicBezTo>
                    <a:cubicBezTo>
                      <a:pt x="39" y="10"/>
                      <a:pt x="39" y="10"/>
                      <a:pt x="39" y="10"/>
                    </a:cubicBezTo>
                    <a:cubicBezTo>
                      <a:pt x="34" y="9"/>
                      <a:pt x="24" y="8"/>
                      <a:pt x="19" y="8"/>
                    </a:cubicBezTo>
                    <a:cubicBezTo>
                      <a:pt x="19" y="8"/>
                      <a:pt x="19" y="8"/>
                      <a:pt x="19" y="8"/>
                    </a:cubicBezTo>
                    <a:cubicBezTo>
                      <a:pt x="14" y="7"/>
                      <a:pt x="14" y="8"/>
                      <a:pt x="9" y="7"/>
                    </a:cubicBezTo>
                    <a:cubicBezTo>
                      <a:pt x="9" y="7"/>
                      <a:pt x="9" y="7"/>
                      <a:pt x="9" y="7"/>
                    </a:cubicBezTo>
                    <a:cubicBezTo>
                      <a:pt x="8" y="7"/>
                      <a:pt x="7" y="7"/>
                      <a:pt x="6" y="7"/>
                    </a:cubicBezTo>
                    <a:cubicBezTo>
                      <a:pt x="6" y="7"/>
                      <a:pt x="6" y="7"/>
                      <a:pt x="6" y="7"/>
                    </a:cubicBezTo>
                    <a:cubicBezTo>
                      <a:pt x="6" y="22"/>
                      <a:pt x="6" y="22"/>
                      <a:pt x="6" y="22"/>
                    </a:cubicBezTo>
                    <a:cubicBezTo>
                      <a:pt x="6" y="22"/>
                      <a:pt x="6" y="22"/>
                      <a:pt x="6" y="22"/>
                    </a:cubicBezTo>
                    <a:close/>
                    <a:moveTo>
                      <a:pt x="67" y="25"/>
                    </a:moveTo>
                    <a:cubicBezTo>
                      <a:pt x="67" y="25"/>
                      <a:pt x="67" y="25"/>
                      <a:pt x="67" y="25"/>
                    </a:cubicBezTo>
                    <a:cubicBezTo>
                      <a:pt x="67" y="25"/>
                      <a:pt x="67" y="25"/>
                      <a:pt x="67" y="25"/>
                    </a:cubicBezTo>
                    <a:cubicBezTo>
                      <a:pt x="67" y="25"/>
                      <a:pt x="67" y="25"/>
                      <a:pt x="67" y="25"/>
                    </a:cubicBezTo>
                    <a:close/>
                    <a:moveTo>
                      <a:pt x="6" y="24"/>
                    </a:moveTo>
                    <a:cubicBezTo>
                      <a:pt x="6" y="24"/>
                      <a:pt x="6" y="24"/>
                      <a:pt x="6" y="23"/>
                    </a:cubicBezTo>
                    <a:cubicBezTo>
                      <a:pt x="6" y="23"/>
                      <a:pt x="6" y="23"/>
                      <a:pt x="6" y="23"/>
                    </a:cubicBezTo>
                    <a:cubicBezTo>
                      <a:pt x="6" y="24"/>
                      <a:pt x="6" y="24"/>
                      <a:pt x="6" y="24"/>
                    </a:cubicBezTo>
                    <a:close/>
                    <a:moveTo>
                      <a:pt x="69" y="23"/>
                    </a:moveTo>
                    <a:cubicBezTo>
                      <a:pt x="69" y="23"/>
                      <a:pt x="69" y="23"/>
                      <a:pt x="69" y="23"/>
                    </a:cubicBezTo>
                    <a:cubicBezTo>
                      <a:pt x="69" y="23"/>
                      <a:pt x="69" y="23"/>
                      <a:pt x="69" y="23"/>
                    </a:cubicBezTo>
                    <a:cubicBezTo>
                      <a:pt x="69" y="23"/>
                      <a:pt x="69" y="23"/>
                      <a:pt x="69" y="23"/>
                    </a:cubicBezTo>
                    <a:close/>
                    <a:moveTo>
                      <a:pt x="5" y="22"/>
                    </a:moveTo>
                    <a:cubicBezTo>
                      <a:pt x="4" y="21"/>
                      <a:pt x="4" y="21"/>
                      <a:pt x="4" y="21"/>
                    </a:cubicBezTo>
                    <a:cubicBezTo>
                      <a:pt x="4" y="21"/>
                      <a:pt x="4" y="21"/>
                      <a:pt x="4" y="21"/>
                    </a:cubicBezTo>
                    <a:cubicBezTo>
                      <a:pt x="4" y="21"/>
                      <a:pt x="4" y="21"/>
                      <a:pt x="4" y="21"/>
                    </a:cubicBezTo>
                    <a:cubicBezTo>
                      <a:pt x="4" y="21"/>
                      <a:pt x="4" y="21"/>
                      <a:pt x="5" y="22"/>
                    </a:cubicBezTo>
                    <a:close/>
                    <a:moveTo>
                      <a:pt x="6" y="1"/>
                    </a:moveTo>
                    <a:cubicBezTo>
                      <a:pt x="5" y="1"/>
                      <a:pt x="5" y="1"/>
                      <a:pt x="5" y="1"/>
                    </a:cubicBezTo>
                    <a:cubicBezTo>
                      <a:pt x="6" y="1"/>
                      <a:pt x="6" y="1"/>
                      <a:pt x="6" y="1"/>
                    </a:cubicBezTo>
                    <a:close/>
                  </a:path>
                </a:pathLst>
              </a:custGeom>
              <a:solidFill>
                <a:srgbClr val="231F20"/>
              </a:solidFill>
              <a:ln w="9525">
                <a:noFill/>
                <a:round/>
                <a:headEnd/>
                <a:tailEnd/>
              </a:ln>
            </p:spPr>
            <p:txBody>
              <a:bodyPr/>
              <a:lstStyle/>
              <a:p>
                <a:pPr>
                  <a:defRPr/>
                </a:pPr>
                <a:endParaRPr lang="en-US"/>
              </a:p>
            </p:txBody>
          </p:sp>
          <p:sp>
            <p:nvSpPr>
              <p:cNvPr id="76" name="Freeform 50"/>
              <p:cNvSpPr>
                <a:spLocks/>
              </p:cNvSpPr>
              <p:nvPr userDrawn="1"/>
            </p:nvSpPr>
            <p:spPr bwMode="auto">
              <a:xfrm>
                <a:off x="2916" y="446"/>
                <a:ext cx="144" cy="62"/>
              </a:xfrm>
              <a:custGeom>
                <a:avLst/>
                <a:gdLst>
                  <a:gd name="T0" fmla="*/ 0 w 72"/>
                  <a:gd name="T1" fmla="*/ 21 h 31"/>
                  <a:gd name="T2" fmla="*/ 8 w 72"/>
                  <a:gd name="T3" fmla="*/ 23 h 31"/>
                  <a:gd name="T4" fmla="*/ 18 w 72"/>
                  <a:gd name="T5" fmla="*/ 24 h 31"/>
                  <a:gd name="T6" fmla="*/ 36 w 72"/>
                  <a:gd name="T7" fmla="*/ 26 h 31"/>
                  <a:gd name="T8" fmla="*/ 50 w 72"/>
                  <a:gd name="T9" fmla="*/ 28 h 31"/>
                  <a:gd name="T10" fmla="*/ 61 w 72"/>
                  <a:gd name="T11" fmla="*/ 29 h 31"/>
                  <a:gd name="T12" fmla="*/ 69 w 72"/>
                  <a:gd name="T13" fmla="*/ 31 h 31"/>
                  <a:gd name="T14" fmla="*/ 71 w 72"/>
                  <a:gd name="T15" fmla="*/ 31 h 31"/>
                  <a:gd name="T16" fmla="*/ 71 w 72"/>
                  <a:gd name="T17" fmla="*/ 31 h 31"/>
                  <a:gd name="T18" fmla="*/ 69 w 72"/>
                  <a:gd name="T19" fmla="*/ 28 h 31"/>
                  <a:gd name="T20" fmla="*/ 64 w 72"/>
                  <a:gd name="T21" fmla="*/ 19 h 31"/>
                  <a:gd name="T22" fmla="*/ 64 w 72"/>
                  <a:gd name="T23" fmla="*/ 18 h 31"/>
                  <a:gd name="T24" fmla="*/ 71 w 72"/>
                  <a:gd name="T25" fmla="*/ 10 h 31"/>
                  <a:gd name="T26" fmla="*/ 72 w 72"/>
                  <a:gd name="T27" fmla="*/ 10 h 31"/>
                  <a:gd name="T28" fmla="*/ 72 w 72"/>
                  <a:gd name="T29" fmla="*/ 9 h 31"/>
                  <a:gd name="T30" fmla="*/ 70 w 72"/>
                  <a:gd name="T31" fmla="*/ 9 h 31"/>
                  <a:gd name="T32" fmla="*/ 62 w 72"/>
                  <a:gd name="T33" fmla="*/ 8 h 31"/>
                  <a:gd name="T34" fmla="*/ 50 w 72"/>
                  <a:gd name="T35" fmla="*/ 6 h 31"/>
                  <a:gd name="T36" fmla="*/ 36 w 72"/>
                  <a:gd name="T37" fmla="*/ 4 h 31"/>
                  <a:gd name="T38" fmla="*/ 16 w 72"/>
                  <a:gd name="T39" fmla="*/ 2 h 31"/>
                  <a:gd name="T40" fmla="*/ 6 w 72"/>
                  <a:gd name="T41" fmla="*/ 2 h 31"/>
                  <a:gd name="T42" fmla="*/ 0 w 72"/>
                  <a:gd name="T43" fmla="*/ 0 h 31"/>
                  <a:gd name="T44" fmla="*/ 0 w 72"/>
                  <a:gd name="T45" fmla="*/ 21 h 31"/>
                  <a:gd name="T46" fmla="*/ 0 w 72"/>
                  <a:gd name="T47" fmla="*/ 21 h 3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2" h="31">
                    <a:moveTo>
                      <a:pt x="0" y="21"/>
                    </a:moveTo>
                    <a:cubicBezTo>
                      <a:pt x="0" y="21"/>
                      <a:pt x="3" y="23"/>
                      <a:pt x="8" y="23"/>
                    </a:cubicBezTo>
                    <a:cubicBezTo>
                      <a:pt x="13" y="23"/>
                      <a:pt x="12" y="23"/>
                      <a:pt x="18" y="24"/>
                    </a:cubicBezTo>
                    <a:cubicBezTo>
                      <a:pt x="23" y="24"/>
                      <a:pt x="32" y="25"/>
                      <a:pt x="36" y="26"/>
                    </a:cubicBezTo>
                    <a:cubicBezTo>
                      <a:pt x="41" y="26"/>
                      <a:pt x="46" y="27"/>
                      <a:pt x="50" y="28"/>
                    </a:cubicBezTo>
                    <a:cubicBezTo>
                      <a:pt x="54" y="28"/>
                      <a:pt x="58" y="29"/>
                      <a:pt x="61" y="29"/>
                    </a:cubicBezTo>
                    <a:cubicBezTo>
                      <a:pt x="64" y="30"/>
                      <a:pt x="67" y="30"/>
                      <a:pt x="69" y="31"/>
                    </a:cubicBezTo>
                    <a:cubicBezTo>
                      <a:pt x="70" y="31"/>
                      <a:pt x="71" y="31"/>
                      <a:pt x="71" y="31"/>
                    </a:cubicBezTo>
                    <a:cubicBezTo>
                      <a:pt x="71" y="31"/>
                      <a:pt x="71" y="31"/>
                      <a:pt x="71" y="31"/>
                    </a:cubicBezTo>
                    <a:cubicBezTo>
                      <a:pt x="71" y="30"/>
                      <a:pt x="69" y="28"/>
                      <a:pt x="69" y="28"/>
                    </a:cubicBezTo>
                    <a:cubicBezTo>
                      <a:pt x="68" y="27"/>
                      <a:pt x="64" y="19"/>
                      <a:pt x="64" y="19"/>
                    </a:cubicBezTo>
                    <a:cubicBezTo>
                      <a:pt x="64" y="19"/>
                      <a:pt x="64" y="18"/>
                      <a:pt x="64" y="18"/>
                    </a:cubicBezTo>
                    <a:cubicBezTo>
                      <a:pt x="65" y="18"/>
                      <a:pt x="71" y="11"/>
                      <a:pt x="71" y="10"/>
                    </a:cubicBezTo>
                    <a:cubicBezTo>
                      <a:pt x="72" y="10"/>
                      <a:pt x="72" y="10"/>
                      <a:pt x="72" y="10"/>
                    </a:cubicBezTo>
                    <a:cubicBezTo>
                      <a:pt x="72" y="9"/>
                      <a:pt x="72" y="9"/>
                      <a:pt x="72" y="9"/>
                    </a:cubicBezTo>
                    <a:cubicBezTo>
                      <a:pt x="72" y="9"/>
                      <a:pt x="71" y="9"/>
                      <a:pt x="70" y="9"/>
                    </a:cubicBezTo>
                    <a:cubicBezTo>
                      <a:pt x="68" y="9"/>
                      <a:pt x="65" y="8"/>
                      <a:pt x="62" y="8"/>
                    </a:cubicBezTo>
                    <a:cubicBezTo>
                      <a:pt x="58" y="7"/>
                      <a:pt x="55" y="7"/>
                      <a:pt x="50" y="6"/>
                    </a:cubicBezTo>
                    <a:cubicBezTo>
                      <a:pt x="46" y="6"/>
                      <a:pt x="41" y="5"/>
                      <a:pt x="36" y="4"/>
                    </a:cubicBezTo>
                    <a:cubicBezTo>
                      <a:pt x="31" y="4"/>
                      <a:pt x="21" y="3"/>
                      <a:pt x="16" y="2"/>
                    </a:cubicBezTo>
                    <a:cubicBezTo>
                      <a:pt x="11" y="2"/>
                      <a:pt x="11" y="2"/>
                      <a:pt x="6" y="2"/>
                    </a:cubicBezTo>
                    <a:cubicBezTo>
                      <a:pt x="1" y="1"/>
                      <a:pt x="1" y="0"/>
                      <a:pt x="0" y="0"/>
                    </a:cubicBezTo>
                    <a:cubicBezTo>
                      <a:pt x="0" y="21"/>
                      <a:pt x="0" y="21"/>
                      <a:pt x="0" y="21"/>
                    </a:cubicBezTo>
                    <a:cubicBezTo>
                      <a:pt x="0" y="21"/>
                      <a:pt x="0" y="21"/>
                      <a:pt x="0" y="21"/>
                    </a:cubicBezTo>
                    <a:close/>
                  </a:path>
                </a:pathLst>
              </a:custGeom>
              <a:solidFill>
                <a:srgbClr val="FFDCA4"/>
              </a:solidFill>
              <a:ln w="9525">
                <a:noFill/>
                <a:round/>
                <a:headEnd/>
                <a:tailEnd/>
              </a:ln>
            </p:spPr>
            <p:txBody>
              <a:bodyPr/>
              <a:lstStyle/>
              <a:p>
                <a:pPr>
                  <a:defRPr/>
                </a:pPr>
                <a:endParaRPr lang="en-US"/>
              </a:p>
            </p:txBody>
          </p:sp>
          <p:sp>
            <p:nvSpPr>
              <p:cNvPr id="77" name="Freeform 51"/>
              <p:cNvSpPr>
                <a:spLocks/>
              </p:cNvSpPr>
              <p:nvPr userDrawn="1"/>
            </p:nvSpPr>
            <p:spPr bwMode="auto">
              <a:xfrm>
                <a:off x="2936" y="462"/>
                <a:ext cx="10" cy="20"/>
              </a:xfrm>
              <a:custGeom>
                <a:avLst/>
                <a:gdLst>
                  <a:gd name="T0" fmla="*/ 1 w 5"/>
                  <a:gd name="T1" fmla="*/ 1 h 10"/>
                  <a:gd name="T2" fmla="*/ 3 w 5"/>
                  <a:gd name="T3" fmla="*/ 0 h 10"/>
                  <a:gd name="T4" fmla="*/ 4 w 5"/>
                  <a:gd name="T5" fmla="*/ 0 h 10"/>
                  <a:gd name="T6" fmla="*/ 3 w 5"/>
                  <a:gd name="T7" fmla="*/ 9 h 10"/>
                  <a:gd name="T8" fmla="*/ 5 w 5"/>
                  <a:gd name="T9" fmla="*/ 10 h 10"/>
                  <a:gd name="T10" fmla="*/ 5 w 5"/>
                  <a:gd name="T11" fmla="*/ 10 h 10"/>
                  <a:gd name="T12" fmla="*/ 3 w 5"/>
                  <a:gd name="T13" fmla="*/ 10 h 10"/>
                  <a:gd name="T14" fmla="*/ 0 w 5"/>
                  <a:gd name="T15" fmla="*/ 10 h 10"/>
                  <a:gd name="T16" fmla="*/ 0 w 5"/>
                  <a:gd name="T17" fmla="*/ 9 h 10"/>
                  <a:gd name="T18" fmla="*/ 2 w 5"/>
                  <a:gd name="T19" fmla="*/ 9 h 10"/>
                  <a:gd name="T20" fmla="*/ 2 w 5"/>
                  <a:gd name="T21" fmla="*/ 2 h 10"/>
                  <a:gd name="T22" fmla="*/ 2 w 5"/>
                  <a:gd name="T23" fmla="*/ 2 h 10"/>
                  <a:gd name="T24" fmla="*/ 1 w 5"/>
                  <a:gd name="T25" fmla="*/ 2 h 10"/>
                  <a:gd name="T26" fmla="*/ 1 w 5"/>
                  <a:gd name="T27" fmla="*/ 2 h 10"/>
                  <a:gd name="T28" fmla="*/ 1 w 5"/>
                  <a:gd name="T29" fmla="*/ 1 h 10"/>
                  <a:gd name="T30" fmla="*/ 1 w 5"/>
                  <a:gd name="T31" fmla="*/ 1 h 1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 h="10">
                    <a:moveTo>
                      <a:pt x="1" y="1"/>
                    </a:moveTo>
                    <a:cubicBezTo>
                      <a:pt x="2" y="1"/>
                      <a:pt x="3" y="1"/>
                      <a:pt x="3" y="0"/>
                    </a:cubicBezTo>
                    <a:cubicBezTo>
                      <a:pt x="4" y="0"/>
                      <a:pt x="4" y="0"/>
                      <a:pt x="4" y="0"/>
                    </a:cubicBezTo>
                    <a:cubicBezTo>
                      <a:pt x="3" y="9"/>
                      <a:pt x="3" y="9"/>
                      <a:pt x="3" y="9"/>
                    </a:cubicBezTo>
                    <a:cubicBezTo>
                      <a:pt x="3" y="9"/>
                      <a:pt x="4" y="10"/>
                      <a:pt x="5" y="10"/>
                    </a:cubicBezTo>
                    <a:cubicBezTo>
                      <a:pt x="5" y="10"/>
                      <a:pt x="5" y="10"/>
                      <a:pt x="5" y="10"/>
                    </a:cubicBezTo>
                    <a:cubicBezTo>
                      <a:pt x="4" y="10"/>
                      <a:pt x="4" y="10"/>
                      <a:pt x="3" y="10"/>
                    </a:cubicBezTo>
                    <a:cubicBezTo>
                      <a:pt x="2" y="10"/>
                      <a:pt x="1" y="10"/>
                      <a:pt x="0" y="10"/>
                    </a:cubicBezTo>
                    <a:cubicBezTo>
                      <a:pt x="0" y="9"/>
                      <a:pt x="0" y="9"/>
                      <a:pt x="0" y="9"/>
                    </a:cubicBezTo>
                    <a:cubicBezTo>
                      <a:pt x="1" y="9"/>
                      <a:pt x="2" y="9"/>
                      <a:pt x="2" y="9"/>
                    </a:cubicBezTo>
                    <a:cubicBezTo>
                      <a:pt x="2" y="2"/>
                      <a:pt x="2" y="2"/>
                      <a:pt x="2" y="2"/>
                    </a:cubicBezTo>
                    <a:cubicBezTo>
                      <a:pt x="2" y="2"/>
                      <a:pt x="2" y="2"/>
                      <a:pt x="2" y="2"/>
                    </a:cubicBezTo>
                    <a:cubicBezTo>
                      <a:pt x="2" y="2"/>
                      <a:pt x="1" y="2"/>
                      <a:pt x="1" y="2"/>
                    </a:cubicBezTo>
                    <a:cubicBezTo>
                      <a:pt x="1" y="2"/>
                      <a:pt x="1" y="2"/>
                      <a:pt x="1" y="2"/>
                    </a:cubicBezTo>
                    <a:cubicBezTo>
                      <a:pt x="1" y="1"/>
                      <a:pt x="1" y="1"/>
                      <a:pt x="1" y="1"/>
                    </a:cubicBezTo>
                    <a:cubicBezTo>
                      <a:pt x="1" y="1"/>
                      <a:pt x="1" y="1"/>
                      <a:pt x="1" y="1"/>
                    </a:cubicBezTo>
                    <a:close/>
                  </a:path>
                </a:pathLst>
              </a:custGeom>
              <a:solidFill>
                <a:srgbClr val="231F20"/>
              </a:solidFill>
              <a:ln w="9525">
                <a:noFill/>
                <a:round/>
                <a:headEnd/>
                <a:tailEnd/>
              </a:ln>
            </p:spPr>
            <p:txBody>
              <a:bodyPr/>
              <a:lstStyle/>
              <a:p>
                <a:pPr>
                  <a:defRPr/>
                </a:pPr>
                <a:endParaRPr lang="en-US"/>
              </a:p>
            </p:txBody>
          </p:sp>
          <p:sp>
            <p:nvSpPr>
              <p:cNvPr id="78" name="Freeform 52"/>
              <p:cNvSpPr>
                <a:spLocks noEditPoints="1"/>
              </p:cNvSpPr>
              <p:nvPr userDrawn="1"/>
            </p:nvSpPr>
            <p:spPr bwMode="auto">
              <a:xfrm>
                <a:off x="2954" y="464"/>
                <a:ext cx="14" cy="20"/>
              </a:xfrm>
              <a:custGeom>
                <a:avLst/>
                <a:gdLst>
                  <a:gd name="T0" fmla="*/ 6 w 7"/>
                  <a:gd name="T1" fmla="*/ 1 h 10"/>
                  <a:gd name="T2" fmla="*/ 5 w 7"/>
                  <a:gd name="T3" fmla="*/ 1 h 10"/>
                  <a:gd name="T4" fmla="*/ 2 w 7"/>
                  <a:gd name="T5" fmla="*/ 5 h 10"/>
                  <a:gd name="T6" fmla="*/ 2 w 7"/>
                  <a:gd name="T7" fmla="*/ 5 h 10"/>
                  <a:gd name="T8" fmla="*/ 4 w 7"/>
                  <a:gd name="T9" fmla="*/ 3 h 10"/>
                  <a:gd name="T10" fmla="*/ 7 w 7"/>
                  <a:gd name="T11" fmla="*/ 7 h 10"/>
                  <a:gd name="T12" fmla="*/ 3 w 7"/>
                  <a:gd name="T13" fmla="*/ 10 h 10"/>
                  <a:gd name="T14" fmla="*/ 0 w 7"/>
                  <a:gd name="T15" fmla="*/ 5 h 10"/>
                  <a:gd name="T16" fmla="*/ 5 w 7"/>
                  <a:gd name="T17" fmla="*/ 0 h 10"/>
                  <a:gd name="T18" fmla="*/ 7 w 7"/>
                  <a:gd name="T19" fmla="*/ 1 h 10"/>
                  <a:gd name="T20" fmla="*/ 6 w 7"/>
                  <a:gd name="T21" fmla="*/ 1 h 10"/>
                  <a:gd name="T22" fmla="*/ 6 w 7"/>
                  <a:gd name="T23" fmla="*/ 1 h 10"/>
                  <a:gd name="T24" fmla="*/ 3 w 7"/>
                  <a:gd name="T25" fmla="*/ 9 h 10"/>
                  <a:gd name="T26" fmla="*/ 5 w 7"/>
                  <a:gd name="T27" fmla="*/ 7 h 10"/>
                  <a:gd name="T28" fmla="*/ 3 w 7"/>
                  <a:gd name="T29" fmla="*/ 4 h 10"/>
                  <a:gd name="T30" fmla="*/ 2 w 7"/>
                  <a:gd name="T31" fmla="*/ 6 h 10"/>
                  <a:gd name="T32" fmla="*/ 3 w 7"/>
                  <a:gd name="T33" fmla="*/ 9 h 10"/>
                  <a:gd name="T34" fmla="*/ 3 w 7"/>
                  <a:gd name="T35" fmla="*/ 9 h 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 h="10">
                    <a:moveTo>
                      <a:pt x="6" y="1"/>
                    </a:moveTo>
                    <a:cubicBezTo>
                      <a:pt x="6" y="1"/>
                      <a:pt x="5" y="1"/>
                      <a:pt x="5" y="1"/>
                    </a:cubicBezTo>
                    <a:cubicBezTo>
                      <a:pt x="3" y="1"/>
                      <a:pt x="2" y="3"/>
                      <a:pt x="2" y="5"/>
                    </a:cubicBezTo>
                    <a:cubicBezTo>
                      <a:pt x="2" y="5"/>
                      <a:pt x="2" y="5"/>
                      <a:pt x="2" y="5"/>
                    </a:cubicBezTo>
                    <a:cubicBezTo>
                      <a:pt x="2" y="4"/>
                      <a:pt x="3" y="3"/>
                      <a:pt x="4" y="3"/>
                    </a:cubicBezTo>
                    <a:cubicBezTo>
                      <a:pt x="6" y="3"/>
                      <a:pt x="7" y="5"/>
                      <a:pt x="7" y="7"/>
                    </a:cubicBezTo>
                    <a:cubicBezTo>
                      <a:pt x="6" y="8"/>
                      <a:pt x="5" y="10"/>
                      <a:pt x="3" y="10"/>
                    </a:cubicBezTo>
                    <a:cubicBezTo>
                      <a:pt x="1" y="10"/>
                      <a:pt x="0" y="8"/>
                      <a:pt x="0" y="5"/>
                    </a:cubicBezTo>
                    <a:cubicBezTo>
                      <a:pt x="0" y="2"/>
                      <a:pt x="2" y="0"/>
                      <a:pt x="5" y="0"/>
                    </a:cubicBezTo>
                    <a:cubicBezTo>
                      <a:pt x="6" y="0"/>
                      <a:pt x="6" y="0"/>
                      <a:pt x="7" y="1"/>
                    </a:cubicBezTo>
                    <a:cubicBezTo>
                      <a:pt x="6" y="1"/>
                      <a:pt x="6" y="1"/>
                      <a:pt x="6" y="1"/>
                    </a:cubicBezTo>
                    <a:cubicBezTo>
                      <a:pt x="6" y="1"/>
                      <a:pt x="6" y="1"/>
                      <a:pt x="6" y="1"/>
                    </a:cubicBezTo>
                    <a:close/>
                    <a:moveTo>
                      <a:pt x="3" y="9"/>
                    </a:moveTo>
                    <a:cubicBezTo>
                      <a:pt x="5" y="9"/>
                      <a:pt x="5" y="8"/>
                      <a:pt x="5" y="7"/>
                    </a:cubicBezTo>
                    <a:cubicBezTo>
                      <a:pt x="5" y="6"/>
                      <a:pt x="5" y="4"/>
                      <a:pt x="3" y="4"/>
                    </a:cubicBezTo>
                    <a:cubicBezTo>
                      <a:pt x="2" y="4"/>
                      <a:pt x="2" y="5"/>
                      <a:pt x="2" y="6"/>
                    </a:cubicBezTo>
                    <a:cubicBezTo>
                      <a:pt x="1" y="7"/>
                      <a:pt x="2" y="9"/>
                      <a:pt x="3" y="9"/>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79" name="Freeform 53"/>
              <p:cNvSpPr>
                <a:spLocks/>
              </p:cNvSpPr>
              <p:nvPr userDrawn="1"/>
            </p:nvSpPr>
            <p:spPr bwMode="auto">
              <a:xfrm>
                <a:off x="2972" y="466"/>
                <a:ext cx="14" cy="20"/>
              </a:xfrm>
              <a:custGeom>
                <a:avLst/>
                <a:gdLst>
                  <a:gd name="T0" fmla="*/ 1 w 7"/>
                  <a:gd name="T1" fmla="*/ 7 h 10"/>
                  <a:gd name="T2" fmla="*/ 3 w 7"/>
                  <a:gd name="T3" fmla="*/ 9 h 10"/>
                  <a:gd name="T4" fmla="*/ 5 w 7"/>
                  <a:gd name="T5" fmla="*/ 7 h 10"/>
                  <a:gd name="T6" fmla="*/ 3 w 7"/>
                  <a:gd name="T7" fmla="*/ 4 h 10"/>
                  <a:gd name="T8" fmla="*/ 3 w 7"/>
                  <a:gd name="T9" fmla="*/ 4 h 10"/>
                  <a:gd name="T10" fmla="*/ 3 w 7"/>
                  <a:gd name="T11" fmla="*/ 4 h 10"/>
                  <a:gd name="T12" fmla="*/ 5 w 7"/>
                  <a:gd name="T13" fmla="*/ 1 h 10"/>
                  <a:gd name="T14" fmla="*/ 3 w 7"/>
                  <a:gd name="T15" fmla="*/ 1 h 10"/>
                  <a:gd name="T16" fmla="*/ 2 w 7"/>
                  <a:gd name="T17" fmla="*/ 2 h 10"/>
                  <a:gd name="T18" fmla="*/ 2 w 7"/>
                  <a:gd name="T19" fmla="*/ 2 h 10"/>
                  <a:gd name="T20" fmla="*/ 2 w 7"/>
                  <a:gd name="T21" fmla="*/ 0 h 10"/>
                  <a:gd name="T22" fmla="*/ 4 w 7"/>
                  <a:gd name="T23" fmla="*/ 0 h 10"/>
                  <a:gd name="T24" fmla="*/ 7 w 7"/>
                  <a:gd name="T25" fmla="*/ 0 h 10"/>
                  <a:gd name="T26" fmla="*/ 7 w 7"/>
                  <a:gd name="T27" fmla="*/ 1 h 10"/>
                  <a:gd name="T28" fmla="*/ 4 w 7"/>
                  <a:gd name="T29" fmla="*/ 4 h 10"/>
                  <a:gd name="T30" fmla="*/ 7 w 7"/>
                  <a:gd name="T31" fmla="*/ 7 h 10"/>
                  <a:gd name="T32" fmla="*/ 3 w 7"/>
                  <a:gd name="T33" fmla="*/ 10 h 10"/>
                  <a:gd name="T34" fmla="*/ 0 w 7"/>
                  <a:gd name="T35" fmla="*/ 8 h 10"/>
                  <a:gd name="T36" fmla="*/ 1 w 7"/>
                  <a:gd name="T37" fmla="*/ 7 h 10"/>
                  <a:gd name="T38" fmla="*/ 1 w 7"/>
                  <a:gd name="T39" fmla="*/ 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 h="10">
                    <a:moveTo>
                      <a:pt x="1" y="7"/>
                    </a:moveTo>
                    <a:cubicBezTo>
                      <a:pt x="1" y="8"/>
                      <a:pt x="2" y="9"/>
                      <a:pt x="3" y="9"/>
                    </a:cubicBezTo>
                    <a:cubicBezTo>
                      <a:pt x="4" y="9"/>
                      <a:pt x="5" y="8"/>
                      <a:pt x="5" y="7"/>
                    </a:cubicBezTo>
                    <a:cubicBezTo>
                      <a:pt x="5" y="5"/>
                      <a:pt x="4" y="4"/>
                      <a:pt x="3" y="4"/>
                    </a:cubicBezTo>
                    <a:cubicBezTo>
                      <a:pt x="3" y="4"/>
                      <a:pt x="3" y="4"/>
                      <a:pt x="3" y="4"/>
                    </a:cubicBezTo>
                    <a:cubicBezTo>
                      <a:pt x="3" y="4"/>
                      <a:pt x="3" y="4"/>
                      <a:pt x="3" y="4"/>
                    </a:cubicBezTo>
                    <a:cubicBezTo>
                      <a:pt x="5" y="1"/>
                      <a:pt x="5" y="1"/>
                      <a:pt x="5" y="1"/>
                    </a:cubicBezTo>
                    <a:cubicBezTo>
                      <a:pt x="3" y="1"/>
                      <a:pt x="3" y="1"/>
                      <a:pt x="3" y="1"/>
                    </a:cubicBezTo>
                    <a:cubicBezTo>
                      <a:pt x="2" y="1"/>
                      <a:pt x="2" y="1"/>
                      <a:pt x="2" y="2"/>
                    </a:cubicBezTo>
                    <a:cubicBezTo>
                      <a:pt x="2" y="2"/>
                      <a:pt x="2" y="2"/>
                      <a:pt x="2" y="2"/>
                    </a:cubicBezTo>
                    <a:cubicBezTo>
                      <a:pt x="2" y="0"/>
                      <a:pt x="2" y="0"/>
                      <a:pt x="2" y="0"/>
                    </a:cubicBezTo>
                    <a:cubicBezTo>
                      <a:pt x="3" y="0"/>
                      <a:pt x="4" y="0"/>
                      <a:pt x="4" y="0"/>
                    </a:cubicBezTo>
                    <a:cubicBezTo>
                      <a:pt x="6" y="0"/>
                      <a:pt x="7" y="0"/>
                      <a:pt x="7" y="0"/>
                    </a:cubicBezTo>
                    <a:cubicBezTo>
                      <a:pt x="7" y="1"/>
                      <a:pt x="7" y="1"/>
                      <a:pt x="7" y="1"/>
                    </a:cubicBezTo>
                    <a:cubicBezTo>
                      <a:pt x="4" y="4"/>
                      <a:pt x="4" y="4"/>
                      <a:pt x="4" y="4"/>
                    </a:cubicBezTo>
                    <a:cubicBezTo>
                      <a:pt x="6" y="4"/>
                      <a:pt x="7" y="5"/>
                      <a:pt x="7" y="7"/>
                    </a:cubicBezTo>
                    <a:cubicBezTo>
                      <a:pt x="6" y="9"/>
                      <a:pt x="5" y="10"/>
                      <a:pt x="3" y="10"/>
                    </a:cubicBezTo>
                    <a:cubicBezTo>
                      <a:pt x="2" y="9"/>
                      <a:pt x="1" y="9"/>
                      <a:pt x="0" y="8"/>
                    </a:cubicBezTo>
                    <a:cubicBezTo>
                      <a:pt x="1" y="7"/>
                      <a:pt x="1" y="7"/>
                      <a:pt x="1" y="7"/>
                    </a:cubicBezTo>
                    <a:cubicBezTo>
                      <a:pt x="1" y="7"/>
                      <a:pt x="1" y="7"/>
                      <a:pt x="1" y="7"/>
                    </a:cubicBezTo>
                    <a:close/>
                  </a:path>
                </a:pathLst>
              </a:custGeom>
              <a:solidFill>
                <a:srgbClr val="231F20"/>
              </a:solidFill>
              <a:ln w="9525">
                <a:noFill/>
                <a:round/>
                <a:headEnd/>
                <a:tailEnd/>
              </a:ln>
            </p:spPr>
            <p:txBody>
              <a:bodyPr/>
              <a:lstStyle/>
              <a:p>
                <a:pPr>
                  <a:defRPr/>
                </a:pPr>
                <a:endParaRPr lang="en-US"/>
              </a:p>
            </p:txBody>
          </p:sp>
          <p:sp>
            <p:nvSpPr>
              <p:cNvPr id="80" name="Freeform 54"/>
              <p:cNvSpPr>
                <a:spLocks noEditPoints="1"/>
              </p:cNvSpPr>
              <p:nvPr userDrawn="1"/>
            </p:nvSpPr>
            <p:spPr bwMode="auto">
              <a:xfrm>
                <a:off x="2992" y="468"/>
                <a:ext cx="14" cy="20"/>
              </a:xfrm>
              <a:custGeom>
                <a:avLst/>
                <a:gdLst>
                  <a:gd name="T0" fmla="*/ 0 w 14"/>
                  <a:gd name="T1" fmla="*/ 12 h 20"/>
                  <a:gd name="T2" fmla="*/ 10 w 14"/>
                  <a:gd name="T3" fmla="*/ 0 h 20"/>
                  <a:gd name="T4" fmla="*/ 12 w 14"/>
                  <a:gd name="T5" fmla="*/ 0 h 20"/>
                  <a:gd name="T6" fmla="*/ 10 w 14"/>
                  <a:gd name="T7" fmla="*/ 12 h 20"/>
                  <a:gd name="T8" fmla="*/ 14 w 14"/>
                  <a:gd name="T9" fmla="*/ 14 h 20"/>
                  <a:gd name="T10" fmla="*/ 14 w 14"/>
                  <a:gd name="T11" fmla="*/ 16 h 20"/>
                  <a:gd name="T12" fmla="*/ 10 w 14"/>
                  <a:gd name="T13" fmla="*/ 14 h 20"/>
                  <a:gd name="T14" fmla="*/ 10 w 14"/>
                  <a:gd name="T15" fmla="*/ 20 h 20"/>
                  <a:gd name="T16" fmla="*/ 6 w 14"/>
                  <a:gd name="T17" fmla="*/ 20 h 20"/>
                  <a:gd name="T18" fmla="*/ 8 w 14"/>
                  <a:gd name="T19" fmla="*/ 14 h 20"/>
                  <a:gd name="T20" fmla="*/ 0 w 14"/>
                  <a:gd name="T21" fmla="*/ 14 h 20"/>
                  <a:gd name="T22" fmla="*/ 0 w 14"/>
                  <a:gd name="T23" fmla="*/ 12 h 20"/>
                  <a:gd name="T24" fmla="*/ 0 w 14"/>
                  <a:gd name="T25" fmla="*/ 12 h 20"/>
                  <a:gd name="T26" fmla="*/ 0 w 14"/>
                  <a:gd name="T27" fmla="*/ 12 h 20"/>
                  <a:gd name="T28" fmla="*/ 8 w 14"/>
                  <a:gd name="T29" fmla="*/ 4 h 20"/>
                  <a:gd name="T30" fmla="*/ 8 w 14"/>
                  <a:gd name="T31" fmla="*/ 4 h 20"/>
                  <a:gd name="T32" fmla="*/ 2 w 14"/>
                  <a:gd name="T33" fmla="*/ 12 h 20"/>
                  <a:gd name="T34" fmla="*/ 8 w 14"/>
                  <a:gd name="T35" fmla="*/ 12 h 20"/>
                  <a:gd name="T36" fmla="*/ 8 w 14"/>
                  <a:gd name="T37" fmla="*/ 4 h 20"/>
                  <a:gd name="T38" fmla="*/ 8 w 14"/>
                  <a:gd name="T39" fmla="*/ 4 h 20"/>
                  <a:gd name="T40" fmla="*/ 8 w 14"/>
                  <a:gd name="T41" fmla="*/ 4 h 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 h="20">
                    <a:moveTo>
                      <a:pt x="0" y="12"/>
                    </a:moveTo>
                    <a:lnTo>
                      <a:pt x="10" y="0"/>
                    </a:lnTo>
                    <a:lnTo>
                      <a:pt x="12" y="0"/>
                    </a:lnTo>
                    <a:lnTo>
                      <a:pt x="10" y="12"/>
                    </a:lnTo>
                    <a:lnTo>
                      <a:pt x="14" y="14"/>
                    </a:lnTo>
                    <a:lnTo>
                      <a:pt x="14" y="16"/>
                    </a:lnTo>
                    <a:lnTo>
                      <a:pt x="10" y="14"/>
                    </a:lnTo>
                    <a:lnTo>
                      <a:pt x="10" y="20"/>
                    </a:lnTo>
                    <a:lnTo>
                      <a:pt x="6" y="20"/>
                    </a:lnTo>
                    <a:lnTo>
                      <a:pt x="8" y="14"/>
                    </a:lnTo>
                    <a:lnTo>
                      <a:pt x="0" y="14"/>
                    </a:lnTo>
                    <a:lnTo>
                      <a:pt x="0" y="12"/>
                    </a:lnTo>
                    <a:close/>
                    <a:moveTo>
                      <a:pt x="8" y="4"/>
                    </a:moveTo>
                    <a:lnTo>
                      <a:pt x="8" y="4"/>
                    </a:lnTo>
                    <a:lnTo>
                      <a:pt x="2" y="12"/>
                    </a:lnTo>
                    <a:lnTo>
                      <a:pt x="8" y="12"/>
                    </a:lnTo>
                    <a:lnTo>
                      <a:pt x="8" y="4"/>
                    </a:lnTo>
                    <a:close/>
                  </a:path>
                </a:pathLst>
              </a:custGeom>
              <a:solidFill>
                <a:srgbClr val="231F20"/>
              </a:solidFill>
              <a:ln w="9525">
                <a:noFill/>
                <a:round/>
                <a:headEnd/>
                <a:tailEnd/>
              </a:ln>
            </p:spPr>
            <p:txBody>
              <a:bodyPr/>
              <a:lstStyle/>
              <a:p>
                <a:pPr>
                  <a:defRPr/>
                </a:pPr>
                <a:endParaRPr lang="en-US"/>
              </a:p>
            </p:txBody>
          </p:sp>
          <p:sp>
            <p:nvSpPr>
              <p:cNvPr id="81" name="Freeform 55"/>
              <p:cNvSpPr>
                <a:spLocks/>
              </p:cNvSpPr>
              <p:nvPr userDrawn="1"/>
            </p:nvSpPr>
            <p:spPr bwMode="auto">
              <a:xfrm>
                <a:off x="2695" y="157"/>
                <a:ext cx="371" cy="267"/>
              </a:xfrm>
              <a:custGeom>
                <a:avLst/>
                <a:gdLst>
                  <a:gd name="T0" fmla="*/ 93 w 186"/>
                  <a:gd name="T1" fmla="*/ 6 h 134"/>
                  <a:gd name="T2" fmla="*/ 94 w 186"/>
                  <a:gd name="T3" fmla="*/ 7 h 134"/>
                  <a:gd name="T4" fmla="*/ 142 w 186"/>
                  <a:gd name="T5" fmla="*/ 11 h 134"/>
                  <a:gd name="T6" fmla="*/ 186 w 186"/>
                  <a:gd name="T7" fmla="*/ 5 h 134"/>
                  <a:gd name="T8" fmla="*/ 186 w 186"/>
                  <a:gd name="T9" fmla="*/ 123 h 134"/>
                  <a:gd name="T10" fmla="*/ 117 w 186"/>
                  <a:gd name="T11" fmla="*/ 131 h 134"/>
                  <a:gd name="T12" fmla="*/ 93 w 186"/>
                  <a:gd name="T13" fmla="*/ 125 h 134"/>
                  <a:gd name="T14" fmla="*/ 93 w 186"/>
                  <a:gd name="T15" fmla="*/ 125 h 134"/>
                  <a:gd name="T16" fmla="*/ 55 w 186"/>
                  <a:gd name="T17" fmla="*/ 123 h 134"/>
                  <a:gd name="T18" fmla="*/ 7 w 186"/>
                  <a:gd name="T19" fmla="*/ 132 h 134"/>
                  <a:gd name="T20" fmla="*/ 0 w 186"/>
                  <a:gd name="T21" fmla="*/ 130 h 134"/>
                  <a:gd name="T22" fmla="*/ 0 w 186"/>
                  <a:gd name="T23" fmla="*/ 12 h 134"/>
                  <a:gd name="T24" fmla="*/ 23 w 186"/>
                  <a:gd name="T25" fmla="*/ 13 h 134"/>
                  <a:gd name="T26" fmla="*/ 79 w 186"/>
                  <a:gd name="T27" fmla="*/ 3 h 134"/>
                  <a:gd name="T28" fmla="*/ 93 w 186"/>
                  <a:gd name="T29" fmla="*/ 6 h 134"/>
                  <a:gd name="T30" fmla="*/ 93 w 186"/>
                  <a:gd name="T31" fmla="*/ 6 h 1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34">
                    <a:moveTo>
                      <a:pt x="93" y="6"/>
                    </a:moveTo>
                    <a:cubicBezTo>
                      <a:pt x="94" y="7"/>
                      <a:pt x="94" y="7"/>
                      <a:pt x="94" y="7"/>
                    </a:cubicBezTo>
                    <a:cubicBezTo>
                      <a:pt x="108" y="11"/>
                      <a:pt x="126" y="15"/>
                      <a:pt x="142" y="11"/>
                    </a:cubicBezTo>
                    <a:cubicBezTo>
                      <a:pt x="156" y="8"/>
                      <a:pt x="170" y="4"/>
                      <a:pt x="186" y="5"/>
                    </a:cubicBezTo>
                    <a:cubicBezTo>
                      <a:pt x="186" y="123"/>
                      <a:pt x="186" y="123"/>
                      <a:pt x="186" y="123"/>
                    </a:cubicBezTo>
                    <a:cubicBezTo>
                      <a:pt x="161" y="121"/>
                      <a:pt x="142" y="134"/>
                      <a:pt x="117" y="131"/>
                    </a:cubicBezTo>
                    <a:cubicBezTo>
                      <a:pt x="109" y="130"/>
                      <a:pt x="101" y="127"/>
                      <a:pt x="93" y="125"/>
                    </a:cubicBezTo>
                    <a:cubicBezTo>
                      <a:pt x="93" y="125"/>
                      <a:pt x="93" y="125"/>
                      <a:pt x="93" y="125"/>
                    </a:cubicBezTo>
                    <a:cubicBezTo>
                      <a:pt x="81" y="121"/>
                      <a:pt x="67" y="120"/>
                      <a:pt x="55" y="123"/>
                    </a:cubicBezTo>
                    <a:cubicBezTo>
                      <a:pt x="40" y="127"/>
                      <a:pt x="25" y="134"/>
                      <a:pt x="7" y="132"/>
                    </a:cubicBezTo>
                    <a:cubicBezTo>
                      <a:pt x="5" y="131"/>
                      <a:pt x="2" y="131"/>
                      <a:pt x="0" y="130"/>
                    </a:cubicBezTo>
                    <a:cubicBezTo>
                      <a:pt x="0" y="12"/>
                      <a:pt x="0" y="12"/>
                      <a:pt x="0" y="12"/>
                    </a:cubicBezTo>
                    <a:cubicBezTo>
                      <a:pt x="7" y="13"/>
                      <a:pt x="15" y="14"/>
                      <a:pt x="23" y="13"/>
                    </a:cubicBezTo>
                    <a:cubicBezTo>
                      <a:pt x="42" y="10"/>
                      <a:pt x="58" y="0"/>
                      <a:pt x="79" y="3"/>
                    </a:cubicBezTo>
                    <a:cubicBezTo>
                      <a:pt x="84" y="4"/>
                      <a:pt x="89" y="5"/>
                      <a:pt x="93" y="6"/>
                    </a:cubicBezTo>
                    <a:cubicBezTo>
                      <a:pt x="93" y="6"/>
                      <a:pt x="93" y="6"/>
                      <a:pt x="93" y="6"/>
                    </a:cubicBezTo>
                    <a:close/>
                  </a:path>
                </a:pathLst>
              </a:custGeom>
              <a:solidFill>
                <a:srgbClr val="818384"/>
              </a:solidFill>
              <a:ln w="9525">
                <a:noFill/>
                <a:round/>
                <a:headEnd/>
                <a:tailEnd/>
              </a:ln>
            </p:spPr>
            <p:txBody>
              <a:bodyPr/>
              <a:lstStyle/>
              <a:p>
                <a:pPr>
                  <a:defRPr/>
                </a:pPr>
                <a:endParaRPr lang="en-US"/>
              </a:p>
            </p:txBody>
          </p:sp>
          <p:sp>
            <p:nvSpPr>
              <p:cNvPr id="82" name="Freeform 56"/>
              <p:cNvSpPr>
                <a:spLocks/>
              </p:cNvSpPr>
              <p:nvPr userDrawn="1"/>
            </p:nvSpPr>
            <p:spPr bwMode="auto">
              <a:xfrm>
                <a:off x="2685" y="151"/>
                <a:ext cx="373" cy="267"/>
              </a:xfrm>
              <a:custGeom>
                <a:avLst/>
                <a:gdLst>
                  <a:gd name="T0" fmla="*/ 94 w 187"/>
                  <a:gd name="T1" fmla="*/ 6 h 134"/>
                  <a:gd name="T2" fmla="*/ 94 w 187"/>
                  <a:gd name="T3" fmla="*/ 6 h 134"/>
                  <a:gd name="T4" fmla="*/ 142 w 187"/>
                  <a:gd name="T5" fmla="*/ 11 h 134"/>
                  <a:gd name="T6" fmla="*/ 187 w 187"/>
                  <a:gd name="T7" fmla="*/ 5 h 134"/>
                  <a:gd name="T8" fmla="*/ 187 w 187"/>
                  <a:gd name="T9" fmla="*/ 123 h 134"/>
                  <a:gd name="T10" fmla="*/ 117 w 187"/>
                  <a:gd name="T11" fmla="*/ 131 h 134"/>
                  <a:gd name="T12" fmla="*/ 94 w 187"/>
                  <a:gd name="T13" fmla="*/ 125 h 134"/>
                  <a:gd name="T14" fmla="*/ 93 w 187"/>
                  <a:gd name="T15" fmla="*/ 125 h 134"/>
                  <a:gd name="T16" fmla="*/ 56 w 187"/>
                  <a:gd name="T17" fmla="*/ 123 h 134"/>
                  <a:gd name="T18" fmla="*/ 8 w 187"/>
                  <a:gd name="T19" fmla="*/ 132 h 134"/>
                  <a:gd name="T20" fmla="*/ 0 w 187"/>
                  <a:gd name="T21" fmla="*/ 130 h 134"/>
                  <a:gd name="T22" fmla="*/ 0 w 187"/>
                  <a:gd name="T23" fmla="*/ 12 h 134"/>
                  <a:gd name="T24" fmla="*/ 23 w 187"/>
                  <a:gd name="T25" fmla="*/ 13 h 134"/>
                  <a:gd name="T26" fmla="*/ 80 w 187"/>
                  <a:gd name="T27" fmla="*/ 3 h 134"/>
                  <a:gd name="T28" fmla="*/ 94 w 187"/>
                  <a:gd name="T29" fmla="*/ 6 h 134"/>
                  <a:gd name="T30" fmla="*/ 94 w 187"/>
                  <a:gd name="T31" fmla="*/ 6 h 1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7" h="134">
                    <a:moveTo>
                      <a:pt x="94" y="6"/>
                    </a:moveTo>
                    <a:cubicBezTo>
                      <a:pt x="94" y="6"/>
                      <a:pt x="94" y="6"/>
                      <a:pt x="94" y="6"/>
                    </a:cubicBezTo>
                    <a:cubicBezTo>
                      <a:pt x="109" y="11"/>
                      <a:pt x="126" y="15"/>
                      <a:pt x="142" y="11"/>
                    </a:cubicBezTo>
                    <a:cubicBezTo>
                      <a:pt x="157" y="8"/>
                      <a:pt x="171" y="3"/>
                      <a:pt x="187" y="5"/>
                    </a:cubicBezTo>
                    <a:cubicBezTo>
                      <a:pt x="187" y="123"/>
                      <a:pt x="187" y="123"/>
                      <a:pt x="187" y="123"/>
                    </a:cubicBezTo>
                    <a:cubicBezTo>
                      <a:pt x="162" y="121"/>
                      <a:pt x="142" y="134"/>
                      <a:pt x="117" y="131"/>
                    </a:cubicBezTo>
                    <a:cubicBezTo>
                      <a:pt x="109" y="129"/>
                      <a:pt x="101" y="127"/>
                      <a:pt x="94" y="125"/>
                    </a:cubicBezTo>
                    <a:cubicBezTo>
                      <a:pt x="93" y="125"/>
                      <a:pt x="93" y="125"/>
                      <a:pt x="93" y="125"/>
                    </a:cubicBezTo>
                    <a:cubicBezTo>
                      <a:pt x="82" y="121"/>
                      <a:pt x="68" y="120"/>
                      <a:pt x="56" y="123"/>
                    </a:cubicBezTo>
                    <a:cubicBezTo>
                      <a:pt x="40" y="127"/>
                      <a:pt x="25" y="134"/>
                      <a:pt x="8" y="132"/>
                    </a:cubicBezTo>
                    <a:cubicBezTo>
                      <a:pt x="5" y="131"/>
                      <a:pt x="3" y="131"/>
                      <a:pt x="0" y="130"/>
                    </a:cubicBezTo>
                    <a:cubicBezTo>
                      <a:pt x="0" y="12"/>
                      <a:pt x="0" y="12"/>
                      <a:pt x="0" y="12"/>
                    </a:cubicBezTo>
                    <a:cubicBezTo>
                      <a:pt x="7" y="13"/>
                      <a:pt x="16" y="14"/>
                      <a:pt x="23" y="13"/>
                    </a:cubicBezTo>
                    <a:cubicBezTo>
                      <a:pt x="42" y="10"/>
                      <a:pt x="59" y="0"/>
                      <a:pt x="80" y="3"/>
                    </a:cubicBezTo>
                    <a:cubicBezTo>
                      <a:pt x="84" y="4"/>
                      <a:pt x="89" y="5"/>
                      <a:pt x="94" y="6"/>
                    </a:cubicBezTo>
                    <a:cubicBezTo>
                      <a:pt x="94" y="6"/>
                      <a:pt x="94" y="6"/>
                      <a:pt x="94" y="6"/>
                    </a:cubicBezTo>
                    <a:close/>
                  </a:path>
                </a:pathLst>
              </a:custGeom>
              <a:solidFill>
                <a:srgbClr val="231F20"/>
              </a:solidFill>
              <a:ln w="9525">
                <a:noFill/>
                <a:round/>
                <a:headEnd/>
                <a:tailEnd/>
              </a:ln>
            </p:spPr>
            <p:txBody>
              <a:bodyPr/>
              <a:lstStyle/>
              <a:p>
                <a:pPr>
                  <a:defRPr/>
                </a:pPr>
                <a:endParaRPr lang="en-US"/>
              </a:p>
            </p:txBody>
          </p:sp>
          <p:sp>
            <p:nvSpPr>
              <p:cNvPr id="83" name="Freeform 57"/>
              <p:cNvSpPr>
                <a:spLocks/>
              </p:cNvSpPr>
              <p:nvPr userDrawn="1"/>
            </p:nvSpPr>
            <p:spPr bwMode="auto">
              <a:xfrm>
                <a:off x="2809" y="157"/>
                <a:ext cx="32" cy="74"/>
              </a:xfrm>
              <a:custGeom>
                <a:avLst/>
                <a:gdLst>
                  <a:gd name="T0" fmla="*/ 16 w 16"/>
                  <a:gd name="T1" fmla="*/ 0 h 37"/>
                  <a:gd name="T2" fmla="*/ 16 w 16"/>
                  <a:gd name="T3" fmla="*/ 37 h 37"/>
                  <a:gd name="T4" fmla="*/ 0 w 16"/>
                  <a:gd name="T5" fmla="*/ 28 h 37"/>
                  <a:gd name="T6" fmla="*/ 0 w 16"/>
                  <a:gd name="T7" fmla="*/ 0 h 37"/>
                  <a:gd name="T8" fmla="*/ 16 w 16"/>
                  <a:gd name="T9" fmla="*/ 0 h 37"/>
                  <a:gd name="T10" fmla="*/ 16 w 16"/>
                  <a:gd name="T11" fmla="*/ 0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7">
                    <a:moveTo>
                      <a:pt x="16" y="0"/>
                    </a:moveTo>
                    <a:cubicBezTo>
                      <a:pt x="16" y="37"/>
                      <a:pt x="16" y="37"/>
                      <a:pt x="16" y="37"/>
                    </a:cubicBezTo>
                    <a:cubicBezTo>
                      <a:pt x="11" y="34"/>
                      <a:pt x="6" y="30"/>
                      <a:pt x="0" y="28"/>
                    </a:cubicBezTo>
                    <a:cubicBezTo>
                      <a:pt x="0" y="0"/>
                      <a:pt x="0" y="0"/>
                      <a:pt x="0" y="0"/>
                    </a:cubicBezTo>
                    <a:cubicBezTo>
                      <a:pt x="5" y="0"/>
                      <a:pt x="11" y="0"/>
                      <a:pt x="16" y="0"/>
                    </a:cubicBezTo>
                    <a:cubicBezTo>
                      <a:pt x="16" y="0"/>
                      <a:pt x="16" y="0"/>
                      <a:pt x="16" y="0"/>
                    </a:cubicBezTo>
                    <a:close/>
                  </a:path>
                </a:pathLst>
              </a:custGeom>
              <a:solidFill>
                <a:srgbClr val="FEBF50"/>
              </a:solidFill>
              <a:ln w="9525">
                <a:noFill/>
                <a:round/>
                <a:headEnd/>
                <a:tailEnd/>
              </a:ln>
            </p:spPr>
            <p:txBody>
              <a:bodyPr/>
              <a:lstStyle/>
              <a:p>
                <a:pPr>
                  <a:defRPr/>
                </a:pPr>
                <a:endParaRPr lang="en-US"/>
              </a:p>
            </p:txBody>
          </p:sp>
          <p:sp>
            <p:nvSpPr>
              <p:cNvPr id="84" name="Freeform 58"/>
              <p:cNvSpPr>
                <a:spLocks/>
              </p:cNvSpPr>
              <p:nvPr userDrawn="1"/>
            </p:nvSpPr>
            <p:spPr bwMode="auto">
              <a:xfrm>
                <a:off x="2841" y="157"/>
                <a:ext cx="29" cy="100"/>
              </a:xfrm>
              <a:custGeom>
                <a:avLst/>
                <a:gdLst>
                  <a:gd name="T0" fmla="*/ 15 w 15"/>
                  <a:gd name="T1" fmla="*/ 3 h 50"/>
                  <a:gd name="T2" fmla="*/ 15 w 15"/>
                  <a:gd name="T3" fmla="*/ 50 h 50"/>
                  <a:gd name="T4" fmla="*/ 0 w 15"/>
                  <a:gd name="T5" fmla="*/ 37 h 50"/>
                  <a:gd name="T6" fmla="*/ 0 w 15"/>
                  <a:gd name="T7" fmla="*/ 0 h 50"/>
                  <a:gd name="T8" fmla="*/ 15 w 15"/>
                  <a:gd name="T9" fmla="*/ 3 h 50"/>
                  <a:gd name="T10" fmla="*/ 15 w 15"/>
                  <a:gd name="T11" fmla="*/ 3 h 5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50">
                    <a:moveTo>
                      <a:pt x="15" y="3"/>
                    </a:moveTo>
                    <a:cubicBezTo>
                      <a:pt x="15" y="50"/>
                      <a:pt x="15" y="50"/>
                      <a:pt x="15" y="50"/>
                    </a:cubicBezTo>
                    <a:cubicBezTo>
                      <a:pt x="10" y="45"/>
                      <a:pt x="5" y="41"/>
                      <a:pt x="0" y="37"/>
                    </a:cubicBezTo>
                    <a:cubicBezTo>
                      <a:pt x="0" y="0"/>
                      <a:pt x="0" y="0"/>
                      <a:pt x="0" y="0"/>
                    </a:cubicBezTo>
                    <a:cubicBezTo>
                      <a:pt x="6" y="1"/>
                      <a:pt x="11" y="2"/>
                      <a:pt x="15" y="3"/>
                    </a:cubicBezTo>
                    <a:cubicBezTo>
                      <a:pt x="15" y="3"/>
                      <a:pt x="15" y="3"/>
                      <a:pt x="15" y="3"/>
                    </a:cubicBezTo>
                    <a:close/>
                  </a:path>
                </a:pathLst>
              </a:custGeom>
              <a:solidFill>
                <a:srgbClr val="231F20"/>
              </a:solidFill>
              <a:ln w="9525">
                <a:noFill/>
                <a:round/>
                <a:headEnd/>
                <a:tailEnd/>
              </a:ln>
            </p:spPr>
            <p:txBody>
              <a:bodyPr/>
              <a:lstStyle/>
              <a:p>
                <a:pPr>
                  <a:defRPr/>
                </a:pPr>
                <a:endParaRPr lang="en-US"/>
              </a:p>
            </p:txBody>
          </p:sp>
          <p:sp>
            <p:nvSpPr>
              <p:cNvPr id="85" name="Freeform 59"/>
              <p:cNvSpPr>
                <a:spLocks/>
              </p:cNvSpPr>
              <p:nvPr userDrawn="1"/>
            </p:nvSpPr>
            <p:spPr bwMode="auto">
              <a:xfrm>
                <a:off x="2779" y="157"/>
                <a:ext cx="30" cy="56"/>
              </a:xfrm>
              <a:custGeom>
                <a:avLst/>
                <a:gdLst>
                  <a:gd name="T0" fmla="*/ 15 w 15"/>
                  <a:gd name="T1" fmla="*/ 28 h 28"/>
                  <a:gd name="T2" fmla="*/ 0 w 15"/>
                  <a:gd name="T3" fmla="*/ 22 h 28"/>
                  <a:gd name="T4" fmla="*/ 0 w 15"/>
                  <a:gd name="T5" fmla="*/ 4 h 28"/>
                  <a:gd name="T6" fmla="*/ 15 w 15"/>
                  <a:gd name="T7" fmla="*/ 0 h 28"/>
                  <a:gd name="T8" fmla="*/ 15 w 15"/>
                  <a:gd name="T9" fmla="*/ 28 h 28"/>
                  <a:gd name="T10" fmla="*/ 15 w 15"/>
                  <a:gd name="T11" fmla="*/ 28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28"/>
                    </a:moveTo>
                    <a:cubicBezTo>
                      <a:pt x="10" y="26"/>
                      <a:pt x="5" y="24"/>
                      <a:pt x="0" y="22"/>
                    </a:cubicBezTo>
                    <a:cubicBezTo>
                      <a:pt x="0" y="4"/>
                      <a:pt x="0" y="4"/>
                      <a:pt x="0" y="4"/>
                    </a:cubicBezTo>
                    <a:cubicBezTo>
                      <a:pt x="5" y="3"/>
                      <a:pt x="10" y="1"/>
                      <a:pt x="15" y="0"/>
                    </a:cubicBezTo>
                    <a:cubicBezTo>
                      <a:pt x="15" y="28"/>
                      <a:pt x="15" y="28"/>
                      <a:pt x="15" y="28"/>
                    </a:cubicBezTo>
                    <a:cubicBezTo>
                      <a:pt x="15" y="28"/>
                      <a:pt x="15" y="28"/>
                      <a:pt x="15" y="28"/>
                    </a:cubicBezTo>
                    <a:close/>
                  </a:path>
                </a:pathLst>
              </a:custGeom>
              <a:solidFill>
                <a:srgbClr val="231F20"/>
              </a:solidFill>
              <a:ln w="9525">
                <a:noFill/>
                <a:round/>
                <a:headEnd/>
                <a:tailEnd/>
              </a:ln>
            </p:spPr>
            <p:txBody>
              <a:bodyPr/>
              <a:lstStyle/>
              <a:p>
                <a:pPr>
                  <a:defRPr/>
                </a:pPr>
                <a:endParaRPr lang="en-US"/>
              </a:p>
            </p:txBody>
          </p:sp>
          <p:sp>
            <p:nvSpPr>
              <p:cNvPr id="86" name="Freeform 60"/>
              <p:cNvSpPr>
                <a:spLocks/>
              </p:cNvSpPr>
              <p:nvPr userDrawn="1"/>
            </p:nvSpPr>
            <p:spPr bwMode="auto">
              <a:xfrm>
                <a:off x="2968" y="159"/>
                <a:ext cx="88" cy="64"/>
              </a:xfrm>
              <a:custGeom>
                <a:avLst/>
                <a:gdLst>
                  <a:gd name="T0" fmla="*/ 44 w 44"/>
                  <a:gd name="T1" fmla="*/ 1 h 32"/>
                  <a:gd name="T2" fmla="*/ 44 w 44"/>
                  <a:gd name="T3" fmla="*/ 27 h 32"/>
                  <a:gd name="T4" fmla="*/ 40 w 44"/>
                  <a:gd name="T5" fmla="*/ 24 h 32"/>
                  <a:gd name="T6" fmla="*/ 36 w 44"/>
                  <a:gd name="T7" fmla="*/ 26 h 32"/>
                  <a:gd name="T8" fmla="*/ 34 w 44"/>
                  <a:gd name="T9" fmla="*/ 19 h 32"/>
                  <a:gd name="T10" fmla="*/ 28 w 44"/>
                  <a:gd name="T11" fmla="*/ 20 h 32"/>
                  <a:gd name="T12" fmla="*/ 26 w 44"/>
                  <a:gd name="T13" fmla="*/ 27 h 32"/>
                  <a:gd name="T14" fmla="*/ 1 w 44"/>
                  <a:gd name="T15" fmla="*/ 32 h 32"/>
                  <a:gd name="T16" fmla="*/ 1 w 44"/>
                  <a:gd name="T17" fmla="*/ 25 h 32"/>
                  <a:gd name="T18" fmla="*/ 7 w 44"/>
                  <a:gd name="T19" fmla="*/ 23 h 32"/>
                  <a:gd name="T20" fmla="*/ 8 w 44"/>
                  <a:gd name="T21" fmla="*/ 17 h 32"/>
                  <a:gd name="T22" fmla="*/ 5 w 44"/>
                  <a:gd name="T23" fmla="*/ 15 h 32"/>
                  <a:gd name="T24" fmla="*/ 2 w 44"/>
                  <a:gd name="T25" fmla="*/ 15 h 32"/>
                  <a:gd name="T26" fmla="*/ 3 w 44"/>
                  <a:gd name="T27" fmla="*/ 9 h 32"/>
                  <a:gd name="T28" fmla="*/ 0 w 44"/>
                  <a:gd name="T29" fmla="*/ 7 h 32"/>
                  <a:gd name="T30" fmla="*/ 19 w 44"/>
                  <a:gd name="T31" fmla="*/ 3 h 32"/>
                  <a:gd name="T32" fmla="*/ 44 w 44"/>
                  <a:gd name="T33" fmla="*/ 1 h 32"/>
                  <a:gd name="T34" fmla="*/ 44 w 44"/>
                  <a:gd name="T35" fmla="*/ 1 h 3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2">
                    <a:moveTo>
                      <a:pt x="44" y="1"/>
                    </a:moveTo>
                    <a:cubicBezTo>
                      <a:pt x="44" y="27"/>
                      <a:pt x="44" y="27"/>
                      <a:pt x="44" y="27"/>
                    </a:cubicBezTo>
                    <a:cubicBezTo>
                      <a:pt x="43" y="25"/>
                      <a:pt x="42" y="24"/>
                      <a:pt x="40" y="24"/>
                    </a:cubicBezTo>
                    <a:cubicBezTo>
                      <a:pt x="39" y="24"/>
                      <a:pt x="37" y="25"/>
                      <a:pt x="36" y="26"/>
                    </a:cubicBezTo>
                    <a:cubicBezTo>
                      <a:pt x="36" y="23"/>
                      <a:pt x="36" y="21"/>
                      <a:pt x="34" y="19"/>
                    </a:cubicBezTo>
                    <a:cubicBezTo>
                      <a:pt x="32" y="18"/>
                      <a:pt x="29" y="19"/>
                      <a:pt x="28" y="20"/>
                    </a:cubicBezTo>
                    <a:cubicBezTo>
                      <a:pt x="26" y="22"/>
                      <a:pt x="26" y="24"/>
                      <a:pt x="26" y="27"/>
                    </a:cubicBezTo>
                    <a:cubicBezTo>
                      <a:pt x="17" y="28"/>
                      <a:pt x="9" y="30"/>
                      <a:pt x="1" y="32"/>
                    </a:cubicBezTo>
                    <a:cubicBezTo>
                      <a:pt x="1" y="25"/>
                      <a:pt x="1" y="25"/>
                      <a:pt x="1" y="25"/>
                    </a:cubicBezTo>
                    <a:cubicBezTo>
                      <a:pt x="4" y="26"/>
                      <a:pt x="6" y="25"/>
                      <a:pt x="7" y="23"/>
                    </a:cubicBezTo>
                    <a:cubicBezTo>
                      <a:pt x="9" y="22"/>
                      <a:pt x="8" y="19"/>
                      <a:pt x="8" y="17"/>
                    </a:cubicBezTo>
                    <a:cubicBezTo>
                      <a:pt x="7" y="16"/>
                      <a:pt x="6" y="15"/>
                      <a:pt x="5" y="15"/>
                    </a:cubicBezTo>
                    <a:cubicBezTo>
                      <a:pt x="4" y="15"/>
                      <a:pt x="3" y="15"/>
                      <a:pt x="2" y="15"/>
                    </a:cubicBezTo>
                    <a:cubicBezTo>
                      <a:pt x="3" y="13"/>
                      <a:pt x="4" y="11"/>
                      <a:pt x="3" y="9"/>
                    </a:cubicBezTo>
                    <a:cubicBezTo>
                      <a:pt x="2" y="8"/>
                      <a:pt x="1" y="7"/>
                      <a:pt x="0" y="7"/>
                    </a:cubicBezTo>
                    <a:cubicBezTo>
                      <a:pt x="19" y="3"/>
                      <a:pt x="19" y="3"/>
                      <a:pt x="19" y="3"/>
                    </a:cubicBezTo>
                    <a:cubicBezTo>
                      <a:pt x="27" y="1"/>
                      <a:pt x="35" y="0"/>
                      <a:pt x="44" y="1"/>
                    </a:cubicBezTo>
                    <a:cubicBezTo>
                      <a:pt x="44" y="1"/>
                      <a:pt x="44" y="1"/>
                      <a:pt x="44" y="1"/>
                    </a:cubicBezTo>
                    <a:close/>
                  </a:path>
                </a:pathLst>
              </a:custGeom>
              <a:solidFill>
                <a:srgbClr val="E13A3E"/>
              </a:solidFill>
              <a:ln w="9525">
                <a:noFill/>
                <a:round/>
                <a:headEnd/>
                <a:tailEnd/>
              </a:ln>
            </p:spPr>
            <p:txBody>
              <a:bodyPr/>
              <a:lstStyle/>
              <a:p>
                <a:pPr>
                  <a:defRPr/>
                </a:pPr>
                <a:endParaRPr lang="en-US"/>
              </a:p>
            </p:txBody>
          </p:sp>
          <p:sp>
            <p:nvSpPr>
              <p:cNvPr id="87" name="Freeform 61"/>
              <p:cNvSpPr>
                <a:spLocks/>
              </p:cNvSpPr>
              <p:nvPr userDrawn="1"/>
            </p:nvSpPr>
            <p:spPr bwMode="auto">
              <a:xfrm>
                <a:off x="2872" y="165"/>
                <a:ext cx="91" cy="62"/>
              </a:xfrm>
              <a:custGeom>
                <a:avLst/>
                <a:gdLst>
                  <a:gd name="T0" fmla="*/ 44 w 44"/>
                  <a:gd name="T1" fmla="*/ 5 h 31"/>
                  <a:gd name="T2" fmla="*/ 41 w 44"/>
                  <a:gd name="T3" fmla="*/ 8 h 31"/>
                  <a:gd name="T4" fmla="*/ 42 w 44"/>
                  <a:gd name="T5" fmla="*/ 13 h 31"/>
                  <a:gd name="T6" fmla="*/ 36 w 44"/>
                  <a:gd name="T7" fmla="*/ 17 h 31"/>
                  <a:gd name="T8" fmla="*/ 36 w 44"/>
                  <a:gd name="T9" fmla="*/ 22 h 31"/>
                  <a:gd name="T10" fmla="*/ 39 w 44"/>
                  <a:gd name="T11" fmla="*/ 24 h 31"/>
                  <a:gd name="T12" fmla="*/ 43 w 44"/>
                  <a:gd name="T13" fmla="*/ 23 h 31"/>
                  <a:gd name="T14" fmla="*/ 43 w 44"/>
                  <a:gd name="T15" fmla="*/ 30 h 31"/>
                  <a:gd name="T16" fmla="*/ 18 w 44"/>
                  <a:gd name="T17" fmla="*/ 29 h 31"/>
                  <a:gd name="T18" fmla="*/ 15 w 44"/>
                  <a:gd name="T19" fmla="*/ 22 h 31"/>
                  <a:gd name="T20" fmla="*/ 9 w 44"/>
                  <a:gd name="T21" fmla="*/ 22 h 31"/>
                  <a:gd name="T22" fmla="*/ 8 w 44"/>
                  <a:gd name="T23" fmla="*/ 27 h 31"/>
                  <a:gd name="T24" fmla="*/ 1 w 44"/>
                  <a:gd name="T25" fmla="*/ 24 h 31"/>
                  <a:gd name="T26" fmla="*/ 0 w 44"/>
                  <a:gd name="T27" fmla="*/ 25 h 31"/>
                  <a:gd name="T28" fmla="*/ 0 w 44"/>
                  <a:gd name="T29" fmla="*/ 0 h 31"/>
                  <a:gd name="T30" fmla="*/ 44 w 44"/>
                  <a:gd name="T31" fmla="*/ 5 h 31"/>
                  <a:gd name="T32" fmla="*/ 44 w 44"/>
                  <a:gd name="T33" fmla="*/ 5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4" h="31">
                    <a:moveTo>
                      <a:pt x="44" y="5"/>
                    </a:moveTo>
                    <a:cubicBezTo>
                      <a:pt x="43" y="5"/>
                      <a:pt x="41" y="7"/>
                      <a:pt x="41" y="8"/>
                    </a:cubicBezTo>
                    <a:cubicBezTo>
                      <a:pt x="41" y="10"/>
                      <a:pt x="41" y="12"/>
                      <a:pt x="42" y="13"/>
                    </a:cubicBezTo>
                    <a:cubicBezTo>
                      <a:pt x="40" y="13"/>
                      <a:pt x="37" y="15"/>
                      <a:pt x="36" y="17"/>
                    </a:cubicBezTo>
                    <a:cubicBezTo>
                      <a:pt x="36" y="19"/>
                      <a:pt x="36" y="20"/>
                      <a:pt x="36" y="22"/>
                    </a:cubicBezTo>
                    <a:cubicBezTo>
                      <a:pt x="36" y="23"/>
                      <a:pt x="37" y="24"/>
                      <a:pt x="39" y="24"/>
                    </a:cubicBezTo>
                    <a:cubicBezTo>
                      <a:pt x="40" y="24"/>
                      <a:pt x="42" y="24"/>
                      <a:pt x="43" y="23"/>
                    </a:cubicBezTo>
                    <a:cubicBezTo>
                      <a:pt x="43" y="30"/>
                      <a:pt x="43" y="30"/>
                      <a:pt x="43" y="30"/>
                    </a:cubicBezTo>
                    <a:cubicBezTo>
                      <a:pt x="35" y="31"/>
                      <a:pt x="26" y="31"/>
                      <a:pt x="18" y="29"/>
                    </a:cubicBezTo>
                    <a:cubicBezTo>
                      <a:pt x="19" y="26"/>
                      <a:pt x="18" y="24"/>
                      <a:pt x="15" y="22"/>
                    </a:cubicBezTo>
                    <a:cubicBezTo>
                      <a:pt x="14" y="21"/>
                      <a:pt x="11" y="20"/>
                      <a:pt x="9" y="22"/>
                    </a:cubicBezTo>
                    <a:cubicBezTo>
                      <a:pt x="8" y="23"/>
                      <a:pt x="8" y="25"/>
                      <a:pt x="8" y="27"/>
                    </a:cubicBezTo>
                    <a:cubicBezTo>
                      <a:pt x="6" y="25"/>
                      <a:pt x="3" y="23"/>
                      <a:pt x="1" y="24"/>
                    </a:cubicBezTo>
                    <a:cubicBezTo>
                      <a:pt x="0" y="25"/>
                      <a:pt x="0" y="25"/>
                      <a:pt x="0" y="25"/>
                    </a:cubicBezTo>
                    <a:cubicBezTo>
                      <a:pt x="0" y="0"/>
                      <a:pt x="0" y="0"/>
                      <a:pt x="0" y="0"/>
                    </a:cubicBezTo>
                    <a:cubicBezTo>
                      <a:pt x="14" y="4"/>
                      <a:pt x="29" y="8"/>
                      <a:pt x="44" y="5"/>
                    </a:cubicBezTo>
                    <a:cubicBezTo>
                      <a:pt x="44" y="5"/>
                      <a:pt x="44" y="5"/>
                      <a:pt x="44" y="5"/>
                    </a:cubicBezTo>
                    <a:close/>
                  </a:path>
                </a:pathLst>
              </a:custGeom>
              <a:solidFill>
                <a:srgbClr val="FFFFFF"/>
              </a:solidFill>
              <a:ln w="9525">
                <a:noFill/>
                <a:round/>
                <a:headEnd/>
                <a:tailEnd/>
              </a:ln>
            </p:spPr>
            <p:txBody>
              <a:bodyPr/>
              <a:lstStyle/>
              <a:p>
                <a:pPr>
                  <a:defRPr/>
                </a:pPr>
                <a:endParaRPr lang="en-US"/>
              </a:p>
            </p:txBody>
          </p:sp>
          <p:sp>
            <p:nvSpPr>
              <p:cNvPr id="88" name="Freeform 62"/>
              <p:cNvSpPr>
                <a:spLocks/>
              </p:cNvSpPr>
              <p:nvPr userDrawn="1"/>
            </p:nvSpPr>
            <p:spPr bwMode="auto">
              <a:xfrm>
                <a:off x="2749" y="165"/>
                <a:ext cx="30" cy="36"/>
              </a:xfrm>
              <a:custGeom>
                <a:avLst/>
                <a:gdLst>
                  <a:gd name="T0" fmla="*/ 15 w 15"/>
                  <a:gd name="T1" fmla="*/ 18 h 18"/>
                  <a:gd name="T2" fmla="*/ 0 w 15"/>
                  <a:gd name="T3" fmla="*/ 14 h 18"/>
                  <a:gd name="T4" fmla="*/ 0 w 15"/>
                  <a:gd name="T5" fmla="*/ 5 h 18"/>
                  <a:gd name="T6" fmla="*/ 15 w 15"/>
                  <a:gd name="T7" fmla="*/ 0 h 18"/>
                  <a:gd name="T8" fmla="*/ 15 w 15"/>
                  <a:gd name="T9" fmla="*/ 18 h 18"/>
                  <a:gd name="T10" fmla="*/ 15 w 15"/>
                  <a:gd name="T11" fmla="*/ 18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8">
                    <a:moveTo>
                      <a:pt x="15" y="18"/>
                    </a:moveTo>
                    <a:cubicBezTo>
                      <a:pt x="10" y="17"/>
                      <a:pt x="5" y="16"/>
                      <a:pt x="0" y="14"/>
                    </a:cubicBezTo>
                    <a:cubicBezTo>
                      <a:pt x="0" y="5"/>
                      <a:pt x="0" y="5"/>
                      <a:pt x="0" y="5"/>
                    </a:cubicBezTo>
                    <a:cubicBezTo>
                      <a:pt x="5" y="3"/>
                      <a:pt x="10" y="2"/>
                      <a:pt x="15" y="0"/>
                    </a:cubicBezTo>
                    <a:cubicBezTo>
                      <a:pt x="15" y="18"/>
                      <a:pt x="15" y="18"/>
                      <a:pt x="15" y="18"/>
                    </a:cubicBezTo>
                    <a:cubicBezTo>
                      <a:pt x="15" y="18"/>
                      <a:pt x="15" y="18"/>
                      <a:pt x="15" y="18"/>
                    </a:cubicBezTo>
                    <a:close/>
                  </a:path>
                </a:pathLst>
              </a:custGeom>
              <a:solidFill>
                <a:srgbClr val="FEBF50"/>
              </a:solidFill>
              <a:ln w="9525">
                <a:noFill/>
                <a:round/>
                <a:headEnd/>
                <a:tailEnd/>
              </a:ln>
            </p:spPr>
            <p:txBody>
              <a:bodyPr/>
              <a:lstStyle/>
              <a:p>
                <a:pPr>
                  <a:defRPr/>
                </a:pPr>
                <a:endParaRPr lang="en-US"/>
              </a:p>
            </p:txBody>
          </p:sp>
          <p:sp>
            <p:nvSpPr>
              <p:cNvPr id="89" name="Freeform 63"/>
              <p:cNvSpPr>
                <a:spLocks/>
              </p:cNvSpPr>
              <p:nvPr userDrawn="1"/>
            </p:nvSpPr>
            <p:spPr bwMode="auto">
              <a:xfrm>
                <a:off x="2964" y="173"/>
                <a:ext cx="92" cy="58"/>
              </a:xfrm>
              <a:custGeom>
                <a:avLst/>
                <a:gdLst>
                  <a:gd name="T0" fmla="*/ 4 w 46"/>
                  <a:gd name="T1" fmla="*/ 2 h 29"/>
                  <a:gd name="T2" fmla="*/ 3 w 46"/>
                  <a:gd name="T3" fmla="*/ 8 h 29"/>
                  <a:gd name="T4" fmla="*/ 7 w 46"/>
                  <a:gd name="T5" fmla="*/ 8 h 29"/>
                  <a:gd name="T6" fmla="*/ 10 w 46"/>
                  <a:gd name="T7" fmla="*/ 10 h 29"/>
                  <a:gd name="T8" fmla="*/ 9 w 46"/>
                  <a:gd name="T9" fmla="*/ 16 h 29"/>
                  <a:gd name="T10" fmla="*/ 3 w 46"/>
                  <a:gd name="T11" fmla="*/ 18 h 29"/>
                  <a:gd name="T12" fmla="*/ 3 w 46"/>
                  <a:gd name="T13" fmla="*/ 18 h 29"/>
                  <a:gd name="T14" fmla="*/ 3 w 46"/>
                  <a:gd name="T15" fmla="*/ 25 h 29"/>
                  <a:gd name="T16" fmla="*/ 4 w 46"/>
                  <a:gd name="T17" fmla="*/ 25 h 29"/>
                  <a:gd name="T18" fmla="*/ 22 w 46"/>
                  <a:gd name="T19" fmla="*/ 21 h 29"/>
                  <a:gd name="T20" fmla="*/ 28 w 46"/>
                  <a:gd name="T21" fmla="*/ 20 h 29"/>
                  <a:gd name="T22" fmla="*/ 31 w 46"/>
                  <a:gd name="T23" fmla="*/ 13 h 29"/>
                  <a:gd name="T24" fmla="*/ 36 w 46"/>
                  <a:gd name="T25" fmla="*/ 13 h 29"/>
                  <a:gd name="T26" fmla="*/ 38 w 46"/>
                  <a:gd name="T27" fmla="*/ 19 h 29"/>
                  <a:gd name="T28" fmla="*/ 38 w 46"/>
                  <a:gd name="T29" fmla="*/ 19 h 29"/>
                  <a:gd name="T30" fmla="*/ 44 w 46"/>
                  <a:gd name="T31" fmla="*/ 18 h 29"/>
                  <a:gd name="T32" fmla="*/ 46 w 46"/>
                  <a:gd name="T33" fmla="*/ 21 h 29"/>
                  <a:gd name="T34" fmla="*/ 46 w 46"/>
                  <a:gd name="T35" fmla="*/ 23 h 29"/>
                  <a:gd name="T36" fmla="*/ 0 w 46"/>
                  <a:gd name="T37" fmla="*/ 29 h 29"/>
                  <a:gd name="T38" fmla="*/ 0 w 46"/>
                  <a:gd name="T39" fmla="*/ 0 h 29"/>
                  <a:gd name="T40" fmla="*/ 4 w 46"/>
                  <a:gd name="T41" fmla="*/ 2 h 29"/>
                  <a:gd name="T42" fmla="*/ 4 w 46"/>
                  <a:gd name="T43" fmla="*/ 2 h 2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6" h="29">
                    <a:moveTo>
                      <a:pt x="4" y="2"/>
                    </a:moveTo>
                    <a:cubicBezTo>
                      <a:pt x="5" y="4"/>
                      <a:pt x="4" y="7"/>
                      <a:pt x="3" y="8"/>
                    </a:cubicBezTo>
                    <a:cubicBezTo>
                      <a:pt x="4" y="8"/>
                      <a:pt x="6" y="8"/>
                      <a:pt x="7" y="8"/>
                    </a:cubicBezTo>
                    <a:cubicBezTo>
                      <a:pt x="8" y="8"/>
                      <a:pt x="9" y="9"/>
                      <a:pt x="10" y="10"/>
                    </a:cubicBezTo>
                    <a:cubicBezTo>
                      <a:pt x="10" y="12"/>
                      <a:pt x="11" y="14"/>
                      <a:pt x="9" y="16"/>
                    </a:cubicBezTo>
                    <a:cubicBezTo>
                      <a:pt x="7" y="18"/>
                      <a:pt x="5" y="18"/>
                      <a:pt x="3" y="18"/>
                    </a:cubicBezTo>
                    <a:cubicBezTo>
                      <a:pt x="3" y="18"/>
                      <a:pt x="3" y="18"/>
                      <a:pt x="3" y="18"/>
                    </a:cubicBezTo>
                    <a:cubicBezTo>
                      <a:pt x="3" y="25"/>
                      <a:pt x="3" y="25"/>
                      <a:pt x="3" y="25"/>
                    </a:cubicBezTo>
                    <a:cubicBezTo>
                      <a:pt x="4" y="25"/>
                      <a:pt x="4" y="25"/>
                      <a:pt x="4" y="25"/>
                    </a:cubicBezTo>
                    <a:cubicBezTo>
                      <a:pt x="22" y="21"/>
                      <a:pt x="22" y="21"/>
                      <a:pt x="22" y="21"/>
                    </a:cubicBezTo>
                    <a:cubicBezTo>
                      <a:pt x="28" y="20"/>
                      <a:pt x="28" y="20"/>
                      <a:pt x="28" y="20"/>
                    </a:cubicBezTo>
                    <a:cubicBezTo>
                      <a:pt x="28" y="17"/>
                      <a:pt x="28" y="14"/>
                      <a:pt x="31" y="13"/>
                    </a:cubicBezTo>
                    <a:cubicBezTo>
                      <a:pt x="32" y="12"/>
                      <a:pt x="35" y="12"/>
                      <a:pt x="36" y="13"/>
                    </a:cubicBezTo>
                    <a:cubicBezTo>
                      <a:pt x="38" y="15"/>
                      <a:pt x="38" y="17"/>
                      <a:pt x="38" y="19"/>
                    </a:cubicBezTo>
                    <a:cubicBezTo>
                      <a:pt x="38" y="19"/>
                      <a:pt x="38" y="19"/>
                      <a:pt x="38" y="19"/>
                    </a:cubicBezTo>
                    <a:cubicBezTo>
                      <a:pt x="40" y="18"/>
                      <a:pt x="42" y="17"/>
                      <a:pt x="44" y="18"/>
                    </a:cubicBezTo>
                    <a:cubicBezTo>
                      <a:pt x="45" y="19"/>
                      <a:pt x="46" y="20"/>
                      <a:pt x="46" y="21"/>
                    </a:cubicBezTo>
                    <a:cubicBezTo>
                      <a:pt x="46" y="23"/>
                      <a:pt x="46" y="23"/>
                      <a:pt x="46" y="23"/>
                    </a:cubicBezTo>
                    <a:cubicBezTo>
                      <a:pt x="30" y="22"/>
                      <a:pt x="15" y="27"/>
                      <a:pt x="0" y="29"/>
                    </a:cubicBezTo>
                    <a:cubicBezTo>
                      <a:pt x="0" y="0"/>
                      <a:pt x="0" y="0"/>
                      <a:pt x="0" y="0"/>
                    </a:cubicBezTo>
                    <a:cubicBezTo>
                      <a:pt x="2" y="0"/>
                      <a:pt x="4" y="1"/>
                      <a:pt x="4" y="2"/>
                    </a:cubicBezTo>
                    <a:cubicBezTo>
                      <a:pt x="4" y="2"/>
                      <a:pt x="4" y="2"/>
                      <a:pt x="4" y="2"/>
                    </a:cubicBezTo>
                    <a:close/>
                  </a:path>
                </a:pathLst>
              </a:custGeom>
              <a:solidFill>
                <a:srgbClr val="FFFFFF"/>
              </a:solidFill>
              <a:ln w="9525">
                <a:noFill/>
                <a:round/>
                <a:headEnd/>
                <a:tailEnd/>
              </a:ln>
            </p:spPr>
            <p:txBody>
              <a:bodyPr/>
              <a:lstStyle/>
              <a:p>
                <a:pPr>
                  <a:defRPr/>
                </a:pPr>
                <a:endParaRPr lang="en-US"/>
              </a:p>
            </p:txBody>
          </p:sp>
          <p:sp>
            <p:nvSpPr>
              <p:cNvPr id="90" name="Freeform 64"/>
              <p:cNvSpPr>
                <a:spLocks/>
              </p:cNvSpPr>
              <p:nvPr userDrawn="1"/>
            </p:nvSpPr>
            <p:spPr bwMode="auto">
              <a:xfrm>
                <a:off x="2870" y="173"/>
                <a:ext cx="97" cy="64"/>
              </a:xfrm>
              <a:custGeom>
                <a:avLst/>
                <a:gdLst>
                  <a:gd name="T0" fmla="*/ 47 w 47"/>
                  <a:gd name="T1" fmla="*/ 30 h 32"/>
                  <a:gd name="T2" fmla="*/ 12 w 47"/>
                  <a:gd name="T3" fmla="*/ 28 h 32"/>
                  <a:gd name="T4" fmla="*/ 1 w 47"/>
                  <a:gd name="T5" fmla="*/ 25 h 32"/>
                  <a:gd name="T6" fmla="*/ 2 w 47"/>
                  <a:gd name="T7" fmla="*/ 21 h 32"/>
                  <a:gd name="T8" fmla="*/ 9 w 47"/>
                  <a:gd name="T9" fmla="*/ 23 h 32"/>
                  <a:gd name="T10" fmla="*/ 11 w 47"/>
                  <a:gd name="T11" fmla="*/ 18 h 32"/>
                  <a:gd name="T12" fmla="*/ 18 w 47"/>
                  <a:gd name="T13" fmla="*/ 20 h 32"/>
                  <a:gd name="T14" fmla="*/ 19 w 47"/>
                  <a:gd name="T15" fmla="*/ 25 h 32"/>
                  <a:gd name="T16" fmla="*/ 44 w 47"/>
                  <a:gd name="T17" fmla="*/ 26 h 32"/>
                  <a:gd name="T18" fmla="*/ 44 w 47"/>
                  <a:gd name="T19" fmla="*/ 26 h 32"/>
                  <a:gd name="T20" fmla="*/ 44 w 47"/>
                  <a:gd name="T21" fmla="*/ 19 h 32"/>
                  <a:gd name="T22" fmla="*/ 38 w 47"/>
                  <a:gd name="T23" fmla="*/ 19 h 32"/>
                  <a:gd name="T24" fmla="*/ 37 w 47"/>
                  <a:gd name="T25" fmla="*/ 15 h 32"/>
                  <a:gd name="T26" fmla="*/ 41 w 47"/>
                  <a:gd name="T27" fmla="*/ 10 h 32"/>
                  <a:gd name="T28" fmla="*/ 44 w 47"/>
                  <a:gd name="T29" fmla="*/ 10 h 32"/>
                  <a:gd name="T30" fmla="*/ 43 w 47"/>
                  <a:gd name="T31" fmla="*/ 3 h 32"/>
                  <a:gd name="T32" fmla="*/ 47 w 47"/>
                  <a:gd name="T33" fmla="*/ 0 h 32"/>
                  <a:gd name="T34" fmla="*/ 47 w 47"/>
                  <a:gd name="T35" fmla="*/ 30 h 32"/>
                  <a:gd name="T36" fmla="*/ 47 w 47"/>
                  <a:gd name="T37" fmla="*/ 30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7" h="32">
                    <a:moveTo>
                      <a:pt x="47" y="30"/>
                    </a:moveTo>
                    <a:cubicBezTo>
                      <a:pt x="35" y="32"/>
                      <a:pt x="22" y="31"/>
                      <a:pt x="12" y="28"/>
                    </a:cubicBezTo>
                    <a:cubicBezTo>
                      <a:pt x="1" y="25"/>
                      <a:pt x="1" y="25"/>
                      <a:pt x="1" y="25"/>
                    </a:cubicBezTo>
                    <a:cubicBezTo>
                      <a:pt x="1" y="23"/>
                      <a:pt x="0" y="22"/>
                      <a:pt x="2" y="21"/>
                    </a:cubicBezTo>
                    <a:cubicBezTo>
                      <a:pt x="5" y="20"/>
                      <a:pt x="7" y="22"/>
                      <a:pt x="9" y="23"/>
                    </a:cubicBezTo>
                    <a:cubicBezTo>
                      <a:pt x="9" y="21"/>
                      <a:pt x="9" y="19"/>
                      <a:pt x="11" y="18"/>
                    </a:cubicBezTo>
                    <a:cubicBezTo>
                      <a:pt x="14" y="17"/>
                      <a:pt x="16" y="18"/>
                      <a:pt x="18" y="20"/>
                    </a:cubicBezTo>
                    <a:cubicBezTo>
                      <a:pt x="19" y="22"/>
                      <a:pt x="19" y="23"/>
                      <a:pt x="19" y="25"/>
                    </a:cubicBezTo>
                    <a:cubicBezTo>
                      <a:pt x="27" y="27"/>
                      <a:pt x="36" y="27"/>
                      <a:pt x="44" y="26"/>
                    </a:cubicBezTo>
                    <a:cubicBezTo>
                      <a:pt x="44" y="26"/>
                      <a:pt x="44" y="26"/>
                      <a:pt x="44" y="26"/>
                    </a:cubicBezTo>
                    <a:cubicBezTo>
                      <a:pt x="44" y="24"/>
                      <a:pt x="44" y="21"/>
                      <a:pt x="44" y="19"/>
                    </a:cubicBezTo>
                    <a:cubicBezTo>
                      <a:pt x="42" y="20"/>
                      <a:pt x="40" y="20"/>
                      <a:pt x="38" y="19"/>
                    </a:cubicBezTo>
                    <a:cubicBezTo>
                      <a:pt x="37" y="18"/>
                      <a:pt x="37" y="17"/>
                      <a:pt x="37" y="15"/>
                    </a:cubicBezTo>
                    <a:cubicBezTo>
                      <a:pt x="37" y="13"/>
                      <a:pt x="39" y="11"/>
                      <a:pt x="41" y="10"/>
                    </a:cubicBezTo>
                    <a:cubicBezTo>
                      <a:pt x="42" y="10"/>
                      <a:pt x="43" y="10"/>
                      <a:pt x="44" y="10"/>
                    </a:cubicBezTo>
                    <a:cubicBezTo>
                      <a:pt x="42" y="8"/>
                      <a:pt x="42" y="5"/>
                      <a:pt x="43" y="3"/>
                    </a:cubicBezTo>
                    <a:cubicBezTo>
                      <a:pt x="44" y="2"/>
                      <a:pt x="45" y="1"/>
                      <a:pt x="47" y="0"/>
                    </a:cubicBezTo>
                    <a:cubicBezTo>
                      <a:pt x="47" y="30"/>
                      <a:pt x="47" y="30"/>
                      <a:pt x="47" y="30"/>
                    </a:cubicBezTo>
                    <a:cubicBezTo>
                      <a:pt x="47" y="30"/>
                      <a:pt x="47" y="30"/>
                      <a:pt x="47" y="30"/>
                    </a:cubicBezTo>
                    <a:close/>
                  </a:path>
                </a:pathLst>
              </a:custGeom>
              <a:solidFill>
                <a:srgbClr val="E13A3E"/>
              </a:solidFill>
              <a:ln w="9525">
                <a:noFill/>
                <a:round/>
                <a:headEnd/>
                <a:tailEnd/>
              </a:ln>
            </p:spPr>
            <p:txBody>
              <a:bodyPr/>
              <a:lstStyle/>
              <a:p>
                <a:pPr>
                  <a:defRPr/>
                </a:pPr>
                <a:endParaRPr lang="en-US"/>
              </a:p>
            </p:txBody>
          </p:sp>
          <p:sp>
            <p:nvSpPr>
              <p:cNvPr id="91" name="Freeform 65"/>
              <p:cNvSpPr>
                <a:spLocks/>
              </p:cNvSpPr>
              <p:nvPr userDrawn="1"/>
            </p:nvSpPr>
            <p:spPr bwMode="auto">
              <a:xfrm>
                <a:off x="2717" y="175"/>
                <a:ext cx="32" cy="18"/>
              </a:xfrm>
              <a:custGeom>
                <a:avLst/>
                <a:gdLst>
                  <a:gd name="T0" fmla="*/ 16 w 16"/>
                  <a:gd name="T1" fmla="*/ 9 h 9"/>
                  <a:gd name="T2" fmla="*/ 0 w 16"/>
                  <a:gd name="T3" fmla="*/ 2 h 9"/>
                  <a:gd name="T4" fmla="*/ 16 w 16"/>
                  <a:gd name="T5" fmla="*/ 0 h 9"/>
                  <a:gd name="T6" fmla="*/ 16 w 16"/>
                  <a:gd name="T7" fmla="*/ 9 h 9"/>
                  <a:gd name="T8" fmla="*/ 16 w 16"/>
                  <a:gd name="T9" fmla="*/ 9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 h="9">
                    <a:moveTo>
                      <a:pt x="16" y="9"/>
                    </a:moveTo>
                    <a:cubicBezTo>
                      <a:pt x="10" y="7"/>
                      <a:pt x="5" y="5"/>
                      <a:pt x="0" y="2"/>
                    </a:cubicBezTo>
                    <a:cubicBezTo>
                      <a:pt x="6" y="2"/>
                      <a:pt x="11" y="1"/>
                      <a:pt x="16" y="0"/>
                    </a:cubicBezTo>
                    <a:cubicBezTo>
                      <a:pt x="16" y="9"/>
                      <a:pt x="16" y="9"/>
                      <a:pt x="16" y="9"/>
                    </a:cubicBezTo>
                    <a:cubicBezTo>
                      <a:pt x="16" y="9"/>
                      <a:pt x="16" y="9"/>
                      <a:pt x="16" y="9"/>
                    </a:cubicBezTo>
                    <a:close/>
                  </a:path>
                </a:pathLst>
              </a:custGeom>
              <a:solidFill>
                <a:srgbClr val="231F20"/>
              </a:solidFill>
              <a:ln w="9525">
                <a:noFill/>
                <a:round/>
                <a:headEnd/>
                <a:tailEnd/>
              </a:ln>
            </p:spPr>
            <p:txBody>
              <a:bodyPr/>
              <a:lstStyle/>
              <a:p>
                <a:pPr>
                  <a:defRPr/>
                </a:pPr>
                <a:endParaRPr lang="en-US"/>
              </a:p>
            </p:txBody>
          </p:sp>
          <p:sp>
            <p:nvSpPr>
              <p:cNvPr id="92" name="Freeform 66"/>
              <p:cNvSpPr>
                <a:spLocks/>
              </p:cNvSpPr>
              <p:nvPr userDrawn="1"/>
            </p:nvSpPr>
            <p:spPr bwMode="auto">
              <a:xfrm>
                <a:off x="2687" y="175"/>
                <a:ext cx="30" cy="46"/>
              </a:xfrm>
              <a:custGeom>
                <a:avLst/>
                <a:gdLst>
                  <a:gd name="T0" fmla="*/ 15 w 15"/>
                  <a:gd name="T1" fmla="*/ 2 h 23"/>
                  <a:gd name="T2" fmla="*/ 15 w 15"/>
                  <a:gd name="T3" fmla="*/ 23 h 23"/>
                  <a:gd name="T4" fmla="*/ 0 w 15"/>
                  <a:gd name="T5" fmla="*/ 12 h 23"/>
                  <a:gd name="T6" fmla="*/ 0 w 15"/>
                  <a:gd name="T7" fmla="*/ 0 h 23"/>
                  <a:gd name="T8" fmla="*/ 15 w 15"/>
                  <a:gd name="T9" fmla="*/ 2 h 23"/>
                  <a:gd name="T10" fmla="*/ 15 w 15"/>
                  <a:gd name="T11" fmla="*/ 2 h 2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3">
                    <a:moveTo>
                      <a:pt x="15" y="2"/>
                    </a:moveTo>
                    <a:cubicBezTo>
                      <a:pt x="15" y="23"/>
                      <a:pt x="15" y="23"/>
                      <a:pt x="15" y="23"/>
                    </a:cubicBezTo>
                    <a:cubicBezTo>
                      <a:pt x="9" y="20"/>
                      <a:pt x="4" y="16"/>
                      <a:pt x="0" y="12"/>
                    </a:cubicBezTo>
                    <a:cubicBezTo>
                      <a:pt x="0" y="0"/>
                      <a:pt x="0" y="0"/>
                      <a:pt x="0" y="0"/>
                    </a:cubicBezTo>
                    <a:cubicBezTo>
                      <a:pt x="4" y="1"/>
                      <a:pt x="9" y="2"/>
                      <a:pt x="15" y="2"/>
                    </a:cubicBezTo>
                    <a:cubicBezTo>
                      <a:pt x="15" y="2"/>
                      <a:pt x="15" y="2"/>
                      <a:pt x="15" y="2"/>
                    </a:cubicBezTo>
                    <a:close/>
                  </a:path>
                </a:pathLst>
              </a:custGeom>
              <a:solidFill>
                <a:srgbClr val="231F20"/>
              </a:solidFill>
              <a:ln w="9525">
                <a:noFill/>
                <a:round/>
                <a:headEnd/>
                <a:tailEnd/>
              </a:ln>
            </p:spPr>
            <p:txBody>
              <a:bodyPr/>
              <a:lstStyle/>
              <a:p>
                <a:pPr>
                  <a:defRPr/>
                </a:pPr>
                <a:endParaRPr lang="en-US"/>
              </a:p>
            </p:txBody>
          </p:sp>
          <p:sp>
            <p:nvSpPr>
              <p:cNvPr id="93" name="Freeform 67"/>
              <p:cNvSpPr>
                <a:spLocks/>
              </p:cNvSpPr>
              <p:nvPr userDrawn="1"/>
            </p:nvSpPr>
            <p:spPr bwMode="auto">
              <a:xfrm>
                <a:off x="2717" y="179"/>
                <a:ext cx="32" cy="56"/>
              </a:xfrm>
              <a:custGeom>
                <a:avLst/>
                <a:gdLst>
                  <a:gd name="T0" fmla="*/ 15 w 16"/>
                  <a:gd name="T1" fmla="*/ 7 h 28"/>
                  <a:gd name="T2" fmla="*/ 16 w 16"/>
                  <a:gd name="T3" fmla="*/ 28 h 28"/>
                  <a:gd name="T4" fmla="*/ 0 w 16"/>
                  <a:gd name="T5" fmla="*/ 21 h 28"/>
                  <a:gd name="T6" fmla="*/ 0 w 16"/>
                  <a:gd name="T7" fmla="*/ 0 h 28"/>
                  <a:gd name="T8" fmla="*/ 15 w 16"/>
                  <a:gd name="T9" fmla="*/ 7 h 28"/>
                  <a:gd name="T10" fmla="*/ 15 w 16"/>
                  <a:gd name="T11" fmla="*/ 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28">
                    <a:moveTo>
                      <a:pt x="15" y="7"/>
                    </a:moveTo>
                    <a:cubicBezTo>
                      <a:pt x="16" y="28"/>
                      <a:pt x="16" y="28"/>
                      <a:pt x="16" y="28"/>
                    </a:cubicBezTo>
                    <a:cubicBezTo>
                      <a:pt x="10" y="26"/>
                      <a:pt x="5" y="24"/>
                      <a:pt x="0" y="21"/>
                    </a:cubicBezTo>
                    <a:cubicBezTo>
                      <a:pt x="0" y="0"/>
                      <a:pt x="0" y="0"/>
                      <a:pt x="0" y="0"/>
                    </a:cubicBezTo>
                    <a:cubicBezTo>
                      <a:pt x="5" y="3"/>
                      <a:pt x="10" y="5"/>
                      <a:pt x="15" y="7"/>
                    </a:cubicBezTo>
                    <a:cubicBezTo>
                      <a:pt x="15" y="7"/>
                      <a:pt x="15" y="7"/>
                      <a:pt x="15" y="7"/>
                    </a:cubicBezTo>
                    <a:close/>
                  </a:path>
                </a:pathLst>
              </a:custGeom>
              <a:solidFill>
                <a:srgbClr val="FEBF50"/>
              </a:solidFill>
              <a:ln w="9525">
                <a:noFill/>
                <a:round/>
                <a:headEnd/>
                <a:tailEnd/>
              </a:ln>
            </p:spPr>
            <p:txBody>
              <a:bodyPr/>
              <a:lstStyle/>
              <a:p>
                <a:pPr>
                  <a:defRPr/>
                </a:pPr>
                <a:endParaRPr lang="en-US"/>
              </a:p>
            </p:txBody>
          </p:sp>
          <p:sp>
            <p:nvSpPr>
              <p:cNvPr id="94" name="Freeform 68"/>
              <p:cNvSpPr>
                <a:spLocks/>
              </p:cNvSpPr>
              <p:nvPr userDrawn="1"/>
            </p:nvSpPr>
            <p:spPr bwMode="auto">
              <a:xfrm>
                <a:off x="2749" y="193"/>
                <a:ext cx="30" cy="52"/>
              </a:xfrm>
              <a:custGeom>
                <a:avLst/>
                <a:gdLst>
                  <a:gd name="T0" fmla="*/ 15 w 15"/>
                  <a:gd name="T1" fmla="*/ 5 h 26"/>
                  <a:gd name="T2" fmla="*/ 15 w 15"/>
                  <a:gd name="T3" fmla="*/ 26 h 26"/>
                  <a:gd name="T4" fmla="*/ 0 w 15"/>
                  <a:gd name="T5" fmla="*/ 21 h 26"/>
                  <a:gd name="T6" fmla="*/ 0 w 15"/>
                  <a:gd name="T7" fmla="*/ 0 h 26"/>
                  <a:gd name="T8" fmla="*/ 15 w 15"/>
                  <a:gd name="T9" fmla="*/ 5 h 26"/>
                  <a:gd name="T10" fmla="*/ 15 w 15"/>
                  <a:gd name="T11" fmla="*/ 5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6">
                    <a:moveTo>
                      <a:pt x="15" y="5"/>
                    </a:moveTo>
                    <a:cubicBezTo>
                      <a:pt x="15" y="26"/>
                      <a:pt x="15" y="26"/>
                      <a:pt x="15" y="26"/>
                    </a:cubicBezTo>
                    <a:cubicBezTo>
                      <a:pt x="10" y="24"/>
                      <a:pt x="5" y="23"/>
                      <a:pt x="0" y="21"/>
                    </a:cubicBezTo>
                    <a:cubicBezTo>
                      <a:pt x="0" y="0"/>
                      <a:pt x="0" y="0"/>
                      <a:pt x="0" y="0"/>
                    </a:cubicBezTo>
                    <a:cubicBezTo>
                      <a:pt x="5" y="2"/>
                      <a:pt x="10" y="3"/>
                      <a:pt x="15" y="5"/>
                    </a:cubicBezTo>
                    <a:cubicBezTo>
                      <a:pt x="15" y="5"/>
                      <a:pt x="15" y="5"/>
                      <a:pt x="15" y="5"/>
                    </a:cubicBezTo>
                    <a:close/>
                  </a:path>
                </a:pathLst>
              </a:custGeom>
              <a:solidFill>
                <a:srgbClr val="231F20"/>
              </a:solidFill>
              <a:ln w="9525">
                <a:noFill/>
                <a:round/>
                <a:headEnd/>
                <a:tailEnd/>
              </a:ln>
            </p:spPr>
            <p:txBody>
              <a:bodyPr/>
              <a:lstStyle/>
              <a:p>
                <a:pPr>
                  <a:defRPr/>
                </a:pPr>
                <a:endParaRPr lang="en-US"/>
              </a:p>
            </p:txBody>
          </p:sp>
          <p:sp>
            <p:nvSpPr>
              <p:cNvPr id="95" name="Freeform 69"/>
              <p:cNvSpPr>
                <a:spLocks/>
              </p:cNvSpPr>
              <p:nvPr userDrawn="1"/>
            </p:nvSpPr>
            <p:spPr bwMode="auto">
              <a:xfrm>
                <a:off x="2687" y="201"/>
                <a:ext cx="30" cy="95"/>
              </a:xfrm>
              <a:custGeom>
                <a:avLst/>
                <a:gdLst>
                  <a:gd name="T0" fmla="*/ 15 w 15"/>
                  <a:gd name="T1" fmla="*/ 10 h 48"/>
                  <a:gd name="T2" fmla="*/ 15 w 15"/>
                  <a:gd name="T3" fmla="*/ 48 h 48"/>
                  <a:gd name="T4" fmla="*/ 0 w 15"/>
                  <a:gd name="T5" fmla="*/ 46 h 48"/>
                  <a:gd name="T6" fmla="*/ 0 w 15"/>
                  <a:gd name="T7" fmla="*/ 0 h 48"/>
                  <a:gd name="T8" fmla="*/ 15 w 15"/>
                  <a:gd name="T9" fmla="*/ 10 h 48"/>
                  <a:gd name="T10" fmla="*/ 15 w 15"/>
                  <a:gd name="T11" fmla="*/ 10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48">
                    <a:moveTo>
                      <a:pt x="15" y="10"/>
                    </a:moveTo>
                    <a:cubicBezTo>
                      <a:pt x="15" y="48"/>
                      <a:pt x="15" y="48"/>
                      <a:pt x="15" y="48"/>
                    </a:cubicBezTo>
                    <a:cubicBezTo>
                      <a:pt x="9" y="48"/>
                      <a:pt x="4" y="47"/>
                      <a:pt x="0" y="46"/>
                    </a:cubicBezTo>
                    <a:cubicBezTo>
                      <a:pt x="0" y="0"/>
                      <a:pt x="0" y="0"/>
                      <a:pt x="0" y="0"/>
                    </a:cubicBezTo>
                    <a:cubicBezTo>
                      <a:pt x="4" y="4"/>
                      <a:pt x="9" y="7"/>
                      <a:pt x="15" y="10"/>
                    </a:cubicBezTo>
                    <a:cubicBezTo>
                      <a:pt x="15" y="10"/>
                      <a:pt x="15" y="10"/>
                      <a:pt x="15" y="10"/>
                    </a:cubicBezTo>
                    <a:close/>
                  </a:path>
                </a:pathLst>
              </a:custGeom>
              <a:solidFill>
                <a:srgbClr val="FEBF50"/>
              </a:solidFill>
              <a:ln w="9525">
                <a:noFill/>
                <a:round/>
                <a:headEnd/>
                <a:tailEnd/>
              </a:ln>
            </p:spPr>
            <p:txBody>
              <a:bodyPr/>
              <a:lstStyle/>
              <a:p>
                <a:pPr>
                  <a:defRPr/>
                </a:pPr>
                <a:endParaRPr lang="en-US"/>
              </a:p>
            </p:txBody>
          </p:sp>
          <p:sp>
            <p:nvSpPr>
              <p:cNvPr id="96" name="Freeform 70"/>
              <p:cNvSpPr>
                <a:spLocks/>
              </p:cNvSpPr>
              <p:nvPr userDrawn="1"/>
            </p:nvSpPr>
            <p:spPr bwMode="auto">
              <a:xfrm>
                <a:off x="2779" y="203"/>
                <a:ext cx="30" cy="52"/>
              </a:xfrm>
              <a:custGeom>
                <a:avLst/>
                <a:gdLst>
                  <a:gd name="T0" fmla="*/ 15 w 15"/>
                  <a:gd name="T1" fmla="*/ 5 h 26"/>
                  <a:gd name="T2" fmla="*/ 15 w 15"/>
                  <a:gd name="T3" fmla="*/ 26 h 26"/>
                  <a:gd name="T4" fmla="*/ 0 w 15"/>
                  <a:gd name="T5" fmla="*/ 21 h 26"/>
                  <a:gd name="T6" fmla="*/ 0 w 15"/>
                  <a:gd name="T7" fmla="*/ 0 h 26"/>
                  <a:gd name="T8" fmla="*/ 15 w 15"/>
                  <a:gd name="T9" fmla="*/ 5 h 26"/>
                  <a:gd name="T10" fmla="*/ 15 w 15"/>
                  <a:gd name="T11" fmla="*/ 5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6">
                    <a:moveTo>
                      <a:pt x="15" y="5"/>
                    </a:moveTo>
                    <a:cubicBezTo>
                      <a:pt x="15" y="26"/>
                      <a:pt x="15" y="26"/>
                      <a:pt x="15" y="26"/>
                    </a:cubicBezTo>
                    <a:cubicBezTo>
                      <a:pt x="10" y="24"/>
                      <a:pt x="5" y="22"/>
                      <a:pt x="0" y="21"/>
                    </a:cubicBezTo>
                    <a:cubicBezTo>
                      <a:pt x="0" y="0"/>
                      <a:pt x="0" y="0"/>
                      <a:pt x="0" y="0"/>
                    </a:cubicBezTo>
                    <a:cubicBezTo>
                      <a:pt x="5" y="1"/>
                      <a:pt x="10" y="3"/>
                      <a:pt x="15" y="5"/>
                    </a:cubicBezTo>
                    <a:cubicBezTo>
                      <a:pt x="15" y="5"/>
                      <a:pt x="15" y="5"/>
                      <a:pt x="15" y="5"/>
                    </a:cubicBezTo>
                    <a:close/>
                  </a:path>
                </a:pathLst>
              </a:custGeom>
              <a:solidFill>
                <a:srgbClr val="FEBF50"/>
              </a:solidFill>
              <a:ln w="9525">
                <a:noFill/>
                <a:round/>
                <a:headEnd/>
                <a:tailEnd/>
              </a:ln>
            </p:spPr>
            <p:txBody>
              <a:bodyPr/>
              <a:lstStyle/>
              <a:p>
                <a:pPr>
                  <a:defRPr/>
                </a:pPr>
                <a:endParaRPr lang="en-US"/>
              </a:p>
            </p:txBody>
          </p:sp>
          <p:sp>
            <p:nvSpPr>
              <p:cNvPr id="97" name="Freeform 71"/>
              <p:cNvSpPr>
                <a:spLocks/>
              </p:cNvSpPr>
              <p:nvPr userDrawn="1"/>
            </p:nvSpPr>
            <p:spPr bwMode="auto">
              <a:xfrm>
                <a:off x="2809" y="213"/>
                <a:ext cx="32" cy="61"/>
              </a:xfrm>
              <a:custGeom>
                <a:avLst/>
                <a:gdLst>
                  <a:gd name="T0" fmla="*/ 16 w 16"/>
                  <a:gd name="T1" fmla="*/ 9 h 31"/>
                  <a:gd name="T2" fmla="*/ 16 w 16"/>
                  <a:gd name="T3" fmla="*/ 31 h 31"/>
                  <a:gd name="T4" fmla="*/ 1 w 16"/>
                  <a:gd name="T5" fmla="*/ 21 h 31"/>
                  <a:gd name="T6" fmla="*/ 0 w 16"/>
                  <a:gd name="T7" fmla="*/ 0 h 31"/>
                  <a:gd name="T8" fmla="*/ 16 w 16"/>
                  <a:gd name="T9" fmla="*/ 9 h 31"/>
                  <a:gd name="T10" fmla="*/ 16 w 16"/>
                  <a:gd name="T11" fmla="*/ 9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1">
                    <a:moveTo>
                      <a:pt x="16" y="9"/>
                    </a:moveTo>
                    <a:cubicBezTo>
                      <a:pt x="16" y="31"/>
                      <a:pt x="16" y="31"/>
                      <a:pt x="16" y="31"/>
                    </a:cubicBezTo>
                    <a:cubicBezTo>
                      <a:pt x="11" y="27"/>
                      <a:pt x="6" y="24"/>
                      <a:pt x="1" y="21"/>
                    </a:cubicBezTo>
                    <a:cubicBezTo>
                      <a:pt x="0" y="0"/>
                      <a:pt x="0" y="0"/>
                      <a:pt x="0" y="0"/>
                    </a:cubicBezTo>
                    <a:cubicBezTo>
                      <a:pt x="6" y="3"/>
                      <a:pt x="11" y="6"/>
                      <a:pt x="16" y="9"/>
                    </a:cubicBezTo>
                    <a:cubicBezTo>
                      <a:pt x="16" y="9"/>
                      <a:pt x="16" y="9"/>
                      <a:pt x="16" y="9"/>
                    </a:cubicBezTo>
                    <a:close/>
                  </a:path>
                </a:pathLst>
              </a:custGeom>
              <a:solidFill>
                <a:srgbClr val="231F20"/>
              </a:solidFill>
              <a:ln w="9525">
                <a:noFill/>
                <a:round/>
                <a:headEnd/>
                <a:tailEnd/>
              </a:ln>
            </p:spPr>
            <p:txBody>
              <a:bodyPr/>
              <a:lstStyle/>
              <a:p>
                <a:pPr>
                  <a:defRPr/>
                </a:pPr>
                <a:endParaRPr lang="en-US"/>
              </a:p>
            </p:txBody>
          </p:sp>
          <p:sp>
            <p:nvSpPr>
              <p:cNvPr id="98" name="Freeform 72"/>
              <p:cNvSpPr>
                <a:spLocks/>
              </p:cNvSpPr>
              <p:nvPr userDrawn="1"/>
            </p:nvSpPr>
            <p:spPr bwMode="auto">
              <a:xfrm>
                <a:off x="2964" y="217"/>
                <a:ext cx="92" cy="73"/>
              </a:xfrm>
              <a:custGeom>
                <a:avLst/>
                <a:gdLst>
                  <a:gd name="T0" fmla="*/ 46 w 46"/>
                  <a:gd name="T1" fmla="*/ 2 h 37"/>
                  <a:gd name="T2" fmla="*/ 45 w 46"/>
                  <a:gd name="T3" fmla="*/ 6 h 37"/>
                  <a:gd name="T4" fmla="*/ 41 w 46"/>
                  <a:gd name="T5" fmla="*/ 6 h 37"/>
                  <a:gd name="T6" fmla="*/ 38 w 46"/>
                  <a:gd name="T7" fmla="*/ 5 h 37"/>
                  <a:gd name="T8" fmla="*/ 38 w 46"/>
                  <a:gd name="T9" fmla="*/ 5 h 37"/>
                  <a:gd name="T10" fmla="*/ 36 w 46"/>
                  <a:gd name="T11" fmla="*/ 12 h 37"/>
                  <a:gd name="T12" fmla="*/ 29 w 46"/>
                  <a:gd name="T13" fmla="*/ 12 h 37"/>
                  <a:gd name="T14" fmla="*/ 28 w 46"/>
                  <a:gd name="T15" fmla="*/ 6 h 37"/>
                  <a:gd name="T16" fmla="*/ 19 w 46"/>
                  <a:gd name="T17" fmla="*/ 8 h 37"/>
                  <a:gd name="T18" fmla="*/ 3 w 46"/>
                  <a:gd name="T19" fmla="*/ 11 h 37"/>
                  <a:gd name="T20" fmla="*/ 3 w 46"/>
                  <a:gd name="T21" fmla="*/ 12 h 37"/>
                  <a:gd name="T22" fmla="*/ 3 w 46"/>
                  <a:gd name="T23" fmla="*/ 19 h 37"/>
                  <a:gd name="T24" fmla="*/ 3 w 46"/>
                  <a:gd name="T25" fmla="*/ 19 h 37"/>
                  <a:gd name="T26" fmla="*/ 9 w 46"/>
                  <a:gd name="T27" fmla="*/ 18 h 37"/>
                  <a:gd name="T28" fmla="*/ 10 w 46"/>
                  <a:gd name="T29" fmla="*/ 22 h 37"/>
                  <a:gd name="T30" fmla="*/ 6 w 46"/>
                  <a:gd name="T31" fmla="*/ 27 h 37"/>
                  <a:gd name="T32" fmla="*/ 4 w 46"/>
                  <a:gd name="T33" fmla="*/ 28 h 37"/>
                  <a:gd name="T34" fmla="*/ 5 w 46"/>
                  <a:gd name="T35" fmla="*/ 30 h 37"/>
                  <a:gd name="T36" fmla="*/ 3 w 46"/>
                  <a:gd name="T37" fmla="*/ 35 h 37"/>
                  <a:gd name="T38" fmla="*/ 0 w 46"/>
                  <a:gd name="T39" fmla="*/ 37 h 37"/>
                  <a:gd name="T40" fmla="*/ 0 w 46"/>
                  <a:gd name="T41" fmla="*/ 8 h 37"/>
                  <a:gd name="T42" fmla="*/ 46 w 46"/>
                  <a:gd name="T43" fmla="*/ 1 h 37"/>
                  <a:gd name="T44" fmla="*/ 46 w 46"/>
                  <a:gd name="T45" fmla="*/ 2 h 37"/>
                  <a:gd name="T46" fmla="*/ 46 w 46"/>
                  <a:gd name="T47" fmla="*/ 2 h 3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6" h="37">
                    <a:moveTo>
                      <a:pt x="46" y="2"/>
                    </a:moveTo>
                    <a:cubicBezTo>
                      <a:pt x="46" y="3"/>
                      <a:pt x="46" y="5"/>
                      <a:pt x="45" y="6"/>
                    </a:cubicBezTo>
                    <a:cubicBezTo>
                      <a:pt x="44" y="7"/>
                      <a:pt x="42" y="7"/>
                      <a:pt x="41" y="6"/>
                    </a:cubicBezTo>
                    <a:cubicBezTo>
                      <a:pt x="40" y="6"/>
                      <a:pt x="39" y="6"/>
                      <a:pt x="38" y="5"/>
                    </a:cubicBezTo>
                    <a:cubicBezTo>
                      <a:pt x="38" y="5"/>
                      <a:pt x="38" y="5"/>
                      <a:pt x="38" y="5"/>
                    </a:cubicBezTo>
                    <a:cubicBezTo>
                      <a:pt x="38" y="8"/>
                      <a:pt x="38" y="10"/>
                      <a:pt x="36" y="12"/>
                    </a:cubicBezTo>
                    <a:cubicBezTo>
                      <a:pt x="34" y="13"/>
                      <a:pt x="31" y="13"/>
                      <a:pt x="29" y="12"/>
                    </a:cubicBezTo>
                    <a:cubicBezTo>
                      <a:pt x="28" y="10"/>
                      <a:pt x="28" y="8"/>
                      <a:pt x="28" y="6"/>
                    </a:cubicBezTo>
                    <a:cubicBezTo>
                      <a:pt x="25" y="7"/>
                      <a:pt x="22" y="7"/>
                      <a:pt x="19" y="8"/>
                    </a:cubicBezTo>
                    <a:cubicBezTo>
                      <a:pt x="14" y="9"/>
                      <a:pt x="8" y="10"/>
                      <a:pt x="3" y="11"/>
                    </a:cubicBezTo>
                    <a:cubicBezTo>
                      <a:pt x="3" y="12"/>
                      <a:pt x="3" y="12"/>
                      <a:pt x="3" y="12"/>
                    </a:cubicBezTo>
                    <a:cubicBezTo>
                      <a:pt x="3" y="19"/>
                      <a:pt x="3" y="19"/>
                      <a:pt x="3" y="19"/>
                    </a:cubicBezTo>
                    <a:cubicBezTo>
                      <a:pt x="3" y="19"/>
                      <a:pt x="3" y="19"/>
                      <a:pt x="3" y="19"/>
                    </a:cubicBezTo>
                    <a:cubicBezTo>
                      <a:pt x="5" y="18"/>
                      <a:pt x="7" y="17"/>
                      <a:pt x="9" y="18"/>
                    </a:cubicBezTo>
                    <a:cubicBezTo>
                      <a:pt x="10" y="19"/>
                      <a:pt x="10" y="20"/>
                      <a:pt x="10" y="22"/>
                    </a:cubicBezTo>
                    <a:cubicBezTo>
                      <a:pt x="10" y="24"/>
                      <a:pt x="8" y="26"/>
                      <a:pt x="6" y="27"/>
                    </a:cubicBezTo>
                    <a:cubicBezTo>
                      <a:pt x="5" y="27"/>
                      <a:pt x="4" y="28"/>
                      <a:pt x="4" y="28"/>
                    </a:cubicBezTo>
                    <a:cubicBezTo>
                      <a:pt x="4" y="29"/>
                      <a:pt x="4" y="29"/>
                      <a:pt x="5" y="30"/>
                    </a:cubicBezTo>
                    <a:cubicBezTo>
                      <a:pt x="5" y="32"/>
                      <a:pt x="5" y="34"/>
                      <a:pt x="3" y="35"/>
                    </a:cubicBezTo>
                    <a:cubicBezTo>
                      <a:pt x="2" y="36"/>
                      <a:pt x="1" y="37"/>
                      <a:pt x="0" y="37"/>
                    </a:cubicBezTo>
                    <a:cubicBezTo>
                      <a:pt x="0" y="8"/>
                      <a:pt x="0" y="8"/>
                      <a:pt x="0" y="8"/>
                    </a:cubicBezTo>
                    <a:cubicBezTo>
                      <a:pt x="15" y="5"/>
                      <a:pt x="30" y="0"/>
                      <a:pt x="46" y="1"/>
                    </a:cubicBezTo>
                    <a:cubicBezTo>
                      <a:pt x="46" y="2"/>
                      <a:pt x="46" y="2"/>
                      <a:pt x="46" y="2"/>
                    </a:cubicBezTo>
                    <a:cubicBezTo>
                      <a:pt x="46" y="2"/>
                      <a:pt x="46" y="2"/>
                      <a:pt x="46" y="2"/>
                    </a:cubicBezTo>
                    <a:close/>
                  </a:path>
                </a:pathLst>
              </a:custGeom>
              <a:solidFill>
                <a:srgbClr val="E13A3E"/>
              </a:solidFill>
              <a:ln w="9525">
                <a:noFill/>
                <a:round/>
                <a:headEnd/>
                <a:tailEnd/>
              </a:ln>
            </p:spPr>
            <p:txBody>
              <a:bodyPr/>
              <a:lstStyle/>
              <a:p>
                <a:pPr>
                  <a:defRPr/>
                </a:pPr>
                <a:endParaRPr lang="en-US"/>
              </a:p>
            </p:txBody>
          </p:sp>
          <p:sp>
            <p:nvSpPr>
              <p:cNvPr id="99" name="Freeform 73"/>
              <p:cNvSpPr>
                <a:spLocks/>
              </p:cNvSpPr>
              <p:nvPr userDrawn="1"/>
            </p:nvSpPr>
            <p:spPr bwMode="auto">
              <a:xfrm>
                <a:off x="2717" y="223"/>
                <a:ext cx="32" cy="73"/>
              </a:xfrm>
              <a:custGeom>
                <a:avLst/>
                <a:gdLst>
                  <a:gd name="T0" fmla="*/ 16 w 16"/>
                  <a:gd name="T1" fmla="*/ 7 h 37"/>
                  <a:gd name="T2" fmla="*/ 16 w 16"/>
                  <a:gd name="T3" fmla="*/ 34 h 37"/>
                  <a:gd name="T4" fmla="*/ 0 w 16"/>
                  <a:gd name="T5" fmla="*/ 37 h 37"/>
                  <a:gd name="T6" fmla="*/ 0 w 16"/>
                  <a:gd name="T7" fmla="*/ 0 h 37"/>
                  <a:gd name="T8" fmla="*/ 16 w 16"/>
                  <a:gd name="T9" fmla="*/ 7 h 37"/>
                  <a:gd name="T10" fmla="*/ 16 w 16"/>
                  <a:gd name="T11" fmla="*/ 7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7">
                    <a:moveTo>
                      <a:pt x="16" y="7"/>
                    </a:moveTo>
                    <a:cubicBezTo>
                      <a:pt x="16" y="34"/>
                      <a:pt x="16" y="34"/>
                      <a:pt x="16" y="34"/>
                    </a:cubicBezTo>
                    <a:cubicBezTo>
                      <a:pt x="11" y="36"/>
                      <a:pt x="5" y="37"/>
                      <a:pt x="0" y="37"/>
                    </a:cubicBezTo>
                    <a:cubicBezTo>
                      <a:pt x="0" y="0"/>
                      <a:pt x="0" y="0"/>
                      <a:pt x="0" y="0"/>
                    </a:cubicBezTo>
                    <a:cubicBezTo>
                      <a:pt x="5" y="3"/>
                      <a:pt x="10" y="5"/>
                      <a:pt x="16" y="7"/>
                    </a:cubicBezTo>
                    <a:cubicBezTo>
                      <a:pt x="16" y="7"/>
                      <a:pt x="16" y="7"/>
                      <a:pt x="16" y="7"/>
                    </a:cubicBezTo>
                    <a:close/>
                  </a:path>
                </a:pathLst>
              </a:custGeom>
              <a:solidFill>
                <a:srgbClr val="231F20"/>
              </a:solidFill>
              <a:ln w="9525">
                <a:noFill/>
                <a:round/>
                <a:headEnd/>
                <a:tailEnd/>
              </a:ln>
            </p:spPr>
            <p:txBody>
              <a:bodyPr/>
              <a:lstStyle/>
              <a:p>
                <a:pPr>
                  <a:defRPr/>
                </a:pPr>
                <a:endParaRPr lang="en-US"/>
              </a:p>
            </p:txBody>
          </p:sp>
          <p:sp>
            <p:nvSpPr>
              <p:cNvPr id="100" name="Freeform 74"/>
              <p:cNvSpPr>
                <a:spLocks/>
              </p:cNvSpPr>
              <p:nvPr userDrawn="1"/>
            </p:nvSpPr>
            <p:spPr bwMode="auto">
              <a:xfrm>
                <a:off x="2872" y="223"/>
                <a:ext cx="95" cy="67"/>
              </a:xfrm>
              <a:custGeom>
                <a:avLst/>
                <a:gdLst>
                  <a:gd name="T0" fmla="*/ 46 w 46"/>
                  <a:gd name="T1" fmla="*/ 5 h 34"/>
                  <a:gd name="T2" fmla="*/ 46 w 46"/>
                  <a:gd name="T3" fmla="*/ 34 h 34"/>
                  <a:gd name="T4" fmla="*/ 41 w 46"/>
                  <a:gd name="T5" fmla="*/ 32 h 34"/>
                  <a:gd name="T6" fmla="*/ 43 w 46"/>
                  <a:gd name="T7" fmla="*/ 26 h 34"/>
                  <a:gd name="T8" fmla="*/ 39 w 46"/>
                  <a:gd name="T9" fmla="*/ 26 h 34"/>
                  <a:gd name="T10" fmla="*/ 36 w 46"/>
                  <a:gd name="T11" fmla="*/ 21 h 34"/>
                  <a:gd name="T12" fmla="*/ 38 w 46"/>
                  <a:gd name="T13" fmla="*/ 17 h 34"/>
                  <a:gd name="T14" fmla="*/ 43 w 46"/>
                  <a:gd name="T15" fmla="*/ 17 h 34"/>
                  <a:gd name="T16" fmla="*/ 43 w 46"/>
                  <a:gd name="T17" fmla="*/ 17 h 34"/>
                  <a:gd name="T18" fmla="*/ 43 w 46"/>
                  <a:gd name="T19" fmla="*/ 10 h 34"/>
                  <a:gd name="T20" fmla="*/ 43 w 46"/>
                  <a:gd name="T21" fmla="*/ 9 h 34"/>
                  <a:gd name="T22" fmla="*/ 18 w 46"/>
                  <a:gd name="T23" fmla="*/ 9 h 34"/>
                  <a:gd name="T24" fmla="*/ 18 w 46"/>
                  <a:gd name="T25" fmla="*/ 9 h 34"/>
                  <a:gd name="T26" fmla="*/ 16 w 46"/>
                  <a:gd name="T27" fmla="*/ 14 h 34"/>
                  <a:gd name="T28" fmla="*/ 11 w 46"/>
                  <a:gd name="T29" fmla="*/ 13 h 34"/>
                  <a:gd name="T30" fmla="*/ 8 w 46"/>
                  <a:gd name="T31" fmla="*/ 6 h 34"/>
                  <a:gd name="T32" fmla="*/ 5 w 46"/>
                  <a:gd name="T33" fmla="*/ 7 h 34"/>
                  <a:gd name="T34" fmla="*/ 0 w 46"/>
                  <a:gd name="T35" fmla="*/ 3 h 34"/>
                  <a:gd name="T36" fmla="*/ 0 w 46"/>
                  <a:gd name="T37" fmla="*/ 0 h 34"/>
                  <a:gd name="T38" fmla="*/ 46 w 46"/>
                  <a:gd name="T39" fmla="*/ 5 h 34"/>
                  <a:gd name="T40" fmla="*/ 46 w 46"/>
                  <a:gd name="T41" fmla="*/ 5 h 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6" h="34">
                    <a:moveTo>
                      <a:pt x="46" y="5"/>
                    </a:moveTo>
                    <a:cubicBezTo>
                      <a:pt x="46" y="34"/>
                      <a:pt x="46" y="34"/>
                      <a:pt x="46" y="34"/>
                    </a:cubicBezTo>
                    <a:cubicBezTo>
                      <a:pt x="44" y="34"/>
                      <a:pt x="42" y="34"/>
                      <a:pt x="41" y="32"/>
                    </a:cubicBezTo>
                    <a:cubicBezTo>
                      <a:pt x="41" y="30"/>
                      <a:pt x="42" y="28"/>
                      <a:pt x="43" y="26"/>
                    </a:cubicBezTo>
                    <a:cubicBezTo>
                      <a:pt x="41" y="26"/>
                      <a:pt x="40" y="26"/>
                      <a:pt x="39" y="26"/>
                    </a:cubicBezTo>
                    <a:cubicBezTo>
                      <a:pt x="37" y="25"/>
                      <a:pt x="36" y="23"/>
                      <a:pt x="36" y="21"/>
                    </a:cubicBezTo>
                    <a:cubicBezTo>
                      <a:pt x="36" y="19"/>
                      <a:pt x="37" y="18"/>
                      <a:pt x="38" y="17"/>
                    </a:cubicBezTo>
                    <a:cubicBezTo>
                      <a:pt x="39" y="16"/>
                      <a:pt x="41" y="16"/>
                      <a:pt x="43" y="17"/>
                    </a:cubicBezTo>
                    <a:cubicBezTo>
                      <a:pt x="43" y="17"/>
                      <a:pt x="43" y="17"/>
                      <a:pt x="43" y="17"/>
                    </a:cubicBezTo>
                    <a:cubicBezTo>
                      <a:pt x="43" y="10"/>
                      <a:pt x="43" y="10"/>
                      <a:pt x="43" y="10"/>
                    </a:cubicBezTo>
                    <a:cubicBezTo>
                      <a:pt x="43" y="9"/>
                      <a:pt x="43" y="9"/>
                      <a:pt x="43" y="9"/>
                    </a:cubicBezTo>
                    <a:cubicBezTo>
                      <a:pt x="35" y="11"/>
                      <a:pt x="26" y="10"/>
                      <a:pt x="18" y="9"/>
                    </a:cubicBezTo>
                    <a:cubicBezTo>
                      <a:pt x="18" y="9"/>
                      <a:pt x="18" y="9"/>
                      <a:pt x="18" y="9"/>
                    </a:cubicBezTo>
                    <a:cubicBezTo>
                      <a:pt x="18" y="11"/>
                      <a:pt x="18" y="13"/>
                      <a:pt x="16" y="14"/>
                    </a:cubicBezTo>
                    <a:cubicBezTo>
                      <a:pt x="15" y="15"/>
                      <a:pt x="12" y="15"/>
                      <a:pt x="11" y="13"/>
                    </a:cubicBezTo>
                    <a:cubicBezTo>
                      <a:pt x="9" y="12"/>
                      <a:pt x="8" y="9"/>
                      <a:pt x="8" y="6"/>
                    </a:cubicBezTo>
                    <a:cubicBezTo>
                      <a:pt x="7" y="7"/>
                      <a:pt x="6" y="7"/>
                      <a:pt x="5" y="7"/>
                    </a:cubicBezTo>
                    <a:cubicBezTo>
                      <a:pt x="3" y="6"/>
                      <a:pt x="1" y="5"/>
                      <a:pt x="0" y="3"/>
                    </a:cubicBezTo>
                    <a:cubicBezTo>
                      <a:pt x="0" y="2"/>
                      <a:pt x="0" y="1"/>
                      <a:pt x="0" y="0"/>
                    </a:cubicBezTo>
                    <a:cubicBezTo>
                      <a:pt x="14" y="5"/>
                      <a:pt x="30" y="8"/>
                      <a:pt x="46" y="5"/>
                    </a:cubicBezTo>
                    <a:cubicBezTo>
                      <a:pt x="46" y="5"/>
                      <a:pt x="46" y="5"/>
                      <a:pt x="46" y="5"/>
                    </a:cubicBezTo>
                    <a:close/>
                  </a:path>
                </a:pathLst>
              </a:custGeom>
              <a:solidFill>
                <a:srgbClr val="FFFFFF"/>
              </a:solidFill>
              <a:ln w="9525">
                <a:noFill/>
                <a:round/>
                <a:headEnd/>
                <a:tailEnd/>
              </a:ln>
            </p:spPr>
            <p:txBody>
              <a:bodyPr/>
              <a:lstStyle/>
              <a:p>
                <a:pPr>
                  <a:defRPr/>
                </a:pPr>
                <a:endParaRPr lang="en-US"/>
              </a:p>
            </p:txBody>
          </p:sp>
          <p:sp>
            <p:nvSpPr>
              <p:cNvPr id="101" name="Freeform 75"/>
              <p:cNvSpPr>
                <a:spLocks/>
              </p:cNvSpPr>
              <p:nvPr userDrawn="1"/>
            </p:nvSpPr>
            <p:spPr bwMode="auto">
              <a:xfrm>
                <a:off x="2968" y="227"/>
                <a:ext cx="88" cy="63"/>
              </a:xfrm>
              <a:custGeom>
                <a:avLst/>
                <a:gdLst>
                  <a:gd name="T0" fmla="*/ 44 w 44"/>
                  <a:gd name="T1" fmla="*/ 26 h 32"/>
                  <a:gd name="T2" fmla="*/ 17 w 44"/>
                  <a:gd name="T3" fmla="*/ 28 h 32"/>
                  <a:gd name="T4" fmla="*/ 1 w 44"/>
                  <a:gd name="T5" fmla="*/ 32 h 32"/>
                  <a:gd name="T6" fmla="*/ 0 w 44"/>
                  <a:gd name="T7" fmla="*/ 32 h 32"/>
                  <a:gd name="T8" fmla="*/ 3 w 44"/>
                  <a:gd name="T9" fmla="*/ 28 h 32"/>
                  <a:gd name="T10" fmla="*/ 2 w 44"/>
                  <a:gd name="T11" fmla="*/ 23 h 32"/>
                  <a:gd name="T12" fmla="*/ 8 w 44"/>
                  <a:gd name="T13" fmla="*/ 18 h 32"/>
                  <a:gd name="T14" fmla="*/ 8 w 44"/>
                  <a:gd name="T15" fmla="*/ 14 h 32"/>
                  <a:gd name="T16" fmla="*/ 6 w 44"/>
                  <a:gd name="T17" fmla="*/ 12 h 32"/>
                  <a:gd name="T18" fmla="*/ 1 w 44"/>
                  <a:gd name="T19" fmla="*/ 13 h 32"/>
                  <a:gd name="T20" fmla="*/ 1 w 44"/>
                  <a:gd name="T21" fmla="*/ 7 h 32"/>
                  <a:gd name="T22" fmla="*/ 19 w 44"/>
                  <a:gd name="T23" fmla="*/ 3 h 32"/>
                  <a:gd name="T24" fmla="*/ 26 w 44"/>
                  <a:gd name="T25" fmla="*/ 2 h 32"/>
                  <a:gd name="T26" fmla="*/ 28 w 44"/>
                  <a:gd name="T27" fmla="*/ 7 h 32"/>
                  <a:gd name="T28" fmla="*/ 34 w 44"/>
                  <a:gd name="T29" fmla="*/ 7 h 32"/>
                  <a:gd name="T30" fmla="*/ 36 w 44"/>
                  <a:gd name="T31" fmla="*/ 1 h 32"/>
                  <a:gd name="T32" fmla="*/ 43 w 44"/>
                  <a:gd name="T33" fmla="*/ 1 h 32"/>
                  <a:gd name="T34" fmla="*/ 44 w 44"/>
                  <a:gd name="T35" fmla="*/ 0 h 32"/>
                  <a:gd name="T36" fmla="*/ 44 w 44"/>
                  <a:gd name="T37" fmla="*/ 26 h 32"/>
                  <a:gd name="T38" fmla="*/ 44 w 44"/>
                  <a:gd name="T39" fmla="*/ 26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4" h="32">
                    <a:moveTo>
                      <a:pt x="44" y="26"/>
                    </a:moveTo>
                    <a:cubicBezTo>
                      <a:pt x="35" y="25"/>
                      <a:pt x="26" y="26"/>
                      <a:pt x="17" y="28"/>
                    </a:cubicBezTo>
                    <a:cubicBezTo>
                      <a:pt x="1" y="32"/>
                      <a:pt x="1" y="32"/>
                      <a:pt x="1" y="32"/>
                    </a:cubicBezTo>
                    <a:cubicBezTo>
                      <a:pt x="0" y="32"/>
                      <a:pt x="0" y="32"/>
                      <a:pt x="0" y="32"/>
                    </a:cubicBezTo>
                    <a:cubicBezTo>
                      <a:pt x="1" y="31"/>
                      <a:pt x="3" y="29"/>
                      <a:pt x="3" y="28"/>
                    </a:cubicBezTo>
                    <a:cubicBezTo>
                      <a:pt x="3" y="26"/>
                      <a:pt x="3" y="24"/>
                      <a:pt x="2" y="23"/>
                    </a:cubicBezTo>
                    <a:cubicBezTo>
                      <a:pt x="5" y="23"/>
                      <a:pt x="7" y="21"/>
                      <a:pt x="8" y="18"/>
                    </a:cubicBezTo>
                    <a:cubicBezTo>
                      <a:pt x="8" y="17"/>
                      <a:pt x="8" y="16"/>
                      <a:pt x="8" y="14"/>
                    </a:cubicBezTo>
                    <a:cubicBezTo>
                      <a:pt x="8" y="13"/>
                      <a:pt x="7" y="12"/>
                      <a:pt x="6" y="12"/>
                    </a:cubicBezTo>
                    <a:cubicBezTo>
                      <a:pt x="4" y="12"/>
                      <a:pt x="3" y="12"/>
                      <a:pt x="1" y="13"/>
                    </a:cubicBezTo>
                    <a:cubicBezTo>
                      <a:pt x="1" y="7"/>
                      <a:pt x="1" y="7"/>
                      <a:pt x="1" y="7"/>
                    </a:cubicBezTo>
                    <a:cubicBezTo>
                      <a:pt x="19" y="3"/>
                      <a:pt x="19" y="3"/>
                      <a:pt x="19" y="3"/>
                    </a:cubicBezTo>
                    <a:cubicBezTo>
                      <a:pt x="21" y="2"/>
                      <a:pt x="23" y="2"/>
                      <a:pt x="26" y="2"/>
                    </a:cubicBezTo>
                    <a:cubicBezTo>
                      <a:pt x="26" y="4"/>
                      <a:pt x="26" y="6"/>
                      <a:pt x="28" y="7"/>
                    </a:cubicBezTo>
                    <a:cubicBezTo>
                      <a:pt x="30" y="8"/>
                      <a:pt x="33" y="8"/>
                      <a:pt x="34" y="7"/>
                    </a:cubicBezTo>
                    <a:cubicBezTo>
                      <a:pt x="36" y="5"/>
                      <a:pt x="36" y="3"/>
                      <a:pt x="36" y="1"/>
                    </a:cubicBezTo>
                    <a:cubicBezTo>
                      <a:pt x="38" y="2"/>
                      <a:pt x="41" y="3"/>
                      <a:pt x="43" y="1"/>
                    </a:cubicBezTo>
                    <a:cubicBezTo>
                      <a:pt x="44" y="1"/>
                      <a:pt x="44" y="0"/>
                      <a:pt x="44" y="0"/>
                    </a:cubicBezTo>
                    <a:cubicBezTo>
                      <a:pt x="44" y="26"/>
                      <a:pt x="44" y="26"/>
                      <a:pt x="44" y="26"/>
                    </a:cubicBezTo>
                    <a:cubicBezTo>
                      <a:pt x="44" y="26"/>
                      <a:pt x="44" y="26"/>
                      <a:pt x="44" y="26"/>
                    </a:cubicBezTo>
                    <a:close/>
                  </a:path>
                </a:pathLst>
              </a:custGeom>
              <a:solidFill>
                <a:srgbClr val="FFFFFF"/>
              </a:solidFill>
              <a:ln w="9525">
                <a:noFill/>
                <a:round/>
                <a:headEnd/>
                <a:tailEnd/>
              </a:ln>
            </p:spPr>
            <p:txBody>
              <a:bodyPr/>
              <a:lstStyle/>
              <a:p>
                <a:pPr>
                  <a:defRPr/>
                </a:pPr>
                <a:endParaRPr lang="en-US"/>
              </a:p>
            </p:txBody>
          </p:sp>
          <p:sp>
            <p:nvSpPr>
              <p:cNvPr id="102" name="Freeform 76"/>
              <p:cNvSpPr>
                <a:spLocks/>
              </p:cNvSpPr>
              <p:nvPr userDrawn="1"/>
            </p:nvSpPr>
            <p:spPr bwMode="auto">
              <a:xfrm>
                <a:off x="2872" y="229"/>
                <a:ext cx="91" cy="67"/>
              </a:xfrm>
              <a:custGeom>
                <a:avLst/>
                <a:gdLst>
                  <a:gd name="T0" fmla="*/ 5 w 44"/>
                  <a:gd name="T1" fmla="*/ 4 h 34"/>
                  <a:gd name="T2" fmla="*/ 8 w 44"/>
                  <a:gd name="T3" fmla="*/ 4 h 34"/>
                  <a:gd name="T4" fmla="*/ 11 w 44"/>
                  <a:gd name="T5" fmla="*/ 11 h 34"/>
                  <a:gd name="T6" fmla="*/ 17 w 44"/>
                  <a:gd name="T7" fmla="*/ 12 h 34"/>
                  <a:gd name="T8" fmla="*/ 18 w 44"/>
                  <a:gd name="T9" fmla="*/ 6 h 34"/>
                  <a:gd name="T10" fmla="*/ 43 w 44"/>
                  <a:gd name="T11" fmla="*/ 7 h 34"/>
                  <a:gd name="T12" fmla="*/ 43 w 44"/>
                  <a:gd name="T13" fmla="*/ 13 h 34"/>
                  <a:gd name="T14" fmla="*/ 38 w 44"/>
                  <a:gd name="T15" fmla="*/ 14 h 34"/>
                  <a:gd name="T16" fmla="*/ 36 w 44"/>
                  <a:gd name="T17" fmla="*/ 16 h 34"/>
                  <a:gd name="T18" fmla="*/ 38 w 44"/>
                  <a:gd name="T19" fmla="*/ 23 h 34"/>
                  <a:gd name="T20" fmla="*/ 42 w 44"/>
                  <a:gd name="T21" fmla="*/ 23 h 34"/>
                  <a:gd name="T22" fmla="*/ 41 w 44"/>
                  <a:gd name="T23" fmla="*/ 30 h 34"/>
                  <a:gd name="T24" fmla="*/ 44 w 44"/>
                  <a:gd name="T25" fmla="*/ 31 h 34"/>
                  <a:gd name="T26" fmla="*/ 0 w 44"/>
                  <a:gd name="T27" fmla="*/ 26 h 34"/>
                  <a:gd name="T28" fmla="*/ 0 w 44"/>
                  <a:gd name="T29" fmla="*/ 0 h 34"/>
                  <a:gd name="T30" fmla="*/ 5 w 44"/>
                  <a:gd name="T31" fmla="*/ 4 h 34"/>
                  <a:gd name="T32" fmla="*/ 5 w 44"/>
                  <a:gd name="T33" fmla="*/ 4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4" h="34">
                    <a:moveTo>
                      <a:pt x="5" y="4"/>
                    </a:moveTo>
                    <a:cubicBezTo>
                      <a:pt x="6" y="4"/>
                      <a:pt x="7" y="4"/>
                      <a:pt x="8" y="4"/>
                    </a:cubicBezTo>
                    <a:cubicBezTo>
                      <a:pt x="8" y="7"/>
                      <a:pt x="9" y="9"/>
                      <a:pt x="11" y="11"/>
                    </a:cubicBezTo>
                    <a:cubicBezTo>
                      <a:pt x="12" y="12"/>
                      <a:pt x="15" y="13"/>
                      <a:pt x="17" y="12"/>
                    </a:cubicBezTo>
                    <a:cubicBezTo>
                      <a:pt x="18" y="10"/>
                      <a:pt x="19" y="8"/>
                      <a:pt x="18" y="6"/>
                    </a:cubicBezTo>
                    <a:cubicBezTo>
                      <a:pt x="26" y="8"/>
                      <a:pt x="35" y="8"/>
                      <a:pt x="43" y="7"/>
                    </a:cubicBezTo>
                    <a:cubicBezTo>
                      <a:pt x="43" y="13"/>
                      <a:pt x="43" y="13"/>
                      <a:pt x="43" y="13"/>
                    </a:cubicBezTo>
                    <a:cubicBezTo>
                      <a:pt x="41" y="13"/>
                      <a:pt x="40" y="13"/>
                      <a:pt x="38" y="14"/>
                    </a:cubicBezTo>
                    <a:cubicBezTo>
                      <a:pt x="37" y="14"/>
                      <a:pt x="36" y="15"/>
                      <a:pt x="36" y="16"/>
                    </a:cubicBezTo>
                    <a:cubicBezTo>
                      <a:pt x="36" y="19"/>
                      <a:pt x="36" y="21"/>
                      <a:pt x="38" y="23"/>
                    </a:cubicBezTo>
                    <a:cubicBezTo>
                      <a:pt x="39" y="24"/>
                      <a:pt x="41" y="24"/>
                      <a:pt x="42" y="23"/>
                    </a:cubicBezTo>
                    <a:cubicBezTo>
                      <a:pt x="41" y="25"/>
                      <a:pt x="40" y="28"/>
                      <a:pt x="41" y="30"/>
                    </a:cubicBezTo>
                    <a:cubicBezTo>
                      <a:pt x="42" y="31"/>
                      <a:pt x="43" y="31"/>
                      <a:pt x="44" y="31"/>
                    </a:cubicBezTo>
                    <a:cubicBezTo>
                      <a:pt x="29" y="34"/>
                      <a:pt x="14" y="31"/>
                      <a:pt x="0" y="26"/>
                    </a:cubicBezTo>
                    <a:cubicBezTo>
                      <a:pt x="0" y="0"/>
                      <a:pt x="0" y="0"/>
                      <a:pt x="0" y="0"/>
                    </a:cubicBezTo>
                    <a:cubicBezTo>
                      <a:pt x="1" y="3"/>
                      <a:pt x="3" y="4"/>
                      <a:pt x="5" y="4"/>
                    </a:cubicBezTo>
                    <a:cubicBezTo>
                      <a:pt x="5" y="4"/>
                      <a:pt x="5" y="4"/>
                      <a:pt x="5" y="4"/>
                    </a:cubicBezTo>
                    <a:close/>
                  </a:path>
                </a:pathLst>
              </a:custGeom>
              <a:solidFill>
                <a:srgbClr val="E13A3E"/>
              </a:solidFill>
              <a:ln w="9525">
                <a:noFill/>
                <a:round/>
                <a:headEnd/>
                <a:tailEnd/>
              </a:ln>
            </p:spPr>
            <p:txBody>
              <a:bodyPr/>
              <a:lstStyle/>
              <a:p>
                <a:pPr>
                  <a:defRPr/>
                </a:pPr>
                <a:endParaRPr lang="en-US"/>
              </a:p>
            </p:txBody>
          </p:sp>
          <p:sp>
            <p:nvSpPr>
              <p:cNvPr id="103" name="Freeform 77"/>
              <p:cNvSpPr>
                <a:spLocks/>
              </p:cNvSpPr>
              <p:nvPr userDrawn="1"/>
            </p:nvSpPr>
            <p:spPr bwMode="auto">
              <a:xfrm>
                <a:off x="2841" y="233"/>
                <a:ext cx="29" cy="47"/>
              </a:xfrm>
              <a:custGeom>
                <a:avLst/>
                <a:gdLst>
                  <a:gd name="T0" fmla="*/ 15 w 15"/>
                  <a:gd name="T1" fmla="*/ 12 h 24"/>
                  <a:gd name="T2" fmla="*/ 15 w 15"/>
                  <a:gd name="T3" fmla="*/ 24 h 24"/>
                  <a:gd name="T4" fmla="*/ 0 w 15"/>
                  <a:gd name="T5" fmla="*/ 21 h 24"/>
                  <a:gd name="T6" fmla="*/ 0 w 15"/>
                  <a:gd name="T7" fmla="*/ 0 h 24"/>
                  <a:gd name="T8" fmla="*/ 15 w 15"/>
                  <a:gd name="T9" fmla="*/ 12 h 24"/>
                  <a:gd name="T10" fmla="*/ 15 w 15"/>
                  <a:gd name="T11" fmla="*/ 12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4">
                    <a:moveTo>
                      <a:pt x="15" y="12"/>
                    </a:moveTo>
                    <a:cubicBezTo>
                      <a:pt x="15" y="24"/>
                      <a:pt x="15" y="24"/>
                      <a:pt x="15" y="24"/>
                    </a:cubicBezTo>
                    <a:cubicBezTo>
                      <a:pt x="10" y="23"/>
                      <a:pt x="6" y="22"/>
                      <a:pt x="0" y="21"/>
                    </a:cubicBezTo>
                    <a:cubicBezTo>
                      <a:pt x="0" y="0"/>
                      <a:pt x="0" y="0"/>
                      <a:pt x="0" y="0"/>
                    </a:cubicBezTo>
                    <a:cubicBezTo>
                      <a:pt x="5" y="4"/>
                      <a:pt x="10" y="8"/>
                      <a:pt x="15" y="12"/>
                    </a:cubicBezTo>
                    <a:cubicBezTo>
                      <a:pt x="15" y="12"/>
                      <a:pt x="15" y="12"/>
                      <a:pt x="15" y="12"/>
                    </a:cubicBezTo>
                    <a:close/>
                  </a:path>
                </a:pathLst>
              </a:custGeom>
              <a:solidFill>
                <a:srgbClr val="FEBF50"/>
              </a:solidFill>
              <a:ln w="9525">
                <a:noFill/>
                <a:round/>
                <a:headEnd/>
                <a:tailEnd/>
              </a:ln>
            </p:spPr>
            <p:txBody>
              <a:bodyPr/>
              <a:lstStyle/>
              <a:p>
                <a:pPr>
                  <a:defRPr/>
                </a:pPr>
                <a:endParaRPr lang="en-US"/>
              </a:p>
            </p:txBody>
          </p:sp>
          <p:sp>
            <p:nvSpPr>
              <p:cNvPr id="104" name="Freeform 78"/>
              <p:cNvSpPr>
                <a:spLocks/>
              </p:cNvSpPr>
              <p:nvPr userDrawn="1"/>
            </p:nvSpPr>
            <p:spPr bwMode="auto">
              <a:xfrm>
                <a:off x="2749" y="237"/>
                <a:ext cx="30" cy="53"/>
              </a:xfrm>
              <a:custGeom>
                <a:avLst/>
                <a:gdLst>
                  <a:gd name="T0" fmla="*/ 15 w 15"/>
                  <a:gd name="T1" fmla="*/ 4 h 27"/>
                  <a:gd name="T2" fmla="*/ 15 w 15"/>
                  <a:gd name="T3" fmla="*/ 23 h 27"/>
                  <a:gd name="T4" fmla="*/ 0 w 15"/>
                  <a:gd name="T5" fmla="*/ 27 h 27"/>
                  <a:gd name="T6" fmla="*/ 0 w 15"/>
                  <a:gd name="T7" fmla="*/ 0 h 27"/>
                  <a:gd name="T8" fmla="*/ 0 w 15"/>
                  <a:gd name="T9" fmla="*/ 0 h 27"/>
                  <a:gd name="T10" fmla="*/ 15 w 15"/>
                  <a:gd name="T11" fmla="*/ 4 h 27"/>
                  <a:gd name="T12" fmla="*/ 15 w 15"/>
                  <a:gd name="T13" fmla="*/ 4 h 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27">
                    <a:moveTo>
                      <a:pt x="15" y="4"/>
                    </a:moveTo>
                    <a:cubicBezTo>
                      <a:pt x="15" y="23"/>
                      <a:pt x="15" y="23"/>
                      <a:pt x="15" y="23"/>
                    </a:cubicBezTo>
                    <a:cubicBezTo>
                      <a:pt x="10" y="25"/>
                      <a:pt x="5" y="26"/>
                      <a:pt x="0" y="27"/>
                    </a:cubicBezTo>
                    <a:cubicBezTo>
                      <a:pt x="0" y="0"/>
                      <a:pt x="0" y="0"/>
                      <a:pt x="0" y="0"/>
                    </a:cubicBezTo>
                    <a:cubicBezTo>
                      <a:pt x="0" y="0"/>
                      <a:pt x="0" y="0"/>
                      <a:pt x="0" y="0"/>
                    </a:cubicBezTo>
                    <a:cubicBezTo>
                      <a:pt x="5" y="1"/>
                      <a:pt x="10" y="3"/>
                      <a:pt x="15" y="4"/>
                    </a:cubicBezTo>
                    <a:cubicBezTo>
                      <a:pt x="15" y="4"/>
                      <a:pt x="15" y="4"/>
                      <a:pt x="15" y="4"/>
                    </a:cubicBezTo>
                    <a:close/>
                  </a:path>
                </a:pathLst>
              </a:custGeom>
              <a:solidFill>
                <a:srgbClr val="FEBF50"/>
              </a:solidFill>
              <a:ln w="9525">
                <a:noFill/>
                <a:round/>
                <a:headEnd/>
                <a:tailEnd/>
              </a:ln>
            </p:spPr>
            <p:txBody>
              <a:bodyPr/>
              <a:lstStyle/>
              <a:p>
                <a:pPr>
                  <a:defRPr/>
                </a:pPr>
                <a:endParaRPr lang="en-US"/>
              </a:p>
            </p:txBody>
          </p:sp>
          <p:sp>
            <p:nvSpPr>
              <p:cNvPr id="105" name="Freeform 79"/>
              <p:cNvSpPr>
                <a:spLocks/>
              </p:cNvSpPr>
              <p:nvPr userDrawn="1"/>
            </p:nvSpPr>
            <p:spPr bwMode="auto">
              <a:xfrm>
                <a:off x="2779" y="245"/>
                <a:ext cx="30" cy="37"/>
              </a:xfrm>
              <a:custGeom>
                <a:avLst/>
                <a:gdLst>
                  <a:gd name="T0" fmla="*/ 15 w 15"/>
                  <a:gd name="T1" fmla="*/ 6 h 19"/>
                  <a:gd name="T2" fmla="*/ 15 w 15"/>
                  <a:gd name="T3" fmla="*/ 15 h 19"/>
                  <a:gd name="T4" fmla="*/ 0 w 15"/>
                  <a:gd name="T5" fmla="*/ 19 h 19"/>
                  <a:gd name="T6" fmla="*/ 0 w 15"/>
                  <a:gd name="T7" fmla="*/ 0 h 19"/>
                  <a:gd name="T8" fmla="*/ 15 w 15"/>
                  <a:gd name="T9" fmla="*/ 6 h 19"/>
                  <a:gd name="T10" fmla="*/ 15 w 15"/>
                  <a:gd name="T11" fmla="*/ 6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9">
                    <a:moveTo>
                      <a:pt x="15" y="6"/>
                    </a:moveTo>
                    <a:cubicBezTo>
                      <a:pt x="15" y="15"/>
                      <a:pt x="15" y="15"/>
                      <a:pt x="15" y="15"/>
                    </a:cubicBezTo>
                    <a:cubicBezTo>
                      <a:pt x="10" y="16"/>
                      <a:pt x="5" y="17"/>
                      <a:pt x="0" y="19"/>
                    </a:cubicBezTo>
                    <a:cubicBezTo>
                      <a:pt x="0" y="0"/>
                      <a:pt x="0" y="0"/>
                      <a:pt x="0" y="0"/>
                    </a:cubicBezTo>
                    <a:cubicBezTo>
                      <a:pt x="5" y="2"/>
                      <a:pt x="10" y="4"/>
                      <a:pt x="15" y="6"/>
                    </a:cubicBezTo>
                    <a:cubicBezTo>
                      <a:pt x="15" y="6"/>
                      <a:pt x="15" y="6"/>
                      <a:pt x="15" y="6"/>
                    </a:cubicBezTo>
                    <a:close/>
                  </a:path>
                </a:pathLst>
              </a:custGeom>
              <a:solidFill>
                <a:srgbClr val="231F20"/>
              </a:solidFill>
              <a:ln w="9525">
                <a:noFill/>
                <a:round/>
                <a:headEnd/>
                <a:tailEnd/>
              </a:ln>
            </p:spPr>
            <p:txBody>
              <a:bodyPr/>
              <a:lstStyle/>
              <a:p>
                <a:pPr>
                  <a:defRPr/>
                </a:pPr>
                <a:endParaRPr lang="en-US"/>
              </a:p>
            </p:txBody>
          </p:sp>
          <p:sp>
            <p:nvSpPr>
              <p:cNvPr id="106" name="Freeform 80"/>
              <p:cNvSpPr>
                <a:spLocks/>
              </p:cNvSpPr>
              <p:nvPr userDrawn="1"/>
            </p:nvSpPr>
            <p:spPr bwMode="auto">
              <a:xfrm>
                <a:off x="2809" y="257"/>
                <a:ext cx="30" cy="17"/>
              </a:xfrm>
              <a:custGeom>
                <a:avLst/>
                <a:gdLst>
                  <a:gd name="T0" fmla="*/ 15 w 15"/>
                  <a:gd name="T1" fmla="*/ 9 h 9"/>
                  <a:gd name="T2" fmla="*/ 1 w 15"/>
                  <a:gd name="T3" fmla="*/ 9 h 9"/>
                  <a:gd name="T4" fmla="*/ 0 w 15"/>
                  <a:gd name="T5" fmla="*/ 0 h 9"/>
                  <a:gd name="T6" fmla="*/ 15 w 15"/>
                  <a:gd name="T7" fmla="*/ 9 h 9"/>
                  <a:gd name="T8" fmla="*/ 15 w 15"/>
                  <a:gd name="T9" fmla="*/ 9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9">
                    <a:moveTo>
                      <a:pt x="15" y="9"/>
                    </a:moveTo>
                    <a:cubicBezTo>
                      <a:pt x="11" y="8"/>
                      <a:pt x="5" y="9"/>
                      <a:pt x="1" y="9"/>
                    </a:cubicBezTo>
                    <a:cubicBezTo>
                      <a:pt x="0" y="0"/>
                      <a:pt x="0" y="0"/>
                      <a:pt x="0" y="0"/>
                    </a:cubicBezTo>
                    <a:cubicBezTo>
                      <a:pt x="6" y="2"/>
                      <a:pt x="11" y="5"/>
                      <a:pt x="15" y="9"/>
                    </a:cubicBezTo>
                    <a:cubicBezTo>
                      <a:pt x="15" y="9"/>
                      <a:pt x="15" y="9"/>
                      <a:pt x="15" y="9"/>
                    </a:cubicBezTo>
                    <a:close/>
                  </a:path>
                </a:pathLst>
              </a:custGeom>
              <a:solidFill>
                <a:srgbClr val="FEBF50"/>
              </a:solidFill>
              <a:ln w="9525">
                <a:noFill/>
                <a:round/>
                <a:headEnd/>
                <a:tailEnd/>
              </a:ln>
            </p:spPr>
            <p:txBody>
              <a:bodyPr/>
              <a:lstStyle/>
              <a:p>
                <a:pPr>
                  <a:defRPr/>
                </a:pPr>
                <a:endParaRPr lang="en-US"/>
              </a:p>
            </p:txBody>
          </p:sp>
          <p:sp>
            <p:nvSpPr>
              <p:cNvPr id="107" name="Freeform 81"/>
              <p:cNvSpPr>
                <a:spLocks/>
              </p:cNvSpPr>
              <p:nvPr userDrawn="1"/>
            </p:nvSpPr>
            <p:spPr bwMode="auto">
              <a:xfrm>
                <a:off x="2783" y="272"/>
                <a:ext cx="87" cy="62"/>
              </a:xfrm>
              <a:custGeom>
                <a:avLst/>
                <a:gdLst>
                  <a:gd name="T0" fmla="*/ 44 w 44"/>
                  <a:gd name="T1" fmla="*/ 5 h 31"/>
                  <a:gd name="T2" fmla="*/ 44 w 44"/>
                  <a:gd name="T3" fmla="*/ 31 h 31"/>
                  <a:gd name="T4" fmla="*/ 38 w 44"/>
                  <a:gd name="T5" fmla="*/ 27 h 31"/>
                  <a:gd name="T6" fmla="*/ 36 w 44"/>
                  <a:gd name="T7" fmla="*/ 27 h 31"/>
                  <a:gd name="T8" fmla="*/ 34 w 44"/>
                  <a:gd name="T9" fmla="*/ 21 h 31"/>
                  <a:gd name="T10" fmla="*/ 28 w 44"/>
                  <a:gd name="T11" fmla="*/ 20 h 31"/>
                  <a:gd name="T12" fmla="*/ 25 w 44"/>
                  <a:gd name="T13" fmla="*/ 26 h 31"/>
                  <a:gd name="T14" fmla="*/ 1 w 44"/>
                  <a:gd name="T15" fmla="*/ 29 h 31"/>
                  <a:gd name="T16" fmla="*/ 1 w 44"/>
                  <a:gd name="T17" fmla="*/ 23 h 31"/>
                  <a:gd name="T18" fmla="*/ 7 w 44"/>
                  <a:gd name="T19" fmla="*/ 20 h 31"/>
                  <a:gd name="T20" fmla="*/ 8 w 44"/>
                  <a:gd name="T21" fmla="*/ 14 h 31"/>
                  <a:gd name="T22" fmla="*/ 5 w 44"/>
                  <a:gd name="T23" fmla="*/ 12 h 31"/>
                  <a:gd name="T24" fmla="*/ 2 w 44"/>
                  <a:gd name="T25" fmla="*/ 12 h 31"/>
                  <a:gd name="T26" fmla="*/ 2 w 44"/>
                  <a:gd name="T27" fmla="*/ 6 h 31"/>
                  <a:gd name="T28" fmla="*/ 0 w 44"/>
                  <a:gd name="T29" fmla="*/ 5 h 31"/>
                  <a:gd name="T30" fmla="*/ 34 w 44"/>
                  <a:gd name="T31" fmla="*/ 2 h 31"/>
                  <a:gd name="T32" fmla="*/ 44 w 44"/>
                  <a:gd name="T33" fmla="*/ 5 h 31"/>
                  <a:gd name="T34" fmla="*/ 44 w 44"/>
                  <a:gd name="T35" fmla="*/ 5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1">
                    <a:moveTo>
                      <a:pt x="44" y="5"/>
                    </a:moveTo>
                    <a:cubicBezTo>
                      <a:pt x="44" y="31"/>
                      <a:pt x="44" y="31"/>
                      <a:pt x="44" y="31"/>
                    </a:cubicBezTo>
                    <a:cubicBezTo>
                      <a:pt x="43" y="28"/>
                      <a:pt x="41" y="27"/>
                      <a:pt x="38" y="27"/>
                    </a:cubicBezTo>
                    <a:cubicBezTo>
                      <a:pt x="37" y="27"/>
                      <a:pt x="37" y="27"/>
                      <a:pt x="36" y="27"/>
                    </a:cubicBezTo>
                    <a:cubicBezTo>
                      <a:pt x="36" y="25"/>
                      <a:pt x="36" y="22"/>
                      <a:pt x="34" y="21"/>
                    </a:cubicBezTo>
                    <a:cubicBezTo>
                      <a:pt x="32" y="19"/>
                      <a:pt x="29" y="19"/>
                      <a:pt x="28" y="20"/>
                    </a:cubicBezTo>
                    <a:cubicBezTo>
                      <a:pt x="26" y="21"/>
                      <a:pt x="25" y="24"/>
                      <a:pt x="25" y="26"/>
                    </a:cubicBezTo>
                    <a:cubicBezTo>
                      <a:pt x="17" y="25"/>
                      <a:pt x="9" y="27"/>
                      <a:pt x="1" y="29"/>
                    </a:cubicBezTo>
                    <a:cubicBezTo>
                      <a:pt x="1" y="27"/>
                      <a:pt x="1" y="25"/>
                      <a:pt x="1" y="23"/>
                    </a:cubicBezTo>
                    <a:cubicBezTo>
                      <a:pt x="4" y="23"/>
                      <a:pt x="6" y="22"/>
                      <a:pt x="7" y="20"/>
                    </a:cubicBezTo>
                    <a:cubicBezTo>
                      <a:pt x="9" y="19"/>
                      <a:pt x="8" y="16"/>
                      <a:pt x="8" y="14"/>
                    </a:cubicBezTo>
                    <a:cubicBezTo>
                      <a:pt x="7" y="13"/>
                      <a:pt x="6" y="12"/>
                      <a:pt x="5" y="12"/>
                    </a:cubicBezTo>
                    <a:cubicBezTo>
                      <a:pt x="4" y="12"/>
                      <a:pt x="3" y="12"/>
                      <a:pt x="2" y="12"/>
                    </a:cubicBezTo>
                    <a:cubicBezTo>
                      <a:pt x="3" y="11"/>
                      <a:pt x="4" y="8"/>
                      <a:pt x="2" y="6"/>
                    </a:cubicBezTo>
                    <a:cubicBezTo>
                      <a:pt x="2" y="5"/>
                      <a:pt x="1" y="5"/>
                      <a:pt x="0" y="5"/>
                    </a:cubicBezTo>
                    <a:cubicBezTo>
                      <a:pt x="10" y="1"/>
                      <a:pt x="23" y="0"/>
                      <a:pt x="34" y="2"/>
                    </a:cubicBezTo>
                    <a:cubicBezTo>
                      <a:pt x="37" y="3"/>
                      <a:pt x="41" y="4"/>
                      <a:pt x="44" y="5"/>
                    </a:cubicBezTo>
                    <a:cubicBezTo>
                      <a:pt x="44" y="5"/>
                      <a:pt x="44" y="5"/>
                      <a:pt x="44" y="5"/>
                    </a:cubicBezTo>
                    <a:close/>
                  </a:path>
                </a:pathLst>
              </a:custGeom>
              <a:solidFill>
                <a:srgbClr val="E13A3E"/>
              </a:solidFill>
              <a:ln w="9525">
                <a:noFill/>
                <a:round/>
                <a:headEnd/>
                <a:tailEnd/>
              </a:ln>
            </p:spPr>
            <p:txBody>
              <a:bodyPr/>
              <a:lstStyle/>
              <a:p>
                <a:pPr>
                  <a:defRPr/>
                </a:pPr>
                <a:endParaRPr lang="en-US"/>
              </a:p>
            </p:txBody>
          </p:sp>
          <p:sp>
            <p:nvSpPr>
              <p:cNvPr id="108" name="Freeform 82"/>
              <p:cNvSpPr>
                <a:spLocks/>
              </p:cNvSpPr>
              <p:nvPr userDrawn="1"/>
            </p:nvSpPr>
            <p:spPr bwMode="auto">
              <a:xfrm>
                <a:off x="3026" y="278"/>
                <a:ext cx="30" cy="92"/>
              </a:xfrm>
              <a:custGeom>
                <a:avLst/>
                <a:gdLst>
                  <a:gd name="T0" fmla="*/ 15 w 15"/>
                  <a:gd name="T1" fmla="*/ 0 h 46"/>
                  <a:gd name="T2" fmla="*/ 15 w 15"/>
                  <a:gd name="T3" fmla="*/ 46 h 46"/>
                  <a:gd name="T4" fmla="*/ 0 w 15"/>
                  <a:gd name="T5" fmla="*/ 38 h 46"/>
                  <a:gd name="T6" fmla="*/ 0 w 15"/>
                  <a:gd name="T7" fmla="*/ 0 h 46"/>
                  <a:gd name="T8" fmla="*/ 15 w 15"/>
                  <a:gd name="T9" fmla="*/ 0 h 46"/>
                  <a:gd name="T10" fmla="*/ 15 w 15"/>
                  <a:gd name="T11" fmla="*/ 0 h 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46">
                    <a:moveTo>
                      <a:pt x="15" y="0"/>
                    </a:moveTo>
                    <a:cubicBezTo>
                      <a:pt x="15" y="46"/>
                      <a:pt x="15" y="46"/>
                      <a:pt x="15" y="46"/>
                    </a:cubicBezTo>
                    <a:cubicBezTo>
                      <a:pt x="11" y="43"/>
                      <a:pt x="6" y="40"/>
                      <a:pt x="0" y="38"/>
                    </a:cubicBezTo>
                    <a:cubicBezTo>
                      <a:pt x="0" y="0"/>
                      <a:pt x="0" y="0"/>
                      <a:pt x="0" y="0"/>
                    </a:cubicBezTo>
                    <a:cubicBezTo>
                      <a:pt x="5" y="0"/>
                      <a:pt x="10" y="0"/>
                      <a:pt x="15" y="0"/>
                    </a:cubicBezTo>
                    <a:cubicBezTo>
                      <a:pt x="15" y="0"/>
                      <a:pt x="15" y="0"/>
                      <a:pt x="15" y="0"/>
                    </a:cubicBezTo>
                    <a:close/>
                  </a:path>
                </a:pathLst>
              </a:custGeom>
              <a:solidFill>
                <a:srgbClr val="231F20"/>
              </a:solidFill>
              <a:ln w="9525">
                <a:noFill/>
                <a:round/>
                <a:headEnd/>
                <a:tailEnd/>
              </a:ln>
            </p:spPr>
            <p:txBody>
              <a:bodyPr/>
              <a:lstStyle/>
              <a:p>
                <a:pPr>
                  <a:defRPr/>
                </a:pPr>
                <a:endParaRPr lang="en-US"/>
              </a:p>
            </p:txBody>
          </p:sp>
          <p:sp>
            <p:nvSpPr>
              <p:cNvPr id="109" name="Freeform 83"/>
              <p:cNvSpPr>
                <a:spLocks/>
              </p:cNvSpPr>
              <p:nvPr userDrawn="1"/>
            </p:nvSpPr>
            <p:spPr bwMode="auto">
              <a:xfrm>
                <a:off x="2996" y="278"/>
                <a:ext cx="30" cy="74"/>
              </a:xfrm>
              <a:custGeom>
                <a:avLst/>
                <a:gdLst>
                  <a:gd name="T0" fmla="*/ 15 w 15"/>
                  <a:gd name="T1" fmla="*/ 37 h 37"/>
                  <a:gd name="T2" fmla="*/ 0 w 15"/>
                  <a:gd name="T3" fmla="*/ 31 h 37"/>
                  <a:gd name="T4" fmla="*/ 0 w 15"/>
                  <a:gd name="T5" fmla="*/ 3 h 37"/>
                  <a:gd name="T6" fmla="*/ 15 w 15"/>
                  <a:gd name="T7" fmla="*/ 0 h 37"/>
                  <a:gd name="T8" fmla="*/ 15 w 15"/>
                  <a:gd name="T9" fmla="*/ 37 h 37"/>
                  <a:gd name="T10" fmla="*/ 15 w 15"/>
                  <a:gd name="T11" fmla="*/ 37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37">
                    <a:moveTo>
                      <a:pt x="15" y="37"/>
                    </a:moveTo>
                    <a:cubicBezTo>
                      <a:pt x="10" y="35"/>
                      <a:pt x="5" y="33"/>
                      <a:pt x="0" y="31"/>
                    </a:cubicBezTo>
                    <a:cubicBezTo>
                      <a:pt x="0" y="3"/>
                      <a:pt x="0" y="3"/>
                      <a:pt x="0" y="3"/>
                    </a:cubicBezTo>
                    <a:cubicBezTo>
                      <a:pt x="5" y="2"/>
                      <a:pt x="10" y="1"/>
                      <a:pt x="15" y="0"/>
                    </a:cubicBezTo>
                    <a:cubicBezTo>
                      <a:pt x="15" y="37"/>
                      <a:pt x="15" y="37"/>
                      <a:pt x="15" y="37"/>
                    </a:cubicBezTo>
                    <a:cubicBezTo>
                      <a:pt x="15" y="37"/>
                      <a:pt x="15" y="37"/>
                      <a:pt x="15" y="37"/>
                    </a:cubicBezTo>
                    <a:close/>
                  </a:path>
                </a:pathLst>
              </a:custGeom>
              <a:solidFill>
                <a:srgbClr val="FEBF50"/>
              </a:solidFill>
              <a:ln w="9525">
                <a:noFill/>
                <a:round/>
                <a:headEnd/>
                <a:tailEnd/>
              </a:ln>
            </p:spPr>
            <p:txBody>
              <a:bodyPr/>
              <a:lstStyle/>
              <a:p>
                <a:pPr>
                  <a:defRPr/>
                </a:pPr>
                <a:endParaRPr lang="en-US"/>
              </a:p>
            </p:txBody>
          </p:sp>
          <p:sp>
            <p:nvSpPr>
              <p:cNvPr id="110" name="Freeform 84"/>
              <p:cNvSpPr>
                <a:spLocks/>
              </p:cNvSpPr>
              <p:nvPr userDrawn="1"/>
            </p:nvSpPr>
            <p:spPr bwMode="auto">
              <a:xfrm>
                <a:off x="2872" y="282"/>
                <a:ext cx="33" cy="50"/>
              </a:xfrm>
              <a:custGeom>
                <a:avLst/>
                <a:gdLst>
                  <a:gd name="T0" fmla="*/ 15 w 15"/>
                  <a:gd name="T1" fmla="*/ 4 h 25"/>
                  <a:gd name="T2" fmla="*/ 15 w 15"/>
                  <a:gd name="T3" fmla="*/ 25 h 25"/>
                  <a:gd name="T4" fmla="*/ 0 w 15"/>
                  <a:gd name="T5" fmla="*/ 12 h 25"/>
                  <a:gd name="T6" fmla="*/ 0 w 15"/>
                  <a:gd name="T7" fmla="*/ 0 h 25"/>
                  <a:gd name="T8" fmla="*/ 15 w 15"/>
                  <a:gd name="T9" fmla="*/ 4 h 25"/>
                  <a:gd name="T10" fmla="*/ 15 w 15"/>
                  <a:gd name="T11" fmla="*/ 4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5">
                    <a:moveTo>
                      <a:pt x="15" y="4"/>
                    </a:moveTo>
                    <a:cubicBezTo>
                      <a:pt x="15" y="25"/>
                      <a:pt x="15" y="25"/>
                      <a:pt x="15" y="25"/>
                    </a:cubicBezTo>
                    <a:cubicBezTo>
                      <a:pt x="0" y="12"/>
                      <a:pt x="0" y="12"/>
                      <a:pt x="0" y="12"/>
                    </a:cubicBezTo>
                    <a:cubicBezTo>
                      <a:pt x="0" y="0"/>
                      <a:pt x="0" y="0"/>
                      <a:pt x="0" y="0"/>
                    </a:cubicBezTo>
                    <a:cubicBezTo>
                      <a:pt x="5" y="1"/>
                      <a:pt x="10" y="3"/>
                      <a:pt x="15" y="4"/>
                    </a:cubicBezTo>
                    <a:cubicBezTo>
                      <a:pt x="15" y="4"/>
                      <a:pt x="15" y="4"/>
                      <a:pt x="15" y="4"/>
                    </a:cubicBezTo>
                    <a:close/>
                  </a:path>
                </a:pathLst>
              </a:custGeom>
              <a:solidFill>
                <a:srgbClr val="231F20"/>
              </a:solidFill>
              <a:ln w="9525">
                <a:noFill/>
                <a:round/>
                <a:headEnd/>
                <a:tailEnd/>
              </a:ln>
            </p:spPr>
            <p:txBody>
              <a:bodyPr/>
              <a:lstStyle/>
              <a:p>
                <a:pPr>
                  <a:defRPr/>
                </a:pPr>
                <a:endParaRPr lang="en-US"/>
              </a:p>
            </p:txBody>
          </p:sp>
          <p:sp>
            <p:nvSpPr>
              <p:cNvPr id="111" name="Freeform 85"/>
              <p:cNvSpPr>
                <a:spLocks/>
              </p:cNvSpPr>
              <p:nvPr userDrawn="1"/>
            </p:nvSpPr>
            <p:spPr bwMode="auto">
              <a:xfrm>
                <a:off x="2779" y="282"/>
                <a:ext cx="91" cy="58"/>
              </a:xfrm>
              <a:custGeom>
                <a:avLst/>
                <a:gdLst>
                  <a:gd name="T0" fmla="*/ 4 w 46"/>
                  <a:gd name="T1" fmla="*/ 2 h 29"/>
                  <a:gd name="T2" fmla="*/ 3 w 46"/>
                  <a:gd name="T3" fmla="*/ 8 h 29"/>
                  <a:gd name="T4" fmla="*/ 4 w 46"/>
                  <a:gd name="T5" fmla="*/ 8 h 29"/>
                  <a:gd name="T6" fmla="*/ 8 w 46"/>
                  <a:gd name="T7" fmla="*/ 8 h 29"/>
                  <a:gd name="T8" fmla="*/ 10 w 46"/>
                  <a:gd name="T9" fmla="*/ 14 h 29"/>
                  <a:gd name="T10" fmla="*/ 5 w 46"/>
                  <a:gd name="T11" fmla="*/ 17 h 29"/>
                  <a:gd name="T12" fmla="*/ 3 w 46"/>
                  <a:gd name="T13" fmla="*/ 17 h 29"/>
                  <a:gd name="T14" fmla="*/ 3 w 46"/>
                  <a:gd name="T15" fmla="*/ 24 h 29"/>
                  <a:gd name="T16" fmla="*/ 7 w 46"/>
                  <a:gd name="T17" fmla="*/ 23 h 29"/>
                  <a:gd name="T18" fmla="*/ 28 w 46"/>
                  <a:gd name="T19" fmla="*/ 21 h 29"/>
                  <a:gd name="T20" fmla="*/ 30 w 46"/>
                  <a:gd name="T21" fmla="*/ 15 h 29"/>
                  <a:gd name="T22" fmla="*/ 36 w 46"/>
                  <a:gd name="T23" fmla="*/ 16 h 29"/>
                  <a:gd name="T24" fmla="*/ 38 w 46"/>
                  <a:gd name="T25" fmla="*/ 23 h 29"/>
                  <a:gd name="T26" fmla="*/ 41 w 46"/>
                  <a:gd name="T27" fmla="*/ 22 h 29"/>
                  <a:gd name="T28" fmla="*/ 46 w 46"/>
                  <a:gd name="T29" fmla="*/ 26 h 29"/>
                  <a:gd name="T30" fmla="*/ 46 w 46"/>
                  <a:gd name="T31" fmla="*/ 29 h 29"/>
                  <a:gd name="T32" fmla="*/ 42 w 46"/>
                  <a:gd name="T33" fmla="*/ 28 h 29"/>
                  <a:gd name="T34" fmla="*/ 8 w 46"/>
                  <a:gd name="T35" fmla="*/ 27 h 29"/>
                  <a:gd name="T36" fmla="*/ 0 w 46"/>
                  <a:gd name="T37" fmla="*/ 29 h 29"/>
                  <a:gd name="T38" fmla="*/ 0 w 46"/>
                  <a:gd name="T39" fmla="*/ 0 h 29"/>
                  <a:gd name="T40" fmla="*/ 2 w 46"/>
                  <a:gd name="T41" fmla="*/ 0 h 29"/>
                  <a:gd name="T42" fmla="*/ 4 w 46"/>
                  <a:gd name="T43" fmla="*/ 2 h 29"/>
                  <a:gd name="T44" fmla="*/ 4 w 46"/>
                  <a:gd name="T45" fmla="*/ 2 h 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 h="29">
                    <a:moveTo>
                      <a:pt x="4" y="2"/>
                    </a:moveTo>
                    <a:cubicBezTo>
                      <a:pt x="5" y="4"/>
                      <a:pt x="4" y="6"/>
                      <a:pt x="3" y="8"/>
                    </a:cubicBezTo>
                    <a:cubicBezTo>
                      <a:pt x="3" y="8"/>
                      <a:pt x="4" y="8"/>
                      <a:pt x="4" y="8"/>
                    </a:cubicBezTo>
                    <a:cubicBezTo>
                      <a:pt x="5" y="7"/>
                      <a:pt x="7" y="7"/>
                      <a:pt x="8" y="8"/>
                    </a:cubicBezTo>
                    <a:cubicBezTo>
                      <a:pt x="10" y="9"/>
                      <a:pt x="10" y="12"/>
                      <a:pt x="10" y="14"/>
                    </a:cubicBezTo>
                    <a:cubicBezTo>
                      <a:pt x="9" y="15"/>
                      <a:pt x="7" y="17"/>
                      <a:pt x="5" y="17"/>
                    </a:cubicBezTo>
                    <a:cubicBezTo>
                      <a:pt x="3" y="17"/>
                      <a:pt x="3" y="17"/>
                      <a:pt x="3" y="17"/>
                    </a:cubicBezTo>
                    <a:cubicBezTo>
                      <a:pt x="3" y="24"/>
                      <a:pt x="3" y="24"/>
                      <a:pt x="3" y="24"/>
                    </a:cubicBezTo>
                    <a:cubicBezTo>
                      <a:pt x="4" y="24"/>
                      <a:pt x="5" y="24"/>
                      <a:pt x="7" y="23"/>
                    </a:cubicBezTo>
                    <a:cubicBezTo>
                      <a:pt x="13" y="22"/>
                      <a:pt x="20" y="21"/>
                      <a:pt x="28" y="21"/>
                    </a:cubicBezTo>
                    <a:cubicBezTo>
                      <a:pt x="28" y="19"/>
                      <a:pt x="28" y="16"/>
                      <a:pt x="30" y="15"/>
                    </a:cubicBezTo>
                    <a:cubicBezTo>
                      <a:pt x="32" y="14"/>
                      <a:pt x="34" y="15"/>
                      <a:pt x="36" y="16"/>
                    </a:cubicBezTo>
                    <a:cubicBezTo>
                      <a:pt x="38" y="18"/>
                      <a:pt x="38" y="20"/>
                      <a:pt x="38" y="23"/>
                    </a:cubicBezTo>
                    <a:cubicBezTo>
                      <a:pt x="39" y="23"/>
                      <a:pt x="40" y="22"/>
                      <a:pt x="41" y="22"/>
                    </a:cubicBezTo>
                    <a:cubicBezTo>
                      <a:pt x="43" y="22"/>
                      <a:pt x="45" y="24"/>
                      <a:pt x="46" y="26"/>
                    </a:cubicBezTo>
                    <a:cubicBezTo>
                      <a:pt x="46" y="27"/>
                      <a:pt x="46" y="28"/>
                      <a:pt x="46" y="29"/>
                    </a:cubicBezTo>
                    <a:cubicBezTo>
                      <a:pt x="45" y="28"/>
                      <a:pt x="43" y="28"/>
                      <a:pt x="42" y="28"/>
                    </a:cubicBezTo>
                    <a:cubicBezTo>
                      <a:pt x="31" y="25"/>
                      <a:pt x="18" y="24"/>
                      <a:pt x="8" y="27"/>
                    </a:cubicBezTo>
                    <a:cubicBezTo>
                      <a:pt x="5" y="28"/>
                      <a:pt x="3" y="29"/>
                      <a:pt x="0" y="29"/>
                    </a:cubicBezTo>
                    <a:cubicBezTo>
                      <a:pt x="0" y="0"/>
                      <a:pt x="0" y="0"/>
                      <a:pt x="0" y="0"/>
                    </a:cubicBezTo>
                    <a:cubicBezTo>
                      <a:pt x="1" y="0"/>
                      <a:pt x="2" y="0"/>
                      <a:pt x="2" y="0"/>
                    </a:cubicBezTo>
                    <a:cubicBezTo>
                      <a:pt x="3" y="1"/>
                      <a:pt x="4" y="1"/>
                      <a:pt x="4" y="2"/>
                    </a:cubicBezTo>
                    <a:cubicBezTo>
                      <a:pt x="4" y="2"/>
                      <a:pt x="4" y="2"/>
                      <a:pt x="4" y="2"/>
                    </a:cubicBezTo>
                    <a:close/>
                  </a:path>
                </a:pathLst>
              </a:custGeom>
              <a:solidFill>
                <a:srgbClr val="FFFFFF"/>
              </a:solidFill>
              <a:ln w="9525">
                <a:noFill/>
                <a:round/>
                <a:headEnd/>
                <a:tailEnd/>
              </a:ln>
            </p:spPr>
            <p:txBody>
              <a:bodyPr/>
              <a:lstStyle/>
              <a:p>
                <a:pPr>
                  <a:defRPr/>
                </a:pPr>
                <a:endParaRPr lang="en-US"/>
              </a:p>
            </p:txBody>
          </p:sp>
          <p:sp>
            <p:nvSpPr>
              <p:cNvPr id="112" name="Freeform 86"/>
              <p:cNvSpPr>
                <a:spLocks/>
              </p:cNvSpPr>
              <p:nvPr userDrawn="1"/>
            </p:nvSpPr>
            <p:spPr bwMode="auto">
              <a:xfrm>
                <a:off x="2685" y="282"/>
                <a:ext cx="94" cy="78"/>
              </a:xfrm>
              <a:custGeom>
                <a:avLst/>
                <a:gdLst>
                  <a:gd name="T0" fmla="*/ 47 w 47"/>
                  <a:gd name="T1" fmla="*/ 29 h 39"/>
                  <a:gd name="T2" fmla="*/ 3 w 47"/>
                  <a:gd name="T3" fmla="*/ 35 h 39"/>
                  <a:gd name="T4" fmla="*/ 1 w 47"/>
                  <a:gd name="T5" fmla="*/ 34 h 39"/>
                  <a:gd name="T6" fmla="*/ 2 w 47"/>
                  <a:gd name="T7" fmla="*/ 30 h 39"/>
                  <a:gd name="T8" fmla="*/ 9 w 47"/>
                  <a:gd name="T9" fmla="*/ 32 h 39"/>
                  <a:gd name="T10" fmla="*/ 9 w 47"/>
                  <a:gd name="T11" fmla="*/ 32 h 39"/>
                  <a:gd name="T12" fmla="*/ 11 w 47"/>
                  <a:gd name="T13" fmla="*/ 26 h 39"/>
                  <a:gd name="T14" fmla="*/ 17 w 47"/>
                  <a:gd name="T15" fmla="*/ 27 h 39"/>
                  <a:gd name="T16" fmla="*/ 19 w 47"/>
                  <a:gd name="T17" fmla="*/ 32 h 39"/>
                  <a:gd name="T18" fmla="*/ 19 w 47"/>
                  <a:gd name="T19" fmla="*/ 32 h 39"/>
                  <a:gd name="T20" fmla="*/ 44 w 47"/>
                  <a:gd name="T21" fmla="*/ 26 h 39"/>
                  <a:gd name="T22" fmla="*/ 44 w 47"/>
                  <a:gd name="T23" fmla="*/ 19 h 39"/>
                  <a:gd name="T24" fmla="*/ 42 w 47"/>
                  <a:gd name="T25" fmla="*/ 20 h 39"/>
                  <a:gd name="T26" fmla="*/ 38 w 47"/>
                  <a:gd name="T27" fmla="*/ 21 h 39"/>
                  <a:gd name="T28" fmla="*/ 37 w 47"/>
                  <a:gd name="T29" fmla="*/ 19 h 39"/>
                  <a:gd name="T30" fmla="*/ 41 w 47"/>
                  <a:gd name="T31" fmla="*/ 11 h 39"/>
                  <a:gd name="T32" fmla="*/ 43 w 47"/>
                  <a:gd name="T33" fmla="*/ 10 h 39"/>
                  <a:gd name="T34" fmla="*/ 43 w 47"/>
                  <a:gd name="T35" fmla="*/ 10 h 39"/>
                  <a:gd name="T36" fmla="*/ 42 w 47"/>
                  <a:gd name="T37" fmla="*/ 5 h 39"/>
                  <a:gd name="T38" fmla="*/ 47 w 47"/>
                  <a:gd name="T39" fmla="*/ 0 h 39"/>
                  <a:gd name="T40" fmla="*/ 47 w 47"/>
                  <a:gd name="T41" fmla="*/ 29 h 39"/>
                  <a:gd name="T42" fmla="*/ 47 w 47"/>
                  <a:gd name="T43" fmla="*/ 29 h 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7" h="39">
                    <a:moveTo>
                      <a:pt x="47" y="29"/>
                    </a:moveTo>
                    <a:cubicBezTo>
                      <a:pt x="33" y="34"/>
                      <a:pt x="18" y="39"/>
                      <a:pt x="3" y="35"/>
                    </a:cubicBezTo>
                    <a:cubicBezTo>
                      <a:pt x="1" y="34"/>
                      <a:pt x="1" y="34"/>
                      <a:pt x="1" y="34"/>
                    </a:cubicBezTo>
                    <a:cubicBezTo>
                      <a:pt x="1" y="33"/>
                      <a:pt x="0" y="31"/>
                      <a:pt x="2" y="30"/>
                    </a:cubicBezTo>
                    <a:cubicBezTo>
                      <a:pt x="4" y="29"/>
                      <a:pt x="7" y="30"/>
                      <a:pt x="9" y="32"/>
                    </a:cubicBezTo>
                    <a:cubicBezTo>
                      <a:pt x="9" y="32"/>
                      <a:pt x="9" y="32"/>
                      <a:pt x="9" y="32"/>
                    </a:cubicBezTo>
                    <a:cubicBezTo>
                      <a:pt x="9" y="29"/>
                      <a:pt x="9" y="27"/>
                      <a:pt x="11" y="26"/>
                    </a:cubicBezTo>
                    <a:cubicBezTo>
                      <a:pt x="13" y="25"/>
                      <a:pt x="16" y="25"/>
                      <a:pt x="17" y="27"/>
                    </a:cubicBezTo>
                    <a:cubicBezTo>
                      <a:pt x="19" y="28"/>
                      <a:pt x="19" y="30"/>
                      <a:pt x="19" y="32"/>
                    </a:cubicBezTo>
                    <a:cubicBezTo>
                      <a:pt x="19" y="32"/>
                      <a:pt x="19" y="32"/>
                      <a:pt x="19" y="32"/>
                    </a:cubicBezTo>
                    <a:cubicBezTo>
                      <a:pt x="28" y="31"/>
                      <a:pt x="36" y="29"/>
                      <a:pt x="44" y="26"/>
                    </a:cubicBezTo>
                    <a:cubicBezTo>
                      <a:pt x="44" y="19"/>
                      <a:pt x="44" y="19"/>
                      <a:pt x="44" y="19"/>
                    </a:cubicBezTo>
                    <a:cubicBezTo>
                      <a:pt x="43" y="19"/>
                      <a:pt x="43" y="20"/>
                      <a:pt x="42" y="20"/>
                    </a:cubicBezTo>
                    <a:cubicBezTo>
                      <a:pt x="41" y="21"/>
                      <a:pt x="40" y="21"/>
                      <a:pt x="38" y="21"/>
                    </a:cubicBezTo>
                    <a:cubicBezTo>
                      <a:pt x="38" y="20"/>
                      <a:pt x="37" y="20"/>
                      <a:pt x="37" y="19"/>
                    </a:cubicBezTo>
                    <a:cubicBezTo>
                      <a:pt x="37" y="16"/>
                      <a:pt x="38" y="13"/>
                      <a:pt x="41" y="11"/>
                    </a:cubicBezTo>
                    <a:cubicBezTo>
                      <a:pt x="41" y="11"/>
                      <a:pt x="42" y="10"/>
                      <a:pt x="43" y="10"/>
                    </a:cubicBezTo>
                    <a:cubicBezTo>
                      <a:pt x="43" y="10"/>
                      <a:pt x="43" y="10"/>
                      <a:pt x="43" y="10"/>
                    </a:cubicBezTo>
                    <a:cubicBezTo>
                      <a:pt x="42" y="9"/>
                      <a:pt x="42" y="7"/>
                      <a:pt x="42" y="5"/>
                    </a:cubicBezTo>
                    <a:cubicBezTo>
                      <a:pt x="43" y="3"/>
                      <a:pt x="45" y="1"/>
                      <a:pt x="47" y="0"/>
                    </a:cubicBezTo>
                    <a:cubicBezTo>
                      <a:pt x="47" y="29"/>
                      <a:pt x="47" y="29"/>
                      <a:pt x="47" y="29"/>
                    </a:cubicBezTo>
                    <a:cubicBezTo>
                      <a:pt x="47" y="29"/>
                      <a:pt x="47" y="29"/>
                      <a:pt x="47" y="29"/>
                    </a:cubicBezTo>
                    <a:close/>
                  </a:path>
                </a:pathLst>
              </a:custGeom>
              <a:solidFill>
                <a:srgbClr val="E13A3E"/>
              </a:solidFill>
              <a:ln w="9525">
                <a:noFill/>
                <a:round/>
                <a:headEnd/>
                <a:tailEnd/>
              </a:ln>
            </p:spPr>
            <p:txBody>
              <a:bodyPr/>
              <a:lstStyle/>
              <a:p>
                <a:pPr>
                  <a:defRPr/>
                </a:pPr>
                <a:endParaRPr lang="en-US"/>
              </a:p>
            </p:txBody>
          </p:sp>
          <p:sp>
            <p:nvSpPr>
              <p:cNvPr id="113" name="Freeform 87"/>
              <p:cNvSpPr>
                <a:spLocks/>
              </p:cNvSpPr>
              <p:nvPr userDrawn="1"/>
            </p:nvSpPr>
            <p:spPr bwMode="auto">
              <a:xfrm>
                <a:off x="2687" y="284"/>
                <a:ext cx="88" cy="62"/>
              </a:xfrm>
              <a:custGeom>
                <a:avLst/>
                <a:gdLst>
                  <a:gd name="T0" fmla="*/ 41 w 44"/>
                  <a:gd name="T1" fmla="*/ 6 h 31"/>
                  <a:gd name="T2" fmla="*/ 42 w 44"/>
                  <a:gd name="T3" fmla="*/ 9 h 31"/>
                  <a:gd name="T4" fmla="*/ 36 w 44"/>
                  <a:gd name="T5" fmla="*/ 14 h 31"/>
                  <a:gd name="T6" fmla="*/ 36 w 44"/>
                  <a:gd name="T7" fmla="*/ 19 h 31"/>
                  <a:gd name="T8" fmla="*/ 40 w 44"/>
                  <a:gd name="T9" fmla="*/ 20 h 31"/>
                  <a:gd name="T10" fmla="*/ 43 w 44"/>
                  <a:gd name="T11" fmla="*/ 19 h 31"/>
                  <a:gd name="T12" fmla="*/ 43 w 44"/>
                  <a:gd name="T13" fmla="*/ 25 h 31"/>
                  <a:gd name="T14" fmla="*/ 18 w 44"/>
                  <a:gd name="T15" fmla="*/ 31 h 31"/>
                  <a:gd name="T16" fmla="*/ 16 w 44"/>
                  <a:gd name="T17" fmla="*/ 25 h 31"/>
                  <a:gd name="T18" fmla="*/ 10 w 44"/>
                  <a:gd name="T19" fmla="*/ 25 h 31"/>
                  <a:gd name="T20" fmla="*/ 8 w 44"/>
                  <a:gd name="T21" fmla="*/ 30 h 31"/>
                  <a:gd name="T22" fmla="*/ 0 w 44"/>
                  <a:gd name="T23" fmla="*/ 29 h 31"/>
                  <a:gd name="T24" fmla="*/ 0 w 44"/>
                  <a:gd name="T25" fmla="*/ 30 h 31"/>
                  <a:gd name="T26" fmla="*/ 0 w 44"/>
                  <a:gd name="T27" fmla="*/ 4 h 31"/>
                  <a:gd name="T28" fmla="*/ 31 w 44"/>
                  <a:gd name="T29" fmla="*/ 4 h 31"/>
                  <a:gd name="T30" fmla="*/ 44 w 44"/>
                  <a:gd name="T31" fmla="*/ 0 h 31"/>
                  <a:gd name="T32" fmla="*/ 41 w 44"/>
                  <a:gd name="T33" fmla="*/ 6 h 31"/>
                  <a:gd name="T34" fmla="*/ 41 w 44"/>
                  <a:gd name="T35" fmla="*/ 6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1">
                    <a:moveTo>
                      <a:pt x="41" y="6"/>
                    </a:moveTo>
                    <a:cubicBezTo>
                      <a:pt x="41" y="7"/>
                      <a:pt x="41" y="8"/>
                      <a:pt x="42" y="9"/>
                    </a:cubicBezTo>
                    <a:cubicBezTo>
                      <a:pt x="39" y="9"/>
                      <a:pt x="37" y="11"/>
                      <a:pt x="36" y="14"/>
                    </a:cubicBezTo>
                    <a:cubicBezTo>
                      <a:pt x="36" y="16"/>
                      <a:pt x="35" y="18"/>
                      <a:pt x="36" y="19"/>
                    </a:cubicBezTo>
                    <a:cubicBezTo>
                      <a:pt x="37" y="20"/>
                      <a:pt x="38" y="20"/>
                      <a:pt x="40" y="20"/>
                    </a:cubicBezTo>
                    <a:cubicBezTo>
                      <a:pt x="41" y="20"/>
                      <a:pt x="42" y="19"/>
                      <a:pt x="43" y="19"/>
                    </a:cubicBezTo>
                    <a:cubicBezTo>
                      <a:pt x="43" y="25"/>
                      <a:pt x="43" y="25"/>
                      <a:pt x="43" y="25"/>
                    </a:cubicBezTo>
                    <a:cubicBezTo>
                      <a:pt x="35" y="28"/>
                      <a:pt x="27" y="30"/>
                      <a:pt x="18" y="31"/>
                    </a:cubicBezTo>
                    <a:cubicBezTo>
                      <a:pt x="18" y="28"/>
                      <a:pt x="18" y="26"/>
                      <a:pt x="16" y="25"/>
                    </a:cubicBezTo>
                    <a:cubicBezTo>
                      <a:pt x="14" y="24"/>
                      <a:pt x="12" y="23"/>
                      <a:pt x="10" y="25"/>
                    </a:cubicBezTo>
                    <a:cubicBezTo>
                      <a:pt x="8" y="26"/>
                      <a:pt x="7" y="28"/>
                      <a:pt x="8" y="30"/>
                    </a:cubicBezTo>
                    <a:cubicBezTo>
                      <a:pt x="6" y="29"/>
                      <a:pt x="3" y="28"/>
                      <a:pt x="0" y="29"/>
                    </a:cubicBezTo>
                    <a:cubicBezTo>
                      <a:pt x="0" y="30"/>
                      <a:pt x="0" y="30"/>
                      <a:pt x="0" y="30"/>
                    </a:cubicBezTo>
                    <a:cubicBezTo>
                      <a:pt x="0" y="4"/>
                      <a:pt x="0" y="4"/>
                      <a:pt x="0" y="4"/>
                    </a:cubicBezTo>
                    <a:cubicBezTo>
                      <a:pt x="9" y="7"/>
                      <a:pt x="21" y="7"/>
                      <a:pt x="31" y="4"/>
                    </a:cubicBezTo>
                    <a:cubicBezTo>
                      <a:pt x="35" y="3"/>
                      <a:pt x="39" y="1"/>
                      <a:pt x="44" y="0"/>
                    </a:cubicBezTo>
                    <a:cubicBezTo>
                      <a:pt x="42" y="1"/>
                      <a:pt x="40" y="4"/>
                      <a:pt x="41" y="6"/>
                    </a:cubicBezTo>
                    <a:cubicBezTo>
                      <a:pt x="41" y="6"/>
                      <a:pt x="41" y="6"/>
                      <a:pt x="41" y="6"/>
                    </a:cubicBezTo>
                    <a:close/>
                  </a:path>
                </a:pathLst>
              </a:custGeom>
              <a:solidFill>
                <a:srgbClr val="FFFFFF"/>
              </a:solidFill>
              <a:ln w="9525">
                <a:noFill/>
                <a:round/>
                <a:headEnd/>
                <a:tailEnd/>
              </a:ln>
            </p:spPr>
            <p:txBody>
              <a:bodyPr/>
              <a:lstStyle/>
              <a:p>
                <a:pPr>
                  <a:defRPr/>
                </a:pPr>
                <a:endParaRPr lang="en-US"/>
              </a:p>
            </p:txBody>
          </p:sp>
          <p:sp>
            <p:nvSpPr>
              <p:cNvPr id="114" name="Freeform 88"/>
              <p:cNvSpPr>
                <a:spLocks/>
              </p:cNvSpPr>
              <p:nvPr userDrawn="1"/>
            </p:nvSpPr>
            <p:spPr bwMode="auto">
              <a:xfrm>
                <a:off x="2964" y="284"/>
                <a:ext cx="30" cy="56"/>
              </a:xfrm>
              <a:custGeom>
                <a:avLst/>
                <a:gdLst>
                  <a:gd name="T0" fmla="*/ 15 w 15"/>
                  <a:gd name="T1" fmla="*/ 28 h 28"/>
                  <a:gd name="T2" fmla="*/ 0 w 15"/>
                  <a:gd name="T3" fmla="*/ 22 h 28"/>
                  <a:gd name="T4" fmla="*/ 0 w 15"/>
                  <a:gd name="T5" fmla="*/ 4 h 28"/>
                  <a:gd name="T6" fmla="*/ 15 w 15"/>
                  <a:gd name="T7" fmla="*/ 0 h 28"/>
                  <a:gd name="T8" fmla="*/ 15 w 15"/>
                  <a:gd name="T9" fmla="*/ 28 h 28"/>
                  <a:gd name="T10" fmla="*/ 15 w 15"/>
                  <a:gd name="T11" fmla="*/ 28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28"/>
                    </a:moveTo>
                    <a:cubicBezTo>
                      <a:pt x="10" y="26"/>
                      <a:pt x="5" y="24"/>
                      <a:pt x="0" y="22"/>
                    </a:cubicBezTo>
                    <a:cubicBezTo>
                      <a:pt x="0" y="4"/>
                      <a:pt x="0" y="4"/>
                      <a:pt x="0" y="4"/>
                    </a:cubicBezTo>
                    <a:cubicBezTo>
                      <a:pt x="5" y="3"/>
                      <a:pt x="10" y="1"/>
                      <a:pt x="15" y="0"/>
                    </a:cubicBezTo>
                    <a:cubicBezTo>
                      <a:pt x="15" y="28"/>
                      <a:pt x="15" y="28"/>
                      <a:pt x="15" y="28"/>
                    </a:cubicBezTo>
                    <a:cubicBezTo>
                      <a:pt x="15" y="28"/>
                      <a:pt x="15" y="28"/>
                      <a:pt x="15" y="28"/>
                    </a:cubicBezTo>
                    <a:close/>
                  </a:path>
                </a:pathLst>
              </a:custGeom>
              <a:solidFill>
                <a:srgbClr val="231F20"/>
              </a:solidFill>
              <a:ln w="9525">
                <a:noFill/>
                <a:round/>
                <a:headEnd/>
                <a:tailEnd/>
              </a:ln>
            </p:spPr>
            <p:txBody>
              <a:bodyPr/>
              <a:lstStyle/>
              <a:p>
                <a:pPr>
                  <a:defRPr/>
                </a:pPr>
                <a:endParaRPr lang="en-US"/>
              </a:p>
            </p:txBody>
          </p:sp>
          <p:sp>
            <p:nvSpPr>
              <p:cNvPr id="115" name="Freeform 89"/>
              <p:cNvSpPr>
                <a:spLocks/>
              </p:cNvSpPr>
              <p:nvPr userDrawn="1"/>
            </p:nvSpPr>
            <p:spPr bwMode="auto">
              <a:xfrm>
                <a:off x="2904" y="290"/>
                <a:ext cx="28" cy="22"/>
              </a:xfrm>
              <a:custGeom>
                <a:avLst/>
                <a:gdLst>
                  <a:gd name="T0" fmla="*/ 14 w 14"/>
                  <a:gd name="T1" fmla="*/ 2 h 11"/>
                  <a:gd name="T2" fmla="*/ 14 w 14"/>
                  <a:gd name="T3" fmla="*/ 11 h 11"/>
                  <a:gd name="T4" fmla="*/ 0 w 14"/>
                  <a:gd name="T5" fmla="*/ 0 h 11"/>
                  <a:gd name="T6" fmla="*/ 14 w 14"/>
                  <a:gd name="T7" fmla="*/ 2 h 11"/>
                  <a:gd name="T8" fmla="*/ 14 w 14"/>
                  <a:gd name="T9" fmla="*/ 2 h 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1">
                    <a:moveTo>
                      <a:pt x="14" y="2"/>
                    </a:moveTo>
                    <a:cubicBezTo>
                      <a:pt x="14" y="5"/>
                      <a:pt x="14" y="8"/>
                      <a:pt x="14" y="11"/>
                    </a:cubicBezTo>
                    <a:cubicBezTo>
                      <a:pt x="9" y="8"/>
                      <a:pt x="4" y="4"/>
                      <a:pt x="0" y="0"/>
                    </a:cubicBezTo>
                    <a:cubicBezTo>
                      <a:pt x="4" y="1"/>
                      <a:pt x="9" y="2"/>
                      <a:pt x="14" y="2"/>
                    </a:cubicBezTo>
                    <a:cubicBezTo>
                      <a:pt x="14" y="2"/>
                      <a:pt x="14" y="2"/>
                      <a:pt x="14" y="2"/>
                    </a:cubicBezTo>
                    <a:close/>
                  </a:path>
                </a:pathLst>
              </a:custGeom>
              <a:solidFill>
                <a:srgbClr val="231F20"/>
              </a:solidFill>
              <a:ln w="9525">
                <a:noFill/>
                <a:round/>
                <a:headEnd/>
                <a:tailEnd/>
              </a:ln>
            </p:spPr>
            <p:txBody>
              <a:bodyPr/>
              <a:lstStyle/>
              <a:p>
                <a:pPr>
                  <a:defRPr/>
                </a:pPr>
                <a:endParaRPr lang="en-US"/>
              </a:p>
            </p:txBody>
          </p:sp>
          <p:sp>
            <p:nvSpPr>
              <p:cNvPr id="116" name="Freeform 90"/>
              <p:cNvSpPr>
                <a:spLocks/>
              </p:cNvSpPr>
              <p:nvPr userDrawn="1"/>
            </p:nvSpPr>
            <p:spPr bwMode="auto">
              <a:xfrm>
                <a:off x="2902" y="290"/>
                <a:ext cx="30" cy="64"/>
              </a:xfrm>
              <a:custGeom>
                <a:avLst/>
                <a:gdLst>
                  <a:gd name="T0" fmla="*/ 15 w 15"/>
                  <a:gd name="T1" fmla="*/ 11 h 32"/>
                  <a:gd name="T2" fmla="*/ 15 w 15"/>
                  <a:gd name="T3" fmla="*/ 32 h 32"/>
                  <a:gd name="T4" fmla="*/ 0 w 15"/>
                  <a:gd name="T5" fmla="*/ 21 h 32"/>
                  <a:gd name="T6" fmla="*/ 0 w 15"/>
                  <a:gd name="T7" fmla="*/ 0 h 32"/>
                  <a:gd name="T8" fmla="*/ 15 w 15"/>
                  <a:gd name="T9" fmla="*/ 11 h 32"/>
                  <a:gd name="T10" fmla="*/ 15 w 15"/>
                  <a:gd name="T11" fmla="*/ 11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32">
                    <a:moveTo>
                      <a:pt x="15" y="11"/>
                    </a:moveTo>
                    <a:cubicBezTo>
                      <a:pt x="15" y="32"/>
                      <a:pt x="15" y="32"/>
                      <a:pt x="15" y="32"/>
                    </a:cubicBezTo>
                    <a:cubicBezTo>
                      <a:pt x="10" y="29"/>
                      <a:pt x="5" y="25"/>
                      <a:pt x="0" y="21"/>
                    </a:cubicBezTo>
                    <a:cubicBezTo>
                      <a:pt x="0" y="0"/>
                      <a:pt x="0" y="0"/>
                      <a:pt x="0" y="0"/>
                    </a:cubicBezTo>
                    <a:cubicBezTo>
                      <a:pt x="5" y="4"/>
                      <a:pt x="10" y="8"/>
                      <a:pt x="15" y="11"/>
                    </a:cubicBezTo>
                    <a:cubicBezTo>
                      <a:pt x="15" y="11"/>
                      <a:pt x="15" y="11"/>
                      <a:pt x="15" y="11"/>
                    </a:cubicBezTo>
                    <a:close/>
                  </a:path>
                </a:pathLst>
              </a:custGeom>
              <a:solidFill>
                <a:srgbClr val="FEBF50"/>
              </a:solidFill>
              <a:ln w="9525">
                <a:noFill/>
                <a:round/>
                <a:headEnd/>
                <a:tailEnd/>
              </a:ln>
            </p:spPr>
            <p:txBody>
              <a:bodyPr/>
              <a:lstStyle/>
              <a:p>
                <a:pPr>
                  <a:defRPr/>
                </a:pPr>
                <a:endParaRPr lang="en-US"/>
              </a:p>
            </p:txBody>
          </p:sp>
          <p:sp>
            <p:nvSpPr>
              <p:cNvPr id="117" name="Freeform 91"/>
              <p:cNvSpPr>
                <a:spLocks/>
              </p:cNvSpPr>
              <p:nvPr userDrawn="1"/>
            </p:nvSpPr>
            <p:spPr bwMode="auto">
              <a:xfrm>
                <a:off x="2934" y="292"/>
                <a:ext cx="30" cy="36"/>
              </a:xfrm>
              <a:custGeom>
                <a:avLst/>
                <a:gdLst>
                  <a:gd name="T0" fmla="*/ 15 w 15"/>
                  <a:gd name="T1" fmla="*/ 18 h 18"/>
                  <a:gd name="T2" fmla="*/ 0 w 15"/>
                  <a:gd name="T3" fmla="*/ 10 h 18"/>
                  <a:gd name="T4" fmla="*/ 0 w 15"/>
                  <a:gd name="T5" fmla="*/ 1 h 18"/>
                  <a:gd name="T6" fmla="*/ 15 w 15"/>
                  <a:gd name="T7" fmla="*/ 0 h 18"/>
                  <a:gd name="T8" fmla="*/ 15 w 15"/>
                  <a:gd name="T9" fmla="*/ 18 h 18"/>
                  <a:gd name="T10" fmla="*/ 15 w 15"/>
                  <a:gd name="T11" fmla="*/ 18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8">
                    <a:moveTo>
                      <a:pt x="15" y="18"/>
                    </a:moveTo>
                    <a:cubicBezTo>
                      <a:pt x="10" y="16"/>
                      <a:pt x="5" y="13"/>
                      <a:pt x="0" y="10"/>
                    </a:cubicBezTo>
                    <a:cubicBezTo>
                      <a:pt x="0" y="1"/>
                      <a:pt x="0" y="1"/>
                      <a:pt x="0" y="1"/>
                    </a:cubicBezTo>
                    <a:cubicBezTo>
                      <a:pt x="5" y="1"/>
                      <a:pt x="10" y="0"/>
                      <a:pt x="15" y="0"/>
                    </a:cubicBezTo>
                    <a:cubicBezTo>
                      <a:pt x="15" y="18"/>
                      <a:pt x="15" y="18"/>
                      <a:pt x="15" y="18"/>
                    </a:cubicBezTo>
                    <a:cubicBezTo>
                      <a:pt x="15" y="18"/>
                      <a:pt x="15" y="18"/>
                      <a:pt x="15" y="18"/>
                    </a:cubicBezTo>
                    <a:close/>
                  </a:path>
                </a:pathLst>
              </a:custGeom>
              <a:solidFill>
                <a:srgbClr val="FEBF50"/>
              </a:solidFill>
              <a:ln w="9525">
                <a:noFill/>
                <a:round/>
                <a:headEnd/>
                <a:tailEnd/>
              </a:ln>
            </p:spPr>
            <p:txBody>
              <a:bodyPr/>
              <a:lstStyle/>
              <a:p>
                <a:pPr>
                  <a:defRPr/>
                </a:pPr>
                <a:endParaRPr lang="en-US"/>
              </a:p>
            </p:txBody>
          </p:sp>
          <p:sp>
            <p:nvSpPr>
              <p:cNvPr id="118" name="Freeform 92"/>
              <p:cNvSpPr>
                <a:spLocks/>
              </p:cNvSpPr>
              <p:nvPr userDrawn="1"/>
            </p:nvSpPr>
            <p:spPr bwMode="auto">
              <a:xfrm>
                <a:off x="2872" y="306"/>
                <a:ext cx="33" cy="102"/>
              </a:xfrm>
              <a:custGeom>
                <a:avLst/>
                <a:gdLst>
                  <a:gd name="T0" fmla="*/ 15 w 15"/>
                  <a:gd name="T1" fmla="*/ 51 h 51"/>
                  <a:gd name="T2" fmla="*/ 0 w 15"/>
                  <a:gd name="T3" fmla="*/ 47 h 51"/>
                  <a:gd name="T4" fmla="*/ 0 w 15"/>
                  <a:gd name="T5" fmla="*/ 0 h 51"/>
                  <a:gd name="T6" fmla="*/ 15 w 15"/>
                  <a:gd name="T7" fmla="*/ 13 h 51"/>
                  <a:gd name="T8" fmla="*/ 15 w 15"/>
                  <a:gd name="T9" fmla="*/ 51 h 51"/>
                  <a:gd name="T10" fmla="*/ 15 w 15"/>
                  <a:gd name="T11" fmla="*/ 51 h 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51">
                    <a:moveTo>
                      <a:pt x="15" y="51"/>
                    </a:moveTo>
                    <a:cubicBezTo>
                      <a:pt x="10" y="49"/>
                      <a:pt x="5" y="48"/>
                      <a:pt x="0" y="47"/>
                    </a:cubicBezTo>
                    <a:cubicBezTo>
                      <a:pt x="0" y="0"/>
                      <a:pt x="0" y="0"/>
                      <a:pt x="0" y="0"/>
                    </a:cubicBezTo>
                    <a:cubicBezTo>
                      <a:pt x="15" y="13"/>
                      <a:pt x="15" y="13"/>
                      <a:pt x="15" y="13"/>
                    </a:cubicBezTo>
                    <a:cubicBezTo>
                      <a:pt x="15" y="51"/>
                      <a:pt x="15" y="51"/>
                      <a:pt x="15" y="51"/>
                    </a:cubicBezTo>
                    <a:cubicBezTo>
                      <a:pt x="15" y="51"/>
                      <a:pt x="15" y="51"/>
                      <a:pt x="15" y="51"/>
                    </a:cubicBezTo>
                    <a:close/>
                  </a:path>
                </a:pathLst>
              </a:custGeom>
              <a:solidFill>
                <a:srgbClr val="FEBF50"/>
              </a:solidFill>
              <a:ln w="9525">
                <a:noFill/>
                <a:round/>
                <a:headEnd/>
                <a:tailEnd/>
              </a:ln>
            </p:spPr>
            <p:txBody>
              <a:bodyPr/>
              <a:lstStyle/>
              <a:p>
                <a:pPr>
                  <a:defRPr/>
                </a:pPr>
                <a:endParaRPr lang="en-US"/>
              </a:p>
            </p:txBody>
          </p:sp>
          <p:sp>
            <p:nvSpPr>
              <p:cNvPr id="119" name="Freeform 93"/>
              <p:cNvSpPr>
                <a:spLocks/>
              </p:cNvSpPr>
              <p:nvPr userDrawn="1"/>
            </p:nvSpPr>
            <p:spPr bwMode="auto">
              <a:xfrm>
                <a:off x="2934" y="312"/>
                <a:ext cx="30" cy="58"/>
              </a:xfrm>
              <a:custGeom>
                <a:avLst/>
                <a:gdLst>
                  <a:gd name="T0" fmla="*/ 15 w 15"/>
                  <a:gd name="T1" fmla="*/ 8 h 29"/>
                  <a:gd name="T2" fmla="*/ 15 w 15"/>
                  <a:gd name="T3" fmla="*/ 29 h 29"/>
                  <a:gd name="T4" fmla="*/ 15 w 15"/>
                  <a:gd name="T5" fmla="*/ 29 h 29"/>
                  <a:gd name="T6" fmla="*/ 0 w 15"/>
                  <a:gd name="T7" fmla="*/ 21 h 29"/>
                  <a:gd name="T8" fmla="*/ 0 w 15"/>
                  <a:gd name="T9" fmla="*/ 0 h 29"/>
                  <a:gd name="T10" fmla="*/ 15 w 15"/>
                  <a:gd name="T11" fmla="*/ 8 h 29"/>
                  <a:gd name="T12" fmla="*/ 15 w 15"/>
                  <a:gd name="T13" fmla="*/ 8 h 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29">
                    <a:moveTo>
                      <a:pt x="15" y="8"/>
                    </a:moveTo>
                    <a:cubicBezTo>
                      <a:pt x="15" y="29"/>
                      <a:pt x="15" y="29"/>
                      <a:pt x="15" y="29"/>
                    </a:cubicBezTo>
                    <a:cubicBezTo>
                      <a:pt x="15" y="29"/>
                      <a:pt x="15" y="29"/>
                      <a:pt x="15" y="29"/>
                    </a:cubicBezTo>
                    <a:cubicBezTo>
                      <a:pt x="9" y="27"/>
                      <a:pt x="5" y="24"/>
                      <a:pt x="0" y="21"/>
                    </a:cubicBezTo>
                    <a:cubicBezTo>
                      <a:pt x="0" y="0"/>
                      <a:pt x="0" y="0"/>
                      <a:pt x="0" y="0"/>
                    </a:cubicBezTo>
                    <a:cubicBezTo>
                      <a:pt x="5" y="4"/>
                      <a:pt x="10" y="6"/>
                      <a:pt x="15" y="8"/>
                    </a:cubicBezTo>
                    <a:cubicBezTo>
                      <a:pt x="15" y="8"/>
                      <a:pt x="15" y="8"/>
                      <a:pt x="15" y="8"/>
                    </a:cubicBezTo>
                    <a:close/>
                  </a:path>
                </a:pathLst>
              </a:custGeom>
              <a:solidFill>
                <a:srgbClr val="231F20"/>
              </a:solidFill>
              <a:ln w="9525">
                <a:noFill/>
                <a:round/>
                <a:headEnd/>
                <a:tailEnd/>
              </a:ln>
            </p:spPr>
            <p:txBody>
              <a:bodyPr/>
              <a:lstStyle/>
              <a:p>
                <a:pPr>
                  <a:defRPr/>
                </a:pPr>
                <a:endParaRPr lang="en-US"/>
              </a:p>
            </p:txBody>
          </p:sp>
          <p:sp>
            <p:nvSpPr>
              <p:cNvPr id="120" name="Freeform 94"/>
              <p:cNvSpPr>
                <a:spLocks/>
              </p:cNvSpPr>
              <p:nvPr userDrawn="1"/>
            </p:nvSpPr>
            <p:spPr bwMode="auto">
              <a:xfrm>
                <a:off x="2964" y="328"/>
                <a:ext cx="30" cy="56"/>
              </a:xfrm>
              <a:custGeom>
                <a:avLst/>
                <a:gdLst>
                  <a:gd name="T0" fmla="*/ 15 w 15"/>
                  <a:gd name="T1" fmla="*/ 6 h 28"/>
                  <a:gd name="T2" fmla="*/ 15 w 15"/>
                  <a:gd name="T3" fmla="*/ 28 h 28"/>
                  <a:gd name="T4" fmla="*/ 0 w 15"/>
                  <a:gd name="T5" fmla="*/ 22 h 28"/>
                  <a:gd name="T6" fmla="*/ 0 w 15"/>
                  <a:gd name="T7" fmla="*/ 0 h 28"/>
                  <a:gd name="T8" fmla="*/ 15 w 15"/>
                  <a:gd name="T9" fmla="*/ 6 h 28"/>
                  <a:gd name="T10" fmla="*/ 15 w 15"/>
                  <a:gd name="T11" fmla="*/ 6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6"/>
                    </a:moveTo>
                    <a:cubicBezTo>
                      <a:pt x="15" y="28"/>
                      <a:pt x="15" y="28"/>
                      <a:pt x="15" y="28"/>
                    </a:cubicBezTo>
                    <a:cubicBezTo>
                      <a:pt x="10" y="26"/>
                      <a:pt x="5" y="24"/>
                      <a:pt x="0" y="22"/>
                    </a:cubicBezTo>
                    <a:cubicBezTo>
                      <a:pt x="0" y="0"/>
                      <a:pt x="0" y="0"/>
                      <a:pt x="0" y="0"/>
                    </a:cubicBezTo>
                    <a:cubicBezTo>
                      <a:pt x="5" y="2"/>
                      <a:pt x="10" y="4"/>
                      <a:pt x="15" y="6"/>
                    </a:cubicBezTo>
                    <a:cubicBezTo>
                      <a:pt x="15" y="6"/>
                      <a:pt x="15" y="6"/>
                      <a:pt x="15" y="6"/>
                    </a:cubicBezTo>
                    <a:close/>
                  </a:path>
                </a:pathLst>
              </a:custGeom>
              <a:solidFill>
                <a:srgbClr val="FEBF50"/>
              </a:solidFill>
              <a:ln w="9525">
                <a:noFill/>
                <a:round/>
                <a:headEnd/>
                <a:tailEnd/>
              </a:ln>
            </p:spPr>
            <p:txBody>
              <a:bodyPr/>
              <a:lstStyle/>
              <a:p>
                <a:pPr>
                  <a:defRPr/>
                </a:pPr>
                <a:endParaRPr lang="en-US"/>
              </a:p>
            </p:txBody>
          </p:sp>
          <p:sp>
            <p:nvSpPr>
              <p:cNvPr id="121" name="Freeform 95"/>
              <p:cNvSpPr>
                <a:spLocks/>
              </p:cNvSpPr>
              <p:nvPr userDrawn="1"/>
            </p:nvSpPr>
            <p:spPr bwMode="auto">
              <a:xfrm>
                <a:off x="2779" y="330"/>
                <a:ext cx="91" cy="70"/>
              </a:xfrm>
              <a:custGeom>
                <a:avLst/>
                <a:gdLst>
                  <a:gd name="T0" fmla="*/ 46 w 46"/>
                  <a:gd name="T1" fmla="*/ 5 h 35"/>
                  <a:gd name="T2" fmla="*/ 45 w 46"/>
                  <a:gd name="T3" fmla="*/ 9 h 35"/>
                  <a:gd name="T4" fmla="*/ 38 w 46"/>
                  <a:gd name="T5" fmla="*/ 7 h 35"/>
                  <a:gd name="T6" fmla="*/ 38 w 46"/>
                  <a:gd name="T7" fmla="*/ 7 h 35"/>
                  <a:gd name="T8" fmla="*/ 36 w 46"/>
                  <a:gd name="T9" fmla="*/ 13 h 35"/>
                  <a:gd name="T10" fmla="*/ 29 w 46"/>
                  <a:gd name="T11" fmla="*/ 11 h 35"/>
                  <a:gd name="T12" fmla="*/ 28 w 46"/>
                  <a:gd name="T13" fmla="*/ 6 h 35"/>
                  <a:gd name="T14" fmla="*/ 28 w 46"/>
                  <a:gd name="T15" fmla="*/ 6 h 35"/>
                  <a:gd name="T16" fmla="*/ 3 w 46"/>
                  <a:gd name="T17" fmla="*/ 9 h 35"/>
                  <a:gd name="T18" fmla="*/ 3 w 46"/>
                  <a:gd name="T19" fmla="*/ 9 h 35"/>
                  <a:gd name="T20" fmla="*/ 3 w 46"/>
                  <a:gd name="T21" fmla="*/ 16 h 35"/>
                  <a:gd name="T22" fmla="*/ 5 w 46"/>
                  <a:gd name="T23" fmla="*/ 15 h 35"/>
                  <a:gd name="T24" fmla="*/ 9 w 46"/>
                  <a:gd name="T25" fmla="*/ 15 h 35"/>
                  <a:gd name="T26" fmla="*/ 10 w 46"/>
                  <a:gd name="T27" fmla="*/ 19 h 35"/>
                  <a:gd name="T28" fmla="*/ 5 w 46"/>
                  <a:gd name="T29" fmla="*/ 25 h 35"/>
                  <a:gd name="T30" fmla="*/ 3 w 46"/>
                  <a:gd name="T31" fmla="*/ 25 h 35"/>
                  <a:gd name="T32" fmla="*/ 4 w 46"/>
                  <a:gd name="T33" fmla="*/ 32 h 35"/>
                  <a:gd name="T34" fmla="*/ 0 w 46"/>
                  <a:gd name="T35" fmla="*/ 35 h 35"/>
                  <a:gd name="T36" fmla="*/ 0 w 46"/>
                  <a:gd name="T37" fmla="*/ 6 h 35"/>
                  <a:gd name="T38" fmla="*/ 38 w 46"/>
                  <a:gd name="T39" fmla="*/ 3 h 35"/>
                  <a:gd name="T40" fmla="*/ 46 w 46"/>
                  <a:gd name="T41" fmla="*/ 5 h 35"/>
                  <a:gd name="T42" fmla="*/ 46 w 46"/>
                  <a:gd name="T43" fmla="*/ 5 h 3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6" h="35">
                    <a:moveTo>
                      <a:pt x="46" y="5"/>
                    </a:moveTo>
                    <a:cubicBezTo>
                      <a:pt x="46" y="7"/>
                      <a:pt x="46" y="8"/>
                      <a:pt x="45" y="9"/>
                    </a:cubicBezTo>
                    <a:cubicBezTo>
                      <a:pt x="42" y="10"/>
                      <a:pt x="40" y="8"/>
                      <a:pt x="38" y="7"/>
                    </a:cubicBezTo>
                    <a:cubicBezTo>
                      <a:pt x="38" y="7"/>
                      <a:pt x="38" y="7"/>
                      <a:pt x="38" y="7"/>
                    </a:cubicBezTo>
                    <a:cubicBezTo>
                      <a:pt x="38" y="9"/>
                      <a:pt x="38" y="11"/>
                      <a:pt x="36" y="13"/>
                    </a:cubicBezTo>
                    <a:cubicBezTo>
                      <a:pt x="34" y="14"/>
                      <a:pt x="31" y="13"/>
                      <a:pt x="29" y="11"/>
                    </a:cubicBezTo>
                    <a:cubicBezTo>
                      <a:pt x="28" y="10"/>
                      <a:pt x="28" y="8"/>
                      <a:pt x="28" y="6"/>
                    </a:cubicBezTo>
                    <a:cubicBezTo>
                      <a:pt x="28" y="6"/>
                      <a:pt x="28" y="6"/>
                      <a:pt x="28" y="6"/>
                    </a:cubicBezTo>
                    <a:cubicBezTo>
                      <a:pt x="19" y="5"/>
                      <a:pt x="11" y="7"/>
                      <a:pt x="3" y="9"/>
                    </a:cubicBezTo>
                    <a:cubicBezTo>
                      <a:pt x="3" y="9"/>
                      <a:pt x="3" y="9"/>
                      <a:pt x="3" y="9"/>
                    </a:cubicBezTo>
                    <a:cubicBezTo>
                      <a:pt x="3" y="16"/>
                      <a:pt x="3" y="16"/>
                      <a:pt x="3" y="16"/>
                    </a:cubicBezTo>
                    <a:cubicBezTo>
                      <a:pt x="3" y="16"/>
                      <a:pt x="4" y="16"/>
                      <a:pt x="5" y="15"/>
                    </a:cubicBezTo>
                    <a:cubicBezTo>
                      <a:pt x="6" y="15"/>
                      <a:pt x="8" y="14"/>
                      <a:pt x="9" y="15"/>
                    </a:cubicBezTo>
                    <a:cubicBezTo>
                      <a:pt x="10" y="16"/>
                      <a:pt x="10" y="18"/>
                      <a:pt x="10" y="19"/>
                    </a:cubicBezTo>
                    <a:cubicBezTo>
                      <a:pt x="10" y="22"/>
                      <a:pt x="7" y="24"/>
                      <a:pt x="5" y="25"/>
                    </a:cubicBezTo>
                    <a:cubicBezTo>
                      <a:pt x="4" y="25"/>
                      <a:pt x="4" y="25"/>
                      <a:pt x="3" y="25"/>
                    </a:cubicBezTo>
                    <a:cubicBezTo>
                      <a:pt x="4" y="27"/>
                      <a:pt x="5" y="30"/>
                      <a:pt x="4" y="32"/>
                    </a:cubicBezTo>
                    <a:cubicBezTo>
                      <a:pt x="3" y="33"/>
                      <a:pt x="1" y="34"/>
                      <a:pt x="0" y="35"/>
                    </a:cubicBezTo>
                    <a:cubicBezTo>
                      <a:pt x="0" y="6"/>
                      <a:pt x="0" y="6"/>
                      <a:pt x="0" y="6"/>
                    </a:cubicBezTo>
                    <a:cubicBezTo>
                      <a:pt x="11" y="2"/>
                      <a:pt x="26" y="0"/>
                      <a:pt x="38" y="3"/>
                    </a:cubicBezTo>
                    <a:cubicBezTo>
                      <a:pt x="41" y="4"/>
                      <a:pt x="44" y="4"/>
                      <a:pt x="46" y="5"/>
                    </a:cubicBezTo>
                    <a:cubicBezTo>
                      <a:pt x="46" y="5"/>
                      <a:pt x="46" y="5"/>
                      <a:pt x="46" y="5"/>
                    </a:cubicBezTo>
                    <a:close/>
                  </a:path>
                </a:pathLst>
              </a:custGeom>
              <a:solidFill>
                <a:srgbClr val="E13A3E"/>
              </a:solidFill>
              <a:ln w="9525">
                <a:noFill/>
                <a:round/>
                <a:headEnd/>
                <a:tailEnd/>
              </a:ln>
            </p:spPr>
            <p:txBody>
              <a:bodyPr/>
              <a:lstStyle/>
              <a:p>
                <a:pPr>
                  <a:defRPr/>
                </a:pPr>
                <a:endParaRPr lang="en-US"/>
              </a:p>
            </p:txBody>
          </p:sp>
          <p:sp>
            <p:nvSpPr>
              <p:cNvPr id="122" name="Freeform 96"/>
              <p:cNvSpPr>
                <a:spLocks/>
              </p:cNvSpPr>
              <p:nvPr userDrawn="1"/>
            </p:nvSpPr>
            <p:spPr bwMode="auto">
              <a:xfrm>
                <a:off x="2902" y="334"/>
                <a:ext cx="30" cy="78"/>
              </a:xfrm>
              <a:custGeom>
                <a:avLst/>
                <a:gdLst>
                  <a:gd name="T0" fmla="*/ 15 w 15"/>
                  <a:gd name="T1" fmla="*/ 11 h 39"/>
                  <a:gd name="T2" fmla="*/ 15 w 15"/>
                  <a:gd name="T3" fmla="*/ 39 h 39"/>
                  <a:gd name="T4" fmla="*/ 0 w 15"/>
                  <a:gd name="T5" fmla="*/ 37 h 39"/>
                  <a:gd name="T6" fmla="*/ 0 w 15"/>
                  <a:gd name="T7" fmla="*/ 0 h 39"/>
                  <a:gd name="T8" fmla="*/ 15 w 15"/>
                  <a:gd name="T9" fmla="*/ 11 h 39"/>
                  <a:gd name="T10" fmla="*/ 15 w 15"/>
                  <a:gd name="T11" fmla="*/ 11 h 3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39">
                    <a:moveTo>
                      <a:pt x="15" y="11"/>
                    </a:moveTo>
                    <a:cubicBezTo>
                      <a:pt x="15" y="39"/>
                      <a:pt x="15" y="39"/>
                      <a:pt x="15" y="39"/>
                    </a:cubicBezTo>
                    <a:cubicBezTo>
                      <a:pt x="10" y="39"/>
                      <a:pt x="5" y="38"/>
                      <a:pt x="0" y="37"/>
                    </a:cubicBezTo>
                    <a:cubicBezTo>
                      <a:pt x="0" y="0"/>
                      <a:pt x="0" y="0"/>
                      <a:pt x="0" y="0"/>
                    </a:cubicBezTo>
                    <a:cubicBezTo>
                      <a:pt x="5" y="4"/>
                      <a:pt x="10" y="7"/>
                      <a:pt x="15" y="11"/>
                    </a:cubicBezTo>
                    <a:cubicBezTo>
                      <a:pt x="15" y="11"/>
                      <a:pt x="15" y="11"/>
                      <a:pt x="15" y="11"/>
                    </a:cubicBezTo>
                    <a:close/>
                  </a:path>
                </a:pathLst>
              </a:custGeom>
              <a:solidFill>
                <a:srgbClr val="231F20"/>
              </a:solidFill>
              <a:ln w="9525">
                <a:noFill/>
                <a:round/>
                <a:headEnd/>
                <a:tailEnd/>
              </a:ln>
            </p:spPr>
            <p:txBody>
              <a:bodyPr/>
              <a:lstStyle/>
              <a:p>
                <a:pPr>
                  <a:defRPr/>
                </a:pPr>
                <a:endParaRPr lang="en-US"/>
              </a:p>
            </p:txBody>
          </p:sp>
          <p:sp>
            <p:nvSpPr>
              <p:cNvPr id="123" name="Freeform 97"/>
              <p:cNvSpPr>
                <a:spLocks/>
              </p:cNvSpPr>
              <p:nvPr userDrawn="1"/>
            </p:nvSpPr>
            <p:spPr bwMode="auto">
              <a:xfrm>
                <a:off x="2996" y="340"/>
                <a:ext cx="30" cy="56"/>
              </a:xfrm>
              <a:custGeom>
                <a:avLst/>
                <a:gdLst>
                  <a:gd name="T0" fmla="*/ 15 w 15"/>
                  <a:gd name="T1" fmla="*/ 7 h 28"/>
                  <a:gd name="T2" fmla="*/ 15 w 15"/>
                  <a:gd name="T3" fmla="*/ 28 h 28"/>
                  <a:gd name="T4" fmla="*/ 0 w 15"/>
                  <a:gd name="T5" fmla="*/ 22 h 28"/>
                  <a:gd name="T6" fmla="*/ 0 w 15"/>
                  <a:gd name="T7" fmla="*/ 0 h 28"/>
                  <a:gd name="T8" fmla="*/ 15 w 15"/>
                  <a:gd name="T9" fmla="*/ 7 h 28"/>
                  <a:gd name="T10" fmla="*/ 15 w 15"/>
                  <a:gd name="T11" fmla="*/ 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7"/>
                    </a:moveTo>
                    <a:cubicBezTo>
                      <a:pt x="15" y="28"/>
                      <a:pt x="15" y="28"/>
                      <a:pt x="15" y="28"/>
                    </a:cubicBezTo>
                    <a:cubicBezTo>
                      <a:pt x="10" y="26"/>
                      <a:pt x="5" y="24"/>
                      <a:pt x="0" y="22"/>
                    </a:cubicBezTo>
                    <a:cubicBezTo>
                      <a:pt x="0" y="0"/>
                      <a:pt x="0" y="0"/>
                      <a:pt x="0" y="0"/>
                    </a:cubicBezTo>
                    <a:cubicBezTo>
                      <a:pt x="5" y="2"/>
                      <a:pt x="10" y="4"/>
                      <a:pt x="15" y="7"/>
                    </a:cubicBezTo>
                    <a:cubicBezTo>
                      <a:pt x="15" y="7"/>
                      <a:pt x="15" y="7"/>
                      <a:pt x="15" y="7"/>
                    </a:cubicBezTo>
                    <a:close/>
                  </a:path>
                </a:pathLst>
              </a:custGeom>
              <a:solidFill>
                <a:srgbClr val="231F20"/>
              </a:solidFill>
              <a:ln w="9525">
                <a:noFill/>
                <a:round/>
                <a:headEnd/>
                <a:tailEnd/>
              </a:ln>
            </p:spPr>
            <p:txBody>
              <a:bodyPr/>
              <a:lstStyle/>
              <a:p>
                <a:pPr>
                  <a:defRPr/>
                </a:pPr>
                <a:endParaRPr lang="en-US"/>
              </a:p>
            </p:txBody>
          </p:sp>
          <p:sp>
            <p:nvSpPr>
              <p:cNvPr id="124" name="Freeform 98"/>
              <p:cNvSpPr>
                <a:spLocks/>
              </p:cNvSpPr>
              <p:nvPr userDrawn="1"/>
            </p:nvSpPr>
            <p:spPr bwMode="auto">
              <a:xfrm>
                <a:off x="2685" y="342"/>
                <a:ext cx="94" cy="58"/>
              </a:xfrm>
              <a:custGeom>
                <a:avLst/>
                <a:gdLst>
                  <a:gd name="T0" fmla="*/ 47 w 47"/>
                  <a:gd name="T1" fmla="*/ 29 h 29"/>
                  <a:gd name="T2" fmla="*/ 43 w 47"/>
                  <a:gd name="T3" fmla="*/ 28 h 29"/>
                  <a:gd name="T4" fmla="*/ 43 w 47"/>
                  <a:gd name="T5" fmla="*/ 21 h 29"/>
                  <a:gd name="T6" fmla="*/ 40 w 47"/>
                  <a:gd name="T7" fmla="*/ 22 h 29"/>
                  <a:gd name="T8" fmla="*/ 37 w 47"/>
                  <a:gd name="T9" fmla="*/ 20 h 29"/>
                  <a:gd name="T10" fmla="*/ 38 w 47"/>
                  <a:gd name="T11" fmla="*/ 15 h 29"/>
                  <a:gd name="T12" fmla="*/ 44 w 47"/>
                  <a:gd name="T13" fmla="*/ 12 h 29"/>
                  <a:gd name="T14" fmla="*/ 44 w 47"/>
                  <a:gd name="T15" fmla="*/ 12 h 29"/>
                  <a:gd name="T16" fmla="*/ 44 w 47"/>
                  <a:gd name="T17" fmla="*/ 5 h 29"/>
                  <a:gd name="T18" fmla="*/ 43 w 47"/>
                  <a:gd name="T19" fmla="*/ 5 h 29"/>
                  <a:gd name="T20" fmla="*/ 19 w 47"/>
                  <a:gd name="T21" fmla="*/ 10 h 29"/>
                  <a:gd name="T22" fmla="*/ 17 w 47"/>
                  <a:gd name="T23" fmla="*/ 17 h 29"/>
                  <a:gd name="T24" fmla="*/ 11 w 47"/>
                  <a:gd name="T25" fmla="*/ 17 h 29"/>
                  <a:gd name="T26" fmla="*/ 9 w 47"/>
                  <a:gd name="T27" fmla="*/ 10 h 29"/>
                  <a:gd name="T28" fmla="*/ 8 w 47"/>
                  <a:gd name="T29" fmla="*/ 10 h 29"/>
                  <a:gd name="T30" fmla="*/ 2 w 47"/>
                  <a:gd name="T31" fmla="*/ 9 h 29"/>
                  <a:gd name="T32" fmla="*/ 1 w 47"/>
                  <a:gd name="T33" fmla="*/ 5 h 29"/>
                  <a:gd name="T34" fmla="*/ 33 w 47"/>
                  <a:gd name="T35" fmla="*/ 4 h 29"/>
                  <a:gd name="T36" fmla="*/ 47 w 47"/>
                  <a:gd name="T37" fmla="*/ 0 h 29"/>
                  <a:gd name="T38" fmla="*/ 47 w 47"/>
                  <a:gd name="T39" fmla="*/ 29 h 29"/>
                  <a:gd name="T40" fmla="*/ 47 w 47"/>
                  <a:gd name="T41" fmla="*/ 29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7" h="29">
                    <a:moveTo>
                      <a:pt x="47" y="29"/>
                    </a:moveTo>
                    <a:cubicBezTo>
                      <a:pt x="45" y="29"/>
                      <a:pt x="44" y="29"/>
                      <a:pt x="43" y="28"/>
                    </a:cubicBezTo>
                    <a:cubicBezTo>
                      <a:pt x="41" y="26"/>
                      <a:pt x="43" y="23"/>
                      <a:pt x="43" y="21"/>
                    </a:cubicBezTo>
                    <a:cubicBezTo>
                      <a:pt x="42" y="22"/>
                      <a:pt x="41" y="22"/>
                      <a:pt x="40" y="22"/>
                    </a:cubicBezTo>
                    <a:cubicBezTo>
                      <a:pt x="39" y="22"/>
                      <a:pt x="38" y="21"/>
                      <a:pt x="37" y="20"/>
                    </a:cubicBezTo>
                    <a:cubicBezTo>
                      <a:pt x="37" y="19"/>
                      <a:pt x="36" y="16"/>
                      <a:pt x="38" y="15"/>
                    </a:cubicBezTo>
                    <a:cubicBezTo>
                      <a:pt x="39" y="13"/>
                      <a:pt x="41" y="12"/>
                      <a:pt x="44" y="12"/>
                    </a:cubicBezTo>
                    <a:cubicBezTo>
                      <a:pt x="44" y="12"/>
                      <a:pt x="44" y="12"/>
                      <a:pt x="44" y="12"/>
                    </a:cubicBezTo>
                    <a:cubicBezTo>
                      <a:pt x="44" y="5"/>
                      <a:pt x="44" y="5"/>
                      <a:pt x="44" y="5"/>
                    </a:cubicBezTo>
                    <a:cubicBezTo>
                      <a:pt x="43" y="5"/>
                      <a:pt x="43" y="5"/>
                      <a:pt x="43" y="5"/>
                    </a:cubicBezTo>
                    <a:cubicBezTo>
                      <a:pt x="36" y="7"/>
                      <a:pt x="28" y="10"/>
                      <a:pt x="19" y="10"/>
                    </a:cubicBezTo>
                    <a:cubicBezTo>
                      <a:pt x="19" y="13"/>
                      <a:pt x="19" y="15"/>
                      <a:pt x="17" y="17"/>
                    </a:cubicBezTo>
                    <a:cubicBezTo>
                      <a:pt x="15" y="18"/>
                      <a:pt x="13" y="18"/>
                      <a:pt x="11" y="17"/>
                    </a:cubicBezTo>
                    <a:cubicBezTo>
                      <a:pt x="9" y="15"/>
                      <a:pt x="9" y="13"/>
                      <a:pt x="9" y="10"/>
                    </a:cubicBezTo>
                    <a:cubicBezTo>
                      <a:pt x="9" y="10"/>
                      <a:pt x="8" y="10"/>
                      <a:pt x="8" y="10"/>
                    </a:cubicBezTo>
                    <a:cubicBezTo>
                      <a:pt x="6" y="11"/>
                      <a:pt x="3" y="11"/>
                      <a:pt x="2" y="9"/>
                    </a:cubicBezTo>
                    <a:cubicBezTo>
                      <a:pt x="0" y="8"/>
                      <a:pt x="1" y="6"/>
                      <a:pt x="1" y="5"/>
                    </a:cubicBezTo>
                    <a:cubicBezTo>
                      <a:pt x="11" y="7"/>
                      <a:pt x="23" y="7"/>
                      <a:pt x="33" y="4"/>
                    </a:cubicBezTo>
                    <a:cubicBezTo>
                      <a:pt x="47" y="0"/>
                      <a:pt x="47" y="0"/>
                      <a:pt x="47" y="0"/>
                    </a:cubicBezTo>
                    <a:cubicBezTo>
                      <a:pt x="47" y="29"/>
                      <a:pt x="47" y="29"/>
                      <a:pt x="47" y="29"/>
                    </a:cubicBezTo>
                    <a:cubicBezTo>
                      <a:pt x="47" y="29"/>
                      <a:pt x="47" y="29"/>
                      <a:pt x="47" y="29"/>
                    </a:cubicBezTo>
                    <a:close/>
                  </a:path>
                </a:pathLst>
              </a:custGeom>
              <a:solidFill>
                <a:srgbClr val="FFFFFF"/>
              </a:solidFill>
              <a:ln w="9525">
                <a:noFill/>
                <a:round/>
                <a:headEnd/>
                <a:tailEnd/>
              </a:ln>
            </p:spPr>
            <p:txBody>
              <a:bodyPr/>
              <a:lstStyle/>
              <a:p>
                <a:pPr>
                  <a:defRPr/>
                </a:pPr>
                <a:endParaRPr lang="en-US"/>
              </a:p>
            </p:txBody>
          </p:sp>
          <p:sp>
            <p:nvSpPr>
              <p:cNvPr id="125" name="Freeform 99"/>
              <p:cNvSpPr>
                <a:spLocks/>
              </p:cNvSpPr>
              <p:nvPr userDrawn="1"/>
            </p:nvSpPr>
            <p:spPr bwMode="auto">
              <a:xfrm>
                <a:off x="2781" y="340"/>
                <a:ext cx="89" cy="60"/>
              </a:xfrm>
              <a:custGeom>
                <a:avLst/>
                <a:gdLst>
                  <a:gd name="T0" fmla="*/ 26 w 45"/>
                  <a:gd name="T1" fmla="*/ 1 h 30"/>
                  <a:gd name="T2" fmla="*/ 28 w 45"/>
                  <a:gd name="T3" fmla="*/ 7 h 30"/>
                  <a:gd name="T4" fmla="*/ 35 w 45"/>
                  <a:gd name="T5" fmla="*/ 8 h 30"/>
                  <a:gd name="T6" fmla="*/ 37 w 45"/>
                  <a:gd name="T7" fmla="*/ 3 h 30"/>
                  <a:gd name="T8" fmla="*/ 45 w 45"/>
                  <a:gd name="T9" fmla="*/ 4 h 30"/>
                  <a:gd name="T10" fmla="*/ 45 w 45"/>
                  <a:gd name="T11" fmla="*/ 3 h 30"/>
                  <a:gd name="T12" fmla="*/ 45 w 45"/>
                  <a:gd name="T13" fmla="*/ 29 h 30"/>
                  <a:gd name="T14" fmla="*/ 7 w 45"/>
                  <a:gd name="T15" fmla="*/ 28 h 30"/>
                  <a:gd name="T16" fmla="*/ 0 w 45"/>
                  <a:gd name="T17" fmla="*/ 30 h 30"/>
                  <a:gd name="T18" fmla="*/ 4 w 45"/>
                  <a:gd name="T19" fmla="*/ 24 h 30"/>
                  <a:gd name="T20" fmla="*/ 3 w 45"/>
                  <a:gd name="T21" fmla="*/ 21 h 30"/>
                  <a:gd name="T22" fmla="*/ 9 w 45"/>
                  <a:gd name="T23" fmla="*/ 16 h 30"/>
                  <a:gd name="T24" fmla="*/ 9 w 45"/>
                  <a:gd name="T25" fmla="*/ 11 h 30"/>
                  <a:gd name="T26" fmla="*/ 7 w 45"/>
                  <a:gd name="T27" fmla="*/ 9 h 30"/>
                  <a:gd name="T28" fmla="*/ 2 w 45"/>
                  <a:gd name="T29" fmla="*/ 11 h 30"/>
                  <a:gd name="T30" fmla="*/ 2 w 45"/>
                  <a:gd name="T31" fmla="*/ 4 h 30"/>
                  <a:gd name="T32" fmla="*/ 26 w 45"/>
                  <a:gd name="T33" fmla="*/ 1 h 30"/>
                  <a:gd name="T34" fmla="*/ 26 w 45"/>
                  <a:gd name="T35" fmla="*/ 1 h 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5" h="30">
                    <a:moveTo>
                      <a:pt x="26" y="1"/>
                    </a:moveTo>
                    <a:cubicBezTo>
                      <a:pt x="26" y="3"/>
                      <a:pt x="26" y="5"/>
                      <a:pt x="28" y="7"/>
                    </a:cubicBezTo>
                    <a:cubicBezTo>
                      <a:pt x="30" y="8"/>
                      <a:pt x="33" y="9"/>
                      <a:pt x="35" y="8"/>
                    </a:cubicBezTo>
                    <a:cubicBezTo>
                      <a:pt x="37" y="7"/>
                      <a:pt x="37" y="5"/>
                      <a:pt x="37" y="3"/>
                    </a:cubicBezTo>
                    <a:cubicBezTo>
                      <a:pt x="39" y="4"/>
                      <a:pt x="42" y="6"/>
                      <a:pt x="45" y="4"/>
                    </a:cubicBezTo>
                    <a:cubicBezTo>
                      <a:pt x="45" y="3"/>
                      <a:pt x="45" y="3"/>
                      <a:pt x="45" y="3"/>
                    </a:cubicBezTo>
                    <a:cubicBezTo>
                      <a:pt x="45" y="29"/>
                      <a:pt x="45" y="29"/>
                      <a:pt x="45" y="29"/>
                    </a:cubicBezTo>
                    <a:cubicBezTo>
                      <a:pt x="34" y="26"/>
                      <a:pt x="19" y="24"/>
                      <a:pt x="7" y="28"/>
                    </a:cubicBezTo>
                    <a:cubicBezTo>
                      <a:pt x="0" y="30"/>
                      <a:pt x="0" y="30"/>
                      <a:pt x="0" y="30"/>
                    </a:cubicBezTo>
                    <a:cubicBezTo>
                      <a:pt x="2" y="28"/>
                      <a:pt x="4" y="26"/>
                      <a:pt x="4" y="24"/>
                    </a:cubicBezTo>
                    <a:cubicBezTo>
                      <a:pt x="4" y="23"/>
                      <a:pt x="4" y="21"/>
                      <a:pt x="3" y="21"/>
                    </a:cubicBezTo>
                    <a:cubicBezTo>
                      <a:pt x="5" y="20"/>
                      <a:pt x="8" y="18"/>
                      <a:pt x="9" y="16"/>
                    </a:cubicBezTo>
                    <a:cubicBezTo>
                      <a:pt x="9" y="14"/>
                      <a:pt x="9" y="13"/>
                      <a:pt x="9" y="11"/>
                    </a:cubicBezTo>
                    <a:cubicBezTo>
                      <a:pt x="9" y="10"/>
                      <a:pt x="8" y="9"/>
                      <a:pt x="7" y="9"/>
                    </a:cubicBezTo>
                    <a:cubicBezTo>
                      <a:pt x="5" y="9"/>
                      <a:pt x="3" y="10"/>
                      <a:pt x="2" y="11"/>
                    </a:cubicBezTo>
                    <a:cubicBezTo>
                      <a:pt x="2" y="4"/>
                      <a:pt x="2" y="4"/>
                      <a:pt x="2" y="4"/>
                    </a:cubicBezTo>
                    <a:cubicBezTo>
                      <a:pt x="10" y="2"/>
                      <a:pt x="18" y="0"/>
                      <a:pt x="26" y="1"/>
                    </a:cubicBezTo>
                    <a:cubicBezTo>
                      <a:pt x="26" y="1"/>
                      <a:pt x="26" y="1"/>
                      <a:pt x="26" y="1"/>
                    </a:cubicBezTo>
                    <a:close/>
                  </a:path>
                </a:pathLst>
              </a:custGeom>
              <a:solidFill>
                <a:srgbClr val="FFFFFF"/>
              </a:solidFill>
              <a:ln w="9525">
                <a:noFill/>
                <a:round/>
                <a:headEnd/>
                <a:tailEnd/>
              </a:ln>
            </p:spPr>
            <p:txBody>
              <a:bodyPr/>
              <a:lstStyle/>
              <a:p>
                <a:pPr>
                  <a:defRPr/>
                </a:pPr>
                <a:endParaRPr lang="en-US"/>
              </a:p>
            </p:txBody>
          </p:sp>
          <p:sp>
            <p:nvSpPr>
              <p:cNvPr id="126" name="Freeform 100"/>
              <p:cNvSpPr>
                <a:spLocks/>
              </p:cNvSpPr>
              <p:nvPr userDrawn="1"/>
            </p:nvSpPr>
            <p:spPr bwMode="auto">
              <a:xfrm>
                <a:off x="2687" y="352"/>
                <a:ext cx="88" cy="66"/>
              </a:xfrm>
              <a:custGeom>
                <a:avLst/>
                <a:gdLst>
                  <a:gd name="T0" fmla="*/ 43 w 44"/>
                  <a:gd name="T1" fmla="*/ 7 h 33"/>
                  <a:gd name="T2" fmla="*/ 36 w 44"/>
                  <a:gd name="T3" fmla="*/ 10 h 33"/>
                  <a:gd name="T4" fmla="*/ 36 w 44"/>
                  <a:gd name="T5" fmla="*/ 15 h 33"/>
                  <a:gd name="T6" fmla="*/ 38 w 44"/>
                  <a:gd name="T7" fmla="*/ 17 h 33"/>
                  <a:gd name="T8" fmla="*/ 42 w 44"/>
                  <a:gd name="T9" fmla="*/ 17 h 33"/>
                  <a:gd name="T10" fmla="*/ 41 w 44"/>
                  <a:gd name="T11" fmla="*/ 23 h 33"/>
                  <a:gd name="T12" fmla="*/ 44 w 44"/>
                  <a:gd name="T13" fmla="*/ 25 h 33"/>
                  <a:gd name="T14" fmla="*/ 2 w 44"/>
                  <a:gd name="T15" fmla="*/ 29 h 33"/>
                  <a:gd name="T16" fmla="*/ 0 w 44"/>
                  <a:gd name="T17" fmla="*/ 29 h 33"/>
                  <a:gd name="T18" fmla="*/ 0 w 44"/>
                  <a:gd name="T19" fmla="*/ 3 h 33"/>
                  <a:gd name="T20" fmla="*/ 6 w 44"/>
                  <a:gd name="T21" fmla="*/ 6 h 33"/>
                  <a:gd name="T22" fmla="*/ 8 w 44"/>
                  <a:gd name="T23" fmla="*/ 6 h 33"/>
                  <a:gd name="T24" fmla="*/ 10 w 44"/>
                  <a:gd name="T25" fmla="*/ 12 h 33"/>
                  <a:gd name="T26" fmla="*/ 16 w 44"/>
                  <a:gd name="T27" fmla="*/ 12 h 33"/>
                  <a:gd name="T28" fmla="*/ 18 w 44"/>
                  <a:gd name="T29" fmla="*/ 6 h 33"/>
                  <a:gd name="T30" fmla="*/ 43 w 44"/>
                  <a:gd name="T31" fmla="*/ 0 h 33"/>
                  <a:gd name="T32" fmla="*/ 43 w 44"/>
                  <a:gd name="T33" fmla="*/ 7 h 33"/>
                  <a:gd name="T34" fmla="*/ 43 w 44"/>
                  <a:gd name="T35" fmla="*/ 7 h 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3">
                    <a:moveTo>
                      <a:pt x="43" y="7"/>
                    </a:moveTo>
                    <a:cubicBezTo>
                      <a:pt x="40" y="6"/>
                      <a:pt x="38" y="7"/>
                      <a:pt x="36" y="10"/>
                    </a:cubicBezTo>
                    <a:cubicBezTo>
                      <a:pt x="35" y="11"/>
                      <a:pt x="35" y="14"/>
                      <a:pt x="36" y="15"/>
                    </a:cubicBezTo>
                    <a:cubicBezTo>
                      <a:pt x="36" y="16"/>
                      <a:pt x="37" y="17"/>
                      <a:pt x="38" y="17"/>
                    </a:cubicBezTo>
                    <a:cubicBezTo>
                      <a:pt x="39" y="18"/>
                      <a:pt x="41" y="17"/>
                      <a:pt x="42" y="17"/>
                    </a:cubicBezTo>
                    <a:cubicBezTo>
                      <a:pt x="41" y="19"/>
                      <a:pt x="40" y="21"/>
                      <a:pt x="41" y="23"/>
                    </a:cubicBezTo>
                    <a:cubicBezTo>
                      <a:pt x="42" y="24"/>
                      <a:pt x="43" y="24"/>
                      <a:pt x="44" y="25"/>
                    </a:cubicBezTo>
                    <a:cubicBezTo>
                      <a:pt x="31" y="29"/>
                      <a:pt x="17" y="33"/>
                      <a:pt x="2" y="29"/>
                    </a:cubicBezTo>
                    <a:cubicBezTo>
                      <a:pt x="0" y="29"/>
                      <a:pt x="0" y="29"/>
                      <a:pt x="0" y="29"/>
                    </a:cubicBezTo>
                    <a:cubicBezTo>
                      <a:pt x="0" y="3"/>
                      <a:pt x="0" y="3"/>
                      <a:pt x="0" y="3"/>
                    </a:cubicBezTo>
                    <a:cubicBezTo>
                      <a:pt x="1" y="5"/>
                      <a:pt x="3" y="7"/>
                      <a:pt x="6" y="6"/>
                    </a:cubicBezTo>
                    <a:cubicBezTo>
                      <a:pt x="6" y="6"/>
                      <a:pt x="7" y="6"/>
                      <a:pt x="8" y="6"/>
                    </a:cubicBezTo>
                    <a:cubicBezTo>
                      <a:pt x="7" y="8"/>
                      <a:pt x="8" y="10"/>
                      <a:pt x="10" y="12"/>
                    </a:cubicBezTo>
                    <a:cubicBezTo>
                      <a:pt x="12" y="13"/>
                      <a:pt x="14" y="13"/>
                      <a:pt x="16" y="12"/>
                    </a:cubicBezTo>
                    <a:cubicBezTo>
                      <a:pt x="18" y="11"/>
                      <a:pt x="18" y="8"/>
                      <a:pt x="18" y="6"/>
                    </a:cubicBezTo>
                    <a:cubicBezTo>
                      <a:pt x="27" y="5"/>
                      <a:pt x="35" y="3"/>
                      <a:pt x="43" y="0"/>
                    </a:cubicBezTo>
                    <a:cubicBezTo>
                      <a:pt x="43" y="7"/>
                      <a:pt x="43" y="7"/>
                      <a:pt x="43" y="7"/>
                    </a:cubicBezTo>
                    <a:cubicBezTo>
                      <a:pt x="43" y="7"/>
                      <a:pt x="43" y="7"/>
                      <a:pt x="43" y="7"/>
                    </a:cubicBezTo>
                    <a:close/>
                  </a:path>
                </a:pathLst>
              </a:custGeom>
              <a:solidFill>
                <a:srgbClr val="E13A3E"/>
              </a:solidFill>
              <a:ln w="9525">
                <a:noFill/>
                <a:round/>
                <a:headEnd/>
                <a:tailEnd/>
              </a:ln>
            </p:spPr>
            <p:txBody>
              <a:bodyPr/>
              <a:lstStyle/>
              <a:p>
                <a:pPr>
                  <a:defRPr/>
                </a:pPr>
                <a:endParaRPr lang="en-US"/>
              </a:p>
            </p:txBody>
          </p:sp>
          <p:sp>
            <p:nvSpPr>
              <p:cNvPr id="127" name="Freeform 101"/>
              <p:cNvSpPr>
                <a:spLocks/>
              </p:cNvSpPr>
              <p:nvPr userDrawn="1"/>
            </p:nvSpPr>
            <p:spPr bwMode="auto">
              <a:xfrm>
                <a:off x="3026" y="354"/>
                <a:ext cx="30" cy="42"/>
              </a:xfrm>
              <a:custGeom>
                <a:avLst/>
                <a:gdLst>
                  <a:gd name="T0" fmla="*/ 15 w 15"/>
                  <a:gd name="T1" fmla="*/ 9 h 21"/>
                  <a:gd name="T2" fmla="*/ 15 w 15"/>
                  <a:gd name="T3" fmla="*/ 21 h 21"/>
                  <a:gd name="T4" fmla="*/ 0 w 15"/>
                  <a:gd name="T5" fmla="*/ 21 h 21"/>
                  <a:gd name="T6" fmla="*/ 0 w 15"/>
                  <a:gd name="T7" fmla="*/ 0 h 21"/>
                  <a:gd name="T8" fmla="*/ 15 w 15"/>
                  <a:gd name="T9" fmla="*/ 9 h 21"/>
                  <a:gd name="T10" fmla="*/ 15 w 15"/>
                  <a:gd name="T11" fmla="*/ 9 h 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1">
                    <a:moveTo>
                      <a:pt x="15" y="9"/>
                    </a:moveTo>
                    <a:cubicBezTo>
                      <a:pt x="15" y="21"/>
                      <a:pt x="15" y="21"/>
                      <a:pt x="15" y="21"/>
                    </a:cubicBezTo>
                    <a:cubicBezTo>
                      <a:pt x="10" y="21"/>
                      <a:pt x="5" y="21"/>
                      <a:pt x="0" y="21"/>
                    </a:cubicBezTo>
                    <a:cubicBezTo>
                      <a:pt x="0" y="0"/>
                      <a:pt x="0" y="0"/>
                      <a:pt x="0" y="0"/>
                    </a:cubicBezTo>
                    <a:cubicBezTo>
                      <a:pt x="6" y="3"/>
                      <a:pt x="11" y="6"/>
                      <a:pt x="15" y="9"/>
                    </a:cubicBezTo>
                    <a:cubicBezTo>
                      <a:pt x="15" y="9"/>
                      <a:pt x="15" y="9"/>
                      <a:pt x="15" y="9"/>
                    </a:cubicBezTo>
                    <a:close/>
                  </a:path>
                </a:pathLst>
              </a:custGeom>
              <a:solidFill>
                <a:srgbClr val="FEBF50"/>
              </a:solidFill>
              <a:ln w="9525">
                <a:noFill/>
                <a:round/>
                <a:headEnd/>
                <a:tailEnd/>
              </a:ln>
            </p:spPr>
            <p:txBody>
              <a:bodyPr/>
              <a:lstStyle/>
              <a:p>
                <a:pPr>
                  <a:defRPr/>
                </a:pPr>
                <a:endParaRPr lang="en-US"/>
              </a:p>
            </p:txBody>
          </p:sp>
          <p:sp>
            <p:nvSpPr>
              <p:cNvPr id="128" name="Freeform 102"/>
              <p:cNvSpPr>
                <a:spLocks/>
              </p:cNvSpPr>
              <p:nvPr userDrawn="1"/>
            </p:nvSpPr>
            <p:spPr bwMode="auto">
              <a:xfrm>
                <a:off x="2934" y="356"/>
                <a:ext cx="30" cy="56"/>
              </a:xfrm>
              <a:custGeom>
                <a:avLst/>
                <a:gdLst>
                  <a:gd name="T0" fmla="*/ 15 w 15"/>
                  <a:gd name="T1" fmla="*/ 8 h 28"/>
                  <a:gd name="T2" fmla="*/ 15 w 15"/>
                  <a:gd name="T3" fmla="*/ 26 h 28"/>
                  <a:gd name="T4" fmla="*/ 0 w 15"/>
                  <a:gd name="T5" fmla="*/ 28 h 28"/>
                  <a:gd name="T6" fmla="*/ 0 w 15"/>
                  <a:gd name="T7" fmla="*/ 0 h 28"/>
                  <a:gd name="T8" fmla="*/ 15 w 15"/>
                  <a:gd name="T9" fmla="*/ 8 h 28"/>
                  <a:gd name="T10" fmla="*/ 15 w 15"/>
                  <a:gd name="T11" fmla="*/ 8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8"/>
                    </a:moveTo>
                    <a:cubicBezTo>
                      <a:pt x="15" y="26"/>
                      <a:pt x="15" y="26"/>
                      <a:pt x="15" y="26"/>
                    </a:cubicBezTo>
                    <a:cubicBezTo>
                      <a:pt x="10" y="27"/>
                      <a:pt x="5" y="28"/>
                      <a:pt x="0" y="28"/>
                    </a:cubicBezTo>
                    <a:cubicBezTo>
                      <a:pt x="0" y="0"/>
                      <a:pt x="0" y="0"/>
                      <a:pt x="0" y="0"/>
                    </a:cubicBezTo>
                    <a:cubicBezTo>
                      <a:pt x="5" y="3"/>
                      <a:pt x="10" y="6"/>
                      <a:pt x="15" y="8"/>
                    </a:cubicBezTo>
                    <a:cubicBezTo>
                      <a:pt x="15" y="8"/>
                      <a:pt x="15" y="8"/>
                      <a:pt x="15" y="8"/>
                    </a:cubicBezTo>
                    <a:close/>
                  </a:path>
                </a:pathLst>
              </a:custGeom>
              <a:solidFill>
                <a:srgbClr val="FEBF50"/>
              </a:solidFill>
              <a:ln w="9525">
                <a:noFill/>
                <a:round/>
                <a:headEnd/>
                <a:tailEnd/>
              </a:ln>
            </p:spPr>
            <p:txBody>
              <a:bodyPr/>
              <a:lstStyle/>
              <a:p>
                <a:pPr>
                  <a:defRPr/>
                </a:pPr>
                <a:endParaRPr lang="en-US"/>
              </a:p>
            </p:txBody>
          </p:sp>
          <p:sp>
            <p:nvSpPr>
              <p:cNvPr id="129" name="Freeform 103"/>
              <p:cNvSpPr>
                <a:spLocks/>
              </p:cNvSpPr>
              <p:nvPr userDrawn="1"/>
            </p:nvSpPr>
            <p:spPr bwMode="auto">
              <a:xfrm>
                <a:off x="2964" y="372"/>
                <a:ext cx="30" cy="36"/>
              </a:xfrm>
              <a:custGeom>
                <a:avLst/>
                <a:gdLst>
                  <a:gd name="T0" fmla="*/ 15 w 15"/>
                  <a:gd name="T1" fmla="*/ 6 h 18"/>
                  <a:gd name="T2" fmla="*/ 15 w 15"/>
                  <a:gd name="T3" fmla="*/ 15 h 18"/>
                  <a:gd name="T4" fmla="*/ 0 w 15"/>
                  <a:gd name="T5" fmla="*/ 18 h 18"/>
                  <a:gd name="T6" fmla="*/ 0 w 15"/>
                  <a:gd name="T7" fmla="*/ 0 h 18"/>
                  <a:gd name="T8" fmla="*/ 15 w 15"/>
                  <a:gd name="T9" fmla="*/ 6 h 18"/>
                  <a:gd name="T10" fmla="*/ 15 w 15"/>
                  <a:gd name="T11" fmla="*/ 6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8">
                    <a:moveTo>
                      <a:pt x="15" y="6"/>
                    </a:moveTo>
                    <a:cubicBezTo>
                      <a:pt x="15" y="15"/>
                      <a:pt x="15" y="15"/>
                      <a:pt x="15" y="15"/>
                    </a:cubicBezTo>
                    <a:cubicBezTo>
                      <a:pt x="10" y="16"/>
                      <a:pt x="5" y="18"/>
                      <a:pt x="0" y="18"/>
                    </a:cubicBezTo>
                    <a:cubicBezTo>
                      <a:pt x="0" y="0"/>
                      <a:pt x="0" y="0"/>
                      <a:pt x="0" y="0"/>
                    </a:cubicBezTo>
                    <a:cubicBezTo>
                      <a:pt x="5" y="2"/>
                      <a:pt x="10" y="4"/>
                      <a:pt x="15" y="6"/>
                    </a:cubicBezTo>
                    <a:cubicBezTo>
                      <a:pt x="15" y="6"/>
                      <a:pt x="15" y="6"/>
                      <a:pt x="15" y="6"/>
                    </a:cubicBezTo>
                    <a:close/>
                  </a:path>
                </a:pathLst>
              </a:custGeom>
              <a:solidFill>
                <a:srgbClr val="231F20"/>
              </a:solidFill>
              <a:ln w="9525">
                <a:noFill/>
                <a:round/>
                <a:headEnd/>
                <a:tailEnd/>
              </a:ln>
            </p:spPr>
            <p:txBody>
              <a:bodyPr/>
              <a:lstStyle/>
              <a:p>
                <a:pPr>
                  <a:defRPr/>
                </a:pPr>
                <a:endParaRPr lang="en-US"/>
              </a:p>
            </p:txBody>
          </p:sp>
          <p:sp>
            <p:nvSpPr>
              <p:cNvPr id="130" name="Freeform 104"/>
              <p:cNvSpPr>
                <a:spLocks/>
              </p:cNvSpPr>
              <p:nvPr userDrawn="1"/>
            </p:nvSpPr>
            <p:spPr bwMode="auto">
              <a:xfrm>
                <a:off x="2996" y="384"/>
                <a:ext cx="28" cy="18"/>
              </a:xfrm>
              <a:custGeom>
                <a:avLst/>
                <a:gdLst>
                  <a:gd name="T0" fmla="*/ 14 w 14"/>
                  <a:gd name="T1" fmla="*/ 6 h 9"/>
                  <a:gd name="T2" fmla="*/ 0 w 14"/>
                  <a:gd name="T3" fmla="*/ 9 h 9"/>
                  <a:gd name="T4" fmla="*/ 0 w 14"/>
                  <a:gd name="T5" fmla="*/ 0 h 9"/>
                  <a:gd name="T6" fmla="*/ 14 w 14"/>
                  <a:gd name="T7" fmla="*/ 6 h 9"/>
                  <a:gd name="T8" fmla="*/ 14 w 14"/>
                  <a:gd name="T9" fmla="*/ 6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9">
                    <a:moveTo>
                      <a:pt x="14" y="6"/>
                    </a:moveTo>
                    <a:cubicBezTo>
                      <a:pt x="9" y="7"/>
                      <a:pt x="4" y="8"/>
                      <a:pt x="0" y="9"/>
                    </a:cubicBezTo>
                    <a:cubicBezTo>
                      <a:pt x="0" y="0"/>
                      <a:pt x="0" y="0"/>
                      <a:pt x="0" y="0"/>
                    </a:cubicBezTo>
                    <a:cubicBezTo>
                      <a:pt x="5" y="2"/>
                      <a:pt x="10" y="4"/>
                      <a:pt x="14" y="6"/>
                    </a:cubicBezTo>
                    <a:cubicBezTo>
                      <a:pt x="14" y="6"/>
                      <a:pt x="14" y="6"/>
                      <a:pt x="14" y="6"/>
                    </a:cubicBezTo>
                    <a:close/>
                  </a:path>
                </a:pathLst>
              </a:custGeom>
              <a:solidFill>
                <a:srgbClr val="FEBF50"/>
              </a:solidFill>
              <a:ln w="9525">
                <a:noFill/>
                <a:round/>
                <a:headEnd/>
                <a:tailEnd/>
              </a:ln>
            </p:spPr>
            <p:txBody>
              <a:bodyPr/>
              <a:lstStyle/>
              <a:p>
                <a:pPr>
                  <a:defRPr/>
                </a:pPr>
                <a:endParaRPr lang="en-US"/>
              </a:p>
            </p:txBody>
          </p:sp>
        </p:grpSp>
        <p:sp>
          <p:nvSpPr>
            <p:cNvPr id="7" name="Freeform 105"/>
            <p:cNvSpPr>
              <a:spLocks noEditPoints="1"/>
            </p:cNvSpPr>
            <p:nvPr userDrawn="1"/>
          </p:nvSpPr>
          <p:spPr bwMode="auto">
            <a:xfrm>
              <a:off x="2060" y="791"/>
              <a:ext cx="84" cy="94"/>
            </a:xfrm>
            <a:custGeom>
              <a:avLst/>
              <a:gdLst>
                <a:gd name="T0" fmla="*/ 0 w 42"/>
                <a:gd name="T1" fmla="*/ 47 h 47"/>
                <a:gd name="T2" fmla="*/ 0 w 42"/>
                <a:gd name="T3" fmla="*/ 46 h 47"/>
                <a:gd name="T4" fmla="*/ 1 w 42"/>
                <a:gd name="T5" fmla="*/ 46 h 47"/>
                <a:gd name="T6" fmla="*/ 4 w 42"/>
                <a:gd name="T7" fmla="*/ 45 h 47"/>
                <a:gd name="T8" fmla="*/ 5 w 42"/>
                <a:gd name="T9" fmla="*/ 44 h 47"/>
                <a:gd name="T10" fmla="*/ 6 w 42"/>
                <a:gd name="T11" fmla="*/ 39 h 47"/>
                <a:gd name="T12" fmla="*/ 6 w 42"/>
                <a:gd name="T13" fmla="*/ 8 h 47"/>
                <a:gd name="T14" fmla="*/ 5 w 42"/>
                <a:gd name="T15" fmla="*/ 3 h 47"/>
                <a:gd name="T16" fmla="*/ 4 w 42"/>
                <a:gd name="T17" fmla="*/ 2 h 47"/>
                <a:gd name="T18" fmla="*/ 1 w 42"/>
                <a:gd name="T19" fmla="*/ 1 h 47"/>
                <a:gd name="T20" fmla="*/ 0 w 42"/>
                <a:gd name="T21" fmla="*/ 1 h 47"/>
                <a:gd name="T22" fmla="*/ 0 w 42"/>
                <a:gd name="T23" fmla="*/ 0 h 47"/>
                <a:gd name="T24" fmla="*/ 18 w 42"/>
                <a:gd name="T25" fmla="*/ 0 h 47"/>
                <a:gd name="T26" fmla="*/ 31 w 42"/>
                <a:gd name="T27" fmla="*/ 2 h 47"/>
                <a:gd name="T28" fmla="*/ 39 w 42"/>
                <a:gd name="T29" fmla="*/ 11 h 47"/>
                <a:gd name="T30" fmla="*/ 42 w 42"/>
                <a:gd name="T31" fmla="*/ 24 h 47"/>
                <a:gd name="T32" fmla="*/ 41 w 42"/>
                <a:gd name="T33" fmla="*/ 33 h 47"/>
                <a:gd name="T34" fmla="*/ 37 w 42"/>
                <a:gd name="T35" fmla="*/ 40 h 47"/>
                <a:gd name="T36" fmla="*/ 32 w 42"/>
                <a:gd name="T37" fmla="*/ 44 h 47"/>
                <a:gd name="T38" fmla="*/ 24 w 42"/>
                <a:gd name="T39" fmla="*/ 47 h 47"/>
                <a:gd name="T40" fmla="*/ 18 w 42"/>
                <a:gd name="T41" fmla="*/ 47 h 47"/>
                <a:gd name="T42" fmla="*/ 0 w 42"/>
                <a:gd name="T43" fmla="*/ 47 h 47"/>
                <a:gd name="T44" fmla="*/ 16 w 42"/>
                <a:gd name="T45" fmla="*/ 3 h 47"/>
                <a:gd name="T46" fmla="*/ 16 w 42"/>
                <a:gd name="T47" fmla="*/ 40 h 47"/>
                <a:gd name="T48" fmla="*/ 16 w 42"/>
                <a:gd name="T49" fmla="*/ 43 h 47"/>
                <a:gd name="T50" fmla="*/ 17 w 42"/>
                <a:gd name="T51" fmla="*/ 44 h 47"/>
                <a:gd name="T52" fmla="*/ 19 w 42"/>
                <a:gd name="T53" fmla="*/ 45 h 47"/>
                <a:gd name="T54" fmla="*/ 27 w 42"/>
                <a:gd name="T55" fmla="*/ 41 h 47"/>
                <a:gd name="T56" fmla="*/ 31 w 42"/>
                <a:gd name="T57" fmla="*/ 24 h 47"/>
                <a:gd name="T58" fmla="*/ 28 w 42"/>
                <a:gd name="T59" fmla="*/ 9 h 47"/>
                <a:gd name="T60" fmla="*/ 23 w 42"/>
                <a:gd name="T61" fmla="*/ 4 h 47"/>
                <a:gd name="T62" fmla="*/ 16 w 42"/>
                <a:gd name="T63" fmla="*/ 3 h 4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2" h="47">
                  <a:moveTo>
                    <a:pt x="0" y="47"/>
                  </a:moveTo>
                  <a:cubicBezTo>
                    <a:pt x="0" y="46"/>
                    <a:pt x="0" y="46"/>
                    <a:pt x="0" y="46"/>
                  </a:cubicBezTo>
                  <a:cubicBezTo>
                    <a:pt x="1" y="46"/>
                    <a:pt x="1" y="46"/>
                    <a:pt x="1" y="46"/>
                  </a:cubicBezTo>
                  <a:cubicBezTo>
                    <a:pt x="2" y="46"/>
                    <a:pt x="3" y="46"/>
                    <a:pt x="4" y="45"/>
                  </a:cubicBezTo>
                  <a:cubicBezTo>
                    <a:pt x="5" y="45"/>
                    <a:pt x="5" y="44"/>
                    <a:pt x="5" y="44"/>
                  </a:cubicBezTo>
                  <a:cubicBezTo>
                    <a:pt x="6" y="43"/>
                    <a:pt x="6" y="42"/>
                    <a:pt x="6" y="39"/>
                  </a:cubicBezTo>
                  <a:cubicBezTo>
                    <a:pt x="6" y="8"/>
                    <a:pt x="6" y="8"/>
                    <a:pt x="6" y="8"/>
                  </a:cubicBezTo>
                  <a:cubicBezTo>
                    <a:pt x="6" y="6"/>
                    <a:pt x="5" y="4"/>
                    <a:pt x="5" y="3"/>
                  </a:cubicBezTo>
                  <a:cubicBezTo>
                    <a:pt x="5" y="3"/>
                    <a:pt x="5" y="2"/>
                    <a:pt x="4" y="2"/>
                  </a:cubicBezTo>
                  <a:cubicBezTo>
                    <a:pt x="3" y="1"/>
                    <a:pt x="2" y="1"/>
                    <a:pt x="1" y="1"/>
                  </a:cubicBezTo>
                  <a:cubicBezTo>
                    <a:pt x="0" y="1"/>
                    <a:pt x="0" y="1"/>
                    <a:pt x="0" y="1"/>
                  </a:cubicBezTo>
                  <a:cubicBezTo>
                    <a:pt x="0" y="0"/>
                    <a:pt x="0" y="0"/>
                    <a:pt x="0" y="0"/>
                  </a:cubicBezTo>
                  <a:cubicBezTo>
                    <a:pt x="18" y="0"/>
                    <a:pt x="18" y="0"/>
                    <a:pt x="18" y="0"/>
                  </a:cubicBezTo>
                  <a:cubicBezTo>
                    <a:pt x="23" y="0"/>
                    <a:pt x="28" y="1"/>
                    <a:pt x="31" y="2"/>
                  </a:cubicBezTo>
                  <a:cubicBezTo>
                    <a:pt x="34" y="4"/>
                    <a:pt x="37" y="7"/>
                    <a:pt x="39" y="11"/>
                  </a:cubicBezTo>
                  <a:cubicBezTo>
                    <a:pt x="41" y="15"/>
                    <a:pt x="42" y="19"/>
                    <a:pt x="42" y="24"/>
                  </a:cubicBezTo>
                  <a:cubicBezTo>
                    <a:pt x="42" y="27"/>
                    <a:pt x="41" y="30"/>
                    <a:pt x="41" y="33"/>
                  </a:cubicBezTo>
                  <a:cubicBezTo>
                    <a:pt x="40" y="36"/>
                    <a:pt x="38" y="38"/>
                    <a:pt x="37" y="40"/>
                  </a:cubicBezTo>
                  <a:cubicBezTo>
                    <a:pt x="35" y="42"/>
                    <a:pt x="34" y="43"/>
                    <a:pt x="32" y="44"/>
                  </a:cubicBezTo>
                  <a:cubicBezTo>
                    <a:pt x="30" y="45"/>
                    <a:pt x="27" y="46"/>
                    <a:pt x="24" y="47"/>
                  </a:cubicBezTo>
                  <a:cubicBezTo>
                    <a:pt x="23" y="47"/>
                    <a:pt x="21" y="47"/>
                    <a:pt x="18" y="47"/>
                  </a:cubicBezTo>
                  <a:lnTo>
                    <a:pt x="0" y="47"/>
                  </a:lnTo>
                  <a:close/>
                  <a:moveTo>
                    <a:pt x="16" y="3"/>
                  </a:moveTo>
                  <a:cubicBezTo>
                    <a:pt x="16" y="40"/>
                    <a:pt x="16" y="40"/>
                    <a:pt x="16" y="40"/>
                  </a:cubicBezTo>
                  <a:cubicBezTo>
                    <a:pt x="16" y="41"/>
                    <a:pt x="16" y="43"/>
                    <a:pt x="16" y="43"/>
                  </a:cubicBezTo>
                  <a:cubicBezTo>
                    <a:pt x="16" y="44"/>
                    <a:pt x="16" y="44"/>
                    <a:pt x="17" y="44"/>
                  </a:cubicBezTo>
                  <a:cubicBezTo>
                    <a:pt x="17" y="44"/>
                    <a:pt x="18" y="45"/>
                    <a:pt x="19" y="45"/>
                  </a:cubicBezTo>
                  <a:cubicBezTo>
                    <a:pt x="23" y="45"/>
                    <a:pt x="25" y="43"/>
                    <a:pt x="27" y="41"/>
                  </a:cubicBezTo>
                  <a:cubicBezTo>
                    <a:pt x="30" y="37"/>
                    <a:pt x="31" y="32"/>
                    <a:pt x="31" y="24"/>
                  </a:cubicBezTo>
                  <a:cubicBezTo>
                    <a:pt x="31" y="18"/>
                    <a:pt x="30" y="13"/>
                    <a:pt x="28" y="9"/>
                  </a:cubicBezTo>
                  <a:cubicBezTo>
                    <a:pt x="27" y="7"/>
                    <a:pt x="25" y="5"/>
                    <a:pt x="23" y="4"/>
                  </a:cubicBezTo>
                  <a:cubicBezTo>
                    <a:pt x="22" y="3"/>
                    <a:pt x="19" y="3"/>
                    <a:pt x="16" y="3"/>
                  </a:cubicBezTo>
                  <a:close/>
                </a:path>
              </a:pathLst>
            </a:custGeom>
            <a:solidFill>
              <a:srgbClr val="4D4D4D"/>
            </a:solidFill>
            <a:ln w="9525">
              <a:noFill/>
              <a:round/>
              <a:headEnd/>
              <a:tailEnd/>
            </a:ln>
          </p:spPr>
          <p:txBody>
            <a:bodyPr/>
            <a:lstStyle/>
            <a:p>
              <a:pPr>
                <a:defRPr/>
              </a:pPr>
              <a:endParaRPr lang="en-US"/>
            </a:p>
          </p:txBody>
        </p:sp>
        <p:sp>
          <p:nvSpPr>
            <p:cNvPr id="8" name="Freeform 106"/>
            <p:cNvSpPr>
              <a:spLocks/>
            </p:cNvSpPr>
            <p:nvPr userDrawn="1"/>
          </p:nvSpPr>
          <p:spPr bwMode="auto">
            <a:xfrm>
              <a:off x="2146" y="819"/>
              <a:ext cx="54" cy="66"/>
            </a:xfrm>
            <a:custGeom>
              <a:avLst/>
              <a:gdLst>
                <a:gd name="T0" fmla="*/ 12 w 27"/>
                <a:gd name="T1" fmla="*/ 2 h 33"/>
                <a:gd name="T2" fmla="*/ 12 w 27"/>
                <a:gd name="T3" fmla="*/ 15 h 33"/>
                <a:gd name="T4" fmla="*/ 12 w 27"/>
                <a:gd name="T5" fmla="*/ 15 h 33"/>
                <a:gd name="T6" fmla="*/ 16 w 27"/>
                <a:gd name="T7" fmla="*/ 13 h 33"/>
                <a:gd name="T8" fmla="*/ 18 w 27"/>
                <a:gd name="T9" fmla="*/ 7 h 33"/>
                <a:gd name="T10" fmla="*/ 19 w 27"/>
                <a:gd name="T11" fmla="*/ 7 h 33"/>
                <a:gd name="T12" fmla="*/ 19 w 27"/>
                <a:gd name="T13" fmla="*/ 25 h 33"/>
                <a:gd name="T14" fmla="*/ 18 w 27"/>
                <a:gd name="T15" fmla="*/ 25 h 33"/>
                <a:gd name="T16" fmla="*/ 17 w 27"/>
                <a:gd name="T17" fmla="*/ 20 h 33"/>
                <a:gd name="T18" fmla="*/ 15 w 27"/>
                <a:gd name="T19" fmla="*/ 18 h 33"/>
                <a:gd name="T20" fmla="*/ 12 w 27"/>
                <a:gd name="T21" fmla="*/ 17 h 33"/>
                <a:gd name="T22" fmla="*/ 12 w 27"/>
                <a:gd name="T23" fmla="*/ 27 h 33"/>
                <a:gd name="T24" fmla="*/ 12 w 27"/>
                <a:gd name="T25" fmla="*/ 30 h 33"/>
                <a:gd name="T26" fmla="*/ 13 w 27"/>
                <a:gd name="T27" fmla="*/ 31 h 33"/>
                <a:gd name="T28" fmla="*/ 14 w 27"/>
                <a:gd name="T29" fmla="*/ 31 h 33"/>
                <a:gd name="T30" fmla="*/ 16 w 27"/>
                <a:gd name="T31" fmla="*/ 31 h 33"/>
                <a:gd name="T32" fmla="*/ 23 w 27"/>
                <a:gd name="T33" fmla="*/ 29 h 33"/>
                <a:gd name="T34" fmla="*/ 26 w 27"/>
                <a:gd name="T35" fmla="*/ 23 h 33"/>
                <a:gd name="T36" fmla="*/ 27 w 27"/>
                <a:gd name="T37" fmla="*/ 23 h 33"/>
                <a:gd name="T38" fmla="*/ 26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4 w 27"/>
                <a:gd name="T57" fmla="*/ 1 h 33"/>
                <a:gd name="T58" fmla="*/ 1 w 27"/>
                <a:gd name="T59" fmla="*/ 1 h 33"/>
                <a:gd name="T60" fmla="*/ 0 w 27"/>
                <a:gd name="T61" fmla="*/ 1 h 33"/>
                <a:gd name="T62" fmla="*/ 0 w 27"/>
                <a:gd name="T63" fmla="*/ 0 h 33"/>
                <a:gd name="T64" fmla="*/ 25 w 27"/>
                <a:gd name="T65" fmla="*/ 0 h 33"/>
                <a:gd name="T66" fmla="*/ 25 w 27"/>
                <a:gd name="T67" fmla="*/ 10 h 33"/>
                <a:gd name="T68" fmla="*/ 24 w 27"/>
                <a:gd name="T69" fmla="*/ 10 h 33"/>
                <a:gd name="T70" fmla="*/ 22 w 27"/>
                <a:gd name="T71" fmla="*/ 4 h 33"/>
                <a:gd name="T72" fmla="*/ 19 w 27"/>
                <a:gd name="T73" fmla="*/ 2 h 33"/>
                <a:gd name="T74" fmla="*/ 15 w 27"/>
                <a:gd name="T75" fmla="*/ 2 h 33"/>
                <a:gd name="T76" fmla="*/ 12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2" y="2"/>
                  </a:moveTo>
                  <a:cubicBezTo>
                    <a:pt x="12" y="15"/>
                    <a:pt x="12" y="15"/>
                    <a:pt x="12" y="15"/>
                  </a:cubicBezTo>
                  <a:cubicBezTo>
                    <a:pt x="12" y="15"/>
                    <a:pt x="12" y="15"/>
                    <a:pt x="12" y="15"/>
                  </a:cubicBezTo>
                  <a:cubicBezTo>
                    <a:pt x="14" y="15"/>
                    <a:pt x="15" y="15"/>
                    <a:pt x="16" y="13"/>
                  </a:cubicBezTo>
                  <a:cubicBezTo>
                    <a:pt x="17" y="12"/>
                    <a:pt x="18" y="10"/>
                    <a:pt x="18" y="7"/>
                  </a:cubicBezTo>
                  <a:cubicBezTo>
                    <a:pt x="19" y="7"/>
                    <a:pt x="19" y="7"/>
                    <a:pt x="19" y="7"/>
                  </a:cubicBezTo>
                  <a:cubicBezTo>
                    <a:pt x="19" y="25"/>
                    <a:pt x="19" y="25"/>
                    <a:pt x="19" y="25"/>
                  </a:cubicBezTo>
                  <a:cubicBezTo>
                    <a:pt x="18" y="25"/>
                    <a:pt x="18" y="25"/>
                    <a:pt x="18" y="25"/>
                  </a:cubicBezTo>
                  <a:cubicBezTo>
                    <a:pt x="18" y="23"/>
                    <a:pt x="17" y="21"/>
                    <a:pt x="17" y="20"/>
                  </a:cubicBezTo>
                  <a:cubicBezTo>
                    <a:pt x="16" y="19"/>
                    <a:pt x="16" y="18"/>
                    <a:pt x="15" y="18"/>
                  </a:cubicBezTo>
                  <a:cubicBezTo>
                    <a:pt x="14" y="17"/>
                    <a:pt x="13" y="17"/>
                    <a:pt x="12" y="17"/>
                  </a:cubicBezTo>
                  <a:cubicBezTo>
                    <a:pt x="12" y="27"/>
                    <a:pt x="12" y="27"/>
                    <a:pt x="12" y="27"/>
                  </a:cubicBezTo>
                  <a:cubicBezTo>
                    <a:pt x="12" y="28"/>
                    <a:pt x="12" y="30"/>
                    <a:pt x="12" y="30"/>
                  </a:cubicBezTo>
                  <a:cubicBezTo>
                    <a:pt x="12" y="30"/>
                    <a:pt x="12" y="31"/>
                    <a:pt x="13" y="31"/>
                  </a:cubicBezTo>
                  <a:cubicBezTo>
                    <a:pt x="13" y="31"/>
                    <a:pt x="14" y="31"/>
                    <a:pt x="14" y="31"/>
                  </a:cubicBezTo>
                  <a:cubicBezTo>
                    <a:pt x="16" y="31"/>
                    <a:pt x="16" y="31"/>
                    <a:pt x="16" y="31"/>
                  </a:cubicBezTo>
                  <a:cubicBezTo>
                    <a:pt x="19" y="31"/>
                    <a:pt x="21" y="31"/>
                    <a:pt x="23" y="29"/>
                  </a:cubicBezTo>
                  <a:cubicBezTo>
                    <a:pt x="24" y="28"/>
                    <a:pt x="26" y="26"/>
                    <a:pt x="26" y="23"/>
                  </a:cubicBezTo>
                  <a:cubicBezTo>
                    <a:pt x="27" y="23"/>
                    <a:pt x="27" y="23"/>
                    <a:pt x="27" y="23"/>
                  </a:cubicBezTo>
                  <a:cubicBezTo>
                    <a:pt x="26" y="33"/>
                    <a:pt x="26" y="33"/>
                    <a:pt x="26" y="33"/>
                  </a:cubicBezTo>
                  <a:cubicBezTo>
                    <a:pt x="0" y="33"/>
                    <a:pt x="0" y="33"/>
                    <a:pt x="0" y="33"/>
                  </a:cubicBezTo>
                  <a:cubicBezTo>
                    <a:pt x="0" y="32"/>
                    <a:pt x="0" y="32"/>
                    <a:pt x="0" y="32"/>
                  </a:cubicBezTo>
                  <a:cubicBezTo>
                    <a:pt x="1" y="32"/>
                    <a:pt x="1" y="32"/>
                    <a:pt x="1" y="32"/>
                  </a:cubicBezTo>
                  <a:cubicBezTo>
                    <a:pt x="2" y="32"/>
                    <a:pt x="3" y="32"/>
                    <a:pt x="3" y="32"/>
                  </a:cubicBezTo>
                  <a:cubicBezTo>
                    <a:pt x="4" y="32"/>
                    <a:pt x="4" y="31"/>
                    <a:pt x="4" y="31"/>
                  </a:cubicBezTo>
                  <a:cubicBezTo>
                    <a:pt x="4" y="30"/>
                    <a:pt x="4" y="29"/>
                    <a:pt x="4" y="28"/>
                  </a:cubicBezTo>
                  <a:cubicBezTo>
                    <a:pt x="4" y="6"/>
                    <a:pt x="4" y="6"/>
                    <a:pt x="4" y="6"/>
                  </a:cubicBezTo>
                  <a:cubicBezTo>
                    <a:pt x="4" y="4"/>
                    <a:pt x="4" y="3"/>
                    <a:pt x="4" y="3"/>
                  </a:cubicBezTo>
                  <a:cubicBezTo>
                    <a:pt x="4" y="2"/>
                    <a:pt x="4" y="2"/>
                    <a:pt x="4" y="1"/>
                  </a:cubicBezTo>
                  <a:cubicBezTo>
                    <a:pt x="3" y="1"/>
                    <a:pt x="2" y="1"/>
                    <a:pt x="1" y="1"/>
                  </a:cubicBezTo>
                  <a:cubicBezTo>
                    <a:pt x="0" y="1"/>
                    <a:pt x="0" y="1"/>
                    <a:pt x="0" y="1"/>
                  </a:cubicBezTo>
                  <a:cubicBezTo>
                    <a:pt x="0" y="0"/>
                    <a:pt x="0" y="0"/>
                    <a:pt x="0" y="0"/>
                  </a:cubicBezTo>
                  <a:cubicBezTo>
                    <a:pt x="25" y="0"/>
                    <a:pt x="25" y="0"/>
                    <a:pt x="25" y="0"/>
                  </a:cubicBezTo>
                  <a:cubicBezTo>
                    <a:pt x="25" y="10"/>
                    <a:pt x="25" y="10"/>
                    <a:pt x="25" y="10"/>
                  </a:cubicBezTo>
                  <a:cubicBezTo>
                    <a:pt x="24" y="10"/>
                    <a:pt x="24" y="10"/>
                    <a:pt x="24" y="10"/>
                  </a:cubicBezTo>
                  <a:cubicBezTo>
                    <a:pt x="24" y="7"/>
                    <a:pt x="23" y="6"/>
                    <a:pt x="22" y="4"/>
                  </a:cubicBezTo>
                  <a:cubicBezTo>
                    <a:pt x="22" y="3"/>
                    <a:pt x="21" y="3"/>
                    <a:pt x="19" y="2"/>
                  </a:cubicBezTo>
                  <a:cubicBezTo>
                    <a:pt x="18" y="2"/>
                    <a:pt x="17" y="2"/>
                    <a:pt x="15" y="2"/>
                  </a:cubicBezTo>
                  <a:lnTo>
                    <a:pt x="12" y="2"/>
                  </a:lnTo>
                  <a:close/>
                </a:path>
              </a:pathLst>
            </a:custGeom>
            <a:solidFill>
              <a:srgbClr val="4D4D4D"/>
            </a:solidFill>
            <a:ln w="9525">
              <a:noFill/>
              <a:round/>
              <a:headEnd/>
              <a:tailEnd/>
            </a:ln>
          </p:spPr>
          <p:txBody>
            <a:bodyPr/>
            <a:lstStyle/>
            <a:p>
              <a:pPr>
                <a:defRPr/>
              </a:pPr>
              <a:endParaRPr lang="en-US"/>
            </a:p>
          </p:txBody>
        </p:sp>
        <p:sp>
          <p:nvSpPr>
            <p:cNvPr id="9" name="Freeform 107"/>
            <p:cNvSpPr>
              <a:spLocks noEditPoints="1"/>
            </p:cNvSpPr>
            <p:nvPr userDrawn="1"/>
          </p:nvSpPr>
          <p:spPr bwMode="auto">
            <a:xfrm>
              <a:off x="2204" y="819"/>
              <a:ext cx="50" cy="66"/>
            </a:xfrm>
            <a:custGeom>
              <a:avLst/>
              <a:gdLst>
                <a:gd name="T0" fmla="*/ 11 w 25"/>
                <a:gd name="T1" fmla="*/ 18 h 33"/>
                <a:gd name="T2" fmla="*/ 11 w 25"/>
                <a:gd name="T3" fmla="*/ 27 h 33"/>
                <a:gd name="T4" fmla="*/ 11 w 25"/>
                <a:gd name="T5" fmla="*/ 31 h 33"/>
                <a:gd name="T6" fmla="*/ 12 w 25"/>
                <a:gd name="T7" fmla="*/ 32 h 33"/>
                <a:gd name="T8" fmla="*/ 15 w 25"/>
                <a:gd name="T9" fmla="*/ 32 h 33"/>
                <a:gd name="T10" fmla="*/ 15 w 25"/>
                <a:gd name="T11" fmla="*/ 33 h 33"/>
                <a:gd name="T12" fmla="*/ 0 w 25"/>
                <a:gd name="T13" fmla="*/ 33 h 33"/>
                <a:gd name="T14" fmla="*/ 0 w 25"/>
                <a:gd name="T15" fmla="*/ 32 h 33"/>
                <a:gd name="T16" fmla="*/ 3 w 25"/>
                <a:gd name="T17" fmla="*/ 32 h 33"/>
                <a:gd name="T18" fmla="*/ 4 w 25"/>
                <a:gd name="T19" fmla="*/ 31 h 33"/>
                <a:gd name="T20" fmla="*/ 4 w 25"/>
                <a:gd name="T21" fmla="*/ 27 h 33"/>
                <a:gd name="T22" fmla="*/ 4 w 25"/>
                <a:gd name="T23" fmla="*/ 6 h 33"/>
                <a:gd name="T24" fmla="*/ 4 w 25"/>
                <a:gd name="T25" fmla="*/ 2 h 33"/>
                <a:gd name="T26" fmla="*/ 3 w 25"/>
                <a:gd name="T27" fmla="*/ 1 h 33"/>
                <a:gd name="T28" fmla="*/ 0 w 25"/>
                <a:gd name="T29" fmla="*/ 1 h 33"/>
                <a:gd name="T30" fmla="*/ 0 w 25"/>
                <a:gd name="T31" fmla="*/ 0 h 33"/>
                <a:gd name="T32" fmla="*/ 13 w 25"/>
                <a:gd name="T33" fmla="*/ 0 h 33"/>
                <a:gd name="T34" fmla="*/ 22 w 25"/>
                <a:gd name="T35" fmla="*/ 2 h 33"/>
                <a:gd name="T36" fmla="*/ 25 w 25"/>
                <a:gd name="T37" fmla="*/ 9 h 33"/>
                <a:gd name="T38" fmla="*/ 23 w 25"/>
                <a:gd name="T39" fmla="*/ 14 h 33"/>
                <a:gd name="T40" fmla="*/ 18 w 25"/>
                <a:gd name="T41" fmla="*/ 18 h 33"/>
                <a:gd name="T42" fmla="*/ 11 w 25"/>
                <a:gd name="T43" fmla="*/ 18 h 33"/>
                <a:gd name="T44" fmla="*/ 11 w 25"/>
                <a:gd name="T45" fmla="*/ 2 h 33"/>
                <a:gd name="T46" fmla="*/ 11 w 25"/>
                <a:gd name="T47" fmla="*/ 16 h 33"/>
                <a:gd name="T48" fmla="*/ 12 w 25"/>
                <a:gd name="T49" fmla="*/ 16 h 33"/>
                <a:gd name="T50" fmla="*/ 16 w 25"/>
                <a:gd name="T51" fmla="*/ 14 h 33"/>
                <a:gd name="T52" fmla="*/ 17 w 25"/>
                <a:gd name="T53" fmla="*/ 9 h 33"/>
                <a:gd name="T54" fmla="*/ 16 w 25"/>
                <a:gd name="T55" fmla="*/ 3 h 33"/>
                <a:gd name="T56" fmla="*/ 12 w 25"/>
                <a:gd name="T57" fmla="*/ 2 h 33"/>
                <a:gd name="T58" fmla="*/ 11 w 25"/>
                <a:gd name="T59" fmla="*/ 2 h 3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5" h="33">
                  <a:moveTo>
                    <a:pt x="11" y="18"/>
                  </a:moveTo>
                  <a:cubicBezTo>
                    <a:pt x="11" y="27"/>
                    <a:pt x="11" y="27"/>
                    <a:pt x="11" y="27"/>
                  </a:cubicBezTo>
                  <a:cubicBezTo>
                    <a:pt x="11" y="29"/>
                    <a:pt x="11" y="30"/>
                    <a:pt x="11" y="31"/>
                  </a:cubicBezTo>
                  <a:cubicBezTo>
                    <a:pt x="11" y="31"/>
                    <a:pt x="12" y="32"/>
                    <a:pt x="12" y="32"/>
                  </a:cubicBezTo>
                  <a:cubicBezTo>
                    <a:pt x="13" y="32"/>
                    <a:pt x="13" y="32"/>
                    <a:pt x="15" y="32"/>
                  </a:cubicBezTo>
                  <a:cubicBezTo>
                    <a:pt x="15" y="33"/>
                    <a:pt x="15" y="33"/>
                    <a:pt x="15" y="33"/>
                  </a:cubicBezTo>
                  <a:cubicBezTo>
                    <a:pt x="0" y="33"/>
                    <a:pt x="0" y="33"/>
                    <a:pt x="0" y="33"/>
                  </a:cubicBezTo>
                  <a:cubicBezTo>
                    <a:pt x="0" y="32"/>
                    <a:pt x="0" y="32"/>
                    <a:pt x="0" y="32"/>
                  </a:cubicBezTo>
                  <a:cubicBezTo>
                    <a:pt x="1" y="32"/>
                    <a:pt x="2" y="32"/>
                    <a:pt x="3" y="32"/>
                  </a:cubicBezTo>
                  <a:cubicBezTo>
                    <a:pt x="3" y="32"/>
                    <a:pt x="3" y="31"/>
                    <a:pt x="4" y="31"/>
                  </a:cubicBezTo>
                  <a:cubicBezTo>
                    <a:pt x="4" y="30"/>
                    <a:pt x="4" y="29"/>
                    <a:pt x="4" y="27"/>
                  </a:cubicBezTo>
                  <a:cubicBezTo>
                    <a:pt x="4" y="6"/>
                    <a:pt x="4" y="6"/>
                    <a:pt x="4" y="6"/>
                  </a:cubicBezTo>
                  <a:cubicBezTo>
                    <a:pt x="4" y="4"/>
                    <a:pt x="4" y="3"/>
                    <a:pt x="4" y="2"/>
                  </a:cubicBezTo>
                  <a:cubicBezTo>
                    <a:pt x="3" y="2"/>
                    <a:pt x="3" y="1"/>
                    <a:pt x="3" y="1"/>
                  </a:cubicBezTo>
                  <a:cubicBezTo>
                    <a:pt x="2" y="1"/>
                    <a:pt x="1" y="1"/>
                    <a:pt x="0" y="1"/>
                  </a:cubicBezTo>
                  <a:cubicBezTo>
                    <a:pt x="0" y="0"/>
                    <a:pt x="0" y="0"/>
                    <a:pt x="0" y="0"/>
                  </a:cubicBezTo>
                  <a:cubicBezTo>
                    <a:pt x="13" y="0"/>
                    <a:pt x="13" y="0"/>
                    <a:pt x="13" y="0"/>
                  </a:cubicBezTo>
                  <a:cubicBezTo>
                    <a:pt x="17" y="0"/>
                    <a:pt x="20" y="1"/>
                    <a:pt x="22" y="2"/>
                  </a:cubicBezTo>
                  <a:cubicBezTo>
                    <a:pt x="24" y="4"/>
                    <a:pt x="25" y="6"/>
                    <a:pt x="25" y="9"/>
                  </a:cubicBezTo>
                  <a:cubicBezTo>
                    <a:pt x="25" y="11"/>
                    <a:pt x="24" y="13"/>
                    <a:pt x="23" y="14"/>
                  </a:cubicBezTo>
                  <a:cubicBezTo>
                    <a:pt x="22" y="16"/>
                    <a:pt x="20" y="17"/>
                    <a:pt x="18" y="18"/>
                  </a:cubicBezTo>
                  <a:cubicBezTo>
                    <a:pt x="16" y="18"/>
                    <a:pt x="14" y="18"/>
                    <a:pt x="11" y="18"/>
                  </a:cubicBezTo>
                  <a:close/>
                  <a:moveTo>
                    <a:pt x="11" y="2"/>
                  </a:moveTo>
                  <a:cubicBezTo>
                    <a:pt x="11" y="16"/>
                    <a:pt x="11" y="16"/>
                    <a:pt x="11" y="16"/>
                  </a:cubicBezTo>
                  <a:cubicBezTo>
                    <a:pt x="11" y="16"/>
                    <a:pt x="12" y="16"/>
                    <a:pt x="12" y="16"/>
                  </a:cubicBezTo>
                  <a:cubicBezTo>
                    <a:pt x="14" y="16"/>
                    <a:pt x="15" y="16"/>
                    <a:pt x="16" y="14"/>
                  </a:cubicBezTo>
                  <a:cubicBezTo>
                    <a:pt x="17" y="13"/>
                    <a:pt x="17" y="11"/>
                    <a:pt x="17" y="9"/>
                  </a:cubicBezTo>
                  <a:cubicBezTo>
                    <a:pt x="17" y="6"/>
                    <a:pt x="17" y="5"/>
                    <a:pt x="16" y="3"/>
                  </a:cubicBezTo>
                  <a:cubicBezTo>
                    <a:pt x="15" y="2"/>
                    <a:pt x="14" y="2"/>
                    <a:pt x="12" y="2"/>
                  </a:cubicBezTo>
                  <a:lnTo>
                    <a:pt x="11" y="2"/>
                  </a:lnTo>
                  <a:close/>
                </a:path>
              </a:pathLst>
            </a:custGeom>
            <a:solidFill>
              <a:srgbClr val="4D4D4D"/>
            </a:solidFill>
            <a:ln w="9525">
              <a:noFill/>
              <a:round/>
              <a:headEnd/>
              <a:tailEnd/>
            </a:ln>
          </p:spPr>
          <p:txBody>
            <a:bodyPr/>
            <a:lstStyle/>
            <a:p>
              <a:pPr>
                <a:defRPr/>
              </a:pPr>
              <a:endParaRPr lang="en-US"/>
            </a:p>
          </p:txBody>
        </p:sp>
        <p:sp>
          <p:nvSpPr>
            <p:cNvPr id="10" name="Freeform 108"/>
            <p:cNvSpPr>
              <a:spLocks noEditPoints="1"/>
            </p:cNvSpPr>
            <p:nvPr userDrawn="1"/>
          </p:nvSpPr>
          <p:spPr bwMode="auto">
            <a:xfrm>
              <a:off x="2246" y="817"/>
              <a:ext cx="64" cy="68"/>
            </a:xfrm>
            <a:custGeom>
              <a:avLst/>
              <a:gdLst>
                <a:gd name="T0" fmla="*/ 19 w 32"/>
                <a:gd name="T1" fmla="*/ 25 h 34"/>
                <a:gd name="T2" fmla="*/ 8 w 32"/>
                <a:gd name="T3" fmla="*/ 25 h 34"/>
                <a:gd name="T4" fmla="*/ 7 w 32"/>
                <a:gd name="T5" fmla="*/ 28 h 34"/>
                <a:gd name="T6" fmla="*/ 6 w 32"/>
                <a:gd name="T7" fmla="*/ 31 h 34"/>
                <a:gd name="T8" fmla="*/ 7 w 32"/>
                <a:gd name="T9" fmla="*/ 33 h 34"/>
                <a:gd name="T10" fmla="*/ 10 w 32"/>
                <a:gd name="T11" fmla="*/ 33 h 34"/>
                <a:gd name="T12" fmla="*/ 10 w 32"/>
                <a:gd name="T13" fmla="*/ 34 h 34"/>
                <a:gd name="T14" fmla="*/ 0 w 32"/>
                <a:gd name="T15" fmla="*/ 34 h 34"/>
                <a:gd name="T16" fmla="*/ 0 w 32"/>
                <a:gd name="T17" fmla="*/ 33 h 34"/>
                <a:gd name="T18" fmla="*/ 3 w 32"/>
                <a:gd name="T19" fmla="*/ 32 h 34"/>
                <a:gd name="T20" fmla="*/ 6 w 32"/>
                <a:gd name="T21" fmla="*/ 27 h 34"/>
                <a:gd name="T22" fmla="*/ 16 w 32"/>
                <a:gd name="T23" fmla="*/ 0 h 34"/>
                <a:gd name="T24" fmla="*/ 17 w 32"/>
                <a:gd name="T25" fmla="*/ 0 h 34"/>
                <a:gd name="T26" fmla="*/ 27 w 32"/>
                <a:gd name="T27" fmla="*/ 28 h 34"/>
                <a:gd name="T28" fmla="*/ 30 w 32"/>
                <a:gd name="T29" fmla="*/ 32 h 34"/>
                <a:gd name="T30" fmla="*/ 32 w 32"/>
                <a:gd name="T31" fmla="*/ 33 h 34"/>
                <a:gd name="T32" fmla="*/ 32 w 32"/>
                <a:gd name="T33" fmla="*/ 34 h 34"/>
                <a:gd name="T34" fmla="*/ 18 w 32"/>
                <a:gd name="T35" fmla="*/ 34 h 34"/>
                <a:gd name="T36" fmla="*/ 18 w 32"/>
                <a:gd name="T37" fmla="*/ 33 h 34"/>
                <a:gd name="T38" fmla="*/ 18 w 32"/>
                <a:gd name="T39" fmla="*/ 33 h 34"/>
                <a:gd name="T40" fmla="*/ 21 w 32"/>
                <a:gd name="T41" fmla="*/ 33 h 34"/>
                <a:gd name="T42" fmla="*/ 21 w 32"/>
                <a:gd name="T43" fmla="*/ 32 h 34"/>
                <a:gd name="T44" fmla="*/ 21 w 32"/>
                <a:gd name="T45" fmla="*/ 31 h 34"/>
                <a:gd name="T46" fmla="*/ 20 w 32"/>
                <a:gd name="T47" fmla="*/ 29 h 34"/>
                <a:gd name="T48" fmla="*/ 19 w 32"/>
                <a:gd name="T49" fmla="*/ 25 h 34"/>
                <a:gd name="T50" fmla="*/ 18 w 32"/>
                <a:gd name="T51" fmla="*/ 23 h 34"/>
                <a:gd name="T52" fmla="*/ 14 w 32"/>
                <a:gd name="T53" fmla="*/ 11 h 34"/>
                <a:gd name="T54" fmla="*/ 9 w 32"/>
                <a:gd name="T55" fmla="*/ 23 h 34"/>
                <a:gd name="T56" fmla="*/ 18 w 32"/>
                <a:gd name="T57" fmla="*/ 23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2" h="34">
                  <a:moveTo>
                    <a:pt x="19" y="25"/>
                  </a:moveTo>
                  <a:cubicBezTo>
                    <a:pt x="8" y="25"/>
                    <a:pt x="8" y="25"/>
                    <a:pt x="8" y="25"/>
                  </a:cubicBezTo>
                  <a:cubicBezTo>
                    <a:pt x="7" y="28"/>
                    <a:pt x="7" y="28"/>
                    <a:pt x="7" y="28"/>
                  </a:cubicBezTo>
                  <a:cubicBezTo>
                    <a:pt x="7" y="29"/>
                    <a:pt x="6" y="30"/>
                    <a:pt x="6" y="31"/>
                  </a:cubicBezTo>
                  <a:cubicBezTo>
                    <a:pt x="6" y="32"/>
                    <a:pt x="7" y="32"/>
                    <a:pt x="7" y="33"/>
                  </a:cubicBezTo>
                  <a:cubicBezTo>
                    <a:pt x="8" y="33"/>
                    <a:pt x="9" y="33"/>
                    <a:pt x="10" y="33"/>
                  </a:cubicBezTo>
                  <a:cubicBezTo>
                    <a:pt x="10" y="34"/>
                    <a:pt x="10" y="34"/>
                    <a:pt x="10" y="34"/>
                  </a:cubicBezTo>
                  <a:cubicBezTo>
                    <a:pt x="0" y="34"/>
                    <a:pt x="0" y="34"/>
                    <a:pt x="0" y="34"/>
                  </a:cubicBezTo>
                  <a:cubicBezTo>
                    <a:pt x="0" y="33"/>
                    <a:pt x="0" y="33"/>
                    <a:pt x="0" y="33"/>
                  </a:cubicBezTo>
                  <a:cubicBezTo>
                    <a:pt x="1" y="33"/>
                    <a:pt x="2" y="33"/>
                    <a:pt x="3" y="32"/>
                  </a:cubicBezTo>
                  <a:cubicBezTo>
                    <a:pt x="4" y="31"/>
                    <a:pt x="5" y="29"/>
                    <a:pt x="6" y="27"/>
                  </a:cubicBezTo>
                  <a:cubicBezTo>
                    <a:pt x="16" y="0"/>
                    <a:pt x="16" y="0"/>
                    <a:pt x="16" y="0"/>
                  </a:cubicBezTo>
                  <a:cubicBezTo>
                    <a:pt x="17" y="0"/>
                    <a:pt x="17" y="0"/>
                    <a:pt x="17" y="0"/>
                  </a:cubicBezTo>
                  <a:cubicBezTo>
                    <a:pt x="27" y="28"/>
                    <a:pt x="27" y="28"/>
                    <a:pt x="27" y="28"/>
                  </a:cubicBezTo>
                  <a:cubicBezTo>
                    <a:pt x="28" y="30"/>
                    <a:pt x="29" y="32"/>
                    <a:pt x="30" y="32"/>
                  </a:cubicBezTo>
                  <a:cubicBezTo>
                    <a:pt x="30" y="33"/>
                    <a:pt x="31" y="33"/>
                    <a:pt x="32" y="33"/>
                  </a:cubicBezTo>
                  <a:cubicBezTo>
                    <a:pt x="32" y="34"/>
                    <a:pt x="32" y="34"/>
                    <a:pt x="32" y="34"/>
                  </a:cubicBezTo>
                  <a:cubicBezTo>
                    <a:pt x="18" y="34"/>
                    <a:pt x="18" y="34"/>
                    <a:pt x="18" y="34"/>
                  </a:cubicBezTo>
                  <a:cubicBezTo>
                    <a:pt x="18" y="33"/>
                    <a:pt x="18" y="33"/>
                    <a:pt x="18" y="33"/>
                  </a:cubicBezTo>
                  <a:cubicBezTo>
                    <a:pt x="18" y="33"/>
                    <a:pt x="18" y="33"/>
                    <a:pt x="18" y="33"/>
                  </a:cubicBezTo>
                  <a:cubicBezTo>
                    <a:pt x="19" y="33"/>
                    <a:pt x="20" y="33"/>
                    <a:pt x="21" y="33"/>
                  </a:cubicBezTo>
                  <a:cubicBezTo>
                    <a:pt x="21" y="33"/>
                    <a:pt x="21" y="32"/>
                    <a:pt x="21" y="32"/>
                  </a:cubicBezTo>
                  <a:cubicBezTo>
                    <a:pt x="21" y="31"/>
                    <a:pt x="21" y="31"/>
                    <a:pt x="21" y="31"/>
                  </a:cubicBezTo>
                  <a:cubicBezTo>
                    <a:pt x="21" y="31"/>
                    <a:pt x="21" y="30"/>
                    <a:pt x="20" y="29"/>
                  </a:cubicBezTo>
                  <a:lnTo>
                    <a:pt x="19" y="25"/>
                  </a:lnTo>
                  <a:close/>
                  <a:moveTo>
                    <a:pt x="18" y="23"/>
                  </a:moveTo>
                  <a:cubicBezTo>
                    <a:pt x="14" y="11"/>
                    <a:pt x="14" y="11"/>
                    <a:pt x="14" y="11"/>
                  </a:cubicBezTo>
                  <a:cubicBezTo>
                    <a:pt x="9" y="23"/>
                    <a:pt x="9" y="23"/>
                    <a:pt x="9" y="23"/>
                  </a:cubicBezTo>
                  <a:lnTo>
                    <a:pt x="18" y="23"/>
                  </a:lnTo>
                  <a:close/>
                </a:path>
              </a:pathLst>
            </a:custGeom>
            <a:solidFill>
              <a:srgbClr val="4D4D4D"/>
            </a:solidFill>
            <a:ln w="9525">
              <a:noFill/>
              <a:round/>
              <a:headEnd/>
              <a:tailEnd/>
            </a:ln>
          </p:spPr>
          <p:txBody>
            <a:bodyPr/>
            <a:lstStyle/>
            <a:p>
              <a:pPr>
                <a:defRPr/>
              </a:pPr>
              <a:endParaRPr lang="en-US"/>
            </a:p>
          </p:txBody>
        </p:sp>
        <p:sp>
          <p:nvSpPr>
            <p:cNvPr id="11" name="Freeform 109"/>
            <p:cNvSpPr>
              <a:spLocks noEditPoints="1"/>
            </p:cNvSpPr>
            <p:nvPr userDrawn="1"/>
          </p:nvSpPr>
          <p:spPr bwMode="auto">
            <a:xfrm>
              <a:off x="2310" y="819"/>
              <a:ext cx="61" cy="66"/>
            </a:xfrm>
            <a:custGeom>
              <a:avLst/>
              <a:gdLst>
                <a:gd name="T0" fmla="*/ 11 w 31"/>
                <a:gd name="T1" fmla="*/ 18 h 33"/>
                <a:gd name="T2" fmla="*/ 11 w 31"/>
                <a:gd name="T3" fmla="*/ 27 h 33"/>
                <a:gd name="T4" fmla="*/ 11 w 31"/>
                <a:gd name="T5" fmla="*/ 31 h 33"/>
                <a:gd name="T6" fmla="*/ 12 w 31"/>
                <a:gd name="T7" fmla="*/ 32 h 33"/>
                <a:gd name="T8" fmla="*/ 15 w 31"/>
                <a:gd name="T9" fmla="*/ 32 h 33"/>
                <a:gd name="T10" fmla="*/ 15 w 31"/>
                <a:gd name="T11" fmla="*/ 33 h 33"/>
                <a:gd name="T12" fmla="*/ 0 w 31"/>
                <a:gd name="T13" fmla="*/ 33 h 33"/>
                <a:gd name="T14" fmla="*/ 0 w 31"/>
                <a:gd name="T15" fmla="*/ 32 h 33"/>
                <a:gd name="T16" fmla="*/ 2 w 31"/>
                <a:gd name="T17" fmla="*/ 32 h 33"/>
                <a:gd name="T18" fmla="*/ 3 w 31"/>
                <a:gd name="T19" fmla="*/ 31 h 33"/>
                <a:gd name="T20" fmla="*/ 4 w 31"/>
                <a:gd name="T21" fmla="*/ 27 h 33"/>
                <a:gd name="T22" fmla="*/ 4 w 31"/>
                <a:gd name="T23" fmla="*/ 6 h 33"/>
                <a:gd name="T24" fmla="*/ 3 w 31"/>
                <a:gd name="T25" fmla="*/ 2 h 33"/>
                <a:gd name="T26" fmla="*/ 2 w 31"/>
                <a:gd name="T27" fmla="*/ 1 h 33"/>
                <a:gd name="T28" fmla="*/ 0 w 31"/>
                <a:gd name="T29" fmla="*/ 1 h 33"/>
                <a:gd name="T30" fmla="*/ 0 w 31"/>
                <a:gd name="T31" fmla="*/ 0 h 33"/>
                <a:gd name="T32" fmla="*/ 13 w 31"/>
                <a:gd name="T33" fmla="*/ 0 h 33"/>
                <a:gd name="T34" fmla="*/ 21 w 31"/>
                <a:gd name="T35" fmla="*/ 1 h 33"/>
                <a:gd name="T36" fmla="*/ 25 w 31"/>
                <a:gd name="T37" fmla="*/ 4 h 33"/>
                <a:gd name="T38" fmla="*/ 27 w 31"/>
                <a:gd name="T39" fmla="*/ 9 h 33"/>
                <a:gd name="T40" fmla="*/ 24 w 31"/>
                <a:gd name="T41" fmla="*/ 15 h 33"/>
                <a:gd name="T42" fmla="*/ 20 w 31"/>
                <a:gd name="T43" fmla="*/ 17 h 33"/>
                <a:gd name="T44" fmla="*/ 27 w 31"/>
                <a:gd name="T45" fmla="*/ 29 h 33"/>
                <a:gd name="T46" fmla="*/ 29 w 31"/>
                <a:gd name="T47" fmla="*/ 31 h 33"/>
                <a:gd name="T48" fmla="*/ 31 w 31"/>
                <a:gd name="T49" fmla="*/ 32 h 33"/>
                <a:gd name="T50" fmla="*/ 31 w 31"/>
                <a:gd name="T51" fmla="*/ 33 h 33"/>
                <a:gd name="T52" fmla="*/ 22 w 31"/>
                <a:gd name="T53" fmla="*/ 33 h 33"/>
                <a:gd name="T54" fmla="*/ 13 w 31"/>
                <a:gd name="T55" fmla="*/ 18 h 33"/>
                <a:gd name="T56" fmla="*/ 11 w 31"/>
                <a:gd name="T57" fmla="*/ 18 h 33"/>
                <a:gd name="T58" fmla="*/ 11 w 31"/>
                <a:gd name="T59" fmla="*/ 2 h 33"/>
                <a:gd name="T60" fmla="*/ 11 w 31"/>
                <a:gd name="T61" fmla="*/ 16 h 33"/>
                <a:gd name="T62" fmla="*/ 12 w 31"/>
                <a:gd name="T63" fmla="*/ 16 h 33"/>
                <a:gd name="T64" fmla="*/ 16 w 31"/>
                <a:gd name="T65" fmla="*/ 16 h 33"/>
                <a:gd name="T66" fmla="*/ 19 w 31"/>
                <a:gd name="T67" fmla="*/ 13 h 33"/>
                <a:gd name="T68" fmla="*/ 20 w 31"/>
                <a:gd name="T69" fmla="*/ 9 h 33"/>
                <a:gd name="T70" fmla="*/ 18 w 31"/>
                <a:gd name="T71" fmla="*/ 3 h 33"/>
                <a:gd name="T72" fmla="*/ 13 w 31"/>
                <a:gd name="T73" fmla="*/ 2 h 33"/>
                <a:gd name="T74" fmla="*/ 11 w 31"/>
                <a:gd name="T75" fmla="*/ 2 h 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1" h="33">
                  <a:moveTo>
                    <a:pt x="11" y="18"/>
                  </a:moveTo>
                  <a:cubicBezTo>
                    <a:pt x="11" y="27"/>
                    <a:pt x="11" y="27"/>
                    <a:pt x="11" y="27"/>
                  </a:cubicBezTo>
                  <a:cubicBezTo>
                    <a:pt x="11" y="29"/>
                    <a:pt x="11" y="30"/>
                    <a:pt x="11" y="31"/>
                  </a:cubicBezTo>
                  <a:cubicBezTo>
                    <a:pt x="11" y="31"/>
                    <a:pt x="11" y="32"/>
                    <a:pt x="12" y="32"/>
                  </a:cubicBezTo>
                  <a:cubicBezTo>
                    <a:pt x="12" y="32"/>
                    <a:pt x="13" y="32"/>
                    <a:pt x="15" y="32"/>
                  </a:cubicBezTo>
                  <a:cubicBezTo>
                    <a:pt x="15" y="33"/>
                    <a:pt x="15" y="33"/>
                    <a:pt x="15" y="33"/>
                  </a:cubicBezTo>
                  <a:cubicBezTo>
                    <a:pt x="0" y="33"/>
                    <a:pt x="0" y="33"/>
                    <a:pt x="0" y="33"/>
                  </a:cubicBezTo>
                  <a:cubicBezTo>
                    <a:pt x="0" y="32"/>
                    <a:pt x="0" y="32"/>
                    <a:pt x="0" y="32"/>
                  </a:cubicBezTo>
                  <a:cubicBezTo>
                    <a:pt x="1" y="32"/>
                    <a:pt x="2" y="32"/>
                    <a:pt x="2" y="32"/>
                  </a:cubicBezTo>
                  <a:cubicBezTo>
                    <a:pt x="3" y="32"/>
                    <a:pt x="3" y="31"/>
                    <a:pt x="3" y="31"/>
                  </a:cubicBezTo>
                  <a:cubicBezTo>
                    <a:pt x="4" y="30"/>
                    <a:pt x="4" y="29"/>
                    <a:pt x="4" y="27"/>
                  </a:cubicBezTo>
                  <a:cubicBezTo>
                    <a:pt x="4" y="6"/>
                    <a:pt x="4" y="6"/>
                    <a:pt x="4" y="6"/>
                  </a:cubicBezTo>
                  <a:cubicBezTo>
                    <a:pt x="4" y="4"/>
                    <a:pt x="4" y="3"/>
                    <a:pt x="3" y="2"/>
                  </a:cubicBezTo>
                  <a:cubicBezTo>
                    <a:pt x="3" y="2"/>
                    <a:pt x="3" y="1"/>
                    <a:pt x="2" y="1"/>
                  </a:cubicBezTo>
                  <a:cubicBezTo>
                    <a:pt x="2" y="1"/>
                    <a:pt x="1" y="1"/>
                    <a:pt x="0" y="1"/>
                  </a:cubicBezTo>
                  <a:cubicBezTo>
                    <a:pt x="0" y="0"/>
                    <a:pt x="0" y="0"/>
                    <a:pt x="0" y="0"/>
                  </a:cubicBezTo>
                  <a:cubicBezTo>
                    <a:pt x="13" y="0"/>
                    <a:pt x="13" y="0"/>
                    <a:pt x="13" y="0"/>
                  </a:cubicBezTo>
                  <a:cubicBezTo>
                    <a:pt x="17" y="0"/>
                    <a:pt x="20" y="0"/>
                    <a:pt x="21" y="1"/>
                  </a:cubicBezTo>
                  <a:cubicBezTo>
                    <a:pt x="23" y="1"/>
                    <a:pt x="24" y="2"/>
                    <a:pt x="25" y="4"/>
                  </a:cubicBezTo>
                  <a:cubicBezTo>
                    <a:pt x="26" y="5"/>
                    <a:pt x="27" y="7"/>
                    <a:pt x="27" y="9"/>
                  </a:cubicBezTo>
                  <a:cubicBezTo>
                    <a:pt x="27" y="11"/>
                    <a:pt x="26" y="14"/>
                    <a:pt x="24" y="15"/>
                  </a:cubicBezTo>
                  <a:cubicBezTo>
                    <a:pt x="23" y="16"/>
                    <a:pt x="22" y="17"/>
                    <a:pt x="20" y="17"/>
                  </a:cubicBezTo>
                  <a:cubicBezTo>
                    <a:pt x="27" y="29"/>
                    <a:pt x="27" y="29"/>
                    <a:pt x="27" y="29"/>
                  </a:cubicBezTo>
                  <a:cubicBezTo>
                    <a:pt x="28" y="30"/>
                    <a:pt x="29" y="31"/>
                    <a:pt x="29" y="31"/>
                  </a:cubicBezTo>
                  <a:cubicBezTo>
                    <a:pt x="30" y="32"/>
                    <a:pt x="31" y="32"/>
                    <a:pt x="31" y="32"/>
                  </a:cubicBezTo>
                  <a:cubicBezTo>
                    <a:pt x="31" y="33"/>
                    <a:pt x="31" y="33"/>
                    <a:pt x="31" y="33"/>
                  </a:cubicBezTo>
                  <a:cubicBezTo>
                    <a:pt x="22" y="33"/>
                    <a:pt x="22" y="33"/>
                    <a:pt x="22" y="33"/>
                  </a:cubicBezTo>
                  <a:cubicBezTo>
                    <a:pt x="13" y="18"/>
                    <a:pt x="13" y="18"/>
                    <a:pt x="13" y="18"/>
                  </a:cubicBezTo>
                  <a:lnTo>
                    <a:pt x="11" y="18"/>
                  </a:lnTo>
                  <a:close/>
                  <a:moveTo>
                    <a:pt x="11" y="2"/>
                  </a:moveTo>
                  <a:cubicBezTo>
                    <a:pt x="11" y="16"/>
                    <a:pt x="11" y="16"/>
                    <a:pt x="11" y="16"/>
                  </a:cubicBezTo>
                  <a:cubicBezTo>
                    <a:pt x="12" y="16"/>
                    <a:pt x="12" y="16"/>
                    <a:pt x="12" y="16"/>
                  </a:cubicBezTo>
                  <a:cubicBezTo>
                    <a:pt x="14" y="16"/>
                    <a:pt x="15" y="16"/>
                    <a:pt x="16" y="16"/>
                  </a:cubicBezTo>
                  <a:cubicBezTo>
                    <a:pt x="17" y="15"/>
                    <a:pt x="18" y="14"/>
                    <a:pt x="19" y="13"/>
                  </a:cubicBezTo>
                  <a:cubicBezTo>
                    <a:pt x="19" y="12"/>
                    <a:pt x="20" y="11"/>
                    <a:pt x="20" y="9"/>
                  </a:cubicBezTo>
                  <a:cubicBezTo>
                    <a:pt x="20" y="7"/>
                    <a:pt x="19" y="5"/>
                    <a:pt x="18" y="3"/>
                  </a:cubicBezTo>
                  <a:cubicBezTo>
                    <a:pt x="17" y="2"/>
                    <a:pt x="15" y="2"/>
                    <a:pt x="13" y="2"/>
                  </a:cubicBezTo>
                  <a:lnTo>
                    <a:pt x="11" y="2"/>
                  </a:lnTo>
                  <a:close/>
                </a:path>
              </a:pathLst>
            </a:custGeom>
            <a:solidFill>
              <a:srgbClr val="4D4D4D"/>
            </a:solidFill>
            <a:ln w="9525">
              <a:noFill/>
              <a:round/>
              <a:headEnd/>
              <a:tailEnd/>
            </a:ln>
          </p:spPr>
          <p:txBody>
            <a:bodyPr/>
            <a:lstStyle/>
            <a:p>
              <a:pPr>
                <a:defRPr/>
              </a:pPr>
              <a:endParaRPr lang="en-US"/>
            </a:p>
          </p:txBody>
        </p:sp>
        <p:sp>
          <p:nvSpPr>
            <p:cNvPr id="12" name="Freeform 110"/>
            <p:cNvSpPr>
              <a:spLocks/>
            </p:cNvSpPr>
            <p:nvPr userDrawn="1"/>
          </p:nvSpPr>
          <p:spPr bwMode="auto">
            <a:xfrm>
              <a:off x="2369" y="819"/>
              <a:ext cx="52" cy="66"/>
            </a:xfrm>
            <a:custGeom>
              <a:avLst/>
              <a:gdLst>
                <a:gd name="T0" fmla="*/ 26 w 26"/>
                <a:gd name="T1" fmla="*/ 0 h 33"/>
                <a:gd name="T2" fmla="*/ 26 w 26"/>
                <a:gd name="T3" fmla="*/ 9 h 33"/>
                <a:gd name="T4" fmla="*/ 25 w 26"/>
                <a:gd name="T5" fmla="*/ 9 h 33"/>
                <a:gd name="T6" fmla="*/ 24 w 26"/>
                <a:gd name="T7" fmla="*/ 4 h 33"/>
                <a:gd name="T8" fmla="*/ 21 w 26"/>
                <a:gd name="T9" fmla="*/ 2 h 33"/>
                <a:gd name="T10" fmla="*/ 19 w 26"/>
                <a:gd name="T11" fmla="*/ 2 h 33"/>
                <a:gd name="T12" fmla="*/ 16 w 26"/>
                <a:gd name="T13" fmla="*/ 2 h 33"/>
                <a:gd name="T14" fmla="*/ 16 w 26"/>
                <a:gd name="T15" fmla="*/ 28 h 33"/>
                <a:gd name="T16" fmla="*/ 17 w 26"/>
                <a:gd name="T17" fmla="*/ 31 h 33"/>
                <a:gd name="T18" fmla="*/ 18 w 26"/>
                <a:gd name="T19" fmla="*/ 32 h 33"/>
                <a:gd name="T20" fmla="*/ 20 w 26"/>
                <a:gd name="T21" fmla="*/ 32 h 33"/>
                <a:gd name="T22" fmla="*/ 21 w 26"/>
                <a:gd name="T23" fmla="*/ 32 h 33"/>
                <a:gd name="T24" fmla="*/ 21 w 26"/>
                <a:gd name="T25" fmla="*/ 33 h 33"/>
                <a:gd name="T26" fmla="*/ 5 w 26"/>
                <a:gd name="T27" fmla="*/ 33 h 33"/>
                <a:gd name="T28" fmla="*/ 5 w 26"/>
                <a:gd name="T29" fmla="*/ 32 h 33"/>
                <a:gd name="T30" fmla="*/ 6 w 26"/>
                <a:gd name="T31" fmla="*/ 32 h 33"/>
                <a:gd name="T32" fmla="*/ 8 w 26"/>
                <a:gd name="T33" fmla="*/ 32 h 33"/>
                <a:gd name="T34" fmla="*/ 9 w 26"/>
                <a:gd name="T35" fmla="*/ 31 h 33"/>
                <a:gd name="T36" fmla="*/ 9 w 26"/>
                <a:gd name="T37" fmla="*/ 28 h 33"/>
                <a:gd name="T38" fmla="*/ 9 w 26"/>
                <a:gd name="T39" fmla="*/ 2 h 33"/>
                <a:gd name="T40" fmla="*/ 7 w 26"/>
                <a:gd name="T41" fmla="*/ 2 h 33"/>
                <a:gd name="T42" fmla="*/ 3 w 26"/>
                <a:gd name="T43" fmla="*/ 3 h 33"/>
                <a:gd name="T44" fmla="*/ 0 w 26"/>
                <a:gd name="T45" fmla="*/ 9 h 33"/>
                <a:gd name="T46" fmla="*/ 0 w 26"/>
                <a:gd name="T47" fmla="*/ 9 h 33"/>
                <a:gd name="T48" fmla="*/ 0 w 26"/>
                <a:gd name="T49" fmla="*/ 0 h 33"/>
                <a:gd name="T50" fmla="*/ 26 w 26"/>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 h="33">
                  <a:moveTo>
                    <a:pt x="26" y="0"/>
                  </a:moveTo>
                  <a:cubicBezTo>
                    <a:pt x="26" y="9"/>
                    <a:pt x="26" y="9"/>
                    <a:pt x="26" y="9"/>
                  </a:cubicBezTo>
                  <a:cubicBezTo>
                    <a:pt x="25" y="9"/>
                    <a:pt x="25" y="9"/>
                    <a:pt x="25" y="9"/>
                  </a:cubicBezTo>
                  <a:cubicBezTo>
                    <a:pt x="25" y="7"/>
                    <a:pt x="24" y="5"/>
                    <a:pt x="24" y="4"/>
                  </a:cubicBezTo>
                  <a:cubicBezTo>
                    <a:pt x="23" y="3"/>
                    <a:pt x="22" y="3"/>
                    <a:pt x="21" y="2"/>
                  </a:cubicBezTo>
                  <a:cubicBezTo>
                    <a:pt x="21" y="2"/>
                    <a:pt x="20" y="2"/>
                    <a:pt x="19" y="2"/>
                  </a:cubicBezTo>
                  <a:cubicBezTo>
                    <a:pt x="16" y="2"/>
                    <a:pt x="16" y="2"/>
                    <a:pt x="16" y="2"/>
                  </a:cubicBezTo>
                  <a:cubicBezTo>
                    <a:pt x="16" y="28"/>
                    <a:pt x="16" y="28"/>
                    <a:pt x="16" y="28"/>
                  </a:cubicBezTo>
                  <a:cubicBezTo>
                    <a:pt x="16" y="29"/>
                    <a:pt x="16" y="30"/>
                    <a:pt x="17" y="31"/>
                  </a:cubicBezTo>
                  <a:cubicBezTo>
                    <a:pt x="17" y="31"/>
                    <a:pt x="17" y="32"/>
                    <a:pt x="18" y="32"/>
                  </a:cubicBezTo>
                  <a:cubicBezTo>
                    <a:pt x="18" y="32"/>
                    <a:pt x="19" y="32"/>
                    <a:pt x="20" y="32"/>
                  </a:cubicBezTo>
                  <a:cubicBezTo>
                    <a:pt x="21" y="32"/>
                    <a:pt x="21" y="32"/>
                    <a:pt x="21" y="32"/>
                  </a:cubicBezTo>
                  <a:cubicBezTo>
                    <a:pt x="21" y="33"/>
                    <a:pt x="21" y="33"/>
                    <a:pt x="21" y="33"/>
                  </a:cubicBezTo>
                  <a:cubicBezTo>
                    <a:pt x="5" y="33"/>
                    <a:pt x="5" y="33"/>
                    <a:pt x="5" y="33"/>
                  </a:cubicBezTo>
                  <a:cubicBezTo>
                    <a:pt x="5" y="32"/>
                    <a:pt x="5" y="32"/>
                    <a:pt x="5" y="32"/>
                  </a:cubicBezTo>
                  <a:cubicBezTo>
                    <a:pt x="6" y="32"/>
                    <a:pt x="6" y="32"/>
                    <a:pt x="6" y="32"/>
                  </a:cubicBezTo>
                  <a:cubicBezTo>
                    <a:pt x="7" y="32"/>
                    <a:pt x="8" y="32"/>
                    <a:pt x="8" y="32"/>
                  </a:cubicBezTo>
                  <a:cubicBezTo>
                    <a:pt x="9" y="32"/>
                    <a:pt x="9" y="31"/>
                    <a:pt x="9" y="31"/>
                  </a:cubicBezTo>
                  <a:cubicBezTo>
                    <a:pt x="9" y="30"/>
                    <a:pt x="9" y="29"/>
                    <a:pt x="9" y="28"/>
                  </a:cubicBezTo>
                  <a:cubicBezTo>
                    <a:pt x="9" y="2"/>
                    <a:pt x="9" y="2"/>
                    <a:pt x="9" y="2"/>
                  </a:cubicBezTo>
                  <a:cubicBezTo>
                    <a:pt x="7" y="2"/>
                    <a:pt x="7" y="2"/>
                    <a:pt x="7" y="2"/>
                  </a:cubicBezTo>
                  <a:cubicBezTo>
                    <a:pt x="5" y="2"/>
                    <a:pt x="4" y="2"/>
                    <a:pt x="3" y="3"/>
                  </a:cubicBezTo>
                  <a:cubicBezTo>
                    <a:pt x="2" y="4"/>
                    <a:pt x="1" y="6"/>
                    <a:pt x="0" y="9"/>
                  </a:cubicBezTo>
                  <a:cubicBezTo>
                    <a:pt x="0" y="9"/>
                    <a:pt x="0" y="9"/>
                    <a:pt x="0" y="9"/>
                  </a:cubicBezTo>
                  <a:cubicBezTo>
                    <a:pt x="0" y="0"/>
                    <a:pt x="0" y="0"/>
                    <a:pt x="0" y="0"/>
                  </a:cubicBezTo>
                  <a:lnTo>
                    <a:pt x="26" y="0"/>
                  </a:lnTo>
                  <a:close/>
                </a:path>
              </a:pathLst>
            </a:custGeom>
            <a:solidFill>
              <a:srgbClr val="4D4D4D"/>
            </a:solidFill>
            <a:ln w="9525">
              <a:noFill/>
              <a:round/>
              <a:headEnd/>
              <a:tailEnd/>
            </a:ln>
          </p:spPr>
          <p:txBody>
            <a:bodyPr/>
            <a:lstStyle/>
            <a:p>
              <a:pPr>
                <a:defRPr/>
              </a:pPr>
              <a:endParaRPr lang="en-US"/>
            </a:p>
          </p:txBody>
        </p:sp>
        <p:sp>
          <p:nvSpPr>
            <p:cNvPr id="13" name="Freeform 111"/>
            <p:cNvSpPr>
              <a:spLocks/>
            </p:cNvSpPr>
            <p:nvPr userDrawn="1"/>
          </p:nvSpPr>
          <p:spPr bwMode="auto">
            <a:xfrm>
              <a:off x="2423" y="819"/>
              <a:ext cx="82" cy="66"/>
            </a:xfrm>
            <a:custGeom>
              <a:avLst/>
              <a:gdLst>
                <a:gd name="T0" fmla="*/ 20 w 41"/>
                <a:gd name="T1" fmla="*/ 22 h 33"/>
                <a:gd name="T2" fmla="*/ 29 w 41"/>
                <a:gd name="T3" fmla="*/ 0 h 33"/>
                <a:gd name="T4" fmla="*/ 41 w 41"/>
                <a:gd name="T5" fmla="*/ 0 h 33"/>
                <a:gd name="T6" fmla="*/ 41 w 41"/>
                <a:gd name="T7" fmla="*/ 1 h 33"/>
                <a:gd name="T8" fmla="*/ 40 w 41"/>
                <a:gd name="T9" fmla="*/ 1 h 33"/>
                <a:gd name="T10" fmla="*/ 38 w 41"/>
                <a:gd name="T11" fmla="*/ 1 h 33"/>
                <a:gd name="T12" fmla="*/ 37 w 41"/>
                <a:gd name="T13" fmla="*/ 2 h 33"/>
                <a:gd name="T14" fmla="*/ 36 w 41"/>
                <a:gd name="T15" fmla="*/ 5 h 33"/>
                <a:gd name="T16" fmla="*/ 36 w 41"/>
                <a:gd name="T17" fmla="*/ 28 h 33"/>
                <a:gd name="T18" fmla="*/ 37 w 41"/>
                <a:gd name="T19" fmla="*/ 31 h 33"/>
                <a:gd name="T20" fmla="*/ 38 w 41"/>
                <a:gd name="T21" fmla="*/ 32 h 33"/>
                <a:gd name="T22" fmla="*/ 40 w 41"/>
                <a:gd name="T23" fmla="*/ 32 h 33"/>
                <a:gd name="T24" fmla="*/ 41 w 41"/>
                <a:gd name="T25" fmla="*/ 32 h 33"/>
                <a:gd name="T26" fmla="*/ 41 w 41"/>
                <a:gd name="T27" fmla="*/ 33 h 33"/>
                <a:gd name="T28" fmla="*/ 25 w 41"/>
                <a:gd name="T29" fmla="*/ 33 h 33"/>
                <a:gd name="T30" fmla="*/ 25 w 41"/>
                <a:gd name="T31" fmla="*/ 32 h 33"/>
                <a:gd name="T32" fmla="*/ 26 w 41"/>
                <a:gd name="T33" fmla="*/ 32 h 33"/>
                <a:gd name="T34" fmla="*/ 28 w 41"/>
                <a:gd name="T35" fmla="*/ 32 h 33"/>
                <a:gd name="T36" fmla="*/ 29 w 41"/>
                <a:gd name="T37" fmla="*/ 31 h 33"/>
                <a:gd name="T38" fmla="*/ 29 w 41"/>
                <a:gd name="T39" fmla="*/ 28 h 33"/>
                <a:gd name="T40" fmla="*/ 29 w 41"/>
                <a:gd name="T41" fmla="*/ 3 h 33"/>
                <a:gd name="T42" fmla="*/ 18 w 41"/>
                <a:gd name="T43" fmla="*/ 33 h 33"/>
                <a:gd name="T44" fmla="*/ 17 w 41"/>
                <a:gd name="T45" fmla="*/ 33 h 33"/>
                <a:gd name="T46" fmla="*/ 6 w 41"/>
                <a:gd name="T47" fmla="*/ 3 h 33"/>
                <a:gd name="T48" fmla="*/ 6 w 41"/>
                <a:gd name="T49" fmla="*/ 27 h 33"/>
                <a:gd name="T50" fmla="*/ 6 w 41"/>
                <a:gd name="T51" fmla="*/ 30 h 33"/>
                <a:gd name="T52" fmla="*/ 7 w 41"/>
                <a:gd name="T53" fmla="*/ 32 h 33"/>
                <a:gd name="T54" fmla="*/ 10 w 41"/>
                <a:gd name="T55" fmla="*/ 32 h 33"/>
                <a:gd name="T56" fmla="*/ 10 w 41"/>
                <a:gd name="T57" fmla="*/ 33 h 33"/>
                <a:gd name="T58" fmla="*/ 0 w 41"/>
                <a:gd name="T59" fmla="*/ 33 h 33"/>
                <a:gd name="T60" fmla="*/ 0 w 41"/>
                <a:gd name="T61" fmla="*/ 32 h 33"/>
                <a:gd name="T62" fmla="*/ 0 w 41"/>
                <a:gd name="T63" fmla="*/ 32 h 33"/>
                <a:gd name="T64" fmla="*/ 2 w 41"/>
                <a:gd name="T65" fmla="*/ 32 h 33"/>
                <a:gd name="T66" fmla="*/ 4 w 41"/>
                <a:gd name="T67" fmla="*/ 31 h 33"/>
                <a:gd name="T68" fmla="*/ 4 w 41"/>
                <a:gd name="T69" fmla="*/ 29 h 33"/>
                <a:gd name="T70" fmla="*/ 4 w 41"/>
                <a:gd name="T71" fmla="*/ 27 h 33"/>
                <a:gd name="T72" fmla="*/ 4 w 41"/>
                <a:gd name="T73" fmla="*/ 5 h 33"/>
                <a:gd name="T74" fmla="*/ 4 w 41"/>
                <a:gd name="T75" fmla="*/ 2 h 33"/>
                <a:gd name="T76" fmla="*/ 3 w 41"/>
                <a:gd name="T77" fmla="*/ 1 h 33"/>
                <a:gd name="T78" fmla="*/ 1 w 41"/>
                <a:gd name="T79" fmla="*/ 1 h 33"/>
                <a:gd name="T80" fmla="*/ 0 w 41"/>
                <a:gd name="T81" fmla="*/ 1 h 33"/>
                <a:gd name="T82" fmla="*/ 0 w 41"/>
                <a:gd name="T83" fmla="*/ 0 h 33"/>
                <a:gd name="T84" fmla="*/ 12 w 41"/>
                <a:gd name="T85" fmla="*/ 0 h 33"/>
                <a:gd name="T86" fmla="*/ 20 w 41"/>
                <a:gd name="T87" fmla="*/ 22 h 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1" h="33">
                  <a:moveTo>
                    <a:pt x="20" y="22"/>
                  </a:moveTo>
                  <a:cubicBezTo>
                    <a:pt x="29" y="0"/>
                    <a:pt x="29" y="0"/>
                    <a:pt x="29" y="0"/>
                  </a:cubicBezTo>
                  <a:cubicBezTo>
                    <a:pt x="41" y="0"/>
                    <a:pt x="41" y="0"/>
                    <a:pt x="41" y="0"/>
                  </a:cubicBezTo>
                  <a:cubicBezTo>
                    <a:pt x="41" y="1"/>
                    <a:pt x="41" y="1"/>
                    <a:pt x="41" y="1"/>
                  </a:cubicBezTo>
                  <a:cubicBezTo>
                    <a:pt x="40" y="1"/>
                    <a:pt x="40" y="1"/>
                    <a:pt x="40" y="1"/>
                  </a:cubicBezTo>
                  <a:cubicBezTo>
                    <a:pt x="39" y="1"/>
                    <a:pt x="38" y="1"/>
                    <a:pt x="38" y="1"/>
                  </a:cubicBezTo>
                  <a:cubicBezTo>
                    <a:pt x="37" y="1"/>
                    <a:pt x="37" y="2"/>
                    <a:pt x="37" y="2"/>
                  </a:cubicBezTo>
                  <a:cubicBezTo>
                    <a:pt x="36" y="3"/>
                    <a:pt x="36" y="4"/>
                    <a:pt x="36" y="5"/>
                  </a:cubicBezTo>
                  <a:cubicBezTo>
                    <a:pt x="36" y="28"/>
                    <a:pt x="36" y="28"/>
                    <a:pt x="36" y="28"/>
                  </a:cubicBezTo>
                  <a:cubicBezTo>
                    <a:pt x="36" y="29"/>
                    <a:pt x="36" y="30"/>
                    <a:pt x="37" y="31"/>
                  </a:cubicBezTo>
                  <a:cubicBezTo>
                    <a:pt x="37" y="31"/>
                    <a:pt x="37" y="32"/>
                    <a:pt x="38" y="32"/>
                  </a:cubicBezTo>
                  <a:cubicBezTo>
                    <a:pt x="38" y="32"/>
                    <a:pt x="39" y="32"/>
                    <a:pt x="40" y="32"/>
                  </a:cubicBezTo>
                  <a:cubicBezTo>
                    <a:pt x="41" y="32"/>
                    <a:pt x="41" y="32"/>
                    <a:pt x="41" y="32"/>
                  </a:cubicBezTo>
                  <a:cubicBezTo>
                    <a:pt x="41" y="33"/>
                    <a:pt x="41" y="33"/>
                    <a:pt x="41" y="33"/>
                  </a:cubicBezTo>
                  <a:cubicBezTo>
                    <a:pt x="25" y="33"/>
                    <a:pt x="25" y="33"/>
                    <a:pt x="25" y="33"/>
                  </a:cubicBezTo>
                  <a:cubicBezTo>
                    <a:pt x="25" y="32"/>
                    <a:pt x="25" y="32"/>
                    <a:pt x="25" y="32"/>
                  </a:cubicBezTo>
                  <a:cubicBezTo>
                    <a:pt x="26" y="32"/>
                    <a:pt x="26" y="32"/>
                    <a:pt x="26" y="32"/>
                  </a:cubicBezTo>
                  <a:cubicBezTo>
                    <a:pt x="27" y="32"/>
                    <a:pt x="28" y="32"/>
                    <a:pt x="28" y="32"/>
                  </a:cubicBezTo>
                  <a:cubicBezTo>
                    <a:pt x="29" y="32"/>
                    <a:pt x="29" y="31"/>
                    <a:pt x="29" y="31"/>
                  </a:cubicBezTo>
                  <a:cubicBezTo>
                    <a:pt x="29" y="30"/>
                    <a:pt x="29" y="29"/>
                    <a:pt x="29" y="28"/>
                  </a:cubicBezTo>
                  <a:cubicBezTo>
                    <a:pt x="29" y="3"/>
                    <a:pt x="29" y="3"/>
                    <a:pt x="29" y="3"/>
                  </a:cubicBezTo>
                  <a:cubicBezTo>
                    <a:pt x="18" y="33"/>
                    <a:pt x="18" y="33"/>
                    <a:pt x="18" y="33"/>
                  </a:cubicBezTo>
                  <a:cubicBezTo>
                    <a:pt x="17" y="33"/>
                    <a:pt x="17" y="33"/>
                    <a:pt x="17" y="33"/>
                  </a:cubicBezTo>
                  <a:cubicBezTo>
                    <a:pt x="6" y="3"/>
                    <a:pt x="6" y="3"/>
                    <a:pt x="6" y="3"/>
                  </a:cubicBezTo>
                  <a:cubicBezTo>
                    <a:pt x="6" y="27"/>
                    <a:pt x="6" y="27"/>
                    <a:pt x="6" y="27"/>
                  </a:cubicBezTo>
                  <a:cubicBezTo>
                    <a:pt x="6" y="28"/>
                    <a:pt x="6" y="29"/>
                    <a:pt x="6" y="30"/>
                  </a:cubicBezTo>
                  <a:cubicBezTo>
                    <a:pt x="6" y="30"/>
                    <a:pt x="7" y="31"/>
                    <a:pt x="7" y="32"/>
                  </a:cubicBezTo>
                  <a:cubicBezTo>
                    <a:pt x="8" y="32"/>
                    <a:pt x="9" y="32"/>
                    <a:pt x="10" y="32"/>
                  </a:cubicBezTo>
                  <a:cubicBezTo>
                    <a:pt x="10" y="33"/>
                    <a:pt x="10" y="33"/>
                    <a:pt x="10" y="33"/>
                  </a:cubicBezTo>
                  <a:cubicBezTo>
                    <a:pt x="0" y="33"/>
                    <a:pt x="0" y="33"/>
                    <a:pt x="0" y="33"/>
                  </a:cubicBezTo>
                  <a:cubicBezTo>
                    <a:pt x="0" y="32"/>
                    <a:pt x="0" y="32"/>
                    <a:pt x="0" y="32"/>
                  </a:cubicBezTo>
                  <a:cubicBezTo>
                    <a:pt x="0" y="32"/>
                    <a:pt x="0" y="32"/>
                    <a:pt x="0" y="32"/>
                  </a:cubicBezTo>
                  <a:cubicBezTo>
                    <a:pt x="1" y="32"/>
                    <a:pt x="2" y="32"/>
                    <a:pt x="2" y="32"/>
                  </a:cubicBezTo>
                  <a:cubicBezTo>
                    <a:pt x="3" y="32"/>
                    <a:pt x="3" y="31"/>
                    <a:pt x="4" y="31"/>
                  </a:cubicBezTo>
                  <a:cubicBezTo>
                    <a:pt x="4" y="31"/>
                    <a:pt x="4" y="30"/>
                    <a:pt x="4" y="29"/>
                  </a:cubicBezTo>
                  <a:cubicBezTo>
                    <a:pt x="4" y="29"/>
                    <a:pt x="4" y="28"/>
                    <a:pt x="4" y="27"/>
                  </a:cubicBezTo>
                  <a:cubicBezTo>
                    <a:pt x="4" y="5"/>
                    <a:pt x="4" y="5"/>
                    <a:pt x="4" y="5"/>
                  </a:cubicBezTo>
                  <a:cubicBezTo>
                    <a:pt x="4" y="4"/>
                    <a:pt x="4" y="3"/>
                    <a:pt x="4" y="2"/>
                  </a:cubicBezTo>
                  <a:cubicBezTo>
                    <a:pt x="4" y="2"/>
                    <a:pt x="3" y="2"/>
                    <a:pt x="3" y="1"/>
                  </a:cubicBezTo>
                  <a:cubicBezTo>
                    <a:pt x="3" y="1"/>
                    <a:pt x="2" y="1"/>
                    <a:pt x="1" y="1"/>
                  </a:cubicBezTo>
                  <a:cubicBezTo>
                    <a:pt x="0" y="1"/>
                    <a:pt x="0" y="1"/>
                    <a:pt x="0" y="1"/>
                  </a:cubicBezTo>
                  <a:cubicBezTo>
                    <a:pt x="0" y="0"/>
                    <a:pt x="0" y="0"/>
                    <a:pt x="0" y="0"/>
                  </a:cubicBezTo>
                  <a:cubicBezTo>
                    <a:pt x="12" y="0"/>
                    <a:pt x="12" y="0"/>
                    <a:pt x="12" y="0"/>
                  </a:cubicBezTo>
                  <a:lnTo>
                    <a:pt x="20" y="22"/>
                  </a:lnTo>
                  <a:close/>
                </a:path>
              </a:pathLst>
            </a:custGeom>
            <a:solidFill>
              <a:srgbClr val="4D4D4D"/>
            </a:solidFill>
            <a:ln w="9525">
              <a:noFill/>
              <a:round/>
              <a:headEnd/>
              <a:tailEnd/>
            </a:ln>
          </p:spPr>
          <p:txBody>
            <a:bodyPr/>
            <a:lstStyle/>
            <a:p>
              <a:pPr>
                <a:defRPr/>
              </a:pPr>
              <a:endParaRPr lang="en-US"/>
            </a:p>
          </p:txBody>
        </p:sp>
        <p:sp>
          <p:nvSpPr>
            <p:cNvPr id="14" name="Freeform 112"/>
            <p:cNvSpPr>
              <a:spLocks/>
            </p:cNvSpPr>
            <p:nvPr userDrawn="1"/>
          </p:nvSpPr>
          <p:spPr bwMode="auto">
            <a:xfrm>
              <a:off x="2505" y="819"/>
              <a:ext cx="54" cy="66"/>
            </a:xfrm>
            <a:custGeom>
              <a:avLst/>
              <a:gdLst>
                <a:gd name="T0" fmla="*/ 11 w 27"/>
                <a:gd name="T1" fmla="*/ 2 h 33"/>
                <a:gd name="T2" fmla="*/ 11 w 27"/>
                <a:gd name="T3" fmla="*/ 15 h 33"/>
                <a:gd name="T4" fmla="*/ 12 w 27"/>
                <a:gd name="T5" fmla="*/ 15 h 33"/>
                <a:gd name="T6" fmla="*/ 16 w 27"/>
                <a:gd name="T7" fmla="*/ 13 h 33"/>
                <a:gd name="T8" fmla="*/ 17 w 27"/>
                <a:gd name="T9" fmla="*/ 7 h 33"/>
                <a:gd name="T10" fmla="*/ 18 w 27"/>
                <a:gd name="T11" fmla="*/ 7 h 33"/>
                <a:gd name="T12" fmla="*/ 18 w 27"/>
                <a:gd name="T13" fmla="*/ 25 h 33"/>
                <a:gd name="T14" fmla="*/ 17 w 27"/>
                <a:gd name="T15" fmla="*/ 25 h 33"/>
                <a:gd name="T16" fmla="*/ 16 w 27"/>
                <a:gd name="T17" fmla="*/ 20 h 33"/>
                <a:gd name="T18" fmla="*/ 14 w 27"/>
                <a:gd name="T19" fmla="*/ 18 h 33"/>
                <a:gd name="T20" fmla="*/ 11 w 27"/>
                <a:gd name="T21" fmla="*/ 17 h 33"/>
                <a:gd name="T22" fmla="*/ 11 w 27"/>
                <a:gd name="T23" fmla="*/ 27 h 33"/>
                <a:gd name="T24" fmla="*/ 11 w 27"/>
                <a:gd name="T25" fmla="*/ 30 h 33"/>
                <a:gd name="T26" fmla="*/ 12 w 27"/>
                <a:gd name="T27" fmla="*/ 31 h 33"/>
                <a:gd name="T28" fmla="*/ 14 w 27"/>
                <a:gd name="T29" fmla="*/ 31 h 33"/>
                <a:gd name="T30" fmla="*/ 16 w 27"/>
                <a:gd name="T31" fmla="*/ 31 h 33"/>
                <a:gd name="T32" fmla="*/ 22 w 27"/>
                <a:gd name="T33" fmla="*/ 29 h 33"/>
                <a:gd name="T34" fmla="*/ 26 w 27"/>
                <a:gd name="T35" fmla="*/ 23 h 33"/>
                <a:gd name="T36" fmla="*/ 27 w 27"/>
                <a:gd name="T37" fmla="*/ 23 h 33"/>
                <a:gd name="T38" fmla="*/ 25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3 w 27"/>
                <a:gd name="T57" fmla="*/ 1 h 33"/>
                <a:gd name="T58" fmla="*/ 1 w 27"/>
                <a:gd name="T59" fmla="*/ 1 h 33"/>
                <a:gd name="T60" fmla="*/ 0 w 27"/>
                <a:gd name="T61" fmla="*/ 1 h 33"/>
                <a:gd name="T62" fmla="*/ 0 w 27"/>
                <a:gd name="T63" fmla="*/ 0 h 33"/>
                <a:gd name="T64" fmla="*/ 24 w 27"/>
                <a:gd name="T65" fmla="*/ 0 h 33"/>
                <a:gd name="T66" fmla="*/ 24 w 27"/>
                <a:gd name="T67" fmla="*/ 10 h 33"/>
                <a:gd name="T68" fmla="*/ 24 w 27"/>
                <a:gd name="T69" fmla="*/ 10 h 33"/>
                <a:gd name="T70" fmla="*/ 22 w 27"/>
                <a:gd name="T71" fmla="*/ 4 h 33"/>
                <a:gd name="T72" fmla="*/ 19 w 27"/>
                <a:gd name="T73" fmla="*/ 2 h 33"/>
                <a:gd name="T74" fmla="*/ 14 w 27"/>
                <a:gd name="T75" fmla="*/ 2 h 33"/>
                <a:gd name="T76" fmla="*/ 11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1" y="2"/>
                  </a:moveTo>
                  <a:cubicBezTo>
                    <a:pt x="11" y="15"/>
                    <a:pt x="11" y="15"/>
                    <a:pt x="11" y="15"/>
                  </a:cubicBezTo>
                  <a:cubicBezTo>
                    <a:pt x="12" y="15"/>
                    <a:pt x="12" y="15"/>
                    <a:pt x="12" y="15"/>
                  </a:cubicBezTo>
                  <a:cubicBezTo>
                    <a:pt x="13" y="15"/>
                    <a:pt x="15" y="15"/>
                    <a:pt x="16" y="13"/>
                  </a:cubicBezTo>
                  <a:cubicBezTo>
                    <a:pt x="17" y="12"/>
                    <a:pt x="17" y="10"/>
                    <a:pt x="17" y="7"/>
                  </a:cubicBezTo>
                  <a:cubicBezTo>
                    <a:pt x="18" y="7"/>
                    <a:pt x="18" y="7"/>
                    <a:pt x="18" y="7"/>
                  </a:cubicBezTo>
                  <a:cubicBezTo>
                    <a:pt x="18" y="25"/>
                    <a:pt x="18" y="25"/>
                    <a:pt x="18" y="25"/>
                  </a:cubicBezTo>
                  <a:cubicBezTo>
                    <a:pt x="17" y="25"/>
                    <a:pt x="17" y="25"/>
                    <a:pt x="17" y="25"/>
                  </a:cubicBezTo>
                  <a:cubicBezTo>
                    <a:pt x="17" y="23"/>
                    <a:pt x="17" y="21"/>
                    <a:pt x="16" y="20"/>
                  </a:cubicBezTo>
                  <a:cubicBezTo>
                    <a:pt x="16" y="19"/>
                    <a:pt x="15" y="18"/>
                    <a:pt x="14" y="18"/>
                  </a:cubicBezTo>
                  <a:cubicBezTo>
                    <a:pt x="13" y="17"/>
                    <a:pt x="12" y="17"/>
                    <a:pt x="11" y="17"/>
                  </a:cubicBezTo>
                  <a:cubicBezTo>
                    <a:pt x="11" y="27"/>
                    <a:pt x="11" y="27"/>
                    <a:pt x="11" y="27"/>
                  </a:cubicBezTo>
                  <a:cubicBezTo>
                    <a:pt x="11" y="28"/>
                    <a:pt x="11" y="30"/>
                    <a:pt x="11" y="30"/>
                  </a:cubicBezTo>
                  <a:cubicBezTo>
                    <a:pt x="11" y="30"/>
                    <a:pt x="12" y="31"/>
                    <a:pt x="12" y="31"/>
                  </a:cubicBezTo>
                  <a:cubicBezTo>
                    <a:pt x="12" y="31"/>
                    <a:pt x="13" y="31"/>
                    <a:pt x="14" y="31"/>
                  </a:cubicBezTo>
                  <a:cubicBezTo>
                    <a:pt x="16" y="31"/>
                    <a:pt x="16" y="31"/>
                    <a:pt x="16" y="31"/>
                  </a:cubicBezTo>
                  <a:cubicBezTo>
                    <a:pt x="18" y="31"/>
                    <a:pt x="21" y="31"/>
                    <a:pt x="22" y="29"/>
                  </a:cubicBezTo>
                  <a:cubicBezTo>
                    <a:pt x="24" y="28"/>
                    <a:pt x="25" y="26"/>
                    <a:pt x="26" y="23"/>
                  </a:cubicBezTo>
                  <a:cubicBezTo>
                    <a:pt x="27" y="23"/>
                    <a:pt x="27" y="23"/>
                    <a:pt x="27" y="23"/>
                  </a:cubicBezTo>
                  <a:cubicBezTo>
                    <a:pt x="25" y="33"/>
                    <a:pt x="25" y="33"/>
                    <a:pt x="25" y="33"/>
                  </a:cubicBezTo>
                  <a:cubicBezTo>
                    <a:pt x="0" y="33"/>
                    <a:pt x="0" y="33"/>
                    <a:pt x="0" y="33"/>
                  </a:cubicBezTo>
                  <a:cubicBezTo>
                    <a:pt x="0" y="32"/>
                    <a:pt x="0" y="32"/>
                    <a:pt x="0" y="32"/>
                  </a:cubicBezTo>
                  <a:cubicBezTo>
                    <a:pt x="1" y="32"/>
                    <a:pt x="1" y="32"/>
                    <a:pt x="1" y="32"/>
                  </a:cubicBezTo>
                  <a:cubicBezTo>
                    <a:pt x="2" y="32"/>
                    <a:pt x="2" y="32"/>
                    <a:pt x="3" y="32"/>
                  </a:cubicBezTo>
                  <a:cubicBezTo>
                    <a:pt x="3" y="32"/>
                    <a:pt x="3" y="31"/>
                    <a:pt x="4" y="31"/>
                  </a:cubicBezTo>
                  <a:cubicBezTo>
                    <a:pt x="4" y="30"/>
                    <a:pt x="4" y="29"/>
                    <a:pt x="4" y="28"/>
                  </a:cubicBezTo>
                  <a:cubicBezTo>
                    <a:pt x="4" y="6"/>
                    <a:pt x="4" y="6"/>
                    <a:pt x="4" y="6"/>
                  </a:cubicBezTo>
                  <a:cubicBezTo>
                    <a:pt x="4" y="4"/>
                    <a:pt x="4" y="3"/>
                    <a:pt x="4" y="3"/>
                  </a:cubicBezTo>
                  <a:cubicBezTo>
                    <a:pt x="4" y="2"/>
                    <a:pt x="3" y="2"/>
                    <a:pt x="3" y="1"/>
                  </a:cubicBezTo>
                  <a:cubicBezTo>
                    <a:pt x="2" y="1"/>
                    <a:pt x="2" y="1"/>
                    <a:pt x="1" y="1"/>
                  </a:cubicBezTo>
                  <a:cubicBezTo>
                    <a:pt x="0" y="1"/>
                    <a:pt x="0" y="1"/>
                    <a:pt x="0" y="1"/>
                  </a:cubicBezTo>
                  <a:cubicBezTo>
                    <a:pt x="0" y="0"/>
                    <a:pt x="0" y="0"/>
                    <a:pt x="0" y="0"/>
                  </a:cubicBezTo>
                  <a:cubicBezTo>
                    <a:pt x="24" y="0"/>
                    <a:pt x="24" y="0"/>
                    <a:pt x="24" y="0"/>
                  </a:cubicBezTo>
                  <a:cubicBezTo>
                    <a:pt x="24" y="10"/>
                    <a:pt x="24" y="10"/>
                    <a:pt x="24" y="10"/>
                  </a:cubicBezTo>
                  <a:cubicBezTo>
                    <a:pt x="24" y="10"/>
                    <a:pt x="24" y="10"/>
                    <a:pt x="24" y="10"/>
                  </a:cubicBezTo>
                  <a:cubicBezTo>
                    <a:pt x="23" y="7"/>
                    <a:pt x="23" y="6"/>
                    <a:pt x="22" y="4"/>
                  </a:cubicBezTo>
                  <a:cubicBezTo>
                    <a:pt x="21" y="3"/>
                    <a:pt x="20" y="3"/>
                    <a:pt x="19" y="2"/>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15" name="Freeform 113"/>
            <p:cNvSpPr>
              <a:spLocks/>
            </p:cNvSpPr>
            <p:nvPr userDrawn="1"/>
          </p:nvSpPr>
          <p:spPr bwMode="auto">
            <a:xfrm>
              <a:off x="2561" y="819"/>
              <a:ext cx="60" cy="68"/>
            </a:xfrm>
            <a:custGeom>
              <a:avLst/>
              <a:gdLst>
                <a:gd name="T0" fmla="*/ 10 w 30"/>
                <a:gd name="T1" fmla="*/ 0 h 34"/>
                <a:gd name="T2" fmla="*/ 25 w 30"/>
                <a:gd name="T3" fmla="*/ 21 h 34"/>
                <a:gd name="T4" fmla="*/ 25 w 30"/>
                <a:gd name="T5" fmla="*/ 6 h 34"/>
                <a:gd name="T6" fmla="*/ 24 w 30"/>
                <a:gd name="T7" fmla="*/ 2 h 34"/>
                <a:gd name="T8" fmla="*/ 21 w 30"/>
                <a:gd name="T9" fmla="*/ 1 h 34"/>
                <a:gd name="T10" fmla="*/ 21 w 30"/>
                <a:gd name="T11" fmla="*/ 0 h 34"/>
                <a:gd name="T12" fmla="*/ 30 w 30"/>
                <a:gd name="T13" fmla="*/ 0 h 34"/>
                <a:gd name="T14" fmla="*/ 30 w 30"/>
                <a:gd name="T15" fmla="*/ 1 h 34"/>
                <a:gd name="T16" fmla="*/ 28 w 30"/>
                <a:gd name="T17" fmla="*/ 1 h 34"/>
                <a:gd name="T18" fmla="*/ 27 w 30"/>
                <a:gd name="T19" fmla="*/ 3 h 34"/>
                <a:gd name="T20" fmla="*/ 26 w 30"/>
                <a:gd name="T21" fmla="*/ 6 h 34"/>
                <a:gd name="T22" fmla="*/ 26 w 30"/>
                <a:gd name="T23" fmla="*/ 34 h 34"/>
                <a:gd name="T24" fmla="*/ 26 w 30"/>
                <a:gd name="T25" fmla="*/ 34 h 34"/>
                <a:gd name="T26" fmla="*/ 6 w 30"/>
                <a:gd name="T27" fmla="*/ 6 h 34"/>
                <a:gd name="T28" fmla="*/ 6 w 30"/>
                <a:gd name="T29" fmla="*/ 27 h 34"/>
                <a:gd name="T30" fmla="*/ 7 w 30"/>
                <a:gd name="T31" fmla="*/ 31 h 34"/>
                <a:gd name="T32" fmla="*/ 9 w 30"/>
                <a:gd name="T33" fmla="*/ 32 h 34"/>
                <a:gd name="T34" fmla="*/ 10 w 30"/>
                <a:gd name="T35" fmla="*/ 32 h 34"/>
                <a:gd name="T36" fmla="*/ 10 w 30"/>
                <a:gd name="T37" fmla="*/ 33 h 34"/>
                <a:gd name="T38" fmla="*/ 0 w 30"/>
                <a:gd name="T39" fmla="*/ 33 h 34"/>
                <a:gd name="T40" fmla="*/ 0 w 30"/>
                <a:gd name="T41" fmla="*/ 32 h 34"/>
                <a:gd name="T42" fmla="*/ 3 w 30"/>
                <a:gd name="T43" fmla="*/ 31 h 34"/>
                <a:gd name="T44" fmla="*/ 4 w 30"/>
                <a:gd name="T45" fmla="*/ 27 h 34"/>
                <a:gd name="T46" fmla="*/ 4 w 30"/>
                <a:gd name="T47" fmla="*/ 4 h 34"/>
                <a:gd name="T48" fmla="*/ 3 w 30"/>
                <a:gd name="T49" fmla="*/ 3 h 34"/>
                <a:gd name="T50" fmla="*/ 2 w 30"/>
                <a:gd name="T51" fmla="*/ 1 h 34"/>
                <a:gd name="T52" fmla="*/ 0 w 30"/>
                <a:gd name="T53" fmla="*/ 1 h 34"/>
                <a:gd name="T54" fmla="*/ 0 w 30"/>
                <a:gd name="T55" fmla="*/ 0 h 34"/>
                <a:gd name="T56" fmla="*/ 10 w 30"/>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0" h="34">
                  <a:moveTo>
                    <a:pt x="10" y="0"/>
                  </a:moveTo>
                  <a:cubicBezTo>
                    <a:pt x="25" y="21"/>
                    <a:pt x="25" y="21"/>
                    <a:pt x="25" y="21"/>
                  </a:cubicBezTo>
                  <a:cubicBezTo>
                    <a:pt x="25" y="6"/>
                    <a:pt x="25" y="6"/>
                    <a:pt x="25" y="6"/>
                  </a:cubicBezTo>
                  <a:cubicBezTo>
                    <a:pt x="25" y="4"/>
                    <a:pt x="25" y="3"/>
                    <a:pt x="24" y="2"/>
                  </a:cubicBezTo>
                  <a:cubicBezTo>
                    <a:pt x="23" y="1"/>
                    <a:pt x="22" y="1"/>
                    <a:pt x="21" y="1"/>
                  </a:cubicBezTo>
                  <a:cubicBezTo>
                    <a:pt x="21" y="0"/>
                    <a:pt x="21" y="0"/>
                    <a:pt x="21" y="0"/>
                  </a:cubicBezTo>
                  <a:cubicBezTo>
                    <a:pt x="30" y="0"/>
                    <a:pt x="30" y="0"/>
                    <a:pt x="30" y="0"/>
                  </a:cubicBezTo>
                  <a:cubicBezTo>
                    <a:pt x="30" y="1"/>
                    <a:pt x="30" y="1"/>
                    <a:pt x="30" y="1"/>
                  </a:cubicBezTo>
                  <a:cubicBezTo>
                    <a:pt x="29" y="1"/>
                    <a:pt x="28" y="1"/>
                    <a:pt x="28" y="1"/>
                  </a:cubicBezTo>
                  <a:cubicBezTo>
                    <a:pt x="27" y="2"/>
                    <a:pt x="27" y="2"/>
                    <a:pt x="27" y="3"/>
                  </a:cubicBezTo>
                  <a:cubicBezTo>
                    <a:pt x="27" y="3"/>
                    <a:pt x="26" y="5"/>
                    <a:pt x="26" y="6"/>
                  </a:cubicBezTo>
                  <a:cubicBezTo>
                    <a:pt x="26" y="34"/>
                    <a:pt x="26" y="34"/>
                    <a:pt x="26" y="34"/>
                  </a:cubicBezTo>
                  <a:cubicBezTo>
                    <a:pt x="26" y="34"/>
                    <a:pt x="26" y="34"/>
                    <a:pt x="26" y="34"/>
                  </a:cubicBezTo>
                  <a:cubicBezTo>
                    <a:pt x="6" y="6"/>
                    <a:pt x="6" y="6"/>
                    <a:pt x="6" y="6"/>
                  </a:cubicBezTo>
                  <a:cubicBezTo>
                    <a:pt x="6" y="27"/>
                    <a:pt x="6" y="27"/>
                    <a:pt x="6" y="27"/>
                  </a:cubicBezTo>
                  <a:cubicBezTo>
                    <a:pt x="6" y="29"/>
                    <a:pt x="6" y="31"/>
                    <a:pt x="7" y="31"/>
                  </a:cubicBezTo>
                  <a:cubicBezTo>
                    <a:pt x="8" y="32"/>
                    <a:pt x="8" y="32"/>
                    <a:pt x="9" y="32"/>
                  </a:cubicBezTo>
                  <a:cubicBezTo>
                    <a:pt x="10" y="32"/>
                    <a:pt x="10" y="32"/>
                    <a:pt x="10" y="32"/>
                  </a:cubicBezTo>
                  <a:cubicBezTo>
                    <a:pt x="10" y="33"/>
                    <a:pt x="10" y="33"/>
                    <a:pt x="10" y="33"/>
                  </a:cubicBezTo>
                  <a:cubicBezTo>
                    <a:pt x="0" y="33"/>
                    <a:pt x="0" y="33"/>
                    <a:pt x="0" y="33"/>
                  </a:cubicBezTo>
                  <a:cubicBezTo>
                    <a:pt x="0" y="32"/>
                    <a:pt x="0" y="32"/>
                    <a:pt x="0" y="32"/>
                  </a:cubicBezTo>
                  <a:cubicBezTo>
                    <a:pt x="1" y="32"/>
                    <a:pt x="2" y="32"/>
                    <a:pt x="3" y="31"/>
                  </a:cubicBezTo>
                  <a:cubicBezTo>
                    <a:pt x="4" y="30"/>
                    <a:pt x="4" y="29"/>
                    <a:pt x="4" y="27"/>
                  </a:cubicBezTo>
                  <a:cubicBezTo>
                    <a:pt x="4" y="4"/>
                    <a:pt x="4" y="4"/>
                    <a:pt x="4" y="4"/>
                  </a:cubicBezTo>
                  <a:cubicBezTo>
                    <a:pt x="3" y="3"/>
                    <a:pt x="3" y="3"/>
                    <a:pt x="3" y="3"/>
                  </a:cubicBezTo>
                  <a:cubicBezTo>
                    <a:pt x="3" y="2"/>
                    <a:pt x="2" y="1"/>
                    <a:pt x="2" y="1"/>
                  </a:cubicBezTo>
                  <a:cubicBezTo>
                    <a:pt x="1" y="1"/>
                    <a:pt x="1" y="1"/>
                    <a:pt x="0" y="1"/>
                  </a:cubicBezTo>
                  <a:cubicBezTo>
                    <a:pt x="0" y="0"/>
                    <a:pt x="0" y="0"/>
                    <a:pt x="0" y="0"/>
                  </a:cubicBezTo>
                  <a:lnTo>
                    <a:pt x="10" y="0"/>
                  </a:lnTo>
                  <a:close/>
                </a:path>
              </a:pathLst>
            </a:custGeom>
            <a:solidFill>
              <a:srgbClr val="4D4D4D"/>
            </a:solidFill>
            <a:ln w="9525">
              <a:noFill/>
              <a:round/>
              <a:headEnd/>
              <a:tailEnd/>
            </a:ln>
          </p:spPr>
          <p:txBody>
            <a:bodyPr/>
            <a:lstStyle/>
            <a:p>
              <a:pPr>
                <a:defRPr/>
              </a:pPr>
              <a:endParaRPr lang="en-US"/>
            </a:p>
          </p:txBody>
        </p:sp>
        <p:sp>
          <p:nvSpPr>
            <p:cNvPr id="16" name="Freeform 114"/>
            <p:cNvSpPr>
              <a:spLocks/>
            </p:cNvSpPr>
            <p:nvPr userDrawn="1"/>
          </p:nvSpPr>
          <p:spPr bwMode="auto">
            <a:xfrm>
              <a:off x="2623" y="819"/>
              <a:ext cx="54" cy="66"/>
            </a:xfrm>
            <a:custGeom>
              <a:avLst/>
              <a:gdLst>
                <a:gd name="T0" fmla="*/ 27 w 27"/>
                <a:gd name="T1" fmla="*/ 0 h 33"/>
                <a:gd name="T2" fmla="*/ 27 w 27"/>
                <a:gd name="T3" fmla="*/ 9 h 33"/>
                <a:gd name="T4" fmla="*/ 26 w 27"/>
                <a:gd name="T5" fmla="*/ 9 h 33"/>
                <a:gd name="T6" fmla="*/ 25 w 27"/>
                <a:gd name="T7" fmla="*/ 4 h 33"/>
                <a:gd name="T8" fmla="*/ 22 w 27"/>
                <a:gd name="T9" fmla="*/ 2 h 33"/>
                <a:gd name="T10" fmla="*/ 19 w 27"/>
                <a:gd name="T11" fmla="*/ 2 h 33"/>
                <a:gd name="T12" fmla="*/ 17 w 27"/>
                <a:gd name="T13" fmla="*/ 2 h 33"/>
                <a:gd name="T14" fmla="*/ 17 w 27"/>
                <a:gd name="T15" fmla="*/ 28 h 33"/>
                <a:gd name="T16" fmla="*/ 17 w 27"/>
                <a:gd name="T17" fmla="*/ 31 h 33"/>
                <a:gd name="T18" fmla="*/ 18 w 27"/>
                <a:gd name="T19" fmla="*/ 32 h 33"/>
                <a:gd name="T20" fmla="*/ 20 w 27"/>
                <a:gd name="T21" fmla="*/ 32 h 33"/>
                <a:gd name="T22" fmla="*/ 21 w 27"/>
                <a:gd name="T23" fmla="*/ 32 h 33"/>
                <a:gd name="T24" fmla="*/ 21 w 27"/>
                <a:gd name="T25" fmla="*/ 33 h 33"/>
                <a:gd name="T26" fmla="*/ 6 w 27"/>
                <a:gd name="T27" fmla="*/ 33 h 33"/>
                <a:gd name="T28" fmla="*/ 6 w 27"/>
                <a:gd name="T29" fmla="*/ 32 h 33"/>
                <a:gd name="T30" fmla="*/ 7 w 27"/>
                <a:gd name="T31" fmla="*/ 32 h 33"/>
                <a:gd name="T32" fmla="*/ 9 w 27"/>
                <a:gd name="T33" fmla="*/ 32 h 33"/>
                <a:gd name="T34" fmla="*/ 10 w 27"/>
                <a:gd name="T35" fmla="*/ 31 h 33"/>
                <a:gd name="T36" fmla="*/ 10 w 27"/>
                <a:gd name="T37" fmla="*/ 28 h 33"/>
                <a:gd name="T38" fmla="*/ 10 w 27"/>
                <a:gd name="T39" fmla="*/ 2 h 33"/>
                <a:gd name="T40" fmla="*/ 8 w 27"/>
                <a:gd name="T41" fmla="*/ 2 h 33"/>
                <a:gd name="T42" fmla="*/ 4 w 27"/>
                <a:gd name="T43" fmla="*/ 3 h 33"/>
                <a:gd name="T44" fmla="*/ 1 w 27"/>
                <a:gd name="T45" fmla="*/ 9 h 33"/>
                <a:gd name="T46" fmla="*/ 0 w 27"/>
                <a:gd name="T47" fmla="*/ 9 h 33"/>
                <a:gd name="T48" fmla="*/ 0 w 27"/>
                <a:gd name="T49" fmla="*/ 0 h 33"/>
                <a:gd name="T50" fmla="*/ 27 w 27"/>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33">
                  <a:moveTo>
                    <a:pt x="27" y="0"/>
                  </a:moveTo>
                  <a:cubicBezTo>
                    <a:pt x="27" y="9"/>
                    <a:pt x="27" y="9"/>
                    <a:pt x="27" y="9"/>
                  </a:cubicBezTo>
                  <a:cubicBezTo>
                    <a:pt x="26" y="9"/>
                    <a:pt x="26" y="9"/>
                    <a:pt x="26" y="9"/>
                  </a:cubicBezTo>
                  <a:cubicBezTo>
                    <a:pt x="26" y="7"/>
                    <a:pt x="25" y="5"/>
                    <a:pt x="25" y="4"/>
                  </a:cubicBezTo>
                  <a:cubicBezTo>
                    <a:pt x="24" y="3"/>
                    <a:pt x="23" y="3"/>
                    <a:pt x="22" y="2"/>
                  </a:cubicBezTo>
                  <a:cubicBezTo>
                    <a:pt x="22" y="2"/>
                    <a:pt x="21" y="2"/>
                    <a:pt x="19" y="2"/>
                  </a:cubicBezTo>
                  <a:cubicBezTo>
                    <a:pt x="17" y="2"/>
                    <a:pt x="17" y="2"/>
                    <a:pt x="17" y="2"/>
                  </a:cubicBezTo>
                  <a:cubicBezTo>
                    <a:pt x="17" y="28"/>
                    <a:pt x="17" y="28"/>
                    <a:pt x="17" y="28"/>
                  </a:cubicBezTo>
                  <a:cubicBezTo>
                    <a:pt x="17" y="29"/>
                    <a:pt x="17" y="30"/>
                    <a:pt x="17" y="31"/>
                  </a:cubicBezTo>
                  <a:cubicBezTo>
                    <a:pt x="18" y="31"/>
                    <a:pt x="18" y="32"/>
                    <a:pt x="18" y="32"/>
                  </a:cubicBezTo>
                  <a:cubicBezTo>
                    <a:pt x="19" y="32"/>
                    <a:pt x="20" y="32"/>
                    <a:pt x="20" y="32"/>
                  </a:cubicBezTo>
                  <a:cubicBezTo>
                    <a:pt x="21" y="32"/>
                    <a:pt x="21" y="32"/>
                    <a:pt x="21" y="32"/>
                  </a:cubicBezTo>
                  <a:cubicBezTo>
                    <a:pt x="21" y="33"/>
                    <a:pt x="21" y="33"/>
                    <a:pt x="21" y="33"/>
                  </a:cubicBezTo>
                  <a:cubicBezTo>
                    <a:pt x="6" y="33"/>
                    <a:pt x="6" y="33"/>
                    <a:pt x="6" y="33"/>
                  </a:cubicBezTo>
                  <a:cubicBezTo>
                    <a:pt x="6" y="32"/>
                    <a:pt x="6" y="32"/>
                    <a:pt x="6" y="32"/>
                  </a:cubicBezTo>
                  <a:cubicBezTo>
                    <a:pt x="7" y="32"/>
                    <a:pt x="7" y="32"/>
                    <a:pt x="7" y="32"/>
                  </a:cubicBezTo>
                  <a:cubicBezTo>
                    <a:pt x="8" y="32"/>
                    <a:pt x="8" y="32"/>
                    <a:pt x="9" y="32"/>
                  </a:cubicBezTo>
                  <a:cubicBezTo>
                    <a:pt x="9" y="32"/>
                    <a:pt x="10" y="31"/>
                    <a:pt x="10" y="31"/>
                  </a:cubicBezTo>
                  <a:cubicBezTo>
                    <a:pt x="10" y="30"/>
                    <a:pt x="10" y="29"/>
                    <a:pt x="10" y="28"/>
                  </a:cubicBezTo>
                  <a:cubicBezTo>
                    <a:pt x="10" y="2"/>
                    <a:pt x="10" y="2"/>
                    <a:pt x="10" y="2"/>
                  </a:cubicBezTo>
                  <a:cubicBezTo>
                    <a:pt x="8" y="2"/>
                    <a:pt x="8" y="2"/>
                    <a:pt x="8" y="2"/>
                  </a:cubicBezTo>
                  <a:cubicBezTo>
                    <a:pt x="6" y="2"/>
                    <a:pt x="5" y="2"/>
                    <a:pt x="4" y="3"/>
                  </a:cubicBezTo>
                  <a:cubicBezTo>
                    <a:pt x="2" y="4"/>
                    <a:pt x="2" y="6"/>
                    <a:pt x="1" y="9"/>
                  </a:cubicBezTo>
                  <a:cubicBezTo>
                    <a:pt x="0" y="9"/>
                    <a:pt x="0" y="9"/>
                    <a:pt x="0" y="9"/>
                  </a:cubicBezTo>
                  <a:cubicBezTo>
                    <a:pt x="0" y="0"/>
                    <a:pt x="0" y="0"/>
                    <a:pt x="0" y="0"/>
                  </a:cubicBezTo>
                  <a:lnTo>
                    <a:pt x="27" y="0"/>
                  </a:lnTo>
                  <a:close/>
                </a:path>
              </a:pathLst>
            </a:custGeom>
            <a:solidFill>
              <a:srgbClr val="4D4D4D"/>
            </a:solidFill>
            <a:ln w="9525">
              <a:noFill/>
              <a:round/>
              <a:headEnd/>
              <a:tailEnd/>
            </a:ln>
          </p:spPr>
          <p:txBody>
            <a:bodyPr/>
            <a:lstStyle/>
            <a:p>
              <a:pPr>
                <a:defRPr/>
              </a:pPr>
              <a:endParaRPr lang="en-US"/>
            </a:p>
          </p:txBody>
        </p:sp>
        <p:sp>
          <p:nvSpPr>
            <p:cNvPr id="17" name="Freeform 115"/>
            <p:cNvSpPr>
              <a:spLocks noEditPoints="1"/>
            </p:cNvSpPr>
            <p:nvPr userDrawn="1"/>
          </p:nvSpPr>
          <p:spPr bwMode="auto">
            <a:xfrm>
              <a:off x="2699" y="817"/>
              <a:ext cx="62" cy="70"/>
            </a:xfrm>
            <a:custGeom>
              <a:avLst/>
              <a:gdLst>
                <a:gd name="T0" fmla="*/ 15 w 31"/>
                <a:gd name="T1" fmla="*/ 0 h 35"/>
                <a:gd name="T2" fmla="*/ 27 w 31"/>
                <a:gd name="T3" fmla="*/ 5 h 35"/>
                <a:gd name="T4" fmla="*/ 31 w 31"/>
                <a:gd name="T5" fmla="*/ 17 h 35"/>
                <a:gd name="T6" fmla="*/ 28 w 31"/>
                <a:gd name="T7" fmla="*/ 29 h 35"/>
                <a:gd name="T8" fmla="*/ 15 w 31"/>
                <a:gd name="T9" fmla="*/ 35 h 35"/>
                <a:gd name="T10" fmla="*/ 3 w 31"/>
                <a:gd name="T11" fmla="*/ 29 h 35"/>
                <a:gd name="T12" fmla="*/ 0 w 31"/>
                <a:gd name="T13" fmla="*/ 17 h 35"/>
                <a:gd name="T14" fmla="*/ 4 w 31"/>
                <a:gd name="T15" fmla="*/ 5 h 35"/>
                <a:gd name="T16" fmla="*/ 15 w 31"/>
                <a:gd name="T17" fmla="*/ 0 h 35"/>
                <a:gd name="T18" fmla="*/ 15 w 31"/>
                <a:gd name="T19" fmla="*/ 2 h 35"/>
                <a:gd name="T20" fmla="*/ 9 w 31"/>
                <a:gd name="T21" fmla="*/ 7 h 35"/>
                <a:gd name="T22" fmla="*/ 7 w 31"/>
                <a:gd name="T23" fmla="*/ 18 h 35"/>
                <a:gd name="T24" fmla="*/ 10 w 31"/>
                <a:gd name="T25" fmla="*/ 30 h 35"/>
                <a:gd name="T26" fmla="*/ 15 w 31"/>
                <a:gd name="T27" fmla="*/ 33 h 35"/>
                <a:gd name="T28" fmla="*/ 19 w 31"/>
                <a:gd name="T29" fmla="*/ 32 h 35"/>
                <a:gd name="T30" fmla="*/ 22 w 31"/>
                <a:gd name="T31" fmla="*/ 27 h 35"/>
                <a:gd name="T32" fmla="*/ 23 w 31"/>
                <a:gd name="T33" fmla="*/ 18 h 35"/>
                <a:gd name="T34" fmla="*/ 22 w 31"/>
                <a:gd name="T35" fmla="*/ 8 h 35"/>
                <a:gd name="T36" fmla="*/ 19 w 31"/>
                <a:gd name="T37" fmla="*/ 3 h 35"/>
                <a:gd name="T38" fmla="*/ 15 w 31"/>
                <a:gd name="T39" fmla="*/ 2 h 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 h="35">
                  <a:moveTo>
                    <a:pt x="15" y="0"/>
                  </a:moveTo>
                  <a:cubicBezTo>
                    <a:pt x="20" y="0"/>
                    <a:pt x="24" y="2"/>
                    <a:pt x="27" y="5"/>
                  </a:cubicBezTo>
                  <a:cubicBezTo>
                    <a:pt x="30" y="8"/>
                    <a:pt x="31" y="12"/>
                    <a:pt x="31" y="17"/>
                  </a:cubicBezTo>
                  <a:cubicBezTo>
                    <a:pt x="31" y="22"/>
                    <a:pt x="30" y="25"/>
                    <a:pt x="28" y="29"/>
                  </a:cubicBezTo>
                  <a:cubicBezTo>
                    <a:pt x="25" y="33"/>
                    <a:pt x="21" y="35"/>
                    <a:pt x="15" y="35"/>
                  </a:cubicBezTo>
                  <a:cubicBezTo>
                    <a:pt x="10" y="35"/>
                    <a:pt x="6" y="33"/>
                    <a:pt x="3" y="29"/>
                  </a:cubicBezTo>
                  <a:cubicBezTo>
                    <a:pt x="1" y="26"/>
                    <a:pt x="0" y="22"/>
                    <a:pt x="0" y="17"/>
                  </a:cubicBezTo>
                  <a:cubicBezTo>
                    <a:pt x="0" y="12"/>
                    <a:pt x="1" y="8"/>
                    <a:pt x="4" y="5"/>
                  </a:cubicBezTo>
                  <a:cubicBezTo>
                    <a:pt x="7" y="2"/>
                    <a:pt x="11" y="0"/>
                    <a:pt x="15" y="0"/>
                  </a:cubicBezTo>
                  <a:close/>
                  <a:moveTo>
                    <a:pt x="15" y="2"/>
                  </a:moveTo>
                  <a:cubicBezTo>
                    <a:pt x="13" y="2"/>
                    <a:pt x="11" y="3"/>
                    <a:pt x="9" y="7"/>
                  </a:cubicBezTo>
                  <a:cubicBezTo>
                    <a:pt x="8" y="9"/>
                    <a:pt x="7" y="13"/>
                    <a:pt x="7" y="18"/>
                  </a:cubicBezTo>
                  <a:cubicBezTo>
                    <a:pt x="7" y="23"/>
                    <a:pt x="8" y="28"/>
                    <a:pt x="10" y="30"/>
                  </a:cubicBezTo>
                  <a:cubicBezTo>
                    <a:pt x="11" y="32"/>
                    <a:pt x="13" y="33"/>
                    <a:pt x="15" y="33"/>
                  </a:cubicBezTo>
                  <a:cubicBezTo>
                    <a:pt x="17" y="33"/>
                    <a:pt x="18" y="33"/>
                    <a:pt x="19" y="32"/>
                  </a:cubicBezTo>
                  <a:cubicBezTo>
                    <a:pt x="20" y="31"/>
                    <a:pt x="21" y="29"/>
                    <a:pt x="22" y="27"/>
                  </a:cubicBezTo>
                  <a:cubicBezTo>
                    <a:pt x="23" y="25"/>
                    <a:pt x="23" y="22"/>
                    <a:pt x="23" y="18"/>
                  </a:cubicBezTo>
                  <a:cubicBezTo>
                    <a:pt x="23" y="13"/>
                    <a:pt x="23" y="10"/>
                    <a:pt x="22" y="8"/>
                  </a:cubicBezTo>
                  <a:cubicBezTo>
                    <a:pt x="21" y="6"/>
                    <a:pt x="20" y="4"/>
                    <a:pt x="19" y="3"/>
                  </a:cubicBezTo>
                  <a:cubicBezTo>
                    <a:pt x="18" y="2"/>
                    <a:pt x="17" y="2"/>
                    <a:pt x="15" y="2"/>
                  </a:cubicBezTo>
                  <a:close/>
                </a:path>
              </a:pathLst>
            </a:custGeom>
            <a:solidFill>
              <a:srgbClr val="4D4D4D"/>
            </a:solidFill>
            <a:ln w="9525">
              <a:noFill/>
              <a:round/>
              <a:headEnd/>
              <a:tailEnd/>
            </a:ln>
          </p:spPr>
          <p:txBody>
            <a:bodyPr/>
            <a:lstStyle/>
            <a:p>
              <a:pPr>
                <a:defRPr/>
              </a:pPr>
              <a:endParaRPr lang="en-US"/>
            </a:p>
          </p:txBody>
        </p:sp>
        <p:sp>
          <p:nvSpPr>
            <p:cNvPr id="18" name="Freeform 116"/>
            <p:cNvSpPr>
              <a:spLocks/>
            </p:cNvSpPr>
            <p:nvPr userDrawn="1"/>
          </p:nvSpPr>
          <p:spPr bwMode="auto">
            <a:xfrm>
              <a:off x="2763" y="819"/>
              <a:ext cx="50" cy="66"/>
            </a:xfrm>
            <a:custGeom>
              <a:avLst/>
              <a:gdLst>
                <a:gd name="T0" fmla="*/ 11 w 25"/>
                <a:gd name="T1" fmla="*/ 2 h 33"/>
                <a:gd name="T2" fmla="*/ 11 w 25"/>
                <a:gd name="T3" fmla="*/ 15 h 33"/>
                <a:gd name="T4" fmla="*/ 12 w 25"/>
                <a:gd name="T5" fmla="*/ 15 h 33"/>
                <a:gd name="T6" fmla="*/ 15 w 25"/>
                <a:gd name="T7" fmla="*/ 15 h 33"/>
                <a:gd name="T8" fmla="*/ 18 w 25"/>
                <a:gd name="T9" fmla="*/ 13 h 33"/>
                <a:gd name="T10" fmla="*/ 19 w 25"/>
                <a:gd name="T11" fmla="*/ 8 h 33"/>
                <a:gd name="T12" fmla="*/ 19 w 25"/>
                <a:gd name="T13" fmla="*/ 8 h 33"/>
                <a:gd name="T14" fmla="*/ 19 w 25"/>
                <a:gd name="T15" fmla="*/ 25 h 33"/>
                <a:gd name="T16" fmla="*/ 19 w 25"/>
                <a:gd name="T17" fmla="*/ 25 h 33"/>
                <a:gd name="T18" fmla="*/ 16 w 25"/>
                <a:gd name="T19" fmla="*/ 19 h 33"/>
                <a:gd name="T20" fmla="*/ 12 w 25"/>
                <a:gd name="T21" fmla="*/ 17 h 33"/>
                <a:gd name="T22" fmla="*/ 11 w 25"/>
                <a:gd name="T23" fmla="*/ 17 h 33"/>
                <a:gd name="T24" fmla="*/ 11 w 25"/>
                <a:gd name="T25" fmla="*/ 28 h 33"/>
                <a:gd name="T26" fmla="*/ 12 w 25"/>
                <a:gd name="T27" fmla="*/ 31 h 33"/>
                <a:gd name="T28" fmla="*/ 13 w 25"/>
                <a:gd name="T29" fmla="*/ 32 h 33"/>
                <a:gd name="T30" fmla="*/ 15 w 25"/>
                <a:gd name="T31" fmla="*/ 32 h 33"/>
                <a:gd name="T32" fmla="*/ 16 w 25"/>
                <a:gd name="T33" fmla="*/ 32 h 33"/>
                <a:gd name="T34" fmla="*/ 16 w 25"/>
                <a:gd name="T35" fmla="*/ 33 h 33"/>
                <a:gd name="T36" fmla="*/ 0 w 25"/>
                <a:gd name="T37" fmla="*/ 33 h 33"/>
                <a:gd name="T38" fmla="*/ 0 w 25"/>
                <a:gd name="T39" fmla="*/ 32 h 33"/>
                <a:gd name="T40" fmla="*/ 1 w 25"/>
                <a:gd name="T41" fmla="*/ 32 h 33"/>
                <a:gd name="T42" fmla="*/ 3 w 25"/>
                <a:gd name="T43" fmla="*/ 32 h 33"/>
                <a:gd name="T44" fmla="*/ 4 w 25"/>
                <a:gd name="T45" fmla="*/ 31 h 33"/>
                <a:gd name="T46" fmla="*/ 4 w 25"/>
                <a:gd name="T47" fmla="*/ 28 h 33"/>
                <a:gd name="T48" fmla="*/ 4 w 25"/>
                <a:gd name="T49" fmla="*/ 6 h 33"/>
                <a:gd name="T50" fmla="*/ 4 w 25"/>
                <a:gd name="T51" fmla="*/ 2 h 33"/>
                <a:gd name="T52" fmla="*/ 3 w 25"/>
                <a:gd name="T53" fmla="*/ 1 h 33"/>
                <a:gd name="T54" fmla="*/ 1 w 25"/>
                <a:gd name="T55" fmla="*/ 1 h 33"/>
                <a:gd name="T56" fmla="*/ 0 w 25"/>
                <a:gd name="T57" fmla="*/ 1 h 33"/>
                <a:gd name="T58" fmla="*/ 0 w 25"/>
                <a:gd name="T59" fmla="*/ 0 h 33"/>
                <a:gd name="T60" fmla="*/ 25 w 25"/>
                <a:gd name="T61" fmla="*/ 0 h 33"/>
                <a:gd name="T62" fmla="*/ 25 w 25"/>
                <a:gd name="T63" fmla="*/ 9 h 33"/>
                <a:gd name="T64" fmla="*/ 24 w 25"/>
                <a:gd name="T65" fmla="*/ 9 h 33"/>
                <a:gd name="T66" fmla="*/ 23 w 25"/>
                <a:gd name="T67" fmla="*/ 4 h 33"/>
                <a:gd name="T68" fmla="*/ 19 w 25"/>
                <a:gd name="T69" fmla="*/ 2 h 33"/>
                <a:gd name="T70" fmla="*/ 14 w 25"/>
                <a:gd name="T71" fmla="*/ 2 h 33"/>
                <a:gd name="T72" fmla="*/ 11 w 25"/>
                <a:gd name="T73" fmla="*/ 2 h 3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 h="33">
                  <a:moveTo>
                    <a:pt x="11" y="2"/>
                  </a:moveTo>
                  <a:cubicBezTo>
                    <a:pt x="11" y="15"/>
                    <a:pt x="11" y="15"/>
                    <a:pt x="11" y="15"/>
                  </a:cubicBezTo>
                  <a:cubicBezTo>
                    <a:pt x="12" y="15"/>
                    <a:pt x="12" y="15"/>
                    <a:pt x="12" y="15"/>
                  </a:cubicBezTo>
                  <a:cubicBezTo>
                    <a:pt x="13" y="15"/>
                    <a:pt x="15" y="15"/>
                    <a:pt x="15" y="15"/>
                  </a:cubicBezTo>
                  <a:cubicBezTo>
                    <a:pt x="16" y="14"/>
                    <a:pt x="17" y="14"/>
                    <a:pt x="18" y="13"/>
                  </a:cubicBezTo>
                  <a:cubicBezTo>
                    <a:pt x="18" y="11"/>
                    <a:pt x="18" y="10"/>
                    <a:pt x="19" y="8"/>
                  </a:cubicBezTo>
                  <a:cubicBezTo>
                    <a:pt x="19" y="8"/>
                    <a:pt x="19" y="8"/>
                    <a:pt x="19" y="8"/>
                  </a:cubicBezTo>
                  <a:cubicBezTo>
                    <a:pt x="19" y="25"/>
                    <a:pt x="19" y="25"/>
                    <a:pt x="19" y="25"/>
                  </a:cubicBezTo>
                  <a:cubicBezTo>
                    <a:pt x="19" y="25"/>
                    <a:pt x="19" y="25"/>
                    <a:pt x="19" y="25"/>
                  </a:cubicBezTo>
                  <a:cubicBezTo>
                    <a:pt x="18" y="22"/>
                    <a:pt x="18" y="20"/>
                    <a:pt x="16" y="19"/>
                  </a:cubicBezTo>
                  <a:cubicBezTo>
                    <a:pt x="15" y="18"/>
                    <a:pt x="14" y="17"/>
                    <a:pt x="12" y="17"/>
                  </a:cubicBezTo>
                  <a:cubicBezTo>
                    <a:pt x="11" y="17"/>
                    <a:pt x="11" y="17"/>
                    <a:pt x="11" y="17"/>
                  </a:cubicBezTo>
                  <a:cubicBezTo>
                    <a:pt x="11" y="28"/>
                    <a:pt x="11" y="28"/>
                    <a:pt x="11" y="28"/>
                  </a:cubicBezTo>
                  <a:cubicBezTo>
                    <a:pt x="11" y="29"/>
                    <a:pt x="11" y="30"/>
                    <a:pt x="12" y="31"/>
                  </a:cubicBezTo>
                  <a:cubicBezTo>
                    <a:pt x="12" y="31"/>
                    <a:pt x="12" y="32"/>
                    <a:pt x="13" y="32"/>
                  </a:cubicBezTo>
                  <a:cubicBezTo>
                    <a:pt x="13" y="32"/>
                    <a:pt x="14" y="32"/>
                    <a:pt x="15" y="32"/>
                  </a:cubicBezTo>
                  <a:cubicBezTo>
                    <a:pt x="16" y="32"/>
                    <a:pt x="16" y="32"/>
                    <a:pt x="16" y="32"/>
                  </a:cubicBezTo>
                  <a:cubicBezTo>
                    <a:pt x="16" y="33"/>
                    <a:pt x="16" y="33"/>
                    <a:pt x="16" y="33"/>
                  </a:cubicBezTo>
                  <a:cubicBezTo>
                    <a:pt x="0" y="33"/>
                    <a:pt x="0" y="33"/>
                    <a:pt x="0" y="33"/>
                  </a:cubicBezTo>
                  <a:cubicBezTo>
                    <a:pt x="0" y="32"/>
                    <a:pt x="0" y="32"/>
                    <a:pt x="0" y="32"/>
                  </a:cubicBezTo>
                  <a:cubicBezTo>
                    <a:pt x="1" y="32"/>
                    <a:pt x="1" y="32"/>
                    <a:pt x="1" y="32"/>
                  </a:cubicBezTo>
                  <a:cubicBezTo>
                    <a:pt x="2" y="32"/>
                    <a:pt x="3" y="32"/>
                    <a:pt x="3" y="32"/>
                  </a:cubicBezTo>
                  <a:cubicBezTo>
                    <a:pt x="3" y="32"/>
                    <a:pt x="4" y="31"/>
                    <a:pt x="4" y="31"/>
                  </a:cubicBezTo>
                  <a:cubicBezTo>
                    <a:pt x="4" y="30"/>
                    <a:pt x="4" y="29"/>
                    <a:pt x="4" y="28"/>
                  </a:cubicBezTo>
                  <a:cubicBezTo>
                    <a:pt x="4" y="6"/>
                    <a:pt x="4" y="6"/>
                    <a:pt x="4" y="6"/>
                  </a:cubicBezTo>
                  <a:cubicBezTo>
                    <a:pt x="4" y="4"/>
                    <a:pt x="4" y="3"/>
                    <a:pt x="4" y="2"/>
                  </a:cubicBezTo>
                  <a:cubicBezTo>
                    <a:pt x="4" y="2"/>
                    <a:pt x="3" y="2"/>
                    <a:pt x="3" y="1"/>
                  </a:cubicBezTo>
                  <a:cubicBezTo>
                    <a:pt x="3" y="1"/>
                    <a:pt x="2" y="1"/>
                    <a:pt x="1" y="1"/>
                  </a:cubicBezTo>
                  <a:cubicBezTo>
                    <a:pt x="0" y="1"/>
                    <a:pt x="0" y="1"/>
                    <a:pt x="0" y="1"/>
                  </a:cubicBezTo>
                  <a:cubicBezTo>
                    <a:pt x="0" y="0"/>
                    <a:pt x="0" y="0"/>
                    <a:pt x="0" y="0"/>
                  </a:cubicBezTo>
                  <a:cubicBezTo>
                    <a:pt x="25" y="0"/>
                    <a:pt x="25" y="0"/>
                    <a:pt x="25" y="0"/>
                  </a:cubicBezTo>
                  <a:cubicBezTo>
                    <a:pt x="25" y="9"/>
                    <a:pt x="25" y="9"/>
                    <a:pt x="25" y="9"/>
                  </a:cubicBezTo>
                  <a:cubicBezTo>
                    <a:pt x="24" y="9"/>
                    <a:pt x="24" y="9"/>
                    <a:pt x="24" y="9"/>
                  </a:cubicBezTo>
                  <a:cubicBezTo>
                    <a:pt x="24" y="7"/>
                    <a:pt x="23" y="5"/>
                    <a:pt x="23" y="4"/>
                  </a:cubicBezTo>
                  <a:cubicBezTo>
                    <a:pt x="22" y="3"/>
                    <a:pt x="21" y="3"/>
                    <a:pt x="19" y="2"/>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19" name="Freeform 117"/>
            <p:cNvSpPr>
              <a:spLocks/>
            </p:cNvSpPr>
            <p:nvPr userDrawn="1"/>
          </p:nvSpPr>
          <p:spPr bwMode="auto">
            <a:xfrm>
              <a:off x="2831" y="819"/>
              <a:ext cx="51" cy="66"/>
            </a:xfrm>
            <a:custGeom>
              <a:avLst/>
              <a:gdLst>
                <a:gd name="T0" fmla="*/ 26 w 26"/>
                <a:gd name="T1" fmla="*/ 0 h 33"/>
                <a:gd name="T2" fmla="*/ 26 w 26"/>
                <a:gd name="T3" fmla="*/ 9 h 33"/>
                <a:gd name="T4" fmla="*/ 25 w 26"/>
                <a:gd name="T5" fmla="*/ 9 h 33"/>
                <a:gd name="T6" fmla="*/ 24 w 26"/>
                <a:gd name="T7" fmla="*/ 4 h 33"/>
                <a:gd name="T8" fmla="*/ 21 w 26"/>
                <a:gd name="T9" fmla="*/ 2 h 33"/>
                <a:gd name="T10" fmla="*/ 19 w 26"/>
                <a:gd name="T11" fmla="*/ 2 h 33"/>
                <a:gd name="T12" fmla="*/ 16 w 26"/>
                <a:gd name="T13" fmla="*/ 2 h 33"/>
                <a:gd name="T14" fmla="*/ 16 w 26"/>
                <a:gd name="T15" fmla="*/ 28 h 33"/>
                <a:gd name="T16" fmla="*/ 17 w 26"/>
                <a:gd name="T17" fmla="*/ 31 h 33"/>
                <a:gd name="T18" fmla="*/ 18 w 26"/>
                <a:gd name="T19" fmla="*/ 32 h 33"/>
                <a:gd name="T20" fmla="*/ 20 w 26"/>
                <a:gd name="T21" fmla="*/ 32 h 33"/>
                <a:gd name="T22" fmla="*/ 21 w 26"/>
                <a:gd name="T23" fmla="*/ 32 h 33"/>
                <a:gd name="T24" fmla="*/ 21 w 26"/>
                <a:gd name="T25" fmla="*/ 33 h 33"/>
                <a:gd name="T26" fmla="*/ 5 w 26"/>
                <a:gd name="T27" fmla="*/ 33 h 33"/>
                <a:gd name="T28" fmla="*/ 5 w 26"/>
                <a:gd name="T29" fmla="*/ 32 h 33"/>
                <a:gd name="T30" fmla="*/ 6 w 26"/>
                <a:gd name="T31" fmla="*/ 32 h 33"/>
                <a:gd name="T32" fmla="*/ 8 w 26"/>
                <a:gd name="T33" fmla="*/ 32 h 33"/>
                <a:gd name="T34" fmla="*/ 9 w 26"/>
                <a:gd name="T35" fmla="*/ 31 h 33"/>
                <a:gd name="T36" fmla="*/ 9 w 26"/>
                <a:gd name="T37" fmla="*/ 28 h 33"/>
                <a:gd name="T38" fmla="*/ 9 w 26"/>
                <a:gd name="T39" fmla="*/ 2 h 33"/>
                <a:gd name="T40" fmla="*/ 7 w 26"/>
                <a:gd name="T41" fmla="*/ 2 h 33"/>
                <a:gd name="T42" fmla="*/ 3 w 26"/>
                <a:gd name="T43" fmla="*/ 3 h 33"/>
                <a:gd name="T44" fmla="*/ 0 w 26"/>
                <a:gd name="T45" fmla="*/ 9 h 33"/>
                <a:gd name="T46" fmla="*/ 0 w 26"/>
                <a:gd name="T47" fmla="*/ 9 h 33"/>
                <a:gd name="T48" fmla="*/ 0 w 26"/>
                <a:gd name="T49" fmla="*/ 0 h 33"/>
                <a:gd name="T50" fmla="*/ 26 w 26"/>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 h="33">
                  <a:moveTo>
                    <a:pt x="26" y="0"/>
                  </a:moveTo>
                  <a:cubicBezTo>
                    <a:pt x="26" y="9"/>
                    <a:pt x="26" y="9"/>
                    <a:pt x="26" y="9"/>
                  </a:cubicBezTo>
                  <a:cubicBezTo>
                    <a:pt x="25" y="9"/>
                    <a:pt x="25" y="9"/>
                    <a:pt x="25" y="9"/>
                  </a:cubicBezTo>
                  <a:cubicBezTo>
                    <a:pt x="25" y="7"/>
                    <a:pt x="24" y="5"/>
                    <a:pt x="24" y="4"/>
                  </a:cubicBezTo>
                  <a:cubicBezTo>
                    <a:pt x="23" y="3"/>
                    <a:pt x="22" y="3"/>
                    <a:pt x="21" y="2"/>
                  </a:cubicBezTo>
                  <a:cubicBezTo>
                    <a:pt x="21" y="2"/>
                    <a:pt x="20" y="2"/>
                    <a:pt x="19" y="2"/>
                  </a:cubicBezTo>
                  <a:cubicBezTo>
                    <a:pt x="16" y="2"/>
                    <a:pt x="16" y="2"/>
                    <a:pt x="16" y="2"/>
                  </a:cubicBezTo>
                  <a:cubicBezTo>
                    <a:pt x="16" y="28"/>
                    <a:pt x="16" y="28"/>
                    <a:pt x="16" y="28"/>
                  </a:cubicBezTo>
                  <a:cubicBezTo>
                    <a:pt x="16" y="29"/>
                    <a:pt x="16" y="30"/>
                    <a:pt x="17" y="31"/>
                  </a:cubicBezTo>
                  <a:cubicBezTo>
                    <a:pt x="17" y="31"/>
                    <a:pt x="17" y="32"/>
                    <a:pt x="18" y="32"/>
                  </a:cubicBezTo>
                  <a:cubicBezTo>
                    <a:pt x="18" y="32"/>
                    <a:pt x="19" y="32"/>
                    <a:pt x="20" y="32"/>
                  </a:cubicBezTo>
                  <a:cubicBezTo>
                    <a:pt x="21" y="32"/>
                    <a:pt x="21" y="32"/>
                    <a:pt x="21" y="32"/>
                  </a:cubicBezTo>
                  <a:cubicBezTo>
                    <a:pt x="21" y="33"/>
                    <a:pt x="21" y="33"/>
                    <a:pt x="21" y="33"/>
                  </a:cubicBezTo>
                  <a:cubicBezTo>
                    <a:pt x="5" y="33"/>
                    <a:pt x="5" y="33"/>
                    <a:pt x="5" y="33"/>
                  </a:cubicBezTo>
                  <a:cubicBezTo>
                    <a:pt x="5" y="32"/>
                    <a:pt x="5" y="32"/>
                    <a:pt x="5" y="32"/>
                  </a:cubicBezTo>
                  <a:cubicBezTo>
                    <a:pt x="6" y="32"/>
                    <a:pt x="6" y="32"/>
                    <a:pt x="6" y="32"/>
                  </a:cubicBezTo>
                  <a:cubicBezTo>
                    <a:pt x="7" y="32"/>
                    <a:pt x="8" y="32"/>
                    <a:pt x="8" y="32"/>
                  </a:cubicBezTo>
                  <a:cubicBezTo>
                    <a:pt x="9" y="32"/>
                    <a:pt x="9" y="31"/>
                    <a:pt x="9" y="31"/>
                  </a:cubicBezTo>
                  <a:cubicBezTo>
                    <a:pt x="9" y="30"/>
                    <a:pt x="9" y="29"/>
                    <a:pt x="9" y="28"/>
                  </a:cubicBezTo>
                  <a:cubicBezTo>
                    <a:pt x="9" y="2"/>
                    <a:pt x="9" y="2"/>
                    <a:pt x="9" y="2"/>
                  </a:cubicBezTo>
                  <a:cubicBezTo>
                    <a:pt x="7" y="2"/>
                    <a:pt x="7" y="2"/>
                    <a:pt x="7" y="2"/>
                  </a:cubicBezTo>
                  <a:cubicBezTo>
                    <a:pt x="5" y="2"/>
                    <a:pt x="4" y="2"/>
                    <a:pt x="3" y="3"/>
                  </a:cubicBezTo>
                  <a:cubicBezTo>
                    <a:pt x="2" y="4"/>
                    <a:pt x="1" y="6"/>
                    <a:pt x="0" y="9"/>
                  </a:cubicBezTo>
                  <a:cubicBezTo>
                    <a:pt x="0" y="9"/>
                    <a:pt x="0" y="9"/>
                    <a:pt x="0" y="9"/>
                  </a:cubicBezTo>
                  <a:cubicBezTo>
                    <a:pt x="0" y="0"/>
                    <a:pt x="0" y="0"/>
                    <a:pt x="0" y="0"/>
                  </a:cubicBezTo>
                  <a:lnTo>
                    <a:pt x="26" y="0"/>
                  </a:lnTo>
                  <a:close/>
                </a:path>
              </a:pathLst>
            </a:custGeom>
            <a:solidFill>
              <a:srgbClr val="4D4D4D"/>
            </a:solidFill>
            <a:ln w="9525">
              <a:noFill/>
              <a:round/>
              <a:headEnd/>
              <a:tailEnd/>
            </a:ln>
          </p:spPr>
          <p:txBody>
            <a:bodyPr/>
            <a:lstStyle/>
            <a:p>
              <a:pPr>
                <a:defRPr/>
              </a:pPr>
              <a:endParaRPr lang="en-US"/>
            </a:p>
          </p:txBody>
        </p:sp>
        <p:sp>
          <p:nvSpPr>
            <p:cNvPr id="20" name="Freeform 118"/>
            <p:cNvSpPr>
              <a:spLocks/>
            </p:cNvSpPr>
            <p:nvPr userDrawn="1"/>
          </p:nvSpPr>
          <p:spPr bwMode="auto">
            <a:xfrm>
              <a:off x="2884" y="819"/>
              <a:ext cx="66" cy="66"/>
            </a:xfrm>
            <a:custGeom>
              <a:avLst/>
              <a:gdLst>
                <a:gd name="T0" fmla="*/ 11 w 33"/>
                <a:gd name="T1" fmla="*/ 17 h 33"/>
                <a:gd name="T2" fmla="*/ 11 w 33"/>
                <a:gd name="T3" fmla="*/ 28 h 33"/>
                <a:gd name="T4" fmla="*/ 12 w 33"/>
                <a:gd name="T5" fmla="*/ 31 h 33"/>
                <a:gd name="T6" fmla="*/ 13 w 33"/>
                <a:gd name="T7" fmla="*/ 32 h 33"/>
                <a:gd name="T8" fmla="*/ 15 w 33"/>
                <a:gd name="T9" fmla="*/ 32 h 33"/>
                <a:gd name="T10" fmla="*/ 16 w 33"/>
                <a:gd name="T11" fmla="*/ 32 h 33"/>
                <a:gd name="T12" fmla="*/ 16 w 33"/>
                <a:gd name="T13" fmla="*/ 33 h 33"/>
                <a:gd name="T14" fmla="*/ 0 w 33"/>
                <a:gd name="T15" fmla="*/ 33 h 33"/>
                <a:gd name="T16" fmla="*/ 0 w 33"/>
                <a:gd name="T17" fmla="*/ 32 h 33"/>
                <a:gd name="T18" fmla="*/ 1 w 33"/>
                <a:gd name="T19" fmla="*/ 32 h 33"/>
                <a:gd name="T20" fmla="*/ 3 w 33"/>
                <a:gd name="T21" fmla="*/ 32 h 33"/>
                <a:gd name="T22" fmla="*/ 4 w 33"/>
                <a:gd name="T23" fmla="*/ 31 h 33"/>
                <a:gd name="T24" fmla="*/ 4 w 33"/>
                <a:gd name="T25" fmla="*/ 28 h 33"/>
                <a:gd name="T26" fmla="*/ 4 w 33"/>
                <a:gd name="T27" fmla="*/ 6 h 33"/>
                <a:gd name="T28" fmla="*/ 4 w 33"/>
                <a:gd name="T29" fmla="*/ 2 h 33"/>
                <a:gd name="T30" fmla="*/ 3 w 33"/>
                <a:gd name="T31" fmla="*/ 1 h 33"/>
                <a:gd name="T32" fmla="*/ 1 w 33"/>
                <a:gd name="T33" fmla="*/ 1 h 33"/>
                <a:gd name="T34" fmla="*/ 0 w 33"/>
                <a:gd name="T35" fmla="*/ 1 h 33"/>
                <a:gd name="T36" fmla="*/ 0 w 33"/>
                <a:gd name="T37" fmla="*/ 0 h 33"/>
                <a:gd name="T38" fmla="*/ 16 w 33"/>
                <a:gd name="T39" fmla="*/ 0 h 33"/>
                <a:gd name="T40" fmla="*/ 16 w 33"/>
                <a:gd name="T41" fmla="*/ 1 h 33"/>
                <a:gd name="T42" fmla="*/ 15 w 33"/>
                <a:gd name="T43" fmla="*/ 1 h 33"/>
                <a:gd name="T44" fmla="*/ 13 w 33"/>
                <a:gd name="T45" fmla="*/ 1 h 33"/>
                <a:gd name="T46" fmla="*/ 12 w 33"/>
                <a:gd name="T47" fmla="*/ 2 h 33"/>
                <a:gd name="T48" fmla="*/ 11 w 33"/>
                <a:gd name="T49" fmla="*/ 6 h 33"/>
                <a:gd name="T50" fmla="*/ 11 w 33"/>
                <a:gd name="T51" fmla="*/ 15 h 33"/>
                <a:gd name="T52" fmla="*/ 22 w 33"/>
                <a:gd name="T53" fmla="*/ 15 h 33"/>
                <a:gd name="T54" fmla="*/ 22 w 33"/>
                <a:gd name="T55" fmla="*/ 6 h 33"/>
                <a:gd name="T56" fmla="*/ 22 w 33"/>
                <a:gd name="T57" fmla="*/ 2 h 33"/>
                <a:gd name="T58" fmla="*/ 21 w 33"/>
                <a:gd name="T59" fmla="*/ 1 h 33"/>
                <a:gd name="T60" fmla="*/ 19 w 33"/>
                <a:gd name="T61" fmla="*/ 1 h 33"/>
                <a:gd name="T62" fmla="*/ 18 w 33"/>
                <a:gd name="T63" fmla="*/ 1 h 33"/>
                <a:gd name="T64" fmla="*/ 18 w 33"/>
                <a:gd name="T65" fmla="*/ 0 h 33"/>
                <a:gd name="T66" fmla="*/ 33 w 33"/>
                <a:gd name="T67" fmla="*/ 0 h 33"/>
                <a:gd name="T68" fmla="*/ 33 w 33"/>
                <a:gd name="T69" fmla="*/ 1 h 33"/>
                <a:gd name="T70" fmla="*/ 32 w 33"/>
                <a:gd name="T71" fmla="*/ 1 h 33"/>
                <a:gd name="T72" fmla="*/ 30 w 33"/>
                <a:gd name="T73" fmla="*/ 1 h 33"/>
                <a:gd name="T74" fmla="*/ 29 w 33"/>
                <a:gd name="T75" fmla="*/ 2 h 33"/>
                <a:gd name="T76" fmla="*/ 29 w 33"/>
                <a:gd name="T77" fmla="*/ 6 h 33"/>
                <a:gd name="T78" fmla="*/ 29 w 33"/>
                <a:gd name="T79" fmla="*/ 28 h 33"/>
                <a:gd name="T80" fmla="*/ 29 w 33"/>
                <a:gd name="T81" fmla="*/ 31 h 33"/>
                <a:gd name="T82" fmla="*/ 30 w 33"/>
                <a:gd name="T83" fmla="*/ 32 h 33"/>
                <a:gd name="T84" fmla="*/ 32 w 33"/>
                <a:gd name="T85" fmla="*/ 32 h 33"/>
                <a:gd name="T86" fmla="*/ 33 w 33"/>
                <a:gd name="T87" fmla="*/ 32 h 33"/>
                <a:gd name="T88" fmla="*/ 33 w 33"/>
                <a:gd name="T89" fmla="*/ 33 h 33"/>
                <a:gd name="T90" fmla="*/ 18 w 33"/>
                <a:gd name="T91" fmla="*/ 33 h 33"/>
                <a:gd name="T92" fmla="*/ 18 w 33"/>
                <a:gd name="T93" fmla="*/ 32 h 33"/>
                <a:gd name="T94" fmla="*/ 19 w 33"/>
                <a:gd name="T95" fmla="*/ 32 h 33"/>
                <a:gd name="T96" fmla="*/ 21 w 33"/>
                <a:gd name="T97" fmla="*/ 32 h 33"/>
                <a:gd name="T98" fmla="*/ 22 w 33"/>
                <a:gd name="T99" fmla="*/ 31 h 33"/>
                <a:gd name="T100" fmla="*/ 22 w 33"/>
                <a:gd name="T101" fmla="*/ 28 h 33"/>
                <a:gd name="T102" fmla="*/ 22 w 33"/>
                <a:gd name="T103" fmla="*/ 17 h 33"/>
                <a:gd name="T104" fmla="*/ 11 w 33"/>
                <a:gd name="T105" fmla="*/ 17 h 3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3" h="33">
                  <a:moveTo>
                    <a:pt x="11" y="17"/>
                  </a:moveTo>
                  <a:cubicBezTo>
                    <a:pt x="11" y="28"/>
                    <a:pt x="11" y="28"/>
                    <a:pt x="11" y="28"/>
                  </a:cubicBezTo>
                  <a:cubicBezTo>
                    <a:pt x="11" y="29"/>
                    <a:pt x="11" y="30"/>
                    <a:pt x="12" y="31"/>
                  </a:cubicBezTo>
                  <a:cubicBezTo>
                    <a:pt x="12" y="31"/>
                    <a:pt x="12" y="32"/>
                    <a:pt x="13" y="32"/>
                  </a:cubicBezTo>
                  <a:cubicBezTo>
                    <a:pt x="13" y="32"/>
                    <a:pt x="14" y="32"/>
                    <a:pt x="15" y="32"/>
                  </a:cubicBezTo>
                  <a:cubicBezTo>
                    <a:pt x="16" y="32"/>
                    <a:pt x="16" y="32"/>
                    <a:pt x="16" y="32"/>
                  </a:cubicBezTo>
                  <a:cubicBezTo>
                    <a:pt x="16" y="33"/>
                    <a:pt x="16" y="33"/>
                    <a:pt x="16" y="33"/>
                  </a:cubicBezTo>
                  <a:cubicBezTo>
                    <a:pt x="0" y="33"/>
                    <a:pt x="0" y="33"/>
                    <a:pt x="0" y="33"/>
                  </a:cubicBezTo>
                  <a:cubicBezTo>
                    <a:pt x="0" y="32"/>
                    <a:pt x="0" y="32"/>
                    <a:pt x="0" y="32"/>
                  </a:cubicBezTo>
                  <a:cubicBezTo>
                    <a:pt x="1" y="32"/>
                    <a:pt x="1" y="32"/>
                    <a:pt x="1" y="32"/>
                  </a:cubicBezTo>
                  <a:cubicBezTo>
                    <a:pt x="2" y="32"/>
                    <a:pt x="3" y="32"/>
                    <a:pt x="3" y="32"/>
                  </a:cubicBezTo>
                  <a:cubicBezTo>
                    <a:pt x="4" y="32"/>
                    <a:pt x="4" y="31"/>
                    <a:pt x="4" y="31"/>
                  </a:cubicBezTo>
                  <a:cubicBezTo>
                    <a:pt x="4" y="30"/>
                    <a:pt x="4" y="29"/>
                    <a:pt x="4" y="28"/>
                  </a:cubicBezTo>
                  <a:cubicBezTo>
                    <a:pt x="4" y="6"/>
                    <a:pt x="4" y="6"/>
                    <a:pt x="4" y="6"/>
                  </a:cubicBezTo>
                  <a:cubicBezTo>
                    <a:pt x="4" y="4"/>
                    <a:pt x="4" y="3"/>
                    <a:pt x="4" y="2"/>
                  </a:cubicBezTo>
                  <a:cubicBezTo>
                    <a:pt x="4" y="2"/>
                    <a:pt x="4" y="2"/>
                    <a:pt x="3" y="1"/>
                  </a:cubicBezTo>
                  <a:cubicBezTo>
                    <a:pt x="3" y="1"/>
                    <a:pt x="2" y="1"/>
                    <a:pt x="1" y="1"/>
                  </a:cubicBezTo>
                  <a:cubicBezTo>
                    <a:pt x="0" y="1"/>
                    <a:pt x="0" y="1"/>
                    <a:pt x="0" y="1"/>
                  </a:cubicBezTo>
                  <a:cubicBezTo>
                    <a:pt x="0" y="0"/>
                    <a:pt x="0" y="0"/>
                    <a:pt x="0" y="0"/>
                  </a:cubicBezTo>
                  <a:cubicBezTo>
                    <a:pt x="16" y="0"/>
                    <a:pt x="16" y="0"/>
                    <a:pt x="16" y="0"/>
                  </a:cubicBezTo>
                  <a:cubicBezTo>
                    <a:pt x="16" y="1"/>
                    <a:pt x="16" y="1"/>
                    <a:pt x="16" y="1"/>
                  </a:cubicBezTo>
                  <a:cubicBezTo>
                    <a:pt x="15" y="1"/>
                    <a:pt x="15" y="1"/>
                    <a:pt x="15" y="1"/>
                  </a:cubicBezTo>
                  <a:cubicBezTo>
                    <a:pt x="14" y="1"/>
                    <a:pt x="13" y="1"/>
                    <a:pt x="13" y="1"/>
                  </a:cubicBezTo>
                  <a:cubicBezTo>
                    <a:pt x="12" y="1"/>
                    <a:pt x="12" y="2"/>
                    <a:pt x="12" y="2"/>
                  </a:cubicBezTo>
                  <a:cubicBezTo>
                    <a:pt x="11" y="3"/>
                    <a:pt x="11" y="4"/>
                    <a:pt x="11" y="6"/>
                  </a:cubicBezTo>
                  <a:cubicBezTo>
                    <a:pt x="11" y="15"/>
                    <a:pt x="11" y="15"/>
                    <a:pt x="11" y="15"/>
                  </a:cubicBezTo>
                  <a:cubicBezTo>
                    <a:pt x="22" y="15"/>
                    <a:pt x="22" y="15"/>
                    <a:pt x="22" y="15"/>
                  </a:cubicBezTo>
                  <a:cubicBezTo>
                    <a:pt x="22" y="6"/>
                    <a:pt x="22" y="6"/>
                    <a:pt x="22" y="6"/>
                  </a:cubicBezTo>
                  <a:cubicBezTo>
                    <a:pt x="22" y="4"/>
                    <a:pt x="22" y="3"/>
                    <a:pt x="22" y="2"/>
                  </a:cubicBezTo>
                  <a:cubicBezTo>
                    <a:pt x="21" y="2"/>
                    <a:pt x="21" y="2"/>
                    <a:pt x="21" y="1"/>
                  </a:cubicBezTo>
                  <a:cubicBezTo>
                    <a:pt x="20" y="1"/>
                    <a:pt x="19" y="1"/>
                    <a:pt x="19" y="1"/>
                  </a:cubicBezTo>
                  <a:cubicBezTo>
                    <a:pt x="18" y="1"/>
                    <a:pt x="18" y="1"/>
                    <a:pt x="18" y="1"/>
                  </a:cubicBezTo>
                  <a:cubicBezTo>
                    <a:pt x="18" y="0"/>
                    <a:pt x="18" y="0"/>
                    <a:pt x="18" y="0"/>
                  </a:cubicBezTo>
                  <a:cubicBezTo>
                    <a:pt x="33" y="0"/>
                    <a:pt x="33" y="0"/>
                    <a:pt x="33" y="0"/>
                  </a:cubicBezTo>
                  <a:cubicBezTo>
                    <a:pt x="33" y="1"/>
                    <a:pt x="33" y="1"/>
                    <a:pt x="33" y="1"/>
                  </a:cubicBezTo>
                  <a:cubicBezTo>
                    <a:pt x="32" y="1"/>
                    <a:pt x="32" y="1"/>
                    <a:pt x="32" y="1"/>
                  </a:cubicBezTo>
                  <a:cubicBezTo>
                    <a:pt x="31" y="1"/>
                    <a:pt x="31" y="1"/>
                    <a:pt x="30" y="1"/>
                  </a:cubicBezTo>
                  <a:cubicBezTo>
                    <a:pt x="30" y="1"/>
                    <a:pt x="29" y="2"/>
                    <a:pt x="29" y="2"/>
                  </a:cubicBezTo>
                  <a:cubicBezTo>
                    <a:pt x="29" y="3"/>
                    <a:pt x="29" y="4"/>
                    <a:pt x="29" y="6"/>
                  </a:cubicBezTo>
                  <a:cubicBezTo>
                    <a:pt x="29" y="28"/>
                    <a:pt x="29" y="28"/>
                    <a:pt x="29" y="28"/>
                  </a:cubicBezTo>
                  <a:cubicBezTo>
                    <a:pt x="29" y="29"/>
                    <a:pt x="29" y="30"/>
                    <a:pt x="29" y="31"/>
                  </a:cubicBezTo>
                  <a:cubicBezTo>
                    <a:pt x="29" y="31"/>
                    <a:pt x="30" y="32"/>
                    <a:pt x="30" y="32"/>
                  </a:cubicBezTo>
                  <a:cubicBezTo>
                    <a:pt x="31" y="32"/>
                    <a:pt x="31" y="32"/>
                    <a:pt x="32" y="32"/>
                  </a:cubicBezTo>
                  <a:cubicBezTo>
                    <a:pt x="33" y="32"/>
                    <a:pt x="33" y="32"/>
                    <a:pt x="33" y="32"/>
                  </a:cubicBezTo>
                  <a:cubicBezTo>
                    <a:pt x="33" y="33"/>
                    <a:pt x="33" y="33"/>
                    <a:pt x="33" y="33"/>
                  </a:cubicBezTo>
                  <a:cubicBezTo>
                    <a:pt x="18" y="33"/>
                    <a:pt x="18" y="33"/>
                    <a:pt x="18" y="33"/>
                  </a:cubicBezTo>
                  <a:cubicBezTo>
                    <a:pt x="18" y="32"/>
                    <a:pt x="18" y="32"/>
                    <a:pt x="18" y="32"/>
                  </a:cubicBezTo>
                  <a:cubicBezTo>
                    <a:pt x="19" y="32"/>
                    <a:pt x="19" y="32"/>
                    <a:pt x="19" y="32"/>
                  </a:cubicBezTo>
                  <a:cubicBezTo>
                    <a:pt x="20" y="32"/>
                    <a:pt x="20" y="32"/>
                    <a:pt x="21" y="32"/>
                  </a:cubicBezTo>
                  <a:cubicBezTo>
                    <a:pt x="21" y="32"/>
                    <a:pt x="21" y="31"/>
                    <a:pt x="22" y="31"/>
                  </a:cubicBezTo>
                  <a:cubicBezTo>
                    <a:pt x="22" y="30"/>
                    <a:pt x="22" y="29"/>
                    <a:pt x="22" y="28"/>
                  </a:cubicBezTo>
                  <a:cubicBezTo>
                    <a:pt x="22" y="17"/>
                    <a:pt x="22" y="17"/>
                    <a:pt x="22" y="17"/>
                  </a:cubicBezTo>
                  <a:lnTo>
                    <a:pt x="11" y="17"/>
                  </a:lnTo>
                  <a:close/>
                </a:path>
              </a:pathLst>
            </a:custGeom>
            <a:solidFill>
              <a:srgbClr val="4D4D4D"/>
            </a:solidFill>
            <a:ln w="9525">
              <a:noFill/>
              <a:round/>
              <a:headEnd/>
              <a:tailEnd/>
            </a:ln>
          </p:spPr>
          <p:txBody>
            <a:bodyPr/>
            <a:lstStyle/>
            <a:p>
              <a:pPr>
                <a:defRPr/>
              </a:pPr>
              <a:endParaRPr lang="en-US"/>
            </a:p>
          </p:txBody>
        </p:sp>
        <p:sp>
          <p:nvSpPr>
            <p:cNvPr id="21" name="Freeform 119"/>
            <p:cNvSpPr>
              <a:spLocks/>
            </p:cNvSpPr>
            <p:nvPr userDrawn="1"/>
          </p:nvSpPr>
          <p:spPr bwMode="auto">
            <a:xfrm>
              <a:off x="2950" y="819"/>
              <a:ext cx="54" cy="66"/>
            </a:xfrm>
            <a:custGeom>
              <a:avLst/>
              <a:gdLst>
                <a:gd name="T0" fmla="*/ 12 w 27"/>
                <a:gd name="T1" fmla="*/ 2 h 33"/>
                <a:gd name="T2" fmla="*/ 12 w 27"/>
                <a:gd name="T3" fmla="*/ 15 h 33"/>
                <a:gd name="T4" fmla="*/ 12 w 27"/>
                <a:gd name="T5" fmla="*/ 15 h 33"/>
                <a:gd name="T6" fmla="*/ 16 w 27"/>
                <a:gd name="T7" fmla="*/ 13 h 33"/>
                <a:gd name="T8" fmla="*/ 18 w 27"/>
                <a:gd name="T9" fmla="*/ 7 h 33"/>
                <a:gd name="T10" fmla="*/ 19 w 27"/>
                <a:gd name="T11" fmla="*/ 7 h 33"/>
                <a:gd name="T12" fmla="*/ 19 w 27"/>
                <a:gd name="T13" fmla="*/ 25 h 33"/>
                <a:gd name="T14" fmla="*/ 18 w 27"/>
                <a:gd name="T15" fmla="*/ 25 h 33"/>
                <a:gd name="T16" fmla="*/ 17 w 27"/>
                <a:gd name="T17" fmla="*/ 20 h 33"/>
                <a:gd name="T18" fmla="*/ 15 w 27"/>
                <a:gd name="T19" fmla="*/ 18 h 33"/>
                <a:gd name="T20" fmla="*/ 12 w 27"/>
                <a:gd name="T21" fmla="*/ 17 h 33"/>
                <a:gd name="T22" fmla="*/ 12 w 27"/>
                <a:gd name="T23" fmla="*/ 27 h 33"/>
                <a:gd name="T24" fmla="*/ 12 w 27"/>
                <a:gd name="T25" fmla="*/ 30 h 33"/>
                <a:gd name="T26" fmla="*/ 13 w 27"/>
                <a:gd name="T27" fmla="*/ 31 h 33"/>
                <a:gd name="T28" fmla="*/ 14 w 27"/>
                <a:gd name="T29" fmla="*/ 31 h 33"/>
                <a:gd name="T30" fmla="*/ 16 w 27"/>
                <a:gd name="T31" fmla="*/ 31 h 33"/>
                <a:gd name="T32" fmla="*/ 23 w 27"/>
                <a:gd name="T33" fmla="*/ 29 h 33"/>
                <a:gd name="T34" fmla="*/ 26 w 27"/>
                <a:gd name="T35" fmla="*/ 23 h 33"/>
                <a:gd name="T36" fmla="*/ 27 w 27"/>
                <a:gd name="T37" fmla="*/ 23 h 33"/>
                <a:gd name="T38" fmla="*/ 26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4 w 27"/>
                <a:gd name="T57" fmla="*/ 1 h 33"/>
                <a:gd name="T58" fmla="*/ 1 w 27"/>
                <a:gd name="T59" fmla="*/ 1 h 33"/>
                <a:gd name="T60" fmla="*/ 0 w 27"/>
                <a:gd name="T61" fmla="*/ 1 h 33"/>
                <a:gd name="T62" fmla="*/ 0 w 27"/>
                <a:gd name="T63" fmla="*/ 0 h 33"/>
                <a:gd name="T64" fmla="*/ 25 w 27"/>
                <a:gd name="T65" fmla="*/ 0 h 33"/>
                <a:gd name="T66" fmla="*/ 25 w 27"/>
                <a:gd name="T67" fmla="*/ 10 h 33"/>
                <a:gd name="T68" fmla="*/ 24 w 27"/>
                <a:gd name="T69" fmla="*/ 10 h 33"/>
                <a:gd name="T70" fmla="*/ 22 w 27"/>
                <a:gd name="T71" fmla="*/ 4 h 33"/>
                <a:gd name="T72" fmla="*/ 19 w 27"/>
                <a:gd name="T73" fmla="*/ 2 h 33"/>
                <a:gd name="T74" fmla="*/ 15 w 27"/>
                <a:gd name="T75" fmla="*/ 2 h 33"/>
                <a:gd name="T76" fmla="*/ 12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2" y="2"/>
                  </a:moveTo>
                  <a:cubicBezTo>
                    <a:pt x="12" y="15"/>
                    <a:pt x="12" y="15"/>
                    <a:pt x="12" y="15"/>
                  </a:cubicBezTo>
                  <a:cubicBezTo>
                    <a:pt x="12" y="15"/>
                    <a:pt x="12" y="15"/>
                    <a:pt x="12" y="15"/>
                  </a:cubicBezTo>
                  <a:cubicBezTo>
                    <a:pt x="14" y="15"/>
                    <a:pt x="15" y="15"/>
                    <a:pt x="16" y="13"/>
                  </a:cubicBezTo>
                  <a:cubicBezTo>
                    <a:pt x="17" y="12"/>
                    <a:pt x="18" y="10"/>
                    <a:pt x="18" y="7"/>
                  </a:cubicBezTo>
                  <a:cubicBezTo>
                    <a:pt x="19" y="7"/>
                    <a:pt x="19" y="7"/>
                    <a:pt x="19" y="7"/>
                  </a:cubicBezTo>
                  <a:cubicBezTo>
                    <a:pt x="19" y="25"/>
                    <a:pt x="19" y="25"/>
                    <a:pt x="19" y="25"/>
                  </a:cubicBezTo>
                  <a:cubicBezTo>
                    <a:pt x="18" y="25"/>
                    <a:pt x="18" y="25"/>
                    <a:pt x="18" y="25"/>
                  </a:cubicBezTo>
                  <a:cubicBezTo>
                    <a:pt x="18" y="23"/>
                    <a:pt x="17" y="21"/>
                    <a:pt x="17" y="20"/>
                  </a:cubicBezTo>
                  <a:cubicBezTo>
                    <a:pt x="16" y="19"/>
                    <a:pt x="16" y="18"/>
                    <a:pt x="15" y="18"/>
                  </a:cubicBezTo>
                  <a:cubicBezTo>
                    <a:pt x="14" y="17"/>
                    <a:pt x="13" y="17"/>
                    <a:pt x="12" y="17"/>
                  </a:cubicBezTo>
                  <a:cubicBezTo>
                    <a:pt x="12" y="27"/>
                    <a:pt x="12" y="27"/>
                    <a:pt x="12" y="27"/>
                  </a:cubicBezTo>
                  <a:cubicBezTo>
                    <a:pt x="12" y="28"/>
                    <a:pt x="12" y="30"/>
                    <a:pt x="12" y="30"/>
                  </a:cubicBezTo>
                  <a:cubicBezTo>
                    <a:pt x="12" y="30"/>
                    <a:pt x="12" y="31"/>
                    <a:pt x="13" y="31"/>
                  </a:cubicBezTo>
                  <a:cubicBezTo>
                    <a:pt x="13" y="31"/>
                    <a:pt x="14" y="31"/>
                    <a:pt x="14" y="31"/>
                  </a:cubicBezTo>
                  <a:cubicBezTo>
                    <a:pt x="16" y="31"/>
                    <a:pt x="16" y="31"/>
                    <a:pt x="16" y="31"/>
                  </a:cubicBezTo>
                  <a:cubicBezTo>
                    <a:pt x="19" y="31"/>
                    <a:pt x="21" y="31"/>
                    <a:pt x="23" y="29"/>
                  </a:cubicBezTo>
                  <a:cubicBezTo>
                    <a:pt x="24" y="28"/>
                    <a:pt x="26" y="26"/>
                    <a:pt x="26" y="23"/>
                  </a:cubicBezTo>
                  <a:cubicBezTo>
                    <a:pt x="27" y="23"/>
                    <a:pt x="27" y="23"/>
                    <a:pt x="27" y="23"/>
                  </a:cubicBezTo>
                  <a:cubicBezTo>
                    <a:pt x="26" y="33"/>
                    <a:pt x="26" y="33"/>
                    <a:pt x="26" y="33"/>
                  </a:cubicBezTo>
                  <a:cubicBezTo>
                    <a:pt x="0" y="33"/>
                    <a:pt x="0" y="33"/>
                    <a:pt x="0" y="33"/>
                  </a:cubicBezTo>
                  <a:cubicBezTo>
                    <a:pt x="0" y="32"/>
                    <a:pt x="0" y="32"/>
                    <a:pt x="0" y="32"/>
                  </a:cubicBezTo>
                  <a:cubicBezTo>
                    <a:pt x="1" y="32"/>
                    <a:pt x="1" y="32"/>
                    <a:pt x="1" y="32"/>
                  </a:cubicBezTo>
                  <a:cubicBezTo>
                    <a:pt x="2" y="32"/>
                    <a:pt x="3" y="32"/>
                    <a:pt x="3" y="32"/>
                  </a:cubicBezTo>
                  <a:cubicBezTo>
                    <a:pt x="4" y="32"/>
                    <a:pt x="4" y="31"/>
                    <a:pt x="4" y="31"/>
                  </a:cubicBezTo>
                  <a:cubicBezTo>
                    <a:pt x="4" y="30"/>
                    <a:pt x="4" y="29"/>
                    <a:pt x="4" y="28"/>
                  </a:cubicBezTo>
                  <a:cubicBezTo>
                    <a:pt x="4" y="6"/>
                    <a:pt x="4" y="6"/>
                    <a:pt x="4" y="6"/>
                  </a:cubicBezTo>
                  <a:cubicBezTo>
                    <a:pt x="4" y="4"/>
                    <a:pt x="4" y="3"/>
                    <a:pt x="4" y="3"/>
                  </a:cubicBezTo>
                  <a:cubicBezTo>
                    <a:pt x="4" y="2"/>
                    <a:pt x="4" y="2"/>
                    <a:pt x="4" y="1"/>
                  </a:cubicBezTo>
                  <a:cubicBezTo>
                    <a:pt x="3" y="1"/>
                    <a:pt x="2" y="1"/>
                    <a:pt x="1" y="1"/>
                  </a:cubicBezTo>
                  <a:cubicBezTo>
                    <a:pt x="0" y="1"/>
                    <a:pt x="0" y="1"/>
                    <a:pt x="0" y="1"/>
                  </a:cubicBezTo>
                  <a:cubicBezTo>
                    <a:pt x="0" y="0"/>
                    <a:pt x="0" y="0"/>
                    <a:pt x="0" y="0"/>
                  </a:cubicBezTo>
                  <a:cubicBezTo>
                    <a:pt x="25" y="0"/>
                    <a:pt x="25" y="0"/>
                    <a:pt x="25" y="0"/>
                  </a:cubicBezTo>
                  <a:cubicBezTo>
                    <a:pt x="25" y="10"/>
                    <a:pt x="25" y="10"/>
                    <a:pt x="25" y="10"/>
                  </a:cubicBezTo>
                  <a:cubicBezTo>
                    <a:pt x="24" y="10"/>
                    <a:pt x="24" y="10"/>
                    <a:pt x="24" y="10"/>
                  </a:cubicBezTo>
                  <a:cubicBezTo>
                    <a:pt x="24" y="7"/>
                    <a:pt x="23" y="6"/>
                    <a:pt x="22" y="4"/>
                  </a:cubicBezTo>
                  <a:cubicBezTo>
                    <a:pt x="22" y="3"/>
                    <a:pt x="21" y="3"/>
                    <a:pt x="19" y="2"/>
                  </a:cubicBezTo>
                  <a:cubicBezTo>
                    <a:pt x="18" y="2"/>
                    <a:pt x="17" y="2"/>
                    <a:pt x="15" y="2"/>
                  </a:cubicBezTo>
                  <a:lnTo>
                    <a:pt x="12" y="2"/>
                  </a:lnTo>
                  <a:close/>
                </a:path>
              </a:pathLst>
            </a:custGeom>
            <a:solidFill>
              <a:srgbClr val="4D4D4D"/>
            </a:solidFill>
            <a:ln w="9525">
              <a:noFill/>
              <a:round/>
              <a:headEnd/>
              <a:tailEnd/>
            </a:ln>
          </p:spPr>
          <p:txBody>
            <a:bodyPr/>
            <a:lstStyle/>
            <a:p>
              <a:pPr>
                <a:defRPr/>
              </a:pPr>
              <a:endParaRPr lang="en-US"/>
            </a:p>
          </p:txBody>
        </p:sp>
        <p:sp>
          <p:nvSpPr>
            <p:cNvPr id="22" name="Freeform 120"/>
            <p:cNvSpPr>
              <a:spLocks/>
            </p:cNvSpPr>
            <p:nvPr userDrawn="1"/>
          </p:nvSpPr>
          <p:spPr bwMode="auto">
            <a:xfrm>
              <a:off x="3028" y="791"/>
              <a:ext cx="76" cy="94"/>
            </a:xfrm>
            <a:custGeom>
              <a:avLst/>
              <a:gdLst>
                <a:gd name="T0" fmla="*/ 16 w 38"/>
                <a:gd name="T1" fmla="*/ 3 h 47"/>
                <a:gd name="T2" fmla="*/ 16 w 38"/>
                <a:gd name="T3" fmla="*/ 22 h 47"/>
                <a:gd name="T4" fmla="*/ 16 w 38"/>
                <a:gd name="T5" fmla="*/ 22 h 47"/>
                <a:gd name="T6" fmla="*/ 22 w 38"/>
                <a:gd name="T7" fmla="*/ 19 h 47"/>
                <a:gd name="T8" fmla="*/ 24 w 38"/>
                <a:gd name="T9" fmla="*/ 11 h 47"/>
                <a:gd name="T10" fmla="*/ 26 w 38"/>
                <a:gd name="T11" fmla="*/ 11 h 47"/>
                <a:gd name="T12" fmla="*/ 26 w 38"/>
                <a:gd name="T13" fmla="*/ 35 h 47"/>
                <a:gd name="T14" fmla="*/ 24 w 38"/>
                <a:gd name="T15" fmla="*/ 35 h 47"/>
                <a:gd name="T16" fmla="*/ 23 w 38"/>
                <a:gd name="T17" fmla="*/ 29 h 47"/>
                <a:gd name="T18" fmla="*/ 20 w 38"/>
                <a:gd name="T19" fmla="*/ 25 h 47"/>
                <a:gd name="T20" fmla="*/ 16 w 38"/>
                <a:gd name="T21" fmla="*/ 24 h 47"/>
                <a:gd name="T22" fmla="*/ 16 w 38"/>
                <a:gd name="T23" fmla="*/ 38 h 47"/>
                <a:gd name="T24" fmla="*/ 16 w 38"/>
                <a:gd name="T25" fmla="*/ 43 h 47"/>
                <a:gd name="T26" fmla="*/ 17 w 38"/>
                <a:gd name="T27" fmla="*/ 44 h 47"/>
                <a:gd name="T28" fmla="*/ 20 w 38"/>
                <a:gd name="T29" fmla="*/ 45 h 47"/>
                <a:gd name="T30" fmla="*/ 22 w 38"/>
                <a:gd name="T31" fmla="*/ 45 h 47"/>
                <a:gd name="T32" fmla="*/ 31 w 38"/>
                <a:gd name="T33" fmla="*/ 42 h 47"/>
                <a:gd name="T34" fmla="*/ 37 w 38"/>
                <a:gd name="T35" fmla="*/ 32 h 47"/>
                <a:gd name="T36" fmla="*/ 38 w 38"/>
                <a:gd name="T37" fmla="*/ 32 h 47"/>
                <a:gd name="T38" fmla="*/ 36 w 38"/>
                <a:gd name="T39" fmla="*/ 47 h 47"/>
                <a:gd name="T40" fmla="*/ 0 w 38"/>
                <a:gd name="T41" fmla="*/ 47 h 47"/>
                <a:gd name="T42" fmla="*/ 0 w 38"/>
                <a:gd name="T43" fmla="*/ 46 h 47"/>
                <a:gd name="T44" fmla="*/ 1 w 38"/>
                <a:gd name="T45" fmla="*/ 46 h 47"/>
                <a:gd name="T46" fmla="*/ 4 w 38"/>
                <a:gd name="T47" fmla="*/ 45 h 47"/>
                <a:gd name="T48" fmla="*/ 5 w 38"/>
                <a:gd name="T49" fmla="*/ 44 h 47"/>
                <a:gd name="T50" fmla="*/ 5 w 38"/>
                <a:gd name="T51" fmla="*/ 39 h 47"/>
                <a:gd name="T52" fmla="*/ 5 w 38"/>
                <a:gd name="T53" fmla="*/ 8 h 47"/>
                <a:gd name="T54" fmla="*/ 5 w 38"/>
                <a:gd name="T55" fmla="*/ 4 h 47"/>
                <a:gd name="T56" fmla="*/ 4 w 38"/>
                <a:gd name="T57" fmla="*/ 2 h 47"/>
                <a:gd name="T58" fmla="*/ 1 w 38"/>
                <a:gd name="T59" fmla="*/ 1 h 47"/>
                <a:gd name="T60" fmla="*/ 0 w 38"/>
                <a:gd name="T61" fmla="*/ 1 h 47"/>
                <a:gd name="T62" fmla="*/ 0 w 38"/>
                <a:gd name="T63" fmla="*/ 0 h 47"/>
                <a:gd name="T64" fmla="*/ 35 w 38"/>
                <a:gd name="T65" fmla="*/ 0 h 47"/>
                <a:gd name="T66" fmla="*/ 35 w 38"/>
                <a:gd name="T67" fmla="*/ 14 h 47"/>
                <a:gd name="T68" fmla="*/ 33 w 38"/>
                <a:gd name="T69" fmla="*/ 14 h 47"/>
                <a:gd name="T70" fmla="*/ 31 w 38"/>
                <a:gd name="T71" fmla="*/ 6 h 47"/>
                <a:gd name="T72" fmla="*/ 26 w 38"/>
                <a:gd name="T73" fmla="*/ 3 h 47"/>
                <a:gd name="T74" fmla="*/ 20 w 38"/>
                <a:gd name="T75" fmla="*/ 3 h 47"/>
                <a:gd name="T76" fmla="*/ 16 w 38"/>
                <a:gd name="T77" fmla="*/ 3 h 4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8" h="47">
                  <a:moveTo>
                    <a:pt x="16" y="3"/>
                  </a:moveTo>
                  <a:cubicBezTo>
                    <a:pt x="16" y="22"/>
                    <a:pt x="16" y="22"/>
                    <a:pt x="16" y="22"/>
                  </a:cubicBezTo>
                  <a:cubicBezTo>
                    <a:pt x="16" y="22"/>
                    <a:pt x="16" y="22"/>
                    <a:pt x="16" y="22"/>
                  </a:cubicBezTo>
                  <a:cubicBezTo>
                    <a:pt x="19" y="22"/>
                    <a:pt x="21" y="21"/>
                    <a:pt x="22" y="19"/>
                  </a:cubicBezTo>
                  <a:cubicBezTo>
                    <a:pt x="23" y="17"/>
                    <a:pt x="24" y="14"/>
                    <a:pt x="24" y="11"/>
                  </a:cubicBezTo>
                  <a:cubicBezTo>
                    <a:pt x="26" y="11"/>
                    <a:pt x="26" y="11"/>
                    <a:pt x="26" y="11"/>
                  </a:cubicBezTo>
                  <a:cubicBezTo>
                    <a:pt x="26" y="35"/>
                    <a:pt x="26" y="35"/>
                    <a:pt x="26" y="35"/>
                  </a:cubicBezTo>
                  <a:cubicBezTo>
                    <a:pt x="24" y="35"/>
                    <a:pt x="24" y="35"/>
                    <a:pt x="24" y="35"/>
                  </a:cubicBezTo>
                  <a:cubicBezTo>
                    <a:pt x="24" y="33"/>
                    <a:pt x="24" y="31"/>
                    <a:pt x="23" y="29"/>
                  </a:cubicBezTo>
                  <a:cubicBezTo>
                    <a:pt x="22" y="27"/>
                    <a:pt x="21" y="26"/>
                    <a:pt x="20" y="25"/>
                  </a:cubicBezTo>
                  <a:cubicBezTo>
                    <a:pt x="19" y="25"/>
                    <a:pt x="18" y="24"/>
                    <a:pt x="16" y="24"/>
                  </a:cubicBezTo>
                  <a:cubicBezTo>
                    <a:pt x="16" y="38"/>
                    <a:pt x="16" y="38"/>
                    <a:pt x="16" y="38"/>
                  </a:cubicBezTo>
                  <a:cubicBezTo>
                    <a:pt x="16" y="40"/>
                    <a:pt x="16" y="42"/>
                    <a:pt x="16" y="43"/>
                  </a:cubicBezTo>
                  <a:cubicBezTo>
                    <a:pt x="16" y="43"/>
                    <a:pt x="16" y="44"/>
                    <a:pt x="17" y="44"/>
                  </a:cubicBezTo>
                  <a:cubicBezTo>
                    <a:pt x="17" y="44"/>
                    <a:pt x="18" y="45"/>
                    <a:pt x="20" y="45"/>
                  </a:cubicBezTo>
                  <a:cubicBezTo>
                    <a:pt x="22" y="45"/>
                    <a:pt x="22" y="45"/>
                    <a:pt x="22" y="45"/>
                  </a:cubicBezTo>
                  <a:cubicBezTo>
                    <a:pt x="26" y="45"/>
                    <a:pt x="29" y="44"/>
                    <a:pt x="31" y="42"/>
                  </a:cubicBezTo>
                  <a:cubicBezTo>
                    <a:pt x="34" y="39"/>
                    <a:pt x="35" y="36"/>
                    <a:pt x="37" y="32"/>
                  </a:cubicBezTo>
                  <a:cubicBezTo>
                    <a:pt x="38" y="32"/>
                    <a:pt x="38" y="32"/>
                    <a:pt x="38" y="32"/>
                  </a:cubicBezTo>
                  <a:cubicBezTo>
                    <a:pt x="36" y="47"/>
                    <a:pt x="36" y="47"/>
                    <a:pt x="36" y="47"/>
                  </a:cubicBezTo>
                  <a:cubicBezTo>
                    <a:pt x="0" y="47"/>
                    <a:pt x="0" y="47"/>
                    <a:pt x="0" y="47"/>
                  </a:cubicBezTo>
                  <a:cubicBezTo>
                    <a:pt x="0" y="46"/>
                    <a:pt x="0" y="46"/>
                    <a:pt x="0" y="46"/>
                  </a:cubicBezTo>
                  <a:cubicBezTo>
                    <a:pt x="1" y="46"/>
                    <a:pt x="1" y="46"/>
                    <a:pt x="1" y="46"/>
                  </a:cubicBezTo>
                  <a:cubicBezTo>
                    <a:pt x="2" y="46"/>
                    <a:pt x="3" y="46"/>
                    <a:pt x="4" y="45"/>
                  </a:cubicBezTo>
                  <a:cubicBezTo>
                    <a:pt x="4" y="45"/>
                    <a:pt x="5" y="44"/>
                    <a:pt x="5" y="44"/>
                  </a:cubicBezTo>
                  <a:cubicBezTo>
                    <a:pt x="5" y="43"/>
                    <a:pt x="5" y="42"/>
                    <a:pt x="5" y="39"/>
                  </a:cubicBezTo>
                  <a:cubicBezTo>
                    <a:pt x="5" y="8"/>
                    <a:pt x="5" y="8"/>
                    <a:pt x="5" y="8"/>
                  </a:cubicBezTo>
                  <a:cubicBezTo>
                    <a:pt x="5" y="6"/>
                    <a:pt x="5" y="5"/>
                    <a:pt x="5" y="4"/>
                  </a:cubicBezTo>
                  <a:cubicBezTo>
                    <a:pt x="5" y="3"/>
                    <a:pt x="5" y="3"/>
                    <a:pt x="4" y="2"/>
                  </a:cubicBezTo>
                  <a:cubicBezTo>
                    <a:pt x="3" y="1"/>
                    <a:pt x="2" y="1"/>
                    <a:pt x="1" y="1"/>
                  </a:cubicBezTo>
                  <a:cubicBezTo>
                    <a:pt x="0" y="1"/>
                    <a:pt x="0" y="1"/>
                    <a:pt x="0" y="1"/>
                  </a:cubicBezTo>
                  <a:cubicBezTo>
                    <a:pt x="0" y="0"/>
                    <a:pt x="0" y="0"/>
                    <a:pt x="0" y="0"/>
                  </a:cubicBezTo>
                  <a:cubicBezTo>
                    <a:pt x="35" y="0"/>
                    <a:pt x="35" y="0"/>
                    <a:pt x="35" y="0"/>
                  </a:cubicBezTo>
                  <a:cubicBezTo>
                    <a:pt x="35" y="14"/>
                    <a:pt x="35" y="14"/>
                    <a:pt x="35" y="14"/>
                  </a:cubicBezTo>
                  <a:cubicBezTo>
                    <a:pt x="33" y="14"/>
                    <a:pt x="33" y="14"/>
                    <a:pt x="33" y="14"/>
                  </a:cubicBezTo>
                  <a:cubicBezTo>
                    <a:pt x="33" y="10"/>
                    <a:pt x="32" y="8"/>
                    <a:pt x="31" y="6"/>
                  </a:cubicBezTo>
                  <a:cubicBezTo>
                    <a:pt x="30" y="5"/>
                    <a:pt x="28" y="4"/>
                    <a:pt x="26" y="3"/>
                  </a:cubicBezTo>
                  <a:cubicBezTo>
                    <a:pt x="25" y="3"/>
                    <a:pt x="23" y="3"/>
                    <a:pt x="20" y="3"/>
                  </a:cubicBezTo>
                  <a:lnTo>
                    <a:pt x="16" y="3"/>
                  </a:lnTo>
                  <a:close/>
                </a:path>
              </a:pathLst>
            </a:custGeom>
            <a:solidFill>
              <a:srgbClr val="4D4D4D"/>
            </a:solidFill>
            <a:ln w="9525">
              <a:noFill/>
              <a:round/>
              <a:headEnd/>
              <a:tailEnd/>
            </a:ln>
          </p:spPr>
          <p:txBody>
            <a:bodyPr/>
            <a:lstStyle/>
            <a:p>
              <a:pPr>
                <a:defRPr/>
              </a:pPr>
              <a:endParaRPr lang="en-US"/>
            </a:p>
          </p:txBody>
        </p:sp>
        <p:sp>
          <p:nvSpPr>
            <p:cNvPr id="23" name="Freeform 121"/>
            <p:cNvSpPr>
              <a:spLocks/>
            </p:cNvSpPr>
            <p:nvPr userDrawn="1"/>
          </p:nvSpPr>
          <p:spPr bwMode="auto">
            <a:xfrm>
              <a:off x="3106" y="819"/>
              <a:ext cx="62" cy="68"/>
            </a:xfrm>
            <a:custGeom>
              <a:avLst/>
              <a:gdLst>
                <a:gd name="T0" fmla="*/ 10 w 31"/>
                <a:gd name="T1" fmla="*/ 0 h 34"/>
                <a:gd name="T2" fmla="*/ 25 w 31"/>
                <a:gd name="T3" fmla="*/ 21 h 34"/>
                <a:gd name="T4" fmla="*/ 25 w 31"/>
                <a:gd name="T5" fmla="*/ 6 h 34"/>
                <a:gd name="T6" fmla="*/ 24 w 31"/>
                <a:gd name="T7" fmla="*/ 2 h 34"/>
                <a:gd name="T8" fmla="*/ 21 w 31"/>
                <a:gd name="T9" fmla="*/ 1 h 34"/>
                <a:gd name="T10" fmla="*/ 21 w 31"/>
                <a:gd name="T11" fmla="*/ 0 h 34"/>
                <a:gd name="T12" fmla="*/ 31 w 31"/>
                <a:gd name="T13" fmla="*/ 0 h 34"/>
                <a:gd name="T14" fmla="*/ 31 w 31"/>
                <a:gd name="T15" fmla="*/ 1 h 34"/>
                <a:gd name="T16" fmla="*/ 28 w 31"/>
                <a:gd name="T17" fmla="*/ 1 h 34"/>
                <a:gd name="T18" fmla="*/ 27 w 31"/>
                <a:gd name="T19" fmla="*/ 3 h 34"/>
                <a:gd name="T20" fmla="*/ 27 w 31"/>
                <a:gd name="T21" fmla="*/ 6 h 34"/>
                <a:gd name="T22" fmla="*/ 27 w 31"/>
                <a:gd name="T23" fmla="*/ 34 h 34"/>
                <a:gd name="T24" fmla="*/ 26 w 31"/>
                <a:gd name="T25" fmla="*/ 34 h 34"/>
                <a:gd name="T26" fmla="*/ 6 w 31"/>
                <a:gd name="T27" fmla="*/ 6 h 34"/>
                <a:gd name="T28" fmla="*/ 6 w 31"/>
                <a:gd name="T29" fmla="*/ 27 h 34"/>
                <a:gd name="T30" fmla="*/ 7 w 31"/>
                <a:gd name="T31" fmla="*/ 31 h 34"/>
                <a:gd name="T32" fmla="*/ 10 w 31"/>
                <a:gd name="T33" fmla="*/ 32 h 34"/>
                <a:gd name="T34" fmla="*/ 10 w 31"/>
                <a:gd name="T35" fmla="*/ 32 h 34"/>
                <a:gd name="T36" fmla="*/ 10 w 31"/>
                <a:gd name="T37" fmla="*/ 33 h 34"/>
                <a:gd name="T38" fmla="*/ 0 w 31"/>
                <a:gd name="T39" fmla="*/ 33 h 34"/>
                <a:gd name="T40" fmla="*/ 0 w 31"/>
                <a:gd name="T41" fmla="*/ 32 h 34"/>
                <a:gd name="T42" fmla="*/ 3 w 31"/>
                <a:gd name="T43" fmla="*/ 31 h 34"/>
                <a:gd name="T44" fmla="*/ 4 w 31"/>
                <a:gd name="T45" fmla="*/ 27 h 34"/>
                <a:gd name="T46" fmla="*/ 4 w 31"/>
                <a:gd name="T47" fmla="*/ 4 h 34"/>
                <a:gd name="T48" fmla="*/ 4 w 31"/>
                <a:gd name="T49" fmla="*/ 3 h 34"/>
                <a:gd name="T50" fmla="*/ 2 w 31"/>
                <a:gd name="T51" fmla="*/ 1 h 34"/>
                <a:gd name="T52" fmla="*/ 0 w 31"/>
                <a:gd name="T53" fmla="*/ 1 h 34"/>
                <a:gd name="T54" fmla="*/ 0 w 31"/>
                <a:gd name="T55" fmla="*/ 0 h 34"/>
                <a:gd name="T56" fmla="*/ 10 w 31"/>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1" h="34">
                  <a:moveTo>
                    <a:pt x="10" y="0"/>
                  </a:moveTo>
                  <a:cubicBezTo>
                    <a:pt x="25" y="21"/>
                    <a:pt x="25" y="21"/>
                    <a:pt x="25" y="21"/>
                  </a:cubicBezTo>
                  <a:cubicBezTo>
                    <a:pt x="25" y="6"/>
                    <a:pt x="25" y="6"/>
                    <a:pt x="25" y="6"/>
                  </a:cubicBezTo>
                  <a:cubicBezTo>
                    <a:pt x="25" y="4"/>
                    <a:pt x="25" y="3"/>
                    <a:pt x="24" y="2"/>
                  </a:cubicBezTo>
                  <a:cubicBezTo>
                    <a:pt x="24" y="1"/>
                    <a:pt x="22" y="1"/>
                    <a:pt x="21" y="1"/>
                  </a:cubicBezTo>
                  <a:cubicBezTo>
                    <a:pt x="21" y="0"/>
                    <a:pt x="21" y="0"/>
                    <a:pt x="21" y="0"/>
                  </a:cubicBezTo>
                  <a:cubicBezTo>
                    <a:pt x="31" y="0"/>
                    <a:pt x="31" y="0"/>
                    <a:pt x="31" y="0"/>
                  </a:cubicBezTo>
                  <a:cubicBezTo>
                    <a:pt x="31" y="1"/>
                    <a:pt x="31" y="1"/>
                    <a:pt x="31" y="1"/>
                  </a:cubicBezTo>
                  <a:cubicBezTo>
                    <a:pt x="29" y="1"/>
                    <a:pt x="28" y="1"/>
                    <a:pt x="28" y="1"/>
                  </a:cubicBezTo>
                  <a:cubicBezTo>
                    <a:pt x="28" y="2"/>
                    <a:pt x="27" y="2"/>
                    <a:pt x="27" y="3"/>
                  </a:cubicBezTo>
                  <a:cubicBezTo>
                    <a:pt x="27" y="3"/>
                    <a:pt x="27" y="5"/>
                    <a:pt x="27" y="6"/>
                  </a:cubicBezTo>
                  <a:cubicBezTo>
                    <a:pt x="27" y="34"/>
                    <a:pt x="27" y="34"/>
                    <a:pt x="27" y="34"/>
                  </a:cubicBezTo>
                  <a:cubicBezTo>
                    <a:pt x="26" y="34"/>
                    <a:pt x="26" y="34"/>
                    <a:pt x="26" y="34"/>
                  </a:cubicBezTo>
                  <a:cubicBezTo>
                    <a:pt x="6" y="6"/>
                    <a:pt x="6" y="6"/>
                    <a:pt x="6" y="6"/>
                  </a:cubicBezTo>
                  <a:cubicBezTo>
                    <a:pt x="6" y="27"/>
                    <a:pt x="6" y="27"/>
                    <a:pt x="6" y="27"/>
                  </a:cubicBezTo>
                  <a:cubicBezTo>
                    <a:pt x="6" y="29"/>
                    <a:pt x="6" y="31"/>
                    <a:pt x="7" y="31"/>
                  </a:cubicBezTo>
                  <a:cubicBezTo>
                    <a:pt x="8" y="32"/>
                    <a:pt x="9" y="32"/>
                    <a:pt x="10" y="32"/>
                  </a:cubicBezTo>
                  <a:cubicBezTo>
                    <a:pt x="10" y="32"/>
                    <a:pt x="10" y="32"/>
                    <a:pt x="10" y="32"/>
                  </a:cubicBezTo>
                  <a:cubicBezTo>
                    <a:pt x="10" y="33"/>
                    <a:pt x="10" y="33"/>
                    <a:pt x="10" y="33"/>
                  </a:cubicBezTo>
                  <a:cubicBezTo>
                    <a:pt x="0" y="33"/>
                    <a:pt x="0" y="33"/>
                    <a:pt x="0" y="33"/>
                  </a:cubicBezTo>
                  <a:cubicBezTo>
                    <a:pt x="0" y="32"/>
                    <a:pt x="0" y="32"/>
                    <a:pt x="0" y="32"/>
                  </a:cubicBezTo>
                  <a:cubicBezTo>
                    <a:pt x="2" y="32"/>
                    <a:pt x="3" y="32"/>
                    <a:pt x="3" y="31"/>
                  </a:cubicBezTo>
                  <a:cubicBezTo>
                    <a:pt x="4" y="30"/>
                    <a:pt x="4" y="29"/>
                    <a:pt x="4" y="27"/>
                  </a:cubicBezTo>
                  <a:cubicBezTo>
                    <a:pt x="4" y="4"/>
                    <a:pt x="4" y="4"/>
                    <a:pt x="4" y="4"/>
                  </a:cubicBezTo>
                  <a:cubicBezTo>
                    <a:pt x="4" y="3"/>
                    <a:pt x="4" y="3"/>
                    <a:pt x="4" y="3"/>
                  </a:cubicBezTo>
                  <a:cubicBezTo>
                    <a:pt x="3" y="2"/>
                    <a:pt x="2" y="1"/>
                    <a:pt x="2" y="1"/>
                  </a:cubicBezTo>
                  <a:cubicBezTo>
                    <a:pt x="2" y="1"/>
                    <a:pt x="1" y="1"/>
                    <a:pt x="0" y="1"/>
                  </a:cubicBezTo>
                  <a:cubicBezTo>
                    <a:pt x="0" y="0"/>
                    <a:pt x="0" y="0"/>
                    <a:pt x="0" y="0"/>
                  </a:cubicBezTo>
                  <a:lnTo>
                    <a:pt x="10" y="0"/>
                  </a:lnTo>
                  <a:close/>
                </a:path>
              </a:pathLst>
            </a:custGeom>
            <a:solidFill>
              <a:srgbClr val="4D4D4D"/>
            </a:solidFill>
            <a:ln w="9525">
              <a:noFill/>
              <a:round/>
              <a:headEnd/>
              <a:tailEnd/>
            </a:ln>
          </p:spPr>
          <p:txBody>
            <a:bodyPr/>
            <a:lstStyle/>
            <a:p>
              <a:pPr>
                <a:defRPr/>
              </a:pPr>
              <a:endParaRPr lang="en-US"/>
            </a:p>
          </p:txBody>
        </p:sp>
        <p:sp>
          <p:nvSpPr>
            <p:cNvPr id="24" name="Freeform 122"/>
            <p:cNvSpPr>
              <a:spLocks/>
            </p:cNvSpPr>
            <p:nvPr userDrawn="1"/>
          </p:nvSpPr>
          <p:spPr bwMode="auto">
            <a:xfrm>
              <a:off x="3166" y="819"/>
              <a:ext cx="64" cy="68"/>
            </a:xfrm>
            <a:custGeom>
              <a:avLst/>
              <a:gdLst>
                <a:gd name="T0" fmla="*/ 32 w 32"/>
                <a:gd name="T1" fmla="*/ 0 h 34"/>
                <a:gd name="T2" fmla="*/ 32 w 32"/>
                <a:gd name="T3" fmla="*/ 1 h 34"/>
                <a:gd name="T4" fmla="*/ 29 w 32"/>
                <a:gd name="T5" fmla="*/ 3 h 34"/>
                <a:gd name="T6" fmla="*/ 26 w 32"/>
                <a:gd name="T7" fmla="*/ 8 h 34"/>
                <a:gd name="T8" fmla="*/ 16 w 32"/>
                <a:gd name="T9" fmla="*/ 34 h 34"/>
                <a:gd name="T10" fmla="*/ 15 w 32"/>
                <a:gd name="T11" fmla="*/ 34 h 34"/>
                <a:gd name="T12" fmla="*/ 5 w 32"/>
                <a:gd name="T13" fmla="*/ 7 h 34"/>
                <a:gd name="T14" fmla="*/ 3 w 32"/>
                <a:gd name="T15" fmla="*/ 2 h 34"/>
                <a:gd name="T16" fmla="*/ 0 w 32"/>
                <a:gd name="T17" fmla="*/ 1 h 34"/>
                <a:gd name="T18" fmla="*/ 0 w 32"/>
                <a:gd name="T19" fmla="*/ 0 h 34"/>
                <a:gd name="T20" fmla="*/ 15 w 32"/>
                <a:gd name="T21" fmla="*/ 0 h 34"/>
                <a:gd name="T22" fmla="*/ 15 w 32"/>
                <a:gd name="T23" fmla="*/ 1 h 34"/>
                <a:gd name="T24" fmla="*/ 14 w 32"/>
                <a:gd name="T25" fmla="*/ 1 h 34"/>
                <a:gd name="T26" fmla="*/ 11 w 32"/>
                <a:gd name="T27" fmla="*/ 1 h 34"/>
                <a:gd name="T28" fmla="*/ 11 w 32"/>
                <a:gd name="T29" fmla="*/ 2 h 34"/>
                <a:gd name="T30" fmla="*/ 11 w 32"/>
                <a:gd name="T31" fmla="*/ 3 h 34"/>
                <a:gd name="T32" fmla="*/ 12 w 32"/>
                <a:gd name="T33" fmla="*/ 7 h 34"/>
                <a:gd name="T34" fmla="*/ 19 w 32"/>
                <a:gd name="T35" fmla="*/ 23 h 34"/>
                <a:gd name="T36" fmla="*/ 24 w 32"/>
                <a:gd name="T37" fmla="*/ 8 h 34"/>
                <a:gd name="T38" fmla="*/ 26 w 32"/>
                <a:gd name="T39" fmla="*/ 5 h 34"/>
                <a:gd name="T40" fmla="*/ 26 w 32"/>
                <a:gd name="T41" fmla="*/ 3 h 34"/>
                <a:gd name="T42" fmla="*/ 26 w 32"/>
                <a:gd name="T43" fmla="*/ 2 h 34"/>
                <a:gd name="T44" fmla="*/ 25 w 32"/>
                <a:gd name="T45" fmla="*/ 1 h 34"/>
                <a:gd name="T46" fmla="*/ 22 w 32"/>
                <a:gd name="T47" fmla="*/ 1 h 34"/>
                <a:gd name="T48" fmla="*/ 22 w 32"/>
                <a:gd name="T49" fmla="*/ 0 h 34"/>
                <a:gd name="T50" fmla="*/ 32 w 32"/>
                <a:gd name="T51" fmla="*/ 0 h 3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2" h="34">
                  <a:moveTo>
                    <a:pt x="32" y="0"/>
                  </a:moveTo>
                  <a:cubicBezTo>
                    <a:pt x="32" y="1"/>
                    <a:pt x="32" y="1"/>
                    <a:pt x="32" y="1"/>
                  </a:cubicBezTo>
                  <a:cubicBezTo>
                    <a:pt x="31" y="1"/>
                    <a:pt x="30" y="2"/>
                    <a:pt x="29" y="3"/>
                  </a:cubicBezTo>
                  <a:cubicBezTo>
                    <a:pt x="28" y="3"/>
                    <a:pt x="27" y="5"/>
                    <a:pt x="26" y="8"/>
                  </a:cubicBezTo>
                  <a:cubicBezTo>
                    <a:pt x="16" y="34"/>
                    <a:pt x="16" y="34"/>
                    <a:pt x="16" y="34"/>
                  </a:cubicBezTo>
                  <a:cubicBezTo>
                    <a:pt x="15" y="34"/>
                    <a:pt x="15" y="34"/>
                    <a:pt x="15" y="34"/>
                  </a:cubicBezTo>
                  <a:cubicBezTo>
                    <a:pt x="5" y="7"/>
                    <a:pt x="5" y="7"/>
                    <a:pt x="5" y="7"/>
                  </a:cubicBezTo>
                  <a:cubicBezTo>
                    <a:pt x="4" y="4"/>
                    <a:pt x="3" y="2"/>
                    <a:pt x="3" y="2"/>
                  </a:cubicBezTo>
                  <a:cubicBezTo>
                    <a:pt x="2" y="1"/>
                    <a:pt x="2" y="1"/>
                    <a:pt x="0" y="1"/>
                  </a:cubicBezTo>
                  <a:cubicBezTo>
                    <a:pt x="0" y="0"/>
                    <a:pt x="0" y="0"/>
                    <a:pt x="0" y="0"/>
                  </a:cubicBezTo>
                  <a:cubicBezTo>
                    <a:pt x="15" y="0"/>
                    <a:pt x="15" y="0"/>
                    <a:pt x="15" y="0"/>
                  </a:cubicBezTo>
                  <a:cubicBezTo>
                    <a:pt x="15" y="1"/>
                    <a:pt x="15" y="1"/>
                    <a:pt x="15" y="1"/>
                  </a:cubicBezTo>
                  <a:cubicBezTo>
                    <a:pt x="14" y="1"/>
                    <a:pt x="14" y="1"/>
                    <a:pt x="14" y="1"/>
                  </a:cubicBezTo>
                  <a:cubicBezTo>
                    <a:pt x="13" y="1"/>
                    <a:pt x="12" y="1"/>
                    <a:pt x="11" y="1"/>
                  </a:cubicBezTo>
                  <a:cubicBezTo>
                    <a:pt x="11" y="1"/>
                    <a:pt x="11" y="2"/>
                    <a:pt x="11" y="2"/>
                  </a:cubicBezTo>
                  <a:cubicBezTo>
                    <a:pt x="11" y="3"/>
                    <a:pt x="11" y="3"/>
                    <a:pt x="11" y="3"/>
                  </a:cubicBezTo>
                  <a:cubicBezTo>
                    <a:pt x="11" y="4"/>
                    <a:pt x="12" y="5"/>
                    <a:pt x="12" y="7"/>
                  </a:cubicBezTo>
                  <a:cubicBezTo>
                    <a:pt x="19" y="23"/>
                    <a:pt x="19" y="23"/>
                    <a:pt x="19" y="23"/>
                  </a:cubicBezTo>
                  <a:cubicBezTo>
                    <a:pt x="24" y="8"/>
                    <a:pt x="24" y="8"/>
                    <a:pt x="24" y="8"/>
                  </a:cubicBezTo>
                  <a:cubicBezTo>
                    <a:pt x="25" y="7"/>
                    <a:pt x="26" y="5"/>
                    <a:pt x="26" y="5"/>
                  </a:cubicBezTo>
                  <a:cubicBezTo>
                    <a:pt x="26" y="4"/>
                    <a:pt x="26" y="4"/>
                    <a:pt x="26" y="3"/>
                  </a:cubicBezTo>
                  <a:cubicBezTo>
                    <a:pt x="26" y="3"/>
                    <a:pt x="26" y="2"/>
                    <a:pt x="26" y="2"/>
                  </a:cubicBezTo>
                  <a:cubicBezTo>
                    <a:pt x="25" y="2"/>
                    <a:pt x="25" y="1"/>
                    <a:pt x="25" y="1"/>
                  </a:cubicBezTo>
                  <a:cubicBezTo>
                    <a:pt x="24" y="1"/>
                    <a:pt x="23" y="1"/>
                    <a:pt x="22" y="1"/>
                  </a:cubicBezTo>
                  <a:cubicBezTo>
                    <a:pt x="22" y="0"/>
                    <a:pt x="22" y="0"/>
                    <a:pt x="22" y="0"/>
                  </a:cubicBezTo>
                  <a:lnTo>
                    <a:pt x="32" y="0"/>
                  </a:lnTo>
                  <a:close/>
                </a:path>
              </a:pathLst>
            </a:custGeom>
            <a:solidFill>
              <a:srgbClr val="4D4D4D"/>
            </a:solidFill>
            <a:ln w="9525">
              <a:noFill/>
              <a:round/>
              <a:headEnd/>
              <a:tailEnd/>
            </a:ln>
          </p:spPr>
          <p:txBody>
            <a:bodyPr/>
            <a:lstStyle/>
            <a:p>
              <a:pPr>
                <a:defRPr/>
              </a:pPr>
              <a:endParaRPr lang="en-US"/>
            </a:p>
          </p:txBody>
        </p:sp>
        <p:sp>
          <p:nvSpPr>
            <p:cNvPr id="25" name="Freeform 123"/>
            <p:cNvSpPr>
              <a:spLocks/>
            </p:cNvSpPr>
            <p:nvPr userDrawn="1"/>
          </p:nvSpPr>
          <p:spPr bwMode="auto">
            <a:xfrm>
              <a:off x="3230" y="819"/>
              <a:ext cx="30" cy="66"/>
            </a:xfrm>
            <a:custGeom>
              <a:avLst/>
              <a:gdLst>
                <a:gd name="T0" fmla="*/ 15 w 15"/>
                <a:gd name="T1" fmla="*/ 32 h 33"/>
                <a:gd name="T2" fmla="*/ 15 w 15"/>
                <a:gd name="T3" fmla="*/ 33 h 33"/>
                <a:gd name="T4" fmla="*/ 0 w 15"/>
                <a:gd name="T5" fmla="*/ 33 h 33"/>
                <a:gd name="T6" fmla="*/ 0 w 15"/>
                <a:gd name="T7" fmla="*/ 32 h 33"/>
                <a:gd name="T8" fmla="*/ 1 w 15"/>
                <a:gd name="T9" fmla="*/ 32 h 33"/>
                <a:gd name="T10" fmla="*/ 3 w 15"/>
                <a:gd name="T11" fmla="*/ 32 h 33"/>
                <a:gd name="T12" fmla="*/ 4 w 15"/>
                <a:gd name="T13" fmla="*/ 31 h 33"/>
                <a:gd name="T14" fmla="*/ 4 w 15"/>
                <a:gd name="T15" fmla="*/ 28 h 33"/>
                <a:gd name="T16" fmla="*/ 4 w 15"/>
                <a:gd name="T17" fmla="*/ 6 h 33"/>
                <a:gd name="T18" fmla="*/ 4 w 15"/>
                <a:gd name="T19" fmla="*/ 2 h 33"/>
                <a:gd name="T20" fmla="*/ 3 w 15"/>
                <a:gd name="T21" fmla="*/ 1 h 33"/>
                <a:gd name="T22" fmla="*/ 1 w 15"/>
                <a:gd name="T23" fmla="*/ 1 h 33"/>
                <a:gd name="T24" fmla="*/ 0 w 15"/>
                <a:gd name="T25" fmla="*/ 1 h 33"/>
                <a:gd name="T26" fmla="*/ 0 w 15"/>
                <a:gd name="T27" fmla="*/ 0 h 33"/>
                <a:gd name="T28" fmla="*/ 15 w 15"/>
                <a:gd name="T29" fmla="*/ 0 h 33"/>
                <a:gd name="T30" fmla="*/ 15 w 15"/>
                <a:gd name="T31" fmla="*/ 1 h 33"/>
                <a:gd name="T32" fmla="*/ 14 w 15"/>
                <a:gd name="T33" fmla="*/ 1 h 33"/>
                <a:gd name="T34" fmla="*/ 12 w 15"/>
                <a:gd name="T35" fmla="*/ 1 h 33"/>
                <a:gd name="T36" fmla="*/ 11 w 15"/>
                <a:gd name="T37" fmla="*/ 2 h 33"/>
                <a:gd name="T38" fmla="*/ 11 w 15"/>
                <a:gd name="T39" fmla="*/ 6 h 33"/>
                <a:gd name="T40" fmla="*/ 11 w 15"/>
                <a:gd name="T41" fmla="*/ 28 h 33"/>
                <a:gd name="T42" fmla="*/ 11 w 15"/>
                <a:gd name="T43" fmla="*/ 31 h 33"/>
                <a:gd name="T44" fmla="*/ 12 w 15"/>
                <a:gd name="T45" fmla="*/ 32 h 33"/>
                <a:gd name="T46" fmla="*/ 14 w 15"/>
                <a:gd name="T47" fmla="*/ 32 h 33"/>
                <a:gd name="T48" fmla="*/ 15 w 15"/>
                <a:gd name="T49" fmla="*/ 32 h 3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 h="33">
                  <a:moveTo>
                    <a:pt x="15" y="32"/>
                  </a:moveTo>
                  <a:cubicBezTo>
                    <a:pt x="15" y="33"/>
                    <a:pt x="15" y="33"/>
                    <a:pt x="15" y="33"/>
                  </a:cubicBezTo>
                  <a:cubicBezTo>
                    <a:pt x="0" y="33"/>
                    <a:pt x="0" y="33"/>
                    <a:pt x="0" y="33"/>
                  </a:cubicBezTo>
                  <a:cubicBezTo>
                    <a:pt x="0" y="32"/>
                    <a:pt x="0" y="32"/>
                    <a:pt x="0" y="32"/>
                  </a:cubicBezTo>
                  <a:cubicBezTo>
                    <a:pt x="1" y="32"/>
                    <a:pt x="1" y="32"/>
                    <a:pt x="1" y="32"/>
                  </a:cubicBezTo>
                  <a:cubicBezTo>
                    <a:pt x="1" y="32"/>
                    <a:pt x="2" y="32"/>
                    <a:pt x="3" y="32"/>
                  </a:cubicBezTo>
                  <a:cubicBezTo>
                    <a:pt x="3" y="32"/>
                    <a:pt x="3" y="31"/>
                    <a:pt x="4" y="31"/>
                  </a:cubicBezTo>
                  <a:cubicBezTo>
                    <a:pt x="4" y="30"/>
                    <a:pt x="4" y="29"/>
                    <a:pt x="4" y="28"/>
                  </a:cubicBezTo>
                  <a:cubicBezTo>
                    <a:pt x="4" y="6"/>
                    <a:pt x="4" y="6"/>
                    <a:pt x="4" y="6"/>
                  </a:cubicBezTo>
                  <a:cubicBezTo>
                    <a:pt x="4" y="4"/>
                    <a:pt x="4" y="3"/>
                    <a:pt x="4" y="2"/>
                  </a:cubicBezTo>
                  <a:cubicBezTo>
                    <a:pt x="3" y="2"/>
                    <a:pt x="3" y="2"/>
                    <a:pt x="3" y="1"/>
                  </a:cubicBezTo>
                  <a:cubicBezTo>
                    <a:pt x="2" y="1"/>
                    <a:pt x="1" y="1"/>
                    <a:pt x="1" y="1"/>
                  </a:cubicBezTo>
                  <a:cubicBezTo>
                    <a:pt x="0" y="1"/>
                    <a:pt x="0" y="1"/>
                    <a:pt x="0" y="1"/>
                  </a:cubicBezTo>
                  <a:cubicBezTo>
                    <a:pt x="0" y="0"/>
                    <a:pt x="0" y="0"/>
                    <a:pt x="0" y="0"/>
                  </a:cubicBezTo>
                  <a:cubicBezTo>
                    <a:pt x="15" y="0"/>
                    <a:pt x="15" y="0"/>
                    <a:pt x="15" y="0"/>
                  </a:cubicBezTo>
                  <a:cubicBezTo>
                    <a:pt x="15" y="1"/>
                    <a:pt x="15" y="1"/>
                    <a:pt x="15" y="1"/>
                  </a:cubicBezTo>
                  <a:cubicBezTo>
                    <a:pt x="14" y="1"/>
                    <a:pt x="14" y="1"/>
                    <a:pt x="14" y="1"/>
                  </a:cubicBezTo>
                  <a:cubicBezTo>
                    <a:pt x="13" y="1"/>
                    <a:pt x="13" y="1"/>
                    <a:pt x="12" y="1"/>
                  </a:cubicBezTo>
                  <a:cubicBezTo>
                    <a:pt x="12" y="1"/>
                    <a:pt x="11" y="2"/>
                    <a:pt x="11" y="2"/>
                  </a:cubicBezTo>
                  <a:cubicBezTo>
                    <a:pt x="11" y="3"/>
                    <a:pt x="11" y="4"/>
                    <a:pt x="11" y="6"/>
                  </a:cubicBezTo>
                  <a:cubicBezTo>
                    <a:pt x="11" y="28"/>
                    <a:pt x="11" y="28"/>
                    <a:pt x="11" y="28"/>
                  </a:cubicBezTo>
                  <a:cubicBezTo>
                    <a:pt x="11" y="29"/>
                    <a:pt x="11" y="30"/>
                    <a:pt x="11" y="31"/>
                  </a:cubicBezTo>
                  <a:cubicBezTo>
                    <a:pt x="11" y="31"/>
                    <a:pt x="12" y="32"/>
                    <a:pt x="12" y="32"/>
                  </a:cubicBezTo>
                  <a:cubicBezTo>
                    <a:pt x="13" y="32"/>
                    <a:pt x="13" y="32"/>
                    <a:pt x="14" y="32"/>
                  </a:cubicBezTo>
                  <a:lnTo>
                    <a:pt x="15" y="32"/>
                  </a:lnTo>
                  <a:close/>
                </a:path>
              </a:pathLst>
            </a:custGeom>
            <a:solidFill>
              <a:srgbClr val="4D4D4D"/>
            </a:solidFill>
            <a:ln w="9525">
              <a:noFill/>
              <a:round/>
              <a:headEnd/>
              <a:tailEnd/>
            </a:ln>
          </p:spPr>
          <p:txBody>
            <a:bodyPr/>
            <a:lstStyle/>
            <a:p>
              <a:pPr>
                <a:defRPr/>
              </a:pPr>
              <a:endParaRPr lang="en-US"/>
            </a:p>
          </p:txBody>
        </p:sp>
        <p:sp>
          <p:nvSpPr>
            <p:cNvPr id="26" name="Freeform 124"/>
            <p:cNvSpPr>
              <a:spLocks noEditPoints="1"/>
            </p:cNvSpPr>
            <p:nvPr userDrawn="1"/>
          </p:nvSpPr>
          <p:spPr bwMode="auto">
            <a:xfrm>
              <a:off x="3260" y="819"/>
              <a:ext cx="64" cy="66"/>
            </a:xfrm>
            <a:custGeom>
              <a:avLst/>
              <a:gdLst>
                <a:gd name="T0" fmla="*/ 11 w 32"/>
                <a:gd name="T1" fmla="*/ 18 h 33"/>
                <a:gd name="T2" fmla="*/ 11 w 32"/>
                <a:gd name="T3" fmla="*/ 27 h 33"/>
                <a:gd name="T4" fmla="*/ 12 w 32"/>
                <a:gd name="T5" fmla="*/ 31 h 33"/>
                <a:gd name="T6" fmla="*/ 13 w 32"/>
                <a:gd name="T7" fmla="*/ 32 h 33"/>
                <a:gd name="T8" fmla="*/ 16 w 32"/>
                <a:gd name="T9" fmla="*/ 32 h 33"/>
                <a:gd name="T10" fmla="*/ 16 w 32"/>
                <a:gd name="T11" fmla="*/ 33 h 33"/>
                <a:gd name="T12" fmla="*/ 0 w 32"/>
                <a:gd name="T13" fmla="*/ 33 h 33"/>
                <a:gd name="T14" fmla="*/ 0 w 32"/>
                <a:gd name="T15" fmla="*/ 32 h 33"/>
                <a:gd name="T16" fmla="*/ 3 w 32"/>
                <a:gd name="T17" fmla="*/ 32 h 33"/>
                <a:gd name="T18" fmla="*/ 4 w 32"/>
                <a:gd name="T19" fmla="*/ 31 h 33"/>
                <a:gd name="T20" fmla="*/ 4 w 32"/>
                <a:gd name="T21" fmla="*/ 27 h 33"/>
                <a:gd name="T22" fmla="*/ 4 w 32"/>
                <a:gd name="T23" fmla="*/ 6 h 33"/>
                <a:gd name="T24" fmla="*/ 4 w 32"/>
                <a:gd name="T25" fmla="*/ 2 h 33"/>
                <a:gd name="T26" fmla="*/ 3 w 32"/>
                <a:gd name="T27" fmla="*/ 1 h 33"/>
                <a:gd name="T28" fmla="*/ 0 w 32"/>
                <a:gd name="T29" fmla="*/ 1 h 33"/>
                <a:gd name="T30" fmla="*/ 0 w 32"/>
                <a:gd name="T31" fmla="*/ 0 h 33"/>
                <a:gd name="T32" fmla="*/ 14 w 32"/>
                <a:gd name="T33" fmla="*/ 0 h 33"/>
                <a:gd name="T34" fmla="*/ 22 w 32"/>
                <a:gd name="T35" fmla="*/ 1 h 33"/>
                <a:gd name="T36" fmla="*/ 26 w 32"/>
                <a:gd name="T37" fmla="*/ 4 h 33"/>
                <a:gd name="T38" fmla="*/ 28 w 32"/>
                <a:gd name="T39" fmla="*/ 9 h 33"/>
                <a:gd name="T40" fmla="*/ 25 w 32"/>
                <a:gd name="T41" fmla="*/ 15 h 33"/>
                <a:gd name="T42" fmla="*/ 21 w 32"/>
                <a:gd name="T43" fmla="*/ 17 h 33"/>
                <a:gd name="T44" fmla="*/ 28 w 32"/>
                <a:gd name="T45" fmla="*/ 29 h 33"/>
                <a:gd name="T46" fmla="*/ 30 w 32"/>
                <a:gd name="T47" fmla="*/ 31 h 33"/>
                <a:gd name="T48" fmla="*/ 32 w 32"/>
                <a:gd name="T49" fmla="*/ 32 h 33"/>
                <a:gd name="T50" fmla="*/ 32 w 32"/>
                <a:gd name="T51" fmla="*/ 33 h 33"/>
                <a:gd name="T52" fmla="*/ 23 w 32"/>
                <a:gd name="T53" fmla="*/ 33 h 33"/>
                <a:gd name="T54" fmla="*/ 13 w 32"/>
                <a:gd name="T55" fmla="*/ 18 h 33"/>
                <a:gd name="T56" fmla="*/ 11 w 32"/>
                <a:gd name="T57" fmla="*/ 18 h 33"/>
                <a:gd name="T58" fmla="*/ 11 w 32"/>
                <a:gd name="T59" fmla="*/ 2 h 33"/>
                <a:gd name="T60" fmla="*/ 11 w 32"/>
                <a:gd name="T61" fmla="*/ 16 h 33"/>
                <a:gd name="T62" fmla="*/ 13 w 32"/>
                <a:gd name="T63" fmla="*/ 16 h 33"/>
                <a:gd name="T64" fmla="*/ 17 w 32"/>
                <a:gd name="T65" fmla="*/ 16 h 33"/>
                <a:gd name="T66" fmla="*/ 20 w 32"/>
                <a:gd name="T67" fmla="*/ 13 h 33"/>
                <a:gd name="T68" fmla="*/ 20 w 32"/>
                <a:gd name="T69" fmla="*/ 9 h 33"/>
                <a:gd name="T70" fmla="*/ 19 w 32"/>
                <a:gd name="T71" fmla="*/ 3 h 33"/>
                <a:gd name="T72" fmla="*/ 14 w 32"/>
                <a:gd name="T73" fmla="*/ 2 h 33"/>
                <a:gd name="T74" fmla="*/ 11 w 32"/>
                <a:gd name="T75" fmla="*/ 2 h 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2" h="33">
                  <a:moveTo>
                    <a:pt x="11" y="18"/>
                  </a:moveTo>
                  <a:cubicBezTo>
                    <a:pt x="11" y="27"/>
                    <a:pt x="11" y="27"/>
                    <a:pt x="11" y="27"/>
                  </a:cubicBezTo>
                  <a:cubicBezTo>
                    <a:pt x="11" y="29"/>
                    <a:pt x="12" y="30"/>
                    <a:pt x="12" y="31"/>
                  </a:cubicBezTo>
                  <a:cubicBezTo>
                    <a:pt x="12" y="31"/>
                    <a:pt x="12" y="32"/>
                    <a:pt x="13" y="32"/>
                  </a:cubicBezTo>
                  <a:cubicBezTo>
                    <a:pt x="13" y="32"/>
                    <a:pt x="14" y="32"/>
                    <a:pt x="16" y="32"/>
                  </a:cubicBezTo>
                  <a:cubicBezTo>
                    <a:pt x="16" y="33"/>
                    <a:pt x="16" y="33"/>
                    <a:pt x="16" y="33"/>
                  </a:cubicBezTo>
                  <a:cubicBezTo>
                    <a:pt x="0" y="33"/>
                    <a:pt x="0" y="33"/>
                    <a:pt x="0" y="33"/>
                  </a:cubicBezTo>
                  <a:cubicBezTo>
                    <a:pt x="0" y="32"/>
                    <a:pt x="0" y="32"/>
                    <a:pt x="0" y="32"/>
                  </a:cubicBezTo>
                  <a:cubicBezTo>
                    <a:pt x="2" y="32"/>
                    <a:pt x="3" y="32"/>
                    <a:pt x="3" y="32"/>
                  </a:cubicBezTo>
                  <a:cubicBezTo>
                    <a:pt x="4" y="32"/>
                    <a:pt x="4" y="31"/>
                    <a:pt x="4" y="31"/>
                  </a:cubicBezTo>
                  <a:cubicBezTo>
                    <a:pt x="4" y="30"/>
                    <a:pt x="4" y="29"/>
                    <a:pt x="4" y="27"/>
                  </a:cubicBezTo>
                  <a:cubicBezTo>
                    <a:pt x="4" y="6"/>
                    <a:pt x="4" y="6"/>
                    <a:pt x="4" y="6"/>
                  </a:cubicBezTo>
                  <a:cubicBezTo>
                    <a:pt x="4" y="4"/>
                    <a:pt x="4" y="3"/>
                    <a:pt x="4" y="2"/>
                  </a:cubicBezTo>
                  <a:cubicBezTo>
                    <a:pt x="4" y="2"/>
                    <a:pt x="4" y="1"/>
                    <a:pt x="3" y="1"/>
                  </a:cubicBezTo>
                  <a:cubicBezTo>
                    <a:pt x="3" y="1"/>
                    <a:pt x="2" y="1"/>
                    <a:pt x="0" y="1"/>
                  </a:cubicBezTo>
                  <a:cubicBezTo>
                    <a:pt x="0" y="0"/>
                    <a:pt x="0" y="0"/>
                    <a:pt x="0" y="0"/>
                  </a:cubicBezTo>
                  <a:cubicBezTo>
                    <a:pt x="14" y="0"/>
                    <a:pt x="14" y="0"/>
                    <a:pt x="14" y="0"/>
                  </a:cubicBezTo>
                  <a:cubicBezTo>
                    <a:pt x="18" y="0"/>
                    <a:pt x="20" y="0"/>
                    <a:pt x="22" y="1"/>
                  </a:cubicBezTo>
                  <a:cubicBezTo>
                    <a:pt x="24" y="1"/>
                    <a:pt x="25" y="2"/>
                    <a:pt x="26" y="4"/>
                  </a:cubicBezTo>
                  <a:cubicBezTo>
                    <a:pt x="27" y="5"/>
                    <a:pt x="28" y="7"/>
                    <a:pt x="28" y="9"/>
                  </a:cubicBezTo>
                  <a:cubicBezTo>
                    <a:pt x="28" y="11"/>
                    <a:pt x="27" y="14"/>
                    <a:pt x="25" y="15"/>
                  </a:cubicBezTo>
                  <a:cubicBezTo>
                    <a:pt x="24" y="16"/>
                    <a:pt x="23" y="17"/>
                    <a:pt x="21" y="17"/>
                  </a:cubicBezTo>
                  <a:cubicBezTo>
                    <a:pt x="28" y="29"/>
                    <a:pt x="28" y="29"/>
                    <a:pt x="28" y="29"/>
                  </a:cubicBezTo>
                  <a:cubicBezTo>
                    <a:pt x="29" y="30"/>
                    <a:pt x="30" y="31"/>
                    <a:pt x="30" y="31"/>
                  </a:cubicBezTo>
                  <a:cubicBezTo>
                    <a:pt x="31" y="32"/>
                    <a:pt x="31" y="32"/>
                    <a:pt x="32" y="32"/>
                  </a:cubicBezTo>
                  <a:cubicBezTo>
                    <a:pt x="32" y="33"/>
                    <a:pt x="32" y="33"/>
                    <a:pt x="32" y="33"/>
                  </a:cubicBezTo>
                  <a:cubicBezTo>
                    <a:pt x="23" y="33"/>
                    <a:pt x="23" y="33"/>
                    <a:pt x="23" y="33"/>
                  </a:cubicBezTo>
                  <a:cubicBezTo>
                    <a:pt x="13" y="18"/>
                    <a:pt x="13" y="18"/>
                    <a:pt x="13" y="18"/>
                  </a:cubicBezTo>
                  <a:lnTo>
                    <a:pt x="11" y="18"/>
                  </a:lnTo>
                  <a:close/>
                  <a:moveTo>
                    <a:pt x="11" y="2"/>
                  </a:moveTo>
                  <a:cubicBezTo>
                    <a:pt x="11" y="16"/>
                    <a:pt x="11" y="16"/>
                    <a:pt x="11" y="16"/>
                  </a:cubicBezTo>
                  <a:cubicBezTo>
                    <a:pt x="13" y="16"/>
                    <a:pt x="13" y="16"/>
                    <a:pt x="13" y="16"/>
                  </a:cubicBezTo>
                  <a:cubicBezTo>
                    <a:pt x="15" y="16"/>
                    <a:pt x="16" y="16"/>
                    <a:pt x="17" y="16"/>
                  </a:cubicBezTo>
                  <a:cubicBezTo>
                    <a:pt x="18" y="15"/>
                    <a:pt x="19" y="14"/>
                    <a:pt x="20" y="13"/>
                  </a:cubicBezTo>
                  <a:cubicBezTo>
                    <a:pt x="20" y="12"/>
                    <a:pt x="20" y="11"/>
                    <a:pt x="20" y="9"/>
                  </a:cubicBezTo>
                  <a:cubicBezTo>
                    <a:pt x="20" y="7"/>
                    <a:pt x="20" y="5"/>
                    <a:pt x="19" y="3"/>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27" name="Freeform 125"/>
            <p:cNvSpPr>
              <a:spLocks noEditPoints="1"/>
            </p:cNvSpPr>
            <p:nvPr userDrawn="1"/>
          </p:nvSpPr>
          <p:spPr bwMode="auto">
            <a:xfrm>
              <a:off x="3324" y="817"/>
              <a:ext cx="62" cy="70"/>
            </a:xfrm>
            <a:custGeom>
              <a:avLst/>
              <a:gdLst>
                <a:gd name="T0" fmla="*/ 16 w 31"/>
                <a:gd name="T1" fmla="*/ 0 h 35"/>
                <a:gd name="T2" fmla="*/ 27 w 31"/>
                <a:gd name="T3" fmla="*/ 5 h 35"/>
                <a:gd name="T4" fmla="*/ 31 w 31"/>
                <a:gd name="T5" fmla="*/ 17 h 35"/>
                <a:gd name="T6" fmla="*/ 28 w 31"/>
                <a:gd name="T7" fmla="*/ 29 h 35"/>
                <a:gd name="T8" fmla="*/ 16 w 31"/>
                <a:gd name="T9" fmla="*/ 35 h 35"/>
                <a:gd name="T10" fmla="*/ 3 w 31"/>
                <a:gd name="T11" fmla="*/ 29 h 35"/>
                <a:gd name="T12" fmla="*/ 0 w 31"/>
                <a:gd name="T13" fmla="*/ 17 h 35"/>
                <a:gd name="T14" fmla="*/ 4 w 31"/>
                <a:gd name="T15" fmla="*/ 5 h 35"/>
                <a:gd name="T16" fmla="*/ 16 w 31"/>
                <a:gd name="T17" fmla="*/ 0 h 35"/>
                <a:gd name="T18" fmla="*/ 16 w 31"/>
                <a:gd name="T19" fmla="*/ 2 h 35"/>
                <a:gd name="T20" fmla="*/ 10 w 31"/>
                <a:gd name="T21" fmla="*/ 7 h 35"/>
                <a:gd name="T22" fmla="*/ 8 w 31"/>
                <a:gd name="T23" fmla="*/ 18 h 35"/>
                <a:gd name="T24" fmla="*/ 11 w 31"/>
                <a:gd name="T25" fmla="*/ 30 h 35"/>
                <a:gd name="T26" fmla="*/ 16 w 31"/>
                <a:gd name="T27" fmla="*/ 33 h 35"/>
                <a:gd name="T28" fmla="*/ 20 w 31"/>
                <a:gd name="T29" fmla="*/ 32 h 35"/>
                <a:gd name="T30" fmla="*/ 23 w 31"/>
                <a:gd name="T31" fmla="*/ 27 h 35"/>
                <a:gd name="T32" fmla="*/ 24 w 31"/>
                <a:gd name="T33" fmla="*/ 18 h 35"/>
                <a:gd name="T34" fmla="*/ 22 w 31"/>
                <a:gd name="T35" fmla="*/ 8 h 35"/>
                <a:gd name="T36" fmla="*/ 20 w 31"/>
                <a:gd name="T37" fmla="*/ 3 h 35"/>
                <a:gd name="T38" fmla="*/ 16 w 31"/>
                <a:gd name="T39" fmla="*/ 2 h 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 h="35">
                  <a:moveTo>
                    <a:pt x="16" y="0"/>
                  </a:moveTo>
                  <a:cubicBezTo>
                    <a:pt x="20" y="0"/>
                    <a:pt x="24" y="2"/>
                    <a:pt x="27" y="5"/>
                  </a:cubicBezTo>
                  <a:cubicBezTo>
                    <a:pt x="30" y="8"/>
                    <a:pt x="31" y="12"/>
                    <a:pt x="31" y="17"/>
                  </a:cubicBezTo>
                  <a:cubicBezTo>
                    <a:pt x="31" y="22"/>
                    <a:pt x="30" y="25"/>
                    <a:pt x="28" y="29"/>
                  </a:cubicBezTo>
                  <a:cubicBezTo>
                    <a:pt x="25" y="33"/>
                    <a:pt x="21" y="35"/>
                    <a:pt x="16" y="35"/>
                  </a:cubicBezTo>
                  <a:cubicBezTo>
                    <a:pt x="11" y="35"/>
                    <a:pt x="6" y="33"/>
                    <a:pt x="3" y="29"/>
                  </a:cubicBezTo>
                  <a:cubicBezTo>
                    <a:pt x="1" y="26"/>
                    <a:pt x="0" y="22"/>
                    <a:pt x="0" y="17"/>
                  </a:cubicBezTo>
                  <a:cubicBezTo>
                    <a:pt x="0" y="12"/>
                    <a:pt x="2" y="8"/>
                    <a:pt x="4" y="5"/>
                  </a:cubicBezTo>
                  <a:cubicBezTo>
                    <a:pt x="7" y="2"/>
                    <a:pt x="11" y="0"/>
                    <a:pt x="16" y="0"/>
                  </a:cubicBezTo>
                  <a:close/>
                  <a:moveTo>
                    <a:pt x="16" y="2"/>
                  </a:moveTo>
                  <a:cubicBezTo>
                    <a:pt x="13" y="2"/>
                    <a:pt x="11" y="3"/>
                    <a:pt x="10" y="7"/>
                  </a:cubicBezTo>
                  <a:cubicBezTo>
                    <a:pt x="8" y="9"/>
                    <a:pt x="8" y="13"/>
                    <a:pt x="8" y="18"/>
                  </a:cubicBezTo>
                  <a:cubicBezTo>
                    <a:pt x="8" y="23"/>
                    <a:pt x="9" y="28"/>
                    <a:pt x="11" y="30"/>
                  </a:cubicBezTo>
                  <a:cubicBezTo>
                    <a:pt x="12" y="32"/>
                    <a:pt x="14" y="33"/>
                    <a:pt x="16" y="33"/>
                  </a:cubicBezTo>
                  <a:cubicBezTo>
                    <a:pt x="17" y="33"/>
                    <a:pt x="19" y="33"/>
                    <a:pt x="20" y="32"/>
                  </a:cubicBezTo>
                  <a:cubicBezTo>
                    <a:pt x="21" y="31"/>
                    <a:pt x="22" y="29"/>
                    <a:pt x="23" y="27"/>
                  </a:cubicBezTo>
                  <a:cubicBezTo>
                    <a:pt x="23" y="25"/>
                    <a:pt x="24" y="22"/>
                    <a:pt x="24" y="18"/>
                  </a:cubicBezTo>
                  <a:cubicBezTo>
                    <a:pt x="24" y="13"/>
                    <a:pt x="23" y="10"/>
                    <a:pt x="22" y="8"/>
                  </a:cubicBezTo>
                  <a:cubicBezTo>
                    <a:pt x="22" y="6"/>
                    <a:pt x="21" y="4"/>
                    <a:pt x="20" y="3"/>
                  </a:cubicBezTo>
                  <a:cubicBezTo>
                    <a:pt x="19" y="2"/>
                    <a:pt x="17" y="2"/>
                    <a:pt x="16" y="2"/>
                  </a:cubicBezTo>
                  <a:close/>
                </a:path>
              </a:pathLst>
            </a:custGeom>
            <a:solidFill>
              <a:srgbClr val="4D4D4D"/>
            </a:solidFill>
            <a:ln w="9525">
              <a:noFill/>
              <a:round/>
              <a:headEnd/>
              <a:tailEnd/>
            </a:ln>
          </p:spPr>
          <p:txBody>
            <a:bodyPr/>
            <a:lstStyle/>
            <a:p>
              <a:pPr>
                <a:defRPr/>
              </a:pPr>
              <a:endParaRPr lang="en-US"/>
            </a:p>
          </p:txBody>
        </p:sp>
        <p:sp>
          <p:nvSpPr>
            <p:cNvPr id="28" name="Freeform 126"/>
            <p:cNvSpPr>
              <a:spLocks/>
            </p:cNvSpPr>
            <p:nvPr userDrawn="1"/>
          </p:nvSpPr>
          <p:spPr bwMode="auto">
            <a:xfrm>
              <a:off x="3388" y="819"/>
              <a:ext cx="61" cy="68"/>
            </a:xfrm>
            <a:custGeom>
              <a:avLst/>
              <a:gdLst>
                <a:gd name="T0" fmla="*/ 11 w 31"/>
                <a:gd name="T1" fmla="*/ 0 h 34"/>
                <a:gd name="T2" fmla="*/ 25 w 31"/>
                <a:gd name="T3" fmla="*/ 21 h 34"/>
                <a:gd name="T4" fmla="*/ 25 w 31"/>
                <a:gd name="T5" fmla="*/ 6 h 34"/>
                <a:gd name="T6" fmla="*/ 24 w 31"/>
                <a:gd name="T7" fmla="*/ 2 h 34"/>
                <a:gd name="T8" fmla="*/ 21 w 31"/>
                <a:gd name="T9" fmla="*/ 1 h 34"/>
                <a:gd name="T10" fmla="*/ 21 w 31"/>
                <a:gd name="T11" fmla="*/ 0 h 34"/>
                <a:gd name="T12" fmla="*/ 31 w 31"/>
                <a:gd name="T13" fmla="*/ 0 h 34"/>
                <a:gd name="T14" fmla="*/ 31 w 31"/>
                <a:gd name="T15" fmla="*/ 1 h 34"/>
                <a:gd name="T16" fmla="*/ 28 w 31"/>
                <a:gd name="T17" fmla="*/ 1 h 34"/>
                <a:gd name="T18" fmla="*/ 27 w 31"/>
                <a:gd name="T19" fmla="*/ 3 h 34"/>
                <a:gd name="T20" fmla="*/ 27 w 31"/>
                <a:gd name="T21" fmla="*/ 6 h 34"/>
                <a:gd name="T22" fmla="*/ 27 w 31"/>
                <a:gd name="T23" fmla="*/ 34 h 34"/>
                <a:gd name="T24" fmla="*/ 26 w 31"/>
                <a:gd name="T25" fmla="*/ 34 h 34"/>
                <a:gd name="T26" fmla="*/ 6 w 31"/>
                <a:gd name="T27" fmla="*/ 6 h 34"/>
                <a:gd name="T28" fmla="*/ 6 w 31"/>
                <a:gd name="T29" fmla="*/ 27 h 34"/>
                <a:gd name="T30" fmla="*/ 7 w 31"/>
                <a:gd name="T31" fmla="*/ 31 h 34"/>
                <a:gd name="T32" fmla="*/ 10 w 31"/>
                <a:gd name="T33" fmla="*/ 32 h 34"/>
                <a:gd name="T34" fmla="*/ 11 w 31"/>
                <a:gd name="T35" fmla="*/ 32 h 34"/>
                <a:gd name="T36" fmla="*/ 11 w 31"/>
                <a:gd name="T37" fmla="*/ 33 h 34"/>
                <a:gd name="T38" fmla="*/ 0 w 31"/>
                <a:gd name="T39" fmla="*/ 33 h 34"/>
                <a:gd name="T40" fmla="*/ 0 w 31"/>
                <a:gd name="T41" fmla="*/ 32 h 34"/>
                <a:gd name="T42" fmla="*/ 4 w 31"/>
                <a:gd name="T43" fmla="*/ 31 h 34"/>
                <a:gd name="T44" fmla="*/ 4 w 31"/>
                <a:gd name="T45" fmla="*/ 27 h 34"/>
                <a:gd name="T46" fmla="*/ 4 w 31"/>
                <a:gd name="T47" fmla="*/ 4 h 34"/>
                <a:gd name="T48" fmla="*/ 4 w 31"/>
                <a:gd name="T49" fmla="*/ 3 h 34"/>
                <a:gd name="T50" fmla="*/ 2 w 31"/>
                <a:gd name="T51" fmla="*/ 1 h 34"/>
                <a:gd name="T52" fmla="*/ 0 w 31"/>
                <a:gd name="T53" fmla="*/ 1 h 34"/>
                <a:gd name="T54" fmla="*/ 0 w 31"/>
                <a:gd name="T55" fmla="*/ 0 h 34"/>
                <a:gd name="T56" fmla="*/ 11 w 31"/>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1" h="34">
                  <a:moveTo>
                    <a:pt x="11" y="0"/>
                  </a:moveTo>
                  <a:cubicBezTo>
                    <a:pt x="25" y="21"/>
                    <a:pt x="25" y="21"/>
                    <a:pt x="25" y="21"/>
                  </a:cubicBezTo>
                  <a:cubicBezTo>
                    <a:pt x="25" y="6"/>
                    <a:pt x="25" y="6"/>
                    <a:pt x="25" y="6"/>
                  </a:cubicBezTo>
                  <a:cubicBezTo>
                    <a:pt x="25" y="4"/>
                    <a:pt x="25" y="3"/>
                    <a:pt x="24" y="2"/>
                  </a:cubicBezTo>
                  <a:cubicBezTo>
                    <a:pt x="24" y="1"/>
                    <a:pt x="23" y="1"/>
                    <a:pt x="21" y="1"/>
                  </a:cubicBezTo>
                  <a:cubicBezTo>
                    <a:pt x="21" y="0"/>
                    <a:pt x="21" y="0"/>
                    <a:pt x="21" y="0"/>
                  </a:cubicBezTo>
                  <a:cubicBezTo>
                    <a:pt x="31" y="0"/>
                    <a:pt x="31" y="0"/>
                    <a:pt x="31" y="0"/>
                  </a:cubicBezTo>
                  <a:cubicBezTo>
                    <a:pt x="31" y="1"/>
                    <a:pt x="31" y="1"/>
                    <a:pt x="31" y="1"/>
                  </a:cubicBezTo>
                  <a:cubicBezTo>
                    <a:pt x="29" y="1"/>
                    <a:pt x="29" y="1"/>
                    <a:pt x="28" y="1"/>
                  </a:cubicBezTo>
                  <a:cubicBezTo>
                    <a:pt x="28" y="2"/>
                    <a:pt x="27" y="2"/>
                    <a:pt x="27" y="3"/>
                  </a:cubicBezTo>
                  <a:cubicBezTo>
                    <a:pt x="27" y="3"/>
                    <a:pt x="27" y="5"/>
                    <a:pt x="27" y="6"/>
                  </a:cubicBezTo>
                  <a:cubicBezTo>
                    <a:pt x="27" y="34"/>
                    <a:pt x="27" y="34"/>
                    <a:pt x="27" y="34"/>
                  </a:cubicBezTo>
                  <a:cubicBezTo>
                    <a:pt x="26" y="34"/>
                    <a:pt x="26" y="34"/>
                    <a:pt x="26" y="34"/>
                  </a:cubicBezTo>
                  <a:cubicBezTo>
                    <a:pt x="6" y="6"/>
                    <a:pt x="6" y="6"/>
                    <a:pt x="6" y="6"/>
                  </a:cubicBezTo>
                  <a:cubicBezTo>
                    <a:pt x="6" y="27"/>
                    <a:pt x="6" y="27"/>
                    <a:pt x="6" y="27"/>
                  </a:cubicBezTo>
                  <a:cubicBezTo>
                    <a:pt x="6" y="29"/>
                    <a:pt x="6" y="31"/>
                    <a:pt x="7" y="31"/>
                  </a:cubicBezTo>
                  <a:cubicBezTo>
                    <a:pt x="8" y="32"/>
                    <a:pt x="9" y="32"/>
                    <a:pt x="10" y="32"/>
                  </a:cubicBezTo>
                  <a:cubicBezTo>
                    <a:pt x="11" y="32"/>
                    <a:pt x="11" y="32"/>
                    <a:pt x="11" y="32"/>
                  </a:cubicBezTo>
                  <a:cubicBezTo>
                    <a:pt x="11" y="33"/>
                    <a:pt x="11" y="33"/>
                    <a:pt x="11" y="33"/>
                  </a:cubicBezTo>
                  <a:cubicBezTo>
                    <a:pt x="0" y="33"/>
                    <a:pt x="0" y="33"/>
                    <a:pt x="0" y="33"/>
                  </a:cubicBezTo>
                  <a:cubicBezTo>
                    <a:pt x="0" y="32"/>
                    <a:pt x="0" y="32"/>
                    <a:pt x="0" y="32"/>
                  </a:cubicBezTo>
                  <a:cubicBezTo>
                    <a:pt x="2" y="32"/>
                    <a:pt x="3" y="32"/>
                    <a:pt x="4" y="31"/>
                  </a:cubicBezTo>
                  <a:cubicBezTo>
                    <a:pt x="4" y="30"/>
                    <a:pt x="4" y="29"/>
                    <a:pt x="4" y="27"/>
                  </a:cubicBezTo>
                  <a:cubicBezTo>
                    <a:pt x="4" y="4"/>
                    <a:pt x="4" y="4"/>
                    <a:pt x="4" y="4"/>
                  </a:cubicBezTo>
                  <a:cubicBezTo>
                    <a:pt x="4" y="3"/>
                    <a:pt x="4" y="3"/>
                    <a:pt x="4" y="3"/>
                  </a:cubicBezTo>
                  <a:cubicBezTo>
                    <a:pt x="3" y="2"/>
                    <a:pt x="3" y="1"/>
                    <a:pt x="2" y="1"/>
                  </a:cubicBezTo>
                  <a:cubicBezTo>
                    <a:pt x="2" y="1"/>
                    <a:pt x="1" y="1"/>
                    <a:pt x="0" y="1"/>
                  </a:cubicBezTo>
                  <a:cubicBezTo>
                    <a:pt x="0" y="0"/>
                    <a:pt x="0" y="0"/>
                    <a:pt x="0" y="0"/>
                  </a:cubicBezTo>
                  <a:lnTo>
                    <a:pt x="11" y="0"/>
                  </a:lnTo>
                  <a:close/>
                </a:path>
              </a:pathLst>
            </a:custGeom>
            <a:solidFill>
              <a:srgbClr val="4D4D4D"/>
            </a:solidFill>
            <a:ln w="9525">
              <a:noFill/>
              <a:round/>
              <a:headEnd/>
              <a:tailEnd/>
            </a:ln>
          </p:spPr>
          <p:txBody>
            <a:bodyPr/>
            <a:lstStyle/>
            <a:p>
              <a:pPr>
                <a:defRPr/>
              </a:pPr>
              <a:endParaRPr lang="en-US"/>
            </a:p>
          </p:txBody>
        </p:sp>
        <p:sp>
          <p:nvSpPr>
            <p:cNvPr id="29" name="Freeform 127"/>
            <p:cNvSpPr>
              <a:spLocks/>
            </p:cNvSpPr>
            <p:nvPr userDrawn="1"/>
          </p:nvSpPr>
          <p:spPr bwMode="auto">
            <a:xfrm>
              <a:off x="3449" y="819"/>
              <a:ext cx="82" cy="66"/>
            </a:xfrm>
            <a:custGeom>
              <a:avLst/>
              <a:gdLst>
                <a:gd name="T0" fmla="*/ 21 w 41"/>
                <a:gd name="T1" fmla="*/ 22 h 33"/>
                <a:gd name="T2" fmla="*/ 29 w 41"/>
                <a:gd name="T3" fmla="*/ 0 h 33"/>
                <a:gd name="T4" fmla="*/ 41 w 41"/>
                <a:gd name="T5" fmla="*/ 0 h 33"/>
                <a:gd name="T6" fmla="*/ 41 w 41"/>
                <a:gd name="T7" fmla="*/ 1 h 33"/>
                <a:gd name="T8" fmla="*/ 40 w 41"/>
                <a:gd name="T9" fmla="*/ 1 h 33"/>
                <a:gd name="T10" fmla="*/ 38 w 41"/>
                <a:gd name="T11" fmla="*/ 1 h 33"/>
                <a:gd name="T12" fmla="*/ 37 w 41"/>
                <a:gd name="T13" fmla="*/ 2 h 33"/>
                <a:gd name="T14" fmla="*/ 36 w 41"/>
                <a:gd name="T15" fmla="*/ 5 h 33"/>
                <a:gd name="T16" fmla="*/ 36 w 41"/>
                <a:gd name="T17" fmla="*/ 28 h 33"/>
                <a:gd name="T18" fmla="*/ 37 w 41"/>
                <a:gd name="T19" fmla="*/ 31 h 33"/>
                <a:gd name="T20" fmla="*/ 38 w 41"/>
                <a:gd name="T21" fmla="*/ 32 h 33"/>
                <a:gd name="T22" fmla="*/ 40 w 41"/>
                <a:gd name="T23" fmla="*/ 32 h 33"/>
                <a:gd name="T24" fmla="*/ 41 w 41"/>
                <a:gd name="T25" fmla="*/ 32 h 33"/>
                <a:gd name="T26" fmla="*/ 41 w 41"/>
                <a:gd name="T27" fmla="*/ 33 h 33"/>
                <a:gd name="T28" fmla="*/ 25 w 41"/>
                <a:gd name="T29" fmla="*/ 33 h 33"/>
                <a:gd name="T30" fmla="*/ 25 w 41"/>
                <a:gd name="T31" fmla="*/ 32 h 33"/>
                <a:gd name="T32" fmla="*/ 26 w 41"/>
                <a:gd name="T33" fmla="*/ 32 h 33"/>
                <a:gd name="T34" fmla="*/ 28 w 41"/>
                <a:gd name="T35" fmla="*/ 32 h 33"/>
                <a:gd name="T36" fmla="*/ 29 w 41"/>
                <a:gd name="T37" fmla="*/ 31 h 33"/>
                <a:gd name="T38" fmla="*/ 29 w 41"/>
                <a:gd name="T39" fmla="*/ 28 h 33"/>
                <a:gd name="T40" fmla="*/ 29 w 41"/>
                <a:gd name="T41" fmla="*/ 3 h 33"/>
                <a:gd name="T42" fmla="*/ 18 w 41"/>
                <a:gd name="T43" fmla="*/ 33 h 33"/>
                <a:gd name="T44" fmla="*/ 17 w 41"/>
                <a:gd name="T45" fmla="*/ 33 h 33"/>
                <a:gd name="T46" fmla="*/ 6 w 41"/>
                <a:gd name="T47" fmla="*/ 3 h 33"/>
                <a:gd name="T48" fmla="*/ 6 w 41"/>
                <a:gd name="T49" fmla="*/ 27 h 33"/>
                <a:gd name="T50" fmla="*/ 6 w 41"/>
                <a:gd name="T51" fmla="*/ 30 h 33"/>
                <a:gd name="T52" fmla="*/ 7 w 41"/>
                <a:gd name="T53" fmla="*/ 32 h 33"/>
                <a:gd name="T54" fmla="*/ 10 w 41"/>
                <a:gd name="T55" fmla="*/ 32 h 33"/>
                <a:gd name="T56" fmla="*/ 10 w 41"/>
                <a:gd name="T57" fmla="*/ 33 h 33"/>
                <a:gd name="T58" fmla="*/ 0 w 41"/>
                <a:gd name="T59" fmla="*/ 33 h 33"/>
                <a:gd name="T60" fmla="*/ 0 w 41"/>
                <a:gd name="T61" fmla="*/ 32 h 33"/>
                <a:gd name="T62" fmla="*/ 0 w 41"/>
                <a:gd name="T63" fmla="*/ 32 h 33"/>
                <a:gd name="T64" fmla="*/ 2 w 41"/>
                <a:gd name="T65" fmla="*/ 32 h 33"/>
                <a:gd name="T66" fmla="*/ 4 w 41"/>
                <a:gd name="T67" fmla="*/ 31 h 33"/>
                <a:gd name="T68" fmla="*/ 4 w 41"/>
                <a:gd name="T69" fmla="*/ 29 h 33"/>
                <a:gd name="T70" fmla="*/ 4 w 41"/>
                <a:gd name="T71" fmla="*/ 27 h 33"/>
                <a:gd name="T72" fmla="*/ 4 w 41"/>
                <a:gd name="T73" fmla="*/ 5 h 33"/>
                <a:gd name="T74" fmla="*/ 4 w 41"/>
                <a:gd name="T75" fmla="*/ 2 h 33"/>
                <a:gd name="T76" fmla="*/ 3 w 41"/>
                <a:gd name="T77" fmla="*/ 1 h 33"/>
                <a:gd name="T78" fmla="*/ 1 w 41"/>
                <a:gd name="T79" fmla="*/ 1 h 33"/>
                <a:gd name="T80" fmla="*/ 0 w 41"/>
                <a:gd name="T81" fmla="*/ 1 h 33"/>
                <a:gd name="T82" fmla="*/ 0 w 41"/>
                <a:gd name="T83" fmla="*/ 0 h 33"/>
                <a:gd name="T84" fmla="*/ 12 w 41"/>
                <a:gd name="T85" fmla="*/ 0 h 33"/>
                <a:gd name="T86" fmla="*/ 21 w 41"/>
                <a:gd name="T87" fmla="*/ 22 h 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1" h="33">
                  <a:moveTo>
                    <a:pt x="21" y="22"/>
                  </a:moveTo>
                  <a:cubicBezTo>
                    <a:pt x="29" y="0"/>
                    <a:pt x="29" y="0"/>
                    <a:pt x="29" y="0"/>
                  </a:cubicBezTo>
                  <a:cubicBezTo>
                    <a:pt x="41" y="0"/>
                    <a:pt x="41" y="0"/>
                    <a:pt x="41" y="0"/>
                  </a:cubicBezTo>
                  <a:cubicBezTo>
                    <a:pt x="41" y="1"/>
                    <a:pt x="41" y="1"/>
                    <a:pt x="41" y="1"/>
                  </a:cubicBezTo>
                  <a:cubicBezTo>
                    <a:pt x="40" y="1"/>
                    <a:pt x="40" y="1"/>
                    <a:pt x="40" y="1"/>
                  </a:cubicBezTo>
                  <a:cubicBezTo>
                    <a:pt x="39" y="1"/>
                    <a:pt x="38" y="1"/>
                    <a:pt x="38" y="1"/>
                  </a:cubicBezTo>
                  <a:cubicBezTo>
                    <a:pt x="37" y="1"/>
                    <a:pt x="37" y="2"/>
                    <a:pt x="37" y="2"/>
                  </a:cubicBezTo>
                  <a:cubicBezTo>
                    <a:pt x="36" y="3"/>
                    <a:pt x="36" y="4"/>
                    <a:pt x="36" y="5"/>
                  </a:cubicBezTo>
                  <a:cubicBezTo>
                    <a:pt x="36" y="28"/>
                    <a:pt x="36" y="28"/>
                    <a:pt x="36" y="28"/>
                  </a:cubicBezTo>
                  <a:cubicBezTo>
                    <a:pt x="36" y="29"/>
                    <a:pt x="36" y="30"/>
                    <a:pt x="37" y="31"/>
                  </a:cubicBezTo>
                  <a:cubicBezTo>
                    <a:pt x="37" y="31"/>
                    <a:pt x="37" y="32"/>
                    <a:pt x="38" y="32"/>
                  </a:cubicBezTo>
                  <a:cubicBezTo>
                    <a:pt x="38" y="32"/>
                    <a:pt x="39" y="32"/>
                    <a:pt x="40" y="32"/>
                  </a:cubicBezTo>
                  <a:cubicBezTo>
                    <a:pt x="41" y="32"/>
                    <a:pt x="41" y="32"/>
                    <a:pt x="41" y="32"/>
                  </a:cubicBezTo>
                  <a:cubicBezTo>
                    <a:pt x="41" y="33"/>
                    <a:pt x="41" y="33"/>
                    <a:pt x="41" y="33"/>
                  </a:cubicBezTo>
                  <a:cubicBezTo>
                    <a:pt x="25" y="33"/>
                    <a:pt x="25" y="33"/>
                    <a:pt x="25" y="33"/>
                  </a:cubicBezTo>
                  <a:cubicBezTo>
                    <a:pt x="25" y="32"/>
                    <a:pt x="25" y="32"/>
                    <a:pt x="25" y="32"/>
                  </a:cubicBezTo>
                  <a:cubicBezTo>
                    <a:pt x="26" y="32"/>
                    <a:pt x="26" y="32"/>
                    <a:pt x="26" y="32"/>
                  </a:cubicBezTo>
                  <a:cubicBezTo>
                    <a:pt x="27" y="32"/>
                    <a:pt x="28" y="32"/>
                    <a:pt x="28" y="32"/>
                  </a:cubicBezTo>
                  <a:cubicBezTo>
                    <a:pt x="29" y="32"/>
                    <a:pt x="29" y="31"/>
                    <a:pt x="29" y="31"/>
                  </a:cubicBezTo>
                  <a:cubicBezTo>
                    <a:pt x="29" y="30"/>
                    <a:pt x="29" y="29"/>
                    <a:pt x="29" y="28"/>
                  </a:cubicBezTo>
                  <a:cubicBezTo>
                    <a:pt x="29" y="3"/>
                    <a:pt x="29" y="3"/>
                    <a:pt x="29" y="3"/>
                  </a:cubicBezTo>
                  <a:cubicBezTo>
                    <a:pt x="18" y="33"/>
                    <a:pt x="18" y="33"/>
                    <a:pt x="18" y="33"/>
                  </a:cubicBezTo>
                  <a:cubicBezTo>
                    <a:pt x="17" y="33"/>
                    <a:pt x="17" y="33"/>
                    <a:pt x="17" y="33"/>
                  </a:cubicBezTo>
                  <a:cubicBezTo>
                    <a:pt x="6" y="3"/>
                    <a:pt x="6" y="3"/>
                    <a:pt x="6" y="3"/>
                  </a:cubicBezTo>
                  <a:cubicBezTo>
                    <a:pt x="6" y="27"/>
                    <a:pt x="6" y="27"/>
                    <a:pt x="6" y="27"/>
                  </a:cubicBezTo>
                  <a:cubicBezTo>
                    <a:pt x="6" y="28"/>
                    <a:pt x="6" y="29"/>
                    <a:pt x="6" y="30"/>
                  </a:cubicBezTo>
                  <a:cubicBezTo>
                    <a:pt x="6" y="30"/>
                    <a:pt x="7" y="31"/>
                    <a:pt x="7" y="32"/>
                  </a:cubicBezTo>
                  <a:cubicBezTo>
                    <a:pt x="8" y="32"/>
                    <a:pt x="9" y="32"/>
                    <a:pt x="10" y="32"/>
                  </a:cubicBezTo>
                  <a:cubicBezTo>
                    <a:pt x="10" y="33"/>
                    <a:pt x="10" y="33"/>
                    <a:pt x="10" y="33"/>
                  </a:cubicBezTo>
                  <a:cubicBezTo>
                    <a:pt x="0" y="33"/>
                    <a:pt x="0" y="33"/>
                    <a:pt x="0" y="33"/>
                  </a:cubicBezTo>
                  <a:cubicBezTo>
                    <a:pt x="0" y="32"/>
                    <a:pt x="0" y="32"/>
                    <a:pt x="0" y="32"/>
                  </a:cubicBezTo>
                  <a:cubicBezTo>
                    <a:pt x="0" y="32"/>
                    <a:pt x="0" y="32"/>
                    <a:pt x="0" y="32"/>
                  </a:cubicBezTo>
                  <a:cubicBezTo>
                    <a:pt x="1" y="32"/>
                    <a:pt x="2" y="32"/>
                    <a:pt x="2" y="32"/>
                  </a:cubicBezTo>
                  <a:cubicBezTo>
                    <a:pt x="3" y="32"/>
                    <a:pt x="3" y="31"/>
                    <a:pt x="4" y="31"/>
                  </a:cubicBezTo>
                  <a:cubicBezTo>
                    <a:pt x="4" y="31"/>
                    <a:pt x="4" y="30"/>
                    <a:pt x="4" y="29"/>
                  </a:cubicBezTo>
                  <a:cubicBezTo>
                    <a:pt x="4" y="29"/>
                    <a:pt x="4" y="28"/>
                    <a:pt x="4" y="27"/>
                  </a:cubicBezTo>
                  <a:cubicBezTo>
                    <a:pt x="4" y="5"/>
                    <a:pt x="4" y="5"/>
                    <a:pt x="4" y="5"/>
                  </a:cubicBezTo>
                  <a:cubicBezTo>
                    <a:pt x="4" y="4"/>
                    <a:pt x="4" y="3"/>
                    <a:pt x="4" y="2"/>
                  </a:cubicBezTo>
                  <a:cubicBezTo>
                    <a:pt x="4" y="2"/>
                    <a:pt x="4" y="2"/>
                    <a:pt x="3" y="1"/>
                  </a:cubicBezTo>
                  <a:cubicBezTo>
                    <a:pt x="3" y="1"/>
                    <a:pt x="2" y="1"/>
                    <a:pt x="1" y="1"/>
                  </a:cubicBezTo>
                  <a:cubicBezTo>
                    <a:pt x="0" y="1"/>
                    <a:pt x="0" y="1"/>
                    <a:pt x="0" y="1"/>
                  </a:cubicBezTo>
                  <a:cubicBezTo>
                    <a:pt x="0" y="0"/>
                    <a:pt x="0" y="0"/>
                    <a:pt x="0" y="0"/>
                  </a:cubicBezTo>
                  <a:cubicBezTo>
                    <a:pt x="12" y="0"/>
                    <a:pt x="12" y="0"/>
                    <a:pt x="12" y="0"/>
                  </a:cubicBezTo>
                  <a:lnTo>
                    <a:pt x="21" y="22"/>
                  </a:lnTo>
                  <a:close/>
                </a:path>
              </a:pathLst>
            </a:custGeom>
            <a:solidFill>
              <a:srgbClr val="4D4D4D"/>
            </a:solidFill>
            <a:ln w="9525">
              <a:noFill/>
              <a:round/>
              <a:headEnd/>
              <a:tailEnd/>
            </a:ln>
          </p:spPr>
          <p:txBody>
            <a:bodyPr/>
            <a:lstStyle/>
            <a:p>
              <a:pPr>
                <a:defRPr/>
              </a:pPr>
              <a:endParaRPr lang="en-US"/>
            </a:p>
          </p:txBody>
        </p:sp>
        <p:sp>
          <p:nvSpPr>
            <p:cNvPr id="30" name="Freeform 128"/>
            <p:cNvSpPr>
              <a:spLocks/>
            </p:cNvSpPr>
            <p:nvPr userDrawn="1"/>
          </p:nvSpPr>
          <p:spPr bwMode="auto">
            <a:xfrm>
              <a:off x="3531" y="819"/>
              <a:ext cx="54" cy="66"/>
            </a:xfrm>
            <a:custGeom>
              <a:avLst/>
              <a:gdLst>
                <a:gd name="T0" fmla="*/ 11 w 27"/>
                <a:gd name="T1" fmla="*/ 2 h 33"/>
                <a:gd name="T2" fmla="*/ 11 w 27"/>
                <a:gd name="T3" fmla="*/ 15 h 33"/>
                <a:gd name="T4" fmla="*/ 12 w 27"/>
                <a:gd name="T5" fmla="*/ 15 h 33"/>
                <a:gd name="T6" fmla="*/ 16 w 27"/>
                <a:gd name="T7" fmla="*/ 13 h 33"/>
                <a:gd name="T8" fmla="*/ 17 w 27"/>
                <a:gd name="T9" fmla="*/ 7 h 33"/>
                <a:gd name="T10" fmla="*/ 18 w 27"/>
                <a:gd name="T11" fmla="*/ 7 h 33"/>
                <a:gd name="T12" fmla="*/ 18 w 27"/>
                <a:gd name="T13" fmla="*/ 25 h 33"/>
                <a:gd name="T14" fmla="*/ 17 w 27"/>
                <a:gd name="T15" fmla="*/ 25 h 33"/>
                <a:gd name="T16" fmla="*/ 16 w 27"/>
                <a:gd name="T17" fmla="*/ 20 h 33"/>
                <a:gd name="T18" fmla="*/ 14 w 27"/>
                <a:gd name="T19" fmla="*/ 18 h 33"/>
                <a:gd name="T20" fmla="*/ 11 w 27"/>
                <a:gd name="T21" fmla="*/ 17 h 33"/>
                <a:gd name="T22" fmla="*/ 11 w 27"/>
                <a:gd name="T23" fmla="*/ 27 h 33"/>
                <a:gd name="T24" fmla="*/ 11 w 27"/>
                <a:gd name="T25" fmla="*/ 30 h 33"/>
                <a:gd name="T26" fmla="*/ 12 w 27"/>
                <a:gd name="T27" fmla="*/ 31 h 33"/>
                <a:gd name="T28" fmla="*/ 14 w 27"/>
                <a:gd name="T29" fmla="*/ 31 h 33"/>
                <a:gd name="T30" fmla="*/ 16 w 27"/>
                <a:gd name="T31" fmla="*/ 31 h 33"/>
                <a:gd name="T32" fmla="*/ 22 w 27"/>
                <a:gd name="T33" fmla="*/ 29 h 33"/>
                <a:gd name="T34" fmla="*/ 26 w 27"/>
                <a:gd name="T35" fmla="*/ 23 h 33"/>
                <a:gd name="T36" fmla="*/ 27 w 27"/>
                <a:gd name="T37" fmla="*/ 23 h 33"/>
                <a:gd name="T38" fmla="*/ 25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3 w 27"/>
                <a:gd name="T57" fmla="*/ 1 h 33"/>
                <a:gd name="T58" fmla="*/ 1 w 27"/>
                <a:gd name="T59" fmla="*/ 1 h 33"/>
                <a:gd name="T60" fmla="*/ 0 w 27"/>
                <a:gd name="T61" fmla="*/ 1 h 33"/>
                <a:gd name="T62" fmla="*/ 0 w 27"/>
                <a:gd name="T63" fmla="*/ 0 h 33"/>
                <a:gd name="T64" fmla="*/ 25 w 27"/>
                <a:gd name="T65" fmla="*/ 0 h 33"/>
                <a:gd name="T66" fmla="*/ 25 w 27"/>
                <a:gd name="T67" fmla="*/ 10 h 33"/>
                <a:gd name="T68" fmla="*/ 24 w 27"/>
                <a:gd name="T69" fmla="*/ 10 h 33"/>
                <a:gd name="T70" fmla="*/ 22 w 27"/>
                <a:gd name="T71" fmla="*/ 4 h 33"/>
                <a:gd name="T72" fmla="*/ 19 w 27"/>
                <a:gd name="T73" fmla="*/ 2 h 33"/>
                <a:gd name="T74" fmla="*/ 14 w 27"/>
                <a:gd name="T75" fmla="*/ 2 h 33"/>
                <a:gd name="T76" fmla="*/ 11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1" y="2"/>
                  </a:moveTo>
                  <a:cubicBezTo>
                    <a:pt x="11" y="15"/>
                    <a:pt x="11" y="15"/>
                    <a:pt x="11" y="15"/>
                  </a:cubicBezTo>
                  <a:cubicBezTo>
                    <a:pt x="12" y="15"/>
                    <a:pt x="12" y="15"/>
                    <a:pt x="12" y="15"/>
                  </a:cubicBezTo>
                  <a:cubicBezTo>
                    <a:pt x="13" y="15"/>
                    <a:pt x="15" y="15"/>
                    <a:pt x="16" y="13"/>
                  </a:cubicBezTo>
                  <a:cubicBezTo>
                    <a:pt x="17" y="12"/>
                    <a:pt x="17" y="10"/>
                    <a:pt x="17" y="7"/>
                  </a:cubicBezTo>
                  <a:cubicBezTo>
                    <a:pt x="18" y="7"/>
                    <a:pt x="18" y="7"/>
                    <a:pt x="18" y="7"/>
                  </a:cubicBezTo>
                  <a:cubicBezTo>
                    <a:pt x="18" y="25"/>
                    <a:pt x="18" y="25"/>
                    <a:pt x="18" y="25"/>
                  </a:cubicBezTo>
                  <a:cubicBezTo>
                    <a:pt x="17" y="25"/>
                    <a:pt x="17" y="25"/>
                    <a:pt x="17" y="25"/>
                  </a:cubicBezTo>
                  <a:cubicBezTo>
                    <a:pt x="17" y="23"/>
                    <a:pt x="17" y="21"/>
                    <a:pt x="16" y="20"/>
                  </a:cubicBezTo>
                  <a:cubicBezTo>
                    <a:pt x="16" y="19"/>
                    <a:pt x="15" y="18"/>
                    <a:pt x="14" y="18"/>
                  </a:cubicBezTo>
                  <a:cubicBezTo>
                    <a:pt x="13" y="17"/>
                    <a:pt x="12" y="17"/>
                    <a:pt x="11" y="17"/>
                  </a:cubicBezTo>
                  <a:cubicBezTo>
                    <a:pt x="11" y="27"/>
                    <a:pt x="11" y="27"/>
                    <a:pt x="11" y="27"/>
                  </a:cubicBezTo>
                  <a:cubicBezTo>
                    <a:pt x="11" y="28"/>
                    <a:pt x="11" y="30"/>
                    <a:pt x="11" y="30"/>
                  </a:cubicBezTo>
                  <a:cubicBezTo>
                    <a:pt x="11" y="30"/>
                    <a:pt x="12" y="31"/>
                    <a:pt x="12" y="31"/>
                  </a:cubicBezTo>
                  <a:cubicBezTo>
                    <a:pt x="12" y="31"/>
                    <a:pt x="13" y="31"/>
                    <a:pt x="14" y="31"/>
                  </a:cubicBezTo>
                  <a:cubicBezTo>
                    <a:pt x="16" y="31"/>
                    <a:pt x="16" y="31"/>
                    <a:pt x="16" y="31"/>
                  </a:cubicBezTo>
                  <a:cubicBezTo>
                    <a:pt x="18" y="31"/>
                    <a:pt x="21" y="31"/>
                    <a:pt x="22" y="29"/>
                  </a:cubicBezTo>
                  <a:cubicBezTo>
                    <a:pt x="24" y="28"/>
                    <a:pt x="25" y="26"/>
                    <a:pt x="26" y="23"/>
                  </a:cubicBezTo>
                  <a:cubicBezTo>
                    <a:pt x="27" y="23"/>
                    <a:pt x="27" y="23"/>
                    <a:pt x="27" y="23"/>
                  </a:cubicBezTo>
                  <a:cubicBezTo>
                    <a:pt x="25" y="33"/>
                    <a:pt x="25" y="33"/>
                    <a:pt x="25" y="33"/>
                  </a:cubicBezTo>
                  <a:cubicBezTo>
                    <a:pt x="0" y="33"/>
                    <a:pt x="0" y="33"/>
                    <a:pt x="0" y="33"/>
                  </a:cubicBezTo>
                  <a:cubicBezTo>
                    <a:pt x="0" y="32"/>
                    <a:pt x="0" y="32"/>
                    <a:pt x="0" y="32"/>
                  </a:cubicBezTo>
                  <a:cubicBezTo>
                    <a:pt x="1" y="32"/>
                    <a:pt x="1" y="32"/>
                    <a:pt x="1" y="32"/>
                  </a:cubicBezTo>
                  <a:cubicBezTo>
                    <a:pt x="2" y="32"/>
                    <a:pt x="2" y="32"/>
                    <a:pt x="3" y="32"/>
                  </a:cubicBezTo>
                  <a:cubicBezTo>
                    <a:pt x="3" y="32"/>
                    <a:pt x="3" y="31"/>
                    <a:pt x="4" y="31"/>
                  </a:cubicBezTo>
                  <a:cubicBezTo>
                    <a:pt x="4" y="30"/>
                    <a:pt x="4" y="29"/>
                    <a:pt x="4" y="28"/>
                  </a:cubicBezTo>
                  <a:cubicBezTo>
                    <a:pt x="4" y="6"/>
                    <a:pt x="4" y="6"/>
                    <a:pt x="4" y="6"/>
                  </a:cubicBezTo>
                  <a:cubicBezTo>
                    <a:pt x="4" y="4"/>
                    <a:pt x="4" y="3"/>
                    <a:pt x="4" y="3"/>
                  </a:cubicBezTo>
                  <a:cubicBezTo>
                    <a:pt x="4" y="2"/>
                    <a:pt x="3" y="2"/>
                    <a:pt x="3" y="1"/>
                  </a:cubicBezTo>
                  <a:cubicBezTo>
                    <a:pt x="2" y="1"/>
                    <a:pt x="2" y="1"/>
                    <a:pt x="1" y="1"/>
                  </a:cubicBezTo>
                  <a:cubicBezTo>
                    <a:pt x="0" y="1"/>
                    <a:pt x="0" y="1"/>
                    <a:pt x="0" y="1"/>
                  </a:cubicBezTo>
                  <a:cubicBezTo>
                    <a:pt x="0" y="0"/>
                    <a:pt x="0" y="0"/>
                    <a:pt x="0" y="0"/>
                  </a:cubicBezTo>
                  <a:cubicBezTo>
                    <a:pt x="25" y="0"/>
                    <a:pt x="25" y="0"/>
                    <a:pt x="25" y="0"/>
                  </a:cubicBezTo>
                  <a:cubicBezTo>
                    <a:pt x="25" y="10"/>
                    <a:pt x="25" y="10"/>
                    <a:pt x="25" y="10"/>
                  </a:cubicBezTo>
                  <a:cubicBezTo>
                    <a:pt x="24" y="10"/>
                    <a:pt x="24" y="10"/>
                    <a:pt x="24" y="10"/>
                  </a:cubicBezTo>
                  <a:cubicBezTo>
                    <a:pt x="23" y="7"/>
                    <a:pt x="23" y="6"/>
                    <a:pt x="22" y="4"/>
                  </a:cubicBezTo>
                  <a:cubicBezTo>
                    <a:pt x="21" y="3"/>
                    <a:pt x="20" y="3"/>
                    <a:pt x="19" y="2"/>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31" name="Freeform 129"/>
            <p:cNvSpPr>
              <a:spLocks/>
            </p:cNvSpPr>
            <p:nvPr userDrawn="1"/>
          </p:nvSpPr>
          <p:spPr bwMode="auto">
            <a:xfrm>
              <a:off x="3587" y="819"/>
              <a:ext cx="60" cy="68"/>
            </a:xfrm>
            <a:custGeom>
              <a:avLst/>
              <a:gdLst>
                <a:gd name="T0" fmla="*/ 10 w 30"/>
                <a:gd name="T1" fmla="*/ 0 h 34"/>
                <a:gd name="T2" fmla="*/ 25 w 30"/>
                <a:gd name="T3" fmla="*/ 21 h 34"/>
                <a:gd name="T4" fmla="*/ 25 w 30"/>
                <a:gd name="T5" fmla="*/ 6 h 34"/>
                <a:gd name="T6" fmla="*/ 24 w 30"/>
                <a:gd name="T7" fmla="*/ 2 h 34"/>
                <a:gd name="T8" fmla="*/ 21 w 30"/>
                <a:gd name="T9" fmla="*/ 1 h 34"/>
                <a:gd name="T10" fmla="*/ 21 w 30"/>
                <a:gd name="T11" fmla="*/ 0 h 34"/>
                <a:gd name="T12" fmla="*/ 30 w 30"/>
                <a:gd name="T13" fmla="*/ 0 h 34"/>
                <a:gd name="T14" fmla="*/ 30 w 30"/>
                <a:gd name="T15" fmla="*/ 1 h 34"/>
                <a:gd name="T16" fmla="*/ 28 w 30"/>
                <a:gd name="T17" fmla="*/ 1 h 34"/>
                <a:gd name="T18" fmla="*/ 27 w 30"/>
                <a:gd name="T19" fmla="*/ 3 h 34"/>
                <a:gd name="T20" fmla="*/ 26 w 30"/>
                <a:gd name="T21" fmla="*/ 6 h 34"/>
                <a:gd name="T22" fmla="*/ 26 w 30"/>
                <a:gd name="T23" fmla="*/ 34 h 34"/>
                <a:gd name="T24" fmla="*/ 26 w 30"/>
                <a:gd name="T25" fmla="*/ 34 h 34"/>
                <a:gd name="T26" fmla="*/ 6 w 30"/>
                <a:gd name="T27" fmla="*/ 6 h 34"/>
                <a:gd name="T28" fmla="*/ 6 w 30"/>
                <a:gd name="T29" fmla="*/ 27 h 34"/>
                <a:gd name="T30" fmla="*/ 7 w 30"/>
                <a:gd name="T31" fmla="*/ 31 h 34"/>
                <a:gd name="T32" fmla="*/ 10 w 30"/>
                <a:gd name="T33" fmla="*/ 32 h 34"/>
                <a:gd name="T34" fmla="*/ 10 w 30"/>
                <a:gd name="T35" fmla="*/ 32 h 34"/>
                <a:gd name="T36" fmla="*/ 10 w 30"/>
                <a:gd name="T37" fmla="*/ 33 h 34"/>
                <a:gd name="T38" fmla="*/ 0 w 30"/>
                <a:gd name="T39" fmla="*/ 33 h 34"/>
                <a:gd name="T40" fmla="*/ 0 w 30"/>
                <a:gd name="T41" fmla="*/ 32 h 34"/>
                <a:gd name="T42" fmla="*/ 3 w 30"/>
                <a:gd name="T43" fmla="*/ 31 h 34"/>
                <a:gd name="T44" fmla="*/ 4 w 30"/>
                <a:gd name="T45" fmla="*/ 27 h 34"/>
                <a:gd name="T46" fmla="*/ 4 w 30"/>
                <a:gd name="T47" fmla="*/ 4 h 34"/>
                <a:gd name="T48" fmla="*/ 3 w 30"/>
                <a:gd name="T49" fmla="*/ 3 h 34"/>
                <a:gd name="T50" fmla="*/ 2 w 30"/>
                <a:gd name="T51" fmla="*/ 1 h 34"/>
                <a:gd name="T52" fmla="*/ 0 w 30"/>
                <a:gd name="T53" fmla="*/ 1 h 34"/>
                <a:gd name="T54" fmla="*/ 0 w 30"/>
                <a:gd name="T55" fmla="*/ 0 h 34"/>
                <a:gd name="T56" fmla="*/ 10 w 30"/>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0" h="34">
                  <a:moveTo>
                    <a:pt x="10" y="0"/>
                  </a:moveTo>
                  <a:cubicBezTo>
                    <a:pt x="25" y="21"/>
                    <a:pt x="25" y="21"/>
                    <a:pt x="25" y="21"/>
                  </a:cubicBezTo>
                  <a:cubicBezTo>
                    <a:pt x="25" y="6"/>
                    <a:pt x="25" y="6"/>
                    <a:pt x="25" y="6"/>
                  </a:cubicBezTo>
                  <a:cubicBezTo>
                    <a:pt x="25" y="4"/>
                    <a:pt x="25" y="3"/>
                    <a:pt x="24" y="2"/>
                  </a:cubicBezTo>
                  <a:cubicBezTo>
                    <a:pt x="23" y="1"/>
                    <a:pt x="22" y="1"/>
                    <a:pt x="21" y="1"/>
                  </a:cubicBezTo>
                  <a:cubicBezTo>
                    <a:pt x="21" y="0"/>
                    <a:pt x="21" y="0"/>
                    <a:pt x="21" y="0"/>
                  </a:cubicBezTo>
                  <a:cubicBezTo>
                    <a:pt x="30" y="0"/>
                    <a:pt x="30" y="0"/>
                    <a:pt x="30" y="0"/>
                  </a:cubicBezTo>
                  <a:cubicBezTo>
                    <a:pt x="30" y="1"/>
                    <a:pt x="30" y="1"/>
                    <a:pt x="30" y="1"/>
                  </a:cubicBezTo>
                  <a:cubicBezTo>
                    <a:pt x="29" y="1"/>
                    <a:pt x="28" y="1"/>
                    <a:pt x="28" y="1"/>
                  </a:cubicBezTo>
                  <a:cubicBezTo>
                    <a:pt x="27" y="2"/>
                    <a:pt x="27" y="2"/>
                    <a:pt x="27" y="3"/>
                  </a:cubicBezTo>
                  <a:cubicBezTo>
                    <a:pt x="27" y="3"/>
                    <a:pt x="26" y="5"/>
                    <a:pt x="26" y="6"/>
                  </a:cubicBezTo>
                  <a:cubicBezTo>
                    <a:pt x="26" y="34"/>
                    <a:pt x="26" y="34"/>
                    <a:pt x="26" y="34"/>
                  </a:cubicBezTo>
                  <a:cubicBezTo>
                    <a:pt x="26" y="34"/>
                    <a:pt x="26" y="34"/>
                    <a:pt x="26" y="34"/>
                  </a:cubicBezTo>
                  <a:cubicBezTo>
                    <a:pt x="6" y="6"/>
                    <a:pt x="6" y="6"/>
                    <a:pt x="6" y="6"/>
                  </a:cubicBezTo>
                  <a:cubicBezTo>
                    <a:pt x="6" y="27"/>
                    <a:pt x="6" y="27"/>
                    <a:pt x="6" y="27"/>
                  </a:cubicBezTo>
                  <a:cubicBezTo>
                    <a:pt x="6" y="29"/>
                    <a:pt x="6" y="31"/>
                    <a:pt x="7" y="31"/>
                  </a:cubicBezTo>
                  <a:cubicBezTo>
                    <a:pt x="8" y="32"/>
                    <a:pt x="9" y="32"/>
                    <a:pt x="10" y="32"/>
                  </a:cubicBezTo>
                  <a:cubicBezTo>
                    <a:pt x="10" y="32"/>
                    <a:pt x="10" y="32"/>
                    <a:pt x="10" y="32"/>
                  </a:cubicBezTo>
                  <a:cubicBezTo>
                    <a:pt x="10" y="33"/>
                    <a:pt x="10" y="33"/>
                    <a:pt x="10" y="33"/>
                  </a:cubicBezTo>
                  <a:cubicBezTo>
                    <a:pt x="0" y="33"/>
                    <a:pt x="0" y="33"/>
                    <a:pt x="0" y="33"/>
                  </a:cubicBezTo>
                  <a:cubicBezTo>
                    <a:pt x="0" y="32"/>
                    <a:pt x="0" y="32"/>
                    <a:pt x="0" y="32"/>
                  </a:cubicBezTo>
                  <a:cubicBezTo>
                    <a:pt x="1" y="32"/>
                    <a:pt x="2" y="32"/>
                    <a:pt x="3" y="31"/>
                  </a:cubicBezTo>
                  <a:cubicBezTo>
                    <a:pt x="4" y="30"/>
                    <a:pt x="4" y="29"/>
                    <a:pt x="4" y="27"/>
                  </a:cubicBezTo>
                  <a:cubicBezTo>
                    <a:pt x="4" y="4"/>
                    <a:pt x="4" y="4"/>
                    <a:pt x="4" y="4"/>
                  </a:cubicBezTo>
                  <a:cubicBezTo>
                    <a:pt x="3" y="3"/>
                    <a:pt x="3" y="3"/>
                    <a:pt x="3" y="3"/>
                  </a:cubicBezTo>
                  <a:cubicBezTo>
                    <a:pt x="3" y="2"/>
                    <a:pt x="2" y="1"/>
                    <a:pt x="2" y="1"/>
                  </a:cubicBezTo>
                  <a:cubicBezTo>
                    <a:pt x="1" y="1"/>
                    <a:pt x="1" y="1"/>
                    <a:pt x="0" y="1"/>
                  </a:cubicBezTo>
                  <a:cubicBezTo>
                    <a:pt x="0" y="0"/>
                    <a:pt x="0" y="0"/>
                    <a:pt x="0" y="0"/>
                  </a:cubicBezTo>
                  <a:lnTo>
                    <a:pt x="10" y="0"/>
                  </a:lnTo>
                  <a:close/>
                </a:path>
              </a:pathLst>
            </a:custGeom>
            <a:solidFill>
              <a:srgbClr val="4D4D4D"/>
            </a:solidFill>
            <a:ln w="9525">
              <a:noFill/>
              <a:round/>
              <a:headEnd/>
              <a:tailEnd/>
            </a:ln>
          </p:spPr>
          <p:txBody>
            <a:bodyPr/>
            <a:lstStyle/>
            <a:p>
              <a:pPr>
                <a:defRPr/>
              </a:pPr>
              <a:endParaRPr lang="en-US"/>
            </a:p>
          </p:txBody>
        </p:sp>
        <p:sp>
          <p:nvSpPr>
            <p:cNvPr id="32" name="Freeform 130"/>
            <p:cNvSpPr>
              <a:spLocks/>
            </p:cNvSpPr>
            <p:nvPr userDrawn="1"/>
          </p:nvSpPr>
          <p:spPr bwMode="auto">
            <a:xfrm>
              <a:off x="3649" y="819"/>
              <a:ext cx="54" cy="66"/>
            </a:xfrm>
            <a:custGeom>
              <a:avLst/>
              <a:gdLst>
                <a:gd name="T0" fmla="*/ 27 w 27"/>
                <a:gd name="T1" fmla="*/ 0 h 33"/>
                <a:gd name="T2" fmla="*/ 27 w 27"/>
                <a:gd name="T3" fmla="*/ 9 h 33"/>
                <a:gd name="T4" fmla="*/ 26 w 27"/>
                <a:gd name="T5" fmla="*/ 9 h 33"/>
                <a:gd name="T6" fmla="*/ 25 w 27"/>
                <a:gd name="T7" fmla="*/ 4 h 33"/>
                <a:gd name="T8" fmla="*/ 22 w 27"/>
                <a:gd name="T9" fmla="*/ 2 h 33"/>
                <a:gd name="T10" fmla="*/ 19 w 27"/>
                <a:gd name="T11" fmla="*/ 2 h 33"/>
                <a:gd name="T12" fmla="*/ 17 w 27"/>
                <a:gd name="T13" fmla="*/ 2 h 33"/>
                <a:gd name="T14" fmla="*/ 17 w 27"/>
                <a:gd name="T15" fmla="*/ 28 h 33"/>
                <a:gd name="T16" fmla="*/ 17 w 27"/>
                <a:gd name="T17" fmla="*/ 31 h 33"/>
                <a:gd name="T18" fmla="*/ 18 w 27"/>
                <a:gd name="T19" fmla="*/ 32 h 33"/>
                <a:gd name="T20" fmla="*/ 20 w 27"/>
                <a:gd name="T21" fmla="*/ 32 h 33"/>
                <a:gd name="T22" fmla="*/ 21 w 27"/>
                <a:gd name="T23" fmla="*/ 32 h 33"/>
                <a:gd name="T24" fmla="*/ 21 w 27"/>
                <a:gd name="T25" fmla="*/ 33 h 33"/>
                <a:gd name="T26" fmla="*/ 6 w 27"/>
                <a:gd name="T27" fmla="*/ 33 h 33"/>
                <a:gd name="T28" fmla="*/ 6 w 27"/>
                <a:gd name="T29" fmla="*/ 32 h 33"/>
                <a:gd name="T30" fmla="*/ 7 w 27"/>
                <a:gd name="T31" fmla="*/ 32 h 33"/>
                <a:gd name="T32" fmla="*/ 9 w 27"/>
                <a:gd name="T33" fmla="*/ 32 h 33"/>
                <a:gd name="T34" fmla="*/ 10 w 27"/>
                <a:gd name="T35" fmla="*/ 31 h 33"/>
                <a:gd name="T36" fmla="*/ 10 w 27"/>
                <a:gd name="T37" fmla="*/ 28 h 33"/>
                <a:gd name="T38" fmla="*/ 10 w 27"/>
                <a:gd name="T39" fmla="*/ 2 h 33"/>
                <a:gd name="T40" fmla="*/ 8 w 27"/>
                <a:gd name="T41" fmla="*/ 2 h 33"/>
                <a:gd name="T42" fmla="*/ 4 w 27"/>
                <a:gd name="T43" fmla="*/ 3 h 33"/>
                <a:gd name="T44" fmla="*/ 1 w 27"/>
                <a:gd name="T45" fmla="*/ 9 h 33"/>
                <a:gd name="T46" fmla="*/ 0 w 27"/>
                <a:gd name="T47" fmla="*/ 9 h 33"/>
                <a:gd name="T48" fmla="*/ 0 w 27"/>
                <a:gd name="T49" fmla="*/ 0 h 33"/>
                <a:gd name="T50" fmla="*/ 27 w 27"/>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33">
                  <a:moveTo>
                    <a:pt x="27" y="0"/>
                  </a:moveTo>
                  <a:cubicBezTo>
                    <a:pt x="27" y="9"/>
                    <a:pt x="27" y="9"/>
                    <a:pt x="27" y="9"/>
                  </a:cubicBezTo>
                  <a:cubicBezTo>
                    <a:pt x="26" y="9"/>
                    <a:pt x="26" y="9"/>
                    <a:pt x="26" y="9"/>
                  </a:cubicBezTo>
                  <a:cubicBezTo>
                    <a:pt x="26" y="7"/>
                    <a:pt x="25" y="5"/>
                    <a:pt x="25" y="4"/>
                  </a:cubicBezTo>
                  <a:cubicBezTo>
                    <a:pt x="24" y="3"/>
                    <a:pt x="23" y="3"/>
                    <a:pt x="22" y="2"/>
                  </a:cubicBezTo>
                  <a:cubicBezTo>
                    <a:pt x="22" y="2"/>
                    <a:pt x="21" y="2"/>
                    <a:pt x="19" y="2"/>
                  </a:cubicBezTo>
                  <a:cubicBezTo>
                    <a:pt x="17" y="2"/>
                    <a:pt x="17" y="2"/>
                    <a:pt x="17" y="2"/>
                  </a:cubicBezTo>
                  <a:cubicBezTo>
                    <a:pt x="17" y="28"/>
                    <a:pt x="17" y="28"/>
                    <a:pt x="17" y="28"/>
                  </a:cubicBezTo>
                  <a:cubicBezTo>
                    <a:pt x="17" y="29"/>
                    <a:pt x="17" y="30"/>
                    <a:pt x="17" y="31"/>
                  </a:cubicBezTo>
                  <a:cubicBezTo>
                    <a:pt x="18" y="31"/>
                    <a:pt x="18" y="32"/>
                    <a:pt x="18" y="32"/>
                  </a:cubicBezTo>
                  <a:cubicBezTo>
                    <a:pt x="19" y="32"/>
                    <a:pt x="20" y="32"/>
                    <a:pt x="20" y="32"/>
                  </a:cubicBezTo>
                  <a:cubicBezTo>
                    <a:pt x="21" y="32"/>
                    <a:pt x="21" y="32"/>
                    <a:pt x="21" y="32"/>
                  </a:cubicBezTo>
                  <a:cubicBezTo>
                    <a:pt x="21" y="33"/>
                    <a:pt x="21" y="33"/>
                    <a:pt x="21" y="33"/>
                  </a:cubicBezTo>
                  <a:cubicBezTo>
                    <a:pt x="6" y="33"/>
                    <a:pt x="6" y="33"/>
                    <a:pt x="6" y="33"/>
                  </a:cubicBezTo>
                  <a:cubicBezTo>
                    <a:pt x="6" y="32"/>
                    <a:pt x="6" y="32"/>
                    <a:pt x="6" y="32"/>
                  </a:cubicBezTo>
                  <a:cubicBezTo>
                    <a:pt x="7" y="32"/>
                    <a:pt x="7" y="32"/>
                    <a:pt x="7" y="32"/>
                  </a:cubicBezTo>
                  <a:cubicBezTo>
                    <a:pt x="8" y="32"/>
                    <a:pt x="8" y="32"/>
                    <a:pt x="9" y="32"/>
                  </a:cubicBezTo>
                  <a:cubicBezTo>
                    <a:pt x="9" y="32"/>
                    <a:pt x="10" y="31"/>
                    <a:pt x="10" y="31"/>
                  </a:cubicBezTo>
                  <a:cubicBezTo>
                    <a:pt x="10" y="30"/>
                    <a:pt x="10" y="29"/>
                    <a:pt x="10" y="28"/>
                  </a:cubicBezTo>
                  <a:cubicBezTo>
                    <a:pt x="10" y="2"/>
                    <a:pt x="10" y="2"/>
                    <a:pt x="10" y="2"/>
                  </a:cubicBezTo>
                  <a:cubicBezTo>
                    <a:pt x="8" y="2"/>
                    <a:pt x="8" y="2"/>
                    <a:pt x="8" y="2"/>
                  </a:cubicBezTo>
                  <a:cubicBezTo>
                    <a:pt x="6" y="2"/>
                    <a:pt x="5" y="2"/>
                    <a:pt x="4" y="3"/>
                  </a:cubicBezTo>
                  <a:cubicBezTo>
                    <a:pt x="2" y="4"/>
                    <a:pt x="2" y="6"/>
                    <a:pt x="1" y="9"/>
                  </a:cubicBezTo>
                  <a:cubicBezTo>
                    <a:pt x="0" y="9"/>
                    <a:pt x="0" y="9"/>
                    <a:pt x="0" y="9"/>
                  </a:cubicBezTo>
                  <a:cubicBezTo>
                    <a:pt x="0" y="0"/>
                    <a:pt x="0" y="0"/>
                    <a:pt x="0" y="0"/>
                  </a:cubicBezTo>
                  <a:lnTo>
                    <a:pt x="27" y="0"/>
                  </a:lnTo>
                  <a:close/>
                </a:path>
              </a:pathLst>
            </a:custGeom>
            <a:solidFill>
              <a:srgbClr val="4D4D4D"/>
            </a:solidFill>
            <a:ln w="9525">
              <a:noFill/>
              <a:round/>
              <a:headEnd/>
              <a:tailEnd/>
            </a:ln>
          </p:spPr>
          <p:txBody>
            <a:bodyPr/>
            <a:lstStyle/>
            <a:p>
              <a:pPr>
                <a:defRPr/>
              </a:pPr>
              <a:endParaRPr lang="en-US"/>
            </a:p>
          </p:txBody>
        </p:sp>
      </p:grpSp>
      <p:sp>
        <p:nvSpPr>
          <p:cNvPr id="14338" name="Rectangle 2"/>
          <p:cNvSpPr>
            <a:spLocks noGrp="1" noChangeArrowheads="1"/>
          </p:cNvSpPr>
          <p:nvPr>
            <p:ph type="subTitle" idx="1"/>
          </p:nvPr>
        </p:nvSpPr>
        <p:spPr>
          <a:xfrm>
            <a:off x="1371600" y="4908550"/>
            <a:ext cx="6400800" cy="976313"/>
          </a:xfrm>
          <a:noFill/>
          <a:ln w="9525"/>
        </p:spPr>
        <p:txBody>
          <a:bodyPr/>
          <a:lstStyle>
            <a:lvl1pPr marL="0" indent="0" algn="ctr">
              <a:buFontTx/>
              <a:buNone/>
              <a:defRPr sz="2400" b="1">
                <a:solidFill>
                  <a:srgbClr val="525252"/>
                </a:solidFill>
              </a:defRPr>
            </a:lvl1pPr>
          </a:lstStyle>
          <a:p>
            <a:r>
              <a:rPr lang="en-US" altLang="en-US"/>
              <a:t>Place additional text here</a:t>
            </a:r>
            <a:br>
              <a:rPr lang="en-US" altLang="en-US"/>
            </a:br>
            <a:r>
              <a:rPr lang="en-US" altLang="en-US"/>
              <a:t>(Authors, Job Title, Date, etc.)</a:t>
            </a:r>
          </a:p>
        </p:txBody>
      </p:sp>
      <p:sp>
        <p:nvSpPr>
          <p:cNvPr id="14340" name="Rectangle 4"/>
          <p:cNvSpPr>
            <a:spLocks noGrp="1" noChangeArrowheads="1"/>
          </p:cNvSpPr>
          <p:nvPr>
            <p:ph type="ctrTitle" sz="quarter"/>
          </p:nvPr>
        </p:nvSpPr>
        <p:spPr>
          <a:xfrm>
            <a:off x="685800" y="2522538"/>
            <a:ext cx="7772400" cy="1470025"/>
          </a:xfrm>
        </p:spPr>
        <p:txBody>
          <a:bodyPr/>
          <a:lstStyle>
            <a:lvl1pPr>
              <a:defRPr sz="4800" b="1"/>
            </a:lvl1pPr>
          </a:lstStyle>
          <a:p>
            <a:r>
              <a:rPr lang="en-US"/>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8E3694C6-7422-4670-A182-6012B3C8F90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51045A60-41CE-4BA1-B974-D8DE77D524E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90538" y="1123950"/>
            <a:ext cx="4005262" cy="4259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23950"/>
            <a:ext cx="4005263" cy="4259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r>
              <a:rPr lang="en-US"/>
              <a:t>Page </a:t>
            </a:r>
            <a:fld id="{607907F9-D35F-479D-9F8A-E218CE9EFF8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sldNum" sz="quarter" idx="10"/>
          </p:nvPr>
        </p:nvSpPr>
        <p:spPr>
          <a:ln/>
        </p:spPr>
        <p:txBody>
          <a:bodyPr/>
          <a:lstStyle>
            <a:lvl1pPr>
              <a:defRPr/>
            </a:lvl1pPr>
          </a:lstStyle>
          <a:p>
            <a:pPr>
              <a:defRPr/>
            </a:pPr>
            <a:r>
              <a:rPr lang="en-US"/>
              <a:t>Page </a:t>
            </a:r>
            <a:fld id="{79E5CE23-44B0-4EBE-850A-070C43CD069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r>
              <a:rPr lang="en-US"/>
              <a:t>Page </a:t>
            </a:r>
            <a:fld id="{6B37FB47-3A86-4866-B2EF-B3BD42E525F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r>
              <a:rPr lang="en-US"/>
              <a:t>Page </a:t>
            </a:r>
            <a:fld id="{F8A9D30C-DB66-463A-8CB9-72E711A44C8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r>
              <a:rPr lang="en-US"/>
              <a:t>Page </a:t>
            </a:r>
            <a:fld id="{0095297F-A3D8-4ECB-9AF1-D19A83490F6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r>
              <a:rPr lang="en-US"/>
              <a:t>Page </a:t>
            </a:r>
            <a:fld id="{FA88D079-13C6-48E2-9B16-AD9356F5380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AB582340-C87C-4077-B825-13F4FE277E8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7188" y="47625"/>
            <a:ext cx="2071687" cy="53355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90538" y="47625"/>
            <a:ext cx="6064250" cy="53355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011F008D-F79E-48AF-8F5B-BFD37BF7F4BA}"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752475" y="47625"/>
            <a:ext cx="8026400" cy="6889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90538" y="1123950"/>
            <a:ext cx="4005262" cy="4259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123950"/>
            <a:ext cx="4005263" cy="4259263"/>
          </a:xfrm>
        </p:spPr>
        <p:txBody>
          <a:bodyPr/>
          <a:lstStyle/>
          <a:p>
            <a:pPr lvl="0"/>
            <a:endParaRPr lang="en-US" noProof="0" smtClean="0"/>
          </a:p>
        </p:txBody>
      </p:sp>
      <p:sp>
        <p:nvSpPr>
          <p:cNvPr id="5" name="Rectangle 4"/>
          <p:cNvSpPr>
            <a:spLocks noGrp="1" noChangeArrowheads="1"/>
          </p:cNvSpPr>
          <p:nvPr>
            <p:ph type="sldNum" sz="quarter" idx="10"/>
          </p:nvPr>
        </p:nvSpPr>
        <p:spPr>
          <a:ln/>
        </p:spPr>
        <p:txBody>
          <a:bodyPr/>
          <a:lstStyle>
            <a:lvl1pPr>
              <a:defRPr/>
            </a:lvl1pPr>
          </a:lstStyle>
          <a:p>
            <a:pPr>
              <a:defRPr/>
            </a:pPr>
            <a:r>
              <a:rPr lang="en-US"/>
              <a:t>Page </a:t>
            </a:r>
            <a:fld id="{DAF6A443-942D-4CF1-B534-18F2BB9CB3D3}"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52475" y="47625"/>
            <a:ext cx="8026400" cy="6889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90538" y="1123950"/>
            <a:ext cx="4005262" cy="4259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23950"/>
            <a:ext cx="4005263" cy="4259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r>
              <a:rPr lang="en-US"/>
              <a:t>Page </a:t>
            </a:r>
            <a:fld id="{53B19FBD-6857-452D-87E8-043EF62E7EBD}"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90538" y="47625"/>
            <a:ext cx="8288337" cy="5335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r>
              <a:rPr lang="en-US"/>
              <a:t>Page </a:t>
            </a:r>
            <a:fld id="{193A1B20-8FB4-4DB9-81BF-F9304B72E26D}"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752475" y="47625"/>
            <a:ext cx="8026400" cy="6889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90538" y="1123950"/>
            <a:ext cx="4005262" cy="4259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123950"/>
            <a:ext cx="4005263" cy="4259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r>
              <a:rPr lang="en-US"/>
              <a:t>Page </a:t>
            </a:r>
            <a:fld id="{420D65AB-DD19-4E5C-8129-3730AADDC5E2}"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752475" y="47625"/>
            <a:ext cx="8026400" cy="688975"/>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90538" y="1123950"/>
            <a:ext cx="8162925" cy="4259263"/>
          </a:xfrm>
        </p:spPr>
        <p:txBody>
          <a:bodyPr/>
          <a:lstStyle/>
          <a:p>
            <a:pPr lvl="0"/>
            <a:endParaRPr lang="en-US" noProof="0" smtClean="0"/>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45DEC734-F6A4-458D-A0E7-EE5BB6C2CFC1}"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8C7BA9F5-A5CF-45AC-A3BE-058F10FC29FC}"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52475" y="47625"/>
            <a:ext cx="8026400" cy="6889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90538" y="1123950"/>
            <a:ext cx="8162925" cy="4259263"/>
          </a:xfrm>
        </p:spPr>
        <p:txBody>
          <a:bodyPr/>
          <a:lstStyle/>
          <a:p>
            <a:pPr lvl="0"/>
            <a:endParaRPr lang="en-US" noProof="0"/>
          </a:p>
        </p:txBody>
      </p:sp>
      <p:sp>
        <p:nvSpPr>
          <p:cNvPr id="4" name="Rectangle 4"/>
          <p:cNvSpPr>
            <a:spLocks noGrp="1" noChangeArrowheads="1"/>
          </p:cNvSpPr>
          <p:nvPr>
            <p:ph type="sldNum" sz="quarter" idx="10"/>
          </p:nvPr>
        </p:nvSpPr>
        <p:spPr>
          <a:ln/>
        </p:spPr>
        <p:txBody>
          <a:bodyPr/>
          <a:lstStyle>
            <a:lvl1pPr>
              <a:defRPr/>
            </a:lvl1pPr>
          </a:lstStyle>
          <a:p>
            <a:pPr>
              <a:defRPr/>
            </a:pPr>
            <a:r>
              <a:rPr lang="en-US"/>
              <a:t>Page </a:t>
            </a:r>
            <a:fld id="{EE228853-F11F-4BE5-B016-13B7718E85C2}"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914400" y="1828800"/>
            <a:ext cx="7772400" cy="1143000"/>
          </a:xfrm>
        </p:spPr>
        <p:txBody>
          <a:bodyPr/>
          <a:lstStyle>
            <a:lvl1pPr>
              <a:defRPr sz="4800"/>
            </a:lvl1pPr>
          </a:lstStyle>
          <a:p>
            <a:r>
              <a:rPr lang="en-US" altLang="en-US"/>
              <a:t>Place Title Here</a:t>
            </a:r>
          </a:p>
        </p:txBody>
      </p:sp>
      <p:sp>
        <p:nvSpPr>
          <p:cNvPr id="39939" name="Rectangle 3"/>
          <p:cNvSpPr>
            <a:spLocks noGrp="1" noChangeArrowheads="1"/>
          </p:cNvSpPr>
          <p:nvPr>
            <p:ph type="subTitle" idx="1"/>
          </p:nvPr>
        </p:nvSpPr>
        <p:spPr>
          <a:xfrm>
            <a:off x="990600" y="3657600"/>
            <a:ext cx="6400800" cy="1752600"/>
          </a:xfrm>
        </p:spPr>
        <p:txBody>
          <a:bodyPr/>
          <a:lstStyle>
            <a:lvl1pPr marL="0" indent="0">
              <a:buFontTx/>
              <a:buNone/>
              <a:defRPr sz="2400" b="1"/>
            </a:lvl1pPr>
          </a:lstStyle>
          <a:p>
            <a:r>
              <a:rPr lang="en-US" altLang="en-US"/>
              <a:t>Place additional text here</a:t>
            </a:r>
          </a:p>
        </p:txBody>
      </p:sp>
      <p:pic>
        <p:nvPicPr>
          <p:cNvPr id="39940" name="Picture 4" descr="Maryland Crown Logo"/>
          <p:cNvPicPr>
            <a:picLocks noChangeAspect="1" noChangeArrowheads="1"/>
          </p:cNvPicPr>
          <p:nvPr/>
        </p:nvPicPr>
        <p:blipFill>
          <a:blip r:embed="rId2" cstate="print"/>
          <a:srcRect/>
          <a:stretch>
            <a:fillRect/>
          </a:stretch>
        </p:blipFill>
        <p:spPr bwMode="auto">
          <a:xfrm>
            <a:off x="3581400" y="263525"/>
            <a:ext cx="1905000" cy="865188"/>
          </a:xfrm>
          <a:prstGeom prst="rect">
            <a:avLst/>
          </a:prstGeom>
          <a:noFill/>
        </p:spPr>
      </p:pic>
      <p:pic>
        <p:nvPicPr>
          <p:cNvPr id="39941" name="Picture 5" descr="MDE logo"/>
          <p:cNvPicPr>
            <a:picLocks noChangeAspect="1" noChangeArrowheads="1"/>
          </p:cNvPicPr>
          <p:nvPr/>
        </p:nvPicPr>
        <p:blipFill>
          <a:blip r:embed="rId3" cstate="print"/>
          <a:srcRect/>
          <a:stretch>
            <a:fillRect/>
          </a:stretch>
        </p:blipFill>
        <p:spPr bwMode="auto">
          <a:xfrm>
            <a:off x="8153400" y="5791200"/>
            <a:ext cx="560388" cy="700088"/>
          </a:xfrm>
          <a:prstGeom prst="rect">
            <a:avLst/>
          </a:prstGeom>
          <a:noFill/>
        </p:spPr>
      </p:pic>
      <p:sp>
        <p:nvSpPr>
          <p:cNvPr id="39942" name="Line 6"/>
          <p:cNvSpPr>
            <a:spLocks noChangeShapeType="1"/>
          </p:cNvSpPr>
          <p:nvPr/>
        </p:nvSpPr>
        <p:spPr bwMode="auto">
          <a:xfrm>
            <a:off x="2209800" y="1524000"/>
            <a:ext cx="4800600" cy="0"/>
          </a:xfrm>
          <a:prstGeom prst="line">
            <a:avLst/>
          </a:prstGeom>
          <a:noFill/>
          <a:ln w="38100">
            <a:solidFill>
              <a:srgbClr val="080808"/>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sp>
        <p:nvSpPr>
          <p:cNvPr id="39943" name="Rectangle 7"/>
          <p:cNvSpPr>
            <a:spLocks noChangeArrowheads="1"/>
          </p:cNvSpPr>
          <p:nvPr/>
        </p:nvSpPr>
        <p:spPr bwMode="auto">
          <a:xfrm>
            <a:off x="2201863" y="1066800"/>
            <a:ext cx="4738687" cy="457200"/>
          </a:xfrm>
          <a:prstGeom prst="rect">
            <a:avLst/>
          </a:prstGeom>
          <a:noFill/>
          <a:ln w="9525">
            <a:noFill/>
            <a:miter lim="800000"/>
            <a:headEnd/>
            <a:tailEnd/>
          </a:ln>
          <a:effectLst/>
        </p:spPr>
        <p:txBody>
          <a:bodyPr wrap="none">
            <a:spAutoFit/>
          </a:bodyPr>
          <a:lstStyle/>
          <a:p>
            <a:pPr>
              <a:lnSpc>
                <a:spcPct val="100000"/>
              </a:lnSpc>
              <a:spcBef>
                <a:spcPct val="60000"/>
              </a:spcBef>
              <a:buClr>
                <a:srgbClr val="080808"/>
              </a:buClr>
              <a:buSzTx/>
              <a:buFontTx/>
              <a:buNone/>
            </a:pPr>
            <a:r>
              <a:rPr lang="en-US" altLang="en-US" sz="2400" b="1" dirty="0">
                <a:latin typeface="Arial" charset="0"/>
              </a:rPr>
              <a:t>Department of the Environment</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295400"/>
            <a:ext cx="1885950" cy="4038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0100" y="1295400"/>
            <a:ext cx="5505450" cy="4038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914400" y="1828800"/>
            <a:ext cx="7772400" cy="1143000"/>
          </a:xfrm>
        </p:spPr>
        <p:txBody>
          <a:bodyPr/>
          <a:lstStyle>
            <a:lvl1pPr>
              <a:defRPr sz="4800"/>
            </a:lvl1pPr>
          </a:lstStyle>
          <a:p>
            <a:r>
              <a:rPr lang="en-US" altLang="en-US"/>
              <a:t>Place Title Here</a:t>
            </a:r>
          </a:p>
        </p:txBody>
      </p:sp>
      <p:sp>
        <p:nvSpPr>
          <p:cNvPr id="39939" name="Rectangle 3"/>
          <p:cNvSpPr>
            <a:spLocks noGrp="1" noChangeArrowheads="1"/>
          </p:cNvSpPr>
          <p:nvPr>
            <p:ph type="subTitle" idx="1"/>
          </p:nvPr>
        </p:nvSpPr>
        <p:spPr>
          <a:xfrm>
            <a:off x="990600" y="3657600"/>
            <a:ext cx="6400800" cy="1752600"/>
          </a:xfrm>
        </p:spPr>
        <p:txBody>
          <a:bodyPr/>
          <a:lstStyle>
            <a:lvl1pPr marL="0" indent="0">
              <a:buFontTx/>
              <a:buNone/>
              <a:defRPr sz="2400" b="1"/>
            </a:lvl1pPr>
          </a:lstStyle>
          <a:p>
            <a:r>
              <a:rPr lang="en-US" altLang="en-US"/>
              <a:t>Place additional text here</a:t>
            </a:r>
          </a:p>
        </p:txBody>
      </p:sp>
      <p:pic>
        <p:nvPicPr>
          <p:cNvPr id="39940" name="Picture 4" descr="Maryland Crown Logo"/>
          <p:cNvPicPr>
            <a:picLocks noChangeAspect="1" noChangeArrowheads="1"/>
          </p:cNvPicPr>
          <p:nvPr/>
        </p:nvPicPr>
        <p:blipFill>
          <a:blip r:embed="rId2" cstate="print"/>
          <a:srcRect/>
          <a:stretch>
            <a:fillRect/>
          </a:stretch>
        </p:blipFill>
        <p:spPr bwMode="auto">
          <a:xfrm>
            <a:off x="3581400" y="263525"/>
            <a:ext cx="1905000" cy="865188"/>
          </a:xfrm>
          <a:prstGeom prst="rect">
            <a:avLst/>
          </a:prstGeom>
          <a:noFill/>
        </p:spPr>
      </p:pic>
      <p:pic>
        <p:nvPicPr>
          <p:cNvPr id="39941" name="Picture 5" descr="MDE logo"/>
          <p:cNvPicPr>
            <a:picLocks noChangeAspect="1" noChangeArrowheads="1"/>
          </p:cNvPicPr>
          <p:nvPr/>
        </p:nvPicPr>
        <p:blipFill>
          <a:blip r:embed="rId3" cstate="print"/>
          <a:srcRect/>
          <a:stretch>
            <a:fillRect/>
          </a:stretch>
        </p:blipFill>
        <p:spPr bwMode="auto">
          <a:xfrm>
            <a:off x="8153400" y="5791200"/>
            <a:ext cx="560388" cy="700088"/>
          </a:xfrm>
          <a:prstGeom prst="rect">
            <a:avLst/>
          </a:prstGeom>
          <a:noFill/>
        </p:spPr>
      </p:pic>
      <p:sp>
        <p:nvSpPr>
          <p:cNvPr id="39942" name="Line 6"/>
          <p:cNvSpPr>
            <a:spLocks noChangeShapeType="1"/>
          </p:cNvSpPr>
          <p:nvPr/>
        </p:nvSpPr>
        <p:spPr bwMode="auto">
          <a:xfrm>
            <a:off x="2209800" y="1524000"/>
            <a:ext cx="4800600" cy="0"/>
          </a:xfrm>
          <a:prstGeom prst="line">
            <a:avLst/>
          </a:prstGeom>
          <a:noFill/>
          <a:ln w="38100">
            <a:solidFill>
              <a:srgbClr val="080808"/>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sp>
        <p:nvSpPr>
          <p:cNvPr id="39943" name="Rectangle 7"/>
          <p:cNvSpPr>
            <a:spLocks noChangeArrowheads="1"/>
          </p:cNvSpPr>
          <p:nvPr/>
        </p:nvSpPr>
        <p:spPr bwMode="auto">
          <a:xfrm>
            <a:off x="2201863" y="1066800"/>
            <a:ext cx="4738687" cy="457200"/>
          </a:xfrm>
          <a:prstGeom prst="rect">
            <a:avLst/>
          </a:prstGeom>
          <a:noFill/>
          <a:ln w="9525">
            <a:noFill/>
            <a:miter lim="800000"/>
            <a:headEnd/>
            <a:tailEnd/>
          </a:ln>
          <a:effectLst/>
        </p:spPr>
        <p:txBody>
          <a:bodyPr wrap="none">
            <a:spAutoFit/>
          </a:bodyPr>
          <a:lstStyle/>
          <a:p>
            <a:pPr>
              <a:lnSpc>
                <a:spcPct val="100000"/>
              </a:lnSpc>
              <a:spcBef>
                <a:spcPct val="60000"/>
              </a:spcBef>
              <a:buClr>
                <a:srgbClr val="080808"/>
              </a:buClr>
              <a:buSzTx/>
              <a:buFontTx/>
              <a:buNone/>
            </a:pPr>
            <a:r>
              <a:rPr lang="en-US" altLang="en-US" sz="2400" b="1" dirty="0">
                <a:latin typeface="Arial" charset="0"/>
              </a:rPr>
              <a:t>Department of the Environment</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295400"/>
            <a:ext cx="1885950" cy="4038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0100" y="1295400"/>
            <a:ext cx="5505450" cy="4038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914400" y="1828800"/>
            <a:ext cx="7772400" cy="1143000"/>
          </a:xfrm>
        </p:spPr>
        <p:txBody>
          <a:bodyPr/>
          <a:lstStyle>
            <a:lvl1pPr>
              <a:defRPr sz="4800"/>
            </a:lvl1pPr>
          </a:lstStyle>
          <a:p>
            <a:r>
              <a:rPr lang="en-US" altLang="en-US"/>
              <a:t>Place Title Here</a:t>
            </a:r>
          </a:p>
        </p:txBody>
      </p:sp>
      <p:sp>
        <p:nvSpPr>
          <p:cNvPr id="39939" name="Rectangle 3"/>
          <p:cNvSpPr>
            <a:spLocks noGrp="1" noChangeArrowheads="1"/>
          </p:cNvSpPr>
          <p:nvPr>
            <p:ph type="subTitle" idx="1"/>
          </p:nvPr>
        </p:nvSpPr>
        <p:spPr>
          <a:xfrm>
            <a:off x="990600" y="3657600"/>
            <a:ext cx="6400800" cy="1752600"/>
          </a:xfrm>
        </p:spPr>
        <p:txBody>
          <a:bodyPr/>
          <a:lstStyle>
            <a:lvl1pPr marL="0" indent="0">
              <a:buFontTx/>
              <a:buNone/>
              <a:defRPr sz="2400" b="1"/>
            </a:lvl1pPr>
          </a:lstStyle>
          <a:p>
            <a:r>
              <a:rPr lang="en-US" altLang="en-US"/>
              <a:t>Place additional text here</a:t>
            </a:r>
          </a:p>
        </p:txBody>
      </p:sp>
      <p:pic>
        <p:nvPicPr>
          <p:cNvPr id="39940" name="Picture 4" descr="Maryland Crown Logo"/>
          <p:cNvPicPr>
            <a:picLocks noChangeAspect="1" noChangeArrowheads="1"/>
          </p:cNvPicPr>
          <p:nvPr/>
        </p:nvPicPr>
        <p:blipFill>
          <a:blip r:embed="rId2" cstate="print"/>
          <a:srcRect/>
          <a:stretch>
            <a:fillRect/>
          </a:stretch>
        </p:blipFill>
        <p:spPr bwMode="auto">
          <a:xfrm>
            <a:off x="3581400" y="263525"/>
            <a:ext cx="1905000" cy="865188"/>
          </a:xfrm>
          <a:prstGeom prst="rect">
            <a:avLst/>
          </a:prstGeom>
          <a:noFill/>
        </p:spPr>
      </p:pic>
      <p:pic>
        <p:nvPicPr>
          <p:cNvPr id="39941" name="Picture 5" descr="MDE logo"/>
          <p:cNvPicPr>
            <a:picLocks noChangeAspect="1" noChangeArrowheads="1"/>
          </p:cNvPicPr>
          <p:nvPr/>
        </p:nvPicPr>
        <p:blipFill>
          <a:blip r:embed="rId3" cstate="print"/>
          <a:srcRect/>
          <a:stretch>
            <a:fillRect/>
          </a:stretch>
        </p:blipFill>
        <p:spPr bwMode="auto">
          <a:xfrm>
            <a:off x="8153400" y="5791200"/>
            <a:ext cx="560388" cy="700088"/>
          </a:xfrm>
          <a:prstGeom prst="rect">
            <a:avLst/>
          </a:prstGeom>
          <a:noFill/>
        </p:spPr>
      </p:pic>
      <p:sp>
        <p:nvSpPr>
          <p:cNvPr id="39942" name="Line 6"/>
          <p:cNvSpPr>
            <a:spLocks noChangeShapeType="1"/>
          </p:cNvSpPr>
          <p:nvPr/>
        </p:nvSpPr>
        <p:spPr bwMode="auto">
          <a:xfrm>
            <a:off x="2209800" y="1524000"/>
            <a:ext cx="4800600" cy="0"/>
          </a:xfrm>
          <a:prstGeom prst="line">
            <a:avLst/>
          </a:prstGeom>
          <a:noFill/>
          <a:ln w="38100">
            <a:solidFill>
              <a:srgbClr val="080808"/>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sp>
        <p:nvSpPr>
          <p:cNvPr id="39943" name="Rectangle 7"/>
          <p:cNvSpPr>
            <a:spLocks noChangeArrowheads="1"/>
          </p:cNvSpPr>
          <p:nvPr/>
        </p:nvSpPr>
        <p:spPr bwMode="auto">
          <a:xfrm>
            <a:off x="2201863" y="1066800"/>
            <a:ext cx="4738687" cy="457200"/>
          </a:xfrm>
          <a:prstGeom prst="rect">
            <a:avLst/>
          </a:prstGeom>
          <a:noFill/>
          <a:ln w="9525">
            <a:noFill/>
            <a:miter lim="800000"/>
            <a:headEnd/>
            <a:tailEnd/>
          </a:ln>
          <a:effectLst/>
        </p:spPr>
        <p:txBody>
          <a:bodyPr wrap="none">
            <a:spAutoFit/>
          </a:bodyPr>
          <a:lstStyle/>
          <a:p>
            <a:pPr>
              <a:lnSpc>
                <a:spcPct val="100000"/>
              </a:lnSpc>
              <a:spcBef>
                <a:spcPct val="60000"/>
              </a:spcBef>
              <a:buClr>
                <a:srgbClr val="080808"/>
              </a:buClr>
              <a:buSzTx/>
              <a:buFontTx/>
              <a:buNone/>
            </a:pPr>
            <a:r>
              <a:rPr lang="en-US" altLang="en-US" sz="2400" b="1" dirty="0">
                <a:latin typeface="Arial" charset="0"/>
              </a:rPr>
              <a:t>Department of the Environment</a:t>
            </a: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295400"/>
            <a:ext cx="1885950" cy="4038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0100" y="1295400"/>
            <a:ext cx="5505450" cy="4038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914400" y="1828800"/>
            <a:ext cx="7772400" cy="1143000"/>
          </a:xfrm>
        </p:spPr>
        <p:txBody>
          <a:bodyPr/>
          <a:lstStyle>
            <a:lvl1pPr>
              <a:defRPr sz="4800"/>
            </a:lvl1pPr>
          </a:lstStyle>
          <a:p>
            <a:r>
              <a:rPr lang="en-US" altLang="en-US"/>
              <a:t>Place Title Here</a:t>
            </a:r>
          </a:p>
        </p:txBody>
      </p:sp>
      <p:sp>
        <p:nvSpPr>
          <p:cNvPr id="39939" name="Rectangle 3"/>
          <p:cNvSpPr>
            <a:spLocks noGrp="1" noChangeArrowheads="1"/>
          </p:cNvSpPr>
          <p:nvPr>
            <p:ph type="subTitle" idx="1"/>
          </p:nvPr>
        </p:nvSpPr>
        <p:spPr>
          <a:xfrm>
            <a:off x="990600" y="3657600"/>
            <a:ext cx="6400800" cy="1752600"/>
          </a:xfrm>
        </p:spPr>
        <p:txBody>
          <a:bodyPr/>
          <a:lstStyle>
            <a:lvl1pPr marL="0" indent="0">
              <a:buFontTx/>
              <a:buNone/>
              <a:defRPr sz="2400" b="1"/>
            </a:lvl1pPr>
          </a:lstStyle>
          <a:p>
            <a:r>
              <a:rPr lang="en-US" altLang="en-US"/>
              <a:t>Place additional text here</a:t>
            </a:r>
          </a:p>
        </p:txBody>
      </p:sp>
      <p:pic>
        <p:nvPicPr>
          <p:cNvPr id="39940" name="Picture 4" descr="Maryland Crown Logo"/>
          <p:cNvPicPr>
            <a:picLocks noChangeAspect="1" noChangeArrowheads="1"/>
          </p:cNvPicPr>
          <p:nvPr/>
        </p:nvPicPr>
        <p:blipFill>
          <a:blip r:embed="rId2" cstate="print"/>
          <a:srcRect/>
          <a:stretch>
            <a:fillRect/>
          </a:stretch>
        </p:blipFill>
        <p:spPr bwMode="auto">
          <a:xfrm>
            <a:off x="3581400" y="263525"/>
            <a:ext cx="1905000" cy="865188"/>
          </a:xfrm>
          <a:prstGeom prst="rect">
            <a:avLst/>
          </a:prstGeom>
          <a:noFill/>
        </p:spPr>
      </p:pic>
      <p:pic>
        <p:nvPicPr>
          <p:cNvPr id="39941" name="Picture 5" descr="MDE logo"/>
          <p:cNvPicPr>
            <a:picLocks noChangeAspect="1" noChangeArrowheads="1"/>
          </p:cNvPicPr>
          <p:nvPr/>
        </p:nvPicPr>
        <p:blipFill>
          <a:blip r:embed="rId3" cstate="print"/>
          <a:srcRect/>
          <a:stretch>
            <a:fillRect/>
          </a:stretch>
        </p:blipFill>
        <p:spPr bwMode="auto">
          <a:xfrm>
            <a:off x="8153400" y="5791200"/>
            <a:ext cx="560388" cy="700088"/>
          </a:xfrm>
          <a:prstGeom prst="rect">
            <a:avLst/>
          </a:prstGeom>
          <a:noFill/>
        </p:spPr>
      </p:pic>
      <p:sp>
        <p:nvSpPr>
          <p:cNvPr id="39942" name="Line 6"/>
          <p:cNvSpPr>
            <a:spLocks noChangeShapeType="1"/>
          </p:cNvSpPr>
          <p:nvPr/>
        </p:nvSpPr>
        <p:spPr bwMode="auto">
          <a:xfrm>
            <a:off x="2209800" y="1524000"/>
            <a:ext cx="4800600" cy="0"/>
          </a:xfrm>
          <a:prstGeom prst="line">
            <a:avLst/>
          </a:prstGeom>
          <a:noFill/>
          <a:ln w="38100">
            <a:solidFill>
              <a:srgbClr val="080808"/>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sp>
        <p:nvSpPr>
          <p:cNvPr id="39943" name="Rectangle 7"/>
          <p:cNvSpPr>
            <a:spLocks noChangeArrowheads="1"/>
          </p:cNvSpPr>
          <p:nvPr/>
        </p:nvSpPr>
        <p:spPr bwMode="auto">
          <a:xfrm>
            <a:off x="2201863" y="1066800"/>
            <a:ext cx="4738687" cy="457200"/>
          </a:xfrm>
          <a:prstGeom prst="rect">
            <a:avLst/>
          </a:prstGeom>
          <a:noFill/>
          <a:ln w="9525">
            <a:noFill/>
            <a:miter lim="800000"/>
            <a:headEnd/>
            <a:tailEnd/>
          </a:ln>
          <a:effectLst/>
        </p:spPr>
        <p:txBody>
          <a:bodyPr wrap="none">
            <a:spAutoFit/>
          </a:bodyPr>
          <a:lstStyle/>
          <a:p>
            <a:pPr>
              <a:lnSpc>
                <a:spcPct val="100000"/>
              </a:lnSpc>
              <a:spcBef>
                <a:spcPct val="60000"/>
              </a:spcBef>
              <a:buClr>
                <a:srgbClr val="080808"/>
              </a:buClr>
              <a:buSzTx/>
              <a:buFontTx/>
              <a:buNone/>
            </a:pPr>
            <a:r>
              <a:rPr lang="en-US" altLang="en-US" sz="2400" b="1" dirty="0">
                <a:latin typeface="Arial" charset="0"/>
              </a:rPr>
              <a:t>Department of the Environment</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295400"/>
            <a:ext cx="1885950" cy="4038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0100" y="1295400"/>
            <a:ext cx="5505450" cy="4038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25" descr="F:\Graphics\Branding\Maryland Crown Logo.tif"/>
          <p:cNvPicPr>
            <a:picLocks noChangeAspect="1" noChangeArrowheads="1"/>
          </p:cNvPicPr>
          <p:nvPr userDrawn="1"/>
        </p:nvPicPr>
        <p:blipFill>
          <a:blip r:embed="rId2" cstate="print"/>
          <a:srcRect/>
          <a:stretch>
            <a:fillRect/>
          </a:stretch>
        </p:blipFill>
        <p:spPr bwMode="auto">
          <a:xfrm>
            <a:off x="3581400" y="263525"/>
            <a:ext cx="1905000" cy="865188"/>
          </a:xfrm>
          <a:prstGeom prst="rect">
            <a:avLst/>
          </a:prstGeom>
          <a:noFill/>
          <a:ln w="9525">
            <a:noFill/>
            <a:miter lim="800000"/>
            <a:headEnd/>
            <a:tailEnd/>
          </a:ln>
        </p:spPr>
      </p:pic>
      <p:pic>
        <p:nvPicPr>
          <p:cNvPr id="5" name="Picture 26" descr="F:\Graphics\Branding\MDE logo.tif"/>
          <p:cNvPicPr>
            <a:picLocks noChangeAspect="1" noChangeArrowheads="1"/>
          </p:cNvPicPr>
          <p:nvPr userDrawn="1"/>
        </p:nvPicPr>
        <p:blipFill>
          <a:blip r:embed="rId3" cstate="print"/>
          <a:srcRect/>
          <a:stretch>
            <a:fillRect/>
          </a:stretch>
        </p:blipFill>
        <p:spPr bwMode="auto">
          <a:xfrm>
            <a:off x="8153400" y="5791200"/>
            <a:ext cx="560388" cy="700088"/>
          </a:xfrm>
          <a:prstGeom prst="rect">
            <a:avLst/>
          </a:prstGeom>
          <a:noFill/>
          <a:ln w="9525">
            <a:noFill/>
            <a:miter lim="800000"/>
            <a:headEnd/>
            <a:tailEnd/>
          </a:ln>
        </p:spPr>
      </p:pic>
      <p:sp>
        <p:nvSpPr>
          <p:cNvPr id="6" name="Rectangle 30"/>
          <p:cNvSpPr>
            <a:spLocks noChangeArrowheads="1"/>
          </p:cNvSpPr>
          <p:nvPr userDrawn="1"/>
        </p:nvSpPr>
        <p:spPr bwMode="auto">
          <a:xfrm>
            <a:off x="2201863" y="1066800"/>
            <a:ext cx="4738687" cy="457200"/>
          </a:xfrm>
          <a:prstGeom prst="rect">
            <a:avLst/>
          </a:prstGeom>
          <a:noFill/>
          <a:ln w="9525">
            <a:noFill/>
            <a:miter lim="800000"/>
            <a:headEnd/>
            <a:tailEnd/>
          </a:ln>
          <a:effectLst/>
        </p:spPr>
        <p:txBody>
          <a:bodyPr wrap="none">
            <a:spAutoFit/>
          </a:bodyPr>
          <a:lstStyle/>
          <a:p>
            <a:pPr defTabSz="457200">
              <a:lnSpc>
                <a:spcPct val="100000"/>
              </a:lnSpc>
              <a:spcBef>
                <a:spcPct val="60000"/>
              </a:spcBef>
              <a:buClr>
                <a:srgbClr val="080808"/>
              </a:buClr>
              <a:buSzTx/>
              <a:buFontTx/>
              <a:buNone/>
              <a:defRPr/>
            </a:pPr>
            <a:r>
              <a:rPr lang="en-US" sz="2400" b="1" dirty="0">
                <a:latin typeface="Arial" charset="0"/>
                <a:ea typeface="ＭＳ Ｐゴシック" charset="-128"/>
              </a:rPr>
              <a:t>Department of the Environment</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7" name="Date Placeholder 3"/>
          <p:cNvSpPr>
            <a:spLocks noGrp="1"/>
          </p:cNvSpPr>
          <p:nvPr>
            <p:ph type="dt" sz="half" idx="10"/>
          </p:nvPr>
        </p:nvSpPr>
        <p:spPr/>
        <p:txBody>
          <a:bodyPr/>
          <a:lstStyle>
            <a:lvl1pPr>
              <a:defRPr/>
            </a:lvl1pPr>
          </a:lstStyle>
          <a:p>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8825A729-9C19-4F17-BE7E-BF42BC916F6C}" type="slidenum">
              <a:rPr lang="en-US"/>
              <a:pPr/>
              <a:t>‹#›</a:t>
            </a:fld>
            <a:endParaRPr lang="en-US"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304800" y="838200"/>
            <a:ext cx="8382000" cy="0"/>
          </a:xfrm>
          <a:prstGeom prst="line">
            <a:avLst/>
          </a:prstGeom>
          <a:noFill/>
          <a:ln w="47625">
            <a:solidFill>
              <a:schemeClr val="tx2">
                <a:lumMod val="40000"/>
                <a:lumOff val="60000"/>
              </a:schemeClr>
            </a:solidFill>
            <a:round/>
            <a:headEnd/>
            <a:tailEnd/>
          </a:ln>
          <a:effectLst/>
        </p:spPr>
        <p:txBody>
          <a:bodyPr anchor="ctr"/>
          <a:lstStyle/>
          <a:p>
            <a:pPr defTabSz="457200">
              <a:lnSpc>
                <a:spcPct val="100000"/>
              </a:lnSpc>
              <a:spcBef>
                <a:spcPct val="0"/>
              </a:spcBef>
              <a:buClrTx/>
              <a:buSzTx/>
              <a:buFontTx/>
              <a:buNone/>
              <a:defRPr/>
            </a:pPr>
            <a:endParaRPr lang="en-US" dirty="0">
              <a:solidFill>
                <a:prstClr val="black"/>
              </a:solidFill>
              <a:latin typeface="Arial" charset="0"/>
              <a:ea typeface="ＭＳ Ｐゴシック" charset="-128"/>
            </a:endParaRPr>
          </a:p>
        </p:txBody>
      </p:sp>
      <p:pic>
        <p:nvPicPr>
          <p:cNvPr id="3" name="Picture 13" descr="F:\Graphics\Branding\MDE logo.tif"/>
          <p:cNvPicPr>
            <a:picLocks noChangeAspect="1" noChangeArrowheads="1"/>
          </p:cNvPicPr>
          <p:nvPr userDrawn="1"/>
        </p:nvPicPr>
        <p:blipFill>
          <a:blip r:embed="rId2" cstate="print"/>
          <a:srcRect/>
          <a:stretch>
            <a:fillRect/>
          </a:stretch>
        </p:blipFill>
        <p:spPr bwMode="auto">
          <a:xfrm>
            <a:off x="304800" y="152400"/>
            <a:ext cx="560388" cy="700088"/>
          </a:xfrm>
          <a:prstGeom prst="rect">
            <a:avLst/>
          </a:prstGeom>
          <a:noFill/>
          <a:ln w="9525">
            <a:noFill/>
            <a:miter lim="800000"/>
            <a:headEnd/>
            <a:tailEnd/>
          </a:ln>
        </p:spPr>
      </p:pic>
      <p:pic>
        <p:nvPicPr>
          <p:cNvPr id="4" name="Picture 17" descr="F:\Graphics\Branding\Maryland Crown Logo.tif"/>
          <p:cNvPicPr>
            <a:picLocks noChangeAspect="1" noChangeArrowheads="1"/>
          </p:cNvPicPr>
          <p:nvPr userDrawn="1"/>
        </p:nvPicPr>
        <p:blipFill>
          <a:blip r:embed="rId3" cstate="print"/>
          <a:srcRect/>
          <a:stretch>
            <a:fillRect/>
          </a:stretch>
        </p:blipFill>
        <p:spPr bwMode="auto">
          <a:xfrm>
            <a:off x="7543800" y="5943600"/>
            <a:ext cx="1295400" cy="588963"/>
          </a:xfrm>
          <a:prstGeom prst="rect">
            <a:avLst/>
          </a:prstGeom>
          <a:noFill/>
          <a:ln w="9525">
            <a:noFill/>
            <a:miter lim="800000"/>
            <a:headEnd/>
            <a:tailEnd/>
          </a:ln>
        </p:spPr>
      </p:pic>
      <p:sp>
        <p:nvSpPr>
          <p:cNvPr id="5" name="Date Placeholder 3"/>
          <p:cNvSpPr>
            <a:spLocks noGrp="1"/>
          </p:cNvSpPr>
          <p:nvPr>
            <p:ph type="dt" sz="half" idx="10"/>
          </p:nvPr>
        </p:nvSpPr>
        <p:spPr/>
        <p:txBody>
          <a:bodyPr/>
          <a:lstStyle>
            <a:lvl1pPr>
              <a:defRPr/>
            </a:lvl1pPr>
          </a:lstStyle>
          <a:p>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D93B1CB0-A352-4247-B372-17F044EE26A0}" type="slidenum">
              <a:rPr lang="en-US"/>
              <a:pPr/>
              <a:t>‹#›</a:t>
            </a:fld>
            <a:endParaRPr lang="en-US" dirty="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25" descr="F:\Graphics\Branding\Maryland Crown Logo.tif"/>
          <p:cNvPicPr>
            <a:picLocks noChangeAspect="1" noChangeArrowheads="1"/>
          </p:cNvPicPr>
          <p:nvPr userDrawn="1"/>
        </p:nvPicPr>
        <p:blipFill>
          <a:blip r:embed="rId2" cstate="print"/>
          <a:srcRect/>
          <a:stretch>
            <a:fillRect/>
          </a:stretch>
        </p:blipFill>
        <p:spPr bwMode="auto">
          <a:xfrm>
            <a:off x="3581400" y="263525"/>
            <a:ext cx="1905000" cy="865188"/>
          </a:xfrm>
          <a:prstGeom prst="rect">
            <a:avLst/>
          </a:prstGeom>
          <a:noFill/>
          <a:ln w="9525">
            <a:noFill/>
            <a:miter lim="800000"/>
            <a:headEnd/>
            <a:tailEnd/>
          </a:ln>
        </p:spPr>
      </p:pic>
      <p:pic>
        <p:nvPicPr>
          <p:cNvPr id="5" name="Picture 26" descr="F:\Graphics\Branding\MDE logo.tif"/>
          <p:cNvPicPr>
            <a:picLocks noChangeAspect="1" noChangeArrowheads="1"/>
          </p:cNvPicPr>
          <p:nvPr userDrawn="1"/>
        </p:nvPicPr>
        <p:blipFill>
          <a:blip r:embed="rId3" cstate="print"/>
          <a:srcRect/>
          <a:stretch>
            <a:fillRect/>
          </a:stretch>
        </p:blipFill>
        <p:spPr bwMode="auto">
          <a:xfrm>
            <a:off x="8153400" y="5791200"/>
            <a:ext cx="560388" cy="700088"/>
          </a:xfrm>
          <a:prstGeom prst="rect">
            <a:avLst/>
          </a:prstGeom>
          <a:noFill/>
          <a:ln w="9525">
            <a:noFill/>
            <a:miter lim="800000"/>
            <a:headEnd/>
            <a:tailEnd/>
          </a:ln>
        </p:spPr>
      </p:pic>
      <p:sp>
        <p:nvSpPr>
          <p:cNvPr id="6" name="Rectangle 30"/>
          <p:cNvSpPr>
            <a:spLocks noChangeArrowheads="1"/>
          </p:cNvSpPr>
          <p:nvPr userDrawn="1"/>
        </p:nvSpPr>
        <p:spPr bwMode="auto">
          <a:xfrm>
            <a:off x="2201863" y="1066800"/>
            <a:ext cx="4738687" cy="457200"/>
          </a:xfrm>
          <a:prstGeom prst="rect">
            <a:avLst/>
          </a:prstGeom>
          <a:noFill/>
          <a:ln w="9525">
            <a:noFill/>
            <a:miter lim="800000"/>
            <a:headEnd/>
            <a:tailEnd/>
          </a:ln>
          <a:effectLst/>
        </p:spPr>
        <p:txBody>
          <a:bodyPr wrap="none">
            <a:spAutoFit/>
          </a:bodyPr>
          <a:lstStyle/>
          <a:p>
            <a:pPr defTabSz="457200">
              <a:lnSpc>
                <a:spcPct val="100000"/>
              </a:lnSpc>
              <a:spcBef>
                <a:spcPct val="60000"/>
              </a:spcBef>
              <a:buClr>
                <a:srgbClr val="080808"/>
              </a:buClr>
              <a:buSzTx/>
              <a:buFontTx/>
              <a:buNone/>
              <a:defRPr/>
            </a:pPr>
            <a:r>
              <a:rPr lang="en-US" sz="2400" b="1" dirty="0">
                <a:latin typeface="Arial" charset="0"/>
                <a:ea typeface="ＭＳ Ｐゴシック" charset="-128"/>
              </a:rPr>
              <a:t>Department of the Environment</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7" name="Date Placeholder 3"/>
          <p:cNvSpPr>
            <a:spLocks noGrp="1"/>
          </p:cNvSpPr>
          <p:nvPr>
            <p:ph type="dt" sz="half" idx="10"/>
          </p:nvPr>
        </p:nvSpPr>
        <p:spPr/>
        <p:txBody>
          <a:bodyPr/>
          <a:lstStyle>
            <a:lvl1pPr>
              <a:defRPr/>
            </a:lvl1pPr>
          </a:lstStyle>
          <a:p>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8825A729-9C19-4F17-BE7E-BF42BC916F6C}" type="slidenum">
              <a:rPr lang="en-US"/>
              <a:pPr/>
              <a:t>‹#›</a:t>
            </a:fld>
            <a:endParaRPr lang="en-US"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Line 15"/>
          <p:cNvSpPr>
            <a:spLocks noChangeShapeType="1"/>
          </p:cNvSpPr>
          <p:nvPr userDrawn="1"/>
        </p:nvSpPr>
        <p:spPr bwMode="auto">
          <a:xfrm>
            <a:off x="304800" y="838200"/>
            <a:ext cx="8382000" cy="0"/>
          </a:xfrm>
          <a:prstGeom prst="line">
            <a:avLst/>
          </a:prstGeom>
          <a:noFill/>
          <a:ln w="47625">
            <a:solidFill>
              <a:schemeClr val="tx2">
                <a:lumMod val="40000"/>
                <a:lumOff val="60000"/>
              </a:schemeClr>
            </a:solidFill>
            <a:round/>
            <a:headEnd/>
            <a:tailEnd/>
          </a:ln>
          <a:effectLst/>
        </p:spPr>
        <p:txBody>
          <a:bodyPr anchor="ctr"/>
          <a:lstStyle/>
          <a:p>
            <a:pPr defTabSz="457200">
              <a:lnSpc>
                <a:spcPct val="100000"/>
              </a:lnSpc>
              <a:spcBef>
                <a:spcPct val="0"/>
              </a:spcBef>
              <a:buClrTx/>
              <a:buSzTx/>
              <a:buFontTx/>
              <a:buNone/>
              <a:defRPr/>
            </a:pPr>
            <a:endParaRPr lang="en-US" dirty="0">
              <a:solidFill>
                <a:prstClr val="black"/>
              </a:solidFill>
              <a:latin typeface="Arial" charset="0"/>
              <a:ea typeface="ＭＳ Ｐゴシック" charset="-128"/>
            </a:endParaRPr>
          </a:p>
        </p:txBody>
      </p:sp>
      <p:pic>
        <p:nvPicPr>
          <p:cNvPr id="3" name="Picture 13" descr="F:\Graphics\Branding\MDE logo.tif"/>
          <p:cNvPicPr>
            <a:picLocks noChangeAspect="1" noChangeArrowheads="1"/>
          </p:cNvPicPr>
          <p:nvPr userDrawn="1"/>
        </p:nvPicPr>
        <p:blipFill>
          <a:blip r:embed="rId2" cstate="print"/>
          <a:srcRect/>
          <a:stretch>
            <a:fillRect/>
          </a:stretch>
        </p:blipFill>
        <p:spPr bwMode="auto">
          <a:xfrm>
            <a:off x="304800" y="152400"/>
            <a:ext cx="560388" cy="700088"/>
          </a:xfrm>
          <a:prstGeom prst="rect">
            <a:avLst/>
          </a:prstGeom>
          <a:noFill/>
          <a:ln w="9525">
            <a:noFill/>
            <a:miter lim="800000"/>
            <a:headEnd/>
            <a:tailEnd/>
          </a:ln>
        </p:spPr>
      </p:pic>
      <p:pic>
        <p:nvPicPr>
          <p:cNvPr id="4" name="Picture 17" descr="F:\Graphics\Branding\Maryland Crown Logo.tif"/>
          <p:cNvPicPr>
            <a:picLocks noChangeAspect="1" noChangeArrowheads="1"/>
          </p:cNvPicPr>
          <p:nvPr userDrawn="1"/>
        </p:nvPicPr>
        <p:blipFill>
          <a:blip r:embed="rId3" cstate="print"/>
          <a:srcRect/>
          <a:stretch>
            <a:fillRect/>
          </a:stretch>
        </p:blipFill>
        <p:spPr bwMode="auto">
          <a:xfrm>
            <a:off x="7543800" y="5943600"/>
            <a:ext cx="1295400" cy="588963"/>
          </a:xfrm>
          <a:prstGeom prst="rect">
            <a:avLst/>
          </a:prstGeom>
          <a:noFill/>
          <a:ln w="9525">
            <a:noFill/>
            <a:miter lim="800000"/>
            <a:headEnd/>
            <a:tailEnd/>
          </a:ln>
        </p:spPr>
      </p:pic>
      <p:sp>
        <p:nvSpPr>
          <p:cNvPr id="5" name="Date Placeholder 3"/>
          <p:cNvSpPr>
            <a:spLocks noGrp="1"/>
          </p:cNvSpPr>
          <p:nvPr>
            <p:ph type="dt" sz="half" idx="10"/>
          </p:nvPr>
        </p:nvSpPr>
        <p:spPr/>
        <p:txBody>
          <a:bodyPr/>
          <a:lstStyle>
            <a:lvl1pPr>
              <a:defRPr/>
            </a:lvl1pPr>
          </a:lstStyle>
          <a:p>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D93B1CB0-A352-4247-B372-17F044EE26A0}" type="slidenum">
              <a:rPr lang="en-US"/>
              <a:pPr/>
              <a:t>‹#›</a:t>
            </a:fld>
            <a:endParaRPr lang="en-US" dirty="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9938" name="Rectangle 2"/>
          <p:cNvSpPr>
            <a:spLocks noGrp="1" noChangeArrowheads="1"/>
          </p:cNvSpPr>
          <p:nvPr>
            <p:ph type="ctrTitle"/>
          </p:nvPr>
        </p:nvSpPr>
        <p:spPr>
          <a:xfrm>
            <a:off x="914400" y="1828800"/>
            <a:ext cx="7772400" cy="1143000"/>
          </a:xfrm>
        </p:spPr>
        <p:txBody>
          <a:bodyPr/>
          <a:lstStyle>
            <a:lvl1pPr>
              <a:defRPr sz="4800"/>
            </a:lvl1pPr>
          </a:lstStyle>
          <a:p>
            <a:r>
              <a:rPr lang="en-US" altLang="en-US"/>
              <a:t>Place Title Here</a:t>
            </a:r>
          </a:p>
        </p:txBody>
      </p:sp>
      <p:sp>
        <p:nvSpPr>
          <p:cNvPr id="39939" name="Rectangle 3"/>
          <p:cNvSpPr>
            <a:spLocks noGrp="1" noChangeArrowheads="1"/>
          </p:cNvSpPr>
          <p:nvPr>
            <p:ph type="subTitle" idx="1"/>
          </p:nvPr>
        </p:nvSpPr>
        <p:spPr>
          <a:xfrm>
            <a:off x="990600" y="3657600"/>
            <a:ext cx="6400800" cy="1752600"/>
          </a:xfrm>
        </p:spPr>
        <p:txBody>
          <a:bodyPr/>
          <a:lstStyle>
            <a:lvl1pPr marL="0" indent="0">
              <a:buFontTx/>
              <a:buNone/>
              <a:defRPr sz="2400" b="1"/>
            </a:lvl1pPr>
          </a:lstStyle>
          <a:p>
            <a:r>
              <a:rPr lang="en-US" altLang="en-US"/>
              <a:t>Place additional text here</a:t>
            </a:r>
          </a:p>
        </p:txBody>
      </p:sp>
      <p:pic>
        <p:nvPicPr>
          <p:cNvPr id="39940" name="Picture 4" descr="Maryland Crown Logo"/>
          <p:cNvPicPr>
            <a:picLocks noChangeAspect="1" noChangeArrowheads="1"/>
          </p:cNvPicPr>
          <p:nvPr/>
        </p:nvPicPr>
        <p:blipFill>
          <a:blip r:embed="rId2" cstate="print"/>
          <a:srcRect/>
          <a:stretch>
            <a:fillRect/>
          </a:stretch>
        </p:blipFill>
        <p:spPr bwMode="auto">
          <a:xfrm>
            <a:off x="3581400" y="263525"/>
            <a:ext cx="1905000" cy="865188"/>
          </a:xfrm>
          <a:prstGeom prst="rect">
            <a:avLst/>
          </a:prstGeom>
          <a:noFill/>
        </p:spPr>
      </p:pic>
      <p:pic>
        <p:nvPicPr>
          <p:cNvPr id="39941" name="Picture 5" descr="MDE logo"/>
          <p:cNvPicPr>
            <a:picLocks noChangeAspect="1" noChangeArrowheads="1"/>
          </p:cNvPicPr>
          <p:nvPr/>
        </p:nvPicPr>
        <p:blipFill>
          <a:blip r:embed="rId3" cstate="print"/>
          <a:srcRect/>
          <a:stretch>
            <a:fillRect/>
          </a:stretch>
        </p:blipFill>
        <p:spPr bwMode="auto">
          <a:xfrm>
            <a:off x="8153400" y="5791200"/>
            <a:ext cx="560388" cy="700088"/>
          </a:xfrm>
          <a:prstGeom prst="rect">
            <a:avLst/>
          </a:prstGeom>
          <a:noFill/>
        </p:spPr>
      </p:pic>
      <p:sp>
        <p:nvSpPr>
          <p:cNvPr id="39942" name="Line 6"/>
          <p:cNvSpPr>
            <a:spLocks noChangeShapeType="1"/>
          </p:cNvSpPr>
          <p:nvPr/>
        </p:nvSpPr>
        <p:spPr bwMode="auto">
          <a:xfrm>
            <a:off x="2209800" y="1524000"/>
            <a:ext cx="4800600" cy="0"/>
          </a:xfrm>
          <a:prstGeom prst="line">
            <a:avLst/>
          </a:prstGeom>
          <a:noFill/>
          <a:ln w="38100">
            <a:solidFill>
              <a:srgbClr val="080808"/>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sp>
        <p:nvSpPr>
          <p:cNvPr id="39943" name="Rectangle 7"/>
          <p:cNvSpPr>
            <a:spLocks noChangeArrowheads="1"/>
          </p:cNvSpPr>
          <p:nvPr/>
        </p:nvSpPr>
        <p:spPr bwMode="auto">
          <a:xfrm>
            <a:off x="2201863" y="1066800"/>
            <a:ext cx="4738687" cy="457200"/>
          </a:xfrm>
          <a:prstGeom prst="rect">
            <a:avLst/>
          </a:prstGeom>
          <a:noFill/>
          <a:ln w="9525">
            <a:noFill/>
            <a:miter lim="800000"/>
            <a:headEnd/>
            <a:tailEnd/>
          </a:ln>
          <a:effectLst/>
        </p:spPr>
        <p:txBody>
          <a:bodyPr wrap="none">
            <a:spAutoFit/>
          </a:bodyPr>
          <a:lstStyle/>
          <a:p>
            <a:pPr>
              <a:lnSpc>
                <a:spcPct val="100000"/>
              </a:lnSpc>
              <a:spcBef>
                <a:spcPct val="60000"/>
              </a:spcBef>
              <a:buClr>
                <a:srgbClr val="080808"/>
              </a:buClr>
              <a:buSzTx/>
              <a:buFontTx/>
              <a:buNone/>
            </a:pPr>
            <a:r>
              <a:rPr lang="en-US" altLang="en-US" sz="2400" b="1" dirty="0">
                <a:latin typeface="Arial" charset="0"/>
              </a:rPr>
              <a:t>Department of the Environment</a:t>
            </a: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295400"/>
            <a:ext cx="1885950" cy="4038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0100" y="1295400"/>
            <a:ext cx="5505450" cy="4038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0100" y="1295400"/>
            <a:ext cx="7543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00100" y="2819400"/>
            <a:ext cx="3695700" cy="2514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28194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52900"/>
            <a:ext cx="3695700" cy="1181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image" Target="../media/image3.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image" Target="../media/image2.png"/><Relationship Id="rId2" Type="http://schemas.openxmlformats.org/officeDocument/2006/relationships/slideLayout" Target="../slideLayouts/slideLayout20.xml"/><Relationship Id="rId16" Type="http://schemas.openxmlformats.org/officeDocument/2006/relationships/theme" Target="../theme/theme2.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2.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3.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2.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image" Target="../media/image3.pn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image" Target="../media/image2.png"/><Relationship Id="rId2" Type="http://schemas.openxmlformats.org/officeDocument/2006/relationships/slideLayout" Target="../slideLayouts/slideLayout65.xml"/><Relationship Id="rId16" Type="http://schemas.openxmlformats.org/officeDocument/2006/relationships/theme" Target="../theme/theme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80.xml"/><Relationship Id="rId1"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82.xml"/><Relationship Id="rId1"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18" Type="http://schemas.openxmlformats.org/officeDocument/2006/relationships/image" Target="../media/image3.png"/><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17" Type="http://schemas.openxmlformats.org/officeDocument/2006/relationships/image" Target="../media/image2.png"/><Relationship Id="rId2" Type="http://schemas.openxmlformats.org/officeDocument/2006/relationships/slideLayout" Target="../slideLayouts/slideLayout84.xml"/><Relationship Id="rId16" Type="http://schemas.openxmlformats.org/officeDocument/2006/relationships/theme" Target="../theme/theme8.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5" Type="http://schemas.openxmlformats.org/officeDocument/2006/relationships/slideLayout" Target="../slideLayouts/slideLayout9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slideLayout" Target="../slideLayouts/slideLayout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074" name="Picture 2" descr="MDELogo"/>
          <p:cNvPicPr>
            <a:picLocks noChangeAspect="1" noChangeArrowheads="1"/>
          </p:cNvPicPr>
          <p:nvPr/>
        </p:nvPicPr>
        <p:blipFill>
          <a:blip r:embed="rId20" cstate="print"/>
          <a:srcRect/>
          <a:stretch>
            <a:fillRect/>
          </a:stretch>
        </p:blipFill>
        <p:spPr bwMode="auto">
          <a:xfrm>
            <a:off x="53975" y="57150"/>
            <a:ext cx="520700" cy="676275"/>
          </a:xfrm>
          <a:prstGeom prst="rect">
            <a:avLst/>
          </a:prstGeom>
          <a:noFill/>
          <a:ln w="9525">
            <a:noFill/>
            <a:miter lim="800000"/>
            <a:headEnd/>
            <a:tailEnd/>
          </a:ln>
        </p:spPr>
      </p:pic>
      <p:sp>
        <p:nvSpPr>
          <p:cNvPr id="3075" name="Rectangle 3"/>
          <p:cNvSpPr>
            <a:spLocks noGrp="1" noChangeArrowheads="1"/>
          </p:cNvSpPr>
          <p:nvPr>
            <p:ph type="body" idx="1"/>
          </p:nvPr>
        </p:nvSpPr>
        <p:spPr bwMode="auto">
          <a:xfrm>
            <a:off x="490538" y="1123950"/>
            <a:ext cx="8162925" cy="4259263"/>
          </a:xfrm>
          <a:prstGeom prst="rect">
            <a:avLst/>
          </a:prstGeom>
          <a:solidFill>
            <a:schemeClr val="tx2"/>
          </a:solidFill>
          <a:ln w="12700">
            <a:noFill/>
            <a:miter lim="800000"/>
            <a:headEnd/>
            <a:tailEnd/>
          </a:ln>
        </p:spPr>
        <p:txBody>
          <a:bodyPr vert="horz" wrap="square" lIns="91440" tIns="45720" rIns="91440" bIns="45720" numCol="1" anchor="t" anchorCtr="0" compatLnSpc="1">
            <a:prstTxWarp prst="textNoShape">
              <a:avLst/>
            </a:prstTxWarp>
          </a:bodyPr>
          <a:lstStyle/>
          <a:p>
            <a:pPr lvl="0"/>
            <a:r>
              <a:rPr lang="en-US" smtClean="0"/>
              <a:t>Place text here</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3316" name="Rectangle 4"/>
          <p:cNvSpPr>
            <a:spLocks noGrp="1" noChangeArrowheads="1"/>
          </p:cNvSpPr>
          <p:nvPr>
            <p:ph type="sldNum" sz="quarter" idx="4"/>
          </p:nvPr>
        </p:nvSpPr>
        <p:spPr bwMode="auto">
          <a:xfrm>
            <a:off x="0" y="6597650"/>
            <a:ext cx="708025" cy="260350"/>
          </a:xfrm>
          <a:prstGeom prst="rect">
            <a:avLst/>
          </a:prstGeom>
          <a:noFill/>
          <a:ln w="9525">
            <a:noFill/>
            <a:miter lim="800000"/>
            <a:headEnd/>
            <a:tailEnd/>
          </a:ln>
          <a:effectLst/>
        </p:spPr>
        <p:txBody>
          <a:bodyPr vert="horz" wrap="square" lIns="0" tIns="0" rIns="0" bIns="0" numCol="1" anchor="ctr" anchorCtr="1" compatLnSpc="1">
            <a:prstTxWarp prst="textNoShape">
              <a:avLst/>
            </a:prstTxWarp>
          </a:bodyPr>
          <a:lstStyle>
            <a:lvl1pPr eaLnBrk="0" hangingPunct="0">
              <a:lnSpc>
                <a:spcPct val="100000"/>
              </a:lnSpc>
              <a:spcBef>
                <a:spcPct val="0"/>
              </a:spcBef>
              <a:buClrTx/>
              <a:buSzTx/>
              <a:buFontTx/>
              <a:buNone/>
              <a:defRPr sz="1000" b="1">
                <a:solidFill>
                  <a:schemeClr val="tx1"/>
                </a:solidFill>
                <a:effectLst>
                  <a:outerShdw blurRad="38100" dist="38100" dir="2700000" algn="tl">
                    <a:srgbClr val="C0C0C0"/>
                  </a:outerShdw>
                </a:effectLst>
              </a:defRPr>
            </a:lvl1pPr>
          </a:lstStyle>
          <a:p>
            <a:pPr>
              <a:defRPr/>
            </a:pPr>
            <a:r>
              <a:rPr lang="en-US"/>
              <a:t>Page </a:t>
            </a:r>
            <a:fld id="{3C60B9E3-3B65-447D-BA65-F5B5B3B0EEFF}" type="slidenum">
              <a:rPr lang="en-US"/>
              <a:pPr>
                <a:defRPr/>
              </a:pPr>
              <a:t>‹#›</a:t>
            </a:fld>
            <a:endParaRPr lang="en-US"/>
          </a:p>
        </p:txBody>
      </p:sp>
      <p:sp>
        <p:nvSpPr>
          <p:cNvPr id="1029" name="Rectangle 5"/>
          <p:cNvSpPr>
            <a:spLocks noChangeArrowheads="1"/>
          </p:cNvSpPr>
          <p:nvPr/>
        </p:nvSpPr>
        <p:spPr bwMode="auto">
          <a:xfrm>
            <a:off x="0" y="781050"/>
            <a:ext cx="9144000" cy="104775"/>
          </a:xfrm>
          <a:prstGeom prst="rect">
            <a:avLst/>
          </a:prstGeom>
          <a:gradFill rotWithShape="1">
            <a:gsLst>
              <a:gs pos="0">
                <a:srgbClr val="575F6D">
                  <a:alpha val="50000"/>
                </a:srgbClr>
              </a:gs>
              <a:gs pos="100000">
                <a:srgbClr val="FFFFFF"/>
              </a:gs>
            </a:gsLst>
            <a:lin ang="5400000" scaled="1"/>
          </a:gradFill>
          <a:ln w="9525">
            <a:noFill/>
            <a:miter lim="800000"/>
            <a:headEnd/>
            <a:tailEnd/>
          </a:ln>
        </p:spPr>
        <p:txBody>
          <a:bodyPr wrap="none" anchor="ctr"/>
          <a:lstStyle/>
          <a:p>
            <a:pPr>
              <a:defRPr/>
            </a:pPr>
            <a:endParaRPr lang="en-US"/>
          </a:p>
        </p:txBody>
      </p:sp>
      <p:sp>
        <p:nvSpPr>
          <p:cNvPr id="3078" name="Rectangle 6"/>
          <p:cNvSpPr>
            <a:spLocks noGrp="1" noChangeArrowheads="1"/>
          </p:cNvSpPr>
          <p:nvPr>
            <p:ph type="title"/>
          </p:nvPr>
        </p:nvSpPr>
        <p:spPr bwMode="auto">
          <a:xfrm>
            <a:off x="752475" y="47625"/>
            <a:ext cx="8026400" cy="6889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Place Title Text Here </a:t>
            </a:r>
          </a:p>
        </p:txBody>
      </p:sp>
      <p:grpSp>
        <p:nvGrpSpPr>
          <p:cNvPr id="3079" name="Group 7"/>
          <p:cNvGrpSpPr>
            <a:grpSpLocks noChangeAspect="1"/>
          </p:cNvGrpSpPr>
          <p:nvPr/>
        </p:nvGrpSpPr>
        <p:grpSpPr bwMode="auto">
          <a:xfrm>
            <a:off x="7926388" y="6251575"/>
            <a:ext cx="1169987" cy="584200"/>
            <a:chOff x="2057" y="66"/>
            <a:chExt cx="1646" cy="821"/>
          </a:xfrm>
        </p:grpSpPr>
        <p:grpSp>
          <p:nvGrpSpPr>
            <p:cNvPr id="3080" name="Group 8"/>
            <p:cNvGrpSpPr>
              <a:grpSpLocks noChangeAspect="1"/>
            </p:cNvGrpSpPr>
            <p:nvPr userDrawn="1"/>
          </p:nvGrpSpPr>
          <p:grpSpPr bwMode="auto">
            <a:xfrm>
              <a:off x="2057" y="66"/>
              <a:ext cx="1646" cy="710"/>
              <a:chOff x="2056" y="67"/>
              <a:chExt cx="1643" cy="710"/>
            </a:xfrm>
          </p:grpSpPr>
          <p:sp>
            <p:nvSpPr>
              <p:cNvPr id="1059" name="Freeform 9"/>
              <p:cNvSpPr>
                <a:spLocks noChangeAspect="1"/>
              </p:cNvSpPr>
              <p:nvPr userDrawn="1"/>
            </p:nvSpPr>
            <p:spPr bwMode="auto">
              <a:xfrm>
                <a:off x="2074" y="428"/>
                <a:ext cx="1610" cy="328"/>
              </a:xfrm>
              <a:custGeom>
                <a:avLst/>
                <a:gdLst>
                  <a:gd name="T0" fmla="*/ 0 w 1609"/>
                  <a:gd name="T1" fmla="*/ 0 h 331"/>
                  <a:gd name="T2" fmla="*/ 1609 w 1609"/>
                  <a:gd name="T3" fmla="*/ 0 h 331"/>
                  <a:gd name="T4" fmla="*/ 1609 w 1609"/>
                  <a:gd name="T5" fmla="*/ 331 h 331"/>
                  <a:gd name="T6" fmla="*/ 0 w 1609"/>
                  <a:gd name="T7" fmla="*/ 331 h 331"/>
                  <a:gd name="T8" fmla="*/ 0 w 1609"/>
                  <a:gd name="T9" fmla="*/ 0 h 331"/>
                  <a:gd name="T10" fmla="*/ 0 w 1609"/>
                  <a:gd name="T11" fmla="*/ 0 h 331"/>
                  <a:gd name="T12" fmla="*/ 0 w 1609"/>
                  <a:gd name="T13" fmla="*/ 0 h 3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09" h="331">
                    <a:moveTo>
                      <a:pt x="0" y="0"/>
                    </a:moveTo>
                    <a:lnTo>
                      <a:pt x="1609" y="0"/>
                    </a:lnTo>
                    <a:lnTo>
                      <a:pt x="1609" y="331"/>
                    </a:lnTo>
                    <a:lnTo>
                      <a:pt x="0" y="331"/>
                    </a:lnTo>
                    <a:lnTo>
                      <a:pt x="0" y="0"/>
                    </a:lnTo>
                    <a:close/>
                  </a:path>
                </a:pathLst>
              </a:custGeom>
              <a:solidFill>
                <a:srgbClr val="231F20"/>
              </a:solidFill>
              <a:ln w="9525">
                <a:noFill/>
                <a:round/>
                <a:headEnd/>
                <a:tailEnd/>
              </a:ln>
            </p:spPr>
            <p:txBody>
              <a:bodyPr/>
              <a:lstStyle/>
              <a:p>
                <a:pPr>
                  <a:defRPr/>
                </a:pPr>
                <a:endParaRPr lang="en-US"/>
              </a:p>
            </p:txBody>
          </p:sp>
          <p:sp>
            <p:nvSpPr>
              <p:cNvPr id="1060" name="Freeform 10"/>
              <p:cNvSpPr>
                <a:spLocks noChangeAspect="1" noEditPoints="1"/>
              </p:cNvSpPr>
              <p:nvPr userDrawn="1"/>
            </p:nvSpPr>
            <p:spPr bwMode="auto">
              <a:xfrm>
                <a:off x="2056" y="413"/>
                <a:ext cx="1643" cy="364"/>
              </a:xfrm>
              <a:custGeom>
                <a:avLst/>
                <a:gdLst>
                  <a:gd name="T0" fmla="*/ 0 w 1643"/>
                  <a:gd name="T1" fmla="*/ 365 h 365"/>
                  <a:gd name="T2" fmla="*/ 0 w 1643"/>
                  <a:gd name="T3" fmla="*/ 16 h 365"/>
                  <a:gd name="T4" fmla="*/ 0 w 1643"/>
                  <a:gd name="T5" fmla="*/ 0 h 365"/>
                  <a:gd name="T6" fmla="*/ 1643 w 1643"/>
                  <a:gd name="T7" fmla="*/ 0 h 365"/>
                  <a:gd name="T8" fmla="*/ 1643 w 1643"/>
                  <a:gd name="T9" fmla="*/ 365 h 365"/>
                  <a:gd name="T10" fmla="*/ 0 w 1643"/>
                  <a:gd name="T11" fmla="*/ 365 h 365"/>
                  <a:gd name="T12" fmla="*/ 0 w 1643"/>
                  <a:gd name="T13" fmla="*/ 365 h 365"/>
                  <a:gd name="T14" fmla="*/ 34 w 1643"/>
                  <a:gd name="T15" fmla="*/ 331 h 365"/>
                  <a:gd name="T16" fmla="*/ 1609 w 1643"/>
                  <a:gd name="T17" fmla="*/ 331 h 365"/>
                  <a:gd name="T18" fmla="*/ 1609 w 1643"/>
                  <a:gd name="T19" fmla="*/ 34 h 365"/>
                  <a:gd name="T20" fmla="*/ 34 w 1643"/>
                  <a:gd name="T21" fmla="*/ 34 h 365"/>
                  <a:gd name="T22" fmla="*/ 34 w 1643"/>
                  <a:gd name="T23" fmla="*/ 331 h 365"/>
                  <a:gd name="T24" fmla="*/ 34 w 1643"/>
                  <a:gd name="T25" fmla="*/ 331 h 3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43" h="365">
                    <a:moveTo>
                      <a:pt x="0" y="365"/>
                    </a:moveTo>
                    <a:lnTo>
                      <a:pt x="0" y="16"/>
                    </a:lnTo>
                    <a:lnTo>
                      <a:pt x="0" y="0"/>
                    </a:lnTo>
                    <a:lnTo>
                      <a:pt x="1643" y="0"/>
                    </a:lnTo>
                    <a:lnTo>
                      <a:pt x="1643" y="365"/>
                    </a:lnTo>
                    <a:lnTo>
                      <a:pt x="0" y="365"/>
                    </a:lnTo>
                    <a:close/>
                    <a:moveTo>
                      <a:pt x="34" y="331"/>
                    </a:moveTo>
                    <a:lnTo>
                      <a:pt x="1609" y="331"/>
                    </a:lnTo>
                    <a:lnTo>
                      <a:pt x="1609" y="34"/>
                    </a:lnTo>
                    <a:lnTo>
                      <a:pt x="34" y="34"/>
                    </a:lnTo>
                    <a:lnTo>
                      <a:pt x="34" y="331"/>
                    </a:lnTo>
                    <a:close/>
                  </a:path>
                </a:pathLst>
              </a:custGeom>
              <a:solidFill>
                <a:srgbClr val="E13A3E"/>
              </a:solidFill>
              <a:ln w="9525">
                <a:noFill/>
                <a:round/>
                <a:headEnd/>
                <a:tailEnd/>
              </a:ln>
            </p:spPr>
            <p:txBody>
              <a:bodyPr/>
              <a:lstStyle/>
              <a:p>
                <a:pPr>
                  <a:defRPr/>
                </a:pPr>
                <a:endParaRPr lang="en-US"/>
              </a:p>
            </p:txBody>
          </p:sp>
          <p:sp>
            <p:nvSpPr>
              <p:cNvPr id="1061" name="Freeform 11"/>
              <p:cNvSpPr>
                <a:spLocks noChangeAspect="1" noEditPoints="1"/>
              </p:cNvSpPr>
              <p:nvPr userDrawn="1"/>
            </p:nvSpPr>
            <p:spPr bwMode="auto">
              <a:xfrm>
                <a:off x="2065" y="419"/>
                <a:ext cx="1625" cy="348"/>
              </a:xfrm>
              <a:custGeom>
                <a:avLst/>
                <a:gdLst>
                  <a:gd name="T0" fmla="*/ 0 w 1627"/>
                  <a:gd name="T1" fmla="*/ 347 h 347"/>
                  <a:gd name="T2" fmla="*/ 0 w 1627"/>
                  <a:gd name="T3" fmla="*/ 8 h 347"/>
                  <a:gd name="T4" fmla="*/ 0 w 1627"/>
                  <a:gd name="T5" fmla="*/ 0 h 347"/>
                  <a:gd name="T6" fmla="*/ 1627 w 1627"/>
                  <a:gd name="T7" fmla="*/ 0 h 347"/>
                  <a:gd name="T8" fmla="*/ 1627 w 1627"/>
                  <a:gd name="T9" fmla="*/ 347 h 347"/>
                  <a:gd name="T10" fmla="*/ 0 w 1627"/>
                  <a:gd name="T11" fmla="*/ 347 h 347"/>
                  <a:gd name="T12" fmla="*/ 0 w 1627"/>
                  <a:gd name="T13" fmla="*/ 347 h 347"/>
                  <a:gd name="T14" fmla="*/ 18 w 1627"/>
                  <a:gd name="T15" fmla="*/ 331 h 347"/>
                  <a:gd name="T16" fmla="*/ 1609 w 1627"/>
                  <a:gd name="T17" fmla="*/ 331 h 347"/>
                  <a:gd name="T18" fmla="*/ 1609 w 1627"/>
                  <a:gd name="T19" fmla="*/ 16 h 347"/>
                  <a:gd name="T20" fmla="*/ 18 w 1627"/>
                  <a:gd name="T21" fmla="*/ 16 h 347"/>
                  <a:gd name="T22" fmla="*/ 18 w 1627"/>
                  <a:gd name="T23" fmla="*/ 331 h 347"/>
                  <a:gd name="T24" fmla="*/ 18 w 1627"/>
                  <a:gd name="T25" fmla="*/ 331 h 3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27" h="347">
                    <a:moveTo>
                      <a:pt x="0" y="347"/>
                    </a:moveTo>
                    <a:lnTo>
                      <a:pt x="0" y="8"/>
                    </a:lnTo>
                    <a:lnTo>
                      <a:pt x="0" y="0"/>
                    </a:lnTo>
                    <a:lnTo>
                      <a:pt x="1627" y="0"/>
                    </a:lnTo>
                    <a:lnTo>
                      <a:pt x="1627" y="347"/>
                    </a:lnTo>
                    <a:lnTo>
                      <a:pt x="0" y="347"/>
                    </a:lnTo>
                    <a:close/>
                    <a:moveTo>
                      <a:pt x="18" y="331"/>
                    </a:moveTo>
                    <a:lnTo>
                      <a:pt x="1609" y="331"/>
                    </a:lnTo>
                    <a:lnTo>
                      <a:pt x="1609" y="16"/>
                    </a:lnTo>
                    <a:lnTo>
                      <a:pt x="18" y="16"/>
                    </a:lnTo>
                    <a:lnTo>
                      <a:pt x="18" y="331"/>
                    </a:lnTo>
                    <a:close/>
                  </a:path>
                </a:pathLst>
              </a:custGeom>
              <a:solidFill>
                <a:srgbClr val="FFDCA4"/>
              </a:solidFill>
              <a:ln w="9525">
                <a:noFill/>
                <a:round/>
                <a:headEnd/>
                <a:tailEnd/>
              </a:ln>
            </p:spPr>
            <p:txBody>
              <a:bodyPr/>
              <a:lstStyle/>
              <a:p>
                <a:pPr>
                  <a:defRPr/>
                </a:pPr>
                <a:endParaRPr lang="en-US"/>
              </a:p>
            </p:txBody>
          </p:sp>
          <p:sp>
            <p:nvSpPr>
              <p:cNvPr id="1062" name="Freeform 12"/>
              <p:cNvSpPr>
                <a:spLocks noChangeAspect="1"/>
              </p:cNvSpPr>
              <p:nvPr userDrawn="1"/>
            </p:nvSpPr>
            <p:spPr bwMode="auto">
              <a:xfrm>
                <a:off x="2147" y="493"/>
                <a:ext cx="270" cy="216"/>
              </a:xfrm>
              <a:custGeom>
                <a:avLst/>
                <a:gdLst>
                  <a:gd name="T0" fmla="*/ 22 w 135"/>
                  <a:gd name="T1" fmla="*/ 14 h 109"/>
                  <a:gd name="T2" fmla="*/ 21 w 135"/>
                  <a:gd name="T3" fmla="*/ 14 h 109"/>
                  <a:gd name="T4" fmla="*/ 21 w 135"/>
                  <a:gd name="T5" fmla="*/ 95 h 109"/>
                  <a:gd name="T6" fmla="*/ 30 w 135"/>
                  <a:gd name="T7" fmla="*/ 104 h 109"/>
                  <a:gd name="T8" fmla="*/ 34 w 135"/>
                  <a:gd name="T9" fmla="*/ 104 h 109"/>
                  <a:gd name="T10" fmla="*/ 34 w 135"/>
                  <a:gd name="T11" fmla="*/ 109 h 109"/>
                  <a:gd name="T12" fmla="*/ 17 w 135"/>
                  <a:gd name="T13" fmla="*/ 108 h 109"/>
                  <a:gd name="T14" fmla="*/ 0 w 135"/>
                  <a:gd name="T15" fmla="*/ 109 h 109"/>
                  <a:gd name="T16" fmla="*/ 0 w 135"/>
                  <a:gd name="T17" fmla="*/ 104 h 109"/>
                  <a:gd name="T18" fmla="*/ 4 w 135"/>
                  <a:gd name="T19" fmla="*/ 104 h 109"/>
                  <a:gd name="T20" fmla="*/ 13 w 135"/>
                  <a:gd name="T21" fmla="*/ 95 h 109"/>
                  <a:gd name="T22" fmla="*/ 13 w 135"/>
                  <a:gd name="T23" fmla="*/ 9 h 109"/>
                  <a:gd name="T24" fmla="*/ 3 w 135"/>
                  <a:gd name="T25" fmla="*/ 6 h 109"/>
                  <a:gd name="T26" fmla="*/ 3 w 135"/>
                  <a:gd name="T27" fmla="*/ 0 h 109"/>
                  <a:gd name="T28" fmla="*/ 18 w 135"/>
                  <a:gd name="T29" fmla="*/ 1 h 109"/>
                  <a:gd name="T30" fmla="*/ 34 w 135"/>
                  <a:gd name="T31" fmla="*/ 0 h 109"/>
                  <a:gd name="T32" fmla="*/ 68 w 135"/>
                  <a:gd name="T33" fmla="*/ 81 h 109"/>
                  <a:gd name="T34" fmla="*/ 103 w 135"/>
                  <a:gd name="T35" fmla="*/ 0 h 109"/>
                  <a:gd name="T36" fmla="*/ 118 w 135"/>
                  <a:gd name="T37" fmla="*/ 1 h 109"/>
                  <a:gd name="T38" fmla="*/ 135 w 135"/>
                  <a:gd name="T39" fmla="*/ 0 h 109"/>
                  <a:gd name="T40" fmla="*/ 135 w 135"/>
                  <a:gd name="T41" fmla="*/ 6 h 109"/>
                  <a:gd name="T42" fmla="*/ 131 w 135"/>
                  <a:gd name="T43" fmla="*/ 6 h 109"/>
                  <a:gd name="T44" fmla="*/ 122 w 135"/>
                  <a:gd name="T45" fmla="*/ 13 h 109"/>
                  <a:gd name="T46" fmla="*/ 122 w 135"/>
                  <a:gd name="T47" fmla="*/ 95 h 109"/>
                  <a:gd name="T48" fmla="*/ 131 w 135"/>
                  <a:gd name="T49" fmla="*/ 104 h 109"/>
                  <a:gd name="T50" fmla="*/ 135 w 135"/>
                  <a:gd name="T51" fmla="*/ 104 h 109"/>
                  <a:gd name="T52" fmla="*/ 135 w 135"/>
                  <a:gd name="T53" fmla="*/ 109 h 109"/>
                  <a:gd name="T54" fmla="*/ 113 w 135"/>
                  <a:gd name="T55" fmla="*/ 108 h 109"/>
                  <a:gd name="T56" fmla="*/ 91 w 135"/>
                  <a:gd name="T57" fmla="*/ 109 h 109"/>
                  <a:gd name="T58" fmla="*/ 91 w 135"/>
                  <a:gd name="T59" fmla="*/ 104 h 109"/>
                  <a:gd name="T60" fmla="*/ 96 w 135"/>
                  <a:gd name="T61" fmla="*/ 104 h 109"/>
                  <a:gd name="T62" fmla="*/ 105 w 135"/>
                  <a:gd name="T63" fmla="*/ 95 h 109"/>
                  <a:gd name="T64" fmla="*/ 105 w 135"/>
                  <a:gd name="T65" fmla="*/ 14 h 109"/>
                  <a:gd name="T66" fmla="*/ 104 w 135"/>
                  <a:gd name="T67" fmla="*/ 14 h 109"/>
                  <a:gd name="T68" fmla="*/ 64 w 135"/>
                  <a:gd name="T69" fmla="*/ 109 h 109"/>
                  <a:gd name="T70" fmla="*/ 62 w 135"/>
                  <a:gd name="T71" fmla="*/ 109 h 109"/>
                  <a:gd name="T72" fmla="*/ 22 w 135"/>
                  <a:gd name="T73" fmla="*/ 14 h 109"/>
                  <a:gd name="T74" fmla="*/ 22 w 135"/>
                  <a:gd name="T75" fmla="*/ 14 h 10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35" h="109">
                    <a:moveTo>
                      <a:pt x="22" y="14"/>
                    </a:moveTo>
                    <a:cubicBezTo>
                      <a:pt x="21" y="14"/>
                      <a:pt x="21" y="14"/>
                      <a:pt x="21" y="14"/>
                    </a:cubicBezTo>
                    <a:cubicBezTo>
                      <a:pt x="21" y="95"/>
                      <a:pt x="21" y="95"/>
                      <a:pt x="21" y="95"/>
                    </a:cubicBezTo>
                    <a:cubicBezTo>
                      <a:pt x="21" y="101"/>
                      <a:pt x="26" y="104"/>
                      <a:pt x="30" y="104"/>
                    </a:cubicBezTo>
                    <a:cubicBezTo>
                      <a:pt x="34" y="104"/>
                      <a:pt x="34" y="104"/>
                      <a:pt x="34" y="104"/>
                    </a:cubicBezTo>
                    <a:cubicBezTo>
                      <a:pt x="34" y="109"/>
                      <a:pt x="34" y="109"/>
                      <a:pt x="34" y="109"/>
                    </a:cubicBezTo>
                    <a:cubicBezTo>
                      <a:pt x="28" y="109"/>
                      <a:pt x="23" y="108"/>
                      <a:pt x="17" y="108"/>
                    </a:cubicBezTo>
                    <a:cubicBezTo>
                      <a:pt x="11" y="108"/>
                      <a:pt x="6" y="109"/>
                      <a:pt x="0" y="109"/>
                    </a:cubicBezTo>
                    <a:cubicBezTo>
                      <a:pt x="0" y="104"/>
                      <a:pt x="0" y="104"/>
                      <a:pt x="0" y="104"/>
                    </a:cubicBezTo>
                    <a:cubicBezTo>
                      <a:pt x="4" y="104"/>
                      <a:pt x="4" y="104"/>
                      <a:pt x="4" y="104"/>
                    </a:cubicBezTo>
                    <a:cubicBezTo>
                      <a:pt x="9" y="104"/>
                      <a:pt x="13" y="101"/>
                      <a:pt x="13" y="95"/>
                    </a:cubicBezTo>
                    <a:cubicBezTo>
                      <a:pt x="13" y="9"/>
                      <a:pt x="13" y="9"/>
                      <a:pt x="13" y="9"/>
                    </a:cubicBezTo>
                    <a:cubicBezTo>
                      <a:pt x="11" y="6"/>
                      <a:pt x="7" y="6"/>
                      <a:pt x="3" y="6"/>
                    </a:cubicBezTo>
                    <a:cubicBezTo>
                      <a:pt x="3" y="0"/>
                      <a:pt x="3" y="0"/>
                      <a:pt x="3" y="0"/>
                    </a:cubicBezTo>
                    <a:cubicBezTo>
                      <a:pt x="8" y="1"/>
                      <a:pt x="13" y="1"/>
                      <a:pt x="18" y="1"/>
                    </a:cubicBezTo>
                    <a:cubicBezTo>
                      <a:pt x="23" y="1"/>
                      <a:pt x="29" y="1"/>
                      <a:pt x="34" y="0"/>
                    </a:cubicBezTo>
                    <a:cubicBezTo>
                      <a:pt x="68" y="81"/>
                      <a:pt x="68" y="81"/>
                      <a:pt x="68" y="81"/>
                    </a:cubicBezTo>
                    <a:cubicBezTo>
                      <a:pt x="103" y="0"/>
                      <a:pt x="103" y="0"/>
                      <a:pt x="103" y="0"/>
                    </a:cubicBezTo>
                    <a:cubicBezTo>
                      <a:pt x="107" y="1"/>
                      <a:pt x="112" y="1"/>
                      <a:pt x="118" y="1"/>
                    </a:cubicBezTo>
                    <a:cubicBezTo>
                      <a:pt x="124" y="1"/>
                      <a:pt x="129" y="1"/>
                      <a:pt x="135" y="0"/>
                    </a:cubicBezTo>
                    <a:cubicBezTo>
                      <a:pt x="135" y="6"/>
                      <a:pt x="135" y="6"/>
                      <a:pt x="135" y="6"/>
                    </a:cubicBezTo>
                    <a:cubicBezTo>
                      <a:pt x="131" y="6"/>
                      <a:pt x="131" y="6"/>
                      <a:pt x="131" y="6"/>
                    </a:cubicBezTo>
                    <a:cubicBezTo>
                      <a:pt x="126" y="6"/>
                      <a:pt x="122" y="6"/>
                      <a:pt x="122" y="13"/>
                    </a:cubicBezTo>
                    <a:cubicBezTo>
                      <a:pt x="122" y="95"/>
                      <a:pt x="122" y="95"/>
                      <a:pt x="122" y="95"/>
                    </a:cubicBezTo>
                    <a:cubicBezTo>
                      <a:pt x="122" y="101"/>
                      <a:pt x="126" y="104"/>
                      <a:pt x="131" y="104"/>
                    </a:cubicBezTo>
                    <a:cubicBezTo>
                      <a:pt x="135" y="104"/>
                      <a:pt x="135" y="104"/>
                      <a:pt x="135" y="104"/>
                    </a:cubicBezTo>
                    <a:cubicBezTo>
                      <a:pt x="135" y="109"/>
                      <a:pt x="135" y="109"/>
                      <a:pt x="135" y="109"/>
                    </a:cubicBezTo>
                    <a:cubicBezTo>
                      <a:pt x="129" y="109"/>
                      <a:pt x="123" y="108"/>
                      <a:pt x="113" y="108"/>
                    </a:cubicBezTo>
                    <a:cubicBezTo>
                      <a:pt x="104" y="108"/>
                      <a:pt x="98" y="109"/>
                      <a:pt x="91" y="109"/>
                    </a:cubicBezTo>
                    <a:cubicBezTo>
                      <a:pt x="91" y="104"/>
                      <a:pt x="91" y="104"/>
                      <a:pt x="91" y="104"/>
                    </a:cubicBezTo>
                    <a:cubicBezTo>
                      <a:pt x="96" y="104"/>
                      <a:pt x="96" y="104"/>
                      <a:pt x="96" y="104"/>
                    </a:cubicBezTo>
                    <a:cubicBezTo>
                      <a:pt x="101" y="104"/>
                      <a:pt x="105" y="101"/>
                      <a:pt x="105" y="95"/>
                    </a:cubicBezTo>
                    <a:cubicBezTo>
                      <a:pt x="105" y="14"/>
                      <a:pt x="105" y="14"/>
                      <a:pt x="105" y="14"/>
                    </a:cubicBezTo>
                    <a:cubicBezTo>
                      <a:pt x="104" y="14"/>
                      <a:pt x="104" y="14"/>
                      <a:pt x="104" y="14"/>
                    </a:cubicBezTo>
                    <a:cubicBezTo>
                      <a:pt x="64" y="109"/>
                      <a:pt x="64" y="109"/>
                      <a:pt x="64" y="109"/>
                    </a:cubicBezTo>
                    <a:cubicBezTo>
                      <a:pt x="62" y="109"/>
                      <a:pt x="62" y="109"/>
                      <a:pt x="62" y="109"/>
                    </a:cubicBezTo>
                    <a:cubicBezTo>
                      <a:pt x="22" y="14"/>
                      <a:pt x="22" y="14"/>
                      <a:pt x="22" y="14"/>
                    </a:cubicBezTo>
                    <a:cubicBezTo>
                      <a:pt x="22" y="14"/>
                      <a:pt x="22" y="14"/>
                      <a:pt x="22" y="14"/>
                    </a:cubicBezTo>
                    <a:close/>
                  </a:path>
                </a:pathLst>
              </a:custGeom>
              <a:solidFill>
                <a:srgbClr val="E13A3E"/>
              </a:solidFill>
              <a:ln w="9525">
                <a:noFill/>
                <a:round/>
                <a:headEnd/>
                <a:tailEnd/>
              </a:ln>
            </p:spPr>
            <p:txBody>
              <a:bodyPr/>
              <a:lstStyle/>
              <a:p>
                <a:pPr>
                  <a:defRPr/>
                </a:pPr>
                <a:endParaRPr lang="en-US"/>
              </a:p>
            </p:txBody>
          </p:sp>
          <p:sp>
            <p:nvSpPr>
              <p:cNvPr id="1063" name="Freeform 13"/>
              <p:cNvSpPr>
                <a:spLocks noChangeAspect="1" noEditPoints="1"/>
              </p:cNvSpPr>
              <p:nvPr userDrawn="1"/>
            </p:nvSpPr>
            <p:spPr bwMode="auto">
              <a:xfrm>
                <a:off x="2422" y="544"/>
                <a:ext cx="172" cy="165"/>
              </a:xfrm>
              <a:custGeom>
                <a:avLst/>
                <a:gdLst>
                  <a:gd name="T0" fmla="*/ 54 w 86"/>
                  <a:gd name="T1" fmla="*/ 52 h 84"/>
                  <a:gd name="T2" fmla="*/ 25 w 86"/>
                  <a:gd name="T3" fmla="*/ 52 h 84"/>
                  <a:gd name="T4" fmla="*/ 17 w 86"/>
                  <a:gd name="T5" fmla="*/ 71 h 84"/>
                  <a:gd name="T6" fmla="*/ 15 w 86"/>
                  <a:gd name="T7" fmla="*/ 77 h 84"/>
                  <a:gd name="T8" fmla="*/ 23 w 86"/>
                  <a:gd name="T9" fmla="*/ 80 h 84"/>
                  <a:gd name="T10" fmla="*/ 26 w 86"/>
                  <a:gd name="T11" fmla="*/ 80 h 84"/>
                  <a:gd name="T12" fmla="*/ 26 w 86"/>
                  <a:gd name="T13" fmla="*/ 84 h 84"/>
                  <a:gd name="T14" fmla="*/ 13 w 86"/>
                  <a:gd name="T15" fmla="*/ 83 h 84"/>
                  <a:gd name="T16" fmla="*/ 0 w 86"/>
                  <a:gd name="T17" fmla="*/ 84 h 84"/>
                  <a:gd name="T18" fmla="*/ 0 w 86"/>
                  <a:gd name="T19" fmla="*/ 80 h 84"/>
                  <a:gd name="T20" fmla="*/ 1 w 86"/>
                  <a:gd name="T21" fmla="*/ 80 h 84"/>
                  <a:gd name="T22" fmla="*/ 11 w 86"/>
                  <a:gd name="T23" fmla="*/ 70 h 84"/>
                  <a:gd name="T24" fmla="*/ 40 w 86"/>
                  <a:gd name="T25" fmla="*/ 0 h 84"/>
                  <a:gd name="T26" fmla="*/ 47 w 86"/>
                  <a:gd name="T27" fmla="*/ 0 h 84"/>
                  <a:gd name="T28" fmla="*/ 76 w 86"/>
                  <a:gd name="T29" fmla="*/ 71 h 84"/>
                  <a:gd name="T30" fmla="*/ 86 w 86"/>
                  <a:gd name="T31" fmla="*/ 80 h 84"/>
                  <a:gd name="T32" fmla="*/ 86 w 86"/>
                  <a:gd name="T33" fmla="*/ 84 h 84"/>
                  <a:gd name="T34" fmla="*/ 69 w 86"/>
                  <a:gd name="T35" fmla="*/ 83 h 84"/>
                  <a:gd name="T36" fmla="*/ 52 w 86"/>
                  <a:gd name="T37" fmla="*/ 84 h 84"/>
                  <a:gd name="T38" fmla="*/ 52 w 86"/>
                  <a:gd name="T39" fmla="*/ 80 h 84"/>
                  <a:gd name="T40" fmla="*/ 56 w 86"/>
                  <a:gd name="T41" fmla="*/ 80 h 84"/>
                  <a:gd name="T42" fmla="*/ 63 w 86"/>
                  <a:gd name="T43" fmla="*/ 77 h 84"/>
                  <a:gd name="T44" fmla="*/ 61 w 86"/>
                  <a:gd name="T45" fmla="*/ 70 h 84"/>
                  <a:gd name="T46" fmla="*/ 54 w 86"/>
                  <a:gd name="T47" fmla="*/ 52 h 84"/>
                  <a:gd name="T48" fmla="*/ 54 w 86"/>
                  <a:gd name="T49" fmla="*/ 52 h 84"/>
                  <a:gd name="T50" fmla="*/ 40 w 86"/>
                  <a:gd name="T51" fmla="*/ 16 h 84"/>
                  <a:gd name="T52" fmla="*/ 27 w 86"/>
                  <a:gd name="T53" fmla="*/ 47 h 84"/>
                  <a:gd name="T54" fmla="*/ 52 w 86"/>
                  <a:gd name="T55" fmla="*/ 47 h 84"/>
                  <a:gd name="T56" fmla="*/ 40 w 86"/>
                  <a:gd name="T57" fmla="*/ 16 h 84"/>
                  <a:gd name="T58" fmla="*/ 40 w 86"/>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6" h="84">
                    <a:moveTo>
                      <a:pt x="54" y="52"/>
                    </a:moveTo>
                    <a:cubicBezTo>
                      <a:pt x="25" y="52"/>
                      <a:pt x="25" y="52"/>
                      <a:pt x="25" y="52"/>
                    </a:cubicBezTo>
                    <a:cubicBezTo>
                      <a:pt x="17" y="71"/>
                      <a:pt x="17" y="71"/>
                      <a:pt x="17" y="71"/>
                    </a:cubicBezTo>
                    <a:cubicBezTo>
                      <a:pt x="16" y="74"/>
                      <a:pt x="15" y="76"/>
                      <a:pt x="15" y="77"/>
                    </a:cubicBezTo>
                    <a:cubicBezTo>
                      <a:pt x="15" y="80"/>
                      <a:pt x="19" y="80"/>
                      <a:pt x="23" y="80"/>
                    </a:cubicBezTo>
                    <a:cubicBezTo>
                      <a:pt x="26" y="80"/>
                      <a:pt x="26" y="80"/>
                      <a:pt x="26" y="80"/>
                    </a:cubicBezTo>
                    <a:cubicBezTo>
                      <a:pt x="26" y="84"/>
                      <a:pt x="26" y="84"/>
                      <a:pt x="26" y="84"/>
                    </a:cubicBezTo>
                    <a:cubicBezTo>
                      <a:pt x="22" y="84"/>
                      <a:pt x="17" y="83"/>
                      <a:pt x="13" y="83"/>
                    </a:cubicBezTo>
                    <a:cubicBezTo>
                      <a:pt x="8" y="83"/>
                      <a:pt x="4" y="84"/>
                      <a:pt x="0" y="84"/>
                    </a:cubicBezTo>
                    <a:cubicBezTo>
                      <a:pt x="0" y="80"/>
                      <a:pt x="0" y="80"/>
                      <a:pt x="0" y="80"/>
                    </a:cubicBezTo>
                    <a:cubicBezTo>
                      <a:pt x="1" y="80"/>
                      <a:pt x="1" y="80"/>
                      <a:pt x="1" y="80"/>
                    </a:cubicBezTo>
                    <a:cubicBezTo>
                      <a:pt x="6" y="80"/>
                      <a:pt x="8" y="77"/>
                      <a:pt x="11" y="70"/>
                    </a:cubicBezTo>
                    <a:cubicBezTo>
                      <a:pt x="40" y="0"/>
                      <a:pt x="40" y="0"/>
                      <a:pt x="40" y="0"/>
                    </a:cubicBezTo>
                    <a:cubicBezTo>
                      <a:pt x="47" y="0"/>
                      <a:pt x="47" y="0"/>
                      <a:pt x="47" y="0"/>
                    </a:cubicBezTo>
                    <a:cubicBezTo>
                      <a:pt x="76" y="71"/>
                      <a:pt x="76" y="71"/>
                      <a:pt x="76" y="71"/>
                    </a:cubicBezTo>
                    <a:cubicBezTo>
                      <a:pt x="78" y="77"/>
                      <a:pt x="80" y="80"/>
                      <a:pt x="86" y="80"/>
                    </a:cubicBezTo>
                    <a:cubicBezTo>
                      <a:pt x="86" y="84"/>
                      <a:pt x="86" y="84"/>
                      <a:pt x="86" y="84"/>
                    </a:cubicBezTo>
                    <a:cubicBezTo>
                      <a:pt x="81" y="84"/>
                      <a:pt x="76" y="83"/>
                      <a:pt x="69" y="83"/>
                    </a:cubicBezTo>
                    <a:cubicBezTo>
                      <a:pt x="63" y="83"/>
                      <a:pt x="57" y="84"/>
                      <a:pt x="52" y="84"/>
                    </a:cubicBezTo>
                    <a:cubicBezTo>
                      <a:pt x="52" y="80"/>
                      <a:pt x="52" y="80"/>
                      <a:pt x="52" y="80"/>
                    </a:cubicBezTo>
                    <a:cubicBezTo>
                      <a:pt x="56" y="80"/>
                      <a:pt x="56" y="80"/>
                      <a:pt x="56" y="80"/>
                    </a:cubicBezTo>
                    <a:cubicBezTo>
                      <a:pt x="60" y="80"/>
                      <a:pt x="63" y="80"/>
                      <a:pt x="63" y="77"/>
                    </a:cubicBezTo>
                    <a:cubicBezTo>
                      <a:pt x="63" y="76"/>
                      <a:pt x="62" y="73"/>
                      <a:pt x="61" y="70"/>
                    </a:cubicBezTo>
                    <a:cubicBezTo>
                      <a:pt x="54" y="52"/>
                      <a:pt x="54" y="52"/>
                      <a:pt x="54" y="52"/>
                    </a:cubicBezTo>
                    <a:cubicBezTo>
                      <a:pt x="54" y="52"/>
                      <a:pt x="54" y="52"/>
                      <a:pt x="54" y="52"/>
                    </a:cubicBezTo>
                    <a:close/>
                    <a:moveTo>
                      <a:pt x="40" y="16"/>
                    </a:moveTo>
                    <a:cubicBezTo>
                      <a:pt x="27" y="47"/>
                      <a:pt x="27" y="47"/>
                      <a:pt x="27" y="47"/>
                    </a:cubicBezTo>
                    <a:cubicBezTo>
                      <a:pt x="52" y="47"/>
                      <a:pt x="52" y="47"/>
                      <a:pt x="52" y="47"/>
                    </a:cubicBezTo>
                    <a:cubicBezTo>
                      <a:pt x="40" y="16"/>
                      <a:pt x="40" y="16"/>
                      <a:pt x="40" y="16"/>
                    </a:cubicBezTo>
                    <a:cubicBezTo>
                      <a:pt x="40" y="16"/>
                      <a:pt x="40" y="16"/>
                      <a:pt x="40" y="16"/>
                    </a:cubicBezTo>
                    <a:close/>
                  </a:path>
                </a:pathLst>
              </a:custGeom>
              <a:solidFill>
                <a:srgbClr val="E13A3E"/>
              </a:solidFill>
              <a:ln w="9525">
                <a:noFill/>
                <a:round/>
                <a:headEnd/>
                <a:tailEnd/>
              </a:ln>
            </p:spPr>
            <p:txBody>
              <a:bodyPr/>
              <a:lstStyle/>
              <a:p>
                <a:pPr>
                  <a:defRPr/>
                </a:pPr>
                <a:endParaRPr lang="en-US"/>
              </a:p>
            </p:txBody>
          </p:sp>
          <p:sp>
            <p:nvSpPr>
              <p:cNvPr id="1064" name="Freeform 14"/>
              <p:cNvSpPr>
                <a:spLocks noChangeAspect="1" noEditPoints="1"/>
              </p:cNvSpPr>
              <p:nvPr userDrawn="1"/>
            </p:nvSpPr>
            <p:spPr bwMode="auto">
              <a:xfrm>
                <a:off x="2598" y="547"/>
                <a:ext cx="149" cy="163"/>
              </a:xfrm>
              <a:custGeom>
                <a:avLst/>
                <a:gdLst>
                  <a:gd name="T0" fmla="*/ 22 w 75"/>
                  <a:gd name="T1" fmla="*/ 72 h 83"/>
                  <a:gd name="T2" fmla="*/ 29 w 75"/>
                  <a:gd name="T3" fmla="*/ 79 h 83"/>
                  <a:gd name="T4" fmla="*/ 32 w 75"/>
                  <a:gd name="T5" fmla="*/ 79 h 83"/>
                  <a:gd name="T6" fmla="*/ 32 w 75"/>
                  <a:gd name="T7" fmla="*/ 83 h 83"/>
                  <a:gd name="T8" fmla="*/ 16 w 75"/>
                  <a:gd name="T9" fmla="*/ 82 h 83"/>
                  <a:gd name="T10" fmla="*/ 0 w 75"/>
                  <a:gd name="T11" fmla="*/ 83 h 83"/>
                  <a:gd name="T12" fmla="*/ 0 w 75"/>
                  <a:gd name="T13" fmla="*/ 79 h 83"/>
                  <a:gd name="T14" fmla="*/ 2 w 75"/>
                  <a:gd name="T15" fmla="*/ 79 h 83"/>
                  <a:gd name="T16" fmla="*/ 9 w 75"/>
                  <a:gd name="T17" fmla="*/ 72 h 83"/>
                  <a:gd name="T18" fmla="*/ 9 w 75"/>
                  <a:gd name="T19" fmla="*/ 11 h 83"/>
                  <a:gd name="T20" fmla="*/ 2 w 75"/>
                  <a:gd name="T21" fmla="*/ 4 h 83"/>
                  <a:gd name="T22" fmla="*/ 0 w 75"/>
                  <a:gd name="T23" fmla="*/ 4 h 83"/>
                  <a:gd name="T24" fmla="*/ 0 w 75"/>
                  <a:gd name="T25" fmla="*/ 0 h 83"/>
                  <a:gd name="T26" fmla="*/ 16 w 75"/>
                  <a:gd name="T27" fmla="*/ 1 h 83"/>
                  <a:gd name="T28" fmla="*/ 35 w 75"/>
                  <a:gd name="T29" fmla="*/ 0 h 83"/>
                  <a:gd name="T30" fmla="*/ 65 w 75"/>
                  <a:gd name="T31" fmla="*/ 21 h 83"/>
                  <a:gd name="T32" fmla="*/ 43 w 75"/>
                  <a:gd name="T33" fmla="*/ 43 h 83"/>
                  <a:gd name="T34" fmla="*/ 43 w 75"/>
                  <a:gd name="T35" fmla="*/ 43 h 83"/>
                  <a:gd name="T36" fmla="*/ 60 w 75"/>
                  <a:gd name="T37" fmla="*/ 61 h 83"/>
                  <a:gd name="T38" fmla="*/ 73 w 75"/>
                  <a:gd name="T39" fmla="*/ 78 h 83"/>
                  <a:gd name="T40" fmla="*/ 75 w 75"/>
                  <a:gd name="T41" fmla="*/ 78 h 83"/>
                  <a:gd name="T42" fmla="*/ 75 w 75"/>
                  <a:gd name="T43" fmla="*/ 82 h 83"/>
                  <a:gd name="T44" fmla="*/ 63 w 75"/>
                  <a:gd name="T45" fmla="*/ 82 h 83"/>
                  <a:gd name="T46" fmla="*/ 46 w 75"/>
                  <a:gd name="T47" fmla="*/ 63 h 83"/>
                  <a:gd name="T48" fmla="*/ 30 w 75"/>
                  <a:gd name="T49" fmla="*/ 46 h 83"/>
                  <a:gd name="T50" fmla="*/ 22 w 75"/>
                  <a:gd name="T51" fmla="*/ 46 h 83"/>
                  <a:gd name="T52" fmla="*/ 22 w 75"/>
                  <a:gd name="T53" fmla="*/ 72 h 83"/>
                  <a:gd name="T54" fmla="*/ 22 w 75"/>
                  <a:gd name="T55" fmla="*/ 72 h 83"/>
                  <a:gd name="T56" fmla="*/ 22 w 75"/>
                  <a:gd name="T57" fmla="*/ 41 h 83"/>
                  <a:gd name="T58" fmla="*/ 29 w 75"/>
                  <a:gd name="T59" fmla="*/ 41 h 83"/>
                  <a:gd name="T60" fmla="*/ 53 w 75"/>
                  <a:gd name="T61" fmla="*/ 23 h 83"/>
                  <a:gd name="T62" fmla="*/ 32 w 75"/>
                  <a:gd name="T63" fmla="*/ 5 h 83"/>
                  <a:gd name="T64" fmla="*/ 30 w 75"/>
                  <a:gd name="T65" fmla="*/ 5 h 83"/>
                  <a:gd name="T66" fmla="*/ 22 w 75"/>
                  <a:gd name="T67" fmla="*/ 11 h 83"/>
                  <a:gd name="T68" fmla="*/ 22 w 75"/>
                  <a:gd name="T69" fmla="*/ 41 h 83"/>
                  <a:gd name="T70" fmla="*/ 22 w 75"/>
                  <a:gd name="T71" fmla="*/ 41 h 8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5" h="83">
                    <a:moveTo>
                      <a:pt x="22" y="72"/>
                    </a:moveTo>
                    <a:cubicBezTo>
                      <a:pt x="22" y="77"/>
                      <a:pt x="25" y="79"/>
                      <a:pt x="29" y="79"/>
                    </a:cubicBezTo>
                    <a:cubicBezTo>
                      <a:pt x="32" y="79"/>
                      <a:pt x="32" y="79"/>
                      <a:pt x="32" y="79"/>
                    </a:cubicBezTo>
                    <a:cubicBezTo>
                      <a:pt x="32" y="83"/>
                      <a:pt x="32" y="83"/>
                      <a:pt x="32" y="83"/>
                    </a:cubicBezTo>
                    <a:cubicBezTo>
                      <a:pt x="28" y="83"/>
                      <a:pt x="23" y="82"/>
                      <a:pt x="16" y="82"/>
                    </a:cubicBezTo>
                    <a:cubicBezTo>
                      <a:pt x="8" y="82"/>
                      <a:pt x="4" y="83"/>
                      <a:pt x="0" y="83"/>
                    </a:cubicBezTo>
                    <a:cubicBezTo>
                      <a:pt x="0" y="79"/>
                      <a:pt x="0" y="79"/>
                      <a:pt x="0" y="79"/>
                    </a:cubicBezTo>
                    <a:cubicBezTo>
                      <a:pt x="2" y="79"/>
                      <a:pt x="2" y="79"/>
                      <a:pt x="2" y="79"/>
                    </a:cubicBezTo>
                    <a:cubicBezTo>
                      <a:pt x="6" y="79"/>
                      <a:pt x="9" y="77"/>
                      <a:pt x="9" y="72"/>
                    </a:cubicBezTo>
                    <a:cubicBezTo>
                      <a:pt x="9" y="11"/>
                      <a:pt x="9" y="11"/>
                      <a:pt x="9" y="11"/>
                    </a:cubicBezTo>
                    <a:cubicBezTo>
                      <a:pt x="9" y="6"/>
                      <a:pt x="6" y="4"/>
                      <a:pt x="2" y="4"/>
                    </a:cubicBezTo>
                    <a:cubicBezTo>
                      <a:pt x="0" y="4"/>
                      <a:pt x="0" y="4"/>
                      <a:pt x="0" y="4"/>
                    </a:cubicBezTo>
                    <a:cubicBezTo>
                      <a:pt x="0" y="0"/>
                      <a:pt x="0" y="0"/>
                      <a:pt x="0" y="0"/>
                    </a:cubicBezTo>
                    <a:cubicBezTo>
                      <a:pt x="4" y="1"/>
                      <a:pt x="8" y="1"/>
                      <a:pt x="16" y="1"/>
                    </a:cubicBezTo>
                    <a:cubicBezTo>
                      <a:pt x="23" y="1"/>
                      <a:pt x="29" y="0"/>
                      <a:pt x="35" y="0"/>
                    </a:cubicBezTo>
                    <a:cubicBezTo>
                      <a:pt x="49" y="0"/>
                      <a:pt x="65" y="4"/>
                      <a:pt x="65" y="21"/>
                    </a:cubicBezTo>
                    <a:cubicBezTo>
                      <a:pt x="65" y="34"/>
                      <a:pt x="55" y="42"/>
                      <a:pt x="43" y="43"/>
                    </a:cubicBezTo>
                    <a:cubicBezTo>
                      <a:pt x="43" y="43"/>
                      <a:pt x="43" y="43"/>
                      <a:pt x="43" y="43"/>
                    </a:cubicBezTo>
                    <a:cubicBezTo>
                      <a:pt x="51" y="45"/>
                      <a:pt x="56" y="53"/>
                      <a:pt x="60" y="61"/>
                    </a:cubicBezTo>
                    <a:cubicBezTo>
                      <a:pt x="65" y="73"/>
                      <a:pt x="68" y="78"/>
                      <a:pt x="73" y="78"/>
                    </a:cubicBezTo>
                    <a:cubicBezTo>
                      <a:pt x="75" y="78"/>
                      <a:pt x="75" y="78"/>
                      <a:pt x="75" y="78"/>
                    </a:cubicBezTo>
                    <a:cubicBezTo>
                      <a:pt x="75" y="82"/>
                      <a:pt x="75" y="82"/>
                      <a:pt x="75" y="82"/>
                    </a:cubicBezTo>
                    <a:cubicBezTo>
                      <a:pt x="63" y="82"/>
                      <a:pt x="63" y="82"/>
                      <a:pt x="63" y="82"/>
                    </a:cubicBezTo>
                    <a:cubicBezTo>
                      <a:pt x="56" y="82"/>
                      <a:pt x="53" y="80"/>
                      <a:pt x="46" y="63"/>
                    </a:cubicBezTo>
                    <a:cubicBezTo>
                      <a:pt x="40" y="48"/>
                      <a:pt x="38" y="46"/>
                      <a:pt x="30" y="46"/>
                    </a:cubicBezTo>
                    <a:cubicBezTo>
                      <a:pt x="22" y="46"/>
                      <a:pt x="22" y="46"/>
                      <a:pt x="22" y="46"/>
                    </a:cubicBezTo>
                    <a:cubicBezTo>
                      <a:pt x="22" y="72"/>
                      <a:pt x="22" y="72"/>
                      <a:pt x="22" y="72"/>
                    </a:cubicBezTo>
                    <a:cubicBezTo>
                      <a:pt x="22" y="72"/>
                      <a:pt x="22" y="72"/>
                      <a:pt x="22" y="72"/>
                    </a:cubicBezTo>
                    <a:close/>
                    <a:moveTo>
                      <a:pt x="22" y="41"/>
                    </a:moveTo>
                    <a:cubicBezTo>
                      <a:pt x="29" y="41"/>
                      <a:pt x="29" y="41"/>
                      <a:pt x="29" y="41"/>
                    </a:cubicBezTo>
                    <a:cubicBezTo>
                      <a:pt x="44" y="41"/>
                      <a:pt x="53" y="37"/>
                      <a:pt x="53" y="23"/>
                    </a:cubicBezTo>
                    <a:cubicBezTo>
                      <a:pt x="53" y="8"/>
                      <a:pt x="44" y="5"/>
                      <a:pt x="32" y="5"/>
                    </a:cubicBezTo>
                    <a:cubicBezTo>
                      <a:pt x="30" y="5"/>
                      <a:pt x="30" y="5"/>
                      <a:pt x="30" y="5"/>
                    </a:cubicBezTo>
                    <a:cubicBezTo>
                      <a:pt x="23" y="5"/>
                      <a:pt x="22" y="6"/>
                      <a:pt x="22" y="11"/>
                    </a:cubicBezTo>
                    <a:cubicBezTo>
                      <a:pt x="22" y="41"/>
                      <a:pt x="22" y="41"/>
                      <a:pt x="22" y="41"/>
                    </a:cubicBezTo>
                    <a:cubicBezTo>
                      <a:pt x="22" y="41"/>
                      <a:pt x="22" y="41"/>
                      <a:pt x="22" y="41"/>
                    </a:cubicBezTo>
                    <a:close/>
                  </a:path>
                </a:pathLst>
              </a:custGeom>
              <a:solidFill>
                <a:srgbClr val="E13A3E"/>
              </a:solidFill>
              <a:ln w="9525">
                <a:noFill/>
                <a:round/>
                <a:headEnd/>
                <a:tailEnd/>
              </a:ln>
            </p:spPr>
            <p:txBody>
              <a:bodyPr/>
              <a:lstStyle/>
              <a:p>
                <a:pPr>
                  <a:defRPr/>
                </a:pPr>
                <a:endParaRPr lang="en-US"/>
              </a:p>
            </p:txBody>
          </p:sp>
          <p:sp>
            <p:nvSpPr>
              <p:cNvPr id="1065" name="Freeform 15"/>
              <p:cNvSpPr>
                <a:spLocks noChangeAspect="1"/>
              </p:cNvSpPr>
              <p:nvPr userDrawn="1"/>
            </p:nvSpPr>
            <p:spPr bwMode="auto">
              <a:xfrm>
                <a:off x="2731" y="547"/>
                <a:ext cx="165" cy="163"/>
              </a:xfrm>
              <a:custGeom>
                <a:avLst/>
                <a:gdLst>
                  <a:gd name="T0" fmla="*/ 48 w 83"/>
                  <a:gd name="T1" fmla="*/ 72 h 83"/>
                  <a:gd name="T2" fmla="*/ 55 w 83"/>
                  <a:gd name="T3" fmla="*/ 79 h 83"/>
                  <a:gd name="T4" fmla="*/ 60 w 83"/>
                  <a:gd name="T5" fmla="*/ 79 h 83"/>
                  <a:gd name="T6" fmla="*/ 60 w 83"/>
                  <a:gd name="T7" fmla="*/ 83 h 83"/>
                  <a:gd name="T8" fmla="*/ 42 w 83"/>
                  <a:gd name="T9" fmla="*/ 82 h 83"/>
                  <a:gd name="T10" fmla="*/ 23 w 83"/>
                  <a:gd name="T11" fmla="*/ 83 h 83"/>
                  <a:gd name="T12" fmla="*/ 23 w 83"/>
                  <a:gd name="T13" fmla="*/ 79 h 83"/>
                  <a:gd name="T14" fmla="*/ 28 w 83"/>
                  <a:gd name="T15" fmla="*/ 79 h 83"/>
                  <a:gd name="T16" fmla="*/ 35 w 83"/>
                  <a:gd name="T17" fmla="*/ 72 h 83"/>
                  <a:gd name="T18" fmla="*/ 35 w 83"/>
                  <a:gd name="T19" fmla="*/ 46 h 83"/>
                  <a:gd name="T20" fmla="*/ 12 w 83"/>
                  <a:gd name="T21" fmla="*/ 10 h 83"/>
                  <a:gd name="T22" fmla="*/ 0 w 83"/>
                  <a:gd name="T23" fmla="*/ 4 h 83"/>
                  <a:gd name="T24" fmla="*/ 0 w 83"/>
                  <a:gd name="T25" fmla="*/ 0 h 83"/>
                  <a:gd name="T26" fmla="*/ 18 w 83"/>
                  <a:gd name="T27" fmla="*/ 1 h 83"/>
                  <a:gd name="T28" fmla="*/ 35 w 83"/>
                  <a:gd name="T29" fmla="*/ 0 h 83"/>
                  <a:gd name="T30" fmla="*/ 35 w 83"/>
                  <a:gd name="T31" fmla="*/ 4 h 83"/>
                  <a:gd name="T32" fmla="*/ 32 w 83"/>
                  <a:gd name="T33" fmla="*/ 4 h 83"/>
                  <a:gd name="T34" fmla="*/ 26 w 83"/>
                  <a:gd name="T35" fmla="*/ 7 h 83"/>
                  <a:gd name="T36" fmla="*/ 28 w 83"/>
                  <a:gd name="T37" fmla="*/ 12 h 83"/>
                  <a:gd name="T38" fmla="*/ 46 w 83"/>
                  <a:gd name="T39" fmla="*/ 41 h 83"/>
                  <a:gd name="T40" fmla="*/ 65 w 83"/>
                  <a:gd name="T41" fmla="*/ 13 h 83"/>
                  <a:gd name="T42" fmla="*/ 68 w 83"/>
                  <a:gd name="T43" fmla="*/ 7 h 83"/>
                  <a:gd name="T44" fmla="*/ 61 w 83"/>
                  <a:gd name="T45" fmla="*/ 4 h 83"/>
                  <a:gd name="T46" fmla="*/ 59 w 83"/>
                  <a:gd name="T47" fmla="*/ 4 h 83"/>
                  <a:gd name="T48" fmla="*/ 59 w 83"/>
                  <a:gd name="T49" fmla="*/ 0 h 83"/>
                  <a:gd name="T50" fmla="*/ 71 w 83"/>
                  <a:gd name="T51" fmla="*/ 1 h 83"/>
                  <a:gd name="T52" fmla="*/ 83 w 83"/>
                  <a:gd name="T53" fmla="*/ 0 h 83"/>
                  <a:gd name="T54" fmla="*/ 83 w 83"/>
                  <a:gd name="T55" fmla="*/ 4 h 83"/>
                  <a:gd name="T56" fmla="*/ 71 w 83"/>
                  <a:gd name="T57" fmla="*/ 14 h 83"/>
                  <a:gd name="T58" fmla="*/ 48 w 83"/>
                  <a:gd name="T59" fmla="*/ 46 h 83"/>
                  <a:gd name="T60" fmla="*/ 48 w 83"/>
                  <a:gd name="T61" fmla="*/ 72 h 83"/>
                  <a:gd name="T62" fmla="*/ 48 w 83"/>
                  <a:gd name="T63" fmla="*/ 72 h 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3" h="83">
                    <a:moveTo>
                      <a:pt x="48" y="72"/>
                    </a:moveTo>
                    <a:cubicBezTo>
                      <a:pt x="48" y="77"/>
                      <a:pt x="51" y="79"/>
                      <a:pt x="55" y="79"/>
                    </a:cubicBezTo>
                    <a:cubicBezTo>
                      <a:pt x="60" y="79"/>
                      <a:pt x="60" y="79"/>
                      <a:pt x="60" y="79"/>
                    </a:cubicBezTo>
                    <a:cubicBezTo>
                      <a:pt x="60" y="83"/>
                      <a:pt x="60" y="83"/>
                      <a:pt x="60" y="83"/>
                    </a:cubicBezTo>
                    <a:cubicBezTo>
                      <a:pt x="54" y="83"/>
                      <a:pt x="49" y="82"/>
                      <a:pt x="42" y="82"/>
                    </a:cubicBezTo>
                    <a:cubicBezTo>
                      <a:pt x="34" y="82"/>
                      <a:pt x="30" y="83"/>
                      <a:pt x="23" y="83"/>
                    </a:cubicBezTo>
                    <a:cubicBezTo>
                      <a:pt x="23" y="79"/>
                      <a:pt x="23" y="79"/>
                      <a:pt x="23" y="79"/>
                    </a:cubicBezTo>
                    <a:cubicBezTo>
                      <a:pt x="28" y="79"/>
                      <a:pt x="28" y="79"/>
                      <a:pt x="28" y="79"/>
                    </a:cubicBezTo>
                    <a:cubicBezTo>
                      <a:pt x="32" y="79"/>
                      <a:pt x="35" y="77"/>
                      <a:pt x="35" y="72"/>
                    </a:cubicBezTo>
                    <a:cubicBezTo>
                      <a:pt x="35" y="46"/>
                      <a:pt x="35" y="46"/>
                      <a:pt x="35" y="46"/>
                    </a:cubicBezTo>
                    <a:cubicBezTo>
                      <a:pt x="12" y="10"/>
                      <a:pt x="12" y="10"/>
                      <a:pt x="12" y="10"/>
                    </a:cubicBezTo>
                    <a:cubicBezTo>
                      <a:pt x="8" y="5"/>
                      <a:pt x="6" y="4"/>
                      <a:pt x="0" y="4"/>
                    </a:cubicBezTo>
                    <a:cubicBezTo>
                      <a:pt x="0" y="0"/>
                      <a:pt x="0" y="0"/>
                      <a:pt x="0" y="0"/>
                    </a:cubicBezTo>
                    <a:cubicBezTo>
                      <a:pt x="6" y="1"/>
                      <a:pt x="12" y="1"/>
                      <a:pt x="18" y="1"/>
                    </a:cubicBezTo>
                    <a:cubicBezTo>
                      <a:pt x="23" y="1"/>
                      <a:pt x="29" y="1"/>
                      <a:pt x="35" y="0"/>
                    </a:cubicBezTo>
                    <a:cubicBezTo>
                      <a:pt x="35" y="4"/>
                      <a:pt x="35" y="4"/>
                      <a:pt x="35" y="4"/>
                    </a:cubicBezTo>
                    <a:cubicBezTo>
                      <a:pt x="32" y="4"/>
                      <a:pt x="32" y="4"/>
                      <a:pt x="32" y="4"/>
                    </a:cubicBezTo>
                    <a:cubicBezTo>
                      <a:pt x="28" y="4"/>
                      <a:pt x="26" y="5"/>
                      <a:pt x="26" y="7"/>
                    </a:cubicBezTo>
                    <a:cubicBezTo>
                      <a:pt x="26" y="8"/>
                      <a:pt x="26" y="9"/>
                      <a:pt x="28" y="12"/>
                    </a:cubicBezTo>
                    <a:cubicBezTo>
                      <a:pt x="46" y="41"/>
                      <a:pt x="46" y="41"/>
                      <a:pt x="46" y="41"/>
                    </a:cubicBezTo>
                    <a:cubicBezTo>
                      <a:pt x="65" y="13"/>
                      <a:pt x="65" y="13"/>
                      <a:pt x="65" y="13"/>
                    </a:cubicBezTo>
                    <a:cubicBezTo>
                      <a:pt x="67" y="9"/>
                      <a:pt x="68" y="9"/>
                      <a:pt x="68" y="7"/>
                    </a:cubicBezTo>
                    <a:cubicBezTo>
                      <a:pt x="68" y="5"/>
                      <a:pt x="65" y="4"/>
                      <a:pt x="61" y="4"/>
                    </a:cubicBezTo>
                    <a:cubicBezTo>
                      <a:pt x="59" y="4"/>
                      <a:pt x="59" y="4"/>
                      <a:pt x="59" y="4"/>
                    </a:cubicBezTo>
                    <a:cubicBezTo>
                      <a:pt x="59" y="0"/>
                      <a:pt x="59" y="0"/>
                      <a:pt x="59" y="0"/>
                    </a:cubicBezTo>
                    <a:cubicBezTo>
                      <a:pt x="63" y="1"/>
                      <a:pt x="67" y="1"/>
                      <a:pt x="71" y="1"/>
                    </a:cubicBezTo>
                    <a:cubicBezTo>
                      <a:pt x="75" y="1"/>
                      <a:pt x="79" y="1"/>
                      <a:pt x="83" y="0"/>
                    </a:cubicBezTo>
                    <a:cubicBezTo>
                      <a:pt x="83" y="4"/>
                      <a:pt x="83" y="4"/>
                      <a:pt x="83" y="4"/>
                    </a:cubicBezTo>
                    <a:cubicBezTo>
                      <a:pt x="77" y="5"/>
                      <a:pt x="76" y="7"/>
                      <a:pt x="71" y="14"/>
                    </a:cubicBezTo>
                    <a:cubicBezTo>
                      <a:pt x="48" y="46"/>
                      <a:pt x="48" y="46"/>
                      <a:pt x="48" y="46"/>
                    </a:cubicBezTo>
                    <a:cubicBezTo>
                      <a:pt x="48" y="72"/>
                      <a:pt x="48" y="72"/>
                      <a:pt x="48" y="72"/>
                    </a:cubicBezTo>
                    <a:cubicBezTo>
                      <a:pt x="48" y="72"/>
                      <a:pt x="48" y="72"/>
                      <a:pt x="48" y="72"/>
                    </a:cubicBezTo>
                    <a:close/>
                  </a:path>
                </a:pathLst>
              </a:custGeom>
              <a:solidFill>
                <a:srgbClr val="E13A3E"/>
              </a:solidFill>
              <a:ln w="9525">
                <a:noFill/>
                <a:round/>
                <a:headEnd/>
                <a:tailEnd/>
              </a:ln>
            </p:spPr>
            <p:txBody>
              <a:bodyPr/>
              <a:lstStyle/>
              <a:p>
                <a:pPr>
                  <a:defRPr/>
                </a:pPr>
                <a:endParaRPr lang="en-US"/>
              </a:p>
            </p:txBody>
          </p:sp>
          <p:sp>
            <p:nvSpPr>
              <p:cNvPr id="1066" name="Freeform 16"/>
              <p:cNvSpPr>
                <a:spLocks noChangeAspect="1"/>
              </p:cNvSpPr>
              <p:nvPr userDrawn="1"/>
            </p:nvSpPr>
            <p:spPr bwMode="auto">
              <a:xfrm>
                <a:off x="2896" y="547"/>
                <a:ext cx="140" cy="163"/>
              </a:xfrm>
              <a:custGeom>
                <a:avLst/>
                <a:gdLst>
                  <a:gd name="T0" fmla="*/ 0 w 70"/>
                  <a:gd name="T1" fmla="*/ 79 h 83"/>
                  <a:gd name="T2" fmla="*/ 4 w 70"/>
                  <a:gd name="T3" fmla="*/ 79 h 83"/>
                  <a:gd name="T4" fmla="*/ 11 w 70"/>
                  <a:gd name="T5" fmla="*/ 72 h 83"/>
                  <a:gd name="T6" fmla="*/ 11 w 70"/>
                  <a:gd name="T7" fmla="*/ 11 h 83"/>
                  <a:gd name="T8" fmla="*/ 4 w 70"/>
                  <a:gd name="T9" fmla="*/ 4 h 83"/>
                  <a:gd name="T10" fmla="*/ 2 w 70"/>
                  <a:gd name="T11" fmla="*/ 4 h 83"/>
                  <a:gd name="T12" fmla="*/ 2 w 70"/>
                  <a:gd name="T13" fmla="*/ 0 h 83"/>
                  <a:gd name="T14" fmla="*/ 18 w 70"/>
                  <a:gd name="T15" fmla="*/ 1 h 83"/>
                  <a:gd name="T16" fmla="*/ 34 w 70"/>
                  <a:gd name="T17" fmla="*/ 0 h 83"/>
                  <a:gd name="T18" fmla="*/ 34 w 70"/>
                  <a:gd name="T19" fmla="*/ 4 h 83"/>
                  <a:gd name="T20" fmla="*/ 31 w 70"/>
                  <a:gd name="T21" fmla="*/ 4 h 83"/>
                  <a:gd name="T22" fmla="*/ 24 w 70"/>
                  <a:gd name="T23" fmla="*/ 11 h 83"/>
                  <a:gd name="T24" fmla="*/ 24 w 70"/>
                  <a:gd name="T25" fmla="*/ 71 h 83"/>
                  <a:gd name="T26" fmla="*/ 29 w 70"/>
                  <a:gd name="T27" fmla="*/ 77 h 83"/>
                  <a:gd name="T28" fmla="*/ 38 w 70"/>
                  <a:gd name="T29" fmla="*/ 77 h 83"/>
                  <a:gd name="T30" fmla="*/ 64 w 70"/>
                  <a:gd name="T31" fmla="*/ 58 h 83"/>
                  <a:gd name="T32" fmla="*/ 70 w 70"/>
                  <a:gd name="T33" fmla="*/ 58 h 83"/>
                  <a:gd name="T34" fmla="*/ 65 w 70"/>
                  <a:gd name="T35" fmla="*/ 83 h 83"/>
                  <a:gd name="T36" fmla="*/ 32 w 70"/>
                  <a:gd name="T37" fmla="*/ 82 h 83"/>
                  <a:gd name="T38" fmla="*/ 0 w 70"/>
                  <a:gd name="T39" fmla="*/ 83 h 83"/>
                  <a:gd name="T40" fmla="*/ 0 w 70"/>
                  <a:gd name="T41" fmla="*/ 79 h 83"/>
                  <a:gd name="T42" fmla="*/ 0 w 70"/>
                  <a:gd name="T43" fmla="*/ 79 h 8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0" h="83">
                    <a:moveTo>
                      <a:pt x="0" y="79"/>
                    </a:moveTo>
                    <a:cubicBezTo>
                      <a:pt x="4" y="79"/>
                      <a:pt x="4" y="79"/>
                      <a:pt x="4" y="79"/>
                    </a:cubicBezTo>
                    <a:cubicBezTo>
                      <a:pt x="8" y="79"/>
                      <a:pt x="11" y="77"/>
                      <a:pt x="11" y="72"/>
                    </a:cubicBezTo>
                    <a:cubicBezTo>
                      <a:pt x="11" y="11"/>
                      <a:pt x="11" y="11"/>
                      <a:pt x="11" y="11"/>
                    </a:cubicBezTo>
                    <a:cubicBezTo>
                      <a:pt x="11" y="6"/>
                      <a:pt x="8" y="4"/>
                      <a:pt x="4" y="4"/>
                    </a:cubicBezTo>
                    <a:cubicBezTo>
                      <a:pt x="2" y="4"/>
                      <a:pt x="2" y="4"/>
                      <a:pt x="2" y="4"/>
                    </a:cubicBezTo>
                    <a:cubicBezTo>
                      <a:pt x="2" y="0"/>
                      <a:pt x="2" y="0"/>
                      <a:pt x="2" y="0"/>
                    </a:cubicBezTo>
                    <a:cubicBezTo>
                      <a:pt x="6" y="1"/>
                      <a:pt x="10" y="1"/>
                      <a:pt x="18" y="1"/>
                    </a:cubicBezTo>
                    <a:cubicBezTo>
                      <a:pt x="25" y="1"/>
                      <a:pt x="30" y="1"/>
                      <a:pt x="34" y="0"/>
                    </a:cubicBezTo>
                    <a:cubicBezTo>
                      <a:pt x="34" y="4"/>
                      <a:pt x="34" y="4"/>
                      <a:pt x="34" y="4"/>
                    </a:cubicBezTo>
                    <a:cubicBezTo>
                      <a:pt x="31" y="4"/>
                      <a:pt x="31" y="4"/>
                      <a:pt x="31" y="4"/>
                    </a:cubicBezTo>
                    <a:cubicBezTo>
                      <a:pt x="27" y="4"/>
                      <a:pt x="24" y="6"/>
                      <a:pt x="24" y="11"/>
                    </a:cubicBezTo>
                    <a:cubicBezTo>
                      <a:pt x="24" y="71"/>
                      <a:pt x="24" y="71"/>
                      <a:pt x="24" y="71"/>
                    </a:cubicBezTo>
                    <a:cubicBezTo>
                      <a:pt x="24" y="76"/>
                      <a:pt x="26" y="77"/>
                      <a:pt x="29" y="77"/>
                    </a:cubicBezTo>
                    <a:cubicBezTo>
                      <a:pt x="38" y="77"/>
                      <a:pt x="38" y="77"/>
                      <a:pt x="38" y="77"/>
                    </a:cubicBezTo>
                    <a:cubicBezTo>
                      <a:pt x="51" y="77"/>
                      <a:pt x="62" y="75"/>
                      <a:pt x="64" y="58"/>
                    </a:cubicBezTo>
                    <a:cubicBezTo>
                      <a:pt x="70" y="58"/>
                      <a:pt x="70" y="58"/>
                      <a:pt x="70" y="58"/>
                    </a:cubicBezTo>
                    <a:cubicBezTo>
                      <a:pt x="65" y="83"/>
                      <a:pt x="65" y="83"/>
                      <a:pt x="65" y="83"/>
                    </a:cubicBezTo>
                    <a:cubicBezTo>
                      <a:pt x="55" y="83"/>
                      <a:pt x="44" y="82"/>
                      <a:pt x="32" y="82"/>
                    </a:cubicBezTo>
                    <a:cubicBezTo>
                      <a:pt x="20" y="82"/>
                      <a:pt x="10" y="83"/>
                      <a:pt x="0" y="83"/>
                    </a:cubicBezTo>
                    <a:cubicBezTo>
                      <a:pt x="0" y="79"/>
                      <a:pt x="0" y="79"/>
                      <a:pt x="0" y="79"/>
                    </a:cubicBezTo>
                    <a:cubicBezTo>
                      <a:pt x="0" y="79"/>
                      <a:pt x="0" y="79"/>
                      <a:pt x="0" y="79"/>
                    </a:cubicBezTo>
                    <a:close/>
                  </a:path>
                </a:pathLst>
              </a:custGeom>
              <a:solidFill>
                <a:srgbClr val="E13A3E"/>
              </a:solidFill>
              <a:ln w="9525">
                <a:noFill/>
                <a:round/>
                <a:headEnd/>
                <a:tailEnd/>
              </a:ln>
            </p:spPr>
            <p:txBody>
              <a:bodyPr/>
              <a:lstStyle/>
              <a:p>
                <a:pPr>
                  <a:defRPr/>
                </a:pPr>
                <a:endParaRPr lang="en-US"/>
              </a:p>
            </p:txBody>
          </p:sp>
          <p:sp>
            <p:nvSpPr>
              <p:cNvPr id="1067" name="Freeform 17"/>
              <p:cNvSpPr>
                <a:spLocks noChangeAspect="1" noEditPoints="1"/>
              </p:cNvSpPr>
              <p:nvPr userDrawn="1"/>
            </p:nvSpPr>
            <p:spPr bwMode="auto">
              <a:xfrm>
                <a:off x="3032" y="544"/>
                <a:ext cx="172" cy="165"/>
              </a:xfrm>
              <a:custGeom>
                <a:avLst/>
                <a:gdLst>
                  <a:gd name="T0" fmla="*/ 54 w 86"/>
                  <a:gd name="T1" fmla="*/ 52 h 84"/>
                  <a:gd name="T2" fmla="*/ 25 w 86"/>
                  <a:gd name="T3" fmla="*/ 52 h 84"/>
                  <a:gd name="T4" fmla="*/ 18 w 86"/>
                  <a:gd name="T5" fmla="*/ 71 h 84"/>
                  <a:gd name="T6" fmla="*/ 16 w 86"/>
                  <a:gd name="T7" fmla="*/ 77 h 84"/>
                  <a:gd name="T8" fmla="*/ 24 w 86"/>
                  <a:gd name="T9" fmla="*/ 80 h 84"/>
                  <a:gd name="T10" fmla="*/ 26 w 86"/>
                  <a:gd name="T11" fmla="*/ 80 h 84"/>
                  <a:gd name="T12" fmla="*/ 26 w 86"/>
                  <a:gd name="T13" fmla="*/ 84 h 84"/>
                  <a:gd name="T14" fmla="*/ 13 w 86"/>
                  <a:gd name="T15" fmla="*/ 83 h 84"/>
                  <a:gd name="T16" fmla="*/ 0 w 86"/>
                  <a:gd name="T17" fmla="*/ 84 h 84"/>
                  <a:gd name="T18" fmla="*/ 0 w 86"/>
                  <a:gd name="T19" fmla="*/ 80 h 84"/>
                  <a:gd name="T20" fmla="*/ 2 w 86"/>
                  <a:gd name="T21" fmla="*/ 80 h 84"/>
                  <a:gd name="T22" fmla="*/ 11 w 86"/>
                  <a:gd name="T23" fmla="*/ 70 h 84"/>
                  <a:gd name="T24" fmla="*/ 41 w 86"/>
                  <a:gd name="T25" fmla="*/ 0 h 84"/>
                  <a:gd name="T26" fmla="*/ 47 w 86"/>
                  <a:gd name="T27" fmla="*/ 0 h 84"/>
                  <a:gd name="T28" fmla="*/ 76 w 86"/>
                  <a:gd name="T29" fmla="*/ 71 h 84"/>
                  <a:gd name="T30" fmla="*/ 86 w 86"/>
                  <a:gd name="T31" fmla="*/ 80 h 84"/>
                  <a:gd name="T32" fmla="*/ 86 w 86"/>
                  <a:gd name="T33" fmla="*/ 84 h 84"/>
                  <a:gd name="T34" fmla="*/ 70 w 86"/>
                  <a:gd name="T35" fmla="*/ 83 h 84"/>
                  <a:gd name="T36" fmla="*/ 53 w 86"/>
                  <a:gd name="T37" fmla="*/ 84 h 84"/>
                  <a:gd name="T38" fmla="*/ 53 w 86"/>
                  <a:gd name="T39" fmla="*/ 80 h 84"/>
                  <a:gd name="T40" fmla="*/ 56 w 86"/>
                  <a:gd name="T41" fmla="*/ 80 h 84"/>
                  <a:gd name="T42" fmla="*/ 63 w 86"/>
                  <a:gd name="T43" fmla="*/ 77 h 84"/>
                  <a:gd name="T44" fmla="*/ 61 w 86"/>
                  <a:gd name="T45" fmla="*/ 70 h 84"/>
                  <a:gd name="T46" fmla="*/ 54 w 86"/>
                  <a:gd name="T47" fmla="*/ 52 h 84"/>
                  <a:gd name="T48" fmla="*/ 54 w 86"/>
                  <a:gd name="T49" fmla="*/ 52 h 84"/>
                  <a:gd name="T50" fmla="*/ 40 w 86"/>
                  <a:gd name="T51" fmla="*/ 16 h 84"/>
                  <a:gd name="T52" fmla="*/ 27 w 86"/>
                  <a:gd name="T53" fmla="*/ 47 h 84"/>
                  <a:gd name="T54" fmla="*/ 52 w 86"/>
                  <a:gd name="T55" fmla="*/ 47 h 84"/>
                  <a:gd name="T56" fmla="*/ 40 w 86"/>
                  <a:gd name="T57" fmla="*/ 16 h 84"/>
                  <a:gd name="T58" fmla="*/ 40 w 86"/>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6" h="84">
                    <a:moveTo>
                      <a:pt x="54" y="52"/>
                    </a:moveTo>
                    <a:cubicBezTo>
                      <a:pt x="25" y="52"/>
                      <a:pt x="25" y="52"/>
                      <a:pt x="25" y="52"/>
                    </a:cubicBezTo>
                    <a:cubicBezTo>
                      <a:pt x="18" y="71"/>
                      <a:pt x="18" y="71"/>
                      <a:pt x="18" y="71"/>
                    </a:cubicBezTo>
                    <a:cubicBezTo>
                      <a:pt x="16" y="74"/>
                      <a:pt x="16" y="76"/>
                      <a:pt x="16" y="77"/>
                    </a:cubicBezTo>
                    <a:cubicBezTo>
                      <a:pt x="16" y="80"/>
                      <a:pt x="20" y="80"/>
                      <a:pt x="24" y="80"/>
                    </a:cubicBezTo>
                    <a:cubicBezTo>
                      <a:pt x="26" y="80"/>
                      <a:pt x="26" y="80"/>
                      <a:pt x="26" y="80"/>
                    </a:cubicBezTo>
                    <a:cubicBezTo>
                      <a:pt x="26" y="84"/>
                      <a:pt x="26" y="84"/>
                      <a:pt x="26" y="84"/>
                    </a:cubicBezTo>
                    <a:cubicBezTo>
                      <a:pt x="22" y="84"/>
                      <a:pt x="18" y="83"/>
                      <a:pt x="13" y="83"/>
                    </a:cubicBezTo>
                    <a:cubicBezTo>
                      <a:pt x="8" y="83"/>
                      <a:pt x="4" y="84"/>
                      <a:pt x="0" y="84"/>
                    </a:cubicBezTo>
                    <a:cubicBezTo>
                      <a:pt x="0" y="80"/>
                      <a:pt x="0" y="80"/>
                      <a:pt x="0" y="80"/>
                    </a:cubicBezTo>
                    <a:cubicBezTo>
                      <a:pt x="2" y="80"/>
                      <a:pt x="2" y="80"/>
                      <a:pt x="2" y="80"/>
                    </a:cubicBezTo>
                    <a:cubicBezTo>
                      <a:pt x="7" y="80"/>
                      <a:pt x="8" y="77"/>
                      <a:pt x="11" y="70"/>
                    </a:cubicBezTo>
                    <a:cubicBezTo>
                      <a:pt x="41" y="0"/>
                      <a:pt x="41" y="0"/>
                      <a:pt x="41" y="0"/>
                    </a:cubicBezTo>
                    <a:cubicBezTo>
                      <a:pt x="47" y="0"/>
                      <a:pt x="47" y="0"/>
                      <a:pt x="47" y="0"/>
                    </a:cubicBezTo>
                    <a:cubicBezTo>
                      <a:pt x="76" y="71"/>
                      <a:pt x="76" y="71"/>
                      <a:pt x="76" y="71"/>
                    </a:cubicBezTo>
                    <a:cubicBezTo>
                      <a:pt x="79" y="77"/>
                      <a:pt x="80" y="80"/>
                      <a:pt x="86" y="80"/>
                    </a:cubicBezTo>
                    <a:cubicBezTo>
                      <a:pt x="86" y="84"/>
                      <a:pt x="86" y="84"/>
                      <a:pt x="86" y="84"/>
                    </a:cubicBezTo>
                    <a:cubicBezTo>
                      <a:pt x="81" y="84"/>
                      <a:pt x="76" y="83"/>
                      <a:pt x="70" y="83"/>
                    </a:cubicBezTo>
                    <a:cubicBezTo>
                      <a:pt x="63" y="83"/>
                      <a:pt x="57" y="84"/>
                      <a:pt x="53" y="84"/>
                    </a:cubicBezTo>
                    <a:cubicBezTo>
                      <a:pt x="53" y="80"/>
                      <a:pt x="53" y="80"/>
                      <a:pt x="53" y="80"/>
                    </a:cubicBezTo>
                    <a:cubicBezTo>
                      <a:pt x="56" y="80"/>
                      <a:pt x="56" y="80"/>
                      <a:pt x="56" y="80"/>
                    </a:cubicBezTo>
                    <a:cubicBezTo>
                      <a:pt x="60" y="80"/>
                      <a:pt x="63" y="80"/>
                      <a:pt x="63" y="77"/>
                    </a:cubicBezTo>
                    <a:cubicBezTo>
                      <a:pt x="63" y="76"/>
                      <a:pt x="62" y="73"/>
                      <a:pt x="61" y="70"/>
                    </a:cubicBezTo>
                    <a:cubicBezTo>
                      <a:pt x="54" y="52"/>
                      <a:pt x="54" y="52"/>
                      <a:pt x="54" y="52"/>
                    </a:cubicBezTo>
                    <a:cubicBezTo>
                      <a:pt x="54" y="52"/>
                      <a:pt x="54" y="52"/>
                      <a:pt x="54" y="52"/>
                    </a:cubicBezTo>
                    <a:close/>
                    <a:moveTo>
                      <a:pt x="40" y="16"/>
                    </a:moveTo>
                    <a:cubicBezTo>
                      <a:pt x="27" y="47"/>
                      <a:pt x="27" y="47"/>
                      <a:pt x="27" y="47"/>
                    </a:cubicBezTo>
                    <a:cubicBezTo>
                      <a:pt x="52" y="47"/>
                      <a:pt x="52" y="47"/>
                      <a:pt x="52" y="47"/>
                    </a:cubicBezTo>
                    <a:cubicBezTo>
                      <a:pt x="40" y="16"/>
                      <a:pt x="40" y="16"/>
                      <a:pt x="40" y="16"/>
                    </a:cubicBezTo>
                    <a:cubicBezTo>
                      <a:pt x="40" y="16"/>
                      <a:pt x="40" y="16"/>
                      <a:pt x="40" y="16"/>
                    </a:cubicBezTo>
                    <a:close/>
                  </a:path>
                </a:pathLst>
              </a:custGeom>
              <a:solidFill>
                <a:srgbClr val="E13A3E"/>
              </a:solidFill>
              <a:ln w="9525">
                <a:noFill/>
                <a:round/>
                <a:headEnd/>
                <a:tailEnd/>
              </a:ln>
            </p:spPr>
            <p:txBody>
              <a:bodyPr/>
              <a:lstStyle/>
              <a:p>
                <a:pPr>
                  <a:defRPr/>
                </a:pPr>
                <a:endParaRPr lang="en-US"/>
              </a:p>
            </p:txBody>
          </p:sp>
          <p:sp>
            <p:nvSpPr>
              <p:cNvPr id="1068" name="Freeform 18"/>
              <p:cNvSpPr>
                <a:spLocks noChangeAspect="1"/>
              </p:cNvSpPr>
              <p:nvPr userDrawn="1"/>
            </p:nvSpPr>
            <p:spPr bwMode="auto">
              <a:xfrm>
                <a:off x="3211" y="547"/>
                <a:ext cx="176" cy="165"/>
              </a:xfrm>
              <a:custGeom>
                <a:avLst/>
                <a:gdLst>
                  <a:gd name="T0" fmla="*/ 10 w 88"/>
                  <a:gd name="T1" fmla="*/ 7 h 84"/>
                  <a:gd name="T2" fmla="*/ 2 w 88"/>
                  <a:gd name="T3" fmla="*/ 4 h 84"/>
                  <a:gd name="T4" fmla="*/ 0 w 88"/>
                  <a:gd name="T5" fmla="*/ 4 h 84"/>
                  <a:gd name="T6" fmla="*/ 0 w 88"/>
                  <a:gd name="T7" fmla="*/ 0 h 84"/>
                  <a:gd name="T8" fmla="*/ 11 w 88"/>
                  <a:gd name="T9" fmla="*/ 1 h 84"/>
                  <a:gd name="T10" fmla="*/ 21 w 88"/>
                  <a:gd name="T11" fmla="*/ 0 h 84"/>
                  <a:gd name="T12" fmla="*/ 72 w 88"/>
                  <a:gd name="T13" fmla="*/ 60 h 84"/>
                  <a:gd name="T14" fmla="*/ 72 w 88"/>
                  <a:gd name="T15" fmla="*/ 60 h 84"/>
                  <a:gd name="T16" fmla="*/ 72 w 88"/>
                  <a:gd name="T17" fmla="*/ 13 h 84"/>
                  <a:gd name="T18" fmla="*/ 65 w 88"/>
                  <a:gd name="T19" fmla="*/ 4 h 84"/>
                  <a:gd name="T20" fmla="*/ 61 w 88"/>
                  <a:gd name="T21" fmla="*/ 4 h 84"/>
                  <a:gd name="T22" fmla="*/ 61 w 88"/>
                  <a:gd name="T23" fmla="*/ 0 h 84"/>
                  <a:gd name="T24" fmla="*/ 75 w 88"/>
                  <a:gd name="T25" fmla="*/ 1 h 84"/>
                  <a:gd name="T26" fmla="*/ 88 w 88"/>
                  <a:gd name="T27" fmla="*/ 0 h 84"/>
                  <a:gd name="T28" fmla="*/ 88 w 88"/>
                  <a:gd name="T29" fmla="*/ 4 h 84"/>
                  <a:gd name="T30" fmla="*/ 85 w 88"/>
                  <a:gd name="T31" fmla="*/ 4 h 84"/>
                  <a:gd name="T32" fmla="*/ 78 w 88"/>
                  <a:gd name="T33" fmla="*/ 13 h 84"/>
                  <a:gd name="T34" fmla="*/ 78 w 88"/>
                  <a:gd name="T35" fmla="*/ 84 h 84"/>
                  <a:gd name="T36" fmla="*/ 74 w 88"/>
                  <a:gd name="T37" fmla="*/ 84 h 84"/>
                  <a:gd name="T38" fmla="*/ 16 w 88"/>
                  <a:gd name="T39" fmla="*/ 13 h 84"/>
                  <a:gd name="T40" fmla="*/ 16 w 88"/>
                  <a:gd name="T41" fmla="*/ 13 h 84"/>
                  <a:gd name="T42" fmla="*/ 16 w 88"/>
                  <a:gd name="T43" fmla="*/ 70 h 84"/>
                  <a:gd name="T44" fmla="*/ 23 w 88"/>
                  <a:gd name="T45" fmla="*/ 79 h 84"/>
                  <a:gd name="T46" fmla="*/ 27 w 88"/>
                  <a:gd name="T47" fmla="*/ 79 h 84"/>
                  <a:gd name="T48" fmla="*/ 27 w 88"/>
                  <a:gd name="T49" fmla="*/ 83 h 84"/>
                  <a:gd name="T50" fmla="*/ 13 w 88"/>
                  <a:gd name="T51" fmla="*/ 82 h 84"/>
                  <a:gd name="T52" fmla="*/ 0 w 88"/>
                  <a:gd name="T53" fmla="*/ 83 h 84"/>
                  <a:gd name="T54" fmla="*/ 0 w 88"/>
                  <a:gd name="T55" fmla="*/ 79 h 84"/>
                  <a:gd name="T56" fmla="*/ 3 w 88"/>
                  <a:gd name="T57" fmla="*/ 79 h 84"/>
                  <a:gd name="T58" fmla="*/ 10 w 88"/>
                  <a:gd name="T59" fmla="*/ 70 h 84"/>
                  <a:gd name="T60" fmla="*/ 10 w 88"/>
                  <a:gd name="T61" fmla="*/ 7 h 84"/>
                  <a:gd name="T62" fmla="*/ 10 w 88"/>
                  <a:gd name="T63" fmla="*/ 7 h 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8" h="84">
                    <a:moveTo>
                      <a:pt x="10" y="7"/>
                    </a:moveTo>
                    <a:cubicBezTo>
                      <a:pt x="8" y="4"/>
                      <a:pt x="5" y="4"/>
                      <a:pt x="2" y="4"/>
                    </a:cubicBezTo>
                    <a:cubicBezTo>
                      <a:pt x="0" y="4"/>
                      <a:pt x="0" y="4"/>
                      <a:pt x="0" y="4"/>
                    </a:cubicBezTo>
                    <a:cubicBezTo>
                      <a:pt x="0" y="0"/>
                      <a:pt x="0" y="0"/>
                      <a:pt x="0" y="0"/>
                    </a:cubicBezTo>
                    <a:cubicBezTo>
                      <a:pt x="4" y="1"/>
                      <a:pt x="7" y="1"/>
                      <a:pt x="11" y="1"/>
                    </a:cubicBezTo>
                    <a:cubicBezTo>
                      <a:pt x="14" y="1"/>
                      <a:pt x="18" y="1"/>
                      <a:pt x="21" y="0"/>
                    </a:cubicBezTo>
                    <a:cubicBezTo>
                      <a:pt x="72" y="60"/>
                      <a:pt x="72" y="60"/>
                      <a:pt x="72" y="60"/>
                    </a:cubicBezTo>
                    <a:cubicBezTo>
                      <a:pt x="72" y="60"/>
                      <a:pt x="72" y="60"/>
                      <a:pt x="72" y="60"/>
                    </a:cubicBezTo>
                    <a:cubicBezTo>
                      <a:pt x="72" y="13"/>
                      <a:pt x="72" y="13"/>
                      <a:pt x="72" y="13"/>
                    </a:cubicBezTo>
                    <a:cubicBezTo>
                      <a:pt x="72" y="5"/>
                      <a:pt x="69" y="4"/>
                      <a:pt x="65" y="4"/>
                    </a:cubicBezTo>
                    <a:cubicBezTo>
                      <a:pt x="61" y="4"/>
                      <a:pt x="61" y="4"/>
                      <a:pt x="61" y="4"/>
                    </a:cubicBezTo>
                    <a:cubicBezTo>
                      <a:pt x="61" y="0"/>
                      <a:pt x="61" y="0"/>
                      <a:pt x="61" y="0"/>
                    </a:cubicBezTo>
                    <a:cubicBezTo>
                      <a:pt x="67" y="1"/>
                      <a:pt x="70" y="1"/>
                      <a:pt x="75" y="1"/>
                    </a:cubicBezTo>
                    <a:cubicBezTo>
                      <a:pt x="80" y="1"/>
                      <a:pt x="83" y="1"/>
                      <a:pt x="88" y="0"/>
                    </a:cubicBezTo>
                    <a:cubicBezTo>
                      <a:pt x="88" y="4"/>
                      <a:pt x="88" y="4"/>
                      <a:pt x="88" y="4"/>
                    </a:cubicBezTo>
                    <a:cubicBezTo>
                      <a:pt x="85" y="4"/>
                      <a:pt x="85" y="4"/>
                      <a:pt x="85" y="4"/>
                    </a:cubicBezTo>
                    <a:cubicBezTo>
                      <a:pt x="81" y="4"/>
                      <a:pt x="78" y="5"/>
                      <a:pt x="78" y="13"/>
                    </a:cubicBezTo>
                    <a:cubicBezTo>
                      <a:pt x="78" y="84"/>
                      <a:pt x="78" y="84"/>
                      <a:pt x="78" y="84"/>
                    </a:cubicBezTo>
                    <a:cubicBezTo>
                      <a:pt x="74" y="84"/>
                      <a:pt x="74" y="84"/>
                      <a:pt x="74" y="84"/>
                    </a:cubicBezTo>
                    <a:cubicBezTo>
                      <a:pt x="16" y="13"/>
                      <a:pt x="16" y="13"/>
                      <a:pt x="16" y="13"/>
                    </a:cubicBezTo>
                    <a:cubicBezTo>
                      <a:pt x="16" y="13"/>
                      <a:pt x="16" y="13"/>
                      <a:pt x="16" y="13"/>
                    </a:cubicBezTo>
                    <a:cubicBezTo>
                      <a:pt x="16" y="70"/>
                      <a:pt x="16" y="70"/>
                      <a:pt x="16" y="70"/>
                    </a:cubicBezTo>
                    <a:cubicBezTo>
                      <a:pt x="16" y="77"/>
                      <a:pt x="19" y="79"/>
                      <a:pt x="23" y="79"/>
                    </a:cubicBezTo>
                    <a:cubicBezTo>
                      <a:pt x="27" y="79"/>
                      <a:pt x="27" y="79"/>
                      <a:pt x="27" y="79"/>
                    </a:cubicBezTo>
                    <a:cubicBezTo>
                      <a:pt x="27" y="83"/>
                      <a:pt x="27" y="83"/>
                      <a:pt x="27" y="83"/>
                    </a:cubicBezTo>
                    <a:cubicBezTo>
                      <a:pt x="21" y="83"/>
                      <a:pt x="17" y="82"/>
                      <a:pt x="13" y="82"/>
                    </a:cubicBezTo>
                    <a:cubicBezTo>
                      <a:pt x="8" y="82"/>
                      <a:pt x="4" y="83"/>
                      <a:pt x="0" y="83"/>
                    </a:cubicBezTo>
                    <a:cubicBezTo>
                      <a:pt x="0" y="79"/>
                      <a:pt x="0" y="79"/>
                      <a:pt x="0" y="79"/>
                    </a:cubicBezTo>
                    <a:cubicBezTo>
                      <a:pt x="3" y="79"/>
                      <a:pt x="3" y="79"/>
                      <a:pt x="3" y="79"/>
                    </a:cubicBezTo>
                    <a:cubicBezTo>
                      <a:pt x="6" y="79"/>
                      <a:pt x="10" y="77"/>
                      <a:pt x="10" y="70"/>
                    </a:cubicBezTo>
                    <a:cubicBezTo>
                      <a:pt x="10" y="7"/>
                      <a:pt x="10" y="7"/>
                      <a:pt x="10" y="7"/>
                    </a:cubicBezTo>
                    <a:cubicBezTo>
                      <a:pt x="10" y="7"/>
                      <a:pt x="10" y="7"/>
                      <a:pt x="10" y="7"/>
                    </a:cubicBezTo>
                    <a:close/>
                  </a:path>
                </a:pathLst>
              </a:custGeom>
              <a:solidFill>
                <a:srgbClr val="E13A3E"/>
              </a:solidFill>
              <a:ln w="9525">
                <a:noFill/>
                <a:round/>
                <a:headEnd/>
                <a:tailEnd/>
              </a:ln>
            </p:spPr>
            <p:txBody>
              <a:bodyPr/>
              <a:lstStyle/>
              <a:p>
                <a:pPr>
                  <a:defRPr/>
                </a:pPr>
                <a:endParaRPr lang="en-US"/>
              </a:p>
            </p:txBody>
          </p:sp>
          <p:sp>
            <p:nvSpPr>
              <p:cNvPr id="1069" name="Freeform 19"/>
              <p:cNvSpPr>
                <a:spLocks noChangeAspect="1" noEditPoints="1"/>
              </p:cNvSpPr>
              <p:nvPr userDrawn="1"/>
            </p:nvSpPr>
            <p:spPr bwMode="auto">
              <a:xfrm>
                <a:off x="3374" y="493"/>
                <a:ext cx="223" cy="216"/>
              </a:xfrm>
              <a:custGeom>
                <a:avLst/>
                <a:gdLst>
                  <a:gd name="T0" fmla="*/ 14 w 112"/>
                  <a:gd name="T1" fmla="*/ 13 h 109"/>
                  <a:gd name="T2" fmla="*/ 4 w 112"/>
                  <a:gd name="T3" fmla="*/ 6 h 109"/>
                  <a:gd name="T4" fmla="*/ 2 w 112"/>
                  <a:gd name="T5" fmla="*/ 6 h 109"/>
                  <a:gd name="T6" fmla="*/ 2 w 112"/>
                  <a:gd name="T7" fmla="*/ 0 h 109"/>
                  <a:gd name="T8" fmla="*/ 28 w 112"/>
                  <a:gd name="T9" fmla="*/ 1 h 109"/>
                  <a:gd name="T10" fmla="*/ 60 w 112"/>
                  <a:gd name="T11" fmla="*/ 0 h 109"/>
                  <a:gd name="T12" fmla="*/ 112 w 112"/>
                  <a:gd name="T13" fmla="*/ 53 h 109"/>
                  <a:gd name="T14" fmla="*/ 53 w 112"/>
                  <a:gd name="T15" fmla="*/ 109 h 109"/>
                  <a:gd name="T16" fmla="*/ 24 w 112"/>
                  <a:gd name="T17" fmla="*/ 108 h 109"/>
                  <a:gd name="T18" fmla="*/ 0 w 112"/>
                  <a:gd name="T19" fmla="*/ 109 h 109"/>
                  <a:gd name="T20" fmla="*/ 0 w 112"/>
                  <a:gd name="T21" fmla="*/ 104 h 109"/>
                  <a:gd name="T22" fmla="*/ 2 w 112"/>
                  <a:gd name="T23" fmla="*/ 104 h 109"/>
                  <a:gd name="T24" fmla="*/ 14 w 112"/>
                  <a:gd name="T25" fmla="*/ 95 h 109"/>
                  <a:gd name="T26" fmla="*/ 14 w 112"/>
                  <a:gd name="T27" fmla="*/ 13 h 109"/>
                  <a:gd name="T28" fmla="*/ 14 w 112"/>
                  <a:gd name="T29" fmla="*/ 13 h 109"/>
                  <a:gd name="T30" fmla="*/ 32 w 112"/>
                  <a:gd name="T31" fmla="*/ 95 h 109"/>
                  <a:gd name="T32" fmla="*/ 45 w 112"/>
                  <a:gd name="T33" fmla="*/ 102 h 109"/>
                  <a:gd name="T34" fmla="*/ 93 w 112"/>
                  <a:gd name="T35" fmla="*/ 56 h 109"/>
                  <a:gd name="T36" fmla="*/ 47 w 112"/>
                  <a:gd name="T37" fmla="*/ 7 h 109"/>
                  <a:gd name="T38" fmla="*/ 32 w 112"/>
                  <a:gd name="T39" fmla="*/ 14 h 109"/>
                  <a:gd name="T40" fmla="*/ 32 w 112"/>
                  <a:gd name="T41" fmla="*/ 95 h 109"/>
                  <a:gd name="T42" fmla="*/ 32 w 112"/>
                  <a:gd name="T43" fmla="*/ 95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2" h="109">
                    <a:moveTo>
                      <a:pt x="14" y="13"/>
                    </a:moveTo>
                    <a:cubicBezTo>
                      <a:pt x="14" y="6"/>
                      <a:pt x="10" y="6"/>
                      <a:pt x="4" y="6"/>
                    </a:cubicBezTo>
                    <a:cubicBezTo>
                      <a:pt x="2" y="6"/>
                      <a:pt x="2" y="6"/>
                      <a:pt x="2" y="6"/>
                    </a:cubicBezTo>
                    <a:cubicBezTo>
                      <a:pt x="2" y="0"/>
                      <a:pt x="2" y="0"/>
                      <a:pt x="2" y="0"/>
                    </a:cubicBezTo>
                    <a:cubicBezTo>
                      <a:pt x="10" y="1"/>
                      <a:pt x="18" y="1"/>
                      <a:pt x="28" y="1"/>
                    </a:cubicBezTo>
                    <a:cubicBezTo>
                      <a:pt x="36" y="1"/>
                      <a:pt x="47" y="0"/>
                      <a:pt x="60" y="0"/>
                    </a:cubicBezTo>
                    <a:cubicBezTo>
                      <a:pt x="91" y="0"/>
                      <a:pt x="112" y="17"/>
                      <a:pt x="112" y="53"/>
                    </a:cubicBezTo>
                    <a:cubicBezTo>
                      <a:pt x="112" y="91"/>
                      <a:pt x="89" y="109"/>
                      <a:pt x="53" y="109"/>
                    </a:cubicBezTo>
                    <a:cubicBezTo>
                      <a:pt x="44" y="109"/>
                      <a:pt x="34" y="108"/>
                      <a:pt x="24" y="108"/>
                    </a:cubicBezTo>
                    <a:cubicBezTo>
                      <a:pt x="15" y="108"/>
                      <a:pt x="8" y="109"/>
                      <a:pt x="0" y="109"/>
                    </a:cubicBezTo>
                    <a:cubicBezTo>
                      <a:pt x="0" y="104"/>
                      <a:pt x="0" y="104"/>
                      <a:pt x="0" y="104"/>
                    </a:cubicBezTo>
                    <a:cubicBezTo>
                      <a:pt x="2" y="104"/>
                      <a:pt x="2" y="104"/>
                      <a:pt x="2" y="104"/>
                    </a:cubicBezTo>
                    <a:cubicBezTo>
                      <a:pt x="11" y="104"/>
                      <a:pt x="14" y="101"/>
                      <a:pt x="14" y="95"/>
                    </a:cubicBezTo>
                    <a:cubicBezTo>
                      <a:pt x="14" y="13"/>
                      <a:pt x="14" y="13"/>
                      <a:pt x="14" y="13"/>
                    </a:cubicBezTo>
                    <a:cubicBezTo>
                      <a:pt x="14" y="13"/>
                      <a:pt x="14" y="13"/>
                      <a:pt x="14" y="13"/>
                    </a:cubicBezTo>
                    <a:close/>
                    <a:moveTo>
                      <a:pt x="32" y="95"/>
                    </a:moveTo>
                    <a:cubicBezTo>
                      <a:pt x="32" y="100"/>
                      <a:pt x="32" y="102"/>
                      <a:pt x="45" y="102"/>
                    </a:cubicBezTo>
                    <a:cubicBezTo>
                      <a:pt x="74" y="102"/>
                      <a:pt x="93" y="92"/>
                      <a:pt x="93" y="56"/>
                    </a:cubicBezTo>
                    <a:cubicBezTo>
                      <a:pt x="93" y="19"/>
                      <a:pt x="75" y="7"/>
                      <a:pt x="47" y="7"/>
                    </a:cubicBezTo>
                    <a:cubicBezTo>
                      <a:pt x="32" y="7"/>
                      <a:pt x="32" y="8"/>
                      <a:pt x="32" y="14"/>
                    </a:cubicBezTo>
                    <a:cubicBezTo>
                      <a:pt x="32" y="95"/>
                      <a:pt x="32" y="95"/>
                      <a:pt x="32" y="95"/>
                    </a:cubicBezTo>
                    <a:cubicBezTo>
                      <a:pt x="32" y="95"/>
                      <a:pt x="32" y="95"/>
                      <a:pt x="32" y="95"/>
                    </a:cubicBezTo>
                    <a:close/>
                  </a:path>
                </a:pathLst>
              </a:custGeom>
              <a:solidFill>
                <a:srgbClr val="E13A3E"/>
              </a:solidFill>
              <a:ln w="9525">
                <a:noFill/>
                <a:round/>
                <a:headEnd/>
                <a:tailEnd/>
              </a:ln>
            </p:spPr>
            <p:txBody>
              <a:bodyPr/>
              <a:lstStyle/>
              <a:p>
                <a:pPr>
                  <a:defRPr/>
                </a:pPr>
                <a:endParaRPr lang="en-US"/>
              </a:p>
            </p:txBody>
          </p:sp>
          <p:sp>
            <p:nvSpPr>
              <p:cNvPr id="1070" name="Freeform 20"/>
              <p:cNvSpPr>
                <a:spLocks noChangeAspect="1"/>
              </p:cNvSpPr>
              <p:nvPr userDrawn="1"/>
            </p:nvSpPr>
            <p:spPr bwMode="auto">
              <a:xfrm>
                <a:off x="2143" y="489"/>
                <a:ext cx="268" cy="216"/>
              </a:xfrm>
              <a:custGeom>
                <a:avLst/>
                <a:gdLst>
                  <a:gd name="T0" fmla="*/ 21 w 135"/>
                  <a:gd name="T1" fmla="*/ 13 h 109"/>
                  <a:gd name="T2" fmla="*/ 21 w 135"/>
                  <a:gd name="T3" fmla="*/ 13 h 109"/>
                  <a:gd name="T4" fmla="*/ 21 w 135"/>
                  <a:gd name="T5" fmla="*/ 95 h 109"/>
                  <a:gd name="T6" fmla="*/ 30 w 135"/>
                  <a:gd name="T7" fmla="*/ 103 h 109"/>
                  <a:gd name="T8" fmla="*/ 34 w 135"/>
                  <a:gd name="T9" fmla="*/ 103 h 109"/>
                  <a:gd name="T10" fmla="*/ 34 w 135"/>
                  <a:gd name="T11" fmla="*/ 109 h 109"/>
                  <a:gd name="T12" fmla="*/ 17 w 135"/>
                  <a:gd name="T13" fmla="*/ 108 h 109"/>
                  <a:gd name="T14" fmla="*/ 0 w 135"/>
                  <a:gd name="T15" fmla="*/ 109 h 109"/>
                  <a:gd name="T16" fmla="*/ 0 w 135"/>
                  <a:gd name="T17" fmla="*/ 103 h 109"/>
                  <a:gd name="T18" fmla="*/ 4 w 135"/>
                  <a:gd name="T19" fmla="*/ 103 h 109"/>
                  <a:gd name="T20" fmla="*/ 13 w 135"/>
                  <a:gd name="T21" fmla="*/ 95 h 109"/>
                  <a:gd name="T22" fmla="*/ 13 w 135"/>
                  <a:gd name="T23" fmla="*/ 9 h 109"/>
                  <a:gd name="T24" fmla="*/ 2 w 135"/>
                  <a:gd name="T25" fmla="*/ 5 h 109"/>
                  <a:gd name="T26" fmla="*/ 2 w 135"/>
                  <a:gd name="T27" fmla="*/ 0 h 109"/>
                  <a:gd name="T28" fmla="*/ 18 w 135"/>
                  <a:gd name="T29" fmla="*/ 1 h 109"/>
                  <a:gd name="T30" fmla="*/ 34 w 135"/>
                  <a:gd name="T31" fmla="*/ 0 h 109"/>
                  <a:gd name="T32" fmla="*/ 68 w 135"/>
                  <a:gd name="T33" fmla="*/ 81 h 109"/>
                  <a:gd name="T34" fmla="*/ 103 w 135"/>
                  <a:gd name="T35" fmla="*/ 0 h 109"/>
                  <a:gd name="T36" fmla="*/ 118 w 135"/>
                  <a:gd name="T37" fmla="*/ 1 h 109"/>
                  <a:gd name="T38" fmla="*/ 135 w 135"/>
                  <a:gd name="T39" fmla="*/ 0 h 109"/>
                  <a:gd name="T40" fmla="*/ 135 w 135"/>
                  <a:gd name="T41" fmla="*/ 5 h 109"/>
                  <a:gd name="T42" fmla="*/ 131 w 135"/>
                  <a:gd name="T43" fmla="*/ 5 h 109"/>
                  <a:gd name="T44" fmla="*/ 122 w 135"/>
                  <a:gd name="T45" fmla="*/ 13 h 109"/>
                  <a:gd name="T46" fmla="*/ 122 w 135"/>
                  <a:gd name="T47" fmla="*/ 95 h 109"/>
                  <a:gd name="T48" fmla="*/ 131 w 135"/>
                  <a:gd name="T49" fmla="*/ 103 h 109"/>
                  <a:gd name="T50" fmla="*/ 135 w 135"/>
                  <a:gd name="T51" fmla="*/ 103 h 109"/>
                  <a:gd name="T52" fmla="*/ 135 w 135"/>
                  <a:gd name="T53" fmla="*/ 109 h 109"/>
                  <a:gd name="T54" fmla="*/ 113 w 135"/>
                  <a:gd name="T55" fmla="*/ 108 h 109"/>
                  <a:gd name="T56" fmla="*/ 91 w 135"/>
                  <a:gd name="T57" fmla="*/ 109 h 109"/>
                  <a:gd name="T58" fmla="*/ 91 w 135"/>
                  <a:gd name="T59" fmla="*/ 103 h 109"/>
                  <a:gd name="T60" fmla="*/ 95 w 135"/>
                  <a:gd name="T61" fmla="*/ 103 h 109"/>
                  <a:gd name="T62" fmla="*/ 105 w 135"/>
                  <a:gd name="T63" fmla="*/ 95 h 109"/>
                  <a:gd name="T64" fmla="*/ 105 w 135"/>
                  <a:gd name="T65" fmla="*/ 13 h 109"/>
                  <a:gd name="T66" fmla="*/ 104 w 135"/>
                  <a:gd name="T67" fmla="*/ 13 h 109"/>
                  <a:gd name="T68" fmla="*/ 64 w 135"/>
                  <a:gd name="T69" fmla="*/ 109 h 109"/>
                  <a:gd name="T70" fmla="*/ 62 w 135"/>
                  <a:gd name="T71" fmla="*/ 109 h 109"/>
                  <a:gd name="T72" fmla="*/ 21 w 135"/>
                  <a:gd name="T73" fmla="*/ 13 h 109"/>
                  <a:gd name="T74" fmla="*/ 21 w 135"/>
                  <a:gd name="T75" fmla="*/ 13 h 10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35" h="109">
                    <a:moveTo>
                      <a:pt x="21" y="13"/>
                    </a:moveTo>
                    <a:cubicBezTo>
                      <a:pt x="21" y="13"/>
                      <a:pt x="21" y="13"/>
                      <a:pt x="21" y="13"/>
                    </a:cubicBezTo>
                    <a:cubicBezTo>
                      <a:pt x="21" y="95"/>
                      <a:pt x="21" y="95"/>
                      <a:pt x="21" y="95"/>
                    </a:cubicBezTo>
                    <a:cubicBezTo>
                      <a:pt x="21" y="101"/>
                      <a:pt x="25" y="103"/>
                      <a:pt x="30" y="103"/>
                    </a:cubicBezTo>
                    <a:cubicBezTo>
                      <a:pt x="34" y="103"/>
                      <a:pt x="34" y="103"/>
                      <a:pt x="34" y="103"/>
                    </a:cubicBezTo>
                    <a:cubicBezTo>
                      <a:pt x="34" y="109"/>
                      <a:pt x="34" y="109"/>
                      <a:pt x="34" y="109"/>
                    </a:cubicBezTo>
                    <a:cubicBezTo>
                      <a:pt x="28" y="108"/>
                      <a:pt x="23" y="108"/>
                      <a:pt x="17" y="108"/>
                    </a:cubicBezTo>
                    <a:cubicBezTo>
                      <a:pt x="11" y="108"/>
                      <a:pt x="6" y="108"/>
                      <a:pt x="0" y="109"/>
                    </a:cubicBezTo>
                    <a:cubicBezTo>
                      <a:pt x="0" y="103"/>
                      <a:pt x="0" y="103"/>
                      <a:pt x="0" y="103"/>
                    </a:cubicBezTo>
                    <a:cubicBezTo>
                      <a:pt x="4" y="103"/>
                      <a:pt x="4" y="103"/>
                      <a:pt x="4" y="103"/>
                    </a:cubicBezTo>
                    <a:cubicBezTo>
                      <a:pt x="9" y="103"/>
                      <a:pt x="13" y="101"/>
                      <a:pt x="13" y="95"/>
                    </a:cubicBezTo>
                    <a:cubicBezTo>
                      <a:pt x="13" y="9"/>
                      <a:pt x="13" y="9"/>
                      <a:pt x="13" y="9"/>
                    </a:cubicBezTo>
                    <a:cubicBezTo>
                      <a:pt x="11" y="5"/>
                      <a:pt x="7" y="5"/>
                      <a:pt x="2" y="5"/>
                    </a:cubicBezTo>
                    <a:cubicBezTo>
                      <a:pt x="2" y="0"/>
                      <a:pt x="2" y="0"/>
                      <a:pt x="2" y="0"/>
                    </a:cubicBezTo>
                    <a:cubicBezTo>
                      <a:pt x="8" y="0"/>
                      <a:pt x="13" y="1"/>
                      <a:pt x="18" y="1"/>
                    </a:cubicBezTo>
                    <a:cubicBezTo>
                      <a:pt x="23" y="1"/>
                      <a:pt x="29" y="0"/>
                      <a:pt x="34" y="0"/>
                    </a:cubicBezTo>
                    <a:cubicBezTo>
                      <a:pt x="68" y="81"/>
                      <a:pt x="68" y="81"/>
                      <a:pt x="68" y="81"/>
                    </a:cubicBezTo>
                    <a:cubicBezTo>
                      <a:pt x="103" y="0"/>
                      <a:pt x="103" y="0"/>
                      <a:pt x="103" y="0"/>
                    </a:cubicBezTo>
                    <a:cubicBezTo>
                      <a:pt x="107" y="0"/>
                      <a:pt x="112" y="1"/>
                      <a:pt x="118" y="1"/>
                    </a:cubicBezTo>
                    <a:cubicBezTo>
                      <a:pt x="124" y="1"/>
                      <a:pt x="129" y="0"/>
                      <a:pt x="135" y="0"/>
                    </a:cubicBezTo>
                    <a:cubicBezTo>
                      <a:pt x="135" y="5"/>
                      <a:pt x="135" y="5"/>
                      <a:pt x="135" y="5"/>
                    </a:cubicBezTo>
                    <a:cubicBezTo>
                      <a:pt x="131" y="5"/>
                      <a:pt x="131" y="5"/>
                      <a:pt x="131" y="5"/>
                    </a:cubicBezTo>
                    <a:cubicBezTo>
                      <a:pt x="126" y="5"/>
                      <a:pt x="122" y="5"/>
                      <a:pt x="122" y="13"/>
                    </a:cubicBezTo>
                    <a:cubicBezTo>
                      <a:pt x="122" y="95"/>
                      <a:pt x="122" y="95"/>
                      <a:pt x="122" y="95"/>
                    </a:cubicBezTo>
                    <a:cubicBezTo>
                      <a:pt x="122" y="101"/>
                      <a:pt x="126" y="103"/>
                      <a:pt x="131" y="103"/>
                    </a:cubicBezTo>
                    <a:cubicBezTo>
                      <a:pt x="135" y="103"/>
                      <a:pt x="135" y="103"/>
                      <a:pt x="135" y="103"/>
                    </a:cubicBezTo>
                    <a:cubicBezTo>
                      <a:pt x="135" y="109"/>
                      <a:pt x="135" y="109"/>
                      <a:pt x="135" y="109"/>
                    </a:cubicBezTo>
                    <a:cubicBezTo>
                      <a:pt x="129" y="108"/>
                      <a:pt x="123" y="108"/>
                      <a:pt x="113" y="108"/>
                    </a:cubicBezTo>
                    <a:cubicBezTo>
                      <a:pt x="103" y="108"/>
                      <a:pt x="97" y="108"/>
                      <a:pt x="91" y="109"/>
                    </a:cubicBezTo>
                    <a:cubicBezTo>
                      <a:pt x="91" y="103"/>
                      <a:pt x="91" y="103"/>
                      <a:pt x="91" y="103"/>
                    </a:cubicBezTo>
                    <a:cubicBezTo>
                      <a:pt x="95" y="103"/>
                      <a:pt x="95" y="103"/>
                      <a:pt x="95" y="103"/>
                    </a:cubicBezTo>
                    <a:cubicBezTo>
                      <a:pt x="100" y="103"/>
                      <a:pt x="105" y="101"/>
                      <a:pt x="105" y="95"/>
                    </a:cubicBezTo>
                    <a:cubicBezTo>
                      <a:pt x="105" y="13"/>
                      <a:pt x="105" y="13"/>
                      <a:pt x="105" y="13"/>
                    </a:cubicBezTo>
                    <a:cubicBezTo>
                      <a:pt x="104" y="13"/>
                      <a:pt x="104" y="13"/>
                      <a:pt x="104" y="13"/>
                    </a:cubicBezTo>
                    <a:cubicBezTo>
                      <a:pt x="64" y="109"/>
                      <a:pt x="64" y="109"/>
                      <a:pt x="64" y="109"/>
                    </a:cubicBezTo>
                    <a:cubicBezTo>
                      <a:pt x="62" y="109"/>
                      <a:pt x="62" y="109"/>
                      <a:pt x="62" y="109"/>
                    </a:cubicBezTo>
                    <a:cubicBezTo>
                      <a:pt x="21" y="13"/>
                      <a:pt x="21" y="13"/>
                      <a:pt x="21" y="13"/>
                    </a:cubicBezTo>
                    <a:cubicBezTo>
                      <a:pt x="21" y="13"/>
                      <a:pt x="21" y="13"/>
                      <a:pt x="21" y="13"/>
                    </a:cubicBezTo>
                    <a:close/>
                  </a:path>
                </a:pathLst>
              </a:custGeom>
              <a:solidFill>
                <a:srgbClr val="FFFFFF"/>
              </a:solidFill>
              <a:ln w="9525">
                <a:noFill/>
                <a:round/>
                <a:headEnd/>
                <a:tailEnd/>
              </a:ln>
            </p:spPr>
            <p:txBody>
              <a:bodyPr/>
              <a:lstStyle/>
              <a:p>
                <a:pPr>
                  <a:defRPr/>
                </a:pPr>
                <a:endParaRPr lang="en-US"/>
              </a:p>
            </p:txBody>
          </p:sp>
          <p:sp>
            <p:nvSpPr>
              <p:cNvPr id="1071" name="Freeform 21"/>
              <p:cNvSpPr>
                <a:spLocks noChangeAspect="1" noEditPoints="1"/>
              </p:cNvSpPr>
              <p:nvPr userDrawn="1"/>
            </p:nvSpPr>
            <p:spPr bwMode="auto">
              <a:xfrm>
                <a:off x="2413" y="536"/>
                <a:ext cx="174" cy="167"/>
              </a:xfrm>
              <a:custGeom>
                <a:avLst/>
                <a:gdLst>
                  <a:gd name="T0" fmla="*/ 55 w 87"/>
                  <a:gd name="T1" fmla="*/ 52 h 84"/>
                  <a:gd name="T2" fmla="*/ 26 w 87"/>
                  <a:gd name="T3" fmla="*/ 52 h 84"/>
                  <a:gd name="T4" fmla="*/ 18 w 87"/>
                  <a:gd name="T5" fmla="*/ 72 h 84"/>
                  <a:gd name="T6" fmla="*/ 16 w 87"/>
                  <a:gd name="T7" fmla="*/ 77 h 84"/>
                  <a:gd name="T8" fmla="*/ 24 w 87"/>
                  <a:gd name="T9" fmla="*/ 80 h 84"/>
                  <a:gd name="T10" fmla="*/ 27 w 87"/>
                  <a:gd name="T11" fmla="*/ 80 h 84"/>
                  <a:gd name="T12" fmla="*/ 27 w 87"/>
                  <a:gd name="T13" fmla="*/ 84 h 84"/>
                  <a:gd name="T14" fmla="*/ 13 w 87"/>
                  <a:gd name="T15" fmla="*/ 84 h 84"/>
                  <a:gd name="T16" fmla="*/ 0 w 87"/>
                  <a:gd name="T17" fmla="*/ 84 h 84"/>
                  <a:gd name="T18" fmla="*/ 0 w 87"/>
                  <a:gd name="T19" fmla="*/ 80 h 84"/>
                  <a:gd name="T20" fmla="*/ 2 w 87"/>
                  <a:gd name="T21" fmla="*/ 80 h 84"/>
                  <a:gd name="T22" fmla="*/ 12 w 87"/>
                  <a:gd name="T23" fmla="*/ 70 h 84"/>
                  <a:gd name="T24" fmla="*/ 41 w 87"/>
                  <a:gd name="T25" fmla="*/ 0 h 84"/>
                  <a:gd name="T26" fmla="*/ 48 w 87"/>
                  <a:gd name="T27" fmla="*/ 0 h 84"/>
                  <a:gd name="T28" fmla="*/ 77 w 87"/>
                  <a:gd name="T29" fmla="*/ 72 h 84"/>
                  <a:gd name="T30" fmla="*/ 87 w 87"/>
                  <a:gd name="T31" fmla="*/ 80 h 84"/>
                  <a:gd name="T32" fmla="*/ 87 w 87"/>
                  <a:gd name="T33" fmla="*/ 84 h 84"/>
                  <a:gd name="T34" fmla="*/ 70 w 87"/>
                  <a:gd name="T35" fmla="*/ 84 h 84"/>
                  <a:gd name="T36" fmla="*/ 53 w 87"/>
                  <a:gd name="T37" fmla="*/ 84 h 84"/>
                  <a:gd name="T38" fmla="*/ 53 w 87"/>
                  <a:gd name="T39" fmla="*/ 80 h 84"/>
                  <a:gd name="T40" fmla="*/ 57 w 87"/>
                  <a:gd name="T41" fmla="*/ 80 h 84"/>
                  <a:gd name="T42" fmla="*/ 63 w 87"/>
                  <a:gd name="T43" fmla="*/ 78 h 84"/>
                  <a:gd name="T44" fmla="*/ 61 w 87"/>
                  <a:gd name="T45" fmla="*/ 70 h 84"/>
                  <a:gd name="T46" fmla="*/ 55 w 87"/>
                  <a:gd name="T47" fmla="*/ 52 h 84"/>
                  <a:gd name="T48" fmla="*/ 55 w 87"/>
                  <a:gd name="T49" fmla="*/ 52 h 84"/>
                  <a:gd name="T50" fmla="*/ 40 w 87"/>
                  <a:gd name="T51" fmla="*/ 16 h 84"/>
                  <a:gd name="T52" fmla="*/ 28 w 87"/>
                  <a:gd name="T53" fmla="*/ 48 h 84"/>
                  <a:gd name="T54" fmla="*/ 53 w 87"/>
                  <a:gd name="T55" fmla="*/ 48 h 84"/>
                  <a:gd name="T56" fmla="*/ 40 w 87"/>
                  <a:gd name="T57" fmla="*/ 16 h 84"/>
                  <a:gd name="T58" fmla="*/ 40 w 87"/>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7" h="84">
                    <a:moveTo>
                      <a:pt x="55" y="52"/>
                    </a:moveTo>
                    <a:cubicBezTo>
                      <a:pt x="26" y="52"/>
                      <a:pt x="26" y="52"/>
                      <a:pt x="26" y="52"/>
                    </a:cubicBezTo>
                    <a:cubicBezTo>
                      <a:pt x="18" y="72"/>
                      <a:pt x="18" y="72"/>
                      <a:pt x="18" y="72"/>
                    </a:cubicBezTo>
                    <a:cubicBezTo>
                      <a:pt x="17" y="75"/>
                      <a:pt x="16" y="76"/>
                      <a:pt x="16" y="77"/>
                    </a:cubicBezTo>
                    <a:cubicBezTo>
                      <a:pt x="16" y="80"/>
                      <a:pt x="20" y="80"/>
                      <a:pt x="24" y="80"/>
                    </a:cubicBezTo>
                    <a:cubicBezTo>
                      <a:pt x="27" y="80"/>
                      <a:pt x="27" y="80"/>
                      <a:pt x="27" y="80"/>
                    </a:cubicBezTo>
                    <a:cubicBezTo>
                      <a:pt x="27" y="84"/>
                      <a:pt x="27" y="84"/>
                      <a:pt x="27" y="84"/>
                    </a:cubicBezTo>
                    <a:cubicBezTo>
                      <a:pt x="23" y="84"/>
                      <a:pt x="18" y="84"/>
                      <a:pt x="13" y="84"/>
                    </a:cubicBezTo>
                    <a:cubicBezTo>
                      <a:pt x="9" y="84"/>
                      <a:pt x="5" y="84"/>
                      <a:pt x="0" y="84"/>
                    </a:cubicBezTo>
                    <a:cubicBezTo>
                      <a:pt x="0" y="80"/>
                      <a:pt x="0" y="80"/>
                      <a:pt x="0" y="80"/>
                    </a:cubicBezTo>
                    <a:cubicBezTo>
                      <a:pt x="2" y="80"/>
                      <a:pt x="2" y="80"/>
                      <a:pt x="2" y="80"/>
                    </a:cubicBezTo>
                    <a:cubicBezTo>
                      <a:pt x="7" y="80"/>
                      <a:pt x="8" y="78"/>
                      <a:pt x="12" y="70"/>
                    </a:cubicBezTo>
                    <a:cubicBezTo>
                      <a:pt x="41" y="0"/>
                      <a:pt x="41" y="0"/>
                      <a:pt x="41" y="0"/>
                    </a:cubicBezTo>
                    <a:cubicBezTo>
                      <a:pt x="48" y="0"/>
                      <a:pt x="48" y="0"/>
                      <a:pt x="48" y="0"/>
                    </a:cubicBezTo>
                    <a:cubicBezTo>
                      <a:pt x="77" y="72"/>
                      <a:pt x="77" y="72"/>
                      <a:pt x="77" y="72"/>
                    </a:cubicBezTo>
                    <a:cubicBezTo>
                      <a:pt x="79" y="78"/>
                      <a:pt x="81" y="80"/>
                      <a:pt x="87" y="80"/>
                    </a:cubicBezTo>
                    <a:cubicBezTo>
                      <a:pt x="87" y="84"/>
                      <a:pt x="87" y="84"/>
                      <a:pt x="87" y="84"/>
                    </a:cubicBezTo>
                    <a:cubicBezTo>
                      <a:pt x="82" y="84"/>
                      <a:pt x="76" y="84"/>
                      <a:pt x="70" y="84"/>
                    </a:cubicBezTo>
                    <a:cubicBezTo>
                      <a:pt x="64" y="84"/>
                      <a:pt x="58" y="84"/>
                      <a:pt x="53" y="84"/>
                    </a:cubicBezTo>
                    <a:cubicBezTo>
                      <a:pt x="53" y="80"/>
                      <a:pt x="53" y="80"/>
                      <a:pt x="53" y="80"/>
                    </a:cubicBezTo>
                    <a:cubicBezTo>
                      <a:pt x="57" y="80"/>
                      <a:pt x="57" y="80"/>
                      <a:pt x="57" y="80"/>
                    </a:cubicBezTo>
                    <a:cubicBezTo>
                      <a:pt x="61" y="80"/>
                      <a:pt x="63" y="80"/>
                      <a:pt x="63" y="78"/>
                    </a:cubicBezTo>
                    <a:cubicBezTo>
                      <a:pt x="63" y="76"/>
                      <a:pt x="63" y="74"/>
                      <a:pt x="61" y="70"/>
                    </a:cubicBezTo>
                    <a:cubicBezTo>
                      <a:pt x="55" y="52"/>
                      <a:pt x="55" y="52"/>
                      <a:pt x="55" y="52"/>
                    </a:cubicBezTo>
                    <a:cubicBezTo>
                      <a:pt x="55" y="52"/>
                      <a:pt x="55" y="52"/>
                      <a:pt x="55" y="52"/>
                    </a:cubicBezTo>
                    <a:close/>
                    <a:moveTo>
                      <a:pt x="40" y="16"/>
                    </a:moveTo>
                    <a:cubicBezTo>
                      <a:pt x="28" y="48"/>
                      <a:pt x="28" y="48"/>
                      <a:pt x="28" y="48"/>
                    </a:cubicBezTo>
                    <a:cubicBezTo>
                      <a:pt x="53" y="48"/>
                      <a:pt x="53" y="48"/>
                      <a:pt x="53" y="48"/>
                    </a:cubicBezTo>
                    <a:cubicBezTo>
                      <a:pt x="40" y="16"/>
                      <a:pt x="40" y="16"/>
                      <a:pt x="40" y="16"/>
                    </a:cubicBezTo>
                    <a:cubicBezTo>
                      <a:pt x="40" y="16"/>
                      <a:pt x="40" y="16"/>
                      <a:pt x="40" y="16"/>
                    </a:cubicBezTo>
                    <a:close/>
                  </a:path>
                </a:pathLst>
              </a:custGeom>
              <a:solidFill>
                <a:srgbClr val="FFFFFF"/>
              </a:solidFill>
              <a:ln w="9525">
                <a:noFill/>
                <a:round/>
                <a:headEnd/>
                <a:tailEnd/>
              </a:ln>
            </p:spPr>
            <p:txBody>
              <a:bodyPr/>
              <a:lstStyle/>
              <a:p>
                <a:pPr>
                  <a:defRPr/>
                </a:pPr>
                <a:endParaRPr lang="en-US"/>
              </a:p>
            </p:txBody>
          </p:sp>
          <p:sp>
            <p:nvSpPr>
              <p:cNvPr id="1072" name="Freeform 22"/>
              <p:cNvSpPr>
                <a:spLocks noChangeAspect="1" noEditPoints="1"/>
              </p:cNvSpPr>
              <p:nvPr userDrawn="1"/>
            </p:nvSpPr>
            <p:spPr bwMode="auto">
              <a:xfrm>
                <a:off x="2589" y="540"/>
                <a:ext cx="152" cy="163"/>
              </a:xfrm>
              <a:custGeom>
                <a:avLst/>
                <a:gdLst>
                  <a:gd name="T0" fmla="*/ 23 w 76"/>
                  <a:gd name="T1" fmla="*/ 72 h 82"/>
                  <a:gd name="T2" fmla="*/ 30 w 76"/>
                  <a:gd name="T3" fmla="*/ 78 h 82"/>
                  <a:gd name="T4" fmla="*/ 33 w 76"/>
                  <a:gd name="T5" fmla="*/ 78 h 82"/>
                  <a:gd name="T6" fmla="*/ 33 w 76"/>
                  <a:gd name="T7" fmla="*/ 82 h 82"/>
                  <a:gd name="T8" fmla="*/ 17 w 76"/>
                  <a:gd name="T9" fmla="*/ 82 h 82"/>
                  <a:gd name="T10" fmla="*/ 0 w 76"/>
                  <a:gd name="T11" fmla="*/ 82 h 82"/>
                  <a:gd name="T12" fmla="*/ 0 w 76"/>
                  <a:gd name="T13" fmla="*/ 78 h 82"/>
                  <a:gd name="T14" fmla="*/ 3 w 76"/>
                  <a:gd name="T15" fmla="*/ 78 h 82"/>
                  <a:gd name="T16" fmla="*/ 10 w 76"/>
                  <a:gd name="T17" fmla="*/ 72 h 82"/>
                  <a:gd name="T18" fmla="*/ 10 w 76"/>
                  <a:gd name="T19" fmla="*/ 10 h 82"/>
                  <a:gd name="T20" fmla="*/ 3 w 76"/>
                  <a:gd name="T21" fmla="*/ 4 h 82"/>
                  <a:gd name="T22" fmla="*/ 0 w 76"/>
                  <a:gd name="T23" fmla="*/ 4 h 82"/>
                  <a:gd name="T24" fmla="*/ 0 w 76"/>
                  <a:gd name="T25" fmla="*/ 0 h 82"/>
                  <a:gd name="T26" fmla="*/ 17 w 76"/>
                  <a:gd name="T27" fmla="*/ 0 h 82"/>
                  <a:gd name="T28" fmla="*/ 36 w 76"/>
                  <a:gd name="T29" fmla="*/ 0 h 82"/>
                  <a:gd name="T30" fmla="*/ 66 w 76"/>
                  <a:gd name="T31" fmla="*/ 21 h 82"/>
                  <a:gd name="T32" fmla="*/ 44 w 76"/>
                  <a:gd name="T33" fmla="*/ 43 h 82"/>
                  <a:gd name="T34" fmla="*/ 44 w 76"/>
                  <a:gd name="T35" fmla="*/ 43 h 82"/>
                  <a:gd name="T36" fmla="*/ 61 w 76"/>
                  <a:gd name="T37" fmla="*/ 61 h 82"/>
                  <a:gd name="T38" fmla="*/ 74 w 76"/>
                  <a:gd name="T39" fmla="*/ 78 h 82"/>
                  <a:gd name="T40" fmla="*/ 76 w 76"/>
                  <a:gd name="T41" fmla="*/ 78 h 82"/>
                  <a:gd name="T42" fmla="*/ 76 w 76"/>
                  <a:gd name="T43" fmla="*/ 82 h 82"/>
                  <a:gd name="T44" fmla="*/ 64 w 76"/>
                  <a:gd name="T45" fmla="*/ 82 h 82"/>
                  <a:gd name="T46" fmla="*/ 47 w 76"/>
                  <a:gd name="T47" fmla="*/ 62 h 82"/>
                  <a:gd name="T48" fmla="*/ 31 w 76"/>
                  <a:gd name="T49" fmla="*/ 45 h 82"/>
                  <a:gd name="T50" fmla="*/ 23 w 76"/>
                  <a:gd name="T51" fmla="*/ 45 h 82"/>
                  <a:gd name="T52" fmla="*/ 23 w 76"/>
                  <a:gd name="T53" fmla="*/ 72 h 82"/>
                  <a:gd name="T54" fmla="*/ 23 w 76"/>
                  <a:gd name="T55" fmla="*/ 72 h 82"/>
                  <a:gd name="T56" fmla="*/ 23 w 76"/>
                  <a:gd name="T57" fmla="*/ 40 h 82"/>
                  <a:gd name="T58" fmla="*/ 30 w 76"/>
                  <a:gd name="T59" fmla="*/ 40 h 82"/>
                  <a:gd name="T60" fmla="*/ 53 w 76"/>
                  <a:gd name="T61" fmla="*/ 23 h 82"/>
                  <a:gd name="T62" fmla="*/ 33 w 76"/>
                  <a:gd name="T63" fmla="*/ 5 h 82"/>
                  <a:gd name="T64" fmla="*/ 31 w 76"/>
                  <a:gd name="T65" fmla="*/ 5 h 82"/>
                  <a:gd name="T66" fmla="*/ 23 w 76"/>
                  <a:gd name="T67" fmla="*/ 11 h 82"/>
                  <a:gd name="T68" fmla="*/ 23 w 76"/>
                  <a:gd name="T69" fmla="*/ 40 h 82"/>
                  <a:gd name="T70" fmla="*/ 23 w 76"/>
                  <a:gd name="T71" fmla="*/ 40 h 8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6" h="82">
                    <a:moveTo>
                      <a:pt x="23" y="72"/>
                    </a:moveTo>
                    <a:cubicBezTo>
                      <a:pt x="23" y="76"/>
                      <a:pt x="26" y="78"/>
                      <a:pt x="30" y="78"/>
                    </a:cubicBezTo>
                    <a:cubicBezTo>
                      <a:pt x="33" y="78"/>
                      <a:pt x="33" y="78"/>
                      <a:pt x="33" y="78"/>
                    </a:cubicBezTo>
                    <a:cubicBezTo>
                      <a:pt x="33" y="82"/>
                      <a:pt x="33" y="82"/>
                      <a:pt x="33" y="82"/>
                    </a:cubicBezTo>
                    <a:cubicBezTo>
                      <a:pt x="29" y="82"/>
                      <a:pt x="24" y="82"/>
                      <a:pt x="17" y="82"/>
                    </a:cubicBezTo>
                    <a:cubicBezTo>
                      <a:pt x="9" y="82"/>
                      <a:pt x="5" y="82"/>
                      <a:pt x="0" y="82"/>
                    </a:cubicBezTo>
                    <a:cubicBezTo>
                      <a:pt x="0" y="78"/>
                      <a:pt x="0" y="78"/>
                      <a:pt x="0" y="78"/>
                    </a:cubicBezTo>
                    <a:cubicBezTo>
                      <a:pt x="3" y="78"/>
                      <a:pt x="3" y="78"/>
                      <a:pt x="3" y="78"/>
                    </a:cubicBezTo>
                    <a:cubicBezTo>
                      <a:pt x="7" y="78"/>
                      <a:pt x="10" y="76"/>
                      <a:pt x="10" y="72"/>
                    </a:cubicBezTo>
                    <a:cubicBezTo>
                      <a:pt x="10" y="10"/>
                      <a:pt x="10" y="10"/>
                      <a:pt x="10" y="10"/>
                    </a:cubicBezTo>
                    <a:cubicBezTo>
                      <a:pt x="10" y="6"/>
                      <a:pt x="7" y="4"/>
                      <a:pt x="3" y="4"/>
                    </a:cubicBezTo>
                    <a:cubicBezTo>
                      <a:pt x="0" y="4"/>
                      <a:pt x="0" y="4"/>
                      <a:pt x="0" y="4"/>
                    </a:cubicBezTo>
                    <a:cubicBezTo>
                      <a:pt x="0" y="0"/>
                      <a:pt x="0" y="0"/>
                      <a:pt x="0" y="0"/>
                    </a:cubicBezTo>
                    <a:cubicBezTo>
                      <a:pt x="5" y="0"/>
                      <a:pt x="9" y="0"/>
                      <a:pt x="17" y="0"/>
                    </a:cubicBezTo>
                    <a:cubicBezTo>
                      <a:pt x="24" y="0"/>
                      <a:pt x="30" y="0"/>
                      <a:pt x="36" y="0"/>
                    </a:cubicBezTo>
                    <a:cubicBezTo>
                      <a:pt x="50" y="0"/>
                      <a:pt x="66" y="4"/>
                      <a:pt x="66" y="21"/>
                    </a:cubicBezTo>
                    <a:cubicBezTo>
                      <a:pt x="66" y="34"/>
                      <a:pt x="56" y="41"/>
                      <a:pt x="44" y="43"/>
                    </a:cubicBezTo>
                    <a:cubicBezTo>
                      <a:pt x="44" y="43"/>
                      <a:pt x="44" y="43"/>
                      <a:pt x="44" y="43"/>
                    </a:cubicBezTo>
                    <a:cubicBezTo>
                      <a:pt x="52" y="45"/>
                      <a:pt x="57" y="52"/>
                      <a:pt x="61" y="61"/>
                    </a:cubicBezTo>
                    <a:cubicBezTo>
                      <a:pt x="66" y="73"/>
                      <a:pt x="69" y="78"/>
                      <a:pt x="74" y="78"/>
                    </a:cubicBezTo>
                    <a:cubicBezTo>
                      <a:pt x="76" y="78"/>
                      <a:pt x="76" y="78"/>
                      <a:pt x="76" y="78"/>
                    </a:cubicBezTo>
                    <a:cubicBezTo>
                      <a:pt x="76" y="82"/>
                      <a:pt x="76" y="82"/>
                      <a:pt x="76" y="82"/>
                    </a:cubicBezTo>
                    <a:cubicBezTo>
                      <a:pt x="64" y="82"/>
                      <a:pt x="64" y="82"/>
                      <a:pt x="64" y="82"/>
                    </a:cubicBezTo>
                    <a:cubicBezTo>
                      <a:pt x="57" y="82"/>
                      <a:pt x="54" y="79"/>
                      <a:pt x="47" y="62"/>
                    </a:cubicBezTo>
                    <a:cubicBezTo>
                      <a:pt x="41" y="48"/>
                      <a:pt x="39" y="45"/>
                      <a:pt x="31" y="45"/>
                    </a:cubicBezTo>
                    <a:cubicBezTo>
                      <a:pt x="23" y="45"/>
                      <a:pt x="23" y="45"/>
                      <a:pt x="23" y="45"/>
                    </a:cubicBezTo>
                    <a:cubicBezTo>
                      <a:pt x="23" y="72"/>
                      <a:pt x="23" y="72"/>
                      <a:pt x="23" y="72"/>
                    </a:cubicBezTo>
                    <a:cubicBezTo>
                      <a:pt x="23" y="72"/>
                      <a:pt x="23" y="72"/>
                      <a:pt x="23" y="72"/>
                    </a:cubicBezTo>
                    <a:close/>
                    <a:moveTo>
                      <a:pt x="23" y="40"/>
                    </a:moveTo>
                    <a:cubicBezTo>
                      <a:pt x="30" y="40"/>
                      <a:pt x="30" y="40"/>
                      <a:pt x="30" y="40"/>
                    </a:cubicBezTo>
                    <a:cubicBezTo>
                      <a:pt x="45" y="40"/>
                      <a:pt x="53" y="37"/>
                      <a:pt x="53" y="23"/>
                    </a:cubicBezTo>
                    <a:cubicBezTo>
                      <a:pt x="53" y="7"/>
                      <a:pt x="45" y="5"/>
                      <a:pt x="33" y="5"/>
                    </a:cubicBezTo>
                    <a:cubicBezTo>
                      <a:pt x="31" y="5"/>
                      <a:pt x="31" y="5"/>
                      <a:pt x="31" y="5"/>
                    </a:cubicBezTo>
                    <a:cubicBezTo>
                      <a:pt x="24" y="5"/>
                      <a:pt x="23" y="5"/>
                      <a:pt x="23" y="11"/>
                    </a:cubicBezTo>
                    <a:cubicBezTo>
                      <a:pt x="23" y="40"/>
                      <a:pt x="23" y="40"/>
                      <a:pt x="23" y="40"/>
                    </a:cubicBezTo>
                    <a:cubicBezTo>
                      <a:pt x="23" y="40"/>
                      <a:pt x="23" y="40"/>
                      <a:pt x="23" y="40"/>
                    </a:cubicBezTo>
                    <a:close/>
                  </a:path>
                </a:pathLst>
              </a:custGeom>
              <a:solidFill>
                <a:srgbClr val="FFFFFF"/>
              </a:solidFill>
              <a:ln w="9525">
                <a:noFill/>
                <a:round/>
                <a:headEnd/>
                <a:tailEnd/>
              </a:ln>
            </p:spPr>
            <p:txBody>
              <a:bodyPr/>
              <a:lstStyle/>
              <a:p>
                <a:pPr>
                  <a:defRPr/>
                </a:pPr>
                <a:endParaRPr lang="en-US"/>
              </a:p>
            </p:txBody>
          </p:sp>
          <p:sp>
            <p:nvSpPr>
              <p:cNvPr id="1073" name="Freeform 23"/>
              <p:cNvSpPr>
                <a:spLocks noChangeAspect="1"/>
              </p:cNvSpPr>
              <p:nvPr userDrawn="1"/>
            </p:nvSpPr>
            <p:spPr bwMode="auto">
              <a:xfrm>
                <a:off x="2725" y="540"/>
                <a:ext cx="165" cy="163"/>
              </a:xfrm>
              <a:custGeom>
                <a:avLst/>
                <a:gdLst>
                  <a:gd name="T0" fmla="*/ 48 w 83"/>
                  <a:gd name="T1" fmla="*/ 72 h 82"/>
                  <a:gd name="T2" fmla="*/ 55 w 83"/>
                  <a:gd name="T3" fmla="*/ 78 h 82"/>
                  <a:gd name="T4" fmla="*/ 60 w 83"/>
                  <a:gd name="T5" fmla="*/ 78 h 82"/>
                  <a:gd name="T6" fmla="*/ 60 w 83"/>
                  <a:gd name="T7" fmla="*/ 82 h 82"/>
                  <a:gd name="T8" fmla="*/ 42 w 83"/>
                  <a:gd name="T9" fmla="*/ 82 h 82"/>
                  <a:gd name="T10" fmla="*/ 23 w 83"/>
                  <a:gd name="T11" fmla="*/ 82 h 82"/>
                  <a:gd name="T12" fmla="*/ 23 w 83"/>
                  <a:gd name="T13" fmla="*/ 78 h 82"/>
                  <a:gd name="T14" fmla="*/ 28 w 83"/>
                  <a:gd name="T15" fmla="*/ 78 h 82"/>
                  <a:gd name="T16" fmla="*/ 35 w 83"/>
                  <a:gd name="T17" fmla="*/ 72 h 82"/>
                  <a:gd name="T18" fmla="*/ 35 w 83"/>
                  <a:gd name="T19" fmla="*/ 46 h 82"/>
                  <a:gd name="T20" fmla="*/ 11 w 83"/>
                  <a:gd name="T21" fmla="*/ 10 h 82"/>
                  <a:gd name="T22" fmla="*/ 0 w 83"/>
                  <a:gd name="T23" fmla="*/ 4 h 82"/>
                  <a:gd name="T24" fmla="*/ 0 w 83"/>
                  <a:gd name="T25" fmla="*/ 0 h 82"/>
                  <a:gd name="T26" fmla="*/ 17 w 83"/>
                  <a:gd name="T27" fmla="*/ 0 h 82"/>
                  <a:gd name="T28" fmla="*/ 34 w 83"/>
                  <a:gd name="T29" fmla="*/ 0 h 82"/>
                  <a:gd name="T30" fmla="*/ 34 w 83"/>
                  <a:gd name="T31" fmla="*/ 4 h 82"/>
                  <a:gd name="T32" fmla="*/ 32 w 83"/>
                  <a:gd name="T33" fmla="*/ 4 h 82"/>
                  <a:gd name="T34" fmla="*/ 25 w 83"/>
                  <a:gd name="T35" fmla="*/ 6 h 82"/>
                  <a:gd name="T36" fmla="*/ 28 w 83"/>
                  <a:gd name="T37" fmla="*/ 11 h 82"/>
                  <a:gd name="T38" fmla="*/ 46 w 83"/>
                  <a:gd name="T39" fmla="*/ 40 h 82"/>
                  <a:gd name="T40" fmla="*/ 65 w 83"/>
                  <a:gd name="T41" fmla="*/ 12 h 82"/>
                  <a:gd name="T42" fmla="*/ 68 w 83"/>
                  <a:gd name="T43" fmla="*/ 7 h 82"/>
                  <a:gd name="T44" fmla="*/ 61 w 83"/>
                  <a:gd name="T45" fmla="*/ 4 h 82"/>
                  <a:gd name="T46" fmla="*/ 59 w 83"/>
                  <a:gd name="T47" fmla="*/ 4 h 82"/>
                  <a:gd name="T48" fmla="*/ 59 w 83"/>
                  <a:gd name="T49" fmla="*/ 0 h 82"/>
                  <a:gd name="T50" fmla="*/ 71 w 83"/>
                  <a:gd name="T51" fmla="*/ 0 h 82"/>
                  <a:gd name="T52" fmla="*/ 83 w 83"/>
                  <a:gd name="T53" fmla="*/ 0 h 82"/>
                  <a:gd name="T54" fmla="*/ 83 w 83"/>
                  <a:gd name="T55" fmla="*/ 4 h 82"/>
                  <a:gd name="T56" fmla="*/ 71 w 83"/>
                  <a:gd name="T57" fmla="*/ 13 h 82"/>
                  <a:gd name="T58" fmla="*/ 48 w 83"/>
                  <a:gd name="T59" fmla="*/ 46 h 82"/>
                  <a:gd name="T60" fmla="*/ 48 w 83"/>
                  <a:gd name="T61" fmla="*/ 72 h 82"/>
                  <a:gd name="T62" fmla="*/ 48 w 83"/>
                  <a:gd name="T63" fmla="*/ 72 h 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3" h="82">
                    <a:moveTo>
                      <a:pt x="48" y="72"/>
                    </a:moveTo>
                    <a:cubicBezTo>
                      <a:pt x="48" y="76"/>
                      <a:pt x="51" y="78"/>
                      <a:pt x="55" y="78"/>
                    </a:cubicBezTo>
                    <a:cubicBezTo>
                      <a:pt x="60" y="78"/>
                      <a:pt x="60" y="78"/>
                      <a:pt x="60" y="78"/>
                    </a:cubicBezTo>
                    <a:cubicBezTo>
                      <a:pt x="60" y="82"/>
                      <a:pt x="60" y="82"/>
                      <a:pt x="60" y="82"/>
                    </a:cubicBezTo>
                    <a:cubicBezTo>
                      <a:pt x="54" y="82"/>
                      <a:pt x="49" y="82"/>
                      <a:pt x="42" y="82"/>
                    </a:cubicBezTo>
                    <a:cubicBezTo>
                      <a:pt x="34" y="82"/>
                      <a:pt x="30" y="82"/>
                      <a:pt x="23" y="82"/>
                    </a:cubicBezTo>
                    <a:cubicBezTo>
                      <a:pt x="23" y="78"/>
                      <a:pt x="23" y="78"/>
                      <a:pt x="23" y="78"/>
                    </a:cubicBezTo>
                    <a:cubicBezTo>
                      <a:pt x="28" y="78"/>
                      <a:pt x="28" y="78"/>
                      <a:pt x="28" y="78"/>
                    </a:cubicBezTo>
                    <a:cubicBezTo>
                      <a:pt x="32" y="78"/>
                      <a:pt x="35" y="76"/>
                      <a:pt x="35" y="72"/>
                    </a:cubicBezTo>
                    <a:cubicBezTo>
                      <a:pt x="35" y="46"/>
                      <a:pt x="35" y="46"/>
                      <a:pt x="35" y="46"/>
                    </a:cubicBezTo>
                    <a:cubicBezTo>
                      <a:pt x="11" y="10"/>
                      <a:pt x="11" y="10"/>
                      <a:pt x="11" y="10"/>
                    </a:cubicBezTo>
                    <a:cubicBezTo>
                      <a:pt x="8" y="5"/>
                      <a:pt x="6" y="4"/>
                      <a:pt x="0" y="4"/>
                    </a:cubicBezTo>
                    <a:cubicBezTo>
                      <a:pt x="0" y="0"/>
                      <a:pt x="0" y="0"/>
                      <a:pt x="0" y="0"/>
                    </a:cubicBezTo>
                    <a:cubicBezTo>
                      <a:pt x="5" y="0"/>
                      <a:pt x="12" y="0"/>
                      <a:pt x="17" y="0"/>
                    </a:cubicBezTo>
                    <a:cubicBezTo>
                      <a:pt x="23" y="0"/>
                      <a:pt x="29" y="0"/>
                      <a:pt x="34" y="0"/>
                    </a:cubicBezTo>
                    <a:cubicBezTo>
                      <a:pt x="34" y="4"/>
                      <a:pt x="34" y="4"/>
                      <a:pt x="34" y="4"/>
                    </a:cubicBezTo>
                    <a:cubicBezTo>
                      <a:pt x="32" y="4"/>
                      <a:pt x="32" y="4"/>
                      <a:pt x="32" y="4"/>
                    </a:cubicBezTo>
                    <a:cubicBezTo>
                      <a:pt x="28" y="4"/>
                      <a:pt x="25" y="4"/>
                      <a:pt x="25" y="6"/>
                    </a:cubicBezTo>
                    <a:cubicBezTo>
                      <a:pt x="25" y="7"/>
                      <a:pt x="26" y="8"/>
                      <a:pt x="28" y="11"/>
                    </a:cubicBezTo>
                    <a:cubicBezTo>
                      <a:pt x="46" y="40"/>
                      <a:pt x="46" y="40"/>
                      <a:pt x="46" y="40"/>
                    </a:cubicBezTo>
                    <a:cubicBezTo>
                      <a:pt x="65" y="12"/>
                      <a:pt x="65" y="12"/>
                      <a:pt x="65" y="12"/>
                    </a:cubicBezTo>
                    <a:cubicBezTo>
                      <a:pt x="67" y="9"/>
                      <a:pt x="68" y="8"/>
                      <a:pt x="68" y="7"/>
                    </a:cubicBezTo>
                    <a:cubicBezTo>
                      <a:pt x="68" y="4"/>
                      <a:pt x="65" y="4"/>
                      <a:pt x="61" y="4"/>
                    </a:cubicBezTo>
                    <a:cubicBezTo>
                      <a:pt x="59" y="4"/>
                      <a:pt x="59" y="4"/>
                      <a:pt x="59" y="4"/>
                    </a:cubicBezTo>
                    <a:cubicBezTo>
                      <a:pt x="59" y="0"/>
                      <a:pt x="59" y="0"/>
                      <a:pt x="59" y="0"/>
                    </a:cubicBezTo>
                    <a:cubicBezTo>
                      <a:pt x="63" y="0"/>
                      <a:pt x="67" y="0"/>
                      <a:pt x="71" y="0"/>
                    </a:cubicBezTo>
                    <a:cubicBezTo>
                      <a:pt x="75" y="0"/>
                      <a:pt x="79" y="0"/>
                      <a:pt x="83" y="0"/>
                    </a:cubicBezTo>
                    <a:cubicBezTo>
                      <a:pt x="83" y="4"/>
                      <a:pt x="83" y="4"/>
                      <a:pt x="83" y="4"/>
                    </a:cubicBezTo>
                    <a:cubicBezTo>
                      <a:pt x="77" y="4"/>
                      <a:pt x="76" y="6"/>
                      <a:pt x="71" y="13"/>
                    </a:cubicBezTo>
                    <a:cubicBezTo>
                      <a:pt x="48" y="46"/>
                      <a:pt x="48" y="46"/>
                      <a:pt x="48" y="46"/>
                    </a:cubicBezTo>
                    <a:cubicBezTo>
                      <a:pt x="48" y="72"/>
                      <a:pt x="48" y="72"/>
                      <a:pt x="48" y="72"/>
                    </a:cubicBezTo>
                    <a:cubicBezTo>
                      <a:pt x="48" y="72"/>
                      <a:pt x="48" y="72"/>
                      <a:pt x="48" y="72"/>
                    </a:cubicBezTo>
                    <a:close/>
                  </a:path>
                </a:pathLst>
              </a:custGeom>
              <a:solidFill>
                <a:srgbClr val="FFFFFF"/>
              </a:solidFill>
              <a:ln w="9525">
                <a:noFill/>
                <a:round/>
                <a:headEnd/>
                <a:tailEnd/>
              </a:ln>
            </p:spPr>
            <p:txBody>
              <a:bodyPr/>
              <a:lstStyle/>
              <a:p>
                <a:pPr>
                  <a:defRPr/>
                </a:pPr>
                <a:endParaRPr lang="en-US"/>
              </a:p>
            </p:txBody>
          </p:sp>
          <p:sp>
            <p:nvSpPr>
              <p:cNvPr id="1074" name="Freeform 24"/>
              <p:cNvSpPr>
                <a:spLocks noChangeAspect="1"/>
              </p:cNvSpPr>
              <p:nvPr userDrawn="1"/>
            </p:nvSpPr>
            <p:spPr bwMode="auto">
              <a:xfrm>
                <a:off x="2890" y="540"/>
                <a:ext cx="138" cy="163"/>
              </a:xfrm>
              <a:custGeom>
                <a:avLst/>
                <a:gdLst>
                  <a:gd name="T0" fmla="*/ 0 w 69"/>
                  <a:gd name="T1" fmla="*/ 78 h 82"/>
                  <a:gd name="T2" fmla="*/ 4 w 69"/>
                  <a:gd name="T3" fmla="*/ 78 h 82"/>
                  <a:gd name="T4" fmla="*/ 11 w 69"/>
                  <a:gd name="T5" fmla="*/ 72 h 82"/>
                  <a:gd name="T6" fmla="*/ 11 w 69"/>
                  <a:gd name="T7" fmla="*/ 10 h 82"/>
                  <a:gd name="T8" fmla="*/ 4 w 69"/>
                  <a:gd name="T9" fmla="*/ 4 h 82"/>
                  <a:gd name="T10" fmla="*/ 1 w 69"/>
                  <a:gd name="T11" fmla="*/ 4 h 82"/>
                  <a:gd name="T12" fmla="*/ 1 w 69"/>
                  <a:gd name="T13" fmla="*/ 0 h 82"/>
                  <a:gd name="T14" fmla="*/ 18 w 69"/>
                  <a:gd name="T15" fmla="*/ 0 h 82"/>
                  <a:gd name="T16" fmla="*/ 34 w 69"/>
                  <a:gd name="T17" fmla="*/ 0 h 82"/>
                  <a:gd name="T18" fmla="*/ 34 w 69"/>
                  <a:gd name="T19" fmla="*/ 4 h 82"/>
                  <a:gd name="T20" fmla="*/ 31 w 69"/>
                  <a:gd name="T21" fmla="*/ 4 h 82"/>
                  <a:gd name="T22" fmla="*/ 24 w 69"/>
                  <a:gd name="T23" fmla="*/ 10 h 82"/>
                  <a:gd name="T24" fmla="*/ 24 w 69"/>
                  <a:gd name="T25" fmla="*/ 70 h 82"/>
                  <a:gd name="T26" fmla="*/ 29 w 69"/>
                  <a:gd name="T27" fmla="*/ 77 h 82"/>
                  <a:gd name="T28" fmla="*/ 38 w 69"/>
                  <a:gd name="T29" fmla="*/ 77 h 82"/>
                  <a:gd name="T30" fmla="*/ 64 w 69"/>
                  <a:gd name="T31" fmla="*/ 57 h 82"/>
                  <a:gd name="T32" fmla="*/ 69 w 69"/>
                  <a:gd name="T33" fmla="*/ 57 h 82"/>
                  <a:gd name="T34" fmla="*/ 65 w 69"/>
                  <a:gd name="T35" fmla="*/ 82 h 82"/>
                  <a:gd name="T36" fmla="*/ 32 w 69"/>
                  <a:gd name="T37" fmla="*/ 82 h 82"/>
                  <a:gd name="T38" fmla="*/ 0 w 69"/>
                  <a:gd name="T39" fmla="*/ 82 h 82"/>
                  <a:gd name="T40" fmla="*/ 0 w 69"/>
                  <a:gd name="T41" fmla="*/ 78 h 82"/>
                  <a:gd name="T42" fmla="*/ 0 w 69"/>
                  <a:gd name="T43" fmla="*/ 78 h 8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9" h="82">
                    <a:moveTo>
                      <a:pt x="0" y="78"/>
                    </a:moveTo>
                    <a:cubicBezTo>
                      <a:pt x="4" y="78"/>
                      <a:pt x="4" y="78"/>
                      <a:pt x="4" y="78"/>
                    </a:cubicBezTo>
                    <a:cubicBezTo>
                      <a:pt x="8" y="78"/>
                      <a:pt x="11" y="76"/>
                      <a:pt x="11" y="72"/>
                    </a:cubicBezTo>
                    <a:cubicBezTo>
                      <a:pt x="11" y="10"/>
                      <a:pt x="11" y="10"/>
                      <a:pt x="11" y="10"/>
                    </a:cubicBezTo>
                    <a:cubicBezTo>
                      <a:pt x="11" y="6"/>
                      <a:pt x="8" y="4"/>
                      <a:pt x="4" y="4"/>
                    </a:cubicBezTo>
                    <a:cubicBezTo>
                      <a:pt x="1" y="4"/>
                      <a:pt x="1" y="4"/>
                      <a:pt x="1" y="4"/>
                    </a:cubicBezTo>
                    <a:cubicBezTo>
                      <a:pt x="1" y="0"/>
                      <a:pt x="1" y="0"/>
                      <a:pt x="1" y="0"/>
                    </a:cubicBezTo>
                    <a:cubicBezTo>
                      <a:pt x="6" y="0"/>
                      <a:pt x="10" y="0"/>
                      <a:pt x="18" y="0"/>
                    </a:cubicBezTo>
                    <a:cubicBezTo>
                      <a:pt x="25" y="0"/>
                      <a:pt x="30" y="0"/>
                      <a:pt x="34" y="0"/>
                    </a:cubicBezTo>
                    <a:cubicBezTo>
                      <a:pt x="34" y="4"/>
                      <a:pt x="34" y="4"/>
                      <a:pt x="34" y="4"/>
                    </a:cubicBezTo>
                    <a:cubicBezTo>
                      <a:pt x="31" y="4"/>
                      <a:pt x="31" y="4"/>
                      <a:pt x="31" y="4"/>
                    </a:cubicBezTo>
                    <a:cubicBezTo>
                      <a:pt x="27" y="4"/>
                      <a:pt x="24" y="6"/>
                      <a:pt x="24" y="10"/>
                    </a:cubicBezTo>
                    <a:cubicBezTo>
                      <a:pt x="24" y="70"/>
                      <a:pt x="24" y="70"/>
                      <a:pt x="24" y="70"/>
                    </a:cubicBezTo>
                    <a:cubicBezTo>
                      <a:pt x="24" y="75"/>
                      <a:pt x="26" y="77"/>
                      <a:pt x="29" y="77"/>
                    </a:cubicBezTo>
                    <a:cubicBezTo>
                      <a:pt x="38" y="77"/>
                      <a:pt x="38" y="77"/>
                      <a:pt x="38" y="77"/>
                    </a:cubicBezTo>
                    <a:cubicBezTo>
                      <a:pt x="51" y="77"/>
                      <a:pt x="62" y="75"/>
                      <a:pt x="64" y="57"/>
                    </a:cubicBezTo>
                    <a:cubicBezTo>
                      <a:pt x="69" y="57"/>
                      <a:pt x="69" y="57"/>
                      <a:pt x="69" y="57"/>
                    </a:cubicBezTo>
                    <a:cubicBezTo>
                      <a:pt x="65" y="82"/>
                      <a:pt x="65" y="82"/>
                      <a:pt x="65" y="82"/>
                    </a:cubicBezTo>
                    <a:cubicBezTo>
                      <a:pt x="54" y="82"/>
                      <a:pt x="44" y="82"/>
                      <a:pt x="32" y="82"/>
                    </a:cubicBezTo>
                    <a:cubicBezTo>
                      <a:pt x="20" y="82"/>
                      <a:pt x="10" y="82"/>
                      <a:pt x="0" y="82"/>
                    </a:cubicBezTo>
                    <a:cubicBezTo>
                      <a:pt x="0" y="78"/>
                      <a:pt x="0" y="78"/>
                      <a:pt x="0" y="78"/>
                    </a:cubicBezTo>
                    <a:cubicBezTo>
                      <a:pt x="0" y="78"/>
                      <a:pt x="0" y="78"/>
                      <a:pt x="0" y="78"/>
                    </a:cubicBezTo>
                    <a:close/>
                  </a:path>
                </a:pathLst>
              </a:custGeom>
              <a:solidFill>
                <a:srgbClr val="FFFFFF"/>
              </a:solidFill>
              <a:ln w="9525">
                <a:noFill/>
                <a:round/>
                <a:headEnd/>
                <a:tailEnd/>
              </a:ln>
            </p:spPr>
            <p:txBody>
              <a:bodyPr/>
              <a:lstStyle/>
              <a:p>
                <a:pPr>
                  <a:defRPr/>
                </a:pPr>
                <a:endParaRPr lang="en-US"/>
              </a:p>
            </p:txBody>
          </p:sp>
          <p:sp>
            <p:nvSpPr>
              <p:cNvPr id="1075" name="Freeform 25"/>
              <p:cNvSpPr>
                <a:spLocks noChangeAspect="1" noEditPoints="1"/>
              </p:cNvSpPr>
              <p:nvPr userDrawn="1"/>
            </p:nvSpPr>
            <p:spPr bwMode="auto">
              <a:xfrm>
                <a:off x="3026" y="536"/>
                <a:ext cx="172" cy="167"/>
              </a:xfrm>
              <a:custGeom>
                <a:avLst/>
                <a:gdLst>
                  <a:gd name="T0" fmla="*/ 54 w 86"/>
                  <a:gd name="T1" fmla="*/ 52 h 84"/>
                  <a:gd name="T2" fmla="*/ 25 w 86"/>
                  <a:gd name="T3" fmla="*/ 52 h 84"/>
                  <a:gd name="T4" fmla="*/ 17 w 86"/>
                  <a:gd name="T5" fmla="*/ 72 h 84"/>
                  <a:gd name="T6" fmla="*/ 16 w 86"/>
                  <a:gd name="T7" fmla="*/ 77 h 84"/>
                  <a:gd name="T8" fmla="*/ 23 w 86"/>
                  <a:gd name="T9" fmla="*/ 80 h 84"/>
                  <a:gd name="T10" fmla="*/ 26 w 86"/>
                  <a:gd name="T11" fmla="*/ 80 h 84"/>
                  <a:gd name="T12" fmla="*/ 26 w 86"/>
                  <a:gd name="T13" fmla="*/ 84 h 84"/>
                  <a:gd name="T14" fmla="*/ 13 w 86"/>
                  <a:gd name="T15" fmla="*/ 84 h 84"/>
                  <a:gd name="T16" fmla="*/ 0 w 86"/>
                  <a:gd name="T17" fmla="*/ 84 h 84"/>
                  <a:gd name="T18" fmla="*/ 0 w 86"/>
                  <a:gd name="T19" fmla="*/ 80 h 84"/>
                  <a:gd name="T20" fmla="*/ 2 w 86"/>
                  <a:gd name="T21" fmla="*/ 80 h 84"/>
                  <a:gd name="T22" fmla="*/ 11 w 86"/>
                  <a:gd name="T23" fmla="*/ 70 h 84"/>
                  <a:gd name="T24" fmla="*/ 41 w 86"/>
                  <a:gd name="T25" fmla="*/ 0 h 84"/>
                  <a:gd name="T26" fmla="*/ 47 w 86"/>
                  <a:gd name="T27" fmla="*/ 0 h 84"/>
                  <a:gd name="T28" fmla="*/ 76 w 86"/>
                  <a:gd name="T29" fmla="*/ 72 h 84"/>
                  <a:gd name="T30" fmla="*/ 86 w 86"/>
                  <a:gd name="T31" fmla="*/ 80 h 84"/>
                  <a:gd name="T32" fmla="*/ 86 w 86"/>
                  <a:gd name="T33" fmla="*/ 84 h 84"/>
                  <a:gd name="T34" fmla="*/ 70 w 86"/>
                  <a:gd name="T35" fmla="*/ 84 h 84"/>
                  <a:gd name="T36" fmla="*/ 53 w 86"/>
                  <a:gd name="T37" fmla="*/ 84 h 84"/>
                  <a:gd name="T38" fmla="*/ 53 w 86"/>
                  <a:gd name="T39" fmla="*/ 80 h 84"/>
                  <a:gd name="T40" fmla="*/ 56 w 86"/>
                  <a:gd name="T41" fmla="*/ 80 h 84"/>
                  <a:gd name="T42" fmla="*/ 63 w 86"/>
                  <a:gd name="T43" fmla="*/ 78 h 84"/>
                  <a:gd name="T44" fmla="*/ 61 w 86"/>
                  <a:gd name="T45" fmla="*/ 70 h 84"/>
                  <a:gd name="T46" fmla="*/ 54 w 86"/>
                  <a:gd name="T47" fmla="*/ 52 h 84"/>
                  <a:gd name="T48" fmla="*/ 54 w 86"/>
                  <a:gd name="T49" fmla="*/ 52 h 84"/>
                  <a:gd name="T50" fmla="*/ 40 w 86"/>
                  <a:gd name="T51" fmla="*/ 16 h 84"/>
                  <a:gd name="T52" fmla="*/ 27 w 86"/>
                  <a:gd name="T53" fmla="*/ 48 h 84"/>
                  <a:gd name="T54" fmla="*/ 52 w 86"/>
                  <a:gd name="T55" fmla="*/ 48 h 84"/>
                  <a:gd name="T56" fmla="*/ 40 w 86"/>
                  <a:gd name="T57" fmla="*/ 16 h 84"/>
                  <a:gd name="T58" fmla="*/ 40 w 86"/>
                  <a:gd name="T59" fmla="*/ 16 h 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6" h="84">
                    <a:moveTo>
                      <a:pt x="54" y="52"/>
                    </a:moveTo>
                    <a:cubicBezTo>
                      <a:pt x="25" y="52"/>
                      <a:pt x="25" y="52"/>
                      <a:pt x="25" y="52"/>
                    </a:cubicBezTo>
                    <a:cubicBezTo>
                      <a:pt x="17" y="72"/>
                      <a:pt x="17" y="72"/>
                      <a:pt x="17" y="72"/>
                    </a:cubicBezTo>
                    <a:cubicBezTo>
                      <a:pt x="16" y="75"/>
                      <a:pt x="16" y="76"/>
                      <a:pt x="16" y="77"/>
                    </a:cubicBezTo>
                    <a:cubicBezTo>
                      <a:pt x="16" y="80"/>
                      <a:pt x="20" y="80"/>
                      <a:pt x="23" y="80"/>
                    </a:cubicBezTo>
                    <a:cubicBezTo>
                      <a:pt x="26" y="80"/>
                      <a:pt x="26" y="80"/>
                      <a:pt x="26" y="80"/>
                    </a:cubicBezTo>
                    <a:cubicBezTo>
                      <a:pt x="26" y="84"/>
                      <a:pt x="26" y="84"/>
                      <a:pt x="26" y="84"/>
                    </a:cubicBezTo>
                    <a:cubicBezTo>
                      <a:pt x="22" y="84"/>
                      <a:pt x="18" y="84"/>
                      <a:pt x="13" y="84"/>
                    </a:cubicBezTo>
                    <a:cubicBezTo>
                      <a:pt x="8" y="84"/>
                      <a:pt x="4" y="84"/>
                      <a:pt x="0" y="84"/>
                    </a:cubicBezTo>
                    <a:cubicBezTo>
                      <a:pt x="0" y="80"/>
                      <a:pt x="0" y="80"/>
                      <a:pt x="0" y="80"/>
                    </a:cubicBezTo>
                    <a:cubicBezTo>
                      <a:pt x="2" y="80"/>
                      <a:pt x="2" y="80"/>
                      <a:pt x="2" y="80"/>
                    </a:cubicBezTo>
                    <a:cubicBezTo>
                      <a:pt x="6" y="80"/>
                      <a:pt x="8" y="78"/>
                      <a:pt x="11" y="70"/>
                    </a:cubicBezTo>
                    <a:cubicBezTo>
                      <a:pt x="41" y="0"/>
                      <a:pt x="41" y="0"/>
                      <a:pt x="41" y="0"/>
                    </a:cubicBezTo>
                    <a:cubicBezTo>
                      <a:pt x="47" y="0"/>
                      <a:pt x="47" y="0"/>
                      <a:pt x="47" y="0"/>
                    </a:cubicBezTo>
                    <a:cubicBezTo>
                      <a:pt x="76" y="72"/>
                      <a:pt x="76" y="72"/>
                      <a:pt x="76" y="72"/>
                    </a:cubicBezTo>
                    <a:cubicBezTo>
                      <a:pt x="79" y="78"/>
                      <a:pt x="80" y="80"/>
                      <a:pt x="86" y="80"/>
                    </a:cubicBezTo>
                    <a:cubicBezTo>
                      <a:pt x="86" y="84"/>
                      <a:pt x="86" y="84"/>
                      <a:pt x="86" y="84"/>
                    </a:cubicBezTo>
                    <a:cubicBezTo>
                      <a:pt x="81" y="84"/>
                      <a:pt x="76" y="84"/>
                      <a:pt x="70" y="84"/>
                    </a:cubicBezTo>
                    <a:cubicBezTo>
                      <a:pt x="63" y="84"/>
                      <a:pt x="57" y="84"/>
                      <a:pt x="53" y="84"/>
                    </a:cubicBezTo>
                    <a:cubicBezTo>
                      <a:pt x="53" y="80"/>
                      <a:pt x="53" y="80"/>
                      <a:pt x="53" y="80"/>
                    </a:cubicBezTo>
                    <a:cubicBezTo>
                      <a:pt x="56" y="80"/>
                      <a:pt x="56" y="80"/>
                      <a:pt x="56" y="80"/>
                    </a:cubicBezTo>
                    <a:cubicBezTo>
                      <a:pt x="60" y="80"/>
                      <a:pt x="63" y="80"/>
                      <a:pt x="63" y="78"/>
                    </a:cubicBezTo>
                    <a:cubicBezTo>
                      <a:pt x="63" y="76"/>
                      <a:pt x="62" y="74"/>
                      <a:pt x="61" y="70"/>
                    </a:cubicBezTo>
                    <a:cubicBezTo>
                      <a:pt x="54" y="52"/>
                      <a:pt x="54" y="52"/>
                      <a:pt x="54" y="52"/>
                    </a:cubicBezTo>
                    <a:cubicBezTo>
                      <a:pt x="54" y="52"/>
                      <a:pt x="54" y="52"/>
                      <a:pt x="54" y="52"/>
                    </a:cubicBezTo>
                    <a:close/>
                    <a:moveTo>
                      <a:pt x="40" y="16"/>
                    </a:moveTo>
                    <a:cubicBezTo>
                      <a:pt x="27" y="48"/>
                      <a:pt x="27" y="48"/>
                      <a:pt x="27" y="48"/>
                    </a:cubicBezTo>
                    <a:cubicBezTo>
                      <a:pt x="52" y="48"/>
                      <a:pt x="52" y="48"/>
                      <a:pt x="52" y="48"/>
                    </a:cubicBezTo>
                    <a:cubicBezTo>
                      <a:pt x="40" y="16"/>
                      <a:pt x="40" y="16"/>
                      <a:pt x="40" y="16"/>
                    </a:cubicBezTo>
                    <a:cubicBezTo>
                      <a:pt x="40" y="16"/>
                      <a:pt x="40" y="16"/>
                      <a:pt x="40" y="16"/>
                    </a:cubicBezTo>
                    <a:close/>
                  </a:path>
                </a:pathLst>
              </a:custGeom>
              <a:solidFill>
                <a:srgbClr val="FFFFFF"/>
              </a:solidFill>
              <a:ln w="9525">
                <a:noFill/>
                <a:round/>
                <a:headEnd/>
                <a:tailEnd/>
              </a:ln>
            </p:spPr>
            <p:txBody>
              <a:bodyPr/>
              <a:lstStyle/>
              <a:p>
                <a:pPr>
                  <a:defRPr/>
                </a:pPr>
                <a:endParaRPr lang="en-US"/>
              </a:p>
            </p:txBody>
          </p:sp>
          <p:sp>
            <p:nvSpPr>
              <p:cNvPr id="1076" name="Freeform 26"/>
              <p:cNvSpPr>
                <a:spLocks noChangeAspect="1"/>
              </p:cNvSpPr>
              <p:nvPr userDrawn="1"/>
            </p:nvSpPr>
            <p:spPr bwMode="auto">
              <a:xfrm>
                <a:off x="3204" y="540"/>
                <a:ext cx="176" cy="167"/>
              </a:xfrm>
              <a:custGeom>
                <a:avLst/>
                <a:gdLst>
                  <a:gd name="T0" fmla="*/ 10 w 88"/>
                  <a:gd name="T1" fmla="*/ 7 h 84"/>
                  <a:gd name="T2" fmla="*/ 2 w 88"/>
                  <a:gd name="T3" fmla="*/ 4 h 84"/>
                  <a:gd name="T4" fmla="*/ 0 w 88"/>
                  <a:gd name="T5" fmla="*/ 4 h 84"/>
                  <a:gd name="T6" fmla="*/ 0 w 88"/>
                  <a:gd name="T7" fmla="*/ 0 h 84"/>
                  <a:gd name="T8" fmla="*/ 11 w 88"/>
                  <a:gd name="T9" fmla="*/ 0 h 84"/>
                  <a:gd name="T10" fmla="*/ 21 w 88"/>
                  <a:gd name="T11" fmla="*/ 0 h 84"/>
                  <a:gd name="T12" fmla="*/ 72 w 88"/>
                  <a:gd name="T13" fmla="*/ 60 h 84"/>
                  <a:gd name="T14" fmla="*/ 72 w 88"/>
                  <a:gd name="T15" fmla="*/ 60 h 84"/>
                  <a:gd name="T16" fmla="*/ 72 w 88"/>
                  <a:gd name="T17" fmla="*/ 13 h 84"/>
                  <a:gd name="T18" fmla="*/ 65 w 88"/>
                  <a:gd name="T19" fmla="*/ 4 h 84"/>
                  <a:gd name="T20" fmla="*/ 61 w 88"/>
                  <a:gd name="T21" fmla="*/ 4 h 84"/>
                  <a:gd name="T22" fmla="*/ 61 w 88"/>
                  <a:gd name="T23" fmla="*/ 0 h 84"/>
                  <a:gd name="T24" fmla="*/ 75 w 88"/>
                  <a:gd name="T25" fmla="*/ 0 h 84"/>
                  <a:gd name="T26" fmla="*/ 88 w 88"/>
                  <a:gd name="T27" fmla="*/ 0 h 84"/>
                  <a:gd name="T28" fmla="*/ 88 w 88"/>
                  <a:gd name="T29" fmla="*/ 4 h 84"/>
                  <a:gd name="T30" fmla="*/ 85 w 88"/>
                  <a:gd name="T31" fmla="*/ 4 h 84"/>
                  <a:gd name="T32" fmla="*/ 78 w 88"/>
                  <a:gd name="T33" fmla="*/ 13 h 84"/>
                  <a:gd name="T34" fmla="*/ 78 w 88"/>
                  <a:gd name="T35" fmla="*/ 84 h 84"/>
                  <a:gd name="T36" fmla="*/ 74 w 88"/>
                  <a:gd name="T37" fmla="*/ 84 h 84"/>
                  <a:gd name="T38" fmla="*/ 16 w 88"/>
                  <a:gd name="T39" fmla="*/ 13 h 84"/>
                  <a:gd name="T40" fmla="*/ 16 w 88"/>
                  <a:gd name="T41" fmla="*/ 13 h 84"/>
                  <a:gd name="T42" fmla="*/ 16 w 88"/>
                  <a:gd name="T43" fmla="*/ 70 h 84"/>
                  <a:gd name="T44" fmla="*/ 23 w 88"/>
                  <a:gd name="T45" fmla="*/ 78 h 84"/>
                  <a:gd name="T46" fmla="*/ 27 w 88"/>
                  <a:gd name="T47" fmla="*/ 78 h 84"/>
                  <a:gd name="T48" fmla="*/ 27 w 88"/>
                  <a:gd name="T49" fmla="*/ 82 h 84"/>
                  <a:gd name="T50" fmla="*/ 13 w 88"/>
                  <a:gd name="T51" fmla="*/ 82 h 84"/>
                  <a:gd name="T52" fmla="*/ 0 w 88"/>
                  <a:gd name="T53" fmla="*/ 82 h 84"/>
                  <a:gd name="T54" fmla="*/ 0 w 88"/>
                  <a:gd name="T55" fmla="*/ 78 h 84"/>
                  <a:gd name="T56" fmla="*/ 3 w 88"/>
                  <a:gd name="T57" fmla="*/ 78 h 84"/>
                  <a:gd name="T58" fmla="*/ 10 w 88"/>
                  <a:gd name="T59" fmla="*/ 70 h 84"/>
                  <a:gd name="T60" fmla="*/ 10 w 88"/>
                  <a:gd name="T61" fmla="*/ 7 h 84"/>
                  <a:gd name="T62" fmla="*/ 10 w 88"/>
                  <a:gd name="T63" fmla="*/ 7 h 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8" h="84">
                    <a:moveTo>
                      <a:pt x="10" y="7"/>
                    </a:moveTo>
                    <a:cubicBezTo>
                      <a:pt x="8" y="4"/>
                      <a:pt x="5" y="4"/>
                      <a:pt x="2" y="4"/>
                    </a:cubicBezTo>
                    <a:cubicBezTo>
                      <a:pt x="0" y="4"/>
                      <a:pt x="0" y="4"/>
                      <a:pt x="0" y="4"/>
                    </a:cubicBezTo>
                    <a:cubicBezTo>
                      <a:pt x="0" y="0"/>
                      <a:pt x="0" y="0"/>
                      <a:pt x="0" y="0"/>
                    </a:cubicBezTo>
                    <a:cubicBezTo>
                      <a:pt x="4" y="0"/>
                      <a:pt x="7" y="0"/>
                      <a:pt x="11" y="0"/>
                    </a:cubicBezTo>
                    <a:cubicBezTo>
                      <a:pt x="14" y="0"/>
                      <a:pt x="18" y="0"/>
                      <a:pt x="21" y="0"/>
                    </a:cubicBezTo>
                    <a:cubicBezTo>
                      <a:pt x="72" y="60"/>
                      <a:pt x="72" y="60"/>
                      <a:pt x="72" y="60"/>
                    </a:cubicBezTo>
                    <a:cubicBezTo>
                      <a:pt x="72" y="60"/>
                      <a:pt x="72" y="60"/>
                      <a:pt x="72" y="60"/>
                    </a:cubicBezTo>
                    <a:cubicBezTo>
                      <a:pt x="72" y="13"/>
                      <a:pt x="72" y="13"/>
                      <a:pt x="72" y="13"/>
                    </a:cubicBezTo>
                    <a:cubicBezTo>
                      <a:pt x="72" y="5"/>
                      <a:pt x="69" y="4"/>
                      <a:pt x="65" y="4"/>
                    </a:cubicBezTo>
                    <a:cubicBezTo>
                      <a:pt x="61" y="4"/>
                      <a:pt x="61" y="4"/>
                      <a:pt x="61" y="4"/>
                    </a:cubicBezTo>
                    <a:cubicBezTo>
                      <a:pt x="61" y="0"/>
                      <a:pt x="61" y="0"/>
                      <a:pt x="61" y="0"/>
                    </a:cubicBezTo>
                    <a:cubicBezTo>
                      <a:pt x="67" y="0"/>
                      <a:pt x="70" y="0"/>
                      <a:pt x="75" y="0"/>
                    </a:cubicBezTo>
                    <a:cubicBezTo>
                      <a:pt x="80" y="0"/>
                      <a:pt x="83" y="0"/>
                      <a:pt x="88" y="0"/>
                    </a:cubicBezTo>
                    <a:cubicBezTo>
                      <a:pt x="88" y="4"/>
                      <a:pt x="88" y="4"/>
                      <a:pt x="88" y="4"/>
                    </a:cubicBezTo>
                    <a:cubicBezTo>
                      <a:pt x="85" y="4"/>
                      <a:pt x="85" y="4"/>
                      <a:pt x="85" y="4"/>
                    </a:cubicBezTo>
                    <a:cubicBezTo>
                      <a:pt x="81" y="4"/>
                      <a:pt x="78" y="5"/>
                      <a:pt x="78" y="13"/>
                    </a:cubicBezTo>
                    <a:cubicBezTo>
                      <a:pt x="78" y="84"/>
                      <a:pt x="78" y="84"/>
                      <a:pt x="78" y="84"/>
                    </a:cubicBezTo>
                    <a:cubicBezTo>
                      <a:pt x="74" y="84"/>
                      <a:pt x="74" y="84"/>
                      <a:pt x="74" y="84"/>
                    </a:cubicBezTo>
                    <a:cubicBezTo>
                      <a:pt x="16" y="13"/>
                      <a:pt x="16" y="13"/>
                      <a:pt x="16" y="13"/>
                    </a:cubicBezTo>
                    <a:cubicBezTo>
                      <a:pt x="16" y="13"/>
                      <a:pt x="16" y="13"/>
                      <a:pt x="16" y="13"/>
                    </a:cubicBezTo>
                    <a:cubicBezTo>
                      <a:pt x="16" y="70"/>
                      <a:pt x="16" y="70"/>
                      <a:pt x="16" y="70"/>
                    </a:cubicBezTo>
                    <a:cubicBezTo>
                      <a:pt x="16" y="77"/>
                      <a:pt x="19" y="78"/>
                      <a:pt x="23" y="78"/>
                    </a:cubicBezTo>
                    <a:cubicBezTo>
                      <a:pt x="27" y="78"/>
                      <a:pt x="27" y="78"/>
                      <a:pt x="27" y="78"/>
                    </a:cubicBezTo>
                    <a:cubicBezTo>
                      <a:pt x="27" y="82"/>
                      <a:pt x="27" y="82"/>
                      <a:pt x="27" y="82"/>
                    </a:cubicBezTo>
                    <a:cubicBezTo>
                      <a:pt x="21" y="82"/>
                      <a:pt x="17" y="82"/>
                      <a:pt x="13" y="82"/>
                    </a:cubicBezTo>
                    <a:cubicBezTo>
                      <a:pt x="8" y="82"/>
                      <a:pt x="4" y="82"/>
                      <a:pt x="0" y="82"/>
                    </a:cubicBezTo>
                    <a:cubicBezTo>
                      <a:pt x="0" y="78"/>
                      <a:pt x="0" y="78"/>
                      <a:pt x="0" y="78"/>
                    </a:cubicBezTo>
                    <a:cubicBezTo>
                      <a:pt x="3" y="78"/>
                      <a:pt x="3" y="78"/>
                      <a:pt x="3" y="78"/>
                    </a:cubicBezTo>
                    <a:cubicBezTo>
                      <a:pt x="6" y="78"/>
                      <a:pt x="10" y="77"/>
                      <a:pt x="10" y="70"/>
                    </a:cubicBezTo>
                    <a:cubicBezTo>
                      <a:pt x="10" y="7"/>
                      <a:pt x="10" y="7"/>
                      <a:pt x="10" y="7"/>
                    </a:cubicBezTo>
                    <a:cubicBezTo>
                      <a:pt x="10" y="7"/>
                      <a:pt x="10" y="7"/>
                      <a:pt x="10" y="7"/>
                    </a:cubicBezTo>
                    <a:close/>
                  </a:path>
                </a:pathLst>
              </a:custGeom>
              <a:solidFill>
                <a:srgbClr val="FFFFFF"/>
              </a:solidFill>
              <a:ln w="9525">
                <a:noFill/>
                <a:round/>
                <a:headEnd/>
                <a:tailEnd/>
              </a:ln>
            </p:spPr>
            <p:txBody>
              <a:bodyPr/>
              <a:lstStyle/>
              <a:p>
                <a:pPr>
                  <a:defRPr/>
                </a:pPr>
                <a:endParaRPr lang="en-US"/>
              </a:p>
            </p:txBody>
          </p:sp>
          <p:sp>
            <p:nvSpPr>
              <p:cNvPr id="1077" name="Freeform 27"/>
              <p:cNvSpPr>
                <a:spLocks noChangeAspect="1" noEditPoints="1"/>
              </p:cNvSpPr>
              <p:nvPr userDrawn="1"/>
            </p:nvSpPr>
            <p:spPr bwMode="auto">
              <a:xfrm>
                <a:off x="3369" y="489"/>
                <a:ext cx="223" cy="216"/>
              </a:xfrm>
              <a:custGeom>
                <a:avLst/>
                <a:gdLst>
                  <a:gd name="T0" fmla="*/ 14 w 112"/>
                  <a:gd name="T1" fmla="*/ 12 h 109"/>
                  <a:gd name="T2" fmla="*/ 4 w 112"/>
                  <a:gd name="T3" fmla="*/ 5 h 109"/>
                  <a:gd name="T4" fmla="*/ 2 w 112"/>
                  <a:gd name="T5" fmla="*/ 5 h 109"/>
                  <a:gd name="T6" fmla="*/ 2 w 112"/>
                  <a:gd name="T7" fmla="*/ 0 h 109"/>
                  <a:gd name="T8" fmla="*/ 27 w 112"/>
                  <a:gd name="T9" fmla="*/ 1 h 109"/>
                  <a:gd name="T10" fmla="*/ 60 w 112"/>
                  <a:gd name="T11" fmla="*/ 0 h 109"/>
                  <a:gd name="T12" fmla="*/ 112 w 112"/>
                  <a:gd name="T13" fmla="*/ 53 h 109"/>
                  <a:gd name="T14" fmla="*/ 53 w 112"/>
                  <a:gd name="T15" fmla="*/ 109 h 109"/>
                  <a:gd name="T16" fmla="*/ 24 w 112"/>
                  <a:gd name="T17" fmla="*/ 108 h 109"/>
                  <a:gd name="T18" fmla="*/ 0 w 112"/>
                  <a:gd name="T19" fmla="*/ 109 h 109"/>
                  <a:gd name="T20" fmla="*/ 0 w 112"/>
                  <a:gd name="T21" fmla="*/ 103 h 109"/>
                  <a:gd name="T22" fmla="*/ 2 w 112"/>
                  <a:gd name="T23" fmla="*/ 103 h 109"/>
                  <a:gd name="T24" fmla="*/ 14 w 112"/>
                  <a:gd name="T25" fmla="*/ 94 h 109"/>
                  <a:gd name="T26" fmla="*/ 14 w 112"/>
                  <a:gd name="T27" fmla="*/ 12 h 109"/>
                  <a:gd name="T28" fmla="*/ 14 w 112"/>
                  <a:gd name="T29" fmla="*/ 12 h 109"/>
                  <a:gd name="T30" fmla="*/ 32 w 112"/>
                  <a:gd name="T31" fmla="*/ 94 h 109"/>
                  <a:gd name="T32" fmla="*/ 45 w 112"/>
                  <a:gd name="T33" fmla="*/ 101 h 109"/>
                  <a:gd name="T34" fmla="*/ 93 w 112"/>
                  <a:gd name="T35" fmla="*/ 56 h 109"/>
                  <a:gd name="T36" fmla="*/ 47 w 112"/>
                  <a:gd name="T37" fmla="*/ 7 h 109"/>
                  <a:gd name="T38" fmla="*/ 32 w 112"/>
                  <a:gd name="T39" fmla="*/ 14 h 109"/>
                  <a:gd name="T40" fmla="*/ 32 w 112"/>
                  <a:gd name="T41" fmla="*/ 94 h 109"/>
                  <a:gd name="T42" fmla="*/ 32 w 112"/>
                  <a:gd name="T43" fmla="*/ 94 h 10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2" h="109">
                    <a:moveTo>
                      <a:pt x="14" y="12"/>
                    </a:moveTo>
                    <a:cubicBezTo>
                      <a:pt x="14" y="6"/>
                      <a:pt x="10" y="5"/>
                      <a:pt x="4" y="5"/>
                    </a:cubicBezTo>
                    <a:cubicBezTo>
                      <a:pt x="2" y="5"/>
                      <a:pt x="2" y="5"/>
                      <a:pt x="2" y="5"/>
                    </a:cubicBezTo>
                    <a:cubicBezTo>
                      <a:pt x="2" y="0"/>
                      <a:pt x="2" y="0"/>
                      <a:pt x="2" y="0"/>
                    </a:cubicBezTo>
                    <a:cubicBezTo>
                      <a:pt x="10" y="0"/>
                      <a:pt x="18" y="1"/>
                      <a:pt x="27" y="1"/>
                    </a:cubicBezTo>
                    <a:cubicBezTo>
                      <a:pt x="36" y="1"/>
                      <a:pt x="47" y="0"/>
                      <a:pt x="60" y="0"/>
                    </a:cubicBezTo>
                    <a:cubicBezTo>
                      <a:pt x="91" y="0"/>
                      <a:pt x="112" y="17"/>
                      <a:pt x="112" y="53"/>
                    </a:cubicBezTo>
                    <a:cubicBezTo>
                      <a:pt x="112" y="90"/>
                      <a:pt x="89" y="109"/>
                      <a:pt x="53" y="109"/>
                    </a:cubicBezTo>
                    <a:cubicBezTo>
                      <a:pt x="44" y="109"/>
                      <a:pt x="33" y="108"/>
                      <a:pt x="24" y="108"/>
                    </a:cubicBezTo>
                    <a:cubicBezTo>
                      <a:pt x="15" y="108"/>
                      <a:pt x="8" y="108"/>
                      <a:pt x="0" y="109"/>
                    </a:cubicBezTo>
                    <a:cubicBezTo>
                      <a:pt x="0" y="103"/>
                      <a:pt x="0" y="103"/>
                      <a:pt x="0" y="103"/>
                    </a:cubicBezTo>
                    <a:cubicBezTo>
                      <a:pt x="2" y="103"/>
                      <a:pt x="2" y="103"/>
                      <a:pt x="2" y="103"/>
                    </a:cubicBezTo>
                    <a:cubicBezTo>
                      <a:pt x="11" y="103"/>
                      <a:pt x="14" y="100"/>
                      <a:pt x="14" y="94"/>
                    </a:cubicBezTo>
                    <a:cubicBezTo>
                      <a:pt x="14" y="12"/>
                      <a:pt x="14" y="12"/>
                      <a:pt x="14" y="12"/>
                    </a:cubicBezTo>
                    <a:cubicBezTo>
                      <a:pt x="14" y="12"/>
                      <a:pt x="14" y="12"/>
                      <a:pt x="14" y="12"/>
                    </a:cubicBezTo>
                    <a:close/>
                    <a:moveTo>
                      <a:pt x="32" y="94"/>
                    </a:moveTo>
                    <a:cubicBezTo>
                      <a:pt x="32" y="100"/>
                      <a:pt x="32" y="101"/>
                      <a:pt x="45" y="101"/>
                    </a:cubicBezTo>
                    <a:cubicBezTo>
                      <a:pt x="74" y="101"/>
                      <a:pt x="93" y="91"/>
                      <a:pt x="93" y="56"/>
                    </a:cubicBezTo>
                    <a:cubicBezTo>
                      <a:pt x="93" y="19"/>
                      <a:pt x="75" y="7"/>
                      <a:pt x="47" y="7"/>
                    </a:cubicBezTo>
                    <a:cubicBezTo>
                      <a:pt x="32" y="7"/>
                      <a:pt x="32" y="8"/>
                      <a:pt x="32" y="14"/>
                    </a:cubicBezTo>
                    <a:cubicBezTo>
                      <a:pt x="32" y="94"/>
                      <a:pt x="32" y="94"/>
                      <a:pt x="32" y="94"/>
                    </a:cubicBezTo>
                    <a:cubicBezTo>
                      <a:pt x="32" y="94"/>
                      <a:pt x="32" y="94"/>
                      <a:pt x="32" y="94"/>
                    </a:cubicBezTo>
                    <a:close/>
                  </a:path>
                </a:pathLst>
              </a:custGeom>
              <a:solidFill>
                <a:srgbClr val="FFFFFF"/>
              </a:solidFill>
              <a:ln w="9525">
                <a:noFill/>
                <a:round/>
                <a:headEnd/>
                <a:tailEnd/>
              </a:ln>
            </p:spPr>
            <p:txBody>
              <a:bodyPr/>
              <a:lstStyle/>
              <a:p>
                <a:pPr>
                  <a:defRPr/>
                </a:pPr>
                <a:endParaRPr lang="en-US"/>
              </a:p>
            </p:txBody>
          </p:sp>
          <p:sp>
            <p:nvSpPr>
              <p:cNvPr id="1078" name="Freeform 28"/>
              <p:cNvSpPr>
                <a:spLocks noChangeAspect="1"/>
              </p:cNvSpPr>
              <p:nvPr userDrawn="1"/>
            </p:nvSpPr>
            <p:spPr bwMode="auto">
              <a:xfrm>
                <a:off x="2589" y="83"/>
                <a:ext cx="580" cy="397"/>
              </a:xfrm>
              <a:custGeom>
                <a:avLst/>
                <a:gdLst>
                  <a:gd name="T0" fmla="*/ 290 w 290"/>
                  <a:gd name="T1" fmla="*/ 199 h 199"/>
                  <a:gd name="T2" fmla="*/ 290 w 290"/>
                  <a:gd name="T3" fmla="*/ 72 h 199"/>
                  <a:gd name="T4" fmla="*/ 145 w 290"/>
                  <a:gd name="T5" fmla="*/ 0 h 199"/>
                  <a:gd name="T6" fmla="*/ 0 w 290"/>
                  <a:gd name="T7" fmla="*/ 72 h 199"/>
                  <a:gd name="T8" fmla="*/ 0 w 290"/>
                  <a:gd name="T9" fmla="*/ 199 h 199"/>
                  <a:gd name="T10" fmla="*/ 290 w 290"/>
                  <a:gd name="T11" fmla="*/ 199 h 199"/>
                  <a:gd name="T12" fmla="*/ 290 w 290"/>
                  <a:gd name="T13" fmla="*/ 199 h 19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 h="199">
                    <a:moveTo>
                      <a:pt x="290" y="199"/>
                    </a:moveTo>
                    <a:cubicBezTo>
                      <a:pt x="290" y="72"/>
                      <a:pt x="290" y="72"/>
                      <a:pt x="290" y="72"/>
                    </a:cubicBezTo>
                    <a:cubicBezTo>
                      <a:pt x="290" y="72"/>
                      <a:pt x="244" y="0"/>
                      <a:pt x="145" y="0"/>
                    </a:cubicBezTo>
                    <a:cubicBezTo>
                      <a:pt x="46" y="0"/>
                      <a:pt x="0" y="72"/>
                      <a:pt x="0" y="72"/>
                    </a:cubicBezTo>
                    <a:cubicBezTo>
                      <a:pt x="0" y="199"/>
                      <a:pt x="0" y="199"/>
                      <a:pt x="0" y="199"/>
                    </a:cubicBezTo>
                    <a:cubicBezTo>
                      <a:pt x="290" y="199"/>
                      <a:pt x="290" y="199"/>
                      <a:pt x="290" y="199"/>
                    </a:cubicBezTo>
                    <a:cubicBezTo>
                      <a:pt x="290" y="199"/>
                      <a:pt x="290" y="199"/>
                      <a:pt x="290" y="199"/>
                    </a:cubicBezTo>
                    <a:close/>
                  </a:path>
                </a:pathLst>
              </a:custGeom>
              <a:solidFill>
                <a:srgbClr val="FFFFFF"/>
              </a:solidFill>
              <a:ln w="9525">
                <a:noFill/>
                <a:round/>
                <a:headEnd/>
                <a:tailEnd/>
              </a:ln>
            </p:spPr>
            <p:txBody>
              <a:bodyPr/>
              <a:lstStyle/>
              <a:p>
                <a:pPr>
                  <a:defRPr/>
                </a:pPr>
                <a:endParaRPr lang="en-US"/>
              </a:p>
            </p:txBody>
          </p:sp>
          <p:sp>
            <p:nvSpPr>
              <p:cNvPr id="1079" name="Freeform 29"/>
              <p:cNvSpPr>
                <a:spLocks noChangeAspect="1" noEditPoints="1"/>
              </p:cNvSpPr>
              <p:nvPr userDrawn="1"/>
            </p:nvSpPr>
            <p:spPr bwMode="auto">
              <a:xfrm>
                <a:off x="2573" y="67"/>
                <a:ext cx="613" cy="428"/>
              </a:xfrm>
              <a:custGeom>
                <a:avLst/>
                <a:gdLst>
                  <a:gd name="T0" fmla="*/ 0 w 307"/>
                  <a:gd name="T1" fmla="*/ 215 h 215"/>
                  <a:gd name="T2" fmla="*/ 0 w 307"/>
                  <a:gd name="T3" fmla="*/ 78 h 215"/>
                  <a:gd name="T4" fmla="*/ 1 w 307"/>
                  <a:gd name="T5" fmla="*/ 76 h 215"/>
                  <a:gd name="T6" fmla="*/ 38 w 307"/>
                  <a:gd name="T7" fmla="*/ 37 h 215"/>
                  <a:gd name="T8" fmla="*/ 38 w 307"/>
                  <a:gd name="T9" fmla="*/ 37 h 215"/>
                  <a:gd name="T10" fmla="*/ 153 w 307"/>
                  <a:gd name="T11" fmla="*/ 0 h 215"/>
                  <a:gd name="T12" fmla="*/ 153 w 307"/>
                  <a:gd name="T13" fmla="*/ 0 h 215"/>
                  <a:gd name="T14" fmla="*/ 268 w 307"/>
                  <a:gd name="T15" fmla="*/ 37 h 215"/>
                  <a:gd name="T16" fmla="*/ 268 w 307"/>
                  <a:gd name="T17" fmla="*/ 37 h 215"/>
                  <a:gd name="T18" fmla="*/ 305 w 307"/>
                  <a:gd name="T19" fmla="*/ 76 h 215"/>
                  <a:gd name="T20" fmla="*/ 305 w 307"/>
                  <a:gd name="T21" fmla="*/ 76 h 215"/>
                  <a:gd name="T22" fmla="*/ 307 w 307"/>
                  <a:gd name="T23" fmla="*/ 78 h 215"/>
                  <a:gd name="T24" fmla="*/ 307 w 307"/>
                  <a:gd name="T25" fmla="*/ 207 h 215"/>
                  <a:gd name="T26" fmla="*/ 307 w 307"/>
                  <a:gd name="T27" fmla="*/ 215 h 215"/>
                  <a:gd name="T28" fmla="*/ 0 w 307"/>
                  <a:gd name="T29" fmla="*/ 215 h 215"/>
                  <a:gd name="T30" fmla="*/ 298 w 307"/>
                  <a:gd name="T31" fmla="*/ 207 h 215"/>
                  <a:gd name="T32" fmla="*/ 298 w 307"/>
                  <a:gd name="T33" fmla="*/ 198 h 215"/>
                  <a:gd name="T34" fmla="*/ 298 w 307"/>
                  <a:gd name="T35" fmla="*/ 207 h 215"/>
                  <a:gd name="T36" fmla="*/ 17 w 307"/>
                  <a:gd name="T37" fmla="*/ 198 h 215"/>
                  <a:gd name="T38" fmla="*/ 290 w 307"/>
                  <a:gd name="T39" fmla="*/ 198 h 215"/>
                  <a:gd name="T40" fmla="*/ 290 w 307"/>
                  <a:gd name="T41" fmla="*/ 83 h 215"/>
                  <a:gd name="T42" fmla="*/ 289 w 307"/>
                  <a:gd name="T43" fmla="*/ 82 h 215"/>
                  <a:gd name="T44" fmla="*/ 289 w 307"/>
                  <a:gd name="T45" fmla="*/ 82 h 215"/>
                  <a:gd name="T46" fmla="*/ 283 w 307"/>
                  <a:gd name="T47" fmla="*/ 74 h 215"/>
                  <a:gd name="T48" fmla="*/ 283 w 307"/>
                  <a:gd name="T49" fmla="*/ 74 h 215"/>
                  <a:gd name="T50" fmla="*/ 258 w 307"/>
                  <a:gd name="T51" fmla="*/ 51 h 215"/>
                  <a:gd name="T52" fmla="*/ 258 w 307"/>
                  <a:gd name="T53" fmla="*/ 51 h 215"/>
                  <a:gd name="T54" fmla="*/ 153 w 307"/>
                  <a:gd name="T55" fmla="*/ 17 h 215"/>
                  <a:gd name="T56" fmla="*/ 153 w 307"/>
                  <a:gd name="T57" fmla="*/ 17 h 215"/>
                  <a:gd name="T58" fmla="*/ 17 w 307"/>
                  <a:gd name="T59" fmla="*/ 83 h 215"/>
                  <a:gd name="T60" fmla="*/ 17 w 307"/>
                  <a:gd name="T61" fmla="*/ 83 h 215"/>
                  <a:gd name="T62" fmla="*/ 17 w 307"/>
                  <a:gd name="T63" fmla="*/ 198 h 21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07" h="215">
                    <a:moveTo>
                      <a:pt x="0" y="215"/>
                    </a:moveTo>
                    <a:cubicBezTo>
                      <a:pt x="0" y="78"/>
                      <a:pt x="0" y="78"/>
                      <a:pt x="0" y="78"/>
                    </a:cubicBezTo>
                    <a:cubicBezTo>
                      <a:pt x="1" y="76"/>
                      <a:pt x="1" y="76"/>
                      <a:pt x="1" y="76"/>
                    </a:cubicBezTo>
                    <a:cubicBezTo>
                      <a:pt x="1" y="75"/>
                      <a:pt x="13" y="56"/>
                      <a:pt x="38" y="37"/>
                    </a:cubicBezTo>
                    <a:cubicBezTo>
                      <a:pt x="38" y="37"/>
                      <a:pt x="38" y="37"/>
                      <a:pt x="38" y="37"/>
                    </a:cubicBezTo>
                    <a:cubicBezTo>
                      <a:pt x="63" y="19"/>
                      <a:pt x="102" y="0"/>
                      <a:pt x="153" y="0"/>
                    </a:cubicBezTo>
                    <a:cubicBezTo>
                      <a:pt x="153" y="0"/>
                      <a:pt x="153" y="0"/>
                      <a:pt x="153" y="0"/>
                    </a:cubicBezTo>
                    <a:cubicBezTo>
                      <a:pt x="205" y="0"/>
                      <a:pt x="243" y="19"/>
                      <a:pt x="268" y="37"/>
                    </a:cubicBezTo>
                    <a:cubicBezTo>
                      <a:pt x="268" y="37"/>
                      <a:pt x="268" y="37"/>
                      <a:pt x="268" y="37"/>
                    </a:cubicBezTo>
                    <a:cubicBezTo>
                      <a:pt x="293" y="56"/>
                      <a:pt x="305" y="75"/>
                      <a:pt x="305" y="76"/>
                    </a:cubicBezTo>
                    <a:cubicBezTo>
                      <a:pt x="305" y="76"/>
                      <a:pt x="305" y="76"/>
                      <a:pt x="305" y="76"/>
                    </a:cubicBezTo>
                    <a:cubicBezTo>
                      <a:pt x="307" y="78"/>
                      <a:pt x="307" y="78"/>
                      <a:pt x="307" y="78"/>
                    </a:cubicBezTo>
                    <a:cubicBezTo>
                      <a:pt x="307" y="207"/>
                      <a:pt x="307" y="207"/>
                      <a:pt x="307" y="207"/>
                    </a:cubicBezTo>
                    <a:cubicBezTo>
                      <a:pt x="307" y="215"/>
                      <a:pt x="307" y="215"/>
                      <a:pt x="307" y="215"/>
                    </a:cubicBezTo>
                    <a:cubicBezTo>
                      <a:pt x="0" y="215"/>
                      <a:pt x="0" y="215"/>
                      <a:pt x="0" y="215"/>
                    </a:cubicBezTo>
                    <a:close/>
                    <a:moveTo>
                      <a:pt x="298" y="207"/>
                    </a:moveTo>
                    <a:cubicBezTo>
                      <a:pt x="298" y="198"/>
                      <a:pt x="298" y="198"/>
                      <a:pt x="298" y="198"/>
                    </a:cubicBezTo>
                    <a:cubicBezTo>
                      <a:pt x="298" y="207"/>
                      <a:pt x="298" y="207"/>
                      <a:pt x="298" y="207"/>
                    </a:cubicBezTo>
                    <a:close/>
                    <a:moveTo>
                      <a:pt x="17" y="198"/>
                    </a:moveTo>
                    <a:cubicBezTo>
                      <a:pt x="290" y="198"/>
                      <a:pt x="290" y="198"/>
                      <a:pt x="290" y="198"/>
                    </a:cubicBezTo>
                    <a:cubicBezTo>
                      <a:pt x="290" y="83"/>
                      <a:pt x="290" y="83"/>
                      <a:pt x="290" y="83"/>
                    </a:cubicBezTo>
                    <a:cubicBezTo>
                      <a:pt x="290" y="83"/>
                      <a:pt x="290" y="82"/>
                      <a:pt x="289" y="82"/>
                    </a:cubicBezTo>
                    <a:cubicBezTo>
                      <a:pt x="289" y="82"/>
                      <a:pt x="289" y="82"/>
                      <a:pt x="289" y="82"/>
                    </a:cubicBezTo>
                    <a:cubicBezTo>
                      <a:pt x="288" y="80"/>
                      <a:pt x="286" y="78"/>
                      <a:pt x="283" y="74"/>
                    </a:cubicBezTo>
                    <a:cubicBezTo>
                      <a:pt x="283" y="74"/>
                      <a:pt x="283" y="74"/>
                      <a:pt x="283" y="74"/>
                    </a:cubicBezTo>
                    <a:cubicBezTo>
                      <a:pt x="278" y="68"/>
                      <a:pt x="269" y="60"/>
                      <a:pt x="258" y="51"/>
                    </a:cubicBezTo>
                    <a:cubicBezTo>
                      <a:pt x="258" y="51"/>
                      <a:pt x="258" y="51"/>
                      <a:pt x="258" y="51"/>
                    </a:cubicBezTo>
                    <a:cubicBezTo>
                      <a:pt x="235" y="34"/>
                      <a:pt x="201" y="17"/>
                      <a:pt x="153" y="17"/>
                    </a:cubicBezTo>
                    <a:cubicBezTo>
                      <a:pt x="153" y="17"/>
                      <a:pt x="153" y="17"/>
                      <a:pt x="153" y="17"/>
                    </a:cubicBezTo>
                    <a:cubicBezTo>
                      <a:pt x="69" y="17"/>
                      <a:pt x="25" y="72"/>
                      <a:pt x="17" y="83"/>
                    </a:cubicBezTo>
                    <a:cubicBezTo>
                      <a:pt x="17" y="83"/>
                      <a:pt x="17" y="83"/>
                      <a:pt x="17" y="83"/>
                    </a:cubicBezTo>
                    <a:cubicBezTo>
                      <a:pt x="17" y="198"/>
                      <a:pt x="17" y="198"/>
                      <a:pt x="17" y="198"/>
                    </a:cubicBezTo>
                    <a:close/>
                  </a:path>
                </a:pathLst>
              </a:custGeom>
              <a:solidFill>
                <a:srgbClr val="E13A3E"/>
              </a:solidFill>
              <a:ln w="9525">
                <a:noFill/>
                <a:round/>
                <a:headEnd/>
                <a:tailEnd/>
              </a:ln>
            </p:spPr>
            <p:txBody>
              <a:bodyPr/>
              <a:lstStyle/>
              <a:p>
                <a:pPr>
                  <a:defRPr/>
                </a:pPr>
                <a:endParaRPr lang="en-US"/>
              </a:p>
            </p:txBody>
          </p:sp>
          <p:sp>
            <p:nvSpPr>
              <p:cNvPr id="1080" name="Freeform 30"/>
              <p:cNvSpPr>
                <a:spLocks noChangeAspect="1" noEditPoints="1"/>
              </p:cNvSpPr>
              <p:nvPr userDrawn="1"/>
            </p:nvSpPr>
            <p:spPr bwMode="auto">
              <a:xfrm>
                <a:off x="2580" y="76"/>
                <a:ext cx="597" cy="413"/>
              </a:xfrm>
              <a:custGeom>
                <a:avLst/>
                <a:gdLst>
                  <a:gd name="T0" fmla="*/ 0 w 299"/>
                  <a:gd name="T1" fmla="*/ 207 h 207"/>
                  <a:gd name="T2" fmla="*/ 0 w 299"/>
                  <a:gd name="T3" fmla="*/ 75 h 207"/>
                  <a:gd name="T4" fmla="*/ 1 w 299"/>
                  <a:gd name="T5" fmla="*/ 74 h 207"/>
                  <a:gd name="T6" fmla="*/ 149 w 299"/>
                  <a:gd name="T7" fmla="*/ 0 h 207"/>
                  <a:gd name="T8" fmla="*/ 149 w 299"/>
                  <a:gd name="T9" fmla="*/ 0 h 207"/>
                  <a:gd name="T10" fmla="*/ 298 w 299"/>
                  <a:gd name="T11" fmla="*/ 74 h 207"/>
                  <a:gd name="T12" fmla="*/ 298 w 299"/>
                  <a:gd name="T13" fmla="*/ 74 h 207"/>
                  <a:gd name="T14" fmla="*/ 299 w 299"/>
                  <a:gd name="T15" fmla="*/ 75 h 207"/>
                  <a:gd name="T16" fmla="*/ 299 w 299"/>
                  <a:gd name="T17" fmla="*/ 203 h 207"/>
                  <a:gd name="T18" fmla="*/ 299 w 299"/>
                  <a:gd name="T19" fmla="*/ 207 h 207"/>
                  <a:gd name="T20" fmla="*/ 0 w 299"/>
                  <a:gd name="T21" fmla="*/ 207 h 207"/>
                  <a:gd name="T22" fmla="*/ 294 w 299"/>
                  <a:gd name="T23" fmla="*/ 203 h 207"/>
                  <a:gd name="T24" fmla="*/ 294 w 299"/>
                  <a:gd name="T25" fmla="*/ 198 h 207"/>
                  <a:gd name="T26" fmla="*/ 294 w 299"/>
                  <a:gd name="T27" fmla="*/ 203 h 207"/>
                  <a:gd name="T28" fmla="*/ 8 w 299"/>
                  <a:gd name="T29" fmla="*/ 198 h 207"/>
                  <a:gd name="T30" fmla="*/ 290 w 299"/>
                  <a:gd name="T31" fmla="*/ 198 h 207"/>
                  <a:gd name="T32" fmla="*/ 290 w 299"/>
                  <a:gd name="T33" fmla="*/ 77 h 207"/>
                  <a:gd name="T34" fmla="*/ 289 w 299"/>
                  <a:gd name="T35" fmla="*/ 76 h 207"/>
                  <a:gd name="T36" fmla="*/ 289 w 299"/>
                  <a:gd name="T37" fmla="*/ 76 h 207"/>
                  <a:gd name="T38" fmla="*/ 282 w 299"/>
                  <a:gd name="T39" fmla="*/ 68 h 207"/>
                  <a:gd name="T40" fmla="*/ 282 w 299"/>
                  <a:gd name="T41" fmla="*/ 68 h 207"/>
                  <a:gd name="T42" fmla="*/ 256 w 299"/>
                  <a:gd name="T43" fmla="*/ 44 h 207"/>
                  <a:gd name="T44" fmla="*/ 256 w 299"/>
                  <a:gd name="T45" fmla="*/ 44 h 207"/>
                  <a:gd name="T46" fmla="*/ 149 w 299"/>
                  <a:gd name="T47" fmla="*/ 8 h 207"/>
                  <a:gd name="T48" fmla="*/ 149 w 299"/>
                  <a:gd name="T49" fmla="*/ 8 h 207"/>
                  <a:gd name="T50" fmla="*/ 10 w 299"/>
                  <a:gd name="T51" fmla="*/ 76 h 207"/>
                  <a:gd name="T52" fmla="*/ 10 w 299"/>
                  <a:gd name="T53" fmla="*/ 76 h 207"/>
                  <a:gd name="T54" fmla="*/ 8 w 299"/>
                  <a:gd name="T55" fmla="*/ 77 h 207"/>
                  <a:gd name="T56" fmla="*/ 8 w 299"/>
                  <a:gd name="T57" fmla="*/ 77 h 207"/>
                  <a:gd name="T58" fmla="*/ 8 w 299"/>
                  <a:gd name="T59" fmla="*/ 198 h 20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9" h="207">
                    <a:moveTo>
                      <a:pt x="0" y="207"/>
                    </a:moveTo>
                    <a:cubicBezTo>
                      <a:pt x="0" y="75"/>
                      <a:pt x="0" y="75"/>
                      <a:pt x="0" y="75"/>
                    </a:cubicBezTo>
                    <a:cubicBezTo>
                      <a:pt x="1" y="74"/>
                      <a:pt x="1" y="74"/>
                      <a:pt x="1" y="74"/>
                    </a:cubicBezTo>
                    <a:cubicBezTo>
                      <a:pt x="1" y="73"/>
                      <a:pt x="48" y="0"/>
                      <a:pt x="149" y="0"/>
                    </a:cubicBezTo>
                    <a:cubicBezTo>
                      <a:pt x="149" y="0"/>
                      <a:pt x="149" y="0"/>
                      <a:pt x="149" y="0"/>
                    </a:cubicBezTo>
                    <a:cubicBezTo>
                      <a:pt x="251" y="0"/>
                      <a:pt x="298" y="73"/>
                      <a:pt x="298" y="74"/>
                    </a:cubicBezTo>
                    <a:cubicBezTo>
                      <a:pt x="298" y="74"/>
                      <a:pt x="298" y="74"/>
                      <a:pt x="298" y="74"/>
                    </a:cubicBezTo>
                    <a:cubicBezTo>
                      <a:pt x="299" y="75"/>
                      <a:pt x="299" y="75"/>
                      <a:pt x="299" y="75"/>
                    </a:cubicBezTo>
                    <a:cubicBezTo>
                      <a:pt x="299" y="203"/>
                      <a:pt x="299" y="203"/>
                      <a:pt x="299" y="203"/>
                    </a:cubicBezTo>
                    <a:cubicBezTo>
                      <a:pt x="299" y="207"/>
                      <a:pt x="299" y="207"/>
                      <a:pt x="299" y="207"/>
                    </a:cubicBezTo>
                    <a:cubicBezTo>
                      <a:pt x="0" y="207"/>
                      <a:pt x="0" y="207"/>
                      <a:pt x="0" y="207"/>
                    </a:cubicBezTo>
                    <a:close/>
                    <a:moveTo>
                      <a:pt x="294" y="203"/>
                    </a:moveTo>
                    <a:cubicBezTo>
                      <a:pt x="294" y="198"/>
                      <a:pt x="294" y="198"/>
                      <a:pt x="294" y="198"/>
                    </a:cubicBezTo>
                    <a:cubicBezTo>
                      <a:pt x="294" y="203"/>
                      <a:pt x="294" y="203"/>
                      <a:pt x="294" y="203"/>
                    </a:cubicBezTo>
                    <a:close/>
                    <a:moveTo>
                      <a:pt x="8" y="198"/>
                    </a:moveTo>
                    <a:cubicBezTo>
                      <a:pt x="290" y="198"/>
                      <a:pt x="290" y="198"/>
                      <a:pt x="290" y="198"/>
                    </a:cubicBezTo>
                    <a:cubicBezTo>
                      <a:pt x="290" y="77"/>
                      <a:pt x="290" y="77"/>
                      <a:pt x="290" y="77"/>
                    </a:cubicBezTo>
                    <a:cubicBezTo>
                      <a:pt x="290" y="77"/>
                      <a:pt x="289" y="76"/>
                      <a:pt x="289" y="76"/>
                    </a:cubicBezTo>
                    <a:cubicBezTo>
                      <a:pt x="289" y="76"/>
                      <a:pt x="289" y="76"/>
                      <a:pt x="289" y="76"/>
                    </a:cubicBezTo>
                    <a:cubicBezTo>
                      <a:pt x="287" y="74"/>
                      <a:pt x="285" y="71"/>
                      <a:pt x="282" y="68"/>
                    </a:cubicBezTo>
                    <a:cubicBezTo>
                      <a:pt x="282" y="68"/>
                      <a:pt x="282" y="68"/>
                      <a:pt x="282" y="68"/>
                    </a:cubicBezTo>
                    <a:cubicBezTo>
                      <a:pt x="277" y="61"/>
                      <a:pt x="268" y="52"/>
                      <a:pt x="256" y="44"/>
                    </a:cubicBezTo>
                    <a:cubicBezTo>
                      <a:pt x="256" y="44"/>
                      <a:pt x="256" y="44"/>
                      <a:pt x="256" y="44"/>
                    </a:cubicBezTo>
                    <a:cubicBezTo>
                      <a:pt x="233" y="26"/>
                      <a:pt x="198" y="8"/>
                      <a:pt x="149" y="8"/>
                    </a:cubicBezTo>
                    <a:cubicBezTo>
                      <a:pt x="149" y="8"/>
                      <a:pt x="149" y="8"/>
                      <a:pt x="149" y="8"/>
                    </a:cubicBezTo>
                    <a:cubicBezTo>
                      <a:pt x="64" y="8"/>
                      <a:pt x="20" y="62"/>
                      <a:pt x="10" y="76"/>
                    </a:cubicBezTo>
                    <a:cubicBezTo>
                      <a:pt x="10" y="76"/>
                      <a:pt x="10" y="76"/>
                      <a:pt x="10" y="76"/>
                    </a:cubicBezTo>
                    <a:cubicBezTo>
                      <a:pt x="9" y="76"/>
                      <a:pt x="9" y="77"/>
                      <a:pt x="8" y="77"/>
                    </a:cubicBezTo>
                    <a:cubicBezTo>
                      <a:pt x="8" y="77"/>
                      <a:pt x="8" y="77"/>
                      <a:pt x="8" y="77"/>
                    </a:cubicBezTo>
                    <a:cubicBezTo>
                      <a:pt x="8" y="198"/>
                      <a:pt x="8" y="198"/>
                      <a:pt x="8" y="198"/>
                    </a:cubicBezTo>
                    <a:close/>
                  </a:path>
                </a:pathLst>
              </a:custGeom>
              <a:solidFill>
                <a:srgbClr val="FFDCA4"/>
              </a:solidFill>
              <a:ln w="9525">
                <a:noFill/>
                <a:round/>
                <a:headEnd/>
                <a:tailEnd/>
              </a:ln>
            </p:spPr>
            <p:txBody>
              <a:bodyPr/>
              <a:lstStyle/>
              <a:p>
                <a:pPr>
                  <a:defRPr/>
                </a:pPr>
                <a:endParaRPr lang="en-US"/>
              </a:p>
            </p:txBody>
          </p:sp>
          <p:sp>
            <p:nvSpPr>
              <p:cNvPr id="1081" name="Freeform 31"/>
              <p:cNvSpPr>
                <a:spLocks noChangeAspect="1"/>
              </p:cNvSpPr>
              <p:nvPr userDrawn="1"/>
            </p:nvSpPr>
            <p:spPr bwMode="auto">
              <a:xfrm>
                <a:off x="2696" y="437"/>
                <a:ext cx="252" cy="83"/>
              </a:xfrm>
              <a:custGeom>
                <a:avLst/>
                <a:gdLst>
                  <a:gd name="T0" fmla="*/ 124 w 127"/>
                  <a:gd name="T1" fmla="*/ 1 h 41"/>
                  <a:gd name="T2" fmla="*/ 124 w 127"/>
                  <a:gd name="T3" fmla="*/ 0 h 41"/>
                  <a:gd name="T4" fmla="*/ 112 w 127"/>
                  <a:gd name="T5" fmla="*/ 1 h 41"/>
                  <a:gd name="T6" fmla="*/ 67 w 127"/>
                  <a:gd name="T7" fmla="*/ 6 h 41"/>
                  <a:gd name="T8" fmla="*/ 52 w 127"/>
                  <a:gd name="T9" fmla="*/ 8 h 41"/>
                  <a:gd name="T10" fmla="*/ 36 w 127"/>
                  <a:gd name="T11" fmla="*/ 11 h 41"/>
                  <a:gd name="T12" fmla="*/ 22 w 127"/>
                  <a:gd name="T13" fmla="*/ 14 h 41"/>
                  <a:gd name="T14" fmla="*/ 11 w 127"/>
                  <a:gd name="T15" fmla="*/ 16 h 41"/>
                  <a:gd name="T16" fmla="*/ 3 w 127"/>
                  <a:gd name="T17" fmla="*/ 18 h 41"/>
                  <a:gd name="T18" fmla="*/ 0 w 127"/>
                  <a:gd name="T19" fmla="*/ 19 h 41"/>
                  <a:gd name="T20" fmla="*/ 1 w 127"/>
                  <a:gd name="T21" fmla="*/ 19 h 41"/>
                  <a:gd name="T22" fmla="*/ 2 w 127"/>
                  <a:gd name="T23" fmla="*/ 20 h 41"/>
                  <a:gd name="T24" fmla="*/ 3 w 127"/>
                  <a:gd name="T25" fmla="*/ 21 h 41"/>
                  <a:gd name="T26" fmla="*/ 9 w 127"/>
                  <a:gd name="T27" fmla="*/ 26 h 41"/>
                  <a:gd name="T28" fmla="*/ 10 w 127"/>
                  <a:gd name="T29" fmla="*/ 27 h 41"/>
                  <a:gd name="T30" fmla="*/ 10 w 127"/>
                  <a:gd name="T31" fmla="*/ 29 h 41"/>
                  <a:gd name="T32" fmla="*/ 9 w 127"/>
                  <a:gd name="T33" fmla="*/ 31 h 41"/>
                  <a:gd name="T34" fmla="*/ 8 w 127"/>
                  <a:gd name="T35" fmla="*/ 33 h 41"/>
                  <a:gd name="T36" fmla="*/ 7 w 127"/>
                  <a:gd name="T37" fmla="*/ 35 h 41"/>
                  <a:gd name="T38" fmla="*/ 6 w 127"/>
                  <a:gd name="T39" fmla="*/ 37 h 41"/>
                  <a:gd name="T40" fmla="*/ 4 w 127"/>
                  <a:gd name="T41" fmla="*/ 40 h 41"/>
                  <a:gd name="T42" fmla="*/ 3 w 127"/>
                  <a:gd name="T43" fmla="*/ 41 h 41"/>
                  <a:gd name="T44" fmla="*/ 6 w 127"/>
                  <a:gd name="T45" fmla="*/ 40 h 41"/>
                  <a:gd name="T46" fmla="*/ 13 w 127"/>
                  <a:gd name="T47" fmla="*/ 38 h 41"/>
                  <a:gd name="T48" fmla="*/ 24 w 127"/>
                  <a:gd name="T49" fmla="*/ 35 h 41"/>
                  <a:gd name="T50" fmla="*/ 37 w 127"/>
                  <a:gd name="T51" fmla="*/ 32 h 41"/>
                  <a:gd name="T52" fmla="*/ 52 w 127"/>
                  <a:gd name="T53" fmla="*/ 30 h 41"/>
                  <a:gd name="T54" fmla="*/ 66 w 127"/>
                  <a:gd name="T55" fmla="*/ 27 h 41"/>
                  <a:gd name="T56" fmla="*/ 113 w 127"/>
                  <a:gd name="T57" fmla="*/ 22 h 41"/>
                  <a:gd name="T58" fmla="*/ 127 w 127"/>
                  <a:gd name="T59" fmla="*/ 21 h 41"/>
                  <a:gd name="T60" fmla="*/ 124 w 127"/>
                  <a:gd name="T61" fmla="*/ 1 h 41"/>
                  <a:gd name="T62" fmla="*/ 124 w 127"/>
                  <a:gd name="T63" fmla="*/ 1 h 4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41">
                    <a:moveTo>
                      <a:pt x="124" y="1"/>
                    </a:moveTo>
                    <a:cubicBezTo>
                      <a:pt x="124" y="0"/>
                      <a:pt x="124" y="0"/>
                      <a:pt x="124" y="0"/>
                    </a:cubicBezTo>
                    <a:cubicBezTo>
                      <a:pt x="120" y="0"/>
                      <a:pt x="116" y="1"/>
                      <a:pt x="112" y="1"/>
                    </a:cubicBezTo>
                    <a:cubicBezTo>
                      <a:pt x="108" y="1"/>
                      <a:pt x="72" y="5"/>
                      <a:pt x="67" y="6"/>
                    </a:cubicBezTo>
                    <a:cubicBezTo>
                      <a:pt x="62" y="6"/>
                      <a:pt x="57" y="7"/>
                      <a:pt x="52" y="8"/>
                    </a:cubicBezTo>
                    <a:cubicBezTo>
                      <a:pt x="47" y="9"/>
                      <a:pt x="41" y="10"/>
                      <a:pt x="36" y="11"/>
                    </a:cubicBezTo>
                    <a:cubicBezTo>
                      <a:pt x="31" y="12"/>
                      <a:pt x="26" y="13"/>
                      <a:pt x="22" y="14"/>
                    </a:cubicBezTo>
                    <a:cubicBezTo>
                      <a:pt x="18" y="15"/>
                      <a:pt x="14" y="16"/>
                      <a:pt x="11" y="16"/>
                    </a:cubicBezTo>
                    <a:cubicBezTo>
                      <a:pt x="8" y="17"/>
                      <a:pt x="5" y="18"/>
                      <a:pt x="3" y="18"/>
                    </a:cubicBezTo>
                    <a:cubicBezTo>
                      <a:pt x="1" y="19"/>
                      <a:pt x="0" y="19"/>
                      <a:pt x="0" y="19"/>
                    </a:cubicBezTo>
                    <a:cubicBezTo>
                      <a:pt x="0" y="19"/>
                      <a:pt x="0" y="19"/>
                      <a:pt x="1" y="19"/>
                    </a:cubicBezTo>
                    <a:cubicBezTo>
                      <a:pt x="1" y="19"/>
                      <a:pt x="1" y="20"/>
                      <a:pt x="2" y="20"/>
                    </a:cubicBezTo>
                    <a:cubicBezTo>
                      <a:pt x="2" y="20"/>
                      <a:pt x="3" y="21"/>
                      <a:pt x="3" y="21"/>
                    </a:cubicBezTo>
                    <a:cubicBezTo>
                      <a:pt x="4" y="21"/>
                      <a:pt x="9" y="26"/>
                      <a:pt x="9" y="26"/>
                    </a:cubicBezTo>
                    <a:cubicBezTo>
                      <a:pt x="10" y="27"/>
                      <a:pt x="10" y="27"/>
                      <a:pt x="10" y="27"/>
                    </a:cubicBezTo>
                    <a:cubicBezTo>
                      <a:pt x="10" y="28"/>
                      <a:pt x="10" y="28"/>
                      <a:pt x="10" y="29"/>
                    </a:cubicBezTo>
                    <a:cubicBezTo>
                      <a:pt x="10" y="29"/>
                      <a:pt x="9" y="30"/>
                      <a:pt x="9" y="31"/>
                    </a:cubicBezTo>
                    <a:cubicBezTo>
                      <a:pt x="9" y="31"/>
                      <a:pt x="8" y="32"/>
                      <a:pt x="8" y="33"/>
                    </a:cubicBezTo>
                    <a:cubicBezTo>
                      <a:pt x="8" y="33"/>
                      <a:pt x="7" y="34"/>
                      <a:pt x="7" y="35"/>
                    </a:cubicBezTo>
                    <a:cubicBezTo>
                      <a:pt x="6" y="36"/>
                      <a:pt x="6" y="36"/>
                      <a:pt x="6" y="37"/>
                    </a:cubicBezTo>
                    <a:cubicBezTo>
                      <a:pt x="5" y="38"/>
                      <a:pt x="4" y="40"/>
                      <a:pt x="4" y="40"/>
                    </a:cubicBezTo>
                    <a:cubicBezTo>
                      <a:pt x="4" y="40"/>
                      <a:pt x="3" y="41"/>
                      <a:pt x="3" y="41"/>
                    </a:cubicBezTo>
                    <a:cubicBezTo>
                      <a:pt x="3" y="41"/>
                      <a:pt x="4" y="40"/>
                      <a:pt x="6" y="40"/>
                    </a:cubicBezTo>
                    <a:cubicBezTo>
                      <a:pt x="8" y="39"/>
                      <a:pt x="10" y="39"/>
                      <a:pt x="13" y="38"/>
                    </a:cubicBezTo>
                    <a:cubicBezTo>
                      <a:pt x="17" y="37"/>
                      <a:pt x="20" y="36"/>
                      <a:pt x="24" y="35"/>
                    </a:cubicBezTo>
                    <a:cubicBezTo>
                      <a:pt x="28" y="34"/>
                      <a:pt x="33" y="33"/>
                      <a:pt x="37" y="32"/>
                    </a:cubicBezTo>
                    <a:cubicBezTo>
                      <a:pt x="42" y="31"/>
                      <a:pt x="47" y="30"/>
                      <a:pt x="52" y="30"/>
                    </a:cubicBezTo>
                    <a:cubicBezTo>
                      <a:pt x="57" y="29"/>
                      <a:pt x="62" y="28"/>
                      <a:pt x="66" y="27"/>
                    </a:cubicBezTo>
                    <a:cubicBezTo>
                      <a:pt x="71" y="27"/>
                      <a:pt x="107" y="22"/>
                      <a:pt x="113" y="22"/>
                    </a:cubicBezTo>
                    <a:cubicBezTo>
                      <a:pt x="118" y="21"/>
                      <a:pt x="123" y="21"/>
                      <a:pt x="127" y="21"/>
                    </a:cubicBezTo>
                    <a:cubicBezTo>
                      <a:pt x="124" y="1"/>
                      <a:pt x="124" y="1"/>
                      <a:pt x="124" y="1"/>
                    </a:cubicBezTo>
                    <a:cubicBezTo>
                      <a:pt x="124" y="1"/>
                      <a:pt x="124" y="1"/>
                      <a:pt x="124" y="1"/>
                    </a:cubicBezTo>
                    <a:close/>
                  </a:path>
                </a:pathLst>
              </a:custGeom>
              <a:solidFill>
                <a:srgbClr val="818384"/>
              </a:solidFill>
              <a:ln w="9525">
                <a:noFill/>
                <a:round/>
                <a:headEnd/>
                <a:tailEnd/>
              </a:ln>
            </p:spPr>
            <p:txBody>
              <a:bodyPr/>
              <a:lstStyle/>
              <a:p>
                <a:pPr>
                  <a:defRPr/>
                </a:pPr>
                <a:endParaRPr lang="en-US"/>
              </a:p>
            </p:txBody>
          </p:sp>
          <p:sp>
            <p:nvSpPr>
              <p:cNvPr id="1082" name="Freeform 32"/>
              <p:cNvSpPr>
                <a:spLocks noChangeAspect="1" noEditPoints="1"/>
              </p:cNvSpPr>
              <p:nvPr userDrawn="1"/>
            </p:nvSpPr>
            <p:spPr bwMode="auto">
              <a:xfrm>
                <a:off x="2689" y="433"/>
                <a:ext cx="265" cy="91"/>
              </a:xfrm>
              <a:custGeom>
                <a:avLst/>
                <a:gdLst>
                  <a:gd name="T0" fmla="*/ 4 w 133"/>
                  <a:gd name="T1" fmla="*/ 41 h 45"/>
                  <a:gd name="T2" fmla="*/ 6 w 133"/>
                  <a:gd name="T3" fmla="*/ 38 h 45"/>
                  <a:gd name="T4" fmla="*/ 8 w 133"/>
                  <a:gd name="T5" fmla="*/ 36 h 45"/>
                  <a:gd name="T6" fmla="*/ 10 w 133"/>
                  <a:gd name="T7" fmla="*/ 32 h 45"/>
                  <a:gd name="T8" fmla="*/ 10 w 133"/>
                  <a:gd name="T9" fmla="*/ 30 h 45"/>
                  <a:gd name="T10" fmla="*/ 10 w 133"/>
                  <a:gd name="T11" fmla="*/ 30 h 45"/>
                  <a:gd name="T12" fmla="*/ 9 w 133"/>
                  <a:gd name="T13" fmla="*/ 29 h 45"/>
                  <a:gd name="T14" fmla="*/ 7 w 133"/>
                  <a:gd name="T15" fmla="*/ 28 h 45"/>
                  <a:gd name="T16" fmla="*/ 3 w 133"/>
                  <a:gd name="T17" fmla="*/ 24 h 45"/>
                  <a:gd name="T18" fmla="*/ 2 w 133"/>
                  <a:gd name="T19" fmla="*/ 23 h 45"/>
                  <a:gd name="T20" fmla="*/ 1 w 133"/>
                  <a:gd name="T21" fmla="*/ 20 h 45"/>
                  <a:gd name="T22" fmla="*/ 3 w 133"/>
                  <a:gd name="T23" fmla="*/ 18 h 45"/>
                  <a:gd name="T24" fmla="*/ 13 w 133"/>
                  <a:gd name="T25" fmla="*/ 16 h 45"/>
                  <a:gd name="T26" fmla="*/ 24 w 133"/>
                  <a:gd name="T27" fmla="*/ 13 h 45"/>
                  <a:gd name="T28" fmla="*/ 54 w 133"/>
                  <a:gd name="T29" fmla="*/ 7 h 45"/>
                  <a:gd name="T30" fmla="*/ 70 w 133"/>
                  <a:gd name="T31" fmla="*/ 5 h 45"/>
                  <a:gd name="T32" fmla="*/ 127 w 133"/>
                  <a:gd name="T33" fmla="*/ 0 h 45"/>
                  <a:gd name="T34" fmla="*/ 127 w 133"/>
                  <a:gd name="T35" fmla="*/ 0 h 45"/>
                  <a:gd name="T36" fmla="*/ 130 w 133"/>
                  <a:gd name="T37" fmla="*/ 2 h 45"/>
                  <a:gd name="T38" fmla="*/ 130 w 133"/>
                  <a:gd name="T39" fmla="*/ 3 h 45"/>
                  <a:gd name="T40" fmla="*/ 132 w 133"/>
                  <a:gd name="T41" fmla="*/ 25 h 45"/>
                  <a:gd name="T42" fmla="*/ 116 w 133"/>
                  <a:gd name="T43" fmla="*/ 26 h 45"/>
                  <a:gd name="T44" fmla="*/ 70 w 133"/>
                  <a:gd name="T45" fmla="*/ 32 h 45"/>
                  <a:gd name="T46" fmla="*/ 41 w 133"/>
                  <a:gd name="T47" fmla="*/ 37 h 45"/>
                  <a:gd name="T48" fmla="*/ 28 w 133"/>
                  <a:gd name="T49" fmla="*/ 40 h 45"/>
                  <a:gd name="T50" fmla="*/ 10 w 133"/>
                  <a:gd name="T51" fmla="*/ 44 h 45"/>
                  <a:gd name="T52" fmla="*/ 7 w 133"/>
                  <a:gd name="T53" fmla="*/ 45 h 45"/>
                  <a:gd name="T54" fmla="*/ 4 w 133"/>
                  <a:gd name="T55" fmla="*/ 44 h 45"/>
                  <a:gd name="T56" fmla="*/ 14 w 133"/>
                  <a:gd name="T57" fmla="*/ 27 h 45"/>
                  <a:gd name="T58" fmla="*/ 16 w 133"/>
                  <a:gd name="T59" fmla="*/ 30 h 45"/>
                  <a:gd name="T60" fmla="*/ 15 w 133"/>
                  <a:gd name="T61" fmla="*/ 31 h 45"/>
                  <a:gd name="T62" fmla="*/ 13 w 133"/>
                  <a:gd name="T63" fmla="*/ 36 h 45"/>
                  <a:gd name="T64" fmla="*/ 12 w 133"/>
                  <a:gd name="T65" fmla="*/ 38 h 45"/>
                  <a:gd name="T66" fmla="*/ 16 w 133"/>
                  <a:gd name="T67" fmla="*/ 37 h 45"/>
                  <a:gd name="T68" fmla="*/ 27 w 133"/>
                  <a:gd name="T69" fmla="*/ 35 h 45"/>
                  <a:gd name="T70" fmla="*/ 54 w 133"/>
                  <a:gd name="T71" fmla="*/ 29 h 45"/>
                  <a:gd name="T72" fmla="*/ 69 w 133"/>
                  <a:gd name="T73" fmla="*/ 27 h 45"/>
                  <a:gd name="T74" fmla="*/ 127 w 133"/>
                  <a:gd name="T75" fmla="*/ 20 h 45"/>
                  <a:gd name="T76" fmla="*/ 115 w 133"/>
                  <a:gd name="T77" fmla="*/ 5 h 45"/>
                  <a:gd name="T78" fmla="*/ 70 w 133"/>
                  <a:gd name="T79" fmla="*/ 11 h 45"/>
                  <a:gd name="T80" fmla="*/ 40 w 133"/>
                  <a:gd name="T81" fmla="*/ 15 h 45"/>
                  <a:gd name="T82" fmla="*/ 26 w 133"/>
                  <a:gd name="T83" fmla="*/ 18 h 45"/>
                  <a:gd name="T84" fmla="*/ 9 w 133"/>
                  <a:gd name="T85" fmla="*/ 22 h 45"/>
                  <a:gd name="T86" fmla="*/ 129 w 133"/>
                  <a:gd name="T87" fmla="*/ 4 h 45"/>
                  <a:gd name="T88" fmla="*/ 127 w 133"/>
                  <a:gd name="T89" fmla="*/ 3 h 4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33" h="45">
                    <a:moveTo>
                      <a:pt x="4" y="44"/>
                    </a:moveTo>
                    <a:cubicBezTo>
                      <a:pt x="4" y="43"/>
                      <a:pt x="4" y="42"/>
                      <a:pt x="4" y="41"/>
                    </a:cubicBezTo>
                    <a:cubicBezTo>
                      <a:pt x="4" y="41"/>
                      <a:pt x="4" y="41"/>
                      <a:pt x="4" y="41"/>
                    </a:cubicBezTo>
                    <a:cubicBezTo>
                      <a:pt x="4" y="41"/>
                      <a:pt x="4" y="41"/>
                      <a:pt x="4" y="41"/>
                    </a:cubicBezTo>
                    <a:cubicBezTo>
                      <a:pt x="4" y="41"/>
                      <a:pt x="4" y="41"/>
                      <a:pt x="4" y="41"/>
                    </a:cubicBezTo>
                    <a:cubicBezTo>
                      <a:pt x="5" y="40"/>
                      <a:pt x="6" y="38"/>
                      <a:pt x="6" y="38"/>
                    </a:cubicBezTo>
                    <a:cubicBezTo>
                      <a:pt x="6" y="38"/>
                      <a:pt x="6" y="38"/>
                      <a:pt x="6" y="38"/>
                    </a:cubicBezTo>
                    <a:cubicBezTo>
                      <a:pt x="7" y="37"/>
                      <a:pt x="7" y="36"/>
                      <a:pt x="8" y="36"/>
                    </a:cubicBezTo>
                    <a:cubicBezTo>
                      <a:pt x="8" y="36"/>
                      <a:pt x="8" y="36"/>
                      <a:pt x="8" y="36"/>
                    </a:cubicBezTo>
                    <a:cubicBezTo>
                      <a:pt x="8" y="35"/>
                      <a:pt x="8" y="34"/>
                      <a:pt x="9" y="33"/>
                    </a:cubicBezTo>
                    <a:cubicBezTo>
                      <a:pt x="9" y="33"/>
                      <a:pt x="9" y="33"/>
                      <a:pt x="9" y="33"/>
                    </a:cubicBezTo>
                    <a:cubicBezTo>
                      <a:pt x="9" y="33"/>
                      <a:pt x="9" y="32"/>
                      <a:pt x="10" y="32"/>
                    </a:cubicBezTo>
                    <a:cubicBezTo>
                      <a:pt x="10" y="32"/>
                      <a:pt x="10" y="32"/>
                      <a:pt x="10" y="32"/>
                    </a:cubicBezTo>
                    <a:cubicBezTo>
                      <a:pt x="10" y="31"/>
                      <a:pt x="10" y="30"/>
                      <a:pt x="10" y="30"/>
                    </a:cubicBezTo>
                    <a:cubicBezTo>
                      <a:pt x="10" y="30"/>
                      <a:pt x="10" y="30"/>
                      <a:pt x="10" y="30"/>
                    </a:cubicBezTo>
                    <a:cubicBezTo>
                      <a:pt x="10" y="30"/>
                      <a:pt x="10" y="30"/>
                      <a:pt x="10" y="30"/>
                    </a:cubicBezTo>
                    <a:cubicBezTo>
                      <a:pt x="10" y="30"/>
                      <a:pt x="10" y="30"/>
                      <a:pt x="10" y="30"/>
                    </a:cubicBezTo>
                    <a:cubicBezTo>
                      <a:pt x="10" y="30"/>
                      <a:pt x="10" y="30"/>
                      <a:pt x="10" y="30"/>
                    </a:cubicBezTo>
                    <a:cubicBezTo>
                      <a:pt x="10" y="30"/>
                      <a:pt x="10" y="30"/>
                      <a:pt x="10" y="30"/>
                    </a:cubicBezTo>
                    <a:cubicBezTo>
                      <a:pt x="10" y="30"/>
                      <a:pt x="10" y="30"/>
                      <a:pt x="10" y="30"/>
                    </a:cubicBezTo>
                    <a:cubicBezTo>
                      <a:pt x="10" y="30"/>
                      <a:pt x="10" y="30"/>
                      <a:pt x="9" y="29"/>
                    </a:cubicBezTo>
                    <a:cubicBezTo>
                      <a:pt x="9" y="29"/>
                      <a:pt x="9" y="29"/>
                      <a:pt x="9" y="29"/>
                    </a:cubicBezTo>
                    <a:cubicBezTo>
                      <a:pt x="9" y="29"/>
                      <a:pt x="8" y="28"/>
                      <a:pt x="7" y="28"/>
                    </a:cubicBezTo>
                    <a:cubicBezTo>
                      <a:pt x="7" y="28"/>
                      <a:pt x="7" y="28"/>
                      <a:pt x="7" y="28"/>
                    </a:cubicBezTo>
                    <a:cubicBezTo>
                      <a:pt x="6" y="26"/>
                      <a:pt x="5" y="25"/>
                      <a:pt x="5" y="25"/>
                    </a:cubicBezTo>
                    <a:cubicBezTo>
                      <a:pt x="5" y="25"/>
                      <a:pt x="5" y="25"/>
                      <a:pt x="5" y="25"/>
                    </a:cubicBezTo>
                    <a:cubicBezTo>
                      <a:pt x="4" y="25"/>
                      <a:pt x="4" y="24"/>
                      <a:pt x="3" y="24"/>
                    </a:cubicBezTo>
                    <a:cubicBezTo>
                      <a:pt x="3" y="24"/>
                      <a:pt x="3" y="24"/>
                      <a:pt x="3" y="24"/>
                    </a:cubicBezTo>
                    <a:cubicBezTo>
                      <a:pt x="3" y="24"/>
                      <a:pt x="2" y="23"/>
                      <a:pt x="2" y="23"/>
                    </a:cubicBezTo>
                    <a:cubicBezTo>
                      <a:pt x="2" y="23"/>
                      <a:pt x="2" y="23"/>
                      <a:pt x="2" y="23"/>
                    </a:cubicBezTo>
                    <a:cubicBezTo>
                      <a:pt x="2" y="23"/>
                      <a:pt x="2" y="23"/>
                      <a:pt x="2" y="23"/>
                    </a:cubicBezTo>
                    <a:cubicBezTo>
                      <a:pt x="2" y="23"/>
                      <a:pt x="2" y="23"/>
                      <a:pt x="2" y="23"/>
                    </a:cubicBezTo>
                    <a:cubicBezTo>
                      <a:pt x="1" y="22"/>
                      <a:pt x="0" y="21"/>
                      <a:pt x="1" y="20"/>
                    </a:cubicBezTo>
                    <a:cubicBezTo>
                      <a:pt x="1" y="20"/>
                      <a:pt x="1" y="20"/>
                      <a:pt x="1" y="20"/>
                    </a:cubicBezTo>
                    <a:cubicBezTo>
                      <a:pt x="1" y="19"/>
                      <a:pt x="2" y="19"/>
                      <a:pt x="3" y="18"/>
                    </a:cubicBezTo>
                    <a:cubicBezTo>
                      <a:pt x="3" y="18"/>
                      <a:pt x="3" y="18"/>
                      <a:pt x="3" y="18"/>
                    </a:cubicBezTo>
                    <a:cubicBezTo>
                      <a:pt x="3" y="18"/>
                      <a:pt x="4" y="18"/>
                      <a:pt x="6" y="18"/>
                    </a:cubicBezTo>
                    <a:cubicBezTo>
                      <a:pt x="6" y="18"/>
                      <a:pt x="6" y="18"/>
                      <a:pt x="6" y="18"/>
                    </a:cubicBezTo>
                    <a:cubicBezTo>
                      <a:pt x="7" y="17"/>
                      <a:pt x="10" y="17"/>
                      <a:pt x="13" y="16"/>
                    </a:cubicBezTo>
                    <a:cubicBezTo>
                      <a:pt x="13" y="16"/>
                      <a:pt x="13" y="16"/>
                      <a:pt x="13" y="16"/>
                    </a:cubicBezTo>
                    <a:cubicBezTo>
                      <a:pt x="16" y="15"/>
                      <a:pt x="20" y="14"/>
                      <a:pt x="24" y="13"/>
                    </a:cubicBezTo>
                    <a:cubicBezTo>
                      <a:pt x="24" y="13"/>
                      <a:pt x="24" y="13"/>
                      <a:pt x="24" y="13"/>
                    </a:cubicBezTo>
                    <a:cubicBezTo>
                      <a:pt x="29" y="12"/>
                      <a:pt x="34" y="11"/>
                      <a:pt x="39" y="10"/>
                    </a:cubicBezTo>
                    <a:cubicBezTo>
                      <a:pt x="39" y="10"/>
                      <a:pt x="39" y="10"/>
                      <a:pt x="39" y="10"/>
                    </a:cubicBezTo>
                    <a:cubicBezTo>
                      <a:pt x="43" y="9"/>
                      <a:pt x="49" y="8"/>
                      <a:pt x="54" y="7"/>
                    </a:cubicBezTo>
                    <a:cubicBezTo>
                      <a:pt x="54" y="7"/>
                      <a:pt x="54" y="7"/>
                      <a:pt x="54" y="7"/>
                    </a:cubicBezTo>
                    <a:cubicBezTo>
                      <a:pt x="59" y="7"/>
                      <a:pt x="65" y="6"/>
                      <a:pt x="70" y="5"/>
                    </a:cubicBezTo>
                    <a:cubicBezTo>
                      <a:pt x="70" y="5"/>
                      <a:pt x="70" y="5"/>
                      <a:pt x="70" y="5"/>
                    </a:cubicBezTo>
                    <a:cubicBezTo>
                      <a:pt x="75" y="5"/>
                      <a:pt x="110" y="0"/>
                      <a:pt x="115" y="0"/>
                    </a:cubicBezTo>
                    <a:cubicBezTo>
                      <a:pt x="115" y="0"/>
                      <a:pt x="115" y="0"/>
                      <a:pt x="115" y="0"/>
                    </a:cubicBezTo>
                    <a:cubicBezTo>
                      <a:pt x="119" y="0"/>
                      <a:pt x="123" y="0"/>
                      <a:pt x="127" y="0"/>
                    </a:cubicBezTo>
                    <a:cubicBezTo>
                      <a:pt x="127" y="0"/>
                      <a:pt x="127" y="0"/>
                      <a:pt x="127" y="0"/>
                    </a:cubicBezTo>
                    <a:cubicBezTo>
                      <a:pt x="127" y="0"/>
                      <a:pt x="127" y="0"/>
                      <a:pt x="127" y="0"/>
                    </a:cubicBezTo>
                    <a:cubicBezTo>
                      <a:pt x="127" y="0"/>
                      <a:pt x="127" y="0"/>
                      <a:pt x="127" y="0"/>
                    </a:cubicBezTo>
                    <a:cubicBezTo>
                      <a:pt x="127" y="0"/>
                      <a:pt x="127" y="0"/>
                      <a:pt x="128" y="0"/>
                    </a:cubicBezTo>
                    <a:cubicBezTo>
                      <a:pt x="128" y="0"/>
                      <a:pt x="128" y="0"/>
                      <a:pt x="128" y="0"/>
                    </a:cubicBezTo>
                    <a:cubicBezTo>
                      <a:pt x="128" y="0"/>
                      <a:pt x="130" y="1"/>
                      <a:pt x="130" y="2"/>
                    </a:cubicBezTo>
                    <a:cubicBezTo>
                      <a:pt x="130" y="2"/>
                      <a:pt x="130" y="2"/>
                      <a:pt x="130" y="2"/>
                    </a:cubicBezTo>
                    <a:cubicBezTo>
                      <a:pt x="130" y="3"/>
                      <a:pt x="130" y="3"/>
                      <a:pt x="130" y="3"/>
                    </a:cubicBezTo>
                    <a:cubicBezTo>
                      <a:pt x="130" y="3"/>
                      <a:pt x="130" y="3"/>
                      <a:pt x="130" y="3"/>
                    </a:cubicBezTo>
                    <a:cubicBezTo>
                      <a:pt x="132" y="23"/>
                      <a:pt x="132" y="23"/>
                      <a:pt x="132" y="23"/>
                    </a:cubicBezTo>
                    <a:cubicBezTo>
                      <a:pt x="133" y="23"/>
                      <a:pt x="132" y="24"/>
                      <a:pt x="132" y="25"/>
                    </a:cubicBezTo>
                    <a:cubicBezTo>
                      <a:pt x="132" y="25"/>
                      <a:pt x="132" y="25"/>
                      <a:pt x="132" y="25"/>
                    </a:cubicBezTo>
                    <a:cubicBezTo>
                      <a:pt x="131" y="25"/>
                      <a:pt x="131" y="26"/>
                      <a:pt x="130" y="26"/>
                    </a:cubicBezTo>
                    <a:cubicBezTo>
                      <a:pt x="130" y="26"/>
                      <a:pt x="130" y="26"/>
                      <a:pt x="130" y="26"/>
                    </a:cubicBezTo>
                    <a:cubicBezTo>
                      <a:pt x="127" y="26"/>
                      <a:pt x="122" y="26"/>
                      <a:pt x="116" y="26"/>
                    </a:cubicBezTo>
                    <a:cubicBezTo>
                      <a:pt x="116" y="26"/>
                      <a:pt x="116" y="26"/>
                      <a:pt x="116" y="26"/>
                    </a:cubicBezTo>
                    <a:cubicBezTo>
                      <a:pt x="111" y="27"/>
                      <a:pt x="75" y="31"/>
                      <a:pt x="70" y="32"/>
                    </a:cubicBezTo>
                    <a:cubicBezTo>
                      <a:pt x="70" y="32"/>
                      <a:pt x="70" y="32"/>
                      <a:pt x="70" y="32"/>
                    </a:cubicBezTo>
                    <a:cubicBezTo>
                      <a:pt x="65" y="32"/>
                      <a:pt x="60" y="33"/>
                      <a:pt x="55" y="34"/>
                    </a:cubicBezTo>
                    <a:cubicBezTo>
                      <a:pt x="55" y="34"/>
                      <a:pt x="55" y="34"/>
                      <a:pt x="55" y="34"/>
                    </a:cubicBezTo>
                    <a:cubicBezTo>
                      <a:pt x="50" y="35"/>
                      <a:pt x="46" y="36"/>
                      <a:pt x="41" y="37"/>
                    </a:cubicBezTo>
                    <a:cubicBezTo>
                      <a:pt x="41" y="37"/>
                      <a:pt x="41" y="37"/>
                      <a:pt x="41" y="37"/>
                    </a:cubicBezTo>
                    <a:cubicBezTo>
                      <a:pt x="36" y="38"/>
                      <a:pt x="32" y="39"/>
                      <a:pt x="28" y="40"/>
                    </a:cubicBezTo>
                    <a:cubicBezTo>
                      <a:pt x="28" y="40"/>
                      <a:pt x="28" y="40"/>
                      <a:pt x="28" y="40"/>
                    </a:cubicBezTo>
                    <a:cubicBezTo>
                      <a:pt x="24" y="41"/>
                      <a:pt x="20" y="42"/>
                      <a:pt x="17" y="43"/>
                    </a:cubicBezTo>
                    <a:cubicBezTo>
                      <a:pt x="17" y="43"/>
                      <a:pt x="17" y="43"/>
                      <a:pt x="17" y="43"/>
                    </a:cubicBezTo>
                    <a:cubicBezTo>
                      <a:pt x="14" y="43"/>
                      <a:pt x="11" y="44"/>
                      <a:pt x="10" y="44"/>
                    </a:cubicBezTo>
                    <a:cubicBezTo>
                      <a:pt x="10" y="44"/>
                      <a:pt x="10" y="44"/>
                      <a:pt x="10" y="44"/>
                    </a:cubicBezTo>
                    <a:cubicBezTo>
                      <a:pt x="8" y="45"/>
                      <a:pt x="7" y="45"/>
                      <a:pt x="7" y="45"/>
                    </a:cubicBezTo>
                    <a:cubicBezTo>
                      <a:pt x="7" y="45"/>
                      <a:pt x="7" y="45"/>
                      <a:pt x="7" y="45"/>
                    </a:cubicBezTo>
                    <a:cubicBezTo>
                      <a:pt x="7" y="45"/>
                      <a:pt x="7" y="45"/>
                      <a:pt x="6" y="45"/>
                    </a:cubicBezTo>
                    <a:cubicBezTo>
                      <a:pt x="6" y="45"/>
                      <a:pt x="6" y="45"/>
                      <a:pt x="6" y="45"/>
                    </a:cubicBezTo>
                    <a:cubicBezTo>
                      <a:pt x="6" y="45"/>
                      <a:pt x="5" y="45"/>
                      <a:pt x="4" y="44"/>
                    </a:cubicBezTo>
                    <a:close/>
                    <a:moveTo>
                      <a:pt x="13" y="25"/>
                    </a:moveTo>
                    <a:cubicBezTo>
                      <a:pt x="14" y="26"/>
                      <a:pt x="14" y="26"/>
                      <a:pt x="14" y="27"/>
                    </a:cubicBezTo>
                    <a:cubicBezTo>
                      <a:pt x="14" y="27"/>
                      <a:pt x="14" y="27"/>
                      <a:pt x="14" y="27"/>
                    </a:cubicBezTo>
                    <a:cubicBezTo>
                      <a:pt x="15" y="27"/>
                      <a:pt x="15" y="28"/>
                      <a:pt x="15" y="29"/>
                    </a:cubicBezTo>
                    <a:cubicBezTo>
                      <a:pt x="15" y="29"/>
                      <a:pt x="15" y="29"/>
                      <a:pt x="15" y="29"/>
                    </a:cubicBezTo>
                    <a:cubicBezTo>
                      <a:pt x="15" y="29"/>
                      <a:pt x="16" y="30"/>
                      <a:pt x="16" y="30"/>
                    </a:cubicBezTo>
                    <a:cubicBezTo>
                      <a:pt x="16" y="30"/>
                      <a:pt x="16" y="30"/>
                      <a:pt x="16" y="30"/>
                    </a:cubicBezTo>
                    <a:cubicBezTo>
                      <a:pt x="15" y="30"/>
                      <a:pt x="15" y="31"/>
                      <a:pt x="15" y="31"/>
                    </a:cubicBezTo>
                    <a:cubicBezTo>
                      <a:pt x="15" y="31"/>
                      <a:pt x="15" y="31"/>
                      <a:pt x="15" y="31"/>
                    </a:cubicBezTo>
                    <a:cubicBezTo>
                      <a:pt x="15" y="32"/>
                      <a:pt x="15" y="33"/>
                      <a:pt x="15" y="34"/>
                    </a:cubicBezTo>
                    <a:cubicBezTo>
                      <a:pt x="15" y="34"/>
                      <a:pt x="15" y="34"/>
                      <a:pt x="15" y="34"/>
                    </a:cubicBezTo>
                    <a:cubicBezTo>
                      <a:pt x="14" y="34"/>
                      <a:pt x="14" y="35"/>
                      <a:pt x="13" y="36"/>
                    </a:cubicBezTo>
                    <a:cubicBezTo>
                      <a:pt x="13" y="36"/>
                      <a:pt x="13" y="36"/>
                      <a:pt x="13" y="36"/>
                    </a:cubicBezTo>
                    <a:cubicBezTo>
                      <a:pt x="13" y="37"/>
                      <a:pt x="13" y="37"/>
                      <a:pt x="12" y="38"/>
                    </a:cubicBezTo>
                    <a:cubicBezTo>
                      <a:pt x="12" y="38"/>
                      <a:pt x="12" y="38"/>
                      <a:pt x="12" y="38"/>
                    </a:cubicBezTo>
                    <a:cubicBezTo>
                      <a:pt x="12" y="38"/>
                      <a:pt x="12" y="38"/>
                      <a:pt x="12" y="38"/>
                    </a:cubicBezTo>
                    <a:cubicBezTo>
                      <a:pt x="12" y="38"/>
                      <a:pt x="12" y="38"/>
                      <a:pt x="12" y="38"/>
                    </a:cubicBezTo>
                    <a:cubicBezTo>
                      <a:pt x="13" y="38"/>
                      <a:pt x="14" y="38"/>
                      <a:pt x="16" y="37"/>
                    </a:cubicBezTo>
                    <a:cubicBezTo>
                      <a:pt x="16" y="37"/>
                      <a:pt x="16" y="37"/>
                      <a:pt x="16" y="37"/>
                    </a:cubicBezTo>
                    <a:cubicBezTo>
                      <a:pt x="19" y="37"/>
                      <a:pt x="22" y="36"/>
                      <a:pt x="27" y="35"/>
                    </a:cubicBezTo>
                    <a:cubicBezTo>
                      <a:pt x="27" y="35"/>
                      <a:pt x="27" y="35"/>
                      <a:pt x="27" y="35"/>
                    </a:cubicBezTo>
                    <a:cubicBezTo>
                      <a:pt x="31" y="34"/>
                      <a:pt x="35" y="33"/>
                      <a:pt x="40" y="32"/>
                    </a:cubicBezTo>
                    <a:cubicBezTo>
                      <a:pt x="40" y="32"/>
                      <a:pt x="40" y="32"/>
                      <a:pt x="40" y="32"/>
                    </a:cubicBezTo>
                    <a:cubicBezTo>
                      <a:pt x="45" y="31"/>
                      <a:pt x="49" y="30"/>
                      <a:pt x="54" y="29"/>
                    </a:cubicBezTo>
                    <a:cubicBezTo>
                      <a:pt x="54" y="29"/>
                      <a:pt x="54" y="29"/>
                      <a:pt x="54" y="29"/>
                    </a:cubicBezTo>
                    <a:cubicBezTo>
                      <a:pt x="59" y="28"/>
                      <a:pt x="64" y="27"/>
                      <a:pt x="69" y="27"/>
                    </a:cubicBezTo>
                    <a:cubicBezTo>
                      <a:pt x="69" y="27"/>
                      <a:pt x="69" y="27"/>
                      <a:pt x="69" y="27"/>
                    </a:cubicBezTo>
                    <a:cubicBezTo>
                      <a:pt x="74" y="26"/>
                      <a:pt x="110" y="22"/>
                      <a:pt x="116" y="21"/>
                    </a:cubicBezTo>
                    <a:cubicBezTo>
                      <a:pt x="116" y="21"/>
                      <a:pt x="116" y="21"/>
                      <a:pt x="116" y="21"/>
                    </a:cubicBezTo>
                    <a:cubicBezTo>
                      <a:pt x="120" y="21"/>
                      <a:pt x="124" y="21"/>
                      <a:pt x="127" y="20"/>
                    </a:cubicBezTo>
                    <a:cubicBezTo>
                      <a:pt x="127" y="20"/>
                      <a:pt x="127" y="20"/>
                      <a:pt x="127" y="20"/>
                    </a:cubicBezTo>
                    <a:cubicBezTo>
                      <a:pt x="125" y="5"/>
                      <a:pt x="125" y="5"/>
                      <a:pt x="125" y="5"/>
                    </a:cubicBezTo>
                    <a:cubicBezTo>
                      <a:pt x="122" y="5"/>
                      <a:pt x="119" y="5"/>
                      <a:pt x="115" y="5"/>
                    </a:cubicBezTo>
                    <a:cubicBezTo>
                      <a:pt x="115" y="5"/>
                      <a:pt x="115" y="5"/>
                      <a:pt x="115" y="5"/>
                    </a:cubicBezTo>
                    <a:cubicBezTo>
                      <a:pt x="111" y="6"/>
                      <a:pt x="75" y="10"/>
                      <a:pt x="70" y="11"/>
                    </a:cubicBezTo>
                    <a:cubicBezTo>
                      <a:pt x="70" y="11"/>
                      <a:pt x="70" y="11"/>
                      <a:pt x="70" y="11"/>
                    </a:cubicBezTo>
                    <a:cubicBezTo>
                      <a:pt x="66" y="11"/>
                      <a:pt x="60" y="12"/>
                      <a:pt x="55" y="13"/>
                    </a:cubicBezTo>
                    <a:cubicBezTo>
                      <a:pt x="55" y="13"/>
                      <a:pt x="55" y="13"/>
                      <a:pt x="55" y="13"/>
                    </a:cubicBezTo>
                    <a:cubicBezTo>
                      <a:pt x="50" y="13"/>
                      <a:pt x="44" y="14"/>
                      <a:pt x="40" y="15"/>
                    </a:cubicBezTo>
                    <a:cubicBezTo>
                      <a:pt x="40" y="15"/>
                      <a:pt x="40" y="15"/>
                      <a:pt x="40" y="15"/>
                    </a:cubicBezTo>
                    <a:cubicBezTo>
                      <a:pt x="35" y="16"/>
                      <a:pt x="30" y="17"/>
                      <a:pt x="26" y="18"/>
                    </a:cubicBezTo>
                    <a:cubicBezTo>
                      <a:pt x="26" y="18"/>
                      <a:pt x="26" y="18"/>
                      <a:pt x="26" y="18"/>
                    </a:cubicBezTo>
                    <a:cubicBezTo>
                      <a:pt x="21" y="19"/>
                      <a:pt x="18" y="20"/>
                      <a:pt x="14" y="21"/>
                    </a:cubicBezTo>
                    <a:cubicBezTo>
                      <a:pt x="14" y="21"/>
                      <a:pt x="14" y="21"/>
                      <a:pt x="14" y="21"/>
                    </a:cubicBezTo>
                    <a:cubicBezTo>
                      <a:pt x="12" y="21"/>
                      <a:pt x="11" y="22"/>
                      <a:pt x="9" y="22"/>
                    </a:cubicBezTo>
                    <a:cubicBezTo>
                      <a:pt x="9" y="22"/>
                      <a:pt x="9" y="22"/>
                      <a:pt x="9" y="22"/>
                    </a:cubicBezTo>
                    <a:cubicBezTo>
                      <a:pt x="10" y="23"/>
                      <a:pt x="12" y="25"/>
                      <a:pt x="13" y="25"/>
                    </a:cubicBezTo>
                    <a:close/>
                    <a:moveTo>
                      <a:pt x="129" y="4"/>
                    </a:moveTo>
                    <a:cubicBezTo>
                      <a:pt x="127" y="3"/>
                      <a:pt x="127" y="3"/>
                      <a:pt x="127" y="3"/>
                    </a:cubicBezTo>
                    <a:cubicBezTo>
                      <a:pt x="127" y="3"/>
                      <a:pt x="127" y="3"/>
                      <a:pt x="127" y="3"/>
                    </a:cubicBezTo>
                    <a:cubicBezTo>
                      <a:pt x="127" y="3"/>
                      <a:pt x="127" y="3"/>
                      <a:pt x="127" y="3"/>
                    </a:cubicBezTo>
                    <a:cubicBezTo>
                      <a:pt x="129" y="4"/>
                      <a:pt x="129" y="4"/>
                      <a:pt x="129" y="4"/>
                    </a:cubicBezTo>
                    <a:close/>
                  </a:path>
                </a:pathLst>
              </a:custGeom>
              <a:solidFill>
                <a:srgbClr val="818384"/>
              </a:solidFill>
              <a:ln w="9525">
                <a:noFill/>
                <a:round/>
                <a:headEnd/>
                <a:tailEnd/>
              </a:ln>
            </p:spPr>
            <p:txBody>
              <a:bodyPr/>
              <a:lstStyle/>
              <a:p>
                <a:pPr>
                  <a:defRPr/>
                </a:pPr>
                <a:endParaRPr lang="en-US"/>
              </a:p>
            </p:txBody>
          </p:sp>
          <p:sp>
            <p:nvSpPr>
              <p:cNvPr id="1083" name="Freeform 33"/>
              <p:cNvSpPr>
                <a:spLocks noChangeAspect="1"/>
              </p:cNvSpPr>
              <p:nvPr userDrawn="1"/>
            </p:nvSpPr>
            <p:spPr bwMode="auto">
              <a:xfrm>
                <a:off x="2919" y="440"/>
                <a:ext cx="29" cy="51"/>
              </a:xfrm>
              <a:custGeom>
                <a:avLst/>
                <a:gdLst>
                  <a:gd name="T0" fmla="*/ 2 w 15"/>
                  <a:gd name="T1" fmla="*/ 6 h 26"/>
                  <a:gd name="T2" fmla="*/ 12 w 15"/>
                  <a:gd name="T3" fmla="*/ 0 h 26"/>
                  <a:gd name="T4" fmla="*/ 15 w 15"/>
                  <a:gd name="T5" fmla="*/ 20 h 26"/>
                  <a:gd name="T6" fmla="*/ 1 w 15"/>
                  <a:gd name="T7" fmla="*/ 26 h 26"/>
                  <a:gd name="T8" fmla="*/ 2 w 15"/>
                  <a:gd name="T9" fmla="*/ 6 h 26"/>
                  <a:gd name="T10" fmla="*/ 2 w 15"/>
                  <a:gd name="T11" fmla="*/ 6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6">
                    <a:moveTo>
                      <a:pt x="2" y="6"/>
                    </a:moveTo>
                    <a:cubicBezTo>
                      <a:pt x="0" y="5"/>
                      <a:pt x="11" y="1"/>
                      <a:pt x="12" y="0"/>
                    </a:cubicBezTo>
                    <a:cubicBezTo>
                      <a:pt x="15" y="20"/>
                      <a:pt x="15" y="20"/>
                      <a:pt x="15" y="20"/>
                    </a:cubicBezTo>
                    <a:cubicBezTo>
                      <a:pt x="15" y="20"/>
                      <a:pt x="1" y="25"/>
                      <a:pt x="1" y="26"/>
                    </a:cubicBezTo>
                    <a:cubicBezTo>
                      <a:pt x="2" y="6"/>
                      <a:pt x="2" y="6"/>
                      <a:pt x="2" y="6"/>
                    </a:cubicBezTo>
                    <a:cubicBezTo>
                      <a:pt x="2" y="6"/>
                      <a:pt x="2" y="6"/>
                      <a:pt x="2" y="6"/>
                    </a:cubicBezTo>
                    <a:close/>
                  </a:path>
                </a:pathLst>
              </a:custGeom>
              <a:solidFill>
                <a:srgbClr val="818384"/>
              </a:solidFill>
              <a:ln w="9525">
                <a:noFill/>
                <a:round/>
                <a:headEnd/>
                <a:tailEnd/>
              </a:ln>
            </p:spPr>
            <p:txBody>
              <a:bodyPr/>
              <a:lstStyle/>
              <a:p>
                <a:pPr>
                  <a:defRPr/>
                </a:pPr>
                <a:endParaRPr lang="en-US"/>
              </a:p>
            </p:txBody>
          </p:sp>
          <p:sp>
            <p:nvSpPr>
              <p:cNvPr id="1084" name="Freeform 34"/>
              <p:cNvSpPr>
                <a:spLocks noChangeAspect="1" noEditPoints="1"/>
              </p:cNvSpPr>
              <p:nvPr userDrawn="1"/>
            </p:nvSpPr>
            <p:spPr bwMode="auto">
              <a:xfrm>
                <a:off x="2917" y="433"/>
                <a:ext cx="38" cy="65"/>
              </a:xfrm>
              <a:custGeom>
                <a:avLst/>
                <a:gdLst>
                  <a:gd name="T0" fmla="*/ 2 w 19"/>
                  <a:gd name="T1" fmla="*/ 32 h 32"/>
                  <a:gd name="T2" fmla="*/ 0 w 19"/>
                  <a:gd name="T3" fmla="*/ 29 h 32"/>
                  <a:gd name="T4" fmla="*/ 0 w 19"/>
                  <a:gd name="T5" fmla="*/ 29 h 32"/>
                  <a:gd name="T6" fmla="*/ 0 w 19"/>
                  <a:gd name="T7" fmla="*/ 9 h 32"/>
                  <a:gd name="T8" fmla="*/ 0 w 19"/>
                  <a:gd name="T9" fmla="*/ 8 h 32"/>
                  <a:gd name="T10" fmla="*/ 0 w 19"/>
                  <a:gd name="T11" fmla="*/ 8 h 32"/>
                  <a:gd name="T12" fmla="*/ 1 w 19"/>
                  <a:gd name="T13" fmla="*/ 6 h 32"/>
                  <a:gd name="T14" fmla="*/ 1 w 19"/>
                  <a:gd name="T15" fmla="*/ 6 h 32"/>
                  <a:gd name="T16" fmla="*/ 3 w 19"/>
                  <a:gd name="T17" fmla="*/ 5 h 32"/>
                  <a:gd name="T18" fmla="*/ 3 w 19"/>
                  <a:gd name="T19" fmla="*/ 5 h 32"/>
                  <a:gd name="T20" fmla="*/ 6 w 19"/>
                  <a:gd name="T21" fmla="*/ 3 h 32"/>
                  <a:gd name="T22" fmla="*/ 6 w 19"/>
                  <a:gd name="T23" fmla="*/ 3 h 32"/>
                  <a:gd name="T24" fmla="*/ 11 w 19"/>
                  <a:gd name="T25" fmla="*/ 1 h 32"/>
                  <a:gd name="T26" fmla="*/ 11 w 19"/>
                  <a:gd name="T27" fmla="*/ 1 h 32"/>
                  <a:gd name="T28" fmla="*/ 14 w 19"/>
                  <a:gd name="T29" fmla="*/ 0 h 32"/>
                  <a:gd name="T30" fmla="*/ 14 w 19"/>
                  <a:gd name="T31" fmla="*/ 0 h 32"/>
                  <a:gd name="T32" fmla="*/ 16 w 19"/>
                  <a:gd name="T33" fmla="*/ 2 h 32"/>
                  <a:gd name="T34" fmla="*/ 16 w 19"/>
                  <a:gd name="T35" fmla="*/ 2 h 32"/>
                  <a:gd name="T36" fmla="*/ 18 w 19"/>
                  <a:gd name="T37" fmla="*/ 23 h 32"/>
                  <a:gd name="T38" fmla="*/ 17 w 19"/>
                  <a:gd name="T39" fmla="*/ 25 h 32"/>
                  <a:gd name="T40" fmla="*/ 17 w 19"/>
                  <a:gd name="T41" fmla="*/ 25 h 32"/>
                  <a:gd name="T42" fmla="*/ 11 w 19"/>
                  <a:gd name="T43" fmla="*/ 28 h 32"/>
                  <a:gd name="T44" fmla="*/ 11 w 19"/>
                  <a:gd name="T45" fmla="*/ 28 h 32"/>
                  <a:gd name="T46" fmla="*/ 5 w 19"/>
                  <a:gd name="T47" fmla="*/ 31 h 32"/>
                  <a:gd name="T48" fmla="*/ 5 w 19"/>
                  <a:gd name="T49" fmla="*/ 31 h 32"/>
                  <a:gd name="T50" fmla="*/ 2 w 19"/>
                  <a:gd name="T51" fmla="*/ 32 h 32"/>
                  <a:gd name="T52" fmla="*/ 2 w 19"/>
                  <a:gd name="T53" fmla="*/ 32 h 32"/>
                  <a:gd name="T54" fmla="*/ 2 w 19"/>
                  <a:gd name="T55" fmla="*/ 32 h 32"/>
                  <a:gd name="T56" fmla="*/ 5 w 19"/>
                  <a:gd name="T57" fmla="*/ 24 h 32"/>
                  <a:gd name="T58" fmla="*/ 8 w 19"/>
                  <a:gd name="T59" fmla="*/ 23 h 32"/>
                  <a:gd name="T60" fmla="*/ 8 w 19"/>
                  <a:gd name="T61" fmla="*/ 23 h 32"/>
                  <a:gd name="T62" fmla="*/ 13 w 19"/>
                  <a:gd name="T63" fmla="*/ 21 h 32"/>
                  <a:gd name="T64" fmla="*/ 13 w 19"/>
                  <a:gd name="T65" fmla="*/ 21 h 32"/>
                  <a:gd name="T66" fmla="*/ 11 w 19"/>
                  <a:gd name="T67" fmla="*/ 7 h 32"/>
                  <a:gd name="T68" fmla="*/ 10 w 19"/>
                  <a:gd name="T69" fmla="*/ 7 h 32"/>
                  <a:gd name="T70" fmla="*/ 10 w 19"/>
                  <a:gd name="T71" fmla="*/ 7 h 32"/>
                  <a:gd name="T72" fmla="*/ 5 w 19"/>
                  <a:gd name="T73" fmla="*/ 9 h 32"/>
                  <a:gd name="T74" fmla="*/ 5 w 19"/>
                  <a:gd name="T75" fmla="*/ 9 h 32"/>
                  <a:gd name="T76" fmla="*/ 5 w 19"/>
                  <a:gd name="T77" fmla="*/ 24 h 32"/>
                  <a:gd name="T78" fmla="*/ 3 w 19"/>
                  <a:gd name="T79" fmla="*/ 9 h 32"/>
                  <a:gd name="T80" fmla="*/ 3 w 19"/>
                  <a:gd name="T81" fmla="*/ 8 h 32"/>
                  <a:gd name="T82" fmla="*/ 3 w 19"/>
                  <a:gd name="T83" fmla="*/ 9 h 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 h="32">
                    <a:moveTo>
                      <a:pt x="2" y="32"/>
                    </a:moveTo>
                    <a:cubicBezTo>
                      <a:pt x="1" y="32"/>
                      <a:pt x="0" y="31"/>
                      <a:pt x="0" y="29"/>
                    </a:cubicBezTo>
                    <a:cubicBezTo>
                      <a:pt x="0" y="29"/>
                      <a:pt x="0" y="29"/>
                      <a:pt x="0" y="29"/>
                    </a:cubicBezTo>
                    <a:cubicBezTo>
                      <a:pt x="0" y="9"/>
                      <a:pt x="0" y="9"/>
                      <a:pt x="0" y="9"/>
                    </a:cubicBezTo>
                    <a:cubicBezTo>
                      <a:pt x="0" y="9"/>
                      <a:pt x="0" y="9"/>
                      <a:pt x="0" y="8"/>
                    </a:cubicBezTo>
                    <a:cubicBezTo>
                      <a:pt x="0" y="8"/>
                      <a:pt x="0" y="8"/>
                      <a:pt x="0" y="8"/>
                    </a:cubicBezTo>
                    <a:cubicBezTo>
                      <a:pt x="0" y="6"/>
                      <a:pt x="1" y="6"/>
                      <a:pt x="1" y="6"/>
                    </a:cubicBezTo>
                    <a:cubicBezTo>
                      <a:pt x="1" y="6"/>
                      <a:pt x="1" y="6"/>
                      <a:pt x="1" y="6"/>
                    </a:cubicBezTo>
                    <a:cubicBezTo>
                      <a:pt x="2" y="5"/>
                      <a:pt x="2" y="5"/>
                      <a:pt x="3" y="5"/>
                    </a:cubicBezTo>
                    <a:cubicBezTo>
                      <a:pt x="3" y="5"/>
                      <a:pt x="3" y="5"/>
                      <a:pt x="3" y="5"/>
                    </a:cubicBezTo>
                    <a:cubicBezTo>
                      <a:pt x="3" y="4"/>
                      <a:pt x="5" y="4"/>
                      <a:pt x="6" y="3"/>
                    </a:cubicBezTo>
                    <a:cubicBezTo>
                      <a:pt x="6" y="3"/>
                      <a:pt x="6" y="3"/>
                      <a:pt x="6" y="3"/>
                    </a:cubicBezTo>
                    <a:cubicBezTo>
                      <a:pt x="8" y="2"/>
                      <a:pt x="11" y="1"/>
                      <a:pt x="11" y="1"/>
                    </a:cubicBezTo>
                    <a:cubicBezTo>
                      <a:pt x="11" y="1"/>
                      <a:pt x="11" y="1"/>
                      <a:pt x="11" y="1"/>
                    </a:cubicBezTo>
                    <a:cubicBezTo>
                      <a:pt x="12" y="0"/>
                      <a:pt x="13" y="0"/>
                      <a:pt x="14" y="0"/>
                    </a:cubicBezTo>
                    <a:cubicBezTo>
                      <a:pt x="14" y="0"/>
                      <a:pt x="14" y="0"/>
                      <a:pt x="14" y="0"/>
                    </a:cubicBezTo>
                    <a:cubicBezTo>
                      <a:pt x="15" y="0"/>
                      <a:pt x="16" y="1"/>
                      <a:pt x="16" y="2"/>
                    </a:cubicBezTo>
                    <a:cubicBezTo>
                      <a:pt x="16" y="2"/>
                      <a:pt x="16" y="2"/>
                      <a:pt x="16" y="2"/>
                    </a:cubicBezTo>
                    <a:cubicBezTo>
                      <a:pt x="18" y="23"/>
                      <a:pt x="18" y="23"/>
                      <a:pt x="18" y="23"/>
                    </a:cubicBezTo>
                    <a:cubicBezTo>
                      <a:pt x="19" y="24"/>
                      <a:pt x="18" y="25"/>
                      <a:pt x="17" y="25"/>
                    </a:cubicBezTo>
                    <a:cubicBezTo>
                      <a:pt x="17" y="25"/>
                      <a:pt x="17" y="25"/>
                      <a:pt x="17" y="25"/>
                    </a:cubicBezTo>
                    <a:cubicBezTo>
                      <a:pt x="17" y="25"/>
                      <a:pt x="14" y="26"/>
                      <a:pt x="11" y="28"/>
                    </a:cubicBezTo>
                    <a:cubicBezTo>
                      <a:pt x="11" y="28"/>
                      <a:pt x="11" y="28"/>
                      <a:pt x="11" y="28"/>
                    </a:cubicBezTo>
                    <a:cubicBezTo>
                      <a:pt x="9" y="29"/>
                      <a:pt x="5" y="30"/>
                      <a:pt x="5" y="31"/>
                    </a:cubicBezTo>
                    <a:cubicBezTo>
                      <a:pt x="5" y="31"/>
                      <a:pt x="5" y="31"/>
                      <a:pt x="5" y="31"/>
                    </a:cubicBezTo>
                    <a:cubicBezTo>
                      <a:pt x="4" y="31"/>
                      <a:pt x="3" y="32"/>
                      <a:pt x="2" y="32"/>
                    </a:cubicBezTo>
                    <a:cubicBezTo>
                      <a:pt x="2" y="32"/>
                      <a:pt x="2" y="32"/>
                      <a:pt x="2" y="32"/>
                    </a:cubicBezTo>
                    <a:cubicBezTo>
                      <a:pt x="2" y="32"/>
                      <a:pt x="2" y="32"/>
                      <a:pt x="2" y="32"/>
                    </a:cubicBezTo>
                    <a:close/>
                    <a:moveTo>
                      <a:pt x="5" y="24"/>
                    </a:moveTo>
                    <a:cubicBezTo>
                      <a:pt x="6" y="24"/>
                      <a:pt x="7" y="24"/>
                      <a:pt x="8" y="23"/>
                    </a:cubicBezTo>
                    <a:cubicBezTo>
                      <a:pt x="8" y="23"/>
                      <a:pt x="8" y="23"/>
                      <a:pt x="8" y="23"/>
                    </a:cubicBezTo>
                    <a:cubicBezTo>
                      <a:pt x="10" y="22"/>
                      <a:pt x="12" y="22"/>
                      <a:pt x="13" y="21"/>
                    </a:cubicBezTo>
                    <a:cubicBezTo>
                      <a:pt x="13" y="21"/>
                      <a:pt x="13" y="21"/>
                      <a:pt x="13" y="21"/>
                    </a:cubicBezTo>
                    <a:cubicBezTo>
                      <a:pt x="11" y="7"/>
                      <a:pt x="11" y="7"/>
                      <a:pt x="11" y="7"/>
                    </a:cubicBezTo>
                    <a:cubicBezTo>
                      <a:pt x="10" y="7"/>
                      <a:pt x="10" y="7"/>
                      <a:pt x="10" y="7"/>
                    </a:cubicBezTo>
                    <a:cubicBezTo>
                      <a:pt x="10" y="7"/>
                      <a:pt x="10" y="7"/>
                      <a:pt x="10" y="7"/>
                    </a:cubicBezTo>
                    <a:cubicBezTo>
                      <a:pt x="8" y="8"/>
                      <a:pt x="6" y="9"/>
                      <a:pt x="5" y="9"/>
                    </a:cubicBezTo>
                    <a:cubicBezTo>
                      <a:pt x="5" y="9"/>
                      <a:pt x="5" y="9"/>
                      <a:pt x="5" y="9"/>
                    </a:cubicBezTo>
                    <a:cubicBezTo>
                      <a:pt x="5" y="24"/>
                      <a:pt x="5" y="24"/>
                      <a:pt x="5" y="24"/>
                    </a:cubicBezTo>
                    <a:close/>
                    <a:moveTo>
                      <a:pt x="3" y="9"/>
                    </a:moveTo>
                    <a:cubicBezTo>
                      <a:pt x="3" y="8"/>
                      <a:pt x="3" y="8"/>
                      <a:pt x="3" y="8"/>
                    </a:cubicBezTo>
                    <a:cubicBezTo>
                      <a:pt x="3" y="9"/>
                      <a:pt x="3" y="9"/>
                      <a:pt x="3" y="9"/>
                    </a:cubicBezTo>
                    <a:close/>
                  </a:path>
                </a:pathLst>
              </a:custGeom>
              <a:solidFill>
                <a:srgbClr val="818384"/>
              </a:solidFill>
              <a:ln w="9525">
                <a:noFill/>
                <a:round/>
                <a:headEnd/>
                <a:tailEnd/>
              </a:ln>
            </p:spPr>
            <p:txBody>
              <a:bodyPr/>
              <a:lstStyle/>
              <a:p>
                <a:pPr>
                  <a:defRPr/>
                </a:pPr>
                <a:endParaRPr lang="en-US"/>
              </a:p>
            </p:txBody>
          </p:sp>
          <p:sp>
            <p:nvSpPr>
              <p:cNvPr id="1085" name="Freeform 35"/>
              <p:cNvSpPr>
                <a:spLocks noChangeAspect="1"/>
              </p:cNvSpPr>
              <p:nvPr userDrawn="1"/>
            </p:nvSpPr>
            <p:spPr bwMode="auto">
              <a:xfrm>
                <a:off x="2921" y="451"/>
                <a:ext cx="143" cy="62"/>
              </a:xfrm>
              <a:custGeom>
                <a:avLst/>
                <a:gdLst>
                  <a:gd name="T0" fmla="*/ 0 w 72"/>
                  <a:gd name="T1" fmla="*/ 20 h 31"/>
                  <a:gd name="T2" fmla="*/ 1 w 72"/>
                  <a:gd name="T3" fmla="*/ 21 h 31"/>
                  <a:gd name="T4" fmla="*/ 8 w 72"/>
                  <a:gd name="T5" fmla="*/ 23 h 31"/>
                  <a:gd name="T6" fmla="*/ 18 w 72"/>
                  <a:gd name="T7" fmla="*/ 23 h 31"/>
                  <a:gd name="T8" fmla="*/ 36 w 72"/>
                  <a:gd name="T9" fmla="*/ 25 h 31"/>
                  <a:gd name="T10" fmla="*/ 50 w 72"/>
                  <a:gd name="T11" fmla="*/ 27 h 31"/>
                  <a:gd name="T12" fmla="*/ 61 w 72"/>
                  <a:gd name="T13" fmla="*/ 29 h 31"/>
                  <a:gd name="T14" fmla="*/ 69 w 72"/>
                  <a:gd name="T15" fmla="*/ 30 h 31"/>
                  <a:gd name="T16" fmla="*/ 71 w 72"/>
                  <a:gd name="T17" fmla="*/ 31 h 31"/>
                  <a:gd name="T18" fmla="*/ 71 w 72"/>
                  <a:gd name="T19" fmla="*/ 30 h 31"/>
                  <a:gd name="T20" fmla="*/ 69 w 72"/>
                  <a:gd name="T21" fmla="*/ 27 h 31"/>
                  <a:gd name="T22" fmla="*/ 64 w 72"/>
                  <a:gd name="T23" fmla="*/ 18 h 31"/>
                  <a:gd name="T24" fmla="*/ 64 w 72"/>
                  <a:gd name="T25" fmla="*/ 18 h 31"/>
                  <a:gd name="T26" fmla="*/ 71 w 72"/>
                  <a:gd name="T27" fmla="*/ 10 h 31"/>
                  <a:gd name="T28" fmla="*/ 72 w 72"/>
                  <a:gd name="T29" fmla="*/ 9 h 31"/>
                  <a:gd name="T30" fmla="*/ 72 w 72"/>
                  <a:gd name="T31" fmla="*/ 9 h 31"/>
                  <a:gd name="T32" fmla="*/ 70 w 72"/>
                  <a:gd name="T33" fmla="*/ 8 h 31"/>
                  <a:gd name="T34" fmla="*/ 62 w 72"/>
                  <a:gd name="T35" fmla="*/ 7 h 31"/>
                  <a:gd name="T36" fmla="*/ 50 w 72"/>
                  <a:gd name="T37" fmla="*/ 6 h 31"/>
                  <a:gd name="T38" fmla="*/ 36 w 72"/>
                  <a:gd name="T39" fmla="*/ 4 h 31"/>
                  <a:gd name="T40" fmla="*/ 16 w 72"/>
                  <a:gd name="T41" fmla="*/ 2 h 31"/>
                  <a:gd name="T42" fmla="*/ 6 w 72"/>
                  <a:gd name="T43" fmla="*/ 1 h 31"/>
                  <a:gd name="T44" fmla="*/ 1 w 72"/>
                  <a:gd name="T45" fmla="*/ 0 h 31"/>
                  <a:gd name="T46" fmla="*/ 1 w 72"/>
                  <a:gd name="T47" fmla="*/ 0 h 31"/>
                  <a:gd name="T48" fmla="*/ 0 w 72"/>
                  <a:gd name="T49" fmla="*/ 20 h 31"/>
                  <a:gd name="T50" fmla="*/ 0 w 72"/>
                  <a:gd name="T51" fmla="*/ 20 h 3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31">
                    <a:moveTo>
                      <a:pt x="0" y="20"/>
                    </a:moveTo>
                    <a:cubicBezTo>
                      <a:pt x="0" y="20"/>
                      <a:pt x="1" y="21"/>
                      <a:pt x="1" y="21"/>
                    </a:cubicBezTo>
                    <a:cubicBezTo>
                      <a:pt x="6" y="21"/>
                      <a:pt x="3" y="22"/>
                      <a:pt x="8" y="23"/>
                    </a:cubicBezTo>
                    <a:cubicBezTo>
                      <a:pt x="13" y="23"/>
                      <a:pt x="13" y="23"/>
                      <a:pt x="18" y="23"/>
                    </a:cubicBezTo>
                    <a:cubicBezTo>
                      <a:pt x="23" y="24"/>
                      <a:pt x="32" y="25"/>
                      <a:pt x="36" y="25"/>
                    </a:cubicBezTo>
                    <a:cubicBezTo>
                      <a:pt x="41" y="26"/>
                      <a:pt x="46" y="27"/>
                      <a:pt x="50" y="27"/>
                    </a:cubicBezTo>
                    <a:cubicBezTo>
                      <a:pt x="54" y="28"/>
                      <a:pt x="58" y="29"/>
                      <a:pt x="61" y="29"/>
                    </a:cubicBezTo>
                    <a:cubicBezTo>
                      <a:pt x="64" y="30"/>
                      <a:pt x="67" y="30"/>
                      <a:pt x="69" y="30"/>
                    </a:cubicBezTo>
                    <a:cubicBezTo>
                      <a:pt x="70" y="31"/>
                      <a:pt x="71" y="31"/>
                      <a:pt x="71" y="31"/>
                    </a:cubicBezTo>
                    <a:cubicBezTo>
                      <a:pt x="71" y="31"/>
                      <a:pt x="71" y="31"/>
                      <a:pt x="71" y="30"/>
                    </a:cubicBezTo>
                    <a:cubicBezTo>
                      <a:pt x="71" y="30"/>
                      <a:pt x="69" y="28"/>
                      <a:pt x="69" y="27"/>
                    </a:cubicBezTo>
                    <a:cubicBezTo>
                      <a:pt x="68" y="27"/>
                      <a:pt x="64" y="19"/>
                      <a:pt x="64" y="18"/>
                    </a:cubicBezTo>
                    <a:cubicBezTo>
                      <a:pt x="64" y="18"/>
                      <a:pt x="64" y="18"/>
                      <a:pt x="64" y="18"/>
                    </a:cubicBezTo>
                    <a:cubicBezTo>
                      <a:pt x="65" y="17"/>
                      <a:pt x="71" y="10"/>
                      <a:pt x="71" y="10"/>
                    </a:cubicBezTo>
                    <a:cubicBezTo>
                      <a:pt x="72" y="10"/>
                      <a:pt x="72" y="9"/>
                      <a:pt x="72" y="9"/>
                    </a:cubicBezTo>
                    <a:cubicBezTo>
                      <a:pt x="72" y="9"/>
                      <a:pt x="72" y="9"/>
                      <a:pt x="72" y="9"/>
                    </a:cubicBezTo>
                    <a:cubicBezTo>
                      <a:pt x="72" y="9"/>
                      <a:pt x="71" y="9"/>
                      <a:pt x="70" y="8"/>
                    </a:cubicBezTo>
                    <a:cubicBezTo>
                      <a:pt x="68" y="8"/>
                      <a:pt x="65" y="8"/>
                      <a:pt x="62" y="7"/>
                    </a:cubicBezTo>
                    <a:cubicBezTo>
                      <a:pt x="59" y="7"/>
                      <a:pt x="55" y="6"/>
                      <a:pt x="50" y="6"/>
                    </a:cubicBezTo>
                    <a:cubicBezTo>
                      <a:pt x="46" y="5"/>
                      <a:pt x="41" y="5"/>
                      <a:pt x="36" y="4"/>
                    </a:cubicBezTo>
                    <a:cubicBezTo>
                      <a:pt x="31" y="3"/>
                      <a:pt x="22" y="2"/>
                      <a:pt x="16" y="2"/>
                    </a:cubicBezTo>
                    <a:cubicBezTo>
                      <a:pt x="11" y="1"/>
                      <a:pt x="11" y="2"/>
                      <a:pt x="6" y="1"/>
                    </a:cubicBezTo>
                    <a:cubicBezTo>
                      <a:pt x="1" y="1"/>
                      <a:pt x="6" y="0"/>
                      <a:pt x="1" y="0"/>
                    </a:cubicBezTo>
                    <a:cubicBezTo>
                      <a:pt x="1" y="0"/>
                      <a:pt x="1" y="0"/>
                      <a:pt x="1" y="0"/>
                    </a:cubicBezTo>
                    <a:cubicBezTo>
                      <a:pt x="0" y="20"/>
                      <a:pt x="0" y="20"/>
                      <a:pt x="0" y="20"/>
                    </a:cubicBezTo>
                    <a:cubicBezTo>
                      <a:pt x="0" y="20"/>
                      <a:pt x="0" y="20"/>
                      <a:pt x="0" y="20"/>
                    </a:cubicBezTo>
                    <a:close/>
                  </a:path>
                </a:pathLst>
              </a:custGeom>
              <a:solidFill>
                <a:srgbClr val="818384"/>
              </a:solidFill>
              <a:ln w="9525">
                <a:noFill/>
                <a:round/>
                <a:headEnd/>
                <a:tailEnd/>
              </a:ln>
            </p:spPr>
            <p:txBody>
              <a:bodyPr/>
              <a:lstStyle/>
              <a:p>
                <a:pPr>
                  <a:defRPr/>
                </a:pPr>
                <a:endParaRPr lang="en-US"/>
              </a:p>
            </p:txBody>
          </p:sp>
          <p:sp>
            <p:nvSpPr>
              <p:cNvPr id="1086" name="Freeform 36"/>
              <p:cNvSpPr>
                <a:spLocks noChangeAspect="1" noEditPoints="1"/>
              </p:cNvSpPr>
              <p:nvPr userDrawn="1"/>
            </p:nvSpPr>
            <p:spPr bwMode="auto">
              <a:xfrm>
                <a:off x="2917" y="446"/>
                <a:ext cx="154" cy="71"/>
              </a:xfrm>
              <a:custGeom>
                <a:avLst/>
                <a:gdLst>
                  <a:gd name="T0" fmla="*/ 70 w 77"/>
                  <a:gd name="T1" fmla="*/ 36 h 36"/>
                  <a:gd name="T2" fmla="*/ 63 w 77"/>
                  <a:gd name="T3" fmla="*/ 35 h 36"/>
                  <a:gd name="T4" fmla="*/ 52 w 77"/>
                  <a:gd name="T5" fmla="*/ 33 h 36"/>
                  <a:gd name="T6" fmla="*/ 38 w 77"/>
                  <a:gd name="T7" fmla="*/ 31 h 36"/>
                  <a:gd name="T8" fmla="*/ 19 w 77"/>
                  <a:gd name="T9" fmla="*/ 29 h 36"/>
                  <a:gd name="T10" fmla="*/ 10 w 77"/>
                  <a:gd name="T11" fmla="*/ 28 h 36"/>
                  <a:gd name="T12" fmla="*/ 5 w 77"/>
                  <a:gd name="T13" fmla="*/ 27 h 36"/>
                  <a:gd name="T14" fmla="*/ 3 w 77"/>
                  <a:gd name="T15" fmla="*/ 26 h 36"/>
                  <a:gd name="T16" fmla="*/ 1 w 77"/>
                  <a:gd name="T17" fmla="*/ 26 h 36"/>
                  <a:gd name="T18" fmla="*/ 0 w 77"/>
                  <a:gd name="T19" fmla="*/ 23 h 36"/>
                  <a:gd name="T20" fmla="*/ 0 w 77"/>
                  <a:gd name="T21" fmla="*/ 23 h 36"/>
                  <a:gd name="T22" fmla="*/ 0 w 77"/>
                  <a:gd name="T23" fmla="*/ 2 h 36"/>
                  <a:gd name="T24" fmla="*/ 1 w 77"/>
                  <a:gd name="T25" fmla="*/ 0 h 36"/>
                  <a:gd name="T26" fmla="*/ 3 w 77"/>
                  <a:gd name="T27" fmla="*/ 0 h 36"/>
                  <a:gd name="T28" fmla="*/ 3 w 77"/>
                  <a:gd name="T29" fmla="*/ 0 h 36"/>
                  <a:gd name="T30" fmla="*/ 6 w 77"/>
                  <a:gd name="T31" fmla="*/ 0 h 36"/>
                  <a:gd name="T32" fmla="*/ 7 w 77"/>
                  <a:gd name="T33" fmla="*/ 1 h 36"/>
                  <a:gd name="T34" fmla="*/ 8 w 77"/>
                  <a:gd name="T35" fmla="*/ 2 h 36"/>
                  <a:gd name="T36" fmla="*/ 19 w 77"/>
                  <a:gd name="T37" fmla="*/ 2 h 36"/>
                  <a:gd name="T38" fmla="*/ 39 w 77"/>
                  <a:gd name="T39" fmla="*/ 4 h 36"/>
                  <a:gd name="T40" fmla="*/ 53 w 77"/>
                  <a:gd name="T41" fmla="*/ 6 h 36"/>
                  <a:gd name="T42" fmla="*/ 64 w 77"/>
                  <a:gd name="T43" fmla="*/ 8 h 36"/>
                  <a:gd name="T44" fmla="*/ 72 w 77"/>
                  <a:gd name="T45" fmla="*/ 9 h 36"/>
                  <a:gd name="T46" fmla="*/ 75 w 77"/>
                  <a:gd name="T47" fmla="*/ 9 h 36"/>
                  <a:gd name="T48" fmla="*/ 77 w 77"/>
                  <a:gd name="T49" fmla="*/ 11 h 36"/>
                  <a:gd name="T50" fmla="*/ 76 w 77"/>
                  <a:gd name="T51" fmla="*/ 14 h 36"/>
                  <a:gd name="T52" fmla="*/ 76 w 77"/>
                  <a:gd name="T53" fmla="*/ 14 h 36"/>
                  <a:gd name="T54" fmla="*/ 75 w 77"/>
                  <a:gd name="T55" fmla="*/ 15 h 36"/>
                  <a:gd name="T56" fmla="*/ 69 w 77"/>
                  <a:gd name="T57" fmla="*/ 22 h 36"/>
                  <a:gd name="T58" fmla="*/ 69 w 77"/>
                  <a:gd name="T59" fmla="*/ 22 h 36"/>
                  <a:gd name="T60" fmla="*/ 71 w 77"/>
                  <a:gd name="T61" fmla="*/ 24 h 36"/>
                  <a:gd name="T62" fmla="*/ 73 w 77"/>
                  <a:gd name="T63" fmla="*/ 29 h 36"/>
                  <a:gd name="T64" fmla="*/ 75 w 77"/>
                  <a:gd name="T65" fmla="*/ 32 h 36"/>
                  <a:gd name="T66" fmla="*/ 75 w 77"/>
                  <a:gd name="T67" fmla="*/ 32 h 36"/>
                  <a:gd name="T68" fmla="*/ 76 w 77"/>
                  <a:gd name="T69" fmla="*/ 35 h 36"/>
                  <a:gd name="T70" fmla="*/ 73 w 77"/>
                  <a:gd name="T71" fmla="*/ 36 h 36"/>
                  <a:gd name="T72" fmla="*/ 8 w 77"/>
                  <a:gd name="T73" fmla="*/ 23 h 36"/>
                  <a:gd name="T74" fmla="*/ 10 w 77"/>
                  <a:gd name="T75" fmla="*/ 23 h 36"/>
                  <a:gd name="T76" fmla="*/ 20 w 77"/>
                  <a:gd name="T77" fmla="*/ 24 h 36"/>
                  <a:gd name="T78" fmla="*/ 39 w 77"/>
                  <a:gd name="T79" fmla="*/ 26 h 36"/>
                  <a:gd name="T80" fmla="*/ 52 w 77"/>
                  <a:gd name="T81" fmla="*/ 28 h 36"/>
                  <a:gd name="T82" fmla="*/ 63 w 77"/>
                  <a:gd name="T83" fmla="*/ 29 h 36"/>
                  <a:gd name="T84" fmla="*/ 68 w 77"/>
                  <a:gd name="T85" fmla="*/ 30 h 36"/>
                  <a:gd name="T86" fmla="*/ 64 w 77"/>
                  <a:gd name="T87" fmla="*/ 23 h 36"/>
                  <a:gd name="T88" fmla="*/ 64 w 77"/>
                  <a:gd name="T89" fmla="*/ 23 h 36"/>
                  <a:gd name="T90" fmla="*/ 64 w 77"/>
                  <a:gd name="T91" fmla="*/ 23 h 36"/>
                  <a:gd name="T92" fmla="*/ 63 w 77"/>
                  <a:gd name="T93" fmla="*/ 22 h 36"/>
                  <a:gd name="T94" fmla="*/ 63 w 77"/>
                  <a:gd name="T95" fmla="*/ 22 h 36"/>
                  <a:gd name="T96" fmla="*/ 63 w 77"/>
                  <a:gd name="T97" fmla="*/ 22 h 36"/>
                  <a:gd name="T98" fmla="*/ 63 w 77"/>
                  <a:gd name="T99" fmla="*/ 21 h 36"/>
                  <a:gd name="T100" fmla="*/ 64 w 77"/>
                  <a:gd name="T101" fmla="*/ 19 h 36"/>
                  <a:gd name="T102" fmla="*/ 66 w 77"/>
                  <a:gd name="T103" fmla="*/ 17 h 36"/>
                  <a:gd name="T104" fmla="*/ 68 w 77"/>
                  <a:gd name="T105" fmla="*/ 15 h 36"/>
                  <a:gd name="T106" fmla="*/ 69 w 77"/>
                  <a:gd name="T107" fmla="*/ 14 h 36"/>
                  <a:gd name="T108" fmla="*/ 63 w 77"/>
                  <a:gd name="T109" fmla="*/ 13 h 36"/>
                  <a:gd name="T110" fmla="*/ 52 w 77"/>
                  <a:gd name="T111" fmla="*/ 11 h 36"/>
                  <a:gd name="T112" fmla="*/ 38 w 77"/>
                  <a:gd name="T113" fmla="*/ 10 h 36"/>
                  <a:gd name="T114" fmla="*/ 18 w 77"/>
                  <a:gd name="T115" fmla="*/ 7 h 36"/>
                  <a:gd name="T116" fmla="*/ 8 w 77"/>
                  <a:gd name="T117" fmla="*/ 7 h 36"/>
                  <a:gd name="T118" fmla="*/ 5 w 77"/>
                  <a:gd name="T119" fmla="*/ 6 h 36"/>
                  <a:gd name="T120" fmla="*/ 8 w 77"/>
                  <a:gd name="T121" fmla="*/ 23 h 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77" h="36">
                    <a:moveTo>
                      <a:pt x="73" y="36"/>
                    </a:moveTo>
                    <a:cubicBezTo>
                      <a:pt x="73" y="36"/>
                      <a:pt x="72" y="36"/>
                      <a:pt x="70" y="36"/>
                    </a:cubicBezTo>
                    <a:cubicBezTo>
                      <a:pt x="70" y="36"/>
                      <a:pt x="70" y="36"/>
                      <a:pt x="70" y="36"/>
                    </a:cubicBezTo>
                    <a:cubicBezTo>
                      <a:pt x="68" y="36"/>
                      <a:pt x="66" y="35"/>
                      <a:pt x="63" y="35"/>
                    </a:cubicBezTo>
                    <a:cubicBezTo>
                      <a:pt x="63" y="35"/>
                      <a:pt x="63" y="35"/>
                      <a:pt x="63" y="35"/>
                    </a:cubicBezTo>
                    <a:cubicBezTo>
                      <a:pt x="60" y="34"/>
                      <a:pt x="56" y="34"/>
                      <a:pt x="52" y="33"/>
                    </a:cubicBezTo>
                    <a:cubicBezTo>
                      <a:pt x="52" y="33"/>
                      <a:pt x="52" y="33"/>
                      <a:pt x="52" y="33"/>
                    </a:cubicBezTo>
                    <a:cubicBezTo>
                      <a:pt x="47" y="32"/>
                      <a:pt x="43" y="32"/>
                      <a:pt x="38" y="31"/>
                    </a:cubicBezTo>
                    <a:cubicBezTo>
                      <a:pt x="38" y="31"/>
                      <a:pt x="38" y="31"/>
                      <a:pt x="38" y="31"/>
                    </a:cubicBezTo>
                    <a:cubicBezTo>
                      <a:pt x="33" y="30"/>
                      <a:pt x="24" y="29"/>
                      <a:pt x="19" y="29"/>
                    </a:cubicBezTo>
                    <a:cubicBezTo>
                      <a:pt x="19" y="29"/>
                      <a:pt x="19" y="29"/>
                      <a:pt x="19" y="29"/>
                    </a:cubicBezTo>
                    <a:cubicBezTo>
                      <a:pt x="14" y="28"/>
                      <a:pt x="15" y="29"/>
                      <a:pt x="10" y="28"/>
                    </a:cubicBezTo>
                    <a:cubicBezTo>
                      <a:pt x="10" y="28"/>
                      <a:pt x="10" y="28"/>
                      <a:pt x="10" y="28"/>
                    </a:cubicBezTo>
                    <a:cubicBezTo>
                      <a:pt x="7" y="28"/>
                      <a:pt x="5" y="27"/>
                      <a:pt x="5" y="27"/>
                    </a:cubicBezTo>
                    <a:cubicBezTo>
                      <a:pt x="5" y="27"/>
                      <a:pt x="5" y="27"/>
                      <a:pt x="5" y="27"/>
                    </a:cubicBezTo>
                    <a:cubicBezTo>
                      <a:pt x="4" y="26"/>
                      <a:pt x="5" y="27"/>
                      <a:pt x="3" y="26"/>
                    </a:cubicBezTo>
                    <a:cubicBezTo>
                      <a:pt x="3" y="26"/>
                      <a:pt x="3" y="26"/>
                      <a:pt x="3" y="26"/>
                    </a:cubicBezTo>
                    <a:cubicBezTo>
                      <a:pt x="2" y="26"/>
                      <a:pt x="2" y="26"/>
                      <a:pt x="1" y="26"/>
                    </a:cubicBezTo>
                    <a:cubicBezTo>
                      <a:pt x="1" y="26"/>
                      <a:pt x="1" y="26"/>
                      <a:pt x="1" y="26"/>
                    </a:cubicBezTo>
                    <a:cubicBezTo>
                      <a:pt x="1" y="26"/>
                      <a:pt x="0" y="25"/>
                      <a:pt x="0" y="23"/>
                    </a:cubicBezTo>
                    <a:cubicBezTo>
                      <a:pt x="0" y="23"/>
                      <a:pt x="0" y="23"/>
                      <a:pt x="0" y="23"/>
                    </a:cubicBezTo>
                    <a:cubicBezTo>
                      <a:pt x="0" y="23"/>
                      <a:pt x="0" y="23"/>
                      <a:pt x="0" y="23"/>
                    </a:cubicBezTo>
                    <a:cubicBezTo>
                      <a:pt x="0" y="23"/>
                      <a:pt x="0" y="23"/>
                      <a:pt x="0" y="23"/>
                    </a:cubicBezTo>
                    <a:cubicBezTo>
                      <a:pt x="0" y="2"/>
                      <a:pt x="0" y="2"/>
                      <a:pt x="0" y="2"/>
                    </a:cubicBezTo>
                    <a:cubicBezTo>
                      <a:pt x="0" y="2"/>
                      <a:pt x="0" y="1"/>
                      <a:pt x="1" y="0"/>
                    </a:cubicBezTo>
                    <a:cubicBezTo>
                      <a:pt x="1" y="0"/>
                      <a:pt x="1" y="0"/>
                      <a:pt x="1" y="0"/>
                    </a:cubicBezTo>
                    <a:cubicBezTo>
                      <a:pt x="2" y="0"/>
                      <a:pt x="3" y="0"/>
                      <a:pt x="3" y="0"/>
                    </a:cubicBezTo>
                    <a:cubicBezTo>
                      <a:pt x="3" y="0"/>
                      <a:pt x="3" y="0"/>
                      <a:pt x="3" y="0"/>
                    </a:cubicBezTo>
                    <a:cubicBezTo>
                      <a:pt x="3" y="0"/>
                      <a:pt x="3" y="0"/>
                      <a:pt x="3" y="0"/>
                    </a:cubicBezTo>
                    <a:cubicBezTo>
                      <a:pt x="3" y="0"/>
                      <a:pt x="3" y="0"/>
                      <a:pt x="3" y="0"/>
                    </a:cubicBezTo>
                    <a:cubicBezTo>
                      <a:pt x="4" y="0"/>
                      <a:pt x="5" y="0"/>
                      <a:pt x="6" y="0"/>
                    </a:cubicBezTo>
                    <a:cubicBezTo>
                      <a:pt x="6" y="0"/>
                      <a:pt x="6" y="0"/>
                      <a:pt x="6" y="0"/>
                    </a:cubicBezTo>
                    <a:cubicBezTo>
                      <a:pt x="6" y="0"/>
                      <a:pt x="7" y="1"/>
                      <a:pt x="7" y="1"/>
                    </a:cubicBezTo>
                    <a:cubicBezTo>
                      <a:pt x="7" y="1"/>
                      <a:pt x="7" y="1"/>
                      <a:pt x="7" y="1"/>
                    </a:cubicBezTo>
                    <a:cubicBezTo>
                      <a:pt x="8" y="1"/>
                      <a:pt x="8" y="2"/>
                      <a:pt x="8" y="2"/>
                    </a:cubicBezTo>
                    <a:cubicBezTo>
                      <a:pt x="8" y="2"/>
                      <a:pt x="8" y="2"/>
                      <a:pt x="8" y="2"/>
                    </a:cubicBezTo>
                    <a:cubicBezTo>
                      <a:pt x="13" y="2"/>
                      <a:pt x="13" y="2"/>
                      <a:pt x="19" y="2"/>
                    </a:cubicBezTo>
                    <a:cubicBezTo>
                      <a:pt x="19" y="2"/>
                      <a:pt x="19" y="2"/>
                      <a:pt x="19" y="2"/>
                    </a:cubicBezTo>
                    <a:cubicBezTo>
                      <a:pt x="24" y="3"/>
                      <a:pt x="34" y="4"/>
                      <a:pt x="39" y="4"/>
                    </a:cubicBezTo>
                    <a:cubicBezTo>
                      <a:pt x="39" y="4"/>
                      <a:pt x="39" y="4"/>
                      <a:pt x="39" y="4"/>
                    </a:cubicBezTo>
                    <a:cubicBezTo>
                      <a:pt x="44" y="5"/>
                      <a:pt x="48" y="6"/>
                      <a:pt x="53" y="6"/>
                    </a:cubicBezTo>
                    <a:cubicBezTo>
                      <a:pt x="53" y="6"/>
                      <a:pt x="53" y="6"/>
                      <a:pt x="53" y="6"/>
                    </a:cubicBezTo>
                    <a:cubicBezTo>
                      <a:pt x="57" y="7"/>
                      <a:pt x="61" y="7"/>
                      <a:pt x="64" y="8"/>
                    </a:cubicBezTo>
                    <a:cubicBezTo>
                      <a:pt x="64" y="8"/>
                      <a:pt x="64" y="8"/>
                      <a:pt x="64" y="8"/>
                    </a:cubicBezTo>
                    <a:cubicBezTo>
                      <a:pt x="67" y="8"/>
                      <a:pt x="70" y="9"/>
                      <a:pt x="72" y="9"/>
                    </a:cubicBezTo>
                    <a:cubicBezTo>
                      <a:pt x="72" y="9"/>
                      <a:pt x="72" y="9"/>
                      <a:pt x="72" y="9"/>
                    </a:cubicBezTo>
                    <a:cubicBezTo>
                      <a:pt x="74" y="9"/>
                      <a:pt x="75" y="9"/>
                      <a:pt x="75" y="9"/>
                    </a:cubicBezTo>
                    <a:cubicBezTo>
                      <a:pt x="75" y="9"/>
                      <a:pt x="75" y="9"/>
                      <a:pt x="75" y="9"/>
                    </a:cubicBezTo>
                    <a:cubicBezTo>
                      <a:pt x="76" y="9"/>
                      <a:pt x="77" y="10"/>
                      <a:pt x="77" y="11"/>
                    </a:cubicBezTo>
                    <a:cubicBezTo>
                      <a:pt x="77" y="11"/>
                      <a:pt x="77" y="11"/>
                      <a:pt x="77" y="11"/>
                    </a:cubicBezTo>
                    <a:cubicBezTo>
                      <a:pt x="77" y="12"/>
                      <a:pt x="77" y="13"/>
                      <a:pt x="76" y="14"/>
                    </a:cubicBezTo>
                    <a:cubicBezTo>
                      <a:pt x="76" y="14"/>
                      <a:pt x="76" y="14"/>
                      <a:pt x="76" y="14"/>
                    </a:cubicBezTo>
                    <a:cubicBezTo>
                      <a:pt x="76" y="14"/>
                      <a:pt x="76" y="14"/>
                      <a:pt x="76" y="14"/>
                    </a:cubicBezTo>
                    <a:cubicBezTo>
                      <a:pt x="76" y="14"/>
                      <a:pt x="76" y="14"/>
                      <a:pt x="76" y="14"/>
                    </a:cubicBezTo>
                    <a:cubicBezTo>
                      <a:pt x="76" y="14"/>
                      <a:pt x="75" y="15"/>
                      <a:pt x="75" y="15"/>
                    </a:cubicBezTo>
                    <a:cubicBezTo>
                      <a:pt x="75" y="15"/>
                      <a:pt x="75" y="15"/>
                      <a:pt x="75" y="15"/>
                    </a:cubicBezTo>
                    <a:cubicBezTo>
                      <a:pt x="75" y="15"/>
                      <a:pt x="70" y="20"/>
                      <a:pt x="69" y="22"/>
                    </a:cubicBezTo>
                    <a:cubicBezTo>
                      <a:pt x="69" y="22"/>
                      <a:pt x="69" y="22"/>
                      <a:pt x="69" y="22"/>
                    </a:cubicBezTo>
                    <a:cubicBezTo>
                      <a:pt x="69" y="22"/>
                      <a:pt x="69" y="22"/>
                      <a:pt x="69" y="22"/>
                    </a:cubicBezTo>
                    <a:cubicBezTo>
                      <a:pt x="69" y="22"/>
                      <a:pt x="69" y="22"/>
                      <a:pt x="69" y="22"/>
                    </a:cubicBezTo>
                    <a:cubicBezTo>
                      <a:pt x="69" y="22"/>
                      <a:pt x="70" y="23"/>
                      <a:pt x="71" y="24"/>
                    </a:cubicBezTo>
                    <a:cubicBezTo>
                      <a:pt x="71" y="24"/>
                      <a:pt x="71" y="24"/>
                      <a:pt x="71" y="24"/>
                    </a:cubicBezTo>
                    <a:cubicBezTo>
                      <a:pt x="72" y="26"/>
                      <a:pt x="73" y="29"/>
                      <a:pt x="73" y="29"/>
                    </a:cubicBezTo>
                    <a:cubicBezTo>
                      <a:pt x="73" y="29"/>
                      <a:pt x="73" y="29"/>
                      <a:pt x="73" y="29"/>
                    </a:cubicBezTo>
                    <a:cubicBezTo>
                      <a:pt x="74" y="29"/>
                      <a:pt x="75" y="31"/>
                      <a:pt x="75" y="32"/>
                    </a:cubicBezTo>
                    <a:cubicBezTo>
                      <a:pt x="75" y="32"/>
                      <a:pt x="75" y="32"/>
                      <a:pt x="75" y="32"/>
                    </a:cubicBezTo>
                    <a:cubicBezTo>
                      <a:pt x="75" y="32"/>
                      <a:pt x="75" y="32"/>
                      <a:pt x="75" y="32"/>
                    </a:cubicBezTo>
                    <a:cubicBezTo>
                      <a:pt x="75" y="32"/>
                      <a:pt x="75" y="32"/>
                      <a:pt x="75" y="32"/>
                    </a:cubicBezTo>
                    <a:cubicBezTo>
                      <a:pt x="76" y="33"/>
                      <a:pt x="76" y="34"/>
                      <a:pt x="76" y="35"/>
                    </a:cubicBezTo>
                    <a:cubicBezTo>
                      <a:pt x="76" y="35"/>
                      <a:pt x="76" y="35"/>
                      <a:pt x="76" y="35"/>
                    </a:cubicBezTo>
                    <a:cubicBezTo>
                      <a:pt x="75" y="36"/>
                      <a:pt x="74" y="36"/>
                      <a:pt x="73" y="36"/>
                    </a:cubicBezTo>
                    <a:cubicBezTo>
                      <a:pt x="73" y="36"/>
                      <a:pt x="73" y="36"/>
                      <a:pt x="73" y="36"/>
                    </a:cubicBezTo>
                    <a:cubicBezTo>
                      <a:pt x="73" y="36"/>
                      <a:pt x="73" y="36"/>
                      <a:pt x="73" y="36"/>
                    </a:cubicBezTo>
                    <a:close/>
                    <a:moveTo>
                      <a:pt x="8" y="23"/>
                    </a:moveTo>
                    <a:cubicBezTo>
                      <a:pt x="8" y="23"/>
                      <a:pt x="8" y="23"/>
                      <a:pt x="10" y="23"/>
                    </a:cubicBezTo>
                    <a:cubicBezTo>
                      <a:pt x="10" y="23"/>
                      <a:pt x="10" y="23"/>
                      <a:pt x="10" y="23"/>
                    </a:cubicBezTo>
                    <a:cubicBezTo>
                      <a:pt x="15" y="23"/>
                      <a:pt x="15" y="23"/>
                      <a:pt x="20" y="24"/>
                    </a:cubicBezTo>
                    <a:cubicBezTo>
                      <a:pt x="20" y="24"/>
                      <a:pt x="20" y="24"/>
                      <a:pt x="20" y="24"/>
                    </a:cubicBezTo>
                    <a:cubicBezTo>
                      <a:pt x="25" y="24"/>
                      <a:pt x="34" y="25"/>
                      <a:pt x="39" y="26"/>
                    </a:cubicBezTo>
                    <a:cubicBezTo>
                      <a:pt x="39" y="26"/>
                      <a:pt x="39" y="26"/>
                      <a:pt x="39" y="26"/>
                    </a:cubicBezTo>
                    <a:cubicBezTo>
                      <a:pt x="44" y="27"/>
                      <a:pt x="48" y="27"/>
                      <a:pt x="52" y="28"/>
                    </a:cubicBezTo>
                    <a:cubicBezTo>
                      <a:pt x="52" y="28"/>
                      <a:pt x="52" y="28"/>
                      <a:pt x="52" y="28"/>
                    </a:cubicBezTo>
                    <a:cubicBezTo>
                      <a:pt x="57" y="28"/>
                      <a:pt x="60" y="29"/>
                      <a:pt x="63" y="29"/>
                    </a:cubicBezTo>
                    <a:cubicBezTo>
                      <a:pt x="63" y="29"/>
                      <a:pt x="63" y="29"/>
                      <a:pt x="63" y="29"/>
                    </a:cubicBezTo>
                    <a:cubicBezTo>
                      <a:pt x="65" y="30"/>
                      <a:pt x="66" y="30"/>
                      <a:pt x="68" y="30"/>
                    </a:cubicBezTo>
                    <a:cubicBezTo>
                      <a:pt x="68" y="30"/>
                      <a:pt x="68" y="30"/>
                      <a:pt x="68" y="30"/>
                    </a:cubicBezTo>
                    <a:cubicBezTo>
                      <a:pt x="66" y="28"/>
                      <a:pt x="64" y="24"/>
                      <a:pt x="64" y="23"/>
                    </a:cubicBezTo>
                    <a:cubicBezTo>
                      <a:pt x="64" y="23"/>
                      <a:pt x="64" y="23"/>
                      <a:pt x="64" y="23"/>
                    </a:cubicBezTo>
                    <a:cubicBezTo>
                      <a:pt x="64" y="23"/>
                      <a:pt x="64" y="23"/>
                      <a:pt x="64" y="23"/>
                    </a:cubicBezTo>
                    <a:cubicBezTo>
                      <a:pt x="64" y="23"/>
                      <a:pt x="64" y="23"/>
                      <a:pt x="64" y="23"/>
                    </a:cubicBezTo>
                    <a:cubicBezTo>
                      <a:pt x="64" y="23"/>
                      <a:pt x="64" y="23"/>
                      <a:pt x="64" y="23"/>
                    </a:cubicBezTo>
                    <a:cubicBezTo>
                      <a:pt x="64" y="23"/>
                      <a:pt x="64" y="23"/>
                      <a:pt x="64" y="23"/>
                    </a:cubicBezTo>
                    <a:cubicBezTo>
                      <a:pt x="64" y="23"/>
                      <a:pt x="63" y="22"/>
                      <a:pt x="63" y="22"/>
                    </a:cubicBezTo>
                    <a:cubicBezTo>
                      <a:pt x="63" y="22"/>
                      <a:pt x="63" y="22"/>
                      <a:pt x="63" y="22"/>
                    </a:cubicBezTo>
                    <a:cubicBezTo>
                      <a:pt x="63" y="22"/>
                      <a:pt x="63" y="22"/>
                      <a:pt x="63" y="22"/>
                    </a:cubicBezTo>
                    <a:cubicBezTo>
                      <a:pt x="63" y="22"/>
                      <a:pt x="63" y="22"/>
                      <a:pt x="63" y="22"/>
                    </a:cubicBezTo>
                    <a:cubicBezTo>
                      <a:pt x="63" y="22"/>
                      <a:pt x="63" y="22"/>
                      <a:pt x="63" y="22"/>
                    </a:cubicBezTo>
                    <a:cubicBezTo>
                      <a:pt x="63" y="22"/>
                      <a:pt x="63" y="22"/>
                      <a:pt x="63" y="22"/>
                    </a:cubicBezTo>
                    <a:cubicBezTo>
                      <a:pt x="63" y="21"/>
                      <a:pt x="63" y="21"/>
                      <a:pt x="63" y="21"/>
                    </a:cubicBezTo>
                    <a:cubicBezTo>
                      <a:pt x="63" y="21"/>
                      <a:pt x="63" y="21"/>
                      <a:pt x="63" y="21"/>
                    </a:cubicBezTo>
                    <a:cubicBezTo>
                      <a:pt x="64" y="20"/>
                      <a:pt x="64" y="20"/>
                      <a:pt x="64" y="19"/>
                    </a:cubicBezTo>
                    <a:cubicBezTo>
                      <a:pt x="64" y="19"/>
                      <a:pt x="64" y="19"/>
                      <a:pt x="64" y="19"/>
                    </a:cubicBezTo>
                    <a:cubicBezTo>
                      <a:pt x="65" y="18"/>
                      <a:pt x="65" y="18"/>
                      <a:pt x="66" y="17"/>
                    </a:cubicBezTo>
                    <a:cubicBezTo>
                      <a:pt x="66" y="17"/>
                      <a:pt x="66" y="17"/>
                      <a:pt x="66" y="17"/>
                    </a:cubicBezTo>
                    <a:cubicBezTo>
                      <a:pt x="66" y="17"/>
                      <a:pt x="67" y="16"/>
                      <a:pt x="68" y="15"/>
                    </a:cubicBezTo>
                    <a:cubicBezTo>
                      <a:pt x="68" y="15"/>
                      <a:pt x="68" y="15"/>
                      <a:pt x="68" y="15"/>
                    </a:cubicBezTo>
                    <a:cubicBezTo>
                      <a:pt x="68" y="15"/>
                      <a:pt x="69" y="14"/>
                      <a:pt x="69" y="14"/>
                    </a:cubicBezTo>
                    <a:cubicBezTo>
                      <a:pt x="69" y="14"/>
                      <a:pt x="69" y="14"/>
                      <a:pt x="69" y="14"/>
                    </a:cubicBezTo>
                    <a:cubicBezTo>
                      <a:pt x="67" y="13"/>
                      <a:pt x="66" y="13"/>
                      <a:pt x="63" y="13"/>
                    </a:cubicBezTo>
                    <a:cubicBezTo>
                      <a:pt x="63" y="13"/>
                      <a:pt x="63" y="13"/>
                      <a:pt x="63" y="13"/>
                    </a:cubicBezTo>
                    <a:cubicBezTo>
                      <a:pt x="60" y="12"/>
                      <a:pt x="56" y="12"/>
                      <a:pt x="52" y="11"/>
                    </a:cubicBezTo>
                    <a:cubicBezTo>
                      <a:pt x="52" y="11"/>
                      <a:pt x="52" y="11"/>
                      <a:pt x="52" y="11"/>
                    </a:cubicBezTo>
                    <a:cubicBezTo>
                      <a:pt x="48" y="11"/>
                      <a:pt x="43" y="10"/>
                      <a:pt x="38" y="10"/>
                    </a:cubicBezTo>
                    <a:cubicBezTo>
                      <a:pt x="38" y="10"/>
                      <a:pt x="38" y="10"/>
                      <a:pt x="38" y="10"/>
                    </a:cubicBezTo>
                    <a:cubicBezTo>
                      <a:pt x="33" y="9"/>
                      <a:pt x="23" y="8"/>
                      <a:pt x="18" y="7"/>
                    </a:cubicBezTo>
                    <a:cubicBezTo>
                      <a:pt x="18" y="7"/>
                      <a:pt x="18" y="7"/>
                      <a:pt x="18" y="7"/>
                    </a:cubicBezTo>
                    <a:cubicBezTo>
                      <a:pt x="13" y="7"/>
                      <a:pt x="13" y="7"/>
                      <a:pt x="8" y="7"/>
                    </a:cubicBezTo>
                    <a:cubicBezTo>
                      <a:pt x="8" y="7"/>
                      <a:pt x="8" y="7"/>
                      <a:pt x="8" y="7"/>
                    </a:cubicBezTo>
                    <a:cubicBezTo>
                      <a:pt x="7" y="7"/>
                      <a:pt x="6" y="7"/>
                      <a:pt x="5" y="6"/>
                    </a:cubicBezTo>
                    <a:cubicBezTo>
                      <a:pt x="5" y="6"/>
                      <a:pt x="5" y="6"/>
                      <a:pt x="5" y="6"/>
                    </a:cubicBezTo>
                    <a:cubicBezTo>
                      <a:pt x="5" y="21"/>
                      <a:pt x="5" y="21"/>
                      <a:pt x="5" y="21"/>
                    </a:cubicBezTo>
                    <a:cubicBezTo>
                      <a:pt x="7" y="21"/>
                      <a:pt x="8" y="22"/>
                      <a:pt x="8" y="23"/>
                    </a:cubicBezTo>
                    <a:close/>
                  </a:path>
                </a:pathLst>
              </a:custGeom>
              <a:solidFill>
                <a:srgbClr val="818384"/>
              </a:solidFill>
              <a:ln w="9525">
                <a:noFill/>
                <a:round/>
                <a:headEnd/>
                <a:tailEnd/>
              </a:ln>
            </p:spPr>
            <p:txBody>
              <a:bodyPr/>
              <a:lstStyle/>
              <a:p>
                <a:pPr>
                  <a:defRPr/>
                </a:pPr>
                <a:endParaRPr lang="en-US"/>
              </a:p>
            </p:txBody>
          </p:sp>
          <p:sp>
            <p:nvSpPr>
              <p:cNvPr id="1087" name="Freeform 37"/>
              <p:cNvSpPr>
                <a:spLocks noChangeAspect="1"/>
              </p:cNvSpPr>
              <p:nvPr userDrawn="1"/>
            </p:nvSpPr>
            <p:spPr bwMode="auto">
              <a:xfrm>
                <a:off x="2691" y="433"/>
                <a:ext cx="252" cy="80"/>
              </a:xfrm>
              <a:custGeom>
                <a:avLst/>
                <a:gdLst>
                  <a:gd name="T0" fmla="*/ 124 w 127"/>
                  <a:gd name="T1" fmla="*/ 0 h 40"/>
                  <a:gd name="T2" fmla="*/ 124 w 127"/>
                  <a:gd name="T3" fmla="*/ 0 h 40"/>
                  <a:gd name="T4" fmla="*/ 112 w 127"/>
                  <a:gd name="T5" fmla="*/ 0 h 40"/>
                  <a:gd name="T6" fmla="*/ 67 w 127"/>
                  <a:gd name="T7" fmla="*/ 5 h 40"/>
                  <a:gd name="T8" fmla="*/ 51 w 127"/>
                  <a:gd name="T9" fmla="*/ 8 h 40"/>
                  <a:gd name="T10" fmla="*/ 36 w 127"/>
                  <a:gd name="T11" fmla="*/ 10 h 40"/>
                  <a:gd name="T12" fmla="*/ 22 w 127"/>
                  <a:gd name="T13" fmla="*/ 14 h 40"/>
                  <a:gd name="T14" fmla="*/ 10 w 127"/>
                  <a:gd name="T15" fmla="*/ 16 h 40"/>
                  <a:gd name="T16" fmla="*/ 3 w 127"/>
                  <a:gd name="T17" fmla="*/ 18 h 40"/>
                  <a:gd name="T18" fmla="*/ 0 w 127"/>
                  <a:gd name="T19" fmla="*/ 19 h 40"/>
                  <a:gd name="T20" fmla="*/ 0 w 127"/>
                  <a:gd name="T21" fmla="*/ 19 h 40"/>
                  <a:gd name="T22" fmla="*/ 1 w 127"/>
                  <a:gd name="T23" fmla="*/ 20 h 40"/>
                  <a:gd name="T24" fmla="*/ 3 w 127"/>
                  <a:gd name="T25" fmla="*/ 21 h 40"/>
                  <a:gd name="T26" fmla="*/ 9 w 127"/>
                  <a:gd name="T27" fmla="*/ 26 h 40"/>
                  <a:gd name="T28" fmla="*/ 9 w 127"/>
                  <a:gd name="T29" fmla="*/ 27 h 40"/>
                  <a:gd name="T30" fmla="*/ 9 w 127"/>
                  <a:gd name="T31" fmla="*/ 28 h 40"/>
                  <a:gd name="T32" fmla="*/ 9 w 127"/>
                  <a:gd name="T33" fmla="*/ 30 h 40"/>
                  <a:gd name="T34" fmla="*/ 8 w 127"/>
                  <a:gd name="T35" fmla="*/ 32 h 40"/>
                  <a:gd name="T36" fmla="*/ 6 w 127"/>
                  <a:gd name="T37" fmla="*/ 35 h 40"/>
                  <a:gd name="T38" fmla="*/ 5 w 127"/>
                  <a:gd name="T39" fmla="*/ 37 h 40"/>
                  <a:gd name="T40" fmla="*/ 3 w 127"/>
                  <a:gd name="T41" fmla="*/ 40 h 40"/>
                  <a:gd name="T42" fmla="*/ 3 w 127"/>
                  <a:gd name="T43" fmla="*/ 40 h 40"/>
                  <a:gd name="T44" fmla="*/ 6 w 127"/>
                  <a:gd name="T45" fmla="*/ 40 h 40"/>
                  <a:gd name="T46" fmla="*/ 13 w 127"/>
                  <a:gd name="T47" fmla="*/ 38 h 40"/>
                  <a:gd name="T48" fmla="*/ 24 w 127"/>
                  <a:gd name="T49" fmla="*/ 35 h 40"/>
                  <a:gd name="T50" fmla="*/ 37 w 127"/>
                  <a:gd name="T51" fmla="*/ 32 h 40"/>
                  <a:gd name="T52" fmla="*/ 52 w 127"/>
                  <a:gd name="T53" fmla="*/ 29 h 40"/>
                  <a:gd name="T54" fmla="*/ 66 w 127"/>
                  <a:gd name="T55" fmla="*/ 27 h 40"/>
                  <a:gd name="T56" fmla="*/ 113 w 127"/>
                  <a:gd name="T57" fmla="*/ 21 h 40"/>
                  <a:gd name="T58" fmla="*/ 127 w 127"/>
                  <a:gd name="T59" fmla="*/ 20 h 40"/>
                  <a:gd name="T60" fmla="*/ 124 w 127"/>
                  <a:gd name="T61" fmla="*/ 0 h 40"/>
                  <a:gd name="T62" fmla="*/ 124 w 127"/>
                  <a:gd name="T63" fmla="*/ 0 h 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40">
                    <a:moveTo>
                      <a:pt x="124" y="0"/>
                    </a:moveTo>
                    <a:cubicBezTo>
                      <a:pt x="124" y="0"/>
                      <a:pt x="124" y="0"/>
                      <a:pt x="124" y="0"/>
                    </a:cubicBezTo>
                    <a:cubicBezTo>
                      <a:pt x="120" y="0"/>
                      <a:pt x="116" y="0"/>
                      <a:pt x="112" y="0"/>
                    </a:cubicBezTo>
                    <a:cubicBezTo>
                      <a:pt x="107" y="1"/>
                      <a:pt x="72" y="5"/>
                      <a:pt x="67" y="5"/>
                    </a:cubicBezTo>
                    <a:cubicBezTo>
                      <a:pt x="62" y="6"/>
                      <a:pt x="56" y="7"/>
                      <a:pt x="51" y="8"/>
                    </a:cubicBezTo>
                    <a:cubicBezTo>
                      <a:pt x="46" y="8"/>
                      <a:pt x="41" y="9"/>
                      <a:pt x="36" y="10"/>
                    </a:cubicBezTo>
                    <a:cubicBezTo>
                      <a:pt x="31" y="11"/>
                      <a:pt x="26" y="13"/>
                      <a:pt x="22" y="14"/>
                    </a:cubicBezTo>
                    <a:cubicBezTo>
                      <a:pt x="17" y="14"/>
                      <a:pt x="14" y="15"/>
                      <a:pt x="10" y="16"/>
                    </a:cubicBezTo>
                    <a:cubicBezTo>
                      <a:pt x="7" y="17"/>
                      <a:pt x="5" y="18"/>
                      <a:pt x="3" y="18"/>
                    </a:cubicBezTo>
                    <a:cubicBezTo>
                      <a:pt x="1" y="18"/>
                      <a:pt x="0" y="19"/>
                      <a:pt x="0" y="19"/>
                    </a:cubicBezTo>
                    <a:cubicBezTo>
                      <a:pt x="0" y="19"/>
                      <a:pt x="0" y="19"/>
                      <a:pt x="0" y="19"/>
                    </a:cubicBezTo>
                    <a:cubicBezTo>
                      <a:pt x="1" y="19"/>
                      <a:pt x="1" y="19"/>
                      <a:pt x="1" y="20"/>
                    </a:cubicBezTo>
                    <a:cubicBezTo>
                      <a:pt x="2" y="20"/>
                      <a:pt x="2" y="20"/>
                      <a:pt x="3" y="21"/>
                    </a:cubicBezTo>
                    <a:cubicBezTo>
                      <a:pt x="3" y="21"/>
                      <a:pt x="9" y="26"/>
                      <a:pt x="9" y="26"/>
                    </a:cubicBezTo>
                    <a:cubicBezTo>
                      <a:pt x="9" y="27"/>
                      <a:pt x="9" y="27"/>
                      <a:pt x="9" y="27"/>
                    </a:cubicBezTo>
                    <a:cubicBezTo>
                      <a:pt x="9" y="28"/>
                      <a:pt x="9" y="28"/>
                      <a:pt x="9" y="28"/>
                    </a:cubicBezTo>
                    <a:cubicBezTo>
                      <a:pt x="9" y="29"/>
                      <a:pt x="9" y="30"/>
                      <a:pt x="9" y="30"/>
                    </a:cubicBezTo>
                    <a:cubicBezTo>
                      <a:pt x="8" y="31"/>
                      <a:pt x="8" y="32"/>
                      <a:pt x="8" y="32"/>
                    </a:cubicBezTo>
                    <a:cubicBezTo>
                      <a:pt x="7" y="33"/>
                      <a:pt x="7" y="34"/>
                      <a:pt x="6" y="35"/>
                    </a:cubicBezTo>
                    <a:cubicBezTo>
                      <a:pt x="6" y="35"/>
                      <a:pt x="6" y="36"/>
                      <a:pt x="5" y="37"/>
                    </a:cubicBezTo>
                    <a:cubicBezTo>
                      <a:pt x="5" y="37"/>
                      <a:pt x="3" y="39"/>
                      <a:pt x="3" y="40"/>
                    </a:cubicBezTo>
                    <a:cubicBezTo>
                      <a:pt x="3" y="40"/>
                      <a:pt x="3" y="40"/>
                      <a:pt x="3" y="40"/>
                    </a:cubicBezTo>
                    <a:cubicBezTo>
                      <a:pt x="3" y="40"/>
                      <a:pt x="4" y="40"/>
                      <a:pt x="6" y="40"/>
                    </a:cubicBezTo>
                    <a:cubicBezTo>
                      <a:pt x="7" y="39"/>
                      <a:pt x="10" y="38"/>
                      <a:pt x="13" y="38"/>
                    </a:cubicBezTo>
                    <a:cubicBezTo>
                      <a:pt x="16" y="37"/>
                      <a:pt x="20" y="36"/>
                      <a:pt x="24" y="35"/>
                    </a:cubicBezTo>
                    <a:cubicBezTo>
                      <a:pt x="28" y="34"/>
                      <a:pt x="32" y="33"/>
                      <a:pt x="37" y="32"/>
                    </a:cubicBezTo>
                    <a:cubicBezTo>
                      <a:pt x="42" y="31"/>
                      <a:pt x="47" y="30"/>
                      <a:pt x="52" y="29"/>
                    </a:cubicBezTo>
                    <a:cubicBezTo>
                      <a:pt x="57" y="28"/>
                      <a:pt x="61" y="27"/>
                      <a:pt x="66" y="27"/>
                    </a:cubicBezTo>
                    <a:cubicBezTo>
                      <a:pt x="71" y="26"/>
                      <a:pt x="107" y="22"/>
                      <a:pt x="113" y="21"/>
                    </a:cubicBezTo>
                    <a:cubicBezTo>
                      <a:pt x="118" y="21"/>
                      <a:pt x="123" y="21"/>
                      <a:pt x="127" y="20"/>
                    </a:cubicBezTo>
                    <a:cubicBezTo>
                      <a:pt x="124" y="0"/>
                      <a:pt x="124" y="0"/>
                      <a:pt x="124" y="0"/>
                    </a:cubicBezTo>
                    <a:cubicBezTo>
                      <a:pt x="124" y="0"/>
                      <a:pt x="124" y="0"/>
                      <a:pt x="124" y="0"/>
                    </a:cubicBezTo>
                    <a:close/>
                  </a:path>
                </a:pathLst>
              </a:custGeom>
              <a:solidFill>
                <a:srgbClr val="FFFFFF"/>
              </a:solidFill>
              <a:ln w="9525">
                <a:noFill/>
                <a:round/>
                <a:headEnd/>
                <a:tailEnd/>
              </a:ln>
            </p:spPr>
            <p:txBody>
              <a:bodyPr/>
              <a:lstStyle/>
              <a:p>
                <a:pPr>
                  <a:defRPr/>
                </a:pPr>
                <a:endParaRPr lang="en-US"/>
              </a:p>
            </p:txBody>
          </p:sp>
          <p:sp>
            <p:nvSpPr>
              <p:cNvPr id="1088" name="Freeform 38"/>
              <p:cNvSpPr>
                <a:spLocks noChangeAspect="1" noEditPoints="1"/>
              </p:cNvSpPr>
              <p:nvPr userDrawn="1"/>
            </p:nvSpPr>
            <p:spPr bwMode="auto">
              <a:xfrm>
                <a:off x="2685" y="428"/>
                <a:ext cx="263" cy="89"/>
              </a:xfrm>
              <a:custGeom>
                <a:avLst/>
                <a:gdLst>
                  <a:gd name="T0" fmla="*/ 4 w 132"/>
                  <a:gd name="T1" fmla="*/ 42 h 46"/>
                  <a:gd name="T2" fmla="*/ 6 w 132"/>
                  <a:gd name="T3" fmla="*/ 38 h 46"/>
                  <a:gd name="T4" fmla="*/ 7 w 132"/>
                  <a:gd name="T5" fmla="*/ 36 h 46"/>
                  <a:gd name="T6" fmla="*/ 9 w 132"/>
                  <a:gd name="T7" fmla="*/ 32 h 46"/>
                  <a:gd name="T8" fmla="*/ 10 w 132"/>
                  <a:gd name="T9" fmla="*/ 31 h 46"/>
                  <a:gd name="T10" fmla="*/ 10 w 132"/>
                  <a:gd name="T11" fmla="*/ 31 h 46"/>
                  <a:gd name="T12" fmla="*/ 9 w 132"/>
                  <a:gd name="T13" fmla="*/ 30 h 46"/>
                  <a:gd name="T14" fmla="*/ 7 w 132"/>
                  <a:gd name="T15" fmla="*/ 28 h 46"/>
                  <a:gd name="T16" fmla="*/ 3 w 132"/>
                  <a:gd name="T17" fmla="*/ 25 h 46"/>
                  <a:gd name="T18" fmla="*/ 2 w 132"/>
                  <a:gd name="T19" fmla="*/ 24 h 46"/>
                  <a:gd name="T20" fmla="*/ 0 w 132"/>
                  <a:gd name="T21" fmla="*/ 21 h 46"/>
                  <a:gd name="T22" fmla="*/ 2 w 132"/>
                  <a:gd name="T23" fmla="*/ 19 h 46"/>
                  <a:gd name="T24" fmla="*/ 13 w 132"/>
                  <a:gd name="T25" fmla="*/ 17 h 46"/>
                  <a:gd name="T26" fmla="*/ 24 w 132"/>
                  <a:gd name="T27" fmla="*/ 14 h 46"/>
                  <a:gd name="T28" fmla="*/ 54 w 132"/>
                  <a:gd name="T29" fmla="*/ 8 h 46"/>
                  <a:gd name="T30" fmla="*/ 70 w 132"/>
                  <a:gd name="T31" fmla="*/ 6 h 46"/>
                  <a:gd name="T32" fmla="*/ 126 w 132"/>
                  <a:gd name="T33" fmla="*/ 0 h 46"/>
                  <a:gd name="T34" fmla="*/ 127 w 132"/>
                  <a:gd name="T35" fmla="*/ 0 h 46"/>
                  <a:gd name="T36" fmla="*/ 127 w 132"/>
                  <a:gd name="T37" fmla="*/ 0 h 46"/>
                  <a:gd name="T38" fmla="*/ 130 w 132"/>
                  <a:gd name="T39" fmla="*/ 3 h 46"/>
                  <a:gd name="T40" fmla="*/ 130 w 132"/>
                  <a:gd name="T41" fmla="*/ 3 h 46"/>
                  <a:gd name="T42" fmla="*/ 132 w 132"/>
                  <a:gd name="T43" fmla="*/ 25 h 46"/>
                  <a:gd name="T44" fmla="*/ 116 w 132"/>
                  <a:gd name="T45" fmla="*/ 27 h 46"/>
                  <a:gd name="T46" fmla="*/ 70 w 132"/>
                  <a:gd name="T47" fmla="*/ 32 h 46"/>
                  <a:gd name="T48" fmla="*/ 41 w 132"/>
                  <a:gd name="T49" fmla="*/ 38 h 46"/>
                  <a:gd name="T50" fmla="*/ 28 w 132"/>
                  <a:gd name="T51" fmla="*/ 41 h 46"/>
                  <a:gd name="T52" fmla="*/ 9 w 132"/>
                  <a:gd name="T53" fmla="*/ 45 h 46"/>
                  <a:gd name="T54" fmla="*/ 7 w 132"/>
                  <a:gd name="T55" fmla="*/ 46 h 46"/>
                  <a:gd name="T56" fmla="*/ 4 w 132"/>
                  <a:gd name="T57" fmla="*/ 45 h 46"/>
                  <a:gd name="T58" fmla="*/ 14 w 132"/>
                  <a:gd name="T59" fmla="*/ 28 h 46"/>
                  <a:gd name="T60" fmla="*/ 15 w 132"/>
                  <a:gd name="T61" fmla="*/ 31 h 46"/>
                  <a:gd name="T62" fmla="*/ 15 w 132"/>
                  <a:gd name="T63" fmla="*/ 32 h 46"/>
                  <a:gd name="T64" fmla="*/ 13 w 132"/>
                  <a:gd name="T65" fmla="*/ 37 h 46"/>
                  <a:gd name="T66" fmla="*/ 12 w 132"/>
                  <a:gd name="T67" fmla="*/ 39 h 46"/>
                  <a:gd name="T68" fmla="*/ 15 w 132"/>
                  <a:gd name="T69" fmla="*/ 38 h 46"/>
                  <a:gd name="T70" fmla="*/ 26 w 132"/>
                  <a:gd name="T71" fmla="*/ 35 h 46"/>
                  <a:gd name="T72" fmla="*/ 54 w 132"/>
                  <a:gd name="T73" fmla="*/ 30 h 46"/>
                  <a:gd name="T74" fmla="*/ 69 w 132"/>
                  <a:gd name="T75" fmla="*/ 27 h 46"/>
                  <a:gd name="T76" fmla="*/ 127 w 132"/>
                  <a:gd name="T77" fmla="*/ 21 h 46"/>
                  <a:gd name="T78" fmla="*/ 115 w 132"/>
                  <a:gd name="T79" fmla="*/ 6 h 46"/>
                  <a:gd name="T80" fmla="*/ 70 w 132"/>
                  <a:gd name="T81" fmla="*/ 11 h 46"/>
                  <a:gd name="T82" fmla="*/ 39 w 132"/>
                  <a:gd name="T83" fmla="*/ 16 h 46"/>
                  <a:gd name="T84" fmla="*/ 25 w 132"/>
                  <a:gd name="T85" fmla="*/ 19 h 46"/>
                  <a:gd name="T86" fmla="*/ 9 w 132"/>
                  <a:gd name="T87" fmla="*/ 23 h 46"/>
                  <a:gd name="T88" fmla="*/ 129 w 132"/>
                  <a:gd name="T89" fmla="*/ 5 h 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32" h="46">
                    <a:moveTo>
                      <a:pt x="4" y="45"/>
                    </a:moveTo>
                    <a:cubicBezTo>
                      <a:pt x="3" y="44"/>
                      <a:pt x="3" y="43"/>
                      <a:pt x="4" y="42"/>
                    </a:cubicBezTo>
                    <a:cubicBezTo>
                      <a:pt x="4" y="42"/>
                      <a:pt x="4" y="42"/>
                      <a:pt x="4" y="42"/>
                    </a:cubicBezTo>
                    <a:cubicBezTo>
                      <a:pt x="4" y="42"/>
                      <a:pt x="4" y="42"/>
                      <a:pt x="4" y="41"/>
                    </a:cubicBezTo>
                    <a:cubicBezTo>
                      <a:pt x="4" y="41"/>
                      <a:pt x="4" y="41"/>
                      <a:pt x="4" y="41"/>
                    </a:cubicBezTo>
                    <a:cubicBezTo>
                      <a:pt x="4" y="41"/>
                      <a:pt x="6" y="39"/>
                      <a:pt x="6" y="38"/>
                    </a:cubicBezTo>
                    <a:cubicBezTo>
                      <a:pt x="6" y="38"/>
                      <a:pt x="6" y="38"/>
                      <a:pt x="6" y="38"/>
                    </a:cubicBezTo>
                    <a:cubicBezTo>
                      <a:pt x="6" y="38"/>
                      <a:pt x="7" y="37"/>
                      <a:pt x="7" y="36"/>
                    </a:cubicBezTo>
                    <a:cubicBezTo>
                      <a:pt x="7" y="36"/>
                      <a:pt x="7" y="36"/>
                      <a:pt x="7" y="36"/>
                    </a:cubicBezTo>
                    <a:cubicBezTo>
                      <a:pt x="8" y="36"/>
                      <a:pt x="8" y="35"/>
                      <a:pt x="8" y="34"/>
                    </a:cubicBezTo>
                    <a:cubicBezTo>
                      <a:pt x="8" y="34"/>
                      <a:pt x="8" y="34"/>
                      <a:pt x="8" y="34"/>
                    </a:cubicBezTo>
                    <a:cubicBezTo>
                      <a:pt x="9" y="34"/>
                      <a:pt x="9" y="33"/>
                      <a:pt x="9" y="32"/>
                    </a:cubicBezTo>
                    <a:cubicBezTo>
                      <a:pt x="9" y="32"/>
                      <a:pt x="9" y="32"/>
                      <a:pt x="9" y="32"/>
                    </a:cubicBezTo>
                    <a:cubicBezTo>
                      <a:pt x="10" y="32"/>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10" y="31"/>
                      <a:pt x="10" y="31"/>
                      <a:pt x="10" y="31"/>
                    </a:cubicBezTo>
                    <a:cubicBezTo>
                      <a:pt x="9" y="31"/>
                      <a:pt x="9" y="30"/>
                      <a:pt x="9" y="30"/>
                    </a:cubicBezTo>
                    <a:cubicBezTo>
                      <a:pt x="9" y="30"/>
                      <a:pt x="9" y="30"/>
                      <a:pt x="9" y="30"/>
                    </a:cubicBezTo>
                    <a:cubicBezTo>
                      <a:pt x="8" y="30"/>
                      <a:pt x="8" y="29"/>
                      <a:pt x="7" y="28"/>
                    </a:cubicBezTo>
                    <a:cubicBezTo>
                      <a:pt x="7" y="28"/>
                      <a:pt x="7" y="28"/>
                      <a:pt x="7" y="28"/>
                    </a:cubicBezTo>
                    <a:cubicBezTo>
                      <a:pt x="6" y="27"/>
                      <a:pt x="4" y="26"/>
                      <a:pt x="4" y="26"/>
                    </a:cubicBezTo>
                    <a:cubicBezTo>
                      <a:pt x="4" y="26"/>
                      <a:pt x="4" y="26"/>
                      <a:pt x="4" y="26"/>
                    </a:cubicBezTo>
                    <a:cubicBezTo>
                      <a:pt x="4" y="25"/>
                      <a:pt x="3" y="25"/>
                      <a:pt x="3" y="25"/>
                    </a:cubicBezTo>
                    <a:cubicBezTo>
                      <a:pt x="3" y="25"/>
                      <a:pt x="3" y="25"/>
                      <a:pt x="3" y="25"/>
                    </a:cubicBezTo>
                    <a:cubicBezTo>
                      <a:pt x="2" y="24"/>
                      <a:pt x="2" y="24"/>
                      <a:pt x="2" y="24"/>
                    </a:cubicBezTo>
                    <a:cubicBezTo>
                      <a:pt x="2" y="24"/>
                      <a:pt x="2" y="24"/>
                      <a:pt x="2" y="24"/>
                    </a:cubicBezTo>
                    <a:cubicBezTo>
                      <a:pt x="2" y="24"/>
                      <a:pt x="1" y="24"/>
                      <a:pt x="1" y="24"/>
                    </a:cubicBezTo>
                    <a:cubicBezTo>
                      <a:pt x="1" y="24"/>
                      <a:pt x="1" y="24"/>
                      <a:pt x="1" y="24"/>
                    </a:cubicBezTo>
                    <a:cubicBezTo>
                      <a:pt x="1" y="23"/>
                      <a:pt x="0" y="22"/>
                      <a:pt x="0" y="21"/>
                    </a:cubicBezTo>
                    <a:cubicBezTo>
                      <a:pt x="0" y="21"/>
                      <a:pt x="0" y="21"/>
                      <a:pt x="0" y="21"/>
                    </a:cubicBezTo>
                    <a:cubicBezTo>
                      <a:pt x="0" y="20"/>
                      <a:pt x="1" y="19"/>
                      <a:pt x="2" y="19"/>
                    </a:cubicBezTo>
                    <a:cubicBezTo>
                      <a:pt x="2" y="19"/>
                      <a:pt x="2" y="19"/>
                      <a:pt x="2" y="19"/>
                    </a:cubicBezTo>
                    <a:cubicBezTo>
                      <a:pt x="2" y="19"/>
                      <a:pt x="3" y="19"/>
                      <a:pt x="5" y="18"/>
                    </a:cubicBezTo>
                    <a:cubicBezTo>
                      <a:pt x="5" y="18"/>
                      <a:pt x="5" y="18"/>
                      <a:pt x="5" y="18"/>
                    </a:cubicBezTo>
                    <a:cubicBezTo>
                      <a:pt x="7" y="18"/>
                      <a:pt x="10" y="17"/>
                      <a:pt x="13" y="17"/>
                    </a:cubicBezTo>
                    <a:cubicBezTo>
                      <a:pt x="13" y="17"/>
                      <a:pt x="13" y="17"/>
                      <a:pt x="13" y="17"/>
                    </a:cubicBezTo>
                    <a:cubicBezTo>
                      <a:pt x="16" y="16"/>
                      <a:pt x="20" y="15"/>
                      <a:pt x="24" y="14"/>
                    </a:cubicBezTo>
                    <a:cubicBezTo>
                      <a:pt x="24" y="14"/>
                      <a:pt x="24" y="14"/>
                      <a:pt x="24" y="14"/>
                    </a:cubicBezTo>
                    <a:cubicBezTo>
                      <a:pt x="28" y="13"/>
                      <a:pt x="33" y="12"/>
                      <a:pt x="38" y="11"/>
                    </a:cubicBezTo>
                    <a:cubicBezTo>
                      <a:pt x="38" y="11"/>
                      <a:pt x="38" y="11"/>
                      <a:pt x="38" y="11"/>
                    </a:cubicBezTo>
                    <a:cubicBezTo>
                      <a:pt x="43" y="10"/>
                      <a:pt x="49" y="9"/>
                      <a:pt x="54" y="8"/>
                    </a:cubicBezTo>
                    <a:cubicBezTo>
                      <a:pt x="54" y="8"/>
                      <a:pt x="54" y="8"/>
                      <a:pt x="54" y="8"/>
                    </a:cubicBezTo>
                    <a:cubicBezTo>
                      <a:pt x="59" y="7"/>
                      <a:pt x="65" y="6"/>
                      <a:pt x="70" y="6"/>
                    </a:cubicBezTo>
                    <a:cubicBezTo>
                      <a:pt x="70" y="6"/>
                      <a:pt x="70" y="6"/>
                      <a:pt x="70" y="6"/>
                    </a:cubicBezTo>
                    <a:cubicBezTo>
                      <a:pt x="75" y="5"/>
                      <a:pt x="110" y="1"/>
                      <a:pt x="115" y="1"/>
                    </a:cubicBezTo>
                    <a:cubicBezTo>
                      <a:pt x="115" y="1"/>
                      <a:pt x="115" y="1"/>
                      <a:pt x="115" y="1"/>
                    </a:cubicBezTo>
                    <a:cubicBezTo>
                      <a:pt x="119" y="0"/>
                      <a:pt x="123" y="0"/>
                      <a:pt x="126" y="0"/>
                    </a:cubicBezTo>
                    <a:cubicBezTo>
                      <a:pt x="126" y="0"/>
                      <a:pt x="126" y="0"/>
                      <a:pt x="126" y="0"/>
                    </a:cubicBezTo>
                    <a:cubicBezTo>
                      <a:pt x="126" y="0"/>
                      <a:pt x="127" y="0"/>
                      <a:pt x="127" y="0"/>
                    </a:cubicBezTo>
                    <a:cubicBezTo>
                      <a:pt x="127" y="0"/>
                      <a:pt x="127" y="0"/>
                      <a:pt x="127" y="0"/>
                    </a:cubicBezTo>
                    <a:cubicBezTo>
                      <a:pt x="127" y="0"/>
                      <a:pt x="127" y="0"/>
                      <a:pt x="127" y="0"/>
                    </a:cubicBezTo>
                    <a:cubicBezTo>
                      <a:pt x="127" y="0"/>
                      <a:pt x="127" y="0"/>
                      <a:pt x="127" y="0"/>
                    </a:cubicBezTo>
                    <a:cubicBezTo>
                      <a:pt x="127" y="0"/>
                      <a:pt x="127" y="0"/>
                      <a:pt x="127" y="0"/>
                    </a:cubicBezTo>
                    <a:cubicBezTo>
                      <a:pt x="127" y="0"/>
                      <a:pt x="127" y="0"/>
                      <a:pt x="128" y="0"/>
                    </a:cubicBezTo>
                    <a:cubicBezTo>
                      <a:pt x="128" y="0"/>
                      <a:pt x="128" y="0"/>
                      <a:pt x="128" y="0"/>
                    </a:cubicBezTo>
                    <a:cubicBezTo>
                      <a:pt x="128" y="0"/>
                      <a:pt x="130" y="1"/>
                      <a:pt x="130" y="3"/>
                    </a:cubicBezTo>
                    <a:cubicBezTo>
                      <a:pt x="130" y="3"/>
                      <a:pt x="130" y="3"/>
                      <a:pt x="130" y="3"/>
                    </a:cubicBezTo>
                    <a:cubicBezTo>
                      <a:pt x="130" y="3"/>
                      <a:pt x="130" y="3"/>
                      <a:pt x="130" y="3"/>
                    </a:cubicBezTo>
                    <a:cubicBezTo>
                      <a:pt x="130" y="3"/>
                      <a:pt x="130" y="3"/>
                      <a:pt x="130" y="3"/>
                    </a:cubicBezTo>
                    <a:cubicBezTo>
                      <a:pt x="132" y="23"/>
                      <a:pt x="132" y="23"/>
                      <a:pt x="132" y="23"/>
                    </a:cubicBezTo>
                    <a:cubicBezTo>
                      <a:pt x="132" y="24"/>
                      <a:pt x="132" y="25"/>
                      <a:pt x="132" y="25"/>
                    </a:cubicBezTo>
                    <a:cubicBezTo>
                      <a:pt x="132" y="25"/>
                      <a:pt x="132" y="25"/>
                      <a:pt x="132" y="25"/>
                    </a:cubicBezTo>
                    <a:cubicBezTo>
                      <a:pt x="131" y="26"/>
                      <a:pt x="130" y="26"/>
                      <a:pt x="130" y="26"/>
                    </a:cubicBezTo>
                    <a:cubicBezTo>
                      <a:pt x="130" y="26"/>
                      <a:pt x="130" y="26"/>
                      <a:pt x="130" y="26"/>
                    </a:cubicBezTo>
                    <a:cubicBezTo>
                      <a:pt x="126" y="26"/>
                      <a:pt x="121" y="26"/>
                      <a:pt x="116" y="27"/>
                    </a:cubicBezTo>
                    <a:cubicBezTo>
                      <a:pt x="116" y="27"/>
                      <a:pt x="116" y="27"/>
                      <a:pt x="116" y="27"/>
                    </a:cubicBezTo>
                    <a:cubicBezTo>
                      <a:pt x="111" y="27"/>
                      <a:pt x="74" y="32"/>
                      <a:pt x="70" y="32"/>
                    </a:cubicBezTo>
                    <a:cubicBezTo>
                      <a:pt x="70" y="32"/>
                      <a:pt x="70" y="32"/>
                      <a:pt x="70" y="32"/>
                    </a:cubicBezTo>
                    <a:cubicBezTo>
                      <a:pt x="65" y="33"/>
                      <a:pt x="60" y="34"/>
                      <a:pt x="55" y="35"/>
                    </a:cubicBezTo>
                    <a:cubicBezTo>
                      <a:pt x="55" y="35"/>
                      <a:pt x="55" y="35"/>
                      <a:pt x="55" y="35"/>
                    </a:cubicBezTo>
                    <a:cubicBezTo>
                      <a:pt x="50" y="36"/>
                      <a:pt x="45" y="37"/>
                      <a:pt x="41" y="38"/>
                    </a:cubicBezTo>
                    <a:cubicBezTo>
                      <a:pt x="41" y="38"/>
                      <a:pt x="41" y="38"/>
                      <a:pt x="41" y="38"/>
                    </a:cubicBezTo>
                    <a:cubicBezTo>
                      <a:pt x="36" y="39"/>
                      <a:pt x="32" y="40"/>
                      <a:pt x="28" y="41"/>
                    </a:cubicBezTo>
                    <a:cubicBezTo>
                      <a:pt x="28" y="41"/>
                      <a:pt x="28" y="41"/>
                      <a:pt x="28" y="41"/>
                    </a:cubicBezTo>
                    <a:cubicBezTo>
                      <a:pt x="24" y="42"/>
                      <a:pt x="20" y="43"/>
                      <a:pt x="17" y="43"/>
                    </a:cubicBezTo>
                    <a:cubicBezTo>
                      <a:pt x="17" y="43"/>
                      <a:pt x="17" y="43"/>
                      <a:pt x="17" y="43"/>
                    </a:cubicBezTo>
                    <a:cubicBezTo>
                      <a:pt x="14" y="44"/>
                      <a:pt x="11" y="45"/>
                      <a:pt x="9" y="45"/>
                    </a:cubicBezTo>
                    <a:cubicBezTo>
                      <a:pt x="9" y="45"/>
                      <a:pt x="9" y="45"/>
                      <a:pt x="9" y="45"/>
                    </a:cubicBezTo>
                    <a:cubicBezTo>
                      <a:pt x="8" y="46"/>
                      <a:pt x="7" y="46"/>
                      <a:pt x="7" y="46"/>
                    </a:cubicBezTo>
                    <a:cubicBezTo>
                      <a:pt x="7" y="46"/>
                      <a:pt x="7" y="46"/>
                      <a:pt x="7" y="46"/>
                    </a:cubicBezTo>
                    <a:cubicBezTo>
                      <a:pt x="6" y="46"/>
                      <a:pt x="6" y="46"/>
                      <a:pt x="6" y="46"/>
                    </a:cubicBezTo>
                    <a:cubicBezTo>
                      <a:pt x="6" y="46"/>
                      <a:pt x="6" y="46"/>
                      <a:pt x="6" y="46"/>
                    </a:cubicBezTo>
                    <a:cubicBezTo>
                      <a:pt x="5" y="46"/>
                      <a:pt x="4" y="45"/>
                      <a:pt x="4" y="45"/>
                    </a:cubicBezTo>
                    <a:close/>
                    <a:moveTo>
                      <a:pt x="13" y="26"/>
                    </a:moveTo>
                    <a:cubicBezTo>
                      <a:pt x="13" y="27"/>
                      <a:pt x="13" y="27"/>
                      <a:pt x="14" y="28"/>
                    </a:cubicBezTo>
                    <a:cubicBezTo>
                      <a:pt x="14" y="28"/>
                      <a:pt x="14" y="28"/>
                      <a:pt x="14" y="28"/>
                    </a:cubicBezTo>
                    <a:cubicBezTo>
                      <a:pt x="14" y="28"/>
                      <a:pt x="15" y="29"/>
                      <a:pt x="15" y="30"/>
                    </a:cubicBezTo>
                    <a:cubicBezTo>
                      <a:pt x="15" y="30"/>
                      <a:pt x="15" y="30"/>
                      <a:pt x="15" y="30"/>
                    </a:cubicBezTo>
                    <a:cubicBezTo>
                      <a:pt x="15" y="30"/>
                      <a:pt x="15" y="30"/>
                      <a:pt x="15" y="31"/>
                    </a:cubicBezTo>
                    <a:cubicBezTo>
                      <a:pt x="15" y="31"/>
                      <a:pt x="15" y="31"/>
                      <a:pt x="15" y="31"/>
                    </a:cubicBezTo>
                    <a:cubicBezTo>
                      <a:pt x="15" y="31"/>
                      <a:pt x="15" y="32"/>
                      <a:pt x="15" y="32"/>
                    </a:cubicBezTo>
                    <a:cubicBezTo>
                      <a:pt x="15" y="32"/>
                      <a:pt x="15" y="32"/>
                      <a:pt x="15" y="32"/>
                    </a:cubicBezTo>
                    <a:cubicBezTo>
                      <a:pt x="15" y="33"/>
                      <a:pt x="14" y="34"/>
                      <a:pt x="14" y="34"/>
                    </a:cubicBezTo>
                    <a:cubicBezTo>
                      <a:pt x="14" y="34"/>
                      <a:pt x="14" y="34"/>
                      <a:pt x="14" y="34"/>
                    </a:cubicBezTo>
                    <a:cubicBezTo>
                      <a:pt x="14" y="35"/>
                      <a:pt x="13" y="36"/>
                      <a:pt x="13" y="37"/>
                    </a:cubicBezTo>
                    <a:cubicBezTo>
                      <a:pt x="13" y="37"/>
                      <a:pt x="13" y="37"/>
                      <a:pt x="13" y="37"/>
                    </a:cubicBezTo>
                    <a:cubicBezTo>
                      <a:pt x="13" y="37"/>
                      <a:pt x="12" y="38"/>
                      <a:pt x="12" y="39"/>
                    </a:cubicBezTo>
                    <a:cubicBezTo>
                      <a:pt x="12" y="39"/>
                      <a:pt x="12" y="39"/>
                      <a:pt x="12" y="39"/>
                    </a:cubicBezTo>
                    <a:cubicBezTo>
                      <a:pt x="12" y="39"/>
                      <a:pt x="12" y="39"/>
                      <a:pt x="12" y="39"/>
                    </a:cubicBezTo>
                    <a:cubicBezTo>
                      <a:pt x="12" y="39"/>
                      <a:pt x="12" y="39"/>
                      <a:pt x="12" y="39"/>
                    </a:cubicBezTo>
                    <a:cubicBezTo>
                      <a:pt x="13" y="39"/>
                      <a:pt x="14" y="38"/>
                      <a:pt x="15" y="38"/>
                    </a:cubicBezTo>
                    <a:cubicBezTo>
                      <a:pt x="15" y="38"/>
                      <a:pt x="15" y="38"/>
                      <a:pt x="15" y="38"/>
                    </a:cubicBezTo>
                    <a:cubicBezTo>
                      <a:pt x="19" y="37"/>
                      <a:pt x="22" y="36"/>
                      <a:pt x="26" y="35"/>
                    </a:cubicBezTo>
                    <a:cubicBezTo>
                      <a:pt x="26" y="35"/>
                      <a:pt x="26" y="35"/>
                      <a:pt x="26" y="35"/>
                    </a:cubicBezTo>
                    <a:cubicBezTo>
                      <a:pt x="30" y="34"/>
                      <a:pt x="35" y="33"/>
                      <a:pt x="40" y="32"/>
                    </a:cubicBezTo>
                    <a:cubicBezTo>
                      <a:pt x="40" y="32"/>
                      <a:pt x="40" y="32"/>
                      <a:pt x="40" y="32"/>
                    </a:cubicBezTo>
                    <a:cubicBezTo>
                      <a:pt x="44" y="31"/>
                      <a:pt x="49" y="30"/>
                      <a:pt x="54" y="30"/>
                    </a:cubicBezTo>
                    <a:cubicBezTo>
                      <a:pt x="54" y="30"/>
                      <a:pt x="54" y="30"/>
                      <a:pt x="54" y="30"/>
                    </a:cubicBezTo>
                    <a:cubicBezTo>
                      <a:pt x="59" y="29"/>
                      <a:pt x="64" y="28"/>
                      <a:pt x="69" y="27"/>
                    </a:cubicBezTo>
                    <a:cubicBezTo>
                      <a:pt x="69" y="27"/>
                      <a:pt x="69" y="27"/>
                      <a:pt x="69" y="27"/>
                    </a:cubicBezTo>
                    <a:cubicBezTo>
                      <a:pt x="74" y="27"/>
                      <a:pt x="110" y="22"/>
                      <a:pt x="116" y="22"/>
                    </a:cubicBezTo>
                    <a:cubicBezTo>
                      <a:pt x="116" y="22"/>
                      <a:pt x="116" y="22"/>
                      <a:pt x="116" y="22"/>
                    </a:cubicBezTo>
                    <a:cubicBezTo>
                      <a:pt x="120" y="21"/>
                      <a:pt x="123" y="21"/>
                      <a:pt x="127" y="21"/>
                    </a:cubicBezTo>
                    <a:cubicBezTo>
                      <a:pt x="127" y="21"/>
                      <a:pt x="127" y="21"/>
                      <a:pt x="127" y="21"/>
                    </a:cubicBezTo>
                    <a:cubicBezTo>
                      <a:pt x="125" y="6"/>
                      <a:pt x="125" y="6"/>
                      <a:pt x="125" y="6"/>
                    </a:cubicBezTo>
                    <a:cubicBezTo>
                      <a:pt x="122" y="6"/>
                      <a:pt x="118" y="6"/>
                      <a:pt x="115" y="6"/>
                    </a:cubicBezTo>
                    <a:cubicBezTo>
                      <a:pt x="115" y="6"/>
                      <a:pt x="115" y="6"/>
                      <a:pt x="115" y="6"/>
                    </a:cubicBezTo>
                    <a:cubicBezTo>
                      <a:pt x="111" y="6"/>
                      <a:pt x="75" y="11"/>
                      <a:pt x="70" y="11"/>
                    </a:cubicBezTo>
                    <a:cubicBezTo>
                      <a:pt x="70" y="11"/>
                      <a:pt x="70" y="11"/>
                      <a:pt x="70" y="11"/>
                    </a:cubicBezTo>
                    <a:cubicBezTo>
                      <a:pt x="65" y="12"/>
                      <a:pt x="60" y="13"/>
                      <a:pt x="55" y="13"/>
                    </a:cubicBezTo>
                    <a:cubicBezTo>
                      <a:pt x="55" y="13"/>
                      <a:pt x="55" y="13"/>
                      <a:pt x="55" y="13"/>
                    </a:cubicBezTo>
                    <a:cubicBezTo>
                      <a:pt x="50" y="14"/>
                      <a:pt x="44" y="15"/>
                      <a:pt x="39" y="16"/>
                    </a:cubicBezTo>
                    <a:cubicBezTo>
                      <a:pt x="39" y="16"/>
                      <a:pt x="39" y="16"/>
                      <a:pt x="39" y="16"/>
                    </a:cubicBezTo>
                    <a:cubicBezTo>
                      <a:pt x="34" y="17"/>
                      <a:pt x="29" y="18"/>
                      <a:pt x="25" y="19"/>
                    </a:cubicBezTo>
                    <a:cubicBezTo>
                      <a:pt x="25" y="19"/>
                      <a:pt x="25" y="19"/>
                      <a:pt x="25" y="19"/>
                    </a:cubicBezTo>
                    <a:cubicBezTo>
                      <a:pt x="21" y="20"/>
                      <a:pt x="17" y="21"/>
                      <a:pt x="14" y="22"/>
                    </a:cubicBezTo>
                    <a:cubicBezTo>
                      <a:pt x="14" y="22"/>
                      <a:pt x="14" y="22"/>
                      <a:pt x="14" y="22"/>
                    </a:cubicBezTo>
                    <a:cubicBezTo>
                      <a:pt x="12" y="22"/>
                      <a:pt x="10" y="23"/>
                      <a:pt x="9" y="23"/>
                    </a:cubicBezTo>
                    <a:cubicBezTo>
                      <a:pt x="9" y="23"/>
                      <a:pt x="9" y="23"/>
                      <a:pt x="9" y="23"/>
                    </a:cubicBezTo>
                    <a:cubicBezTo>
                      <a:pt x="10" y="24"/>
                      <a:pt x="12" y="25"/>
                      <a:pt x="13" y="26"/>
                    </a:cubicBezTo>
                    <a:close/>
                    <a:moveTo>
                      <a:pt x="129" y="5"/>
                    </a:moveTo>
                    <a:cubicBezTo>
                      <a:pt x="129" y="4"/>
                      <a:pt x="129" y="4"/>
                      <a:pt x="129" y="4"/>
                    </a:cubicBezTo>
                    <a:cubicBezTo>
                      <a:pt x="129" y="5"/>
                      <a:pt x="129" y="5"/>
                      <a:pt x="129" y="5"/>
                    </a:cubicBezTo>
                    <a:close/>
                  </a:path>
                </a:pathLst>
              </a:custGeom>
              <a:solidFill>
                <a:srgbClr val="231F20"/>
              </a:solidFill>
              <a:ln w="9525">
                <a:noFill/>
                <a:round/>
                <a:headEnd/>
                <a:tailEnd/>
              </a:ln>
            </p:spPr>
            <p:txBody>
              <a:bodyPr/>
              <a:lstStyle/>
              <a:p>
                <a:pPr>
                  <a:defRPr/>
                </a:pPr>
                <a:endParaRPr lang="en-US"/>
              </a:p>
            </p:txBody>
          </p:sp>
          <p:sp>
            <p:nvSpPr>
              <p:cNvPr id="1089" name="Freeform 39"/>
              <p:cNvSpPr>
                <a:spLocks noChangeAspect="1"/>
              </p:cNvSpPr>
              <p:nvPr userDrawn="1"/>
            </p:nvSpPr>
            <p:spPr bwMode="auto">
              <a:xfrm>
                <a:off x="2691" y="433"/>
                <a:ext cx="252" cy="80"/>
              </a:xfrm>
              <a:custGeom>
                <a:avLst/>
                <a:gdLst>
                  <a:gd name="T0" fmla="*/ 124 w 127"/>
                  <a:gd name="T1" fmla="*/ 0 h 40"/>
                  <a:gd name="T2" fmla="*/ 124 w 127"/>
                  <a:gd name="T3" fmla="*/ 0 h 40"/>
                  <a:gd name="T4" fmla="*/ 112 w 127"/>
                  <a:gd name="T5" fmla="*/ 0 h 40"/>
                  <a:gd name="T6" fmla="*/ 67 w 127"/>
                  <a:gd name="T7" fmla="*/ 5 h 40"/>
                  <a:gd name="T8" fmla="*/ 51 w 127"/>
                  <a:gd name="T9" fmla="*/ 8 h 40"/>
                  <a:gd name="T10" fmla="*/ 36 w 127"/>
                  <a:gd name="T11" fmla="*/ 10 h 40"/>
                  <a:gd name="T12" fmla="*/ 22 w 127"/>
                  <a:gd name="T13" fmla="*/ 14 h 40"/>
                  <a:gd name="T14" fmla="*/ 10 w 127"/>
                  <a:gd name="T15" fmla="*/ 16 h 40"/>
                  <a:gd name="T16" fmla="*/ 3 w 127"/>
                  <a:gd name="T17" fmla="*/ 18 h 40"/>
                  <a:gd name="T18" fmla="*/ 0 w 127"/>
                  <a:gd name="T19" fmla="*/ 19 h 40"/>
                  <a:gd name="T20" fmla="*/ 0 w 127"/>
                  <a:gd name="T21" fmla="*/ 19 h 40"/>
                  <a:gd name="T22" fmla="*/ 1 w 127"/>
                  <a:gd name="T23" fmla="*/ 20 h 40"/>
                  <a:gd name="T24" fmla="*/ 3 w 127"/>
                  <a:gd name="T25" fmla="*/ 21 h 40"/>
                  <a:gd name="T26" fmla="*/ 9 w 127"/>
                  <a:gd name="T27" fmla="*/ 26 h 40"/>
                  <a:gd name="T28" fmla="*/ 9 w 127"/>
                  <a:gd name="T29" fmla="*/ 27 h 40"/>
                  <a:gd name="T30" fmla="*/ 9 w 127"/>
                  <a:gd name="T31" fmla="*/ 28 h 40"/>
                  <a:gd name="T32" fmla="*/ 9 w 127"/>
                  <a:gd name="T33" fmla="*/ 30 h 40"/>
                  <a:gd name="T34" fmla="*/ 8 w 127"/>
                  <a:gd name="T35" fmla="*/ 32 h 40"/>
                  <a:gd name="T36" fmla="*/ 6 w 127"/>
                  <a:gd name="T37" fmla="*/ 35 h 40"/>
                  <a:gd name="T38" fmla="*/ 5 w 127"/>
                  <a:gd name="T39" fmla="*/ 37 h 40"/>
                  <a:gd name="T40" fmla="*/ 3 w 127"/>
                  <a:gd name="T41" fmla="*/ 40 h 40"/>
                  <a:gd name="T42" fmla="*/ 3 w 127"/>
                  <a:gd name="T43" fmla="*/ 40 h 40"/>
                  <a:gd name="T44" fmla="*/ 6 w 127"/>
                  <a:gd name="T45" fmla="*/ 40 h 40"/>
                  <a:gd name="T46" fmla="*/ 13 w 127"/>
                  <a:gd name="T47" fmla="*/ 38 h 40"/>
                  <a:gd name="T48" fmla="*/ 24 w 127"/>
                  <a:gd name="T49" fmla="*/ 35 h 40"/>
                  <a:gd name="T50" fmla="*/ 37 w 127"/>
                  <a:gd name="T51" fmla="*/ 32 h 40"/>
                  <a:gd name="T52" fmla="*/ 52 w 127"/>
                  <a:gd name="T53" fmla="*/ 29 h 40"/>
                  <a:gd name="T54" fmla="*/ 66 w 127"/>
                  <a:gd name="T55" fmla="*/ 27 h 40"/>
                  <a:gd name="T56" fmla="*/ 113 w 127"/>
                  <a:gd name="T57" fmla="*/ 21 h 40"/>
                  <a:gd name="T58" fmla="*/ 127 w 127"/>
                  <a:gd name="T59" fmla="*/ 20 h 40"/>
                  <a:gd name="T60" fmla="*/ 124 w 127"/>
                  <a:gd name="T61" fmla="*/ 0 h 40"/>
                  <a:gd name="T62" fmla="*/ 124 w 127"/>
                  <a:gd name="T63" fmla="*/ 0 h 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27" h="40">
                    <a:moveTo>
                      <a:pt x="124" y="0"/>
                    </a:moveTo>
                    <a:cubicBezTo>
                      <a:pt x="124" y="0"/>
                      <a:pt x="124" y="0"/>
                      <a:pt x="124" y="0"/>
                    </a:cubicBezTo>
                    <a:cubicBezTo>
                      <a:pt x="120" y="0"/>
                      <a:pt x="116" y="0"/>
                      <a:pt x="112" y="0"/>
                    </a:cubicBezTo>
                    <a:cubicBezTo>
                      <a:pt x="107" y="1"/>
                      <a:pt x="72" y="5"/>
                      <a:pt x="67" y="5"/>
                    </a:cubicBezTo>
                    <a:cubicBezTo>
                      <a:pt x="62" y="6"/>
                      <a:pt x="56" y="7"/>
                      <a:pt x="51" y="8"/>
                    </a:cubicBezTo>
                    <a:cubicBezTo>
                      <a:pt x="46" y="8"/>
                      <a:pt x="41" y="9"/>
                      <a:pt x="36" y="10"/>
                    </a:cubicBezTo>
                    <a:cubicBezTo>
                      <a:pt x="31" y="11"/>
                      <a:pt x="26" y="13"/>
                      <a:pt x="22" y="14"/>
                    </a:cubicBezTo>
                    <a:cubicBezTo>
                      <a:pt x="17" y="14"/>
                      <a:pt x="14" y="15"/>
                      <a:pt x="10" y="16"/>
                    </a:cubicBezTo>
                    <a:cubicBezTo>
                      <a:pt x="7" y="17"/>
                      <a:pt x="5" y="18"/>
                      <a:pt x="3" y="18"/>
                    </a:cubicBezTo>
                    <a:cubicBezTo>
                      <a:pt x="1" y="18"/>
                      <a:pt x="0" y="19"/>
                      <a:pt x="0" y="19"/>
                    </a:cubicBezTo>
                    <a:cubicBezTo>
                      <a:pt x="0" y="19"/>
                      <a:pt x="0" y="19"/>
                      <a:pt x="0" y="19"/>
                    </a:cubicBezTo>
                    <a:cubicBezTo>
                      <a:pt x="1" y="19"/>
                      <a:pt x="1" y="19"/>
                      <a:pt x="1" y="20"/>
                    </a:cubicBezTo>
                    <a:cubicBezTo>
                      <a:pt x="2" y="20"/>
                      <a:pt x="2" y="20"/>
                      <a:pt x="3" y="21"/>
                    </a:cubicBezTo>
                    <a:cubicBezTo>
                      <a:pt x="3" y="21"/>
                      <a:pt x="9" y="26"/>
                      <a:pt x="9" y="26"/>
                    </a:cubicBezTo>
                    <a:cubicBezTo>
                      <a:pt x="9" y="27"/>
                      <a:pt x="9" y="27"/>
                      <a:pt x="9" y="27"/>
                    </a:cubicBezTo>
                    <a:cubicBezTo>
                      <a:pt x="9" y="28"/>
                      <a:pt x="9" y="28"/>
                      <a:pt x="9" y="28"/>
                    </a:cubicBezTo>
                    <a:cubicBezTo>
                      <a:pt x="9" y="29"/>
                      <a:pt x="9" y="30"/>
                      <a:pt x="9" y="30"/>
                    </a:cubicBezTo>
                    <a:cubicBezTo>
                      <a:pt x="8" y="31"/>
                      <a:pt x="8" y="32"/>
                      <a:pt x="8" y="32"/>
                    </a:cubicBezTo>
                    <a:cubicBezTo>
                      <a:pt x="7" y="33"/>
                      <a:pt x="7" y="34"/>
                      <a:pt x="6" y="35"/>
                    </a:cubicBezTo>
                    <a:cubicBezTo>
                      <a:pt x="6" y="35"/>
                      <a:pt x="6" y="36"/>
                      <a:pt x="5" y="37"/>
                    </a:cubicBezTo>
                    <a:cubicBezTo>
                      <a:pt x="5" y="37"/>
                      <a:pt x="3" y="39"/>
                      <a:pt x="3" y="40"/>
                    </a:cubicBezTo>
                    <a:cubicBezTo>
                      <a:pt x="3" y="40"/>
                      <a:pt x="3" y="40"/>
                      <a:pt x="3" y="40"/>
                    </a:cubicBezTo>
                    <a:cubicBezTo>
                      <a:pt x="3" y="40"/>
                      <a:pt x="4" y="40"/>
                      <a:pt x="6" y="40"/>
                    </a:cubicBezTo>
                    <a:cubicBezTo>
                      <a:pt x="7" y="39"/>
                      <a:pt x="10" y="38"/>
                      <a:pt x="13" y="38"/>
                    </a:cubicBezTo>
                    <a:cubicBezTo>
                      <a:pt x="16" y="37"/>
                      <a:pt x="20" y="36"/>
                      <a:pt x="24" y="35"/>
                    </a:cubicBezTo>
                    <a:cubicBezTo>
                      <a:pt x="28" y="34"/>
                      <a:pt x="32" y="33"/>
                      <a:pt x="37" y="32"/>
                    </a:cubicBezTo>
                    <a:cubicBezTo>
                      <a:pt x="42" y="31"/>
                      <a:pt x="47" y="30"/>
                      <a:pt x="52" y="29"/>
                    </a:cubicBezTo>
                    <a:cubicBezTo>
                      <a:pt x="57" y="28"/>
                      <a:pt x="61" y="27"/>
                      <a:pt x="66" y="27"/>
                    </a:cubicBezTo>
                    <a:cubicBezTo>
                      <a:pt x="71" y="26"/>
                      <a:pt x="107" y="22"/>
                      <a:pt x="113" y="21"/>
                    </a:cubicBezTo>
                    <a:cubicBezTo>
                      <a:pt x="118" y="21"/>
                      <a:pt x="123" y="21"/>
                      <a:pt x="127" y="20"/>
                    </a:cubicBezTo>
                    <a:cubicBezTo>
                      <a:pt x="124" y="0"/>
                      <a:pt x="124" y="0"/>
                      <a:pt x="124" y="0"/>
                    </a:cubicBezTo>
                    <a:cubicBezTo>
                      <a:pt x="124" y="0"/>
                      <a:pt x="124" y="0"/>
                      <a:pt x="124" y="0"/>
                    </a:cubicBezTo>
                    <a:close/>
                  </a:path>
                </a:pathLst>
              </a:custGeom>
              <a:solidFill>
                <a:srgbClr val="FFDCA4"/>
              </a:solidFill>
              <a:ln w="9525">
                <a:noFill/>
                <a:round/>
                <a:headEnd/>
                <a:tailEnd/>
              </a:ln>
            </p:spPr>
            <p:txBody>
              <a:bodyPr/>
              <a:lstStyle/>
              <a:p>
                <a:pPr>
                  <a:defRPr/>
                </a:pPr>
                <a:endParaRPr lang="en-US"/>
              </a:p>
            </p:txBody>
          </p:sp>
          <p:sp>
            <p:nvSpPr>
              <p:cNvPr id="1090" name="Freeform 40"/>
              <p:cNvSpPr>
                <a:spLocks noChangeAspect="1"/>
              </p:cNvSpPr>
              <p:nvPr userDrawn="1"/>
            </p:nvSpPr>
            <p:spPr bwMode="auto">
              <a:xfrm>
                <a:off x="2720" y="473"/>
                <a:ext cx="16" cy="22"/>
              </a:xfrm>
              <a:custGeom>
                <a:avLst/>
                <a:gdLst>
                  <a:gd name="T0" fmla="*/ 5 w 8"/>
                  <a:gd name="T1" fmla="*/ 9 h 11"/>
                  <a:gd name="T2" fmla="*/ 6 w 8"/>
                  <a:gd name="T3" fmla="*/ 10 h 11"/>
                  <a:gd name="T4" fmla="*/ 6 w 8"/>
                  <a:gd name="T5" fmla="*/ 10 h 11"/>
                  <a:gd name="T6" fmla="*/ 7 w 8"/>
                  <a:gd name="T7" fmla="*/ 10 h 11"/>
                  <a:gd name="T8" fmla="*/ 4 w 8"/>
                  <a:gd name="T9" fmla="*/ 10 h 11"/>
                  <a:gd name="T10" fmla="*/ 3 w 8"/>
                  <a:gd name="T11" fmla="*/ 11 h 11"/>
                  <a:gd name="T12" fmla="*/ 3 w 8"/>
                  <a:gd name="T13" fmla="*/ 10 h 11"/>
                  <a:gd name="T14" fmla="*/ 3 w 8"/>
                  <a:gd name="T15" fmla="*/ 10 h 11"/>
                  <a:gd name="T16" fmla="*/ 3 w 8"/>
                  <a:gd name="T17" fmla="*/ 9 h 11"/>
                  <a:gd name="T18" fmla="*/ 2 w 8"/>
                  <a:gd name="T19" fmla="*/ 3 h 11"/>
                  <a:gd name="T20" fmla="*/ 1 w 8"/>
                  <a:gd name="T21" fmla="*/ 2 h 11"/>
                  <a:gd name="T22" fmla="*/ 0 w 8"/>
                  <a:gd name="T23" fmla="*/ 2 h 11"/>
                  <a:gd name="T24" fmla="*/ 0 w 8"/>
                  <a:gd name="T25" fmla="*/ 2 h 11"/>
                  <a:gd name="T26" fmla="*/ 4 w 8"/>
                  <a:gd name="T27" fmla="*/ 1 h 11"/>
                  <a:gd name="T28" fmla="*/ 7 w 8"/>
                  <a:gd name="T29" fmla="*/ 0 h 11"/>
                  <a:gd name="T30" fmla="*/ 8 w 8"/>
                  <a:gd name="T31" fmla="*/ 2 h 11"/>
                  <a:gd name="T32" fmla="*/ 7 w 8"/>
                  <a:gd name="T33" fmla="*/ 2 h 11"/>
                  <a:gd name="T34" fmla="*/ 5 w 8"/>
                  <a:gd name="T35" fmla="*/ 1 h 11"/>
                  <a:gd name="T36" fmla="*/ 4 w 8"/>
                  <a:gd name="T37" fmla="*/ 1 h 11"/>
                  <a:gd name="T38" fmla="*/ 3 w 8"/>
                  <a:gd name="T39" fmla="*/ 2 h 11"/>
                  <a:gd name="T40" fmla="*/ 4 w 8"/>
                  <a:gd name="T41" fmla="*/ 5 h 11"/>
                  <a:gd name="T42" fmla="*/ 6 w 8"/>
                  <a:gd name="T43" fmla="*/ 5 h 11"/>
                  <a:gd name="T44" fmla="*/ 7 w 8"/>
                  <a:gd name="T45" fmla="*/ 3 h 11"/>
                  <a:gd name="T46" fmla="*/ 7 w 8"/>
                  <a:gd name="T47" fmla="*/ 3 h 11"/>
                  <a:gd name="T48" fmla="*/ 8 w 8"/>
                  <a:gd name="T49" fmla="*/ 5 h 11"/>
                  <a:gd name="T50" fmla="*/ 8 w 8"/>
                  <a:gd name="T51" fmla="*/ 6 h 11"/>
                  <a:gd name="T52" fmla="*/ 8 w 8"/>
                  <a:gd name="T53" fmla="*/ 6 h 11"/>
                  <a:gd name="T54" fmla="*/ 6 w 8"/>
                  <a:gd name="T55" fmla="*/ 6 h 11"/>
                  <a:gd name="T56" fmla="*/ 4 w 8"/>
                  <a:gd name="T57" fmla="*/ 6 h 11"/>
                  <a:gd name="T58" fmla="*/ 5 w 8"/>
                  <a:gd name="T59" fmla="*/ 9 h 11"/>
                  <a:gd name="T60" fmla="*/ 5 w 8"/>
                  <a:gd name="T61" fmla="*/ 9 h 1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 h="11">
                    <a:moveTo>
                      <a:pt x="5" y="9"/>
                    </a:moveTo>
                    <a:cubicBezTo>
                      <a:pt x="5" y="10"/>
                      <a:pt x="5" y="10"/>
                      <a:pt x="6" y="10"/>
                    </a:cubicBezTo>
                    <a:cubicBezTo>
                      <a:pt x="6" y="10"/>
                      <a:pt x="6" y="10"/>
                      <a:pt x="6" y="10"/>
                    </a:cubicBezTo>
                    <a:cubicBezTo>
                      <a:pt x="7" y="10"/>
                      <a:pt x="7" y="10"/>
                      <a:pt x="7" y="10"/>
                    </a:cubicBezTo>
                    <a:cubicBezTo>
                      <a:pt x="6" y="10"/>
                      <a:pt x="5" y="10"/>
                      <a:pt x="4" y="10"/>
                    </a:cubicBezTo>
                    <a:cubicBezTo>
                      <a:pt x="4" y="11"/>
                      <a:pt x="3" y="11"/>
                      <a:pt x="3" y="11"/>
                    </a:cubicBezTo>
                    <a:cubicBezTo>
                      <a:pt x="3" y="10"/>
                      <a:pt x="3" y="10"/>
                      <a:pt x="3" y="10"/>
                    </a:cubicBezTo>
                    <a:cubicBezTo>
                      <a:pt x="3" y="10"/>
                      <a:pt x="3" y="10"/>
                      <a:pt x="3" y="10"/>
                    </a:cubicBezTo>
                    <a:cubicBezTo>
                      <a:pt x="3" y="10"/>
                      <a:pt x="4" y="10"/>
                      <a:pt x="3" y="9"/>
                    </a:cubicBezTo>
                    <a:cubicBezTo>
                      <a:pt x="2" y="3"/>
                      <a:pt x="2" y="3"/>
                      <a:pt x="2" y="3"/>
                    </a:cubicBezTo>
                    <a:cubicBezTo>
                      <a:pt x="2" y="2"/>
                      <a:pt x="1" y="2"/>
                      <a:pt x="1" y="2"/>
                    </a:cubicBezTo>
                    <a:cubicBezTo>
                      <a:pt x="0" y="2"/>
                      <a:pt x="0" y="2"/>
                      <a:pt x="0" y="2"/>
                    </a:cubicBezTo>
                    <a:cubicBezTo>
                      <a:pt x="0" y="2"/>
                      <a:pt x="0" y="2"/>
                      <a:pt x="0" y="2"/>
                    </a:cubicBezTo>
                    <a:cubicBezTo>
                      <a:pt x="2" y="1"/>
                      <a:pt x="3" y="1"/>
                      <a:pt x="4" y="1"/>
                    </a:cubicBezTo>
                    <a:cubicBezTo>
                      <a:pt x="5" y="1"/>
                      <a:pt x="6" y="0"/>
                      <a:pt x="7" y="0"/>
                    </a:cubicBezTo>
                    <a:cubicBezTo>
                      <a:pt x="8" y="2"/>
                      <a:pt x="8" y="2"/>
                      <a:pt x="8" y="2"/>
                    </a:cubicBezTo>
                    <a:cubicBezTo>
                      <a:pt x="7" y="2"/>
                      <a:pt x="7" y="2"/>
                      <a:pt x="7" y="2"/>
                    </a:cubicBezTo>
                    <a:cubicBezTo>
                      <a:pt x="7" y="1"/>
                      <a:pt x="6" y="1"/>
                      <a:pt x="5" y="1"/>
                    </a:cubicBezTo>
                    <a:cubicBezTo>
                      <a:pt x="4" y="1"/>
                      <a:pt x="4" y="1"/>
                      <a:pt x="4" y="1"/>
                    </a:cubicBezTo>
                    <a:cubicBezTo>
                      <a:pt x="3" y="2"/>
                      <a:pt x="3" y="2"/>
                      <a:pt x="3" y="2"/>
                    </a:cubicBezTo>
                    <a:cubicBezTo>
                      <a:pt x="4" y="5"/>
                      <a:pt x="4" y="5"/>
                      <a:pt x="4" y="5"/>
                    </a:cubicBezTo>
                    <a:cubicBezTo>
                      <a:pt x="6" y="5"/>
                      <a:pt x="6" y="5"/>
                      <a:pt x="6" y="5"/>
                    </a:cubicBezTo>
                    <a:cubicBezTo>
                      <a:pt x="7" y="5"/>
                      <a:pt x="7" y="4"/>
                      <a:pt x="7" y="3"/>
                    </a:cubicBezTo>
                    <a:cubicBezTo>
                      <a:pt x="7" y="3"/>
                      <a:pt x="7" y="3"/>
                      <a:pt x="7" y="3"/>
                    </a:cubicBezTo>
                    <a:cubicBezTo>
                      <a:pt x="7" y="4"/>
                      <a:pt x="8" y="4"/>
                      <a:pt x="8" y="5"/>
                    </a:cubicBezTo>
                    <a:cubicBezTo>
                      <a:pt x="8" y="5"/>
                      <a:pt x="8" y="6"/>
                      <a:pt x="8" y="6"/>
                    </a:cubicBezTo>
                    <a:cubicBezTo>
                      <a:pt x="8" y="6"/>
                      <a:pt x="8" y="6"/>
                      <a:pt x="8" y="6"/>
                    </a:cubicBezTo>
                    <a:cubicBezTo>
                      <a:pt x="7" y="5"/>
                      <a:pt x="7" y="5"/>
                      <a:pt x="6" y="6"/>
                    </a:cubicBezTo>
                    <a:cubicBezTo>
                      <a:pt x="4" y="6"/>
                      <a:pt x="4" y="6"/>
                      <a:pt x="4" y="6"/>
                    </a:cubicBezTo>
                    <a:cubicBezTo>
                      <a:pt x="5" y="9"/>
                      <a:pt x="5" y="9"/>
                      <a:pt x="5" y="9"/>
                    </a:cubicBezTo>
                    <a:cubicBezTo>
                      <a:pt x="5" y="9"/>
                      <a:pt x="5" y="9"/>
                      <a:pt x="5" y="9"/>
                    </a:cubicBezTo>
                    <a:close/>
                  </a:path>
                </a:pathLst>
              </a:custGeom>
              <a:solidFill>
                <a:srgbClr val="231F20"/>
              </a:solidFill>
              <a:ln w="9525">
                <a:noFill/>
                <a:round/>
                <a:headEnd/>
                <a:tailEnd/>
              </a:ln>
            </p:spPr>
            <p:txBody>
              <a:bodyPr/>
              <a:lstStyle/>
              <a:p>
                <a:pPr>
                  <a:defRPr/>
                </a:pPr>
                <a:endParaRPr lang="en-US"/>
              </a:p>
            </p:txBody>
          </p:sp>
          <p:sp>
            <p:nvSpPr>
              <p:cNvPr id="1091" name="Freeform 41"/>
              <p:cNvSpPr>
                <a:spLocks noChangeAspect="1" noEditPoints="1"/>
              </p:cNvSpPr>
              <p:nvPr userDrawn="1"/>
            </p:nvSpPr>
            <p:spPr bwMode="auto">
              <a:xfrm>
                <a:off x="2743" y="469"/>
                <a:ext cx="22" cy="20"/>
              </a:xfrm>
              <a:custGeom>
                <a:avLst/>
                <a:gdLst>
                  <a:gd name="T0" fmla="*/ 5 w 11"/>
                  <a:gd name="T1" fmla="*/ 1 h 11"/>
                  <a:gd name="T2" fmla="*/ 11 w 11"/>
                  <a:gd name="T3" fmla="*/ 4 h 11"/>
                  <a:gd name="T4" fmla="*/ 7 w 11"/>
                  <a:gd name="T5" fmla="*/ 10 h 11"/>
                  <a:gd name="T6" fmla="*/ 1 w 11"/>
                  <a:gd name="T7" fmla="*/ 7 h 11"/>
                  <a:gd name="T8" fmla="*/ 5 w 11"/>
                  <a:gd name="T9" fmla="*/ 1 h 11"/>
                  <a:gd name="T10" fmla="*/ 5 w 11"/>
                  <a:gd name="T11" fmla="*/ 1 h 11"/>
                  <a:gd name="T12" fmla="*/ 5 w 11"/>
                  <a:gd name="T13" fmla="*/ 1 h 11"/>
                  <a:gd name="T14" fmla="*/ 3 w 11"/>
                  <a:gd name="T15" fmla="*/ 6 h 11"/>
                  <a:gd name="T16" fmla="*/ 7 w 11"/>
                  <a:gd name="T17" fmla="*/ 10 h 11"/>
                  <a:gd name="T18" fmla="*/ 9 w 11"/>
                  <a:gd name="T19" fmla="*/ 5 h 11"/>
                  <a:gd name="T20" fmla="*/ 5 w 11"/>
                  <a:gd name="T21" fmla="*/ 1 h 11"/>
                  <a:gd name="T22" fmla="*/ 5 w 11"/>
                  <a:gd name="T23" fmla="*/ 1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 h="11">
                    <a:moveTo>
                      <a:pt x="5" y="1"/>
                    </a:moveTo>
                    <a:cubicBezTo>
                      <a:pt x="8" y="0"/>
                      <a:pt x="10" y="2"/>
                      <a:pt x="11" y="4"/>
                    </a:cubicBezTo>
                    <a:cubicBezTo>
                      <a:pt x="11" y="7"/>
                      <a:pt x="10" y="10"/>
                      <a:pt x="7" y="10"/>
                    </a:cubicBezTo>
                    <a:cubicBezTo>
                      <a:pt x="3" y="11"/>
                      <a:pt x="1" y="9"/>
                      <a:pt x="1" y="7"/>
                    </a:cubicBezTo>
                    <a:cubicBezTo>
                      <a:pt x="0" y="4"/>
                      <a:pt x="1" y="1"/>
                      <a:pt x="5" y="1"/>
                    </a:cubicBezTo>
                    <a:cubicBezTo>
                      <a:pt x="5" y="1"/>
                      <a:pt x="5" y="1"/>
                      <a:pt x="5" y="1"/>
                    </a:cubicBezTo>
                    <a:close/>
                    <a:moveTo>
                      <a:pt x="5" y="1"/>
                    </a:moveTo>
                    <a:cubicBezTo>
                      <a:pt x="3" y="2"/>
                      <a:pt x="2" y="4"/>
                      <a:pt x="3" y="6"/>
                    </a:cubicBezTo>
                    <a:cubicBezTo>
                      <a:pt x="3" y="9"/>
                      <a:pt x="5" y="10"/>
                      <a:pt x="7" y="10"/>
                    </a:cubicBezTo>
                    <a:cubicBezTo>
                      <a:pt x="9" y="9"/>
                      <a:pt x="10" y="8"/>
                      <a:pt x="9" y="5"/>
                    </a:cubicBezTo>
                    <a:cubicBezTo>
                      <a:pt x="8" y="2"/>
                      <a:pt x="7" y="1"/>
                      <a:pt x="5" y="1"/>
                    </a:cubicBezTo>
                    <a:cubicBezTo>
                      <a:pt x="5" y="1"/>
                      <a:pt x="5" y="1"/>
                      <a:pt x="5" y="1"/>
                    </a:cubicBezTo>
                    <a:close/>
                  </a:path>
                </a:pathLst>
              </a:custGeom>
              <a:solidFill>
                <a:srgbClr val="231F20"/>
              </a:solidFill>
              <a:ln w="9525">
                <a:noFill/>
                <a:round/>
                <a:headEnd/>
                <a:tailEnd/>
              </a:ln>
            </p:spPr>
            <p:txBody>
              <a:bodyPr/>
              <a:lstStyle/>
              <a:p>
                <a:pPr>
                  <a:defRPr/>
                </a:pPr>
                <a:endParaRPr lang="en-US"/>
              </a:p>
            </p:txBody>
          </p:sp>
          <p:sp>
            <p:nvSpPr>
              <p:cNvPr id="1092" name="Freeform 42"/>
              <p:cNvSpPr>
                <a:spLocks noChangeAspect="1"/>
              </p:cNvSpPr>
              <p:nvPr userDrawn="1"/>
            </p:nvSpPr>
            <p:spPr bwMode="auto">
              <a:xfrm>
                <a:off x="2769" y="462"/>
                <a:ext cx="22" cy="22"/>
              </a:xfrm>
              <a:custGeom>
                <a:avLst/>
                <a:gdLst>
                  <a:gd name="T0" fmla="*/ 0 w 11"/>
                  <a:gd name="T1" fmla="*/ 2 h 11"/>
                  <a:gd name="T2" fmla="*/ 2 w 11"/>
                  <a:gd name="T3" fmla="*/ 2 h 11"/>
                  <a:gd name="T4" fmla="*/ 4 w 11"/>
                  <a:gd name="T5" fmla="*/ 1 h 11"/>
                  <a:gd name="T6" fmla="*/ 4 w 11"/>
                  <a:gd name="T7" fmla="*/ 2 h 11"/>
                  <a:gd name="T8" fmla="*/ 4 w 11"/>
                  <a:gd name="T9" fmla="*/ 2 h 11"/>
                  <a:gd name="T10" fmla="*/ 3 w 11"/>
                  <a:gd name="T11" fmla="*/ 3 h 11"/>
                  <a:gd name="T12" fmla="*/ 4 w 11"/>
                  <a:gd name="T13" fmla="*/ 8 h 11"/>
                  <a:gd name="T14" fmla="*/ 7 w 11"/>
                  <a:gd name="T15" fmla="*/ 10 h 11"/>
                  <a:gd name="T16" fmla="*/ 9 w 11"/>
                  <a:gd name="T17" fmla="*/ 7 h 11"/>
                  <a:gd name="T18" fmla="*/ 8 w 11"/>
                  <a:gd name="T19" fmla="*/ 2 h 11"/>
                  <a:gd name="T20" fmla="*/ 7 w 11"/>
                  <a:gd name="T21" fmla="*/ 1 h 11"/>
                  <a:gd name="T22" fmla="*/ 7 w 11"/>
                  <a:gd name="T23" fmla="*/ 1 h 11"/>
                  <a:gd name="T24" fmla="*/ 7 w 11"/>
                  <a:gd name="T25" fmla="*/ 1 h 11"/>
                  <a:gd name="T26" fmla="*/ 9 w 11"/>
                  <a:gd name="T27" fmla="*/ 0 h 11"/>
                  <a:gd name="T28" fmla="*/ 10 w 11"/>
                  <a:gd name="T29" fmla="*/ 0 h 11"/>
                  <a:gd name="T30" fmla="*/ 10 w 11"/>
                  <a:gd name="T31" fmla="*/ 1 h 11"/>
                  <a:gd name="T32" fmla="*/ 10 w 11"/>
                  <a:gd name="T33" fmla="*/ 1 h 11"/>
                  <a:gd name="T34" fmla="*/ 9 w 11"/>
                  <a:gd name="T35" fmla="*/ 2 h 11"/>
                  <a:gd name="T36" fmla="*/ 10 w 11"/>
                  <a:gd name="T37" fmla="*/ 6 h 11"/>
                  <a:gd name="T38" fmla="*/ 7 w 11"/>
                  <a:gd name="T39" fmla="*/ 11 h 11"/>
                  <a:gd name="T40" fmla="*/ 3 w 11"/>
                  <a:gd name="T41" fmla="*/ 8 h 11"/>
                  <a:gd name="T42" fmla="*/ 2 w 11"/>
                  <a:gd name="T43" fmla="*/ 3 h 11"/>
                  <a:gd name="T44" fmla="*/ 1 w 11"/>
                  <a:gd name="T45" fmla="*/ 2 h 11"/>
                  <a:gd name="T46" fmla="*/ 1 w 11"/>
                  <a:gd name="T47" fmla="*/ 2 h 11"/>
                  <a:gd name="T48" fmla="*/ 0 w 11"/>
                  <a:gd name="T49" fmla="*/ 2 h 11"/>
                  <a:gd name="T50" fmla="*/ 0 w 11"/>
                  <a:gd name="T51" fmla="*/ 2 h 1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 h="11">
                    <a:moveTo>
                      <a:pt x="0" y="2"/>
                    </a:moveTo>
                    <a:cubicBezTo>
                      <a:pt x="1" y="2"/>
                      <a:pt x="1" y="2"/>
                      <a:pt x="2" y="2"/>
                    </a:cubicBezTo>
                    <a:cubicBezTo>
                      <a:pt x="3" y="1"/>
                      <a:pt x="4" y="1"/>
                      <a:pt x="4" y="1"/>
                    </a:cubicBezTo>
                    <a:cubicBezTo>
                      <a:pt x="4" y="2"/>
                      <a:pt x="4" y="2"/>
                      <a:pt x="4" y="2"/>
                    </a:cubicBezTo>
                    <a:cubicBezTo>
                      <a:pt x="4" y="2"/>
                      <a:pt x="4" y="2"/>
                      <a:pt x="4" y="2"/>
                    </a:cubicBezTo>
                    <a:cubicBezTo>
                      <a:pt x="3" y="2"/>
                      <a:pt x="3" y="2"/>
                      <a:pt x="3" y="3"/>
                    </a:cubicBezTo>
                    <a:cubicBezTo>
                      <a:pt x="4" y="8"/>
                      <a:pt x="4" y="8"/>
                      <a:pt x="4" y="8"/>
                    </a:cubicBezTo>
                    <a:cubicBezTo>
                      <a:pt x="5" y="10"/>
                      <a:pt x="6" y="10"/>
                      <a:pt x="7" y="10"/>
                    </a:cubicBezTo>
                    <a:cubicBezTo>
                      <a:pt x="9" y="9"/>
                      <a:pt x="10" y="8"/>
                      <a:pt x="9" y="7"/>
                    </a:cubicBezTo>
                    <a:cubicBezTo>
                      <a:pt x="8" y="2"/>
                      <a:pt x="8" y="2"/>
                      <a:pt x="8" y="2"/>
                    </a:cubicBezTo>
                    <a:cubicBezTo>
                      <a:pt x="8" y="1"/>
                      <a:pt x="8" y="1"/>
                      <a:pt x="7" y="1"/>
                    </a:cubicBezTo>
                    <a:cubicBezTo>
                      <a:pt x="7" y="1"/>
                      <a:pt x="7" y="1"/>
                      <a:pt x="7" y="1"/>
                    </a:cubicBezTo>
                    <a:cubicBezTo>
                      <a:pt x="7" y="1"/>
                      <a:pt x="7" y="1"/>
                      <a:pt x="7" y="1"/>
                    </a:cubicBezTo>
                    <a:cubicBezTo>
                      <a:pt x="8" y="1"/>
                      <a:pt x="8" y="1"/>
                      <a:pt x="9" y="0"/>
                    </a:cubicBezTo>
                    <a:cubicBezTo>
                      <a:pt x="9" y="0"/>
                      <a:pt x="9" y="0"/>
                      <a:pt x="10" y="0"/>
                    </a:cubicBezTo>
                    <a:cubicBezTo>
                      <a:pt x="10" y="1"/>
                      <a:pt x="10" y="1"/>
                      <a:pt x="10" y="1"/>
                    </a:cubicBezTo>
                    <a:cubicBezTo>
                      <a:pt x="10" y="1"/>
                      <a:pt x="10" y="1"/>
                      <a:pt x="10" y="1"/>
                    </a:cubicBezTo>
                    <a:cubicBezTo>
                      <a:pt x="9" y="1"/>
                      <a:pt x="9" y="1"/>
                      <a:pt x="9" y="2"/>
                    </a:cubicBezTo>
                    <a:cubicBezTo>
                      <a:pt x="10" y="6"/>
                      <a:pt x="10" y="6"/>
                      <a:pt x="10" y="6"/>
                    </a:cubicBezTo>
                    <a:cubicBezTo>
                      <a:pt x="11" y="9"/>
                      <a:pt x="9" y="10"/>
                      <a:pt x="7" y="11"/>
                    </a:cubicBezTo>
                    <a:cubicBezTo>
                      <a:pt x="5" y="11"/>
                      <a:pt x="3" y="11"/>
                      <a:pt x="3" y="8"/>
                    </a:cubicBezTo>
                    <a:cubicBezTo>
                      <a:pt x="2" y="3"/>
                      <a:pt x="2" y="3"/>
                      <a:pt x="2" y="3"/>
                    </a:cubicBezTo>
                    <a:cubicBezTo>
                      <a:pt x="2" y="2"/>
                      <a:pt x="1" y="2"/>
                      <a:pt x="1" y="2"/>
                    </a:cubicBezTo>
                    <a:cubicBezTo>
                      <a:pt x="1" y="2"/>
                      <a:pt x="1" y="2"/>
                      <a:pt x="1" y="2"/>
                    </a:cubicBezTo>
                    <a:cubicBezTo>
                      <a:pt x="0" y="2"/>
                      <a:pt x="0" y="2"/>
                      <a:pt x="0" y="2"/>
                    </a:cubicBezTo>
                    <a:cubicBezTo>
                      <a:pt x="0" y="2"/>
                      <a:pt x="0" y="2"/>
                      <a:pt x="0" y="2"/>
                    </a:cubicBezTo>
                    <a:close/>
                  </a:path>
                </a:pathLst>
              </a:custGeom>
              <a:solidFill>
                <a:srgbClr val="231F20"/>
              </a:solidFill>
              <a:ln w="9525">
                <a:noFill/>
                <a:round/>
                <a:headEnd/>
                <a:tailEnd/>
              </a:ln>
            </p:spPr>
            <p:txBody>
              <a:bodyPr/>
              <a:lstStyle/>
              <a:p>
                <a:pPr>
                  <a:defRPr/>
                </a:pPr>
                <a:endParaRPr lang="en-US"/>
              </a:p>
            </p:txBody>
          </p:sp>
          <p:sp>
            <p:nvSpPr>
              <p:cNvPr id="1093" name="Freeform 43"/>
              <p:cNvSpPr>
                <a:spLocks noChangeAspect="1"/>
              </p:cNvSpPr>
              <p:nvPr userDrawn="1"/>
            </p:nvSpPr>
            <p:spPr bwMode="auto">
              <a:xfrm>
                <a:off x="2796" y="457"/>
                <a:ext cx="20" cy="22"/>
              </a:xfrm>
              <a:custGeom>
                <a:avLst/>
                <a:gdLst>
                  <a:gd name="T0" fmla="*/ 1 w 10"/>
                  <a:gd name="T1" fmla="*/ 2 h 11"/>
                  <a:gd name="T2" fmla="*/ 0 w 10"/>
                  <a:gd name="T3" fmla="*/ 2 h 11"/>
                  <a:gd name="T4" fmla="*/ 0 w 10"/>
                  <a:gd name="T5" fmla="*/ 2 h 11"/>
                  <a:gd name="T6" fmla="*/ 0 w 10"/>
                  <a:gd name="T7" fmla="*/ 1 h 11"/>
                  <a:gd name="T8" fmla="*/ 1 w 10"/>
                  <a:gd name="T9" fmla="*/ 1 h 11"/>
                  <a:gd name="T10" fmla="*/ 2 w 10"/>
                  <a:gd name="T11" fmla="*/ 1 h 11"/>
                  <a:gd name="T12" fmla="*/ 9 w 10"/>
                  <a:gd name="T13" fmla="*/ 7 h 11"/>
                  <a:gd name="T14" fmla="*/ 9 w 10"/>
                  <a:gd name="T15" fmla="*/ 7 h 11"/>
                  <a:gd name="T16" fmla="*/ 8 w 10"/>
                  <a:gd name="T17" fmla="*/ 2 h 11"/>
                  <a:gd name="T18" fmla="*/ 7 w 10"/>
                  <a:gd name="T19" fmla="*/ 1 h 11"/>
                  <a:gd name="T20" fmla="*/ 7 w 10"/>
                  <a:gd name="T21" fmla="*/ 1 h 11"/>
                  <a:gd name="T22" fmla="*/ 7 w 10"/>
                  <a:gd name="T23" fmla="*/ 0 h 11"/>
                  <a:gd name="T24" fmla="*/ 8 w 10"/>
                  <a:gd name="T25" fmla="*/ 0 h 11"/>
                  <a:gd name="T26" fmla="*/ 10 w 10"/>
                  <a:gd name="T27" fmla="*/ 0 h 11"/>
                  <a:gd name="T28" fmla="*/ 10 w 10"/>
                  <a:gd name="T29" fmla="*/ 0 h 11"/>
                  <a:gd name="T30" fmla="*/ 9 w 10"/>
                  <a:gd name="T31" fmla="*/ 0 h 11"/>
                  <a:gd name="T32" fmla="*/ 9 w 10"/>
                  <a:gd name="T33" fmla="*/ 2 h 11"/>
                  <a:gd name="T34" fmla="*/ 10 w 10"/>
                  <a:gd name="T35" fmla="*/ 10 h 11"/>
                  <a:gd name="T36" fmla="*/ 10 w 10"/>
                  <a:gd name="T37" fmla="*/ 10 h 11"/>
                  <a:gd name="T38" fmla="*/ 2 w 10"/>
                  <a:gd name="T39" fmla="*/ 3 h 11"/>
                  <a:gd name="T40" fmla="*/ 2 w 10"/>
                  <a:gd name="T41" fmla="*/ 3 h 11"/>
                  <a:gd name="T42" fmla="*/ 3 w 10"/>
                  <a:gd name="T43" fmla="*/ 9 h 11"/>
                  <a:gd name="T44" fmla="*/ 4 w 10"/>
                  <a:gd name="T45" fmla="*/ 10 h 11"/>
                  <a:gd name="T46" fmla="*/ 4 w 10"/>
                  <a:gd name="T47" fmla="*/ 10 h 11"/>
                  <a:gd name="T48" fmla="*/ 4 w 10"/>
                  <a:gd name="T49" fmla="*/ 11 h 11"/>
                  <a:gd name="T50" fmla="*/ 3 w 10"/>
                  <a:gd name="T51" fmla="*/ 11 h 11"/>
                  <a:gd name="T52" fmla="*/ 1 w 10"/>
                  <a:gd name="T53" fmla="*/ 11 h 11"/>
                  <a:gd name="T54" fmla="*/ 1 w 10"/>
                  <a:gd name="T55" fmla="*/ 11 h 11"/>
                  <a:gd name="T56" fmla="*/ 1 w 10"/>
                  <a:gd name="T57" fmla="*/ 10 h 11"/>
                  <a:gd name="T58" fmla="*/ 2 w 10"/>
                  <a:gd name="T59" fmla="*/ 9 h 11"/>
                  <a:gd name="T60" fmla="*/ 1 w 10"/>
                  <a:gd name="T61" fmla="*/ 2 h 11"/>
                  <a:gd name="T62" fmla="*/ 1 w 10"/>
                  <a:gd name="T63" fmla="*/ 2 h 1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 h="11">
                    <a:moveTo>
                      <a:pt x="1" y="2"/>
                    </a:moveTo>
                    <a:cubicBezTo>
                      <a:pt x="1" y="2"/>
                      <a:pt x="0" y="2"/>
                      <a:pt x="0" y="2"/>
                    </a:cubicBezTo>
                    <a:cubicBezTo>
                      <a:pt x="0" y="2"/>
                      <a:pt x="0" y="2"/>
                      <a:pt x="0" y="2"/>
                    </a:cubicBezTo>
                    <a:cubicBezTo>
                      <a:pt x="0" y="1"/>
                      <a:pt x="0" y="1"/>
                      <a:pt x="0" y="1"/>
                    </a:cubicBezTo>
                    <a:cubicBezTo>
                      <a:pt x="0" y="1"/>
                      <a:pt x="0" y="1"/>
                      <a:pt x="1" y="1"/>
                    </a:cubicBezTo>
                    <a:cubicBezTo>
                      <a:pt x="1" y="1"/>
                      <a:pt x="2" y="1"/>
                      <a:pt x="2" y="1"/>
                    </a:cubicBezTo>
                    <a:cubicBezTo>
                      <a:pt x="9" y="7"/>
                      <a:pt x="9" y="7"/>
                      <a:pt x="9" y="7"/>
                    </a:cubicBezTo>
                    <a:cubicBezTo>
                      <a:pt x="9" y="7"/>
                      <a:pt x="9" y="7"/>
                      <a:pt x="9" y="7"/>
                    </a:cubicBezTo>
                    <a:cubicBezTo>
                      <a:pt x="8" y="2"/>
                      <a:pt x="8" y="2"/>
                      <a:pt x="8" y="2"/>
                    </a:cubicBezTo>
                    <a:cubicBezTo>
                      <a:pt x="8" y="1"/>
                      <a:pt x="8" y="1"/>
                      <a:pt x="7" y="1"/>
                    </a:cubicBezTo>
                    <a:cubicBezTo>
                      <a:pt x="7" y="1"/>
                      <a:pt x="7" y="1"/>
                      <a:pt x="7" y="1"/>
                    </a:cubicBezTo>
                    <a:cubicBezTo>
                      <a:pt x="7" y="0"/>
                      <a:pt x="7" y="0"/>
                      <a:pt x="7" y="0"/>
                    </a:cubicBezTo>
                    <a:cubicBezTo>
                      <a:pt x="7" y="0"/>
                      <a:pt x="8" y="0"/>
                      <a:pt x="8" y="0"/>
                    </a:cubicBezTo>
                    <a:cubicBezTo>
                      <a:pt x="9" y="0"/>
                      <a:pt x="9" y="0"/>
                      <a:pt x="10" y="0"/>
                    </a:cubicBezTo>
                    <a:cubicBezTo>
                      <a:pt x="10" y="0"/>
                      <a:pt x="10" y="0"/>
                      <a:pt x="10" y="0"/>
                    </a:cubicBezTo>
                    <a:cubicBezTo>
                      <a:pt x="9" y="0"/>
                      <a:pt x="9" y="0"/>
                      <a:pt x="9" y="0"/>
                    </a:cubicBezTo>
                    <a:cubicBezTo>
                      <a:pt x="9" y="0"/>
                      <a:pt x="9" y="1"/>
                      <a:pt x="9" y="2"/>
                    </a:cubicBezTo>
                    <a:cubicBezTo>
                      <a:pt x="10" y="10"/>
                      <a:pt x="10" y="10"/>
                      <a:pt x="10" y="10"/>
                    </a:cubicBezTo>
                    <a:cubicBezTo>
                      <a:pt x="10" y="10"/>
                      <a:pt x="10" y="10"/>
                      <a:pt x="10" y="10"/>
                    </a:cubicBezTo>
                    <a:cubicBezTo>
                      <a:pt x="2" y="3"/>
                      <a:pt x="2" y="3"/>
                      <a:pt x="2" y="3"/>
                    </a:cubicBezTo>
                    <a:cubicBezTo>
                      <a:pt x="2" y="3"/>
                      <a:pt x="2" y="3"/>
                      <a:pt x="2" y="3"/>
                    </a:cubicBezTo>
                    <a:cubicBezTo>
                      <a:pt x="3" y="9"/>
                      <a:pt x="3" y="9"/>
                      <a:pt x="3" y="9"/>
                    </a:cubicBezTo>
                    <a:cubicBezTo>
                      <a:pt x="3" y="10"/>
                      <a:pt x="3" y="10"/>
                      <a:pt x="4" y="10"/>
                    </a:cubicBezTo>
                    <a:cubicBezTo>
                      <a:pt x="4" y="10"/>
                      <a:pt x="4" y="10"/>
                      <a:pt x="4" y="10"/>
                    </a:cubicBezTo>
                    <a:cubicBezTo>
                      <a:pt x="4" y="11"/>
                      <a:pt x="4" y="11"/>
                      <a:pt x="4" y="11"/>
                    </a:cubicBezTo>
                    <a:cubicBezTo>
                      <a:pt x="4" y="11"/>
                      <a:pt x="3" y="11"/>
                      <a:pt x="3" y="11"/>
                    </a:cubicBezTo>
                    <a:cubicBezTo>
                      <a:pt x="2" y="11"/>
                      <a:pt x="2" y="11"/>
                      <a:pt x="1" y="11"/>
                    </a:cubicBezTo>
                    <a:cubicBezTo>
                      <a:pt x="1" y="11"/>
                      <a:pt x="1" y="11"/>
                      <a:pt x="1" y="11"/>
                    </a:cubicBezTo>
                    <a:cubicBezTo>
                      <a:pt x="1" y="10"/>
                      <a:pt x="1" y="10"/>
                      <a:pt x="1" y="10"/>
                    </a:cubicBezTo>
                    <a:cubicBezTo>
                      <a:pt x="2" y="10"/>
                      <a:pt x="2" y="10"/>
                      <a:pt x="2" y="9"/>
                    </a:cubicBezTo>
                    <a:cubicBezTo>
                      <a:pt x="1" y="2"/>
                      <a:pt x="1" y="2"/>
                      <a:pt x="1" y="2"/>
                    </a:cubicBezTo>
                    <a:cubicBezTo>
                      <a:pt x="1" y="2"/>
                      <a:pt x="1" y="2"/>
                      <a:pt x="1" y="2"/>
                    </a:cubicBezTo>
                    <a:close/>
                  </a:path>
                </a:pathLst>
              </a:custGeom>
              <a:solidFill>
                <a:srgbClr val="231F20"/>
              </a:solidFill>
              <a:ln w="9525">
                <a:noFill/>
                <a:round/>
                <a:headEnd/>
                <a:tailEnd/>
              </a:ln>
            </p:spPr>
            <p:txBody>
              <a:bodyPr/>
              <a:lstStyle/>
              <a:p>
                <a:pPr>
                  <a:defRPr/>
                </a:pPr>
                <a:endParaRPr lang="en-US"/>
              </a:p>
            </p:txBody>
          </p:sp>
          <p:sp>
            <p:nvSpPr>
              <p:cNvPr id="1094" name="Freeform 44"/>
              <p:cNvSpPr>
                <a:spLocks noChangeAspect="1" noEditPoints="1"/>
              </p:cNvSpPr>
              <p:nvPr userDrawn="1"/>
            </p:nvSpPr>
            <p:spPr bwMode="auto">
              <a:xfrm>
                <a:off x="2825" y="453"/>
                <a:ext cx="20" cy="22"/>
              </a:xfrm>
              <a:custGeom>
                <a:avLst/>
                <a:gdLst>
                  <a:gd name="T0" fmla="*/ 1 w 10"/>
                  <a:gd name="T1" fmla="*/ 2 h 11"/>
                  <a:gd name="T2" fmla="*/ 0 w 10"/>
                  <a:gd name="T3" fmla="*/ 2 h 11"/>
                  <a:gd name="T4" fmla="*/ 0 w 10"/>
                  <a:gd name="T5" fmla="*/ 2 h 11"/>
                  <a:gd name="T6" fmla="*/ 0 w 10"/>
                  <a:gd name="T7" fmla="*/ 1 h 11"/>
                  <a:gd name="T8" fmla="*/ 2 w 10"/>
                  <a:gd name="T9" fmla="*/ 1 h 11"/>
                  <a:gd name="T10" fmla="*/ 5 w 10"/>
                  <a:gd name="T11" fmla="*/ 1 h 11"/>
                  <a:gd name="T12" fmla="*/ 10 w 10"/>
                  <a:gd name="T13" fmla="*/ 5 h 11"/>
                  <a:gd name="T14" fmla="*/ 5 w 10"/>
                  <a:gd name="T15" fmla="*/ 10 h 11"/>
                  <a:gd name="T16" fmla="*/ 3 w 10"/>
                  <a:gd name="T17" fmla="*/ 11 h 11"/>
                  <a:gd name="T18" fmla="*/ 0 w 10"/>
                  <a:gd name="T19" fmla="*/ 11 h 11"/>
                  <a:gd name="T20" fmla="*/ 0 w 10"/>
                  <a:gd name="T21" fmla="*/ 10 h 11"/>
                  <a:gd name="T22" fmla="*/ 1 w 10"/>
                  <a:gd name="T23" fmla="*/ 10 h 11"/>
                  <a:gd name="T24" fmla="*/ 2 w 10"/>
                  <a:gd name="T25" fmla="*/ 9 h 11"/>
                  <a:gd name="T26" fmla="*/ 1 w 10"/>
                  <a:gd name="T27" fmla="*/ 2 h 11"/>
                  <a:gd name="T28" fmla="*/ 1 w 10"/>
                  <a:gd name="T29" fmla="*/ 2 h 11"/>
                  <a:gd name="T30" fmla="*/ 3 w 10"/>
                  <a:gd name="T31" fmla="*/ 9 h 11"/>
                  <a:gd name="T32" fmla="*/ 4 w 10"/>
                  <a:gd name="T33" fmla="*/ 10 h 11"/>
                  <a:gd name="T34" fmla="*/ 8 w 10"/>
                  <a:gd name="T35" fmla="*/ 5 h 11"/>
                  <a:gd name="T36" fmla="*/ 4 w 10"/>
                  <a:gd name="T37" fmla="*/ 1 h 11"/>
                  <a:gd name="T38" fmla="*/ 2 w 10"/>
                  <a:gd name="T39" fmla="*/ 2 h 11"/>
                  <a:gd name="T40" fmla="*/ 3 w 10"/>
                  <a:gd name="T41" fmla="*/ 9 h 11"/>
                  <a:gd name="T42" fmla="*/ 3 w 10"/>
                  <a:gd name="T43" fmla="*/ 9 h 1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 h="11">
                    <a:moveTo>
                      <a:pt x="1" y="2"/>
                    </a:moveTo>
                    <a:cubicBezTo>
                      <a:pt x="1" y="2"/>
                      <a:pt x="0" y="2"/>
                      <a:pt x="0" y="2"/>
                    </a:cubicBezTo>
                    <a:cubicBezTo>
                      <a:pt x="0" y="2"/>
                      <a:pt x="0" y="2"/>
                      <a:pt x="0" y="2"/>
                    </a:cubicBezTo>
                    <a:cubicBezTo>
                      <a:pt x="0" y="1"/>
                      <a:pt x="0" y="1"/>
                      <a:pt x="0" y="1"/>
                    </a:cubicBezTo>
                    <a:cubicBezTo>
                      <a:pt x="0" y="1"/>
                      <a:pt x="1" y="1"/>
                      <a:pt x="2" y="1"/>
                    </a:cubicBezTo>
                    <a:cubicBezTo>
                      <a:pt x="2" y="1"/>
                      <a:pt x="3" y="1"/>
                      <a:pt x="5" y="1"/>
                    </a:cubicBezTo>
                    <a:cubicBezTo>
                      <a:pt x="7" y="0"/>
                      <a:pt x="9" y="2"/>
                      <a:pt x="10" y="5"/>
                    </a:cubicBezTo>
                    <a:cubicBezTo>
                      <a:pt x="10" y="8"/>
                      <a:pt x="8" y="10"/>
                      <a:pt x="5" y="10"/>
                    </a:cubicBezTo>
                    <a:cubicBezTo>
                      <a:pt x="4" y="10"/>
                      <a:pt x="3" y="10"/>
                      <a:pt x="3" y="11"/>
                    </a:cubicBezTo>
                    <a:cubicBezTo>
                      <a:pt x="2" y="11"/>
                      <a:pt x="1" y="11"/>
                      <a:pt x="0" y="11"/>
                    </a:cubicBezTo>
                    <a:cubicBezTo>
                      <a:pt x="0" y="10"/>
                      <a:pt x="0" y="10"/>
                      <a:pt x="0" y="10"/>
                    </a:cubicBezTo>
                    <a:cubicBezTo>
                      <a:pt x="1" y="10"/>
                      <a:pt x="1" y="10"/>
                      <a:pt x="1" y="10"/>
                    </a:cubicBezTo>
                    <a:cubicBezTo>
                      <a:pt x="1" y="10"/>
                      <a:pt x="2" y="10"/>
                      <a:pt x="2" y="9"/>
                    </a:cubicBezTo>
                    <a:cubicBezTo>
                      <a:pt x="1" y="2"/>
                      <a:pt x="1" y="2"/>
                      <a:pt x="1" y="2"/>
                    </a:cubicBezTo>
                    <a:cubicBezTo>
                      <a:pt x="1" y="2"/>
                      <a:pt x="1" y="2"/>
                      <a:pt x="1" y="2"/>
                    </a:cubicBezTo>
                    <a:close/>
                    <a:moveTo>
                      <a:pt x="3" y="9"/>
                    </a:moveTo>
                    <a:cubicBezTo>
                      <a:pt x="3" y="10"/>
                      <a:pt x="3" y="10"/>
                      <a:pt x="4" y="10"/>
                    </a:cubicBezTo>
                    <a:cubicBezTo>
                      <a:pt x="7" y="9"/>
                      <a:pt x="8" y="8"/>
                      <a:pt x="8" y="5"/>
                    </a:cubicBezTo>
                    <a:cubicBezTo>
                      <a:pt x="8" y="2"/>
                      <a:pt x="6" y="1"/>
                      <a:pt x="4" y="1"/>
                    </a:cubicBezTo>
                    <a:cubicBezTo>
                      <a:pt x="2" y="2"/>
                      <a:pt x="2" y="2"/>
                      <a:pt x="2" y="2"/>
                    </a:cubicBezTo>
                    <a:cubicBezTo>
                      <a:pt x="3" y="9"/>
                      <a:pt x="3" y="9"/>
                      <a:pt x="3" y="9"/>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1095" name="Freeform 45"/>
              <p:cNvSpPr>
                <a:spLocks noChangeAspect="1"/>
              </p:cNvSpPr>
              <p:nvPr userDrawn="1"/>
            </p:nvSpPr>
            <p:spPr bwMode="auto">
              <a:xfrm>
                <a:off x="2852" y="451"/>
                <a:ext cx="16" cy="20"/>
              </a:xfrm>
              <a:custGeom>
                <a:avLst/>
                <a:gdLst>
                  <a:gd name="T0" fmla="*/ 1 w 9"/>
                  <a:gd name="T1" fmla="*/ 10 h 10"/>
                  <a:gd name="T2" fmla="*/ 1 w 9"/>
                  <a:gd name="T3" fmla="*/ 10 h 10"/>
                  <a:gd name="T4" fmla="*/ 2 w 9"/>
                  <a:gd name="T5" fmla="*/ 9 h 10"/>
                  <a:gd name="T6" fmla="*/ 1 w 9"/>
                  <a:gd name="T7" fmla="*/ 2 h 10"/>
                  <a:gd name="T8" fmla="*/ 1 w 9"/>
                  <a:gd name="T9" fmla="*/ 1 h 10"/>
                  <a:gd name="T10" fmla="*/ 0 w 9"/>
                  <a:gd name="T11" fmla="*/ 1 h 10"/>
                  <a:gd name="T12" fmla="*/ 0 w 9"/>
                  <a:gd name="T13" fmla="*/ 1 h 10"/>
                  <a:gd name="T14" fmla="*/ 4 w 9"/>
                  <a:gd name="T15" fmla="*/ 0 h 10"/>
                  <a:gd name="T16" fmla="*/ 7 w 9"/>
                  <a:gd name="T17" fmla="*/ 0 h 10"/>
                  <a:gd name="T18" fmla="*/ 8 w 9"/>
                  <a:gd name="T19" fmla="*/ 2 h 10"/>
                  <a:gd name="T20" fmla="*/ 7 w 9"/>
                  <a:gd name="T21" fmla="*/ 2 h 10"/>
                  <a:gd name="T22" fmla="*/ 5 w 9"/>
                  <a:gd name="T23" fmla="*/ 1 h 10"/>
                  <a:gd name="T24" fmla="*/ 3 w 9"/>
                  <a:gd name="T25" fmla="*/ 1 h 10"/>
                  <a:gd name="T26" fmla="*/ 3 w 9"/>
                  <a:gd name="T27" fmla="*/ 2 h 10"/>
                  <a:gd name="T28" fmla="*/ 3 w 9"/>
                  <a:gd name="T29" fmla="*/ 5 h 10"/>
                  <a:gd name="T30" fmla="*/ 5 w 9"/>
                  <a:gd name="T31" fmla="*/ 5 h 10"/>
                  <a:gd name="T32" fmla="*/ 6 w 9"/>
                  <a:gd name="T33" fmla="*/ 3 h 10"/>
                  <a:gd name="T34" fmla="*/ 7 w 9"/>
                  <a:gd name="T35" fmla="*/ 3 h 10"/>
                  <a:gd name="T36" fmla="*/ 7 w 9"/>
                  <a:gd name="T37" fmla="*/ 5 h 10"/>
                  <a:gd name="T38" fmla="*/ 7 w 9"/>
                  <a:gd name="T39" fmla="*/ 6 h 10"/>
                  <a:gd name="T40" fmla="*/ 6 w 9"/>
                  <a:gd name="T41" fmla="*/ 6 h 10"/>
                  <a:gd name="T42" fmla="*/ 5 w 9"/>
                  <a:gd name="T43" fmla="*/ 5 h 10"/>
                  <a:gd name="T44" fmla="*/ 3 w 9"/>
                  <a:gd name="T45" fmla="*/ 5 h 10"/>
                  <a:gd name="T46" fmla="*/ 4 w 9"/>
                  <a:gd name="T47" fmla="*/ 9 h 10"/>
                  <a:gd name="T48" fmla="*/ 4 w 9"/>
                  <a:gd name="T49" fmla="*/ 9 h 10"/>
                  <a:gd name="T50" fmla="*/ 6 w 9"/>
                  <a:gd name="T51" fmla="*/ 9 h 10"/>
                  <a:gd name="T52" fmla="*/ 8 w 9"/>
                  <a:gd name="T53" fmla="*/ 7 h 10"/>
                  <a:gd name="T54" fmla="*/ 9 w 9"/>
                  <a:gd name="T55" fmla="*/ 7 h 10"/>
                  <a:gd name="T56" fmla="*/ 9 w 9"/>
                  <a:gd name="T57" fmla="*/ 10 h 10"/>
                  <a:gd name="T58" fmla="*/ 5 w 9"/>
                  <a:gd name="T59" fmla="*/ 10 h 10"/>
                  <a:gd name="T60" fmla="*/ 1 w 9"/>
                  <a:gd name="T61" fmla="*/ 10 h 10"/>
                  <a:gd name="T62" fmla="*/ 1 w 9"/>
                  <a:gd name="T63" fmla="*/ 10 h 10"/>
                  <a:gd name="T64" fmla="*/ 1 w 9"/>
                  <a:gd name="T65" fmla="*/ 10 h 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 h="10">
                    <a:moveTo>
                      <a:pt x="1" y="10"/>
                    </a:moveTo>
                    <a:cubicBezTo>
                      <a:pt x="1" y="10"/>
                      <a:pt x="1" y="10"/>
                      <a:pt x="1" y="10"/>
                    </a:cubicBezTo>
                    <a:cubicBezTo>
                      <a:pt x="2" y="10"/>
                      <a:pt x="2" y="9"/>
                      <a:pt x="2" y="9"/>
                    </a:cubicBezTo>
                    <a:cubicBezTo>
                      <a:pt x="1" y="2"/>
                      <a:pt x="1" y="2"/>
                      <a:pt x="1" y="2"/>
                    </a:cubicBezTo>
                    <a:cubicBezTo>
                      <a:pt x="1" y="1"/>
                      <a:pt x="1" y="1"/>
                      <a:pt x="1" y="1"/>
                    </a:cubicBezTo>
                    <a:cubicBezTo>
                      <a:pt x="0" y="1"/>
                      <a:pt x="0" y="1"/>
                      <a:pt x="0" y="1"/>
                    </a:cubicBezTo>
                    <a:cubicBezTo>
                      <a:pt x="0" y="1"/>
                      <a:pt x="0" y="1"/>
                      <a:pt x="0" y="1"/>
                    </a:cubicBezTo>
                    <a:cubicBezTo>
                      <a:pt x="1" y="1"/>
                      <a:pt x="3" y="1"/>
                      <a:pt x="4" y="0"/>
                    </a:cubicBezTo>
                    <a:cubicBezTo>
                      <a:pt x="5" y="0"/>
                      <a:pt x="6" y="0"/>
                      <a:pt x="7" y="0"/>
                    </a:cubicBezTo>
                    <a:cubicBezTo>
                      <a:pt x="8" y="2"/>
                      <a:pt x="8" y="2"/>
                      <a:pt x="8" y="2"/>
                    </a:cubicBezTo>
                    <a:cubicBezTo>
                      <a:pt x="7" y="2"/>
                      <a:pt x="7" y="2"/>
                      <a:pt x="7" y="2"/>
                    </a:cubicBezTo>
                    <a:cubicBezTo>
                      <a:pt x="7" y="1"/>
                      <a:pt x="6" y="1"/>
                      <a:pt x="5" y="1"/>
                    </a:cubicBezTo>
                    <a:cubicBezTo>
                      <a:pt x="3" y="1"/>
                      <a:pt x="3" y="1"/>
                      <a:pt x="3" y="1"/>
                    </a:cubicBezTo>
                    <a:cubicBezTo>
                      <a:pt x="3" y="1"/>
                      <a:pt x="3" y="1"/>
                      <a:pt x="3" y="2"/>
                    </a:cubicBezTo>
                    <a:cubicBezTo>
                      <a:pt x="3" y="5"/>
                      <a:pt x="3" y="5"/>
                      <a:pt x="3" y="5"/>
                    </a:cubicBezTo>
                    <a:cubicBezTo>
                      <a:pt x="5" y="5"/>
                      <a:pt x="5" y="5"/>
                      <a:pt x="5" y="5"/>
                    </a:cubicBezTo>
                    <a:cubicBezTo>
                      <a:pt x="6" y="4"/>
                      <a:pt x="6" y="4"/>
                      <a:pt x="6" y="3"/>
                    </a:cubicBezTo>
                    <a:cubicBezTo>
                      <a:pt x="7" y="3"/>
                      <a:pt x="7" y="3"/>
                      <a:pt x="7" y="3"/>
                    </a:cubicBezTo>
                    <a:cubicBezTo>
                      <a:pt x="7" y="4"/>
                      <a:pt x="7" y="4"/>
                      <a:pt x="7" y="5"/>
                    </a:cubicBezTo>
                    <a:cubicBezTo>
                      <a:pt x="7" y="5"/>
                      <a:pt x="7" y="6"/>
                      <a:pt x="7" y="6"/>
                    </a:cubicBezTo>
                    <a:cubicBezTo>
                      <a:pt x="6" y="6"/>
                      <a:pt x="6" y="6"/>
                      <a:pt x="6" y="6"/>
                    </a:cubicBezTo>
                    <a:cubicBezTo>
                      <a:pt x="6" y="5"/>
                      <a:pt x="6" y="5"/>
                      <a:pt x="5" y="5"/>
                    </a:cubicBezTo>
                    <a:cubicBezTo>
                      <a:pt x="3" y="5"/>
                      <a:pt x="3" y="5"/>
                      <a:pt x="3" y="5"/>
                    </a:cubicBezTo>
                    <a:cubicBezTo>
                      <a:pt x="4" y="9"/>
                      <a:pt x="4" y="9"/>
                      <a:pt x="4" y="9"/>
                    </a:cubicBezTo>
                    <a:cubicBezTo>
                      <a:pt x="4" y="9"/>
                      <a:pt x="4" y="9"/>
                      <a:pt x="4" y="9"/>
                    </a:cubicBezTo>
                    <a:cubicBezTo>
                      <a:pt x="6" y="9"/>
                      <a:pt x="6" y="9"/>
                      <a:pt x="6" y="9"/>
                    </a:cubicBezTo>
                    <a:cubicBezTo>
                      <a:pt x="8" y="9"/>
                      <a:pt x="8" y="8"/>
                      <a:pt x="8" y="7"/>
                    </a:cubicBezTo>
                    <a:cubicBezTo>
                      <a:pt x="9" y="7"/>
                      <a:pt x="9" y="7"/>
                      <a:pt x="9" y="7"/>
                    </a:cubicBezTo>
                    <a:cubicBezTo>
                      <a:pt x="9" y="8"/>
                      <a:pt x="9" y="9"/>
                      <a:pt x="9" y="10"/>
                    </a:cubicBezTo>
                    <a:cubicBezTo>
                      <a:pt x="7" y="10"/>
                      <a:pt x="6" y="10"/>
                      <a:pt x="5" y="10"/>
                    </a:cubicBezTo>
                    <a:cubicBezTo>
                      <a:pt x="3" y="10"/>
                      <a:pt x="2" y="10"/>
                      <a:pt x="1" y="10"/>
                    </a:cubicBezTo>
                    <a:cubicBezTo>
                      <a:pt x="1" y="10"/>
                      <a:pt x="1" y="10"/>
                      <a:pt x="1" y="10"/>
                    </a:cubicBezTo>
                    <a:cubicBezTo>
                      <a:pt x="1" y="10"/>
                      <a:pt x="1" y="10"/>
                      <a:pt x="1" y="10"/>
                    </a:cubicBezTo>
                    <a:close/>
                  </a:path>
                </a:pathLst>
              </a:custGeom>
              <a:solidFill>
                <a:srgbClr val="231F20"/>
              </a:solidFill>
              <a:ln w="9525">
                <a:noFill/>
                <a:round/>
                <a:headEnd/>
                <a:tailEnd/>
              </a:ln>
            </p:spPr>
            <p:txBody>
              <a:bodyPr/>
              <a:lstStyle/>
              <a:p>
                <a:pPr>
                  <a:defRPr/>
                </a:pPr>
                <a:endParaRPr lang="en-US"/>
              </a:p>
            </p:txBody>
          </p:sp>
          <p:sp>
            <p:nvSpPr>
              <p:cNvPr id="1096" name="Freeform 46"/>
              <p:cNvSpPr>
                <a:spLocks noChangeAspect="1" noEditPoints="1"/>
              </p:cNvSpPr>
              <p:nvPr userDrawn="1"/>
            </p:nvSpPr>
            <p:spPr bwMode="auto">
              <a:xfrm>
                <a:off x="2874" y="451"/>
                <a:ext cx="20" cy="18"/>
              </a:xfrm>
              <a:custGeom>
                <a:avLst/>
                <a:gdLst>
                  <a:gd name="T0" fmla="*/ 1 w 10"/>
                  <a:gd name="T1" fmla="*/ 2 h 10"/>
                  <a:gd name="T2" fmla="*/ 0 w 10"/>
                  <a:gd name="T3" fmla="*/ 1 h 10"/>
                  <a:gd name="T4" fmla="*/ 0 w 10"/>
                  <a:gd name="T5" fmla="*/ 1 h 10"/>
                  <a:gd name="T6" fmla="*/ 0 w 10"/>
                  <a:gd name="T7" fmla="*/ 1 h 10"/>
                  <a:gd name="T8" fmla="*/ 2 w 10"/>
                  <a:gd name="T9" fmla="*/ 1 h 10"/>
                  <a:gd name="T10" fmla="*/ 5 w 10"/>
                  <a:gd name="T11" fmla="*/ 0 h 10"/>
                  <a:gd name="T12" fmla="*/ 10 w 10"/>
                  <a:gd name="T13" fmla="*/ 5 h 10"/>
                  <a:gd name="T14" fmla="*/ 5 w 10"/>
                  <a:gd name="T15" fmla="*/ 10 h 10"/>
                  <a:gd name="T16" fmla="*/ 2 w 10"/>
                  <a:gd name="T17" fmla="*/ 10 h 10"/>
                  <a:gd name="T18" fmla="*/ 0 w 10"/>
                  <a:gd name="T19" fmla="*/ 10 h 10"/>
                  <a:gd name="T20" fmla="*/ 0 w 10"/>
                  <a:gd name="T21" fmla="*/ 10 h 10"/>
                  <a:gd name="T22" fmla="*/ 0 w 10"/>
                  <a:gd name="T23" fmla="*/ 10 h 10"/>
                  <a:gd name="T24" fmla="*/ 1 w 10"/>
                  <a:gd name="T25" fmla="*/ 9 h 10"/>
                  <a:gd name="T26" fmla="*/ 1 w 10"/>
                  <a:gd name="T27" fmla="*/ 2 h 10"/>
                  <a:gd name="T28" fmla="*/ 1 w 10"/>
                  <a:gd name="T29" fmla="*/ 2 h 10"/>
                  <a:gd name="T30" fmla="*/ 3 w 10"/>
                  <a:gd name="T31" fmla="*/ 9 h 10"/>
                  <a:gd name="T32" fmla="*/ 4 w 10"/>
                  <a:gd name="T33" fmla="*/ 9 h 10"/>
                  <a:gd name="T34" fmla="*/ 8 w 10"/>
                  <a:gd name="T35" fmla="*/ 5 h 10"/>
                  <a:gd name="T36" fmla="*/ 4 w 10"/>
                  <a:gd name="T37" fmla="*/ 1 h 10"/>
                  <a:gd name="T38" fmla="*/ 3 w 10"/>
                  <a:gd name="T39" fmla="*/ 2 h 10"/>
                  <a:gd name="T40" fmla="*/ 3 w 10"/>
                  <a:gd name="T41" fmla="*/ 9 h 10"/>
                  <a:gd name="T42" fmla="*/ 3 w 10"/>
                  <a:gd name="T43" fmla="*/ 9 h 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 h="10">
                    <a:moveTo>
                      <a:pt x="1" y="2"/>
                    </a:moveTo>
                    <a:cubicBezTo>
                      <a:pt x="1" y="1"/>
                      <a:pt x="1" y="1"/>
                      <a:pt x="0" y="1"/>
                    </a:cubicBezTo>
                    <a:cubicBezTo>
                      <a:pt x="0" y="1"/>
                      <a:pt x="0" y="1"/>
                      <a:pt x="0" y="1"/>
                    </a:cubicBezTo>
                    <a:cubicBezTo>
                      <a:pt x="0" y="1"/>
                      <a:pt x="0" y="1"/>
                      <a:pt x="0" y="1"/>
                    </a:cubicBezTo>
                    <a:cubicBezTo>
                      <a:pt x="1" y="1"/>
                      <a:pt x="1" y="1"/>
                      <a:pt x="2" y="1"/>
                    </a:cubicBezTo>
                    <a:cubicBezTo>
                      <a:pt x="3" y="0"/>
                      <a:pt x="4" y="0"/>
                      <a:pt x="5" y="0"/>
                    </a:cubicBezTo>
                    <a:cubicBezTo>
                      <a:pt x="8" y="0"/>
                      <a:pt x="10" y="2"/>
                      <a:pt x="10" y="5"/>
                    </a:cubicBezTo>
                    <a:cubicBezTo>
                      <a:pt x="10" y="8"/>
                      <a:pt x="8" y="10"/>
                      <a:pt x="5" y="10"/>
                    </a:cubicBezTo>
                    <a:cubicBezTo>
                      <a:pt x="4" y="10"/>
                      <a:pt x="3" y="10"/>
                      <a:pt x="2" y="10"/>
                    </a:cubicBezTo>
                    <a:cubicBezTo>
                      <a:pt x="2" y="10"/>
                      <a:pt x="1" y="10"/>
                      <a:pt x="0" y="10"/>
                    </a:cubicBezTo>
                    <a:cubicBezTo>
                      <a:pt x="0" y="10"/>
                      <a:pt x="0" y="10"/>
                      <a:pt x="0" y="10"/>
                    </a:cubicBezTo>
                    <a:cubicBezTo>
                      <a:pt x="0" y="10"/>
                      <a:pt x="0" y="10"/>
                      <a:pt x="0" y="10"/>
                    </a:cubicBezTo>
                    <a:cubicBezTo>
                      <a:pt x="1" y="10"/>
                      <a:pt x="2" y="9"/>
                      <a:pt x="1" y="9"/>
                    </a:cubicBezTo>
                    <a:cubicBezTo>
                      <a:pt x="1" y="2"/>
                      <a:pt x="1" y="2"/>
                      <a:pt x="1" y="2"/>
                    </a:cubicBezTo>
                    <a:cubicBezTo>
                      <a:pt x="1" y="2"/>
                      <a:pt x="1" y="2"/>
                      <a:pt x="1" y="2"/>
                    </a:cubicBezTo>
                    <a:close/>
                    <a:moveTo>
                      <a:pt x="3" y="9"/>
                    </a:moveTo>
                    <a:cubicBezTo>
                      <a:pt x="3" y="9"/>
                      <a:pt x="3" y="9"/>
                      <a:pt x="4" y="9"/>
                    </a:cubicBezTo>
                    <a:cubicBezTo>
                      <a:pt x="7" y="9"/>
                      <a:pt x="8" y="8"/>
                      <a:pt x="8" y="5"/>
                    </a:cubicBezTo>
                    <a:cubicBezTo>
                      <a:pt x="8" y="2"/>
                      <a:pt x="6" y="1"/>
                      <a:pt x="4" y="1"/>
                    </a:cubicBezTo>
                    <a:cubicBezTo>
                      <a:pt x="3" y="1"/>
                      <a:pt x="3" y="1"/>
                      <a:pt x="3" y="2"/>
                    </a:cubicBezTo>
                    <a:cubicBezTo>
                      <a:pt x="3" y="9"/>
                      <a:pt x="3" y="9"/>
                      <a:pt x="3" y="9"/>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1097" name="Freeform 47"/>
              <p:cNvSpPr>
                <a:spLocks noChangeAspect="1"/>
              </p:cNvSpPr>
              <p:nvPr userDrawn="1"/>
            </p:nvSpPr>
            <p:spPr bwMode="auto">
              <a:xfrm>
                <a:off x="2914" y="433"/>
                <a:ext cx="29" cy="56"/>
              </a:xfrm>
              <a:custGeom>
                <a:avLst/>
                <a:gdLst>
                  <a:gd name="T0" fmla="*/ 1 w 15"/>
                  <a:gd name="T1" fmla="*/ 6 h 27"/>
                  <a:gd name="T2" fmla="*/ 12 w 15"/>
                  <a:gd name="T3" fmla="*/ 0 h 27"/>
                  <a:gd name="T4" fmla="*/ 15 w 15"/>
                  <a:gd name="T5" fmla="*/ 20 h 27"/>
                  <a:gd name="T6" fmla="*/ 1 w 15"/>
                  <a:gd name="T7" fmla="*/ 27 h 27"/>
                  <a:gd name="T8" fmla="*/ 1 w 15"/>
                  <a:gd name="T9" fmla="*/ 6 h 27"/>
                  <a:gd name="T10" fmla="*/ 1 w 15"/>
                  <a:gd name="T11" fmla="*/ 6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7">
                    <a:moveTo>
                      <a:pt x="1" y="6"/>
                    </a:moveTo>
                    <a:cubicBezTo>
                      <a:pt x="0" y="5"/>
                      <a:pt x="11" y="1"/>
                      <a:pt x="12" y="0"/>
                    </a:cubicBezTo>
                    <a:cubicBezTo>
                      <a:pt x="15" y="20"/>
                      <a:pt x="15" y="20"/>
                      <a:pt x="15" y="20"/>
                    </a:cubicBezTo>
                    <a:cubicBezTo>
                      <a:pt x="15" y="20"/>
                      <a:pt x="1" y="25"/>
                      <a:pt x="1" y="27"/>
                    </a:cubicBezTo>
                    <a:cubicBezTo>
                      <a:pt x="1" y="6"/>
                      <a:pt x="1" y="6"/>
                      <a:pt x="1" y="6"/>
                    </a:cubicBezTo>
                    <a:cubicBezTo>
                      <a:pt x="1" y="6"/>
                      <a:pt x="1" y="6"/>
                      <a:pt x="1" y="6"/>
                    </a:cubicBezTo>
                    <a:close/>
                  </a:path>
                </a:pathLst>
              </a:custGeom>
              <a:solidFill>
                <a:srgbClr val="FFFFFF"/>
              </a:solidFill>
              <a:ln w="9525">
                <a:noFill/>
                <a:round/>
                <a:headEnd/>
                <a:tailEnd/>
              </a:ln>
            </p:spPr>
            <p:txBody>
              <a:bodyPr/>
              <a:lstStyle/>
              <a:p>
                <a:pPr>
                  <a:defRPr/>
                </a:pPr>
                <a:endParaRPr lang="en-US"/>
              </a:p>
            </p:txBody>
          </p:sp>
          <p:sp>
            <p:nvSpPr>
              <p:cNvPr id="1098" name="Freeform 48"/>
              <p:cNvSpPr>
                <a:spLocks noChangeAspect="1" noEditPoints="1"/>
              </p:cNvSpPr>
              <p:nvPr userDrawn="1"/>
            </p:nvSpPr>
            <p:spPr bwMode="auto">
              <a:xfrm>
                <a:off x="2910" y="428"/>
                <a:ext cx="38" cy="60"/>
              </a:xfrm>
              <a:custGeom>
                <a:avLst/>
                <a:gdLst>
                  <a:gd name="T0" fmla="*/ 3 w 19"/>
                  <a:gd name="T1" fmla="*/ 32 h 32"/>
                  <a:gd name="T2" fmla="*/ 0 w 19"/>
                  <a:gd name="T3" fmla="*/ 30 h 32"/>
                  <a:gd name="T4" fmla="*/ 0 w 19"/>
                  <a:gd name="T5" fmla="*/ 30 h 32"/>
                  <a:gd name="T6" fmla="*/ 1 w 19"/>
                  <a:gd name="T7" fmla="*/ 10 h 32"/>
                  <a:gd name="T8" fmla="*/ 1 w 19"/>
                  <a:gd name="T9" fmla="*/ 9 h 32"/>
                  <a:gd name="T10" fmla="*/ 1 w 19"/>
                  <a:gd name="T11" fmla="*/ 9 h 32"/>
                  <a:gd name="T12" fmla="*/ 2 w 19"/>
                  <a:gd name="T13" fmla="*/ 6 h 32"/>
                  <a:gd name="T14" fmla="*/ 2 w 19"/>
                  <a:gd name="T15" fmla="*/ 6 h 32"/>
                  <a:gd name="T16" fmla="*/ 3 w 19"/>
                  <a:gd name="T17" fmla="*/ 5 h 32"/>
                  <a:gd name="T18" fmla="*/ 3 w 19"/>
                  <a:gd name="T19" fmla="*/ 5 h 32"/>
                  <a:gd name="T20" fmla="*/ 7 w 19"/>
                  <a:gd name="T21" fmla="*/ 4 h 32"/>
                  <a:gd name="T22" fmla="*/ 7 w 19"/>
                  <a:gd name="T23" fmla="*/ 4 h 32"/>
                  <a:gd name="T24" fmla="*/ 12 w 19"/>
                  <a:gd name="T25" fmla="*/ 1 h 32"/>
                  <a:gd name="T26" fmla="*/ 12 w 19"/>
                  <a:gd name="T27" fmla="*/ 1 h 32"/>
                  <a:gd name="T28" fmla="*/ 15 w 19"/>
                  <a:gd name="T29" fmla="*/ 0 h 32"/>
                  <a:gd name="T30" fmla="*/ 15 w 19"/>
                  <a:gd name="T31" fmla="*/ 0 h 32"/>
                  <a:gd name="T32" fmla="*/ 17 w 19"/>
                  <a:gd name="T33" fmla="*/ 3 h 32"/>
                  <a:gd name="T34" fmla="*/ 17 w 19"/>
                  <a:gd name="T35" fmla="*/ 3 h 32"/>
                  <a:gd name="T36" fmla="*/ 19 w 19"/>
                  <a:gd name="T37" fmla="*/ 23 h 32"/>
                  <a:gd name="T38" fmla="*/ 18 w 19"/>
                  <a:gd name="T39" fmla="*/ 26 h 32"/>
                  <a:gd name="T40" fmla="*/ 18 w 19"/>
                  <a:gd name="T41" fmla="*/ 26 h 32"/>
                  <a:gd name="T42" fmla="*/ 12 w 19"/>
                  <a:gd name="T43" fmla="*/ 28 h 32"/>
                  <a:gd name="T44" fmla="*/ 12 w 19"/>
                  <a:gd name="T45" fmla="*/ 28 h 32"/>
                  <a:gd name="T46" fmla="*/ 5 w 19"/>
                  <a:gd name="T47" fmla="*/ 31 h 32"/>
                  <a:gd name="T48" fmla="*/ 5 w 19"/>
                  <a:gd name="T49" fmla="*/ 31 h 32"/>
                  <a:gd name="T50" fmla="*/ 3 w 19"/>
                  <a:gd name="T51" fmla="*/ 32 h 32"/>
                  <a:gd name="T52" fmla="*/ 3 w 19"/>
                  <a:gd name="T53" fmla="*/ 32 h 32"/>
                  <a:gd name="T54" fmla="*/ 3 w 19"/>
                  <a:gd name="T55" fmla="*/ 32 h 32"/>
                  <a:gd name="T56" fmla="*/ 6 w 19"/>
                  <a:gd name="T57" fmla="*/ 25 h 32"/>
                  <a:gd name="T58" fmla="*/ 9 w 19"/>
                  <a:gd name="T59" fmla="*/ 24 h 32"/>
                  <a:gd name="T60" fmla="*/ 9 w 19"/>
                  <a:gd name="T61" fmla="*/ 24 h 32"/>
                  <a:gd name="T62" fmla="*/ 14 w 19"/>
                  <a:gd name="T63" fmla="*/ 22 h 32"/>
                  <a:gd name="T64" fmla="*/ 14 w 19"/>
                  <a:gd name="T65" fmla="*/ 22 h 32"/>
                  <a:gd name="T66" fmla="*/ 12 w 19"/>
                  <a:gd name="T67" fmla="*/ 7 h 32"/>
                  <a:gd name="T68" fmla="*/ 10 w 19"/>
                  <a:gd name="T69" fmla="*/ 8 h 32"/>
                  <a:gd name="T70" fmla="*/ 10 w 19"/>
                  <a:gd name="T71" fmla="*/ 8 h 32"/>
                  <a:gd name="T72" fmla="*/ 6 w 19"/>
                  <a:gd name="T73" fmla="*/ 10 h 32"/>
                  <a:gd name="T74" fmla="*/ 6 w 19"/>
                  <a:gd name="T75" fmla="*/ 10 h 32"/>
                  <a:gd name="T76" fmla="*/ 6 w 19"/>
                  <a:gd name="T77" fmla="*/ 25 h 32"/>
                  <a:gd name="T78" fmla="*/ 5 w 19"/>
                  <a:gd name="T79" fmla="*/ 10 h 32"/>
                  <a:gd name="T80" fmla="*/ 5 w 19"/>
                  <a:gd name="T81" fmla="*/ 10 h 32"/>
                  <a:gd name="T82" fmla="*/ 5 w 19"/>
                  <a:gd name="T83" fmla="*/ 10 h 32"/>
                  <a:gd name="T84" fmla="*/ 3 w 19"/>
                  <a:gd name="T85" fmla="*/ 9 h 32"/>
                  <a:gd name="T86" fmla="*/ 5 w 19"/>
                  <a:gd name="T87" fmla="*/ 7 h 32"/>
                  <a:gd name="T88" fmla="*/ 3 w 19"/>
                  <a:gd name="T89" fmla="*/ 9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9" h="32">
                    <a:moveTo>
                      <a:pt x="3" y="32"/>
                    </a:moveTo>
                    <a:cubicBezTo>
                      <a:pt x="2" y="32"/>
                      <a:pt x="0" y="31"/>
                      <a:pt x="0" y="30"/>
                    </a:cubicBezTo>
                    <a:cubicBezTo>
                      <a:pt x="0" y="30"/>
                      <a:pt x="0" y="30"/>
                      <a:pt x="0" y="30"/>
                    </a:cubicBezTo>
                    <a:cubicBezTo>
                      <a:pt x="1" y="10"/>
                      <a:pt x="1" y="10"/>
                      <a:pt x="1" y="10"/>
                    </a:cubicBezTo>
                    <a:cubicBezTo>
                      <a:pt x="1" y="9"/>
                      <a:pt x="1" y="9"/>
                      <a:pt x="1" y="9"/>
                    </a:cubicBezTo>
                    <a:cubicBezTo>
                      <a:pt x="1" y="9"/>
                      <a:pt x="1" y="9"/>
                      <a:pt x="1" y="9"/>
                    </a:cubicBezTo>
                    <a:cubicBezTo>
                      <a:pt x="1" y="7"/>
                      <a:pt x="2" y="7"/>
                      <a:pt x="2" y="6"/>
                    </a:cubicBezTo>
                    <a:cubicBezTo>
                      <a:pt x="2" y="6"/>
                      <a:pt x="2" y="6"/>
                      <a:pt x="2" y="6"/>
                    </a:cubicBezTo>
                    <a:cubicBezTo>
                      <a:pt x="2" y="6"/>
                      <a:pt x="3" y="6"/>
                      <a:pt x="3" y="5"/>
                    </a:cubicBezTo>
                    <a:cubicBezTo>
                      <a:pt x="3" y="5"/>
                      <a:pt x="3" y="5"/>
                      <a:pt x="3" y="5"/>
                    </a:cubicBezTo>
                    <a:cubicBezTo>
                      <a:pt x="4" y="5"/>
                      <a:pt x="6" y="4"/>
                      <a:pt x="7" y="4"/>
                    </a:cubicBezTo>
                    <a:cubicBezTo>
                      <a:pt x="7" y="4"/>
                      <a:pt x="7" y="4"/>
                      <a:pt x="7" y="4"/>
                    </a:cubicBezTo>
                    <a:cubicBezTo>
                      <a:pt x="9" y="3"/>
                      <a:pt x="11" y="2"/>
                      <a:pt x="12" y="1"/>
                    </a:cubicBezTo>
                    <a:cubicBezTo>
                      <a:pt x="12" y="1"/>
                      <a:pt x="12" y="1"/>
                      <a:pt x="12" y="1"/>
                    </a:cubicBezTo>
                    <a:cubicBezTo>
                      <a:pt x="13" y="1"/>
                      <a:pt x="14" y="0"/>
                      <a:pt x="15" y="0"/>
                    </a:cubicBezTo>
                    <a:cubicBezTo>
                      <a:pt x="15" y="0"/>
                      <a:pt x="15" y="0"/>
                      <a:pt x="15" y="0"/>
                    </a:cubicBezTo>
                    <a:cubicBezTo>
                      <a:pt x="16" y="1"/>
                      <a:pt x="16" y="2"/>
                      <a:pt x="17" y="3"/>
                    </a:cubicBezTo>
                    <a:cubicBezTo>
                      <a:pt x="17" y="3"/>
                      <a:pt x="17" y="3"/>
                      <a:pt x="17" y="3"/>
                    </a:cubicBezTo>
                    <a:cubicBezTo>
                      <a:pt x="19" y="23"/>
                      <a:pt x="19" y="23"/>
                      <a:pt x="19" y="23"/>
                    </a:cubicBezTo>
                    <a:cubicBezTo>
                      <a:pt x="19" y="24"/>
                      <a:pt x="19" y="26"/>
                      <a:pt x="18" y="26"/>
                    </a:cubicBezTo>
                    <a:cubicBezTo>
                      <a:pt x="18" y="26"/>
                      <a:pt x="18" y="26"/>
                      <a:pt x="18" y="26"/>
                    </a:cubicBezTo>
                    <a:cubicBezTo>
                      <a:pt x="18" y="26"/>
                      <a:pt x="15" y="27"/>
                      <a:pt x="12" y="28"/>
                    </a:cubicBezTo>
                    <a:cubicBezTo>
                      <a:pt x="12" y="28"/>
                      <a:pt x="12" y="28"/>
                      <a:pt x="12" y="28"/>
                    </a:cubicBezTo>
                    <a:cubicBezTo>
                      <a:pt x="9" y="29"/>
                      <a:pt x="6" y="31"/>
                      <a:pt x="5" y="31"/>
                    </a:cubicBezTo>
                    <a:cubicBezTo>
                      <a:pt x="5" y="31"/>
                      <a:pt x="5" y="31"/>
                      <a:pt x="5" y="31"/>
                    </a:cubicBezTo>
                    <a:cubicBezTo>
                      <a:pt x="5" y="32"/>
                      <a:pt x="4" y="32"/>
                      <a:pt x="3" y="32"/>
                    </a:cubicBezTo>
                    <a:cubicBezTo>
                      <a:pt x="3" y="32"/>
                      <a:pt x="3" y="32"/>
                      <a:pt x="3" y="32"/>
                    </a:cubicBezTo>
                    <a:cubicBezTo>
                      <a:pt x="3" y="32"/>
                      <a:pt x="3" y="32"/>
                      <a:pt x="3" y="32"/>
                    </a:cubicBezTo>
                    <a:close/>
                    <a:moveTo>
                      <a:pt x="6" y="25"/>
                    </a:moveTo>
                    <a:cubicBezTo>
                      <a:pt x="7" y="25"/>
                      <a:pt x="8" y="24"/>
                      <a:pt x="9" y="24"/>
                    </a:cubicBezTo>
                    <a:cubicBezTo>
                      <a:pt x="9" y="24"/>
                      <a:pt x="9" y="24"/>
                      <a:pt x="9" y="24"/>
                    </a:cubicBezTo>
                    <a:cubicBezTo>
                      <a:pt x="11" y="23"/>
                      <a:pt x="12" y="22"/>
                      <a:pt x="14" y="22"/>
                    </a:cubicBezTo>
                    <a:cubicBezTo>
                      <a:pt x="14" y="22"/>
                      <a:pt x="14" y="22"/>
                      <a:pt x="14" y="22"/>
                    </a:cubicBezTo>
                    <a:cubicBezTo>
                      <a:pt x="12" y="7"/>
                      <a:pt x="12" y="7"/>
                      <a:pt x="12" y="7"/>
                    </a:cubicBezTo>
                    <a:cubicBezTo>
                      <a:pt x="11" y="7"/>
                      <a:pt x="11" y="8"/>
                      <a:pt x="10" y="8"/>
                    </a:cubicBezTo>
                    <a:cubicBezTo>
                      <a:pt x="10" y="8"/>
                      <a:pt x="10" y="8"/>
                      <a:pt x="10" y="8"/>
                    </a:cubicBezTo>
                    <a:cubicBezTo>
                      <a:pt x="9" y="9"/>
                      <a:pt x="7" y="9"/>
                      <a:pt x="6" y="10"/>
                    </a:cubicBezTo>
                    <a:cubicBezTo>
                      <a:pt x="6" y="10"/>
                      <a:pt x="6" y="10"/>
                      <a:pt x="6" y="10"/>
                    </a:cubicBezTo>
                    <a:cubicBezTo>
                      <a:pt x="6" y="25"/>
                      <a:pt x="6" y="25"/>
                      <a:pt x="6" y="25"/>
                    </a:cubicBezTo>
                    <a:close/>
                    <a:moveTo>
                      <a:pt x="5" y="10"/>
                    </a:moveTo>
                    <a:cubicBezTo>
                      <a:pt x="5" y="10"/>
                      <a:pt x="5" y="10"/>
                      <a:pt x="5" y="10"/>
                    </a:cubicBezTo>
                    <a:cubicBezTo>
                      <a:pt x="5" y="10"/>
                      <a:pt x="5" y="10"/>
                      <a:pt x="5" y="10"/>
                    </a:cubicBezTo>
                    <a:close/>
                    <a:moveTo>
                      <a:pt x="3" y="9"/>
                    </a:moveTo>
                    <a:cubicBezTo>
                      <a:pt x="5" y="7"/>
                      <a:pt x="5" y="7"/>
                      <a:pt x="5" y="7"/>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1099" name="Freeform 49"/>
              <p:cNvSpPr>
                <a:spLocks noChangeAspect="1"/>
              </p:cNvSpPr>
              <p:nvPr userDrawn="1"/>
            </p:nvSpPr>
            <p:spPr bwMode="auto">
              <a:xfrm>
                <a:off x="2914" y="433"/>
                <a:ext cx="29" cy="56"/>
              </a:xfrm>
              <a:custGeom>
                <a:avLst/>
                <a:gdLst>
                  <a:gd name="T0" fmla="*/ 1 w 15"/>
                  <a:gd name="T1" fmla="*/ 6 h 27"/>
                  <a:gd name="T2" fmla="*/ 12 w 15"/>
                  <a:gd name="T3" fmla="*/ 0 h 27"/>
                  <a:gd name="T4" fmla="*/ 15 w 15"/>
                  <a:gd name="T5" fmla="*/ 20 h 27"/>
                  <a:gd name="T6" fmla="*/ 1 w 15"/>
                  <a:gd name="T7" fmla="*/ 27 h 27"/>
                  <a:gd name="T8" fmla="*/ 1 w 15"/>
                  <a:gd name="T9" fmla="*/ 6 h 27"/>
                  <a:gd name="T10" fmla="*/ 1 w 15"/>
                  <a:gd name="T11" fmla="*/ 6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7">
                    <a:moveTo>
                      <a:pt x="1" y="6"/>
                    </a:moveTo>
                    <a:cubicBezTo>
                      <a:pt x="0" y="5"/>
                      <a:pt x="11" y="1"/>
                      <a:pt x="12" y="0"/>
                    </a:cubicBezTo>
                    <a:cubicBezTo>
                      <a:pt x="15" y="20"/>
                      <a:pt x="15" y="20"/>
                      <a:pt x="15" y="20"/>
                    </a:cubicBezTo>
                    <a:cubicBezTo>
                      <a:pt x="15" y="20"/>
                      <a:pt x="1" y="25"/>
                      <a:pt x="1" y="27"/>
                    </a:cubicBezTo>
                    <a:cubicBezTo>
                      <a:pt x="1" y="6"/>
                      <a:pt x="1" y="6"/>
                      <a:pt x="1" y="6"/>
                    </a:cubicBezTo>
                    <a:cubicBezTo>
                      <a:pt x="1" y="6"/>
                      <a:pt x="1" y="6"/>
                      <a:pt x="1" y="6"/>
                    </a:cubicBezTo>
                    <a:close/>
                  </a:path>
                </a:pathLst>
              </a:custGeom>
              <a:solidFill>
                <a:srgbClr val="FFDCA4"/>
              </a:solidFill>
              <a:ln w="9525">
                <a:noFill/>
                <a:round/>
                <a:headEnd/>
                <a:tailEnd/>
              </a:ln>
            </p:spPr>
            <p:txBody>
              <a:bodyPr/>
              <a:lstStyle/>
              <a:p>
                <a:pPr>
                  <a:defRPr/>
                </a:pPr>
                <a:endParaRPr lang="en-US"/>
              </a:p>
            </p:txBody>
          </p:sp>
          <p:sp>
            <p:nvSpPr>
              <p:cNvPr id="1100" name="Freeform 50"/>
              <p:cNvSpPr>
                <a:spLocks noChangeAspect="1"/>
              </p:cNvSpPr>
              <p:nvPr userDrawn="1"/>
            </p:nvSpPr>
            <p:spPr bwMode="auto">
              <a:xfrm>
                <a:off x="2917" y="446"/>
                <a:ext cx="143" cy="62"/>
              </a:xfrm>
              <a:custGeom>
                <a:avLst/>
                <a:gdLst>
                  <a:gd name="T0" fmla="*/ 0 w 72"/>
                  <a:gd name="T1" fmla="*/ 21 h 31"/>
                  <a:gd name="T2" fmla="*/ 8 w 72"/>
                  <a:gd name="T3" fmla="*/ 23 h 31"/>
                  <a:gd name="T4" fmla="*/ 18 w 72"/>
                  <a:gd name="T5" fmla="*/ 24 h 31"/>
                  <a:gd name="T6" fmla="*/ 36 w 72"/>
                  <a:gd name="T7" fmla="*/ 26 h 31"/>
                  <a:gd name="T8" fmla="*/ 50 w 72"/>
                  <a:gd name="T9" fmla="*/ 28 h 31"/>
                  <a:gd name="T10" fmla="*/ 61 w 72"/>
                  <a:gd name="T11" fmla="*/ 29 h 31"/>
                  <a:gd name="T12" fmla="*/ 69 w 72"/>
                  <a:gd name="T13" fmla="*/ 31 h 31"/>
                  <a:gd name="T14" fmla="*/ 71 w 72"/>
                  <a:gd name="T15" fmla="*/ 31 h 31"/>
                  <a:gd name="T16" fmla="*/ 71 w 72"/>
                  <a:gd name="T17" fmla="*/ 31 h 31"/>
                  <a:gd name="T18" fmla="*/ 69 w 72"/>
                  <a:gd name="T19" fmla="*/ 28 h 31"/>
                  <a:gd name="T20" fmla="*/ 64 w 72"/>
                  <a:gd name="T21" fmla="*/ 19 h 31"/>
                  <a:gd name="T22" fmla="*/ 64 w 72"/>
                  <a:gd name="T23" fmla="*/ 18 h 31"/>
                  <a:gd name="T24" fmla="*/ 71 w 72"/>
                  <a:gd name="T25" fmla="*/ 10 h 31"/>
                  <a:gd name="T26" fmla="*/ 72 w 72"/>
                  <a:gd name="T27" fmla="*/ 10 h 31"/>
                  <a:gd name="T28" fmla="*/ 72 w 72"/>
                  <a:gd name="T29" fmla="*/ 9 h 31"/>
                  <a:gd name="T30" fmla="*/ 70 w 72"/>
                  <a:gd name="T31" fmla="*/ 9 h 31"/>
                  <a:gd name="T32" fmla="*/ 62 w 72"/>
                  <a:gd name="T33" fmla="*/ 8 h 31"/>
                  <a:gd name="T34" fmla="*/ 50 w 72"/>
                  <a:gd name="T35" fmla="*/ 6 h 31"/>
                  <a:gd name="T36" fmla="*/ 36 w 72"/>
                  <a:gd name="T37" fmla="*/ 4 h 31"/>
                  <a:gd name="T38" fmla="*/ 16 w 72"/>
                  <a:gd name="T39" fmla="*/ 2 h 31"/>
                  <a:gd name="T40" fmla="*/ 6 w 72"/>
                  <a:gd name="T41" fmla="*/ 2 h 31"/>
                  <a:gd name="T42" fmla="*/ 0 w 72"/>
                  <a:gd name="T43" fmla="*/ 0 h 31"/>
                  <a:gd name="T44" fmla="*/ 0 w 72"/>
                  <a:gd name="T45" fmla="*/ 21 h 31"/>
                  <a:gd name="T46" fmla="*/ 0 w 72"/>
                  <a:gd name="T47" fmla="*/ 21 h 3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2" h="31">
                    <a:moveTo>
                      <a:pt x="0" y="21"/>
                    </a:moveTo>
                    <a:cubicBezTo>
                      <a:pt x="0" y="21"/>
                      <a:pt x="3" y="23"/>
                      <a:pt x="8" y="23"/>
                    </a:cubicBezTo>
                    <a:cubicBezTo>
                      <a:pt x="13" y="23"/>
                      <a:pt x="12" y="23"/>
                      <a:pt x="18" y="24"/>
                    </a:cubicBezTo>
                    <a:cubicBezTo>
                      <a:pt x="23" y="24"/>
                      <a:pt x="32" y="25"/>
                      <a:pt x="36" y="26"/>
                    </a:cubicBezTo>
                    <a:cubicBezTo>
                      <a:pt x="41" y="26"/>
                      <a:pt x="46" y="27"/>
                      <a:pt x="50" y="28"/>
                    </a:cubicBezTo>
                    <a:cubicBezTo>
                      <a:pt x="54" y="28"/>
                      <a:pt x="58" y="29"/>
                      <a:pt x="61" y="29"/>
                    </a:cubicBezTo>
                    <a:cubicBezTo>
                      <a:pt x="64" y="30"/>
                      <a:pt x="67" y="30"/>
                      <a:pt x="69" y="31"/>
                    </a:cubicBezTo>
                    <a:cubicBezTo>
                      <a:pt x="70" y="31"/>
                      <a:pt x="71" y="31"/>
                      <a:pt x="71" y="31"/>
                    </a:cubicBezTo>
                    <a:cubicBezTo>
                      <a:pt x="71" y="31"/>
                      <a:pt x="71" y="31"/>
                      <a:pt x="71" y="31"/>
                    </a:cubicBezTo>
                    <a:cubicBezTo>
                      <a:pt x="71" y="30"/>
                      <a:pt x="69" y="28"/>
                      <a:pt x="69" y="28"/>
                    </a:cubicBezTo>
                    <a:cubicBezTo>
                      <a:pt x="68" y="27"/>
                      <a:pt x="64" y="19"/>
                      <a:pt x="64" y="19"/>
                    </a:cubicBezTo>
                    <a:cubicBezTo>
                      <a:pt x="64" y="19"/>
                      <a:pt x="64" y="18"/>
                      <a:pt x="64" y="18"/>
                    </a:cubicBezTo>
                    <a:cubicBezTo>
                      <a:pt x="65" y="18"/>
                      <a:pt x="71" y="11"/>
                      <a:pt x="71" y="10"/>
                    </a:cubicBezTo>
                    <a:cubicBezTo>
                      <a:pt x="72" y="10"/>
                      <a:pt x="72" y="10"/>
                      <a:pt x="72" y="10"/>
                    </a:cubicBezTo>
                    <a:cubicBezTo>
                      <a:pt x="72" y="9"/>
                      <a:pt x="72" y="9"/>
                      <a:pt x="72" y="9"/>
                    </a:cubicBezTo>
                    <a:cubicBezTo>
                      <a:pt x="72" y="9"/>
                      <a:pt x="71" y="9"/>
                      <a:pt x="70" y="9"/>
                    </a:cubicBezTo>
                    <a:cubicBezTo>
                      <a:pt x="68" y="9"/>
                      <a:pt x="65" y="8"/>
                      <a:pt x="62" y="8"/>
                    </a:cubicBezTo>
                    <a:cubicBezTo>
                      <a:pt x="58" y="7"/>
                      <a:pt x="55" y="7"/>
                      <a:pt x="50" y="6"/>
                    </a:cubicBezTo>
                    <a:cubicBezTo>
                      <a:pt x="46" y="6"/>
                      <a:pt x="41" y="5"/>
                      <a:pt x="36" y="4"/>
                    </a:cubicBezTo>
                    <a:cubicBezTo>
                      <a:pt x="31" y="4"/>
                      <a:pt x="21" y="3"/>
                      <a:pt x="16" y="2"/>
                    </a:cubicBezTo>
                    <a:cubicBezTo>
                      <a:pt x="11" y="2"/>
                      <a:pt x="11" y="2"/>
                      <a:pt x="6" y="2"/>
                    </a:cubicBezTo>
                    <a:cubicBezTo>
                      <a:pt x="1" y="1"/>
                      <a:pt x="1" y="0"/>
                      <a:pt x="0" y="0"/>
                    </a:cubicBezTo>
                    <a:cubicBezTo>
                      <a:pt x="0" y="21"/>
                      <a:pt x="0" y="21"/>
                      <a:pt x="0" y="21"/>
                    </a:cubicBezTo>
                    <a:cubicBezTo>
                      <a:pt x="0" y="21"/>
                      <a:pt x="0" y="21"/>
                      <a:pt x="0" y="21"/>
                    </a:cubicBezTo>
                    <a:close/>
                  </a:path>
                </a:pathLst>
              </a:custGeom>
              <a:solidFill>
                <a:srgbClr val="FFFFFF"/>
              </a:solidFill>
              <a:ln w="9525">
                <a:noFill/>
                <a:round/>
                <a:headEnd/>
                <a:tailEnd/>
              </a:ln>
            </p:spPr>
            <p:txBody>
              <a:bodyPr/>
              <a:lstStyle/>
              <a:p>
                <a:pPr>
                  <a:defRPr/>
                </a:pPr>
                <a:endParaRPr lang="en-US"/>
              </a:p>
            </p:txBody>
          </p:sp>
          <p:sp>
            <p:nvSpPr>
              <p:cNvPr id="1101" name="Freeform 51"/>
              <p:cNvSpPr>
                <a:spLocks noChangeAspect="1" noEditPoints="1"/>
              </p:cNvSpPr>
              <p:nvPr userDrawn="1"/>
            </p:nvSpPr>
            <p:spPr bwMode="auto">
              <a:xfrm>
                <a:off x="2910" y="440"/>
                <a:ext cx="156" cy="74"/>
              </a:xfrm>
              <a:custGeom>
                <a:avLst/>
                <a:gdLst>
                  <a:gd name="T0" fmla="*/ 71 w 78"/>
                  <a:gd name="T1" fmla="*/ 36 h 37"/>
                  <a:gd name="T2" fmla="*/ 53 w 78"/>
                  <a:gd name="T3" fmla="*/ 33 h 37"/>
                  <a:gd name="T4" fmla="*/ 39 w 78"/>
                  <a:gd name="T5" fmla="*/ 31 h 37"/>
                  <a:gd name="T6" fmla="*/ 10 w 78"/>
                  <a:gd name="T7" fmla="*/ 29 h 37"/>
                  <a:gd name="T8" fmla="*/ 4 w 78"/>
                  <a:gd name="T9" fmla="*/ 27 h 37"/>
                  <a:gd name="T10" fmla="*/ 1 w 78"/>
                  <a:gd name="T11" fmla="*/ 25 h 37"/>
                  <a:gd name="T12" fmla="*/ 0 w 78"/>
                  <a:gd name="T13" fmla="*/ 24 h 37"/>
                  <a:gd name="T14" fmla="*/ 1 w 78"/>
                  <a:gd name="T15" fmla="*/ 3 h 37"/>
                  <a:gd name="T16" fmla="*/ 5 w 78"/>
                  <a:gd name="T17" fmla="*/ 1 h 37"/>
                  <a:gd name="T18" fmla="*/ 5 w 78"/>
                  <a:gd name="T19" fmla="*/ 1 h 37"/>
                  <a:gd name="T20" fmla="*/ 9 w 78"/>
                  <a:gd name="T21" fmla="*/ 2 h 37"/>
                  <a:gd name="T22" fmla="*/ 19 w 78"/>
                  <a:gd name="T23" fmla="*/ 3 h 37"/>
                  <a:gd name="T24" fmla="*/ 54 w 78"/>
                  <a:gd name="T25" fmla="*/ 7 h 37"/>
                  <a:gd name="T26" fmla="*/ 65 w 78"/>
                  <a:gd name="T27" fmla="*/ 8 h 37"/>
                  <a:gd name="T28" fmla="*/ 76 w 78"/>
                  <a:gd name="T29" fmla="*/ 10 h 37"/>
                  <a:gd name="T30" fmla="*/ 78 w 78"/>
                  <a:gd name="T31" fmla="*/ 11 h 37"/>
                  <a:gd name="T32" fmla="*/ 77 w 78"/>
                  <a:gd name="T33" fmla="*/ 15 h 37"/>
                  <a:gd name="T34" fmla="*/ 76 w 78"/>
                  <a:gd name="T35" fmla="*/ 15 h 37"/>
                  <a:gd name="T36" fmla="*/ 70 w 78"/>
                  <a:gd name="T37" fmla="*/ 22 h 37"/>
                  <a:gd name="T38" fmla="*/ 72 w 78"/>
                  <a:gd name="T39" fmla="*/ 25 h 37"/>
                  <a:gd name="T40" fmla="*/ 76 w 78"/>
                  <a:gd name="T41" fmla="*/ 32 h 37"/>
                  <a:gd name="T42" fmla="*/ 76 w 78"/>
                  <a:gd name="T43" fmla="*/ 32 h 37"/>
                  <a:gd name="T44" fmla="*/ 74 w 78"/>
                  <a:gd name="T45" fmla="*/ 37 h 37"/>
                  <a:gd name="T46" fmla="*/ 6 w 78"/>
                  <a:gd name="T47" fmla="*/ 22 h 37"/>
                  <a:gd name="T48" fmla="*/ 21 w 78"/>
                  <a:gd name="T49" fmla="*/ 24 h 37"/>
                  <a:gd name="T50" fmla="*/ 40 w 78"/>
                  <a:gd name="T51" fmla="*/ 26 h 37"/>
                  <a:gd name="T52" fmla="*/ 64 w 78"/>
                  <a:gd name="T53" fmla="*/ 30 h 37"/>
                  <a:gd name="T54" fmla="*/ 69 w 78"/>
                  <a:gd name="T55" fmla="*/ 31 h 37"/>
                  <a:gd name="T56" fmla="*/ 64 w 78"/>
                  <a:gd name="T57" fmla="*/ 22 h 37"/>
                  <a:gd name="T58" fmla="*/ 64 w 78"/>
                  <a:gd name="T59" fmla="*/ 22 h 37"/>
                  <a:gd name="T60" fmla="*/ 64 w 78"/>
                  <a:gd name="T61" fmla="*/ 21 h 37"/>
                  <a:gd name="T62" fmla="*/ 65 w 78"/>
                  <a:gd name="T63" fmla="*/ 19 h 37"/>
                  <a:gd name="T64" fmla="*/ 66 w 78"/>
                  <a:gd name="T65" fmla="*/ 18 h 37"/>
                  <a:gd name="T66" fmla="*/ 70 w 78"/>
                  <a:gd name="T67" fmla="*/ 14 h 37"/>
                  <a:gd name="T68" fmla="*/ 64 w 78"/>
                  <a:gd name="T69" fmla="*/ 13 h 37"/>
                  <a:gd name="T70" fmla="*/ 39 w 78"/>
                  <a:gd name="T71" fmla="*/ 10 h 37"/>
                  <a:gd name="T72" fmla="*/ 19 w 78"/>
                  <a:gd name="T73" fmla="*/ 8 h 37"/>
                  <a:gd name="T74" fmla="*/ 6 w 78"/>
                  <a:gd name="T75" fmla="*/ 7 h 37"/>
                  <a:gd name="T76" fmla="*/ 6 w 78"/>
                  <a:gd name="T77" fmla="*/ 22 h 37"/>
                  <a:gd name="T78" fmla="*/ 67 w 78"/>
                  <a:gd name="T79" fmla="*/ 25 h 37"/>
                  <a:gd name="T80" fmla="*/ 6 w 78"/>
                  <a:gd name="T81" fmla="*/ 23 h 37"/>
                  <a:gd name="T82" fmla="*/ 69 w 78"/>
                  <a:gd name="T83" fmla="*/ 23 h 37"/>
                  <a:gd name="T84" fmla="*/ 69 w 78"/>
                  <a:gd name="T85" fmla="*/ 23 h 37"/>
                  <a:gd name="T86" fmla="*/ 4 w 78"/>
                  <a:gd name="T87" fmla="*/ 21 h 37"/>
                  <a:gd name="T88" fmla="*/ 6 w 78"/>
                  <a:gd name="T89" fmla="*/ 1 h 3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78" h="37">
                    <a:moveTo>
                      <a:pt x="74" y="37"/>
                    </a:moveTo>
                    <a:cubicBezTo>
                      <a:pt x="74" y="37"/>
                      <a:pt x="73" y="37"/>
                      <a:pt x="71" y="36"/>
                    </a:cubicBezTo>
                    <a:cubicBezTo>
                      <a:pt x="71" y="36"/>
                      <a:pt x="71" y="36"/>
                      <a:pt x="71" y="36"/>
                    </a:cubicBezTo>
                    <a:cubicBezTo>
                      <a:pt x="69" y="36"/>
                      <a:pt x="67" y="36"/>
                      <a:pt x="64" y="35"/>
                    </a:cubicBezTo>
                    <a:cubicBezTo>
                      <a:pt x="64" y="35"/>
                      <a:pt x="64" y="35"/>
                      <a:pt x="64" y="35"/>
                    </a:cubicBezTo>
                    <a:cubicBezTo>
                      <a:pt x="60" y="35"/>
                      <a:pt x="57" y="34"/>
                      <a:pt x="53" y="33"/>
                    </a:cubicBezTo>
                    <a:cubicBezTo>
                      <a:pt x="53" y="33"/>
                      <a:pt x="53" y="33"/>
                      <a:pt x="53" y="33"/>
                    </a:cubicBezTo>
                    <a:cubicBezTo>
                      <a:pt x="48" y="33"/>
                      <a:pt x="44" y="32"/>
                      <a:pt x="39" y="31"/>
                    </a:cubicBezTo>
                    <a:cubicBezTo>
                      <a:pt x="39" y="31"/>
                      <a:pt x="39" y="31"/>
                      <a:pt x="39" y="31"/>
                    </a:cubicBezTo>
                    <a:cubicBezTo>
                      <a:pt x="34" y="31"/>
                      <a:pt x="25" y="30"/>
                      <a:pt x="20" y="29"/>
                    </a:cubicBezTo>
                    <a:cubicBezTo>
                      <a:pt x="20" y="29"/>
                      <a:pt x="20" y="29"/>
                      <a:pt x="20" y="29"/>
                    </a:cubicBezTo>
                    <a:cubicBezTo>
                      <a:pt x="15" y="29"/>
                      <a:pt x="16" y="29"/>
                      <a:pt x="10" y="29"/>
                    </a:cubicBezTo>
                    <a:cubicBezTo>
                      <a:pt x="10" y="29"/>
                      <a:pt x="10" y="29"/>
                      <a:pt x="10" y="29"/>
                    </a:cubicBezTo>
                    <a:cubicBezTo>
                      <a:pt x="8" y="28"/>
                      <a:pt x="6" y="28"/>
                      <a:pt x="4" y="27"/>
                    </a:cubicBezTo>
                    <a:cubicBezTo>
                      <a:pt x="4" y="27"/>
                      <a:pt x="4" y="27"/>
                      <a:pt x="4" y="27"/>
                    </a:cubicBezTo>
                    <a:cubicBezTo>
                      <a:pt x="3" y="27"/>
                      <a:pt x="2" y="27"/>
                      <a:pt x="1" y="26"/>
                    </a:cubicBezTo>
                    <a:cubicBezTo>
                      <a:pt x="1" y="26"/>
                      <a:pt x="1" y="26"/>
                      <a:pt x="1" y="26"/>
                    </a:cubicBezTo>
                    <a:cubicBezTo>
                      <a:pt x="1" y="25"/>
                      <a:pt x="1" y="25"/>
                      <a:pt x="1" y="25"/>
                    </a:cubicBezTo>
                    <a:cubicBezTo>
                      <a:pt x="1" y="25"/>
                      <a:pt x="1" y="25"/>
                      <a:pt x="1" y="25"/>
                    </a:cubicBezTo>
                    <a:cubicBezTo>
                      <a:pt x="0" y="24"/>
                      <a:pt x="0" y="24"/>
                      <a:pt x="0" y="24"/>
                    </a:cubicBezTo>
                    <a:cubicBezTo>
                      <a:pt x="0" y="24"/>
                      <a:pt x="0" y="24"/>
                      <a:pt x="0" y="24"/>
                    </a:cubicBezTo>
                    <a:cubicBezTo>
                      <a:pt x="0" y="24"/>
                      <a:pt x="0" y="24"/>
                      <a:pt x="0" y="24"/>
                    </a:cubicBezTo>
                    <a:cubicBezTo>
                      <a:pt x="0" y="24"/>
                      <a:pt x="0" y="24"/>
                      <a:pt x="0" y="24"/>
                    </a:cubicBezTo>
                    <a:cubicBezTo>
                      <a:pt x="1" y="3"/>
                      <a:pt x="1" y="3"/>
                      <a:pt x="1" y="3"/>
                    </a:cubicBezTo>
                    <a:cubicBezTo>
                      <a:pt x="1" y="2"/>
                      <a:pt x="1" y="1"/>
                      <a:pt x="2" y="1"/>
                    </a:cubicBezTo>
                    <a:cubicBezTo>
                      <a:pt x="2" y="1"/>
                      <a:pt x="2" y="1"/>
                      <a:pt x="2" y="1"/>
                    </a:cubicBezTo>
                    <a:cubicBezTo>
                      <a:pt x="3" y="0"/>
                      <a:pt x="4" y="0"/>
                      <a:pt x="5" y="1"/>
                    </a:cubicBezTo>
                    <a:cubicBezTo>
                      <a:pt x="5" y="1"/>
                      <a:pt x="5" y="1"/>
                      <a:pt x="5" y="1"/>
                    </a:cubicBezTo>
                    <a:cubicBezTo>
                      <a:pt x="5" y="1"/>
                      <a:pt x="5" y="1"/>
                      <a:pt x="5" y="1"/>
                    </a:cubicBezTo>
                    <a:cubicBezTo>
                      <a:pt x="5" y="1"/>
                      <a:pt x="5" y="1"/>
                      <a:pt x="5" y="1"/>
                    </a:cubicBezTo>
                    <a:cubicBezTo>
                      <a:pt x="5" y="1"/>
                      <a:pt x="5" y="1"/>
                      <a:pt x="6" y="1"/>
                    </a:cubicBezTo>
                    <a:cubicBezTo>
                      <a:pt x="6" y="1"/>
                      <a:pt x="6" y="1"/>
                      <a:pt x="6" y="1"/>
                    </a:cubicBezTo>
                    <a:cubicBezTo>
                      <a:pt x="6" y="2"/>
                      <a:pt x="7" y="2"/>
                      <a:pt x="9" y="2"/>
                    </a:cubicBezTo>
                    <a:cubicBezTo>
                      <a:pt x="9" y="2"/>
                      <a:pt x="9" y="2"/>
                      <a:pt x="9" y="2"/>
                    </a:cubicBezTo>
                    <a:cubicBezTo>
                      <a:pt x="14" y="2"/>
                      <a:pt x="14" y="2"/>
                      <a:pt x="19" y="3"/>
                    </a:cubicBezTo>
                    <a:cubicBezTo>
                      <a:pt x="19" y="3"/>
                      <a:pt x="19" y="3"/>
                      <a:pt x="19" y="3"/>
                    </a:cubicBezTo>
                    <a:cubicBezTo>
                      <a:pt x="25" y="3"/>
                      <a:pt x="34" y="4"/>
                      <a:pt x="39" y="5"/>
                    </a:cubicBezTo>
                    <a:cubicBezTo>
                      <a:pt x="39" y="5"/>
                      <a:pt x="39" y="5"/>
                      <a:pt x="39" y="5"/>
                    </a:cubicBezTo>
                    <a:cubicBezTo>
                      <a:pt x="44" y="5"/>
                      <a:pt x="49" y="6"/>
                      <a:pt x="54" y="7"/>
                    </a:cubicBezTo>
                    <a:cubicBezTo>
                      <a:pt x="54" y="7"/>
                      <a:pt x="54" y="7"/>
                      <a:pt x="54" y="7"/>
                    </a:cubicBezTo>
                    <a:cubicBezTo>
                      <a:pt x="58" y="7"/>
                      <a:pt x="62" y="8"/>
                      <a:pt x="65" y="8"/>
                    </a:cubicBezTo>
                    <a:cubicBezTo>
                      <a:pt x="65" y="8"/>
                      <a:pt x="65" y="8"/>
                      <a:pt x="65" y="8"/>
                    </a:cubicBezTo>
                    <a:cubicBezTo>
                      <a:pt x="68" y="9"/>
                      <a:pt x="71" y="9"/>
                      <a:pt x="73" y="9"/>
                    </a:cubicBezTo>
                    <a:cubicBezTo>
                      <a:pt x="73" y="9"/>
                      <a:pt x="73" y="9"/>
                      <a:pt x="73" y="9"/>
                    </a:cubicBezTo>
                    <a:cubicBezTo>
                      <a:pt x="75" y="9"/>
                      <a:pt x="76" y="10"/>
                      <a:pt x="76" y="10"/>
                    </a:cubicBezTo>
                    <a:cubicBezTo>
                      <a:pt x="76" y="10"/>
                      <a:pt x="76" y="10"/>
                      <a:pt x="76" y="10"/>
                    </a:cubicBezTo>
                    <a:cubicBezTo>
                      <a:pt x="77" y="10"/>
                      <a:pt x="78" y="10"/>
                      <a:pt x="78" y="11"/>
                    </a:cubicBezTo>
                    <a:cubicBezTo>
                      <a:pt x="78" y="11"/>
                      <a:pt x="78" y="11"/>
                      <a:pt x="78" y="11"/>
                    </a:cubicBezTo>
                    <a:cubicBezTo>
                      <a:pt x="78" y="12"/>
                      <a:pt x="78" y="13"/>
                      <a:pt x="77" y="14"/>
                    </a:cubicBezTo>
                    <a:cubicBezTo>
                      <a:pt x="77" y="14"/>
                      <a:pt x="77" y="14"/>
                      <a:pt x="77" y="14"/>
                    </a:cubicBezTo>
                    <a:cubicBezTo>
                      <a:pt x="77" y="14"/>
                      <a:pt x="77" y="14"/>
                      <a:pt x="77" y="15"/>
                    </a:cubicBezTo>
                    <a:cubicBezTo>
                      <a:pt x="77" y="15"/>
                      <a:pt x="77" y="15"/>
                      <a:pt x="77" y="15"/>
                    </a:cubicBezTo>
                    <a:cubicBezTo>
                      <a:pt x="77" y="15"/>
                      <a:pt x="76" y="15"/>
                      <a:pt x="76" y="15"/>
                    </a:cubicBezTo>
                    <a:cubicBezTo>
                      <a:pt x="76" y="15"/>
                      <a:pt x="76" y="15"/>
                      <a:pt x="76" y="15"/>
                    </a:cubicBezTo>
                    <a:cubicBezTo>
                      <a:pt x="76" y="15"/>
                      <a:pt x="71" y="20"/>
                      <a:pt x="70" y="22"/>
                    </a:cubicBezTo>
                    <a:cubicBezTo>
                      <a:pt x="70" y="22"/>
                      <a:pt x="70" y="22"/>
                      <a:pt x="70" y="22"/>
                    </a:cubicBezTo>
                    <a:cubicBezTo>
                      <a:pt x="70" y="22"/>
                      <a:pt x="70" y="22"/>
                      <a:pt x="70" y="22"/>
                    </a:cubicBezTo>
                    <a:cubicBezTo>
                      <a:pt x="70" y="22"/>
                      <a:pt x="70" y="22"/>
                      <a:pt x="70" y="22"/>
                    </a:cubicBezTo>
                    <a:cubicBezTo>
                      <a:pt x="70" y="23"/>
                      <a:pt x="71" y="24"/>
                      <a:pt x="72" y="25"/>
                    </a:cubicBezTo>
                    <a:cubicBezTo>
                      <a:pt x="72" y="25"/>
                      <a:pt x="72" y="25"/>
                      <a:pt x="72" y="25"/>
                    </a:cubicBezTo>
                    <a:cubicBezTo>
                      <a:pt x="73" y="27"/>
                      <a:pt x="74" y="29"/>
                      <a:pt x="74" y="29"/>
                    </a:cubicBezTo>
                    <a:cubicBezTo>
                      <a:pt x="74" y="29"/>
                      <a:pt x="74" y="29"/>
                      <a:pt x="74" y="29"/>
                    </a:cubicBezTo>
                    <a:cubicBezTo>
                      <a:pt x="74" y="30"/>
                      <a:pt x="76" y="32"/>
                      <a:pt x="76" y="32"/>
                    </a:cubicBezTo>
                    <a:cubicBezTo>
                      <a:pt x="76" y="32"/>
                      <a:pt x="76" y="32"/>
                      <a:pt x="76" y="32"/>
                    </a:cubicBezTo>
                    <a:cubicBezTo>
                      <a:pt x="76" y="32"/>
                      <a:pt x="76" y="32"/>
                      <a:pt x="76" y="32"/>
                    </a:cubicBezTo>
                    <a:cubicBezTo>
                      <a:pt x="76" y="32"/>
                      <a:pt x="76" y="32"/>
                      <a:pt x="76" y="32"/>
                    </a:cubicBezTo>
                    <a:cubicBezTo>
                      <a:pt x="77" y="33"/>
                      <a:pt x="77" y="35"/>
                      <a:pt x="77" y="35"/>
                    </a:cubicBezTo>
                    <a:cubicBezTo>
                      <a:pt x="77" y="35"/>
                      <a:pt x="77" y="35"/>
                      <a:pt x="77" y="35"/>
                    </a:cubicBezTo>
                    <a:cubicBezTo>
                      <a:pt x="76" y="36"/>
                      <a:pt x="75" y="37"/>
                      <a:pt x="74" y="37"/>
                    </a:cubicBezTo>
                    <a:cubicBezTo>
                      <a:pt x="74" y="37"/>
                      <a:pt x="74" y="37"/>
                      <a:pt x="74" y="37"/>
                    </a:cubicBezTo>
                    <a:cubicBezTo>
                      <a:pt x="74" y="37"/>
                      <a:pt x="74" y="37"/>
                      <a:pt x="74" y="37"/>
                    </a:cubicBezTo>
                    <a:close/>
                    <a:moveTo>
                      <a:pt x="6" y="22"/>
                    </a:moveTo>
                    <a:cubicBezTo>
                      <a:pt x="7" y="23"/>
                      <a:pt x="9" y="23"/>
                      <a:pt x="11" y="23"/>
                    </a:cubicBezTo>
                    <a:cubicBezTo>
                      <a:pt x="11" y="23"/>
                      <a:pt x="11" y="23"/>
                      <a:pt x="11" y="23"/>
                    </a:cubicBezTo>
                    <a:cubicBezTo>
                      <a:pt x="16" y="24"/>
                      <a:pt x="16" y="24"/>
                      <a:pt x="21" y="24"/>
                    </a:cubicBezTo>
                    <a:cubicBezTo>
                      <a:pt x="21" y="24"/>
                      <a:pt x="21" y="24"/>
                      <a:pt x="21" y="24"/>
                    </a:cubicBezTo>
                    <a:cubicBezTo>
                      <a:pt x="26" y="24"/>
                      <a:pt x="35" y="26"/>
                      <a:pt x="40" y="26"/>
                    </a:cubicBezTo>
                    <a:cubicBezTo>
                      <a:pt x="40" y="26"/>
                      <a:pt x="40" y="26"/>
                      <a:pt x="40" y="26"/>
                    </a:cubicBezTo>
                    <a:cubicBezTo>
                      <a:pt x="45" y="27"/>
                      <a:pt x="49" y="28"/>
                      <a:pt x="53" y="28"/>
                    </a:cubicBezTo>
                    <a:cubicBezTo>
                      <a:pt x="53" y="28"/>
                      <a:pt x="53" y="28"/>
                      <a:pt x="53" y="28"/>
                    </a:cubicBezTo>
                    <a:cubicBezTo>
                      <a:pt x="57" y="29"/>
                      <a:pt x="61" y="29"/>
                      <a:pt x="64" y="30"/>
                    </a:cubicBezTo>
                    <a:cubicBezTo>
                      <a:pt x="64" y="30"/>
                      <a:pt x="64" y="30"/>
                      <a:pt x="64" y="30"/>
                    </a:cubicBezTo>
                    <a:cubicBezTo>
                      <a:pt x="66" y="30"/>
                      <a:pt x="67" y="30"/>
                      <a:pt x="69" y="31"/>
                    </a:cubicBezTo>
                    <a:cubicBezTo>
                      <a:pt x="69" y="31"/>
                      <a:pt x="69" y="31"/>
                      <a:pt x="69" y="31"/>
                    </a:cubicBezTo>
                    <a:cubicBezTo>
                      <a:pt x="67" y="28"/>
                      <a:pt x="65" y="24"/>
                      <a:pt x="65" y="23"/>
                    </a:cubicBezTo>
                    <a:cubicBezTo>
                      <a:pt x="65" y="23"/>
                      <a:pt x="65" y="23"/>
                      <a:pt x="65" y="23"/>
                    </a:cubicBezTo>
                    <a:cubicBezTo>
                      <a:pt x="64" y="23"/>
                      <a:pt x="64" y="23"/>
                      <a:pt x="64" y="22"/>
                    </a:cubicBezTo>
                    <a:cubicBezTo>
                      <a:pt x="64" y="22"/>
                      <a:pt x="64" y="22"/>
                      <a:pt x="64" y="22"/>
                    </a:cubicBezTo>
                    <a:cubicBezTo>
                      <a:pt x="64" y="22"/>
                      <a:pt x="64" y="22"/>
                      <a:pt x="64" y="22"/>
                    </a:cubicBezTo>
                    <a:cubicBezTo>
                      <a:pt x="64" y="22"/>
                      <a:pt x="64" y="22"/>
                      <a:pt x="64" y="22"/>
                    </a:cubicBezTo>
                    <a:cubicBezTo>
                      <a:pt x="64" y="22"/>
                      <a:pt x="64" y="22"/>
                      <a:pt x="64" y="22"/>
                    </a:cubicBezTo>
                    <a:cubicBezTo>
                      <a:pt x="64" y="22"/>
                      <a:pt x="64" y="22"/>
                      <a:pt x="64" y="21"/>
                    </a:cubicBezTo>
                    <a:cubicBezTo>
                      <a:pt x="64" y="21"/>
                      <a:pt x="64" y="21"/>
                      <a:pt x="64" y="21"/>
                    </a:cubicBezTo>
                    <a:cubicBezTo>
                      <a:pt x="64" y="21"/>
                      <a:pt x="64" y="21"/>
                      <a:pt x="64" y="21"/>
                    </a:cubicBezTo>
                    <a:cubicBezTo>
                      <a:pt x="64" y="21"/>
                      <a:pt x="64" y="21"/>
                      <a:pt x="64" y="21"/>
                    </a:cubicBezTo>
                    <a:cubicBezTo>
                      <a:pt x="65" y="20"/>
                      <a:pt x="65" y="20"/>
                      <a:pt x="65" y="19"/>
                    </a:cubicBezTo>
                    <a:cubicBezTo>
                      <a:pt x="65" y="19"/>
                      <a:pt x="65" y="19"/>
                      <a:pt x="65" y="19"/>
                    </a:cubicBezTo>
                    <a:cubicBezTo>
                      <a:pt x="66" y="19"/>
                      <a:pt x="66" y="19"/>
                      <a:pt x="66" y="18"/>
                    </a:cubicBezTo>
                    <a:cubicBezTo>
                      <a:pt x="66" y="18"/>
                      <a:pt x="66" y="18"/>
                      <a:pt x="66" y="18"/>
                    </a:cubicBezTo>
                    <a:cubicBezTo>
                      <a:pt x="67" y="17"/>
                      <a:pt x="68" y="16"/>
                      <a:pt x="69" y="15"/>
                    </a:cubicBezTo>
                    <a:cubicBezTo>
                      <a:pt x="69" y="15"/>
                      <a:pt x="69" y="15"/>
                      <a:pt x="69" y="15"/>
                    </a:cubicBezTo>
                    <a:cubicBezTo>
                      <a:pt x="69" y="15"/>
                      <a:pt x="70" y="15"/>
                      <a:pt x="70" y="14"/>
                    </a:cubicBezTo>
                    <a:cubicBezTo>
                      <a:pt x="70" y="14"/>
                      <a:pt x="70" y="14"/>
                      <a:pt x="70" y="14"/>
                    </a:cubicBezTo>
                    <a:cubicBezTo>
                      <a:pt x="68" y="14"/>
                      <a:pt x="67" y="14"/>
                      <a:pt x="64" y="13"/>
                    </a:cubicBezTo>
                    <a:cubicBezTo>
                      <a:pt x="64" y="13"/>
                      <a:pt x="64" y="13"/>
                      <a:pt x="64" y="13"/>
                    </a:cubicBezTo>
                    <a:cubicBezTo>
                      <a:pt x="61" y="13"/>
                      <a:pt x="57" y="12"/>
                      <a:pt x="53" y="12"/>
                    </a:cubicBezTo>
                    <a:cubicBezTo>
                      <a:pt x="53" y="12"/>
                      <a:pt x="53" y="12"/>
                      <a:pt x="53" y="12"/>
                    </a:cubicBezTo>
                    <a:cubicBezTo>
                      <a:pt x="49" y="11"/>
                      <a:pt x="44" y="10"/>
                      <a:pt x="39" y="10"/>
                    </a:cubicBezTo>
                    <a:cubicBezTo>
                      <a:pt x="39" y="10"/>
                      <a:pt x="39" y="10"/>
                      <a:pt x="39" y="10"/>
                    </a:cubicBezTo>
                    <a:cubicBezTo>
                      <a:pt x="34" y="9"/>
                      <a:pt x="24" y="8"/>
                      <a:pt x="19" y="8"/>
                    </a:cubicBezTo>
                    <a:cubicBezTo>
                      <a:pt x="19" y="8"/>
                      <a:pt x="19" y="8"/>
                      <a:pt x="19" y="8"/>
                    </a:cubicBezTo>
                    <a:cubicBezTo>
                      <a:pt x="14" y="7"/>
                      <a:pt x="14" y="8"/>
                      <a:pt x="9" y="7"/>
                    </a:cubicBezTo>
                    <a:cubicBezTo>
                      <a:pt x="9" y="7"/>
                      <a:pt x="9" y="7"/>
                      <a:pt x="9" y="7"/>
                    </a:cubicBezTo>
                    <a:cubicBezTo>
                      <a:pt x="8" y="7"/>
                      <a:pt x="7" y="7"/>
                      <a:pt x="6" y="7"/>
                    </a:cubicBezTo>
                    <a:cubicBezTo>
                      <a:pt x="6" y="7"/>
                      <a:pt x="6" y="7"/>
                      <a:pt x="6" y="7"/>
                    </a:cubicBezTo>
                    <a:cubicBezTo>
                      <a:pt x="6" y="22"/>
                      <a:pt x="6" y="22"/>
                      <a:pt x="6" y="22"/>
                    </a:cubicBezTo>
                    <a:cubicBezTo>
                      <a:pt x="6" y="22"/>
                      <a:pt x="6" y="22"/>
                      <a:pt x="6" y="22"/>
                    </a:cubicBezTo>
                    <a:close/>
                    <a:moveTo>
                      <a:pt x="67" y="25"/>
                    </a:moveTo>
                    <a:cubicBezTo>
                      <a:pt x="67" y="25"/>
                      <a:pt x="67" y="25"/>
                      <a:pt x="67" y="25"/>
                    </a:cubicBezTo>
                    <a:cubicBezTo>
                      <a:pt x="67" y="25"/>
                      <a:pt x="67" y="25"/>
                      <a:pt x="67" y="25"/>
                    </a:cubicBezTo>
                    <a:cubicBezTo>
                      <a:pt x="67" y="25"/>
                      <a:pt x="67" y="25"/>
                      <a:pt x="67" y="25"/>
                    </a:cubicBezTo>
                    <a:close/>
                    <a:moveTo>
                      <a:pt x="6" y="24"/>
                    </a:moveTo>
                    <a:cubicBezTo>
                      <a:pt x="6" y="24"/>
                      <a:pt x="6" y="24"/>
                      <a:pt x="6" y="23"/>
                    </a:cubicBezTo>
                    <a:cubicBezTo>
                      <a:pt x="6" y="23"/>
                      <a:pt x="6" y="23"/>
                      <a:pt x="6" y="23"/>
                    </a:cubicBezTo>
                    <a:cubicBezTo>
                      <a:pt x="6" y="24"/>
                      <a:pt x="6" y="24"/>
                      <a:pt x="6" y="24"/>
                    </a:cubicBezTo>
                    <a:close/>
                    <a:moveTo>
                      <a:pt x="69" y="23"/>
                    </a:moveTo>
                    <a:cubicBezTo>
                      <a:pt x="69" y="23"/>
                      <a:pt x="69" y="23"/>
                      <a:pt x="69" y="23"/>
                    </a:cubicBezTo>
                    <a:cubicBezTo>
                      <a:pt x="69" y="23"/>
                      <a:pt x="69" y="23"/>
                      <a:pt x="69" y="23"/>
                    </a:cubicBezTo>
                    <a:cubicBezTo>
                      <a:pt x="69" y="23"/>
                      <a:pt x="69" y="23"/>
                      <a:pt x="69" y="23"/>
                    </a:cubicBezTo>
                    <a:close/>
                    <a:moveTo>
                      <a:pt x="5" y="22"/>
                    </a:moveTo>
                    <a:cubicBezTo>
                      <a:pt x="4" y="21"/>
                      <a:pt x="4" y="21"/>
                      <a:pt x="4" y="21"/>
                    </a:cubicBezTo>
                    <a:cubicBezTo>
                      <a:pt x="4" y="21"/>
                      <a:pt x="4" y="21"/>
                      <a:pt x="4" y="21"/>
                    </a:cubicBezTo>
                    <a:cubicBezTo>
                      <a:pt x="4" y="21"/>
                      <a:pt x="4" y="21"/>
                      <a:pt x="4" y="21"/>
                    </a:cubicBezTo>
                    <a:cubicBezTo>
                      <a:pt x="4" y="21"/>
                      <a:pt x="4" y="21"/>
                      <a:pt x="5" y="22"/>
                    </a:cubicBezTo>
                    <a:close/>
                    <a:moveTo>
                      <a:pt x="6" y="1"/>
                    </a:moveTo>
                    <a:cubicBezTo>
                      <a:pt x="5" y="1"/>
                      <a:pt x="5" y="1"/>
                      <a:pt x="5" y="1"/>
                    </a:cubicBezTo>
                    <a:cubicBezTo>
                      <a:pt x="6" y="1"/>
                      <a:pt x="6" y="1"/>
                      <a:pt x="6" y="1"/>
                    </a:cubicBezTo>
                    <a:close/>
                  </a:path>
                </a:pathLst>
              </a:custGeom>
              <a:solidFill>
                <a:srgbClr val="231F20"/>
              </a:solidFill>
              <a:ln w="9525">
                <a:noFill/>
                <a:round/>
                <a:headEnd/>
                <a:tailEnd/>
              </a:ln>
            </p:spPr>
            <p:txBody>
              <a:bodyPr/>
              <a:lstStyle/>
              <a:p>
                <a:pPr>
                  <a:defRPr/>
                </a:pPr>
                <a:endParaRPr lang="en-US"/>
              </a:p>
            </p:txBody>
          </p:sp>
          <p:sp>
            <p:nvSpPr>
              <p:cNvPr id="1102" name="Freeform 52"/>
              <p:cNvSpPr>
                <a:spLocks noChangeAspect="1"/>
              </p:cNvSpPr>
              <p:nvPr userDrawn="1"/>
            </p:nvSpPr>
            <p:spPr bwMode="auto">
              <a:xfrm>
                <a:off x="2917" y="446"/>
                <a:ext cx="143" cy="62"/>
              </a:xfrm>
              <a:custGeom>
                <a:avLst/>
                <a:gdLst>
                  <a:gd name="T0" fmla="*/ 0 w 72"/>
                  <a:gd name="T1" fmla="*/ 21 h 31"/>
                  <a:gd name="T2" fmla="*/ 8 w 72"/>
                  <a:gd name="T3" fmla="*/ 23 h 31"/>
                  <a:gd name="T4" fmla="*/ 18 w 72"/>
                  <a:gd name="T5" fmla="*/ 24 h 31"/>
                  <a:gd name="T6" fmla="*/ 36 w 72"/>
                  <a:gd name="T7" fmla="*/ 26 h 31"/>
                  <a:gd name="T8" fmla="*/ 50 w 72"/>
                  <a:gd name="T9" fmla="*/ 28 h 31"/>
                  <a:gd name="T10" fmla="*/ 61 w 72"/>
                  <a:gd name="T11" fmla="*/ 29 h 31"/>
                  <a:gd name="T12" fmla="*/ 69 w 72"/>
                  <a:gd name="T13" fmla="*/ 31 h 31"/>
                  <a:gd name="T14" fmla="*/ 71 w 72"/>
                  <a:gd name="T15" fmla="*/ 31 h 31"/>
                  <a:gd name="T16" fmla="*/ 71 w 72"/>
                  <a:gd name="T17" fmla="*/ 31 h 31"/>
                  <a:gd name="T18" fmla="*/ 69 w 72"/>
                  <a:gd name="T19" fmla="*/ 28 h 31"/>
                  <a:gd name="T20" fmla="*/ 64 w 72"/>
                  <a:gd name="T21" fmla="*/ 19 h 31"/>
                  <a:gd name="T22" fmla="*/ 64 w 72"/>
                  <a:gd name="T23" fmla="*/ 18 h 31"/>
                  <a:gd name="T24" fmla="*/ 71 w 72"/>
                  <a:gd name="T25" fmla="*/ 10 h 31"/>
                  <a:gd name="T26" fmla="*/ 72 w 72"/>
                  <a:gd name="T27" fmla="*/ 10 h 31"/>
                  <a:gd name="T28" fmla="*/ 72 w 72"/>
                  <a:gd name="T29" fmla="*/ 9 h 31"/>
                  <a:gd name="T30" fmla="*/ 70 w 72"/>
                  <a:gd name="T31" fmla="*/ 9 h 31"/>
                  <a:gd name="T32" fmla="*/ 62 w 72"/>
                  <a:gd name="T33" fmla="*/ 8 h 31"/>
                  <a:gd name="T34" fmla="*/ 50 w 72"/>
                  <a:gd name="T35" fmla="*/ 6 h 31"/>
                  <a:gd name="T36" fmla="*/ 36 w 72"/>
                  <a:gd name="T37" fmla="*/ 4 h 31"/>
                  <a:gd name="T38" fmla="*/ 16 w 72"/>
                  <a:gd name="T39" fmla="*/ 2 h 31"/>
                  <a:gd name="T40" fmla="*/ 6 w 72"/>
                  <a:gd name="T41" fmla="*/ 2 h 31"/>
                  <a:gd name="T42" fmla="*/ 0 w 72"/>
                  <a:gd name="T43" fmla="*/ 0 h 31"/>
                  <a:gd name="T44" fmla="*/ 0 w 72"/>
                  <a:gd name="T45" fmla="*/ 21 h 31"/>
                  <a:gd name="T46" fmla="*/ 0 w 72"/>
                  <a:gd name="T47" fmla="*/ 21 h 3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2" h="31">
                    <a:moveTo>
                      <a:pt x="0" y="21"/>
                    </a:moveTo>
                    <a:cubicBezTo>
                      <a:pt x="0" y="21"/>
                      <a:pt x="3" y="23"/>
                      <a:pt x="8" y="23"/>
                    </a:cubicBezTo>
                    <a:cubicBezTo>
                      <a:pt x="13" y="23"/>
                      <a:pt x="12" y="23"/>
                      <a:pt x="18" y="24"/>
                    </a:cubicBezTo>
                    <a:cubicBezTo>
                      <a:pt x="23" y="24"/>
                      <a:pt x="32" y="25"/>
                      <a:pt x="36" y="26"/>
                    </a:cubicBezTo>
                    <a:cubicBezTo>
                      <a:pt x="41" y="26"/>
                      <a:pt x="46" y="27"/>
                      <a:pt x="50" y="28"/>
                    </a:cubicBezTo>
                    <a:cubicBezTo>
                      <a:pt x="54" y="28"/>
                      <a:pt x="58" y="29"/>
                      <a:pt x="61" y="29"/>
                    </a:cubicBezTo>
                    <a:cubicBezTo>
                      <a:pt x="64" y="30"/>
                      <a:pt x="67" y="30"/>
                      <a:pt x="69" y="31"/>
                    </a:cubicBezTo>
                    <a:cubicBezTo>
                      <a:pt x="70" y="31"/>
                      <a:pt x="71" y="31"/>
                      <a:pt x="71" y="31"/>
                    </a:cubicBezTo>
                    <a:cubicBezTo>
                      <a:pt x="71" y="31"/>
                      <a:pt x="71" y="31"/>
                      <a:pt x="71" y="31"/>
                    </a:cubicBezTo>
                    <a:cubicBezTo>
                      <a:pt x="71" y="30"/>
                      <a:pt x="69" y="28"/>
                      <a:pt x="69" y="28"/>
                    </a:cubicBezTo>
                    <a:cubicBezTo>
                      <a:pt x="68" y="27"/>
                      <a:pt x="64" y="19"/>
                      <a:pt x="64" y="19"/>
                    </a:cubicBezTo>
                    <a:cubicBezTo>
                      <a:pt x="64" y="19"/>
                      <a:pt x="64" y="18"/>
                      <a:pt x="64" y="18"/>
                    </a:cubicBezTo>
                    <a:cubicBezTo>
                      <a:pt x="65" y="18"/>
                      <a:pt x="71" y="11"/>
                      <a:pt x="71" y="10"/>
                    </a:cubicBezTo>
                    <a:cubicBezTo>
                      <a:pt x="72" y="10"/>
                      <a:pt x="72" y="10"/>
                      <a:pt x="72" y="10"/>
                    </a:cubicBezTo>
                    <a:cubicBezTo>
                      <a:pt x="72" y="9"/>
                      <a:pt x="72" y="9"/>
                      <a:pt x="72" y="9"/>
                    </a:cubicBezTo>
                    <a:cubicBezTo>
                      <a:pt x="72" y="9"/>
                      <a:pt x="71" y="9"/>
                      <a:pt x="70" y="9"/>
                    </a:cubicBezTo>
                    <a:cubicBezTo>
                      <a:pt x="68" y="9"/>
                      <a:pt x="65" y="8"/>
                      <a:pt x="62" y="8"/>
                    </a:cubicBezTo>
                    <a:cubicBezTo>
                      <a:pt x="58" y="7"/>
                      <a:pt x="55" y="7"/>
                      <a:pt x="50" y="6"/>
                    </a:cubicBezTo>
                    <a:cubicBezTo>
                      <a:pt x="46" y="6"/>
                      <a:pt x="41" y="5"/>
                      <a:pt x="36" y="4"/>
                    </a:cubicBezTo>
                    <a:cubicBezTo>
                      <a:pt x="31" y="4"/>
                      <a:pt x="21" y="3"/>
                      <a:pt x="16" y="2"/>
                    </a:cubicBezTo>
                    <a:cubicBezTo>
                      <a:pt x="11" y="2"/>
                      <a:pt x="11" y="2"/>
                      <a:pt x="6" y="2"/>
                    </a:cubicBezTo>
                    <a:cubicBezTo>
                      <a:pt x="1" y="1"/>
                      <a:pt x="1" y="0"/>
                      <a:pt x="0" y="0"/>
                    </a:cubicBezTo>
                    <a:cubicBezTo>
                      <a:pt x="0" y="21"/>
                      <a:pt x="0" y="21"/>
                      <a:pt x="0" y="21"/>
                    </a:cubicBezTo>
                    <a:cubicBezTo>
                      <a:pt x="0" y="21"/>
                      <a:pt x="0" y="21"/>
                      <a:pt x="0" y="21"/>
                    </a:cubicBezTo>
                    <a:close/>
                  </a:path>
                </a:pathLst>
              </a:custGeom>
              <a:solidFill>
                <a:srgbClr val="FFDCA4"/>
              </a:solidFill>
              <a:ln w="9525">
                <a:noFill/>
                <a:round/>
                <a:headEnd/>
                <a:tailEnd/>
              </a:ln>
            </p:spPr>
            <p:txBody>
              <a:bodyPr/>
              <a:lstStyle/>
              <a:p>
                <a:pPr>
                  <a:defRPr/>
                </a:pPr>
                <a:endParaRPr lang="en-US"/>
              </a:p>
            </p:txBody>
          </p:sp>
          <p:sp>
            <p:nvSpPr>
              <p:cNvPr id="1103" name="Freeform 53"/>
              <p:cNvSpPr>
                <a:spLocks noChangeAspect="1"/>
              </p:cNvSpPr>
              <p:nvPr userDrawn="1"/>
            </p:nvSpPr>
            <p:spPr bwMode="auto">
              <a:xfrm>
                <a:off x="2937" y="462"/>
                <a:ext cx="9" cy="20"/>
              </a:xfrm>
              <a:custGeom>
                <a:avLst/>
                <a:gdLst>
                  <a:gd name="T0" fmla="*/ 1 w 5"/>
                  <a:gd name="T1" fmla="*/ 1 h 10"/>
                  <a:gd name="T2" fmla="*/ 3 w 5"/>
                  <a:gd name="T3" fmla="*/ 0 h 10"/>
                  <a:gd name="T4" fmla="*/ 4 w 5"/>
                  <a:gd name="T5" fmla="*/ 0 h 10"/>
                  <a:gd name="T6" fmla="*/ 3 w 5"/>
                  <a:gd name="T7" fmla="*/ 9 h 10"/>
                  <a:gd name="T8" fmla="*/ 5 w 5"/>
                  <a:gd name="T9" fmla="*/ 10 h 10"/>
                  <a:gd name="T10" fmla="*/ 5 w 5"/>
                  <a:gd name="T11" fmla="*/ 10 h 10"/>
                  <a:gd name="T12" fmla="*/ 3 w 5"/>
                  <a:gd name="T13" fmla="*/ 10 h 10"/>
                  <a:gd name="T14" fmla="*/ 0 w 5"/>
                  <a:gd name="T15" fmla="*/ 10 h 10"/>
                  <a:gd name="T16" fmla="*/ 0 w 5"/>
                  <a:gd name="T17" fmla="*/ 9 h 10"/>
                  <a:gd name="T18" fmla="*/ 2 w 5"/>
                  <a:gd name="T19" fmla="*/ 9 h 10"/>
                  <a:gd name="T20" fmla="*/ 2 w 5"/>
                  <a:gd name="T21" fmla="*/ 2 h 10"/>
                  <a:gd name="T22" fmla="*/ 2 w 5"/>
                  <a:gd name="T23" fmla="*/ 2 h 10"/>
                  <a:gd name="T24" fmla="*/ 1 w 5"/>
                  <a:gd name="T25" fmla="*/ 2 h 10"/>
                  <a:gd name="T26" fmla="*/ 1 w 5"/>
                  <a:gd name="T27" fmla="*/ 2 h 10"/>
                  <a:gd name="T28" fmla="*/ 1 w 5"/>
                  <a:gd name="T29" fmla="*/ 1 h 10"/>
                  <a:gd name="T30" fmla="*/ 1 w 5"/>
                  <a:gd name="T31" fmla="*/ 1 h 1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 h="10">
                    <a:moveTo>
                      <a:pt x="1" y="1"/>
                    </a:moveTo>
                    <a:cubicBezTo>
                      <a:pt x="2" y="1"/>
                      <a:pt x="3" y="1"/>
                      <a:pt x="3" y="0"/>
                    </a:cubicBezTo>
                    <a:cubicBezTo>
                      <a:pt x="4" y="0"/>
                      <a:pt x="4" y="0"/>
                      <a:pt x="4" y="0"/>
                    </a:cubicBezTo>
                    <a:cubicBezTo>
                      <a:pt x="3" y="9"/>
                      <a:pt x="3" y="9"/>
                      <a:pt x="3" y="9"/>
                    </a:cubicBezTo>
                    <a:cubicBezTo>
                      <a:pt x="3" y="9"/>
                      <a:pt x="4" y="10"/>
                      <a:pt x="5" y="10"/>
                    </a:cubicBezTo>
                    <a:cubicBezTo>
                      <a:pt x="5" y="10"/>
                      <a:pt x="5" y="10"/>
                      <a:pt x="5" y="10"/>
                    </a:cubicBezTo>
                    <a:cubicBezTo>
                      <a:pt x="4" y="10"/>
                      <a:pt x="4" y="10"/>
                      <a:pt x="3" y="10"/>
                    </a:cubicBezTo>
                    <a:cubicBezTo>
                      <a:pt x="2" y="10"/>
                      <a:pt x="1" y="10"/>
                      <a:pt x="0" y="10"/>
                    </a:cubicBezTo>
                    <a:cubicBezTo>
                      <a:pt x="0" y="9"/>
                      <a:pt x="0" y="9"/>
                      <a:pt x="0" y="9"/>
                    </a:cubicBezTo>
                    <a:cubicBezTo>
                      <a:pt x="1" y="9"/>
                      <a:pt x="2" y="9"/>
                      <a:pt x="2" y="9"/>
                    </a:cubicBezTo>
                    <a:cubicBezTo>
                      <a:pt x="2" y="2"/>
                      <a:pt x="2" y="2"/>
                      <a:pt x="2" y="2"/>
                    </a:cubicBezTo>
                    <a:cubicBezTo>
                      <a:pt x="2" y="2"/>
                      <a:pt x="2" y="2"/>
                      <a:pt x="2" y="2"/>
                    </a:cubicBezTo>
                    <a:cubicBezTo>
                      <a:pt x="2" y="2"/>
                      <a:pt x="1" y="2"/>
                      <a:pt x="1" y="2"/>
                    </a:cubicBezTo>
                    <a:cubicBezTo>
                      <a:pt x="1" y="2"/>
                      <a:pt x="1" y="2"/>
                      <a:pt x="1" y="2"/>
                    </a:cubicBezTo>
                    <a:cubicBezTo>
                      <a:pt x="1" y="1"/>
                      <a:pt x="1" y="1"/>
                      <a:pt x="1" y="1"/>
                    </a:cubicBezTo>
                    <a:cubicBezTo>
                      <a:pt x="1" y="1"/>
                      <a:pt x="1" y="1"/>
                      <a:pt x="1" y="1"/>
                    </a:cubicBezTo>
                    <a:close/>
                  </a:path>
                </a:pathLst>
              </a:custGeom>
              <a:solidFill>
                <a:srgbClr val="231F20"/>
              </a:solidFill>
              <a:ln w="9525">
                <a:noFill/>
                <a:round/>
                <a:headEnd/>
                <a:tailEnd/>
              </a:ln>
            </p:spPr>
            <p:txBody>
              <a:bodyPr/>
              <a:lstStyle/>
              <a:p>
                <a:pPr>
                  <a:defRPr/>
                </a:pPr>
                <a:endParaRPr lang="en-US"/>
              </a:p>
            </p:txBody>
          </p:sp>
          <p:sp>
            <p:nvSpPr>
              <p:cNvPr id="1104" name="Freeform 54"/>
              <p:cNvSpPr>
                <a:spLocks noChangeAspect="1" noEditPoints="1"/>
              </p:cNvSpPr>
              <p:nvPr userDrawn="1"/>
            </p:nvSpPr>
            <p:spPr bwMode="auto">
              <a:xfrm>
                <a:off x="2954" y="464"/>
                <a:ext cx="13" cy="20"/>
              </a:xfrm>
              <a:custGeom>
                <a:avLst/>
                <a:gdLst>
                  <a:gd name="T0" fmla="*/ 6 w 7"/>
                  <a:gd name="T1" fmla="*/ 1 h 10"/>
                  <a:gd name="T2" fmla="*/ 5 w 7"/>
                  <a:gd name="T3" fmla="*/ 1 h 10"/>
                  <a:gd name="T4" fmla="*/ 2 w 7"/>
                  <a:gd name="T5" fmla="*/ 5 h 10"/>
                  <a:gd name="T6" fmla="*/ 2 w 7"/>
                  <a:gd name="T7" fmla="*/ 5 h 10"/>
                  <a:gd name="T8" fmla="*/ 4 w 7"/>
                  <a:gd name="T9" fmla="*/ 3 h 10"/>
                  <a:gd name="T10" fmla="*/ 7 w 7"/>
                  <a:gd name="T11" fmla="*/ 7 h 10"/>
                  <a:gd name="T12" fmla="*/ 3 w 7"/>
                  <a:gd name="T13" fmla="*/ 10 h 10"/>
                  <a:gd name="T14" fmla="*/ 0 w 7"/>
                  <a:gd name="T15" fmla="*/ 5 h 10"/>
                  <a:gd name="T16" fmla="*/ 5 w 7"/>
                  <a:gd name="T17" fmla="*/ 0 h 10"/>
                  <a:gd name="T18" fmla="*/ 7 w 7"/>
                  <a:gd name="T19" fmla="*/ 1 h 10"/>
                  <a:gd name="T20" fmla="*/ 6 w 7"/>
                  <a:gd name="T21" fmla="*/ 1 h 10"/>
                  <a:gd name="T22" fmla="*/ 6 w 7"/>
                  <a:gd name="T23" fmla="*/ 1 h 10"/>
                  <a:gd name="T24" fmla="*/ 3 w 7"/>
                  <a:gd name="T25" fmla="*/ 9 h 10"/>
                  <a:gd name="T26" fmla="*/ 5 w 7"/>
                  <a:gd name="T27" fmla="*/ 7 h 10"/>
                  <a:gd name="T28" fmla="*/ 3 w 7"/>
                  <a:gd name="T29" fmla="*/ 4 h 10"/>
                  <a:gd name="T30" fmla="*/ 2 w 7"/>
                  <a:gd name="T31" fmla="*/ 6 h 10"/>
                  <a:gd name="T32" fmla="*/ 3 w 7"/>
                  <a:gd name="T33" fmla="*/ 9 h 10"/>
                  <a:gd name="T34" fmla="*/ 3 w 7"/>
                  <a:gd name="T35" fmla="*/ 9 h 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 h="10">
                    <a:moveTo>
                      <a:pt x="6" y="1"/>
                    </a:moveTo>
                    <a:cubicBezTo>
                      <a:pt x="6" y="1"/>
                      <a:pt x="5" y="1"/>
                      <a:pt x="5" y="1"/>
                    </a:cubicBezTo>
                    <a:cubicBezTo>
                      <a:pt x="3" y="1"/>
                      <a:pt x="2" y="3"/>
                      <a:pt x="2" y="5"/>
                    </a:cubicBezTo>
                    <a:cubicBezTo>
                      <a:pt x="2" y="5"/>
                      <a:pt x="2" y="5"/>
                      <a:pt x="2" y="5"/>
                    </a:cubicBezTo>
                    <a:cubicBezTo>
                      <a:pt x="2" y="4"/>
                      <a:pt x="3" y="3"/>
                      <a:pt x="4" y="3"/>
                    </a:cubicBezTo>
                    <a:cubicBezTo>
                      <a:pt x="6" y="3"/>
                      <a:pt x="7" y="5"/>
                      <a:pt x="7" y="7"/>
                    </a:cubicBezTo>
                    <a:cubicBezTo>
                      <a:pt x="6" y="8"/>
                      <a:pt x="5" y="10"/>
                      <a:pt x="3" y="10"/>
                    </a:cubicBezTo>
                    <a:cubicBezTo>
                      <a:pt x="1" y="10"/>
                      <a:pt x="0" y="8"/>
                      <a:pt x="0" y="5"/>
                    </a:cubicBezTo>
                    <a:cubicBezTo>
                      <a:pt x="0" y="2"/>
                      <a:pt x="2" y="0"/>
                      <a:pt x="5" y="0"/>
                    </a:cubicBezTo>
                    <a:cubicBezTo>
                      <a:pt x="6" y="0"/>
                      <a:pt x="6" y="0"/>
                      <a:pt x="7" y="1"/>
                    </a:cubicBezTo>
                    <a:cubicBezTo>
                      <a:pt x="6" y="1"/>
                      <a:pt x="6" y="1"/>
                      <a:pt x="6" y="1"/>
                    </a:cubicBezTo>
                    <a:cubicBezTo>
                      <a:pt x="6" y="1"/>
                      <a:pt x="6" y="1"/>
                      <a:pt x="6" y="1"/>
                    </a:cubicBezTo>
                    <a:close/>
                    <a:moveTo>
                      <a:pt x="3" y="9"/>
                    </a:moveTo>
                    <a:cubicBezTo>
                      <a:pt x="5" y="9"/>
                      <a:pt x="5" y="8"/>
                      <a:pt x="5" y="7"/>
                    </a:cubicBezTo>
                    <a:cubicBezTo>
                      <a:pt x="5" y="6"/>
                      <a:pt x="5" y="4"/>
                      <a:pt x="3" y="4"/>
                    </a:cubicBezTo>
                    <a:cubicBezTo>
                      <a:pt x="2" y="4"/>
                      <a:pt x="2" y="5"/>
                      <a:pt x="2" y="6"/>
                    </a:cubicBezTo>
                    <a:cubicBezTo>
                      <a:pt x="1" y="7"/>
                      <a:pt x="2" y="9"/>
                      <a:pt x="3" y="9"/>
                    </a:cubicBezTo>
                    <a:cubicBezTo>
                      <a:pt x="3" y="9"/>
                      <a:pt x="3" y="9"/>
                      <a:pt x="3" y="9"/>
                    </a:cubicBezTo>
                    <a:close/>
                  </a:path>
                </a:pathLst>
              </a:custGeom>
              <a:solidFill>
                <a:srgbClr val="231F20"/>
              </a:solidFill>
              <a:ln w="9525">
                <a:noFill/>
                <a:round/>
                <a:headEnd/>
                <a:tailEnd/>
              </a:ln>
            </p:spPr>
            <p:txBody>
              <a:bodyPr/>
              <a:lstStyle/>
              <a:p>
                <a:pPr>
                  <a:defRPr/>
                </a:pPr>
                <a:endParaRPr lang="en-US"/>
              </a:p>
            </p:txBody>
          </p:sp>
          <p:sp>
            <p:nvSpPr>
              <p:cNvPr id="1105" name="Freeform 55"/>
              <p:cNvSpPr>
                <a:spLocks noChangeAspect="1"/>
              </p:cNvSpPr>
              <p:nvPr userDrawn="1"/>
            </p:nvSpPr>
            <p:spPr bwMode="auto">
              <a:xfrm>
                <a:off x="2972" y="466"/>
                <a:ext cx="13" cy="20"/>
              </a:xfrm>
              <a:custGeom>
                <a:avLst/>
                <a:gdLst>
                  <a:gd name="T0" fmla="*/ 1 w 7"/>
                  <a:gd name="T1" fmla="*/ 7 h 10"/>
                  <a:gd name="T2" fmla="*/ 3 w 7"/>
                  <a:gd name="T3" fmla="*/ 9 h 10"/>
                  <a:gd name="T4" fmla="*/ 5 w 7"/>
                  <a:gd name="T5" fmla="*/ 7 h 10"/>
                  <a:gd name="T6" fmla="*/ 3 w 7"/>
                  <a:gd name="T7" fmla="*/ 4 h 10"/>
                  <a:gd name="T8" fmla="*/ 3 w 7"/>
                  <a:gd name="T9" fmla="*/ 4 h 10"/>
                  <a:gd name="T10" fmla="*/ 3 w 7"/>
                  <a:gd name="T11" fmla="*/ 4 h 10"/>
                  <a:gd name="T12" fmla="*/ 5 w 7"/>
                  <a:gd name="T13" fmla="*/ 1 h 10"/>
                  <a:gd name="T14" fmla="*/ 3 w 7"/>
                  <a:gd name="T15" fmla="*/ 1 h 10"/>
                  <a:gd name="T16" fmla="*/ 2 w 7"/>
                  <a:gd name="T17" fmla="*/ 2 h 10"/>
                  <a:gd name="T18" fmla="*/ 2 w 7"/>
                  <a:gd name="T19" fmla="*/ 2 h 10"/>
                  <a:gd name="T20" fmla="*/ 2 w 7"/>
                  <a:gd name="T21" fmla="*/ 0 h 10"/>
                  <a:gd name="T22" fmla="*/ 4 w 7"/>
                  <a:gd name="T23" fmla="*/ 0 h 10"/>
                  <a:gd name="T24" fmla="*/ 7 w 7"/>
                  <a:gd name="T25" fmla="*/ 0 h 10"/>
                  <a:gd name="T26" fmla="*/ 7 w 7"/>
                  <a:gd name="T27" fmla="*/ 1 h 10"/>
                  <a:gd name="T28" fmla="*/ 4 w 7"/>
                  <a:gd name="T29" fmla="*/ 4 h 10"/>
                  <a:gd name="T30" fmla="*/ 7 w 7"/>
                  <a:gd name="T31" fmla="*/ 7 h 10"/>
                  <a:gd name="T32" fmla="*/ 3 w 7"/>
                  <a:gd name="T33" fmla="*/ 10 h 10"/>
                  <a:gd name="T34" fmla="*/ 0 w 7"/>
                  <a:gd name="T35" fmla="*/ 8 h 10"/>
                  <a:gd name="T36" fmla="*/ 1 w 7"/>
                  <a:gd name="T37" fmla="*/ 7 h 10"/>
                  <a:gd name="T38" fmla="*/ 1 w 7"/>
                  <a:gd name="T39" fmla="*/ 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 h="10">
                    <a:moveTo>
                      <a:pt x="1" y="7"/>
                    </a:moveTo>
                    <a:cubicBezTo>
                      <a:pt x="1" y="8"/>
                      <a:pt x="2" y="9"/>
                      <a:pt x="3" y="9"/>
                    </a:cubicBezTo>
                    <a:cubicBezTo>
                      <a:pt x="4" y="9"/>
                      <a:pt x="5" y="8"/>
                      <a:pt x="5" y="7"/>
                    </a:cubicBezTo>
                    <a:cubicBezTo>
                      <a:pt x="5" y="5"/>
                      <a:pt x="4" y="4"/>
                      <a:pt x="3" y="4"/>
                    </a:cubicBezTo>
                    <a:cubicBezTo>
                      <a:pt x="3" y="4"/>
                      <a:pt x="3" y="4"/>
                      <a:pt x="3" y="4"/>
                    </a:cubicBezTo>
                    <a:cubicBezTo>
                      <a:pt x="3" y="4"/>
                      <a:pt x="3" y="4"/>
                      <a:pt x="3" y="4"/>
                    </a:cubicBezTo>
                    <a:cubicBezTo>
                      <a:pt x="5" y="1"/>
                      <a:pt x="5" y="1"/>
                      <a:pt x="5" y="1"/>
                    </a:cubicBezTo>
                    <a:cubicBezTo>
                      <a:pt x="3" y="1"/>
                      <a:pt x="3" y="1"/>
                      <a:pt x="3" y="1"/>
                    </a:cubicBezTo>
                    <a:cubicBezTo>
                      <a:pt x="2" y="1"/>
                      <a:pt x="2" y="1"/>
                      <a:pt x="2" y="2"/>
                    </a:cubicBezTo>
                    <a:cubicBezTo>
                      <a:pt x="2" y="2"/>
                      <a:pt x="2" y="2"/>
                      <a:pt x="2" y="2"/>
                    </a:cubicBezTo>
                    <a:cubicBezTo>
                      <a:pt x="2" y="0"/>
                      <a:pt x="2" y="0"/>
                      <a:pt x="2" y="0"/>
                    </a:cubicBezTo>
                    <a:cubicBezTo>
                      <a:pt x="3" y="0"/>
                      <a:pt x="4" y="0"/>
                      <a:pt x="4" y="0"/>
                    </a:cubicBezTo>
                    <a:cubicBezTo>
                      <a:pt x="6" y="0"/>
                      <a:pt x="7" y="0"/>
                      <a:pt x="7" y="0"/>
                    </a:cubicBezTo>
                    <a:cubicBezTo>
                      <a:pt x="7" y="1"/>
                      <a:pt x="7" y="1"/>
                      <a:pt x="7" y="1"/>
                    </a:cubicBezTo>
                    <a:cubicBezTo>
                      <a:pt x="4" y="4"/>
                      <a:pt x="4" y="4"/>
                      <a:pt x="4" y="4"/>
                    </a:cubicBezTo>
                    <a:cubicBezTo>
                      <a:pt x="6" y="4"/>
                      <a:pt x="7" y="5"/>
                      <a:pt x="7" y="7"/>
                    </a:cubicBezTo>
                    <a:cubicBezTo>
                      <a:pt x="6" y="9"/>
                      <a:pt x="5" y="10"/>
                      <a:pt x="3" y="10"/>
                    </a:cubicBezTo>
                    <a:cubicBezTo>
                      <a:pt x="2" y="9"/>
                      <a:pt x="1" y="9"/>
                      <a:pt x="0" y="8"/>
                    </a:cubicBezTo>
                    <a:cubicBezTo>
                      <a:pt x="1" y="7"/>
                      <a:pt x="1" y="7"/>
                      <a:pt x="1" y="7"/>
                    </a:cubicBezTo>
                    <a:cubicBezTo>
                      <a:pt x="1" y="7"/>
                      <a:pt x="1" y="7"/>
                      <a:pt x="1" y="7"/>
                    </a:cubicBezTo>
                    <a:close/>
                  </a:path>
                </a:pathLst>
              </a:custGeom>
              <a:solidFill>
                <a:srgbClr val="231F20"/>
              </a:solidFill>
              <a:ln w="9525">
                <a:noFill/>
                <a:round/>
                <a:headEnd/>
                <a:tailEnd/>
              </a:ln>
            </p:spPr>
            <p:txBody>
              <a:bodyPr/>
              <a:lstStyle/>
              <a:p>
                <a:pPr>
                  <a:defRPr/>
                </a:pPr>
                <a:endParaRPr lang="en-US"/>
              </a:p>
            </p:txBody>
          </p:sp>
          <p:sp>
            <p:nvSpPr>
              <p:cNvPr id="1106" name="Freeform 56"/>
              <p:cNvSpPr>
                <a:spLocks noChangeAspect="1" noEditPoints="1"/>
              </p:cNvSpPr>
              <p:nvPr userDrawn="1"/>
            </p:nvSpPr>
            <p:spPr bwMode="auto">
              <a:xfrm>
                <a:off x="2992" y="469"/>
                <a:ext cx="13" cy="20"/>
              </a:xfrm>
              <a:custGeom>
                <a:avLst/>
                <a:gdLst>
                  <a:gd name="T0" fmla="*/ 0 w 14"/>
                  <a:gd name="T1" fmla="*/ 12 h 20"/>
                  <a:gd name="T2" fmla="*/ 10 w 14"/>
                  <a:gd name="T3" fmla="*/ 0 h 20"/>
                  <a:gd name="T4" fmla="*/ 12 w 14"/>
                  <a:gd name="T5" fmla="*/ 0 h 20"/>
                  <a:gd name="T6" fmla="*/ 10 w 14"/>
                  <a:gd name="T7" fmla="*/ 12 h 20"/>
                  <a:gd name="T8" fmla="*/ 14 w 14"/>
                  <a:gd name="T9" fmla="*/ 14 h 20"/>
                  <a:gd name="T10" fmla="*/ 14 w 14"/>
                  <a:gd name="T11" fmla="*/ 16 h 20"/>
                  <a:gd name="T12" fmla="*/ 10 w 14"/>
                  <a:gd name="T13" fmla="*/ 14 h 20"/>
                  <a:gd name="T14" fmla="*/ 10 w 14"/>
                  <a:gd name="T15" fmla="*/ 20 h 20"/>
                  <a:gd name="T16" fmla="*/ 6 w 14"/>
                  <a:gd name="T17" fmla="*/ 20 h 20"/>
                  <a:gd name="T18" fmla="*/ 8 w 14"/>
                  <a:gd name="T19" fmla="*/ 14 h 20"/>
                  <a:gd name="T20" fmla="*/ 0 w 14"/>
                  <a:gd name="T21" fmla="*/ 14 h 20"/>
                  <a:gd name="T22" fmla="*/ 0 w 14"/>
                  <a:gd name="T23" fmla="*/ 12 h 20"/>
                  <a:gd name="T24" fmla="*/ 0 w 14"/>
                  <a:gd name="T25" fmla="*/ 12 h 20"/>
                  <a:gd name="T26" fmla="*/ 0 w 14"/>
                  <a:gd name="T27" fmla="*/ 12 h 20"/>
                  <a:gd name="T28" fmla="*/ 8 w 14"/>
                  <a:gd name="T29" fmla="*/ 4 h 20"/>
                  <a:gd name="T30" fmla="*/ 8 w 14"/>
                  <a:gd name="T31" fmla="*/ 4 h 20"/>
                  <a:gd name="T32" fmla="*/ 2 w 14"/>
                  <a:gd name="T33" fmla="*/ 12 h 20"/>
                  <a:gd name="T34" fmla="*/ 8 w 14"/>
                  <a:gd name="T35" fmla="*/ 12 h 20"/>
                  <a:gd name="T36" fmla="*/ 8 w 14"/>
                  <a:gd name="T37" fmla="*/ 4 h 20"/>
                  <a:gd name="T38" fmla="*/ 8 w 14"/>
                  <a:gd name="T39" fmla="*/ 4 h 20"/>
                  <a:gd name="T40" fmla="*/ 8 w 14"/>
                  <a:gd name="T41" fmla="*/ 4 h 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 h="20">
                    <a:moveTo>
                      <a:pt x="0" y="12"/>
                    </a:moveTo>
                    <a:lnTo>
                      <a:pt x="10" y="0"/>
                    </a:lnTo>
                    <a:lnTo>
                      <a:pt x="12" y="0"/>
                    </a:lnTo>
                    <a:lnTo>
                      <a:pt x="10" y="12"/>
                    </a:lnTo>
                    <a:lnTo>
                      <a:pt x="14" y="14"/>
                    </a:lnTo>
                    <a:lnTo>
                      <a:pt x="14" y="16"/>
                    </a:lnTo>
                    <a:lnTo>
                      <a:pt x="10" y="14"/>
                    </a:lnTo>
                    <a:lnTo>
                      <a:pt x="10" y="20"/>
                    </a:lnTo>
                    <a:lnTo>
                      <a:pt x="6" y="20"/>
                    </a:lnTo>
                    <a:lnTo>
                      <a:pt x="8" y="14"/>
                    </a:lnTo>
                    <a:lnTo>
                      <a:pt x="0" y="14"/>
                    </a:lnTo>
                    <a:lnTo>
                      <a:pt x="0" y="12"/>
                    </a:lnTo>
                    <a:close/>
                    <a:moveTo>
                      <a:pt x="8" y="4"/>
                    </a:moveTo>
                    <a:lnTo>
                      <a:pt x="8" y="4"/>
                    </a:lnTo>
                    <a:lnTo>
                      <a:pt x="2" y="12"/>
                    </a:lnTo>
                    <a:lnTo>
                      <a:pt x="8" y="12"/>
                    </a:lnTo>
                    <a:lnTo>
                      <a:pt x="8" y="4"/>
                    </a:lnTo>
                    <a:close/>
                  </a:path>
                </a:pathLst>
              </a:custGeom>
              <a:solidFill>
                <a:srgbClr val="231F20"/>
              </a:solidFill>
              <a:ln w="9525">
                <a:noFill/>
                <a:round/>
                <a:headEnd/>
                <a:tailEnd/>
              </a:ln>
            </p:spPr>
            <p:txBody>
              <a:bodyPr/>
              <a:lstStyle/>
              <a:p>
                <a:pPr>
                  <a:defRPr/>
                </a:pPr>
                <a:endParaRPr lang="en-US"/>
              </a:p>
            </p:txBody>
          </p:sp>
          <p:sp>
            <p:nvSpPr>
              <p:cNvPr id="1107" name="Freeform 57"/>
              <p:cNvSpPr>
                <a:spLocks noChangeAspect="1"/>
              </p:cNvSpPr>
              <p:nvPr userDrawn="1"/>
            </p:nvSpPr>
            <p:spPr bwMode="auto">
              <a:xfrm>
                <a:off x="2696" y="156"/>
                <a:ext cx="370" cy="268"/>
              </a:xfrm>
              <a:custGeom>
                <a:avLst/>
                <a:gdLst>
                  <a:gd name="T0" fmla="*/ 93 w 186"/>
                  <a:gd name="T1" fmla="*/ 6 h 134"/>
                  <a:gd name="T2" fmla="*/ 94 w 186"/>
                  <a:gd name="T3" fmla="*/ 7 h 134"/>
                  <a:gd name="T4" fmla="*/ 142 w 186"/>
                  <a:gd name="T5" fmla="*/ 11 h 134"/>
                  <a:gd name="T6" fmla="*/ 186 w 186"/>
                  <a:gd name="T7" fmla="*/ 5 h 134"/>
                  <a:gd name="T8" fmla="*/ 186 w 186"/>
                  <a:gd name="T9" fmla="*/ 123 h 134"/>
                  <a:gd name="T10" fmla="*/ 117 w 186"/>
                  <a:gd name="T11" fmla="*/ 131 h 134"/>
                  <a:gd name="T12" fmla="*/ 93 w 186"/>
                  <a:gd name="T13" fmla="*/ 125 h 134"/>
                  <a:gd name="T14" fmla="*/ 93 w 186"/>
                  <a:gd name="T15" fmla="*/ 125 h 134"/>
                  <a:gd name="T16" fmla="*/ 55 w 186"/>
                  <a:gd name="T17" fmla="*/ 123 h 134"/>
                  <a:gd name="T18" fmla="*/ 7 w 186"/>
                  <a:gd name="T19" fmla="*/ 132 h 134"/>
                  <a:gd name="T20" fmla="*/ 0 w 186"/>
                  <a:gd name="T21" fmla="*/ 130 h 134"/>
                  <a:gd name="T22" fmla="*/ 0 w 186"/>
                  <a:gd name="T23" fmla="*/ 12 h 134"/>
                  <a:gd name="T24" fmla="*/ 23 w 186"/>
                  <a:gd name="T25" fmla="*/ 13 h 134"/>
                  <a:gd name="T26" fmla="*/ 79 w 186"/>
                  <a:gd name="T27" fmla="*/ 3 h 134"/>
                  <a:gd name="T28" fmla="*/ 93 w 186"/>
                  <a:gd name="T29" fmla="*/ 6 h 134"/>
                  <a:gd name="T30" fmla="*/ 93 w 186"/>
                  <a:gd name="T31" fmla="*/ 6 h 1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34">
                    <a:moveTo>
                      <a:pt x="93" y="6"/>
                    </a:moveTo>
                    <a:cubicBezTo>
                      <a:pt x="94" y="7"/>
                      <a:pt x="94" y="7"/>
                      <a:pt x="94" y="7"/>
                    </a:cubicBezTo>
                    <a:cubicBezTo>
                      <a:pt x="108" y="11"/>
                      <a:pt x="126" y="15"/>
                      <a:pt x="142" y="11"/>
                    </a:cubicBezTo>
                    <a:cubicBezTo>
                      <a:pt x="156" y="8"/>
                      <a:pt x="170" y="4"/>
                      <a:pt x="186" y="5"/>
                    </a:cubicBezTo>
                    <a:cubicBezTo>
                      <a:pt x="186" y="123"/>
                      <a:pt x="186" y="123"/>
                      <a:pt x="186" y="123"/>
                    </a:cubicBezTo>
                    <a:cubicBezTo>
                      <a:pt x="161" y="121"/>
                      <a:pt x="142" y="134"/>
                      <a:pt x="117" y="131"/>
                    </a:cubicBezTo>
                    <a:cubicBezTo>
                      <a:pt x="109" y="130"/>
                      <a:pt x="101" y="127"/>
                      <a:pt x="93" y="125"/>
                    </a:cubicBezTo>
                    <a:cubicBezTo>
                      <a:pt x="93" y="125"/>
                      <a:pt x="93" y="125"/>
                      <a:pt x="93" y="125"/>
                    </a:cubicBezTo>
                    <a:cubicBezTo>
                      <a:pt x="81" y="121"/>
                      <a:pt x="67" y="120"/>
                      <a:pt x="55" y="123"/>
                    </a:cubicBezTo>
                    <a:cubicBezTo>
                      <a:pt x="40" y="127"/>
                      <a:pt x="25" y="134"/>
                      <a:pt x="7" y="132"/>
                    </a:cubicBezTo>
                    <a:cubicBezTo>
                      <a:pt x="5" y="131"/>
                      <a:pt x="2" y="131"/>
                      <a:pt x="0" y="130"/>
                    </a:cubicBezTo>
                    <a:cubicBezTo>
                      <a:pt x="0" y="12"/>
                      <a:pt x="0" y="12"/>
                      <a:pt x="0" y="12"/>
                    </a:cubicBezTo>
                    <a:cubicBezTo>
                      <a:pt x="7" y="13"/>
                      <a:pt x="15" y="14"/>
                      <a:pt x="23" y="13"/>
                    </a:cubicBezTo>
                    <a:cubicBezTo>
                      <a:pt x="42" y="10"/>
                      <a:pt x="58" y="0"/>
                      <a:pt x="79" y="3"/>
                    </a:cubicBezTo>
                    <a:cubicBezTo>
                      <a:pt x="84" y="4"/>
                      <a:pt x="89" y="5"/>
                      <a:pt x="93" y="6"/>
                    </a:cubicBezTo>
                    <a:cubicBezTo>
                      <a:pt x="93" y="6"/>
                      <a:pt x="93" y="6"/>
                      <a:pt x="93" y="6"/>
                    </a:cubicBezTo>
                    <a:close/>
                  </a:path>
                </a:pathLst>
              </a:custGeom>
              <a:solidFill>
                <a:srgbClr val="818384"/>
              </a:solidFill>
              <a:ln w="9525">
                <a:noFill/>
                <a:round/>
                <a:headEnd/>
                <a:tailEnd/>
              </a:ln>
            </p:spPr>
            <p:txBody>
              <a:bodyPr/>
              <a:lstStyle/>
              <a:p>
                <a:pPr>
                  <a:defRPr/>
                </a:pPr>
                <a:endParaRPr lang="en-US"/>
              </a:p>
            </p:txBody>
          </p:sp>
          <p:sp>
            <p:nvSpPr>
              <p:cNvPr id="1108" name="Freeform 58"/>
              <p:cNvSpPr>
                <a:spLocks noChangeAspect="1"/>
              </p:cNvSpPr>
              <p:nvPr userDrawn="1"/>
            </p:nvSpPr>
            <p:spPr bwMode="auto">
              <a:xfrm>
                <a:off x="2685" y="152"/>
                <a:ext cx="372" cy="265"/>
              </a:xfrm>
              <a:custGeom>
                <a:avLst/>
                <a:gdLst>
                  <a:gd name="T0" fmla="*/ 94 w 187"/>
                  <a:gd name="T1" fmla="*/ 6 h 134"/>
                  <a:gd name="T2" fmla="*/ 94 w 187"/>
                  <a:gd name="T3" fmla="*/ 6 h 134"/>
                  <a:gd name="T4" fmla="*/ 142 w 187"/>
                  <a:gd name="T5" fmla="*/ 11 h 134"/>
                  <a:gd name="T6" fmla="*/ 187 w 187"/>
                  <a:gd name="T7" fmla="*/ 5 h 134"/>
                  <a:gd name="T8" fmla="*/ 187 w 187"/>
                  <a:gd name="T9" fmla="*/ 123 h 134"/>
                  <a:gd name="T10" fmla="*/ 117 w 187"/>
                  <a:gd name="T11" fmla="*/ 131 h 134"/>
                  <a:gd name="T12" fmla="*/ 94 w 187"/>
                  <a:gd name="T13" fmla="*/ 125 h 134"/>
                  <a:gd name="T14" fmla="*/ 93 w 187"/>
                  <a:gd name="T15" fmla="*/ 125 h 134"/>
                  <a:gd name="T16" fmla="*/ 56 w 187"/>
                  <a:gd name="T17" fmla="*/ 123 h 134"/>
                  <a:gd name="T18" fmla="*/ 8 w 187"/>
                  <a:gd name="T19" fmla="*/ 132 h 134"/>
                  <a:gd name="T20" fmla="*/ 0 w 187"/>
                  <a:gd name="T21" fmla="*/ 130 h 134"/>
                  <a:gd name="T22" fmla="*/ 0 w 187"/>
                  <a:gd name="T23" fmla="*/ 12 h 134"/>
                  <a:gd name="T24" fmla="*/ 23 w 187"/>
                  <a:gd name="T25" fmla="*/ 13 h 134"/>
                  <a:gd name="T26" fmla="*/ 80 w 187"/>
                  <a:gd name="T27" fmla="*/ 3 h 134"/>
                  <a:gd name="T28" fmla="*/ 94 w 187"/>
                  <a:gd name="T29" fmla="*/ 6 h 134"/>
                  <a:gd name="T30" fmla="*/ 94 w 187"/>
                  <a:gd name="T31" fmla="*/ 6 h 13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7" h="134">
                    <a:moveTo>
                      <a:pt x="94" y="6"/>
                    </a:moveTo>
                    <a:cubicBezTo>
                      <a:pt x="94" y="6"/>
                      <a:pt x="94" y="6"/>
                      <a:pt x="94" y="6"/>
                    </a:cubicBezTo>
                    <a:cubicBezTo>
                      <a:pt x="109" y="11"/>
                      <a:pt x="126" y="15"/>
                      <a:pt x="142" y="11"/>
                    </a:cubicBezTo>
                    <a:cubicBezTo>
                      <a:pt x="157" y="8"/>
                      <a:pt x="171" y="3"/>
                      <a:pt x="187" y="5"/>
                    </a:cubicBezTo>
                    <a:cubicBezTo>
                      <a:pt x="187" y="123"/>
                      <a:pt x="187" y="123"/>
                      <a:pt x="187" y="123"/>
                    </a:cubicBezTo>
                    <a:cubicBezTo>
                      <a:pt x="162" y="121"/>
                      <a:pt x="142" y="134"/>
                      <a:pt x="117" y="131"/>
                    </a:cubicBezTo>
                    <a:cubicBezTo>
                      <a:pt x="109" y="129"/>
                      <a:pt x="101" y="127"/>
                      <a:pt x="94" y="125"/>
                    </a:cubicBezTo>
                    <a:cubicBezTo>
                      <a:pt x="93" y="125"/>
                      <a:pt x="93" y="125"/>
                      <a:pt x="93" y="125"/>
                    </a:cubicBezTo>
                    <a:cubicBezTo>
                      <a:pt x="82" y="121"/>
                      <a:pt x="68" y="120"/>
                      <a:pt x="56" y="123"/>
                    </a:cubicBezTo>
                    <a:cubicBezTo>
                      <a:pt x="40" y="127"/>
                      <a:pt x="25" y="134"/>
                      <a:pt x="8" y="132"/>
                    </a:cubicBezTo>
                    <a:cubicBezTo>
                      <a:pt x="5" y="131"/>
                      <a:pt x="3" y="131"/>
                      <a:pt x="0" y="130"/>
                    </a:cubicBezTo>
                    <a:cubicBezTo>
                      <a:pt x="0" y="12"/>
                      <a:pt x="0" y="12"/>
                      <a:pt x="0" y="12"/>
                    </a:cubicBezTo>
                    <a:cubicBezTo>
                      <a:pt x="7" y="13"/>
                      <a:pt x="16" y="14"/>
                      <a:pt x="23" y="13"/>
                    </a:cubicBezTo>
                    <a:cubicBezTo>
                      <a:pt x="42" y="10"/>
                      <a:pt x="59" y="0"/>
                      <a:pt x="80" y="3"/>
                    </a:cubicBezTo>
                    <a:cubicBezTo>
                      <a:pt x="84" y="4"/>
                      <a:pt x="89" y="5"/>
                      <a:pt x="94" y="6"/>
                    </a:cubicBezTo>
                    <a:cubicBezTo>
                      <a:pt x="94" y="6"/>
                      <a:pt x="94" y="6"/>
                      <a:pt x="94" y="6"/>
                    </a:cubicBezTo>
                    <a:close/>
                  </a:path>
                </a:pathLst>
              </a:custGeom>
              <a:solidFill>
                <a:srgbClr val="231F20"/>
              </a:solidFill>
              <a:ln w="9525">
                <a:noFill/>
                <a:round/>
                <a:headEnd/>
                <a:tailEnd/>
              </a:ln>
            </p:spPr>
            <p:txBody>
              <a:bodyPr/>
              <a:lstStyle/>
              <a:p>
                <a:pPr>
                  <a:defRPr/>
                </a:pPr>
                <a:endParaRPr lang="en-US"/>
              </a:p>
            </p:txBody>
          </p:sp>
          <p:sp>
            <p:nvSpPr>
              <p:cNvPr id="1109" name="Freeform 59"/>
              <p:cNvSpPr>
                <a:spLocks noChangeAspect="1"/>
              </p:cNvSpPr>
              <p:nvPr userDrawn="1"/>
            </p:nvSpPr>
            <p:spPr bwMode="auto">
              <a:xfrm>
                <a:off x="2810" y="156"/>
                <a:ext cx="31" cy="74"/>
              </a:xfrm>
              <a:custGeom>
                <a:avLst/>
                <a:gdLst>
                  <a:gd name="T0" fmla="*/ 16 w 16"/>
                  <a:gd name="T1" fmla="*/ 0 h 37"/>
                  <a:gd name="T2" fmla="*/ 16 w 16"/>
                  <a:gd name="T3" fmla="*/ 37 h 37"/>
                  <a:gd name="T4" fmla="*/ 0 w 16"/>
                  <a:gd name="T5" fmla="*/ 28 h 37"/>
                  <a:gd name="T6" fmla="*/ 0 w 16"/>
                  <a:gd name="T7" fmla="*/ 0 h 37"/>
                  <a:gd name="T8" fmla="*/ 16 w 16"/>
                  <a:gd name="T9" fmla="*/ 0 h 37"/>
                  <a:gd name="T10" fmla="*/ 16 w 16"/>
                  <a:gd name="T11" fmla="*/ 0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7">
                    <a:moveTo>
                      <a:pt x="16" y="0"/>
                    </a:moveTo>
                    <a:cubicBezTo>
                      <a:pt x="16" y="37"/>
                      <a:pt x="16" y="37"/>
                      <a:pt x="16" y="37"/>
                    </a:cubicBezTo>
                    <a:cubicBezTo>
                      <a:pt x="11" y="34"/>
                      <a:pt x="6" y="30"/>
                      <a:pt x="0" y="28"/>
                    </a:cubicBezTo>
                    <a:cubicBezTo>
                      <a:pt x="0" y="0"/>
                      <a:pt x="0" y="0"/>
                      <a:pt x="0" y="0"/>
                    </a:cubicBezTo>
                    <a:cubicBezTo>
                      <a:pt x="5" y="0"/>
                      <a:pt x="11" y="0"/>
                      <a:pt x="16" y="0"/>
                    </a:cubicBezTo>
                    <a:cubicBezTo>
                      <a:pt x="16" y="0"/>
                      <a:pt x="16" y="0"/>
                      <a:pt x="16" y="0"/>
                    </a:cubicBezTo>
                    <a:close/>
                  </a:path>
                </a:pathLst>
              </a:custGeom>
              <a:solidFill>
                <a:srgbClr val="FEBF50"/>
              </a:solidFill>
              <a:ln w="9525">
                <a:noFill/>
                <a:round/>
                <a:headEnd/>
                <a:tailEnd/>
              </a:ln>
            </p:spPr>
            <p:txBody>
              <a:bodyPr/>
              <a:lstStyle/>
              <a:p>
                <a:pPr>
                  <a:defRPr/>
                </a:pPr>
                <a:endParaRPr lang="en-US"/>
              </a:p>
            </p:txBody>
          </p:sp>
          <p:sp>
            <p:nvSpPr>
              <p:cNvPr id="1110" name="Freeform 60"/>
              <p:cNvSpPr>
                <a:spLocks noChangeAspect="1"/>
              </p:cNvSpPr>
              <p:nvPr userDrawn="1"/>
            </p:nvSpPr>
            <p:spPr bwMode="auto">
              <a:xfrm>
                <a:off x="2841" y="156"/>
                <a:ext cx="29" cy="100"/>
              </a:xfrm>
              <a:custGeom>
                <a:avLst/>
                <a:gdLst>
                  <a:gd name="T0" fmla="*/ 15 w 15"/>
                  <a:gd name="T1" fmla="*/ 3 h 50"/>
                  <a:gd name="T2" fmla="*/ 15 w 15"/>
                  <a:gd name="T3" fmla="*/ 50 h 50"/>
                  <a:gd name="T4" fmla="*/ 0 w 15"/>
                  <a:gd name="T5" fmla="*/ 37 h 50"/>
                  <a:gd name="T6" fmla="*/ 0 w 15"/>
                  <a:gd name="T7" fmla="*/ 0 h 50"/>
                  <a:gd name="T8" fmla="*/ 15 w 15"/>
                  <a:gd name="T9" fmla="*/ 3 h 50"/>
                  <a:gd name="T10" fmla="*/ 15 w 15"/>
                  <a:gd name="T11" fmla="*/ 3 h 5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50">
                    <a:moveTo>
                      <a:pt x="15" y="3"/>
                    </a:moveTo>
                    <a:cubicBezTo>
                      <a:pt x="15" y="50"/>
                      <a:pt x="15" y="50"/>
                      <a:pt x="15" y="50"/>
                    </a:cubicBezTo>
                    <a:cubicBezTo>
                      <a:pt x="10" y="45"/>
                      <a:pt x="5" y="41"/>
                      <a:pt x="0" y="37"/>
                    </a:cubicBezTo>
                    <a:cubicBezTo>
                      <a:pt x="0" y="0"/>
                      <a:pt x="0" y="0"/>
                      <a:pt x="0" y="0"/>
                    </a:cubicBezTo>
                    <a:cubicBezTo>
                      <a:pt x="6" y="1"/>
                      <a:pt x="11" y="2"/>
                      <a:pt x="15" y="3"/>
                    </a:cubicBezTo>
                    <a:cubicBezTo>
                      <a:pt x="15" y="3"/>
                      <a:pt x="15" y="3"/>
                      <a:pt x="15" y="3"/>
                    </a:cubicBezTo>
                    <a:close/>
                  </a:path>
                </a:pathLst>
              </a:custGeom>
              <a:solidFill>
                <a:srgbClr val="231F20"/>
              </a:solidFill>
              <a:ln w="9525">
                <a:noFill/>
                <a:round/>
                <a:headEnd/>
                <a:tailEnd/>
              </a:ln>
            </p:spPr>
            <p:txBody>
              <a:bodyPr/>
              <a:lstStyle/>
              <a:p>
                <a:pPr>
                  <a:defRPr/>
                </a:pPr>
                <a:endParaRPr lang="en-US"/>
              </a:p>
            </p:txBody>
          </p:sp>
          <p:sp>
            <p:nvSpPr>
              <p:cNvPr id="1111" name="Freeform 61"/>
              <p:cNvSpPr>
                <a:spLocks noChangeAspect="1"/>
              </p:cNvSpPr>
              <p:nvPr userDrawn="1"/>
            </p:nvSpPr>
            <p:spPr bwMode="auto">
              <a:xfrm>
                <a:off x="2778" y="156"/>
                <a:ext cx="31" cy="56"/>
              </a:xfrm>
              <a:custGeom>
                <a:avLst/>
                <a:gdLst>
                  <a:gd name="T0" fmla="*/ 15 w 15"/>
                  <a:gd name="T1" fmla="*/ 28 h 28"/>
                  <a:gd name="T2" fmla="*/ 0 w 15"/>
                  <a:gd name="T3" fmla="*/ 22 h 28"/>
                  <a:gd name="T4" fmla="*/ 0 w 15"/>
                  <a:gd name="T5" fmla="*/ 4 h 28"/>
                  <a:gd name="T6" fmla="*/ 15 w 15"/>
                  <a:gd name="T7" fmla="*/ 0 h 28"/>
                  <a:gd name="T8" fmla="*/ 15 w 15"/>
                  <a:gd name="T9" fmla="*/ 28 h 28"/>
                  <a:gd name="T10" fmla="*/ 15 w 15"/>
                  <a:gd name="T11" fmla="*/ 28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28"/>
                    </a:moveTo>
                    <a:cubicBezTo>
                      <a:pt x="10" y="26"/>
                      <a:pt x="5" y="24"/>
                      <a:pt x="0" y="22"/>
                    </a:cubicBezTo>
                    <a:cubicBezTo>
                      <a:pt x="0" y="4"/>
                      <a:pt x="0" y="4"/>
                      <a:pt x="0" y="4"/>
                    </a:cubicBezTo>
                    <a:cubicBezTo>
                      <a:pt x="5" y="3"/>
                      <a:pt x="10" y="1"/>
                      <a:pt x="15" y="0"/>
                    </a:cubicBezTo>
                    <a:cubicBezTo>
                      <a:pt x="15" y="28"/>
                      <a:pt x="15" y="28"/>
                      <a:pt x="15" y="28"/>
                    </a:cubicBezTo>
                    <a:cubicBezTo>
                      <a:pt x="15" y="28"/>
                      <a:pt x="15" y="28"/>
                      <a:pt x="15" y="28"/>
                    </a:cubicBezTo>
                    <a:close/>
                  </a:path>
                </a:pathLst>
              </a:custGeom>
              <a:solidFill>
                <a:srgbClr val="231F20"/>
              </a:solidFill>
              <a:ln w="9525">
                <a:noFill/>
                <a:round/>
                <a:headEnd/>
                <a:tailEnd/>
              </a:ln>
            </p:spPr>
            <p:txBody>
              <a:bodyPr/>
              <a:lstStyle/>
              <a:p>
                <a:pPr>
                  <a:defRPr/>
                </a:pPr>
                <a:endParaRPr lang="en-US"/>
              </a:p>
            </p:txBody>
          </p:sp>
          <p:sp>
            <p:nvSpPr>
              <p:cNvPr id="1112" name="Freeform 62"/>
              <p:cNvSpPr>
                <a:spLocks noChangeAspect="1"/>
              </p:cNvSpPr>
              <p:nvPr userDrawn="1"/>
            </p:nvSpPr>
            <p:spPr bwMode="auto">
              <a:xfrm>
                <a:off x="2968" y="158"/>
                <a:ext cx="89" cy="65"/>
              </a:xfrm>
              <a:custGeom>
                <a:avLst/>
                <a:gdLst>
                  <a:gd name="T0" fmla="*/ 44 w 44"/>
                  <a:gd name="T1" fmla="*/ 1 h 32"/>
                  <a:gd name="T2" fmla="*/ 44 w 44"/>
                  <a:gd name="T3" fmla="*/ 27 h 32"/>
                  <a:gd name="T4" fmla="*/ 40 w 44"/>
                  <a:gd name="T5" fmla="*/ 24 h 32"/>
                  <a:gd name="T6" fmla="*/ 36 w 44"/>
                  <a:gd name="T7" fmla="*/ 26 h 32"/>
                  <a:gd name="T8" fmla="*/ 34 w 44"/>
                  <a:gd name="T9" fmla="*/ 19 h 32"/>
                  <a:gd name="T10" fmla="*/ 28 w 44"/>
                  <a:gd name="T11" fmla="*/ 20 h 32"/>
                  <a:gd name="T12" fmla="*/ 26 w 44"/>
                  <a:gd name="T13" fmla="*/ 27 h 32"/>
                  <a:gd name="T14" fmla="*/ 1 w 44"/>
                  <a:gd name="T15" fmla="*/ 32 h 32"/>
                  <a:gd name="T16" fmla="*/ 1 w 44"/>
                  <a:gd name="T17" fmla="*/ 25 h 32"/>
                  <a:gd name="T18" fmla="*/ 7 w 44"/>
                  <a:gd name="T19" fmla="*/ 23 h 32"/>
                  <a:gd name="T20" fmla="*/ 8 w 44"/>
                  <a:gd name="T21" fmla="*/ 17 h 32"/>
                  <a:gd name="T22" fmla="*/ 5 w 44"/>
                  <a:gd name="T23" fmla="*/ 15 h 32"/>
                  <a:gd name="T24" fmla="*/ 2 w 44"/>
                  <a:gd name="T25" fmla="*/ 15 h 32"/>
                  <a:gd name="T26" fmla="*/ 3 w 44"/>
                  <a:gd name="T27" fmla="*/ 9 h 32"/>
                  <a:gd name="T28" fmla="*/ 0 w 44"/>
                  <a:gd name="T29" fmla="*/ 7 h 32"/>
                  <a:gd name="T30" fmla="*/ 19 w 44"/>
                  <a:gd name="T31" fmla="*/ 3 h 32"/>
                  <a:gd name="T32" fmla="*/ 44 w 44"/>
                  <a:gd name="T33" fmla="*/ 1 h 32"/>
                  <a:gd name="T34" fmla="*/ 44 w 44"/>
                  <a:gd name="T35" fmla="*/ 1 h 3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2">
                    <a:moveTo>
                      <a:pt x="44" y="1"/>
                    </a:moveTo>
                    <a:cubicBezTo>
                      <a:pt x="44" y="27"/>
                      <a:pt x="44" y="27"/>
                      <a:pt x="44" y="27"/>
                    </a:cubicBezTo>
                    <a:cubicBezTo>
                      <a:pt x="43" y="25"/>
                      <a:pt x="42" y="24"/>
                      <a:pt x="40" y="24"/>
                    </a:cubicBezTo>
                    <a:cubicBezTo>
                      <a:pt x="39" y="24"/>
                      <a:pt x="37" y="25"/>
                      <a:pt x="36" y="26"/>
                    </a:cubicBezTo>
                    <a:cubicBezTo>
                      <a:pt x="36" y="23"/>
                      <a:pt x="36" y="21"/>
                      <a:pt x="34" y="19"/>
                    </a:cubicBezTo>
                    <a:cubicBezTo>
                      <a:pt x="32" y="18"/>
                      <a:pt x="29" y="19"/>
                      <a:pt x="28" y="20"/>
                    </a:cubicBezTo>
                    <a:cubicBezTo>
                      <a:pt x="26" y="22"/>
                      <a:pt x="26" y="24"/>
                      <a:pt x="26" y="27"/>
                    </a:cubicBezTo>
                    <a:cubicBezTo>
                      <a:pt x="17" y="28"/>
                      <a:pt x="9" y="30"/>
                      <a:pt x="1" y="32"/>
                    </a:cubicBezTo>
                    <a:cubicBezTo>
                      <a:pt x="1" y="25"/>
                      <a:pt x="1" y="25"/>
                      <a:pt x="1" y="25"/>
                    </a:cubicBezTo>
                    <a:cubicBezTo>
                      <a:pt x="4" y="26"/>
                      <a:pt x="6" y="25"/>
                      <a:pt x="7" y="23"/>
                    </a:cubicBezTo>
                    <a:cubicBezTo>
                      <a:pt x="9" y="22"/>
                      <a:pt x="8" y="19"/>
                      <a:pt x="8" y="17"/>
                    </a:cubicBezTo>
                    <a:cubicBezTo>
                      <a:pt x="7" y="16"/>
                      <a:pt x="6" y="15"/>
                      <a:pt x="5" y="15"/>
                    </a:cubicBezTo>
                    <a:cubicBezTo>
                      <a:pt x="4" y="15"/>
                      <a:pt x="3" y="15"/>
                      <a:pt x="2" y="15"/>
                    </a:cubicBezTo>
                    <a:cubicBezTo>
                      <a:pt x="3" y="13"/>
                      <a:pt x="4" y="11"/>
                      <a:pt x="3" y="9"/>
                    </a:cubicBezTo>
                    <a:cubicBezTo>
                      <a:pt x="2" y="8"/>
                      <a:pt x="1" y="7"/>
                      <a:pt x="0" y="7"/>
                    </a:cubicBezTo>
                    <a:cubicBezTo>
                      <a:pt x="19" y="3"/>
                      <a:pt x="19" y="3"/>
                      <a:pt x="19" y="3"/>
                    </a:cubicBezTo>
                    <a:cubicBezTo>
                      <a:pt x="27" y="1"/>
                      <a:pt x="35" y="0"/>
                      <a:pt x="44" y="1"/>
                    </a:cubicBezTo>
                    <a:cubicBezTo>
                      <a:pt x="44" y="1"/>
                      <a:pt x="44" y="1"/>
                      <a:pt x="44" y="1"/>
                    </a:cubicBezTo>
                    <a:close/>
                  </a:path>
                </a:pathLst>
              </a:custGeom>
              <a:solidFill>
                <a:srgbClr val="E13A3E"/>
              </a:solidFill>
              <a:ln w="9525">
                <a:noFill/>
                <a:round/>
                <a:headEnd/>
                <a:tailEnd/>
              </a:ln>
            </p:spPr>
            <p:txBody>
              <a:bodyPr/>
              <a:lstStyle/>
              <a:p>
                <a:pPr>
                  <a:defRPr/>
                </a:pPr>
                <a:endParaRPr lang="en-US"/>
              </a:p>
            </p:txBody>
          </p:sp>
          <p:sp>
            <p:nvSpPr>
              <p:cNvPr id="1113" name="Freeform 63"/>
              <p:cNvSpPr>
                <a:spLocks noChangeAspect="1"/>
              </p:cNvSpPr>
              <p:nvPr userDrawn="1"/>
            </p:nvSpPr>
            <p:spPr bwMode="auto">
              <a:xfrm>
                <a:off x="2872" y="165"/>
                <a:ext cx="89" cy="62"/>
              </a:xfrm>
              <a:custGeom>
                <a:avLst/>
                <a:gdLst>
                  <a:gd name="T0" fmla="*/ 44 w 44"/>
                  <a:gd name="T1" fmla="*/ 5 h 31"/>
                  <a:gd name="T2" fmla="*/ 41 w 44"/>
                  <a:gd name="T3" fmla="*/ 8 h 31"/>
                  <a:gd name="T4" fmla="*/ 42 w 44"/>
                  <a:gd name="T5" fmla="*/ 13 h 31"/>
                  <a:gd name="T6" fmla="*/ 36 w 44"/>
                  <a:gd name="T7" fmla="*/ 17 h 31"/>
                  <a:gd name="T8" fmla="*/ 36 w 44"/>
                  <a:gd name="T9" fmla="*/ 22 h 31"/>
                  <a:gd name="T10" fmla="*/ 39 w 44"/>
                  <a:gd name="T11" fmla="*/ 24 h 31"/>
                  <a:gd name="T12" fmla="*/ 43 w 44"/>
                  <a:gd name="T13" fmla="*/ 23 h 31"/>
                  <a:gd name="T14" fmla="*/ 43 w 44"/>
                  <a:gd name="T15" fmla="*/ 30 h 31"/>
                  <a:gd name="T16" fmla="*/ 18 w 44"/>
                  <a:gd name="T17" fmla="*/ 29 h 31"/>
                  <a:gd name="T18" fmla="*/ 15 w 44"/>
                  <a:gd name="T19" fmla="*/ 22 h 31"/>
                  <a:gd name="T20" fmla="*/ 9 w 44"/>
                  <a:gd name="T21" fmla="*/ 22 h 31"/>
                  <a:gd name="T22" fmla="*/ 8 w 44"/>
                  <a:gd name="T23" fmla="*/ 27 h 31"/>
                  <a:gd name="T24" fmla="*/ 1 w 44"/>
                  <a:gd name="T25" fmla="*/ 24 h 31"/>
                  <a:gd name="T26" fmla="*/ 0 w 44"/>
                  <a:gd name="T27" fmla="*/ 25 h 31"/>
                  <a:gd name="T28" fmla="*/ 0 w 44"/>
                  <a:gd name="T29" fmla="*/ 0 h 31"/>
                  <a:gd name="T30" fmla="*/ 44 w 44"/>
                  <a:gd name="T31" fmla="*/ 5 h 31"/>
                  <a:gd name="T32" fmla="*/ 44 w 44"/>
                  <a:gd name="T33" fmla="*/ 5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4" h="31">
                    <a:moveTo>
                      <a:pt x="44" y="5"/>
                    </a:moveTo>
                    <a:cubicBezTo>
                      <a:pt x="43" y="5"/>
                      <a:pt x="41" y="7"/>
                      <a:pt x="41" y="8"/>
                    </a:cubicBezTo>
                    <a:cubicBezTo>
                      <a:pt x="41" y="10"/>
                      <a:pt x="41" y="12"/>
                      <a:pt x="42" y="13"/>
                    </a:cubicBezTo>
                    <a:cubicBezTo>
                      <a:pt x="40" y="13"/>
                      <a:pt x="37" y="15"/>
                      <a:pt x="36" y="17"/>
                    </a:cubicBezTo>
                    <a:cubicBezTo>
                      <a:pt x="36" y="19"/>
                      <a:pt x="36" y="20"/>
                      <a:pt x="36" y="22"/>
                    </a:cubicBezTo>
                    <a:cubicBezTo>
                      <a:pt x="36" y="23"/>
                      <a:pt x="37" y="24"/>
                      <a:pt x="39" y="24"/>
                    </a:cubicBezTo>
                    <a:cubicBezTo>
                      <a:pt x="40" y="24"/>
                      <a:pt x="42" y="24"/>
                      <a:pt x="43" y="23"/>
                    </a:cubicBezTo>
                    <a:cubicBezTo>
                      <a:pt x="43" y="30"/>
                      <a:pt x="43" y="30"/>
                      <a:pt x="43" y="30"/>
                    </a:cubicBezTo>
                    <a:cubicBezTo>
                      <a:pt x="35" y="31"/>
                      <a:pt x="26" y="31"/>
                      <a:pt x="18" y="29"/>
                    </a:cubicBezTo>
                    <a:cubicBezTo>
                      <a:pt x="19" y="26"/>
                      <a:pt x="18" y="24"/>
                      <a:pt x="15" y="22"/>
                    </a:cubicBezTo>
                    <a:cubicBezTo>
                      <a:pt x="14" y="21"/>
                      <a:pt x="11" y="20"/>
                      <a:pt x="9" y="22"/>
                    </a:cubicBezTo>
                    <a:cubicBezTo>
                      <a:pt x="8" y="23"/>
                      <a:pt x="8" y="25"/>
                      <a:pt x="8" y="27"/>
                    </a:cubicBezTo>
                    <a:cubicBezTo>
                      <a:pt x="6" y="25"/>
                      <a:pt x="3" y="23"/>
                      <a:pt x="1" y="24"/>
                    </a:cubicBezTo>
                    <a:cubicBezTo>
                      <a:pt x="0" y="25"/>
                      <a:pt x="0" y="25"/>
                      <a:pt x="0" y="25"/>
                    </a:cubicBezTo>
                    <a:cubicBezTo>
                      <a:pt x="0" y="0"/>
                      <a:pt x="0" y="0"/>
                      <a:pt x="0" y="0"/>
                    </a:cubicBezTo>
                    <a:cubicBezTo>
                      <a:pt x="14" y="4"/>
                      <a:pt x="29" y="8"/>
                      <a:pt x="44" y="5"/>
                    </a:cubicBezTo>
                    <a:cubicBezTo>
                      <a:pt x="44" y="5"/>
                      <a:pt x="44" y="5"/>
                      <a:pt x="44" y="5"/>
                    </a:cubicBezTo>
                    <a:close/>
                  </a:path>
                </a:pathLst>
              </a:custGeom>
              <a:solidFill>
                <a:srgbClr val="FFFFFF"/>
              </a:solidFill>
              <a:ln w="9525">
                <a:noFill/>
                <a:round/>
                <a:headEnd/>
                <a:tailEnd/>
              </a:ln>
            </p:spPr>
            <p:txBody>
              <a:bodyPr/>
              <a:lstStyle/>
              <a:p>
                <a:pPr>
                  <a:defRPr/>
                </a:pPr>
                <a:endParaRPr lang="en-US"/>
              </a:p>
            </p:txBody>
          </p:sp>
          <p:sp>
            <p:nvSpPr>
              <p:cNvPr id="1114" name="Freeform 64"/>
              <p:cNvSpPr>
                <a:spLocks noChangeAspect="1"/>
              </p:cNvSpPr>
              <p:nvPr userDrawn="1"/>
            </p:nvSpPr>
            <p:spPr bwMode="auto">
              <a:xfrm>
                <a:off x="2749" y="165"/>
                <a:ext cx="29" cy="36"/>
              </a:xfrm>
              <a:custGeom>
                <a:avLst/>
                <a:gdLst>
                  <a:gd name="T0" fmla="*/ 15 w 15"/>
                  <a:gd name="T1" fmla="*/ 18 h 18"/>
                  <a:gd name="T2" fmla="*/ 0 w 15"/>
                  <a:gd name="T3" fmla="*/ 14 h 18"/>
                  <a:gd name="T4" fmla="*/ 0 w 15"/>
                  <a:gd name="T5" fmla="*/ 5 h 18"/>
                  <a:gd name="T6" fmla="*/ 15 w 15"/>
                  <a:gd name="T7" fmla="*/ 0 h 18"/>
                  <a:gd name="T8" fmla="*/ 15 w 15"/>
                  <a:gd name="T9" fmla="*/ 18 h 18"/>
                  <a:gd name="T10" fmla="*/ 15 w 15"/>
                  <a:gd name="T11" fmla="*/ 18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8">
                    <a:moveTo>
                      <a:pt x="15" y="18"/>
                    </a:moveTo>
                    <a:cubicBezTo>
                      <a:pt x="10" y="17"/>
                      <a:pt x="5" y="16"/>
                      <a:pt x="0" y="14"/>
                    </a:cubicBezTo>
                    <a:cubicBezTo>
                      <a:pt x="0" y="5"/>
                      <a:pt x="0" y="5"/>
                      <a:pt x="0" y="5"/>
                    </a:cubicBezTo>
                    <a:cubicBezTo>
                      <a:pt x="5" y="3"/>
                      <a:pt x="10" y="2"/>
                      <a:pt x="15" y="0"/>
                    </a:cubicBezTo>
                    <a:cubicBezTo>
                      <a:pt x="15" y="18"/>
                      <a:pt x="15" y="18"/>
                      <a:pt x="15" y="18"/>
                    </a:cubicBezTo>
                    <a:cubicBezTo>
                      <a:pt x="15" y="18"/>
                      <a:pt x="15" y="18"/>
                      <a:pt x="15" y="18"/>
                    </a:cubicBezTo>
                    <a:close/>
                  </a:path>
                </a:pathLst>
              </a:custGeom>
              <a:solidFill>
                <a:srgbClr val="FEBF50"/>
              </a:solidFill>
              <a:ln w="9525">
                <a:noFill/>
                <a:round/>
                <a:headEnd/>
                <a:tailEnd/>
              </a:ln>
            </p:spPr>
            <p:txBody>
              <a:bodyPr/>
              <a:lstStyle/>
              <a:p>
                <a:pPr>
                  <a:defRPr/>
                </a:pPr>
                <a:endParaRPr lang="en-US"/>
              </a:p>
            </p:txBody>
          </p:sp>
          <p:sp>
            <p:nvSpPr>
              <p:cNvPr id="1115" name="Freeform 65"/>
              <p:cNvSpPr>
                <a:spLocks noChangeAspect="1"/>
              </p:cNvSpPr>
              <p:nvPr userDrawn="1"/>
            </p:nvSpPr>
            <p:spPr bwMode="auto">
              <a:xfrm>
                <a:off x="2963" y="172"/>
                <a:ext cx="94" cy="58"/>
              </a:xfrm>
              <a:custGeom>
                <a:avLst/>
                <a:gdLst>
                  <a:gd name="T0" fmla="*/ 4 w 46"/>
                  <a:gd name="T1" fmla="*/ 2 h 29"/>
                  <a:gd name="T2" fmla="*/ 3 w 46"/>
                  <a:gd name="T3" fmla="*/ 8 h 29"/>
                  <a:gd name="T4" fmla="*/ 7 w 46"/>
                  <a:gd name="T5" fmla="*/ 8 h 29"/>
                  <a:gd name="T6" fmla="*/ 10 w 46"/>
                  <a:gd name="T7" fmla="*/ 10 h 29"/>
                  <a:gd name="T8" fmla="*/ 9 w 46"/>
                  <a:gd name="T9" fmla="*/ 16 h 29"/>
                  <a:gd name="T10" fmla="*/ 3 w 46"/>
                  <a:gd name="T11" fmla="*/ 18 h 29"/>
                  <a:gd name="T12" fmla="*/ 3 w 46"/>
                  <a:gd name="T13" fmla="*/ 18 h 29"/>
                  <a:gd name="T14" fmla="*/ 3 w 46"/>
                  <a:gd name="T15" fmla="*/ 25 h 29"/>
                  <a:gd name="T16" fmla="*/ 4 w 46"/>
                  <a:gd name="T17" fmla="*/ 25 h 29"/>
                  <a:gd name="T18" fmla="*/ 22 w 46"/>
                  <a:gd name="T19" fmla="*/ 21 h 29"/>
                  <a:gd name="T20" fmla="*/ 28 w 46"/>
                  <a:gd name="T21" fmla="*/ 20 h 29"/>
                  <a:gd name="T22" fmla="*/ 31 w 46"/>
                  <a:gd name="T23" fmla="*/ 13 h 29"/>
                  <a:gd name="T24" fmla="*/ 36 w 46"/>
                  <a:gd name="T25" fmla="*/ 13 h 29"/>
                  <a:gd name="T26" fmla="*/ 38 w 46"/>
                  <a:gd name="T27" fmla="*/ 19 h 29"/>
                  <a:gd name="T28" fmla="*/ 38 w 46"/>
                  <a:gd name="T29" fmla="*/ 19 h 29"/>
                  <a:gd name="T30" fmla="*/ 44 w 46"/>
                  <a:gd name="T31" fmla="*/ 18 h 29"/>
                  <a:gd name="T32" fmla="*/ 46 w 46"/>
                  <a:gd name="T33" fmla="*/ 21 h 29"/>
                  <a:gd name="T34" fmla="*/ 46 w 46"/>
                  <a:gd name="T35" fmla="*/ 23 h 29"/>
                  <a:gd name="T36" fmla="*/ 0 w 46"/>
                  <a:gd name="T37" fmla="*/ 29 h 29"/>
                  <a:gd name="T38" fmla="*/ 0 w 46"/>
                  <a:gd name="T39" fmla="*/ 0 h 29"/>
                  <a:gd name="T40" fmla="*/ 4 w 46"/>
                  <a:gd name="T41" fmla="*/ 2 h 29"/>
                  <a:gd name="T42" fmla="*/ 4 w 46"/>
                  <a:gd name="T43" fmla="*/ 2 h 2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6" h="29">
                    <a:moveTo>
                      <a:pt x="4" y="2"/>
                    </a:moveTo>
                    <a:cubicBezTo>
                      <a:pt x="5" y="4"/>
                      <a:pt x="4" y="7"/>
                      <a:pt x="3" y="8"/>
                    </a:cubicBezTo>
                    <a:cubicBezTo>
                      <a:pt x="4" y="8"/>
                      <a:pt x="6" y="8"/>
                      <a:pt x="7" y="8"/>
                    </a:cubicBezTo>
                    <a:cubicBezTo>
                      <a:pt x="8" y="8"/>
                      <a:pt x="9" y="9"/>
                      <a:pt x="10" y="10"/>
                    </a:cubicBezTo>
                    <a:cubicBezTo>
                      <a:pt x="10" y="12"/>
                      <a:pt x="11" y="14"/>
                      <a:pt x="9" y="16"/>
                    </a:cubicBezTo>
                    <a:cubicBezTo>
                      <a:pt x="7" y="18"/>
                      <a:pt x="5" y="18"/>
                      <a:pt x="3" y="18"/>
                    </a:cubicBezTo>
                    <a:cubicBezTo>
                      <a:pt x="3" y="18"/>
                      <a:pt x="3" y="18"/>
                      <a:pt x="3" y="18"/>
                    </a:cubicBezTo>
                    <a:cubicBezTo>
                      <a:pt x="3" y="25"/>
                      <a:pt x="3" y="25"/>
                      <a:pt x="3" y="25"/>
                    </a:cubicBezTo>
                    <a:cubicBezTo>
                      <a:pt x="4" y="25"/>
                      <a:pt x="4" y="25"/>
                      <a:pt x="4" y="25"/>
                    </a:cubicBezTo>
                    <a:cubicBezTo>
                      <a:pt x="22" y="21"/>
                      <a:pt x="22" y="21"/>
                      <a:pt x="22" y="21"/>
                    </a:cubicBezTo>
                    <a:cubicBezTo>
                      <a:pt x="28" y="20"/>
                      <a:pt x="28" y="20"/>
                      <a:pt x="28" y="20"/>
                    </a:cubicBezTo>
                    <a:cubicBezTo>
                      <a:pt x="28" y="17"/>
                      <a:pt x="28" y="14"/>
                      <a:pt x="31" y="13"/>
                    </a:cubicBezTo>
                    <a:cubicBezTo>
                      <a:pt x="32" y="12"/>
                      <a:pt x="35" y="12"/>
                      <a:pt x="36" y="13"/>
                    </a:cubicBezTo>
                    <a:cubicBezTo>
                      <a:pt x="38" y="15"/>
                      <a:pt x="38" y="17"/>
                      <a:pt x="38" y="19"/>
                    </a:cubicBezTo>
                    <a:cubicBezTo>
                      <a:pt x="38" y="19"/>
                      <a:pt x="38" y="19"/>
                      <a:pt x="38" y="19"/>
                    </a:cubicBezTo>
                    <a:cubicBezTo>
                      <a:pt x="40" y="18"/>
                      <a:pt x="42" y="17"/>
                      <a:pt x="44" y="18"/>
                    </a:cubicBezTo>
                    <a:cubicBezTo>
                      <a:pt x="45" y="19"/>
                      <a:pt x="46" y="20"/>
                      <a:pt x="46" y="21"/>
                    </a:cubicBezTo>
                    <a:cubicBezTo>
                      <a:pt x="46" y="23"/>
                      <a:pt x="46" y="23"/>
                      <a:pt x="46" y="23"/>
                    </a:cubicBezTo>
                    <a:cubicBezTo>
                      <a:pt x="30" y="22"/>
                      <a:pt x="15" y="27"/>
                      <a:pt x="0" y="29"/>
                    </a:cubicBezTo>
                    <a:cubicBezTo>
                      <a:pt x="0" y="0"/>
                      <a:pt x="0" y="0"/>
                      <a:pt x="0" y="0"/>
                    </a:cubicBezTo>
                    <a:cubicBezTo>
                      <a:pt x="2" y="0"/>
                      <a:pt x="4" y="1"/>
                      <a:pt x="4" y="2"/>
                    </a:cubicBezTo>
                    <a:cubicBezTo>
                      <a:pt x="4" y="2"/>
                      <a:pt x="4" y="2"/>
                      <a:pt x="4" y="2"/>
                    </a:cubicBezTo>
                    <a:close/>
                  </a:path>
                </a:pathLst>
              </a:custGeom>
              <a:solidFill>
                <a:srgbClr val="FFFFFF"/>
              </a:solidFill>
              <a:ln w="9525">
                <a:noFill/>
                <a:round/>
                <a:headEnd/>
                <a:tailEnd/>
              </a:ln>
            </p:spPr>
            <p:txBody>
              <a:bodyPr/>
              <a:lstStyle/>
              <a:p>
                <a:pPr>
                  <a:defRPr/>
                </a:pPr>
                <a:endParaRPr lang="en-US"/>
              </a:p>
            </p:txBody>
          </p:sp>
          <p:sp>
            <p:nvSpPr>
              <p:cNvPr id="1116" name="Freeform 66"/>
              <p:cNvSpPr>
                <a:spLocks noChangeAspect="1"/>
              </p:cNvSpPr>
              <p:nvPr userDrawn="1"/>
            </p:nvSpPr>
            <p:spPr bwMode="auto">
              <a:xfrm>
                <a:off x="2870" y="172"/>
                <a:ext cx="94" cy="65"/>
              </a:xfrm>
              <a:custGeom>
                <a:avLst/>
                <a:gdLst>
                  <a:gd name="T0" fmla="*/ 47 w 47"/>
                  <a:gd name="T1" fmla="*/ 30 h 32"/>
                  <a:gd name="T2" fmla="*/ 12 w 47"/>
                  <a:gd name="T3" fmla="*/ 28 h 32"/>
                  <a:gd name="T4" fmla="*/ 1 w 47"/>
                  <a:gd name="T5" fmla="*/ 25 h 32"/>
                  <a:gd name="T6" fmla="*/ 2 w 47"/>
                  <a:gd name="T7" fmla="*/ 21 h 32"/>
                  <a:gd name="T8" fmla="*/ 9 w 47"/>
                  <a:gd name="T9" fmla="*/ 23 h 32"/>
                  <a:gd name="T10" fmla="*/ 11 w 47"/>
                  <a:gd name="T11" fmla="*/ 18 h 32"/>
                  <a:gd name="T12" fmla="*/ 18 w 47"/>
                  <a:gd name="T13" fmla="*/ 20 h 32"/>
                  <a:gd name="T14" fmla="*/ 19 w 47"/>
                  <a:gd name="T15" fmla="*/ 25 h 32"/>
                  <a:gd name="T16" fmla="*/ 44 w 47"/>
                  <a:gd name="T17" fmla="*/ 26 h 32"/>
                  <a:gd name="T18" fmla="*/ 44 w 47"/>
                  <a:gd name="T19" fmla="*/ 26 h 32"/>
                  <a:gd name="T20" fmla="*/ 44 w 47"/>
                  <a:gd name="T21" fmla="*/ 19 h 32"/>
                  <a:gd name="T22" fmla="*/ 38 w 47"/>
                  <a:gd name="T23" fmla="*/ 19 h 32"/>
                  <a:gd name="T24" fmla="*/ 37 w 47"/>
                  <a:gd name="T25" fmla="*/ 15 h 32"/>
                  <a:gd name="T26" fmla="*/ 41 w 47"/>
                  <a:gd name="T27" fmla="*/ 10 h 32"/>
                  <a:gd name="T28" fmla="*/ 44 w 47"/>
                  <a:gd name="T29" fmla="*/ 10 h 32"/>
                  <a:gd name="T30" fmla="*/ 43 w 47"/>
                  <a:gd name="T31" fmla="*/ 3 h 32"/>
                  <a:gd name="T32" fmla="*/ 47 w 47"/>
                  <a:gd name="T33" fmla="*/ 0 h 32"/>
                  <a:gd name="T34" fmla="*/ 47 w 47"/>
                  <a:gd name="T35" fmla="*/ 30 h 32"/>
                  <a:gd name="T36" fmla="*/ 47 w 47"/>
                  <a:gd name="T37" fmla="*/ 30 h 3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7" h="32">
                    <a:moveTo>
                      <a:pt x="47" y="30"/>
                    </a:moveTo>
                    <a:cubicBezTo>
                      <a:pt x="35" y="32"/>
                      <a:pt x="22" y="31"/>
                      <a:pt x="12" y="28"/>
                    </a:cubicBezTo>
                    <a:cubicBezTo>
                      <a:pt x="1" y="25"/>
                      <a:pt x="1" y="25"/>
                      <a:pt x="1" y="25"/>
                    </a:cubicBezTo>
                    <a:cubicBezTo>
                      <a:pt x="1" y="23"/>
                      <a:pt x="0" y="22"/>
                      <a:pt x="2" y="21"/>
                    </a:cubicBezTo>
                    <a:cubicBezTo>
                      <a:pt x="5" y="20"/>
                      <a:pt x="7" y="22"/>
                      <a:pt x="9" y="23"/>
                    </a:cubicBezTo>
                    <a:cubicBezTo>
                      <a:pt x="9" y="21"/>
                      <a:pt x="9" y="19"/>
                      <a:pt x="11" y="18"/>
                    </a:cubicBezTo>
                    <a:cubicBezTo>
                      <a:pt x="14" y="17"/>
                      <a:pt x="16" y="18"/>
                      <a:pt x="18" y="20"/>
                    </a:cubicBezTo>
                    <a:cubicBezTo>
                      <a:pt x="19" y="22"/>
                      <a:pt x="19" y="23"/>
                      <a:pt x="19" y="25"/>
                    </a:cubicBezTo>
                    <a:cubicBezTo>
                      <a:pt x="27" y="27"/>
                      <a:pt x="36" y="27"/>
                      <a:pt x="44" y="26"/>
                    </a:cubicBezTo>
                    <a:cubicBezTo>
                      <a:pt x="44" y="26"/>
                      <a:pt x="44" y="26"/>
                      <a:pt x="44" y="26"/>
                    </a:cubicBezTo>
                    <a:cubicBezTo>
                      <a:pt x="44" y="24"/>
                      <a:pt x="44" y="21"/>
                      <a:pt x="44" y="19"/>
                    </a:cubicBezTo>
                    <a:cubicBezTo>
                      <a:pt x="42" y="20"/>
                      <a:pt x="40" y="20"/>
                      <a:pt x="38" y="19"/>
                    </a:cubicBezTo>
                    <a:cubicBezTo>
                      <a:pt x="37" y="18"/>
                      <a:pt x="37" y="17"/>
                      <a:pt x="37" y="15"/>
                    </a:cubicBezTo>
                    <a:cubicBezTo>
                      <a:pt x="37" y="13"/>
                      <a:pt x="39" y="11"/>
                      <a:pt x="41" y="10"/>
                    </a:cubicBezTo>
                    <a:cubicBezTo>
                      <a:pt x="42" y="10"/>
                      <a:pt x="43" y="10"/>
                      <a:pt x="44" y="10"/>
                    </a:cubicBezTo>
                    <a:cubicBezTo>
                      <a:pt x="42" y="8"/>
                      <a:pt x="42" y="5"/>
                      <a:pt x="43" y="3"/>
                    </a:cubicBezTo>
                    <a:cubicBezTo>
                      <a:pt x="44" y="2"/>
                      <a:pt x="45" y="1"/>
                      <a:pt x="47" y="0"/>
                    </a:cubicBezTo>
                    <a:cubicBezTo>
                      <a:pt x="47" y="30"/>
                      <a:pt x="47" y="30"/>
                      <a:pt x="47" y="30"/>
                    </a:cubicBezTo>
                    <a:cubicBezTo>
                      <a:pt x="47" y="30"/>
                      <a:pt x="47" y="30"/>
                      <a:pt x="47" y="30"/>
                    </a:cubicBezTo>
                    <a:close/>
                  </a:path>
                </a:pathLst>
              </a:custGeom>
              <a:solidFill>
                <a:srgbClr val="E13A3E"/>
              </a:solidFill>
              <a:ln w="9525">
                <a:noFill/>
                <a:round/>
                <a:headEnd/>
                <a:tailEnd/>
              </a:ln>
            </p:spPr>
            <p:txBody>
              <a:bodyPr/>
              <a:lstStyle/>
              <a:p>
                <a:pPr>
                  <a:defRPr/>
                </a:pPr>
                <a:endParaRPr lang="en-US"/>
              </a:p>
            </p:txBody>
          </p:sp>
          <p:sp>
            <p:nvSpPr>
              <p:cNvPr id="1117" name="Freeform 67"/>
              <p:cNvSpPr>
                <a:spLocks noChangeAspect="1"/>
              </p:cNvSpPr>
              <p:nvPr userDrawn="1"/>
            </p:nvSpPr>
            <p:spPr bwMode="auto">
              <a:xfrm>
                <a:off x="2718" y="174"/>
                <a:ext cx="31" cy="18"/>
              </a:xfrm>
              <a:custGeom>
                <a:avLst/>
                <a:gdLst>
                  <a:gd name="T0" fmla="*/ 16 w 16"/>
                  <a:gd name="T1" fmla="*/ 9 h 9"/>
                  <a:gd name="T2" fmla="*/ 0 w 16"/>
                  <a:gd name="T3" fmla="*/ 2 h 9"/>
                  <a:gd name="T4" fmla="*/ 16 w 16"/>
                  <a:gd name="T5" fmla="*/ 0 h 9"/>
                  <a:gd name="T6" fmla="*/ 16 w 16"/>
                  <a:gd name="T7" fmla="*/ 9 h 9"/>
                  <a:gd name="T8" fmla="*/ 16 w 16"/>
                  <a:gd name="T9" fmla="*/ 9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 h="9">
                    <a:moveTo>
                      <a:pt x="16" y="9"/>
                    </a:moveTo>
                    <a:cubicBezTo>
                      <a:pt x="10" y="7"/>
                      <a:pt x="5" y="5"/>
                      <a:pt x="0" y="2"/>
                    </a:cubicBezTo>
                    <a:cubicBezTo>
                      <a:pt x="6" y="2"/>
                      <a:pt x="11" y="1"/>
                      <a:pt x="16" y="0"/>
                    </a:cubicBezTo>
                    <a:cubicBezTo>
                      <a:pt x="16" y="9"/>
                      <a:pt x="16" y="9"/>
                      <a:pt x="16" y="9"/>
                    </a:cubicBezTo>
                    <a:cubicBezTo>
                      <a:pt x="16" y="9"/>
                      <a:pt x="16" y="9"/>
                      <a:pt x="16" y="9"/>
                    </a:cubicBezTo>
                    <a:close/>
                  </a:path>
                </a:pathLst>
              </a:custGeom>
              <a:solidFill>
                <a:srgbClr val="231F20"/>
              </a:solidFill>
              <a:ln w="9525">
                <a:noFill/>
                <a:round/>
                <a:headEnd/>
                <a:tailEnd/>
              </a:ln>
            </p:spPr>
            <p:txBody>
              <a:bodyPr/>
              <a:lstStyle/>
              <a:p>
                <a:pPr>
                  <a:defRPr/>
                </a:pPr>
                <a:endParaRPr lang="en-US"/>
              </a:p>
            </p:txBody>
          </p:sp>
          <p:sp>
            <p:nvSpPr>
              <p:cNvPr id="1118" name="Freeform 68"/>
              <p:cNvSpPr>
                <a:spLocks noChangeAspect="1"/>
              </p:cNvSpPr>
              <p:nvPr userDrawn="1"/>
            </p:nvSpPr>
            <p:spPr bwMode="auto">
              <a:xfrm>
                <a:off x="2687" y="174"/>
                <a:ext cx="31" cy="47"/>
              </a:xfrm>
              <a:custGeom>
                <a:avLst/>
                <a:gdLst>
                  <a:gd name="T0" fmla="*/ 15 w 15"/>
                  <a:gd name="T1" fmla="*/ 2 h 23"/>
                  <a:gd name="T2" fmla="*/ 15 w 15"/>
                  <a:gd name="T3" fmla="*/ 23 h 23"/>
                  <a:gd name="T4" fmla="*/ 0 w 15"/>
                  <a:gd name="T5" fmla="*/ 12 h 23"/>
                  <a:gd name="T6" fmla="*/ 0 w 15"/>
                  <a:gd name="T7" fmla="*/ 0 h 23"/>
                  <a:gd name="T8" fmla="*/ 15 w 15"/>
                  <a:gd name="T9" fmla="*/ 2 h 23"/>
                  <a:gd name="T10" fmla="*/ 15 w 15"/>
                  <a:gd name="T11" fmla="*/ 2 h 2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3">
                    <a:moveTo>
                      <a:pt x="15" y="2"/>
                    </a:moveTo>
                    <a:cubicBezTo>
                      <a:pt x="15" y="23"/>
                      <a:pt x="15" y="23"/>
                      <a:pt x="15" y="23"/>
                    </a:cubicBezTo>
                    <a:cubicBezTo>
                      <a:pt x="9" y="20"/>
                      <a:pt x="4" y="16"/>
                      <a:pt x="0" y="12"/>
                    </a:cubicBezTo>
                    <a:cubicBezTo>
                      <a:pt x="0" y="0"/>
                      <a:pt x="0" y="0"/>
                      <a:pt x="0" y="0"/>
                    </a:cubicBezTo>
                    <a:cubicBezTo>
                      <a:pt x="4" y="1"/>
                      <a:pt x="9" y="2"/>
                      <a:pt x="15" y="2"/>
                    </a:cubicBezTo>
                    <a:cubicBezTo>
                      <a:pt x="15" y="2"/>
                      <a:pt x="15" y="2"/>
                      <a:pt x="15" y="2"/>
                    </a:cubicBezTo>
                    <a:close/>
                  </a:path>
                </a:pathLst>
              </a:custGeom>
              <a:solidFill>
                <a:srgbClr val="231F20"/>
              </a:solidFill>
              <a:ln w="9525">
                <a:noFill/>
                <a:round/>
                <a:headEnd/>
                <a:tailEnd/>
              </a:ln>
            </p:spPr>
            <p:txBody>
              <a:bodyPr/>
              <a:lstStyle/>
              <a:p>
                <a:pPr>
                  <a:defRPr/>
                </a:pPr>
                <a:endParaRPr lang="en-US"/>
              </a:p>
            </p:txBody>
          </p:sp>
          <p:sp>
            <p:nvSpPr>
              <p:cNvPr id="1119" name="Freeform 69"/>
              <p:cNvSpPr>
                <a:spLocks noChangeAspect="1"/>
              </p:cNvSpPr>
              <p:nvPr userDrawn="1"/>
            </p:nvSpPr>
            <p:spPr bwMode="auto">
              <a:xfrm>
                <a:off x="2718" y="179"/>
                <a:ext cx="31" cy="56"/>
              </a:xfrm>
              <a:custGeom>
                <a:avLst/>
                <a:gdLst>
                  <a:gd name="T0" fmla="*/ 15 w 16"/>
                  <a:gd name="T1" fmla="*/ 7 h 28"/>
                  <a:gd name="T2" fmla="*/ 16 w 16"/>
                  <a:gd name="T3" fmla="*/ 28 h 28"/>
                  <a:gd name="T4" fmla="*/ 0 w 16"/>
                  <a:gd name="T5" fmla="*/ 21 h 28"/>
                  <a:gd name="T6" fmla="*/ 0 w 16"/>
                  <a:gd name="T7" fmla="*/ 0 h 28"/>
                  <a:gd name="T8" fmla="*/ 15 w 16"/>
                  <a:gd name="T9" fmla="*/ 7 h 28"/>
                  <a:gd name="T10" fmla="*/ 15 w 16"/>
                  <a:gd name="T11" fmla="*/ 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28">
                    <a:moveTo>
                      <a:pt x="15" y="7"/>
                    </a:moveTo>
                    <a:cubicBezTo>
                      <a:pt x="16" y="28"/>
                      <a:pt x="16" y="28"/>
                      <a:pt x="16" y="28"/>
                    </a:cubicBezTo>
                    <a:cubicBezTo>
                      <a:pt x="10" y="26"/>
                      <a:pt x="5" y="24"/>
                      <a:pt x="0" y="21"/>
                    </a:cubicBezTo>
                    <a:cubicBezTo>
                      <a:pt x="0" y="0"/>
                      <a:pt x="0" y="0"/>
                      <a:pt x="0" y="0"/>
                    </a:cubicBezTo>
                    <a:cubicBezTo>
                      <a:pt x="5" y="3"/>
                      <a:pt x="10" y="5"/>
                      <a:pt x="15" y="7"/>
                    </a:cubicBezTo>
                    <a:cubicBezTo>
                      <a:pt x="15" y="7"/>
                      <a:pt x="15" y="7"/>
                      <a:pt x="15" y="7"/>
                    </a:cubicBezTo>
                    <a:close/>
                  </a:path>
                </a:pathLst>
              </a:custGeom>
              <a:solidFill>
                <a:srgbClr val="FEBF50"/>
              </a:solidFill>
              <a:ln w="9525">
                <a:noFill/>
                <a:round/>
                <a:headEnd/>
                <a:tailEnd/>
              </a:ln>
            </p:spPr>
            <p:txBody>
              <a:bodyPr/>
              <a:lstStyle/>
              <a:p>
                <a:pPr>
                  <a:defRPr/>
                </a:pPr>
                <a:endParaRPr lang="en-US"/>
              </a:p>
            </p:txBody>
          </p:sp>
          <p:sp>
            <p:nvSpPr>
              <p:cNvPr id="1120" name="Freeform 70"/>
              <p:cNvSpPr>
                <a:spLocks noChangeAspect="1"/>
              </p:cNvSpPr>
              <p:nvPr userDrawn="1"/>
            </p:nvSpPr>
            <p:spPr bwMode="auto">
              <a:xfrm>
                <a:off x="2749" y="192"/>
                <a:ext cx="29" cy="54"/>
              </a:xfrm>
              <a:custGeom>
                <a:avLst/>
                <a:gdLst>
                  <a:gd name="T0" fmla="*/ 15 w 15"/>
                  <a:gd name="T1" fmla="*/ 5 h 26"/>
                  <a:gd name="T2" fmla="*/ 15 w 15"/>
                  <a:gd name="T3" fmla="*/ 26 h 26"/>
                  <a:gd name="T4" fmla="*/ 0 w 15"/>
                  <a:gd name="T5" fmla="*/ 21 h 26"/>
                  <a:gd name="T6" fmla="*/ 0 w 15"/>
                  <a:gd name="T7" fmla="*/ 0 h 26"/>
                  <a:gd name="T8" fmla="*/ 15 w 15"/>
                  <a:gd name="T9" fmla="*/ 5 h 26"/>
                  <a:gd name="T10" fmla="*/ 15 w 15"/>
                  <a:gd name="T11" fmla="*/ 5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6">
                    <a:moveTo>
                      <a:pt x="15" y="5"/>
                    </a:moveTo>
                    <a:cubicBezTo>
                      <a:pt x="15" y="26"/>
                      <a:pt x="15" y="26"/>
                      <a:pt x="15" y="26"/>
                    </a:cubicBezTo>
                    <a:cubicBezTo>
                      <a:pt x="10" y="24"/>
                      <a:pt x="5" y="23"/>
                      <a:pt x="0" y="21"/>
                    </a:cubicBezTo>
                    <a:cubicBezTo>
                      <a:pt x="0" y="0"/>
                      <a:pt x="0" y="0"/>
                      <a:pt x="0" y="0"/>
                    </a:cubicBezTo>
                    <a:cubicBezTo>
                      <a:pt x="5" y="2"/>
                      <a:pt x="10" y="3"/>
                      <a:pt x="15" y="5"/>
                    </a:cubicBezTo>
                    <a:cubicBezTo>
                      <a:pt x="15" y="5"/>
                      <a:pt x="15" y="5"/>
                      <a:pt x="15" y="5"/>
                    </a:cubicBezTo>
                    <a:close/>
                  </a:path>
                </a:pathLst>
              </a:custGeom>
              <a:solidFill>
                <a:srgbClr val="231F20"/>
              </a:solidFill>
              <a:ln w="9525">
                <a:noFill/>
                <a:round/>
                <a:headEnd/>
                <a:tailEnd/>
              </a:ln>
            </p:spPr>
            <p:txBody>
              <a:bodyPr/>
              <a:lstStyle/>
              <a:p>
                <a:pPr>
                  <a:defRPr/>
                </a:pPr>
                <a:endParaRPr lang="en-US"/>
              </a:p>
            </p:txBody>
          </p:sp>
          <p:sp>
            <p:nvSpPr>
              <p:cNvPr id="1121" name="Freeform 71"/>
              <p:cNvSpPr>
                <a:spLocks noChangeAspect="1"/>
              </p:cNvSpPr>
              <p:nvPr userDrawn="1"/>
            </p:nvSpPr>
            <p:spPr bwMode="auto">
              <a:xfrm>
                <a:off x="2687" y="201"/>
                <a:ext cx="31" cy="96"/>
              </a:xfrm>
              <a:custGeom>
                <a:avLst/>
                <a:gdLst>
                  <a:gd name="T0" fmla="*/ 15 w 15"/>
                  <a:gd name="T1" fmla="*/ 10 h 48"/>
                  <a:gd name="T2" fmla="*/ 15 w 15"/>
                  <a:gd name="T3" fmla="*/ 48 h 48"/>
                  <a:gd name="T4" fmla="*/ 0 w 15"/>
                  <a:gd name="T5" fmla="*/ 46 h 48"/>
                  <a:gd name="T6" fmla="*/ 0 w 15"/>
                  <a:gd name="T7" fmla="*/ 0 h 48"/>
                  <a:gd name="T8" fmla="*/ 15 w 15"/>
                  <a:gd name="T9" fmla="*/ 10 h 48"/>
                  <a:gd name="T10" fmla="*/ 15 w 15"/>
                  <a:gd name="T11" fmla="*/ 10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48">
                    <a:moveTo>
                      <a:pt x="15" y="10"/>
                    </a:moveTo>
                    <a:cubicBezTo>
                      <a:pt x="15" y="48"/>
                      <a:pt x="15" y="48"/>
                      <a:pt x="15" y="48"/>
                    </a:cubicBezTo>
                    <a:cubicBezTo>
                      <a:pt x="9" y="48"/>
                      <a:pt x="4" y="47"/>
                      <a:pt x="0" y="46"/>
                    </a:cubicBezTo>
                    <a:cubicBezTo>
                      <a:pt x="0" y="0"/>
                      <a:pt x="0" y="0"/>
                      <a:pt x="0" y="0"/>
                    </a:cubicBezTo>
                    <a:cubicBezTo>
                      <a:pt x="4" y="4"/>
                      <a:pt x="9" y="7"/>
                      <a:pt x="15" y="10"/>
                    </a:cubicBezTo>
                    <a:cubicBezTo>
                      <a:pt x="15" y="10"/>
                      <a:pt x="15" y="10"/>
                      <a:pt x="15" y="10"/>
                    </a:cubicBezTo>
                    <a:close/>
                  </a:path>
                </a:pathLst>
              </a:custGeom>
              <a:solidFill>
                <a:srgbClr val="FEBF50"/>
              </a:solidFill>
              <a:ln w="9525">
                <a:noFill/>
                <a:round/>
                <a:headEnd/>
                <a:tailEnd/>
              </a:ln>
            </p:spPr>
            <p:txBody>
              <a:bodyPr/>
              <a:lstStyle/>
              <a:p>
                <a:pPr>
                  <a:defRPr/>
                </a:pPr>
                <a:endParaRPr lang="en-US"/>
              </a:p>
            </p:txBody>
          </p:sp>
          <p:sp>
            <p:nvSpPr>
              <p:cNvPr id="1122" name="Freeform 72"/>
              <p:cNvSpPr>
                <a:spLocks noChangeAspect="1"/>
              </p:cNvSpPr>
              <p:nvPr userDrawn="1"/>
            </p:nvSpPr>
            <p:spPr bwMode="auto">
              <a:xfrm>
                <a:off x="2778" y="203"/>
                <a:ext cx="31" cy="51"/>
              </a:xfrm>
              <a:custGeom>
                <a:avLst/>
                <a:gdLst>
                  <a:gd name="T0" fmla="*/ 15 w 15"/>
                  <a:gd name="T1" fmla="*/ 5 h 26"/>
                  <a:gd name="T2" fmla="*/ 15 w 15"/>
                  <a:gd name="T3" fmla="*/ 26 h 26"/>
                  <a:gd name="T4" fmla="*/ 0 w 15"/>
                  <a:gd name="T5" fmla="*/ 21 h 26"/>
                  <a:gd name="T6" fmla="*/ 0 w 15"/>
                  <a:gd name="T7" fmla="*/ 0 h 26"/>
                  <a:gd name="T8" fmla="*/ 15 w 15"/>
                  <a:gd name="T9" fmla="*/ 5 h 26"/>
                  <a:gd name="T10" fmla="*/ 15 w 15"/>
                  <a:gd name="T11" fmla="*/ 5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6">
                    <a:moveTo>
                      <a:pt x="15" y="5"/>
                    </a:moveTo>
                    <a:cubicBezTo>
                      <a:pt x="15" y="26"/>
                      <a:pt x="15" y="26"/>
                      <a:pt x="15" y="26"/>
                    </a:cubicBezTo>
                    <a:cubicBezTo>
                      <a:pt x="10" y="24"/>
                      <a:pt x="5" y="22"/>
                      <a:pt x="0" y="21"/>
                    </a:cubicBezTo>
                    <a:cubicBezTo>
                      <a:pt x="0" y="0"/>
                      <a:pt x="0" y="0"/>
                      <a:pt x="0" y="0"/>
                    </a:cubicBezTo>
                    <a:cubicBezTo>
                      <a:pt x="5" y="1"/>
                      <a:pt x="10" y="3"/>
                      <a:pt x="15" y="5"/>
                    </a:cubicBezTo>
                    <a:cubicBezTo>
                      <a:pt x="15" y="5"/>
                      <a:pt x="15" y="5"/>
                      <a:pt x="15" y="5"/>
                    </a:cubicBezTo>
                    <a:close/>
                  </a:path>
                </a:pathLst>
              </a:custGeom>
              <a:solidFill>
                <a:srgbClr val="FEBF50"/>
              </a:solidFill>
              <a:ln w="9525">
                <a:noFill/>
                <a:round/>
                <a:headEnd/>
                <a:tailEnd/>
              </a:ln>
            </p:spPr>
            <p:txBody>
              <a:bodyPr/>
              <a:lstStyle/>
              <a:p>
                <a:pPr>
                  <a:defRPr/>
                </a:pPr>
                <a:endParaRPr lang="en-US"/>
              </a:p>
            </p:txBody>
          </p:sp>
          <p:sp>
            <p:nvSpPr>
              <p:cNvPr id="1123" name="Freeform 73"/>
              <p:cNvSpPr>
                <a:spLocks noChangeAspect="1"/>
              </p:cNvSpPr>
              <p:nvPr userDrawn="1"/>
            </p:nvSpPr>
            <p:spPr bwMode="auto">
              <a:xfrm>
                <a:off x="2810" y="212"/>
                <a:ext cx="31" cy="62"/>
              </a:xfrm>
              <a:custGeom>
                <a:avLst/>
                <a:gdLst>
                  <a:gd name="T0" fmla="*/ 16 w 16"/>
                  <a:gd name="T1" fmla="*/ 9 h 31"/>
                  <a:gd name="T2" fmla="*/ 16 w 16"/>
                  <a:gd name="T3" fmla="*/ 31 h 31"/>
                  <a:gd name="T4" fmla="*/ 1 w 16"/>
                  <a:gd name="T5" fmla="*/ 21 h 31"/>
                  <a:gd name="T6" fmla="*/ 0 w 16"/>
                  <a:gd name="T7" fmla="*/ 0 h 31"/>
                  <a:gd name="T8" fmla="*/ 16 w 16"/>
                  <a:gd name="T9" fmla="*/ 9 h 31"/>
                  <a:gd name="T10" fmla="*/ 16 w 16"/>
                  <a:gd name="T11" fmla="*/ 9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1">
                    <a:moveTo>
                      <a:pt x="16" y="9"/>
                    </a:moveTo>
                    <a:cubicBezTo>
                      <a:pt x="16" y="31"/>
                      <a:pt x="16" y="31"/>
                      <a:pt x="16" y="31"/>
                    </a:cubicBezTo>
                    <a:cubicBezTo>
                      <a:pt x="11" y="27"/>
                      <a:pt x="6" y="24"/>
                      <a:pt x="1" y="21"/>
                    </a:cubicBezTo>
                    <a:cubicBezTo>
                      <a:pt x="0" y="0"/>
                      <a:pt x="0" y="0"/>
                      <a:pt x="0" y="0"/>
                    </a:cubicBezTo>
                    <a:cubicBezTo>
                      <a:pt x="6" y="3"/>
                      <a:pt x="11" y="6"/>
                      <a:pt x="16" y="9"/>
                    </a:cubicBezTo>
                    <a:cubicBezTo>
                      <a:pt x="16" y="9"/>
                      <a:pt x="16" y="9"/>
                      <a:pt x="16" y="9"/>
                    </a:cubicBezTo>
                    <a:close/>
                  </a:path>
                </a:pathLst>
              </a:custGeom>
              <a:solidFill>
                <a:srgbClr val="231F20"/>
              </a:solidFill>
              <a:ln w="9525">
                <a:noFill/>
                <a:round/>
                <a:headEnd/>
                <a:tailEnd/>
              </a:ln>
            </p:spPr>
            <p:txBody>
              <a:bodyPr/>
              <a:lstStyle/>
              <a:p>
                <a:pPr>
                  <a:defRPr/>
                </a:pPr>
                <a:endParaRPr lang="en-US"/>
              </a:p>
            </p:txBody>
          </p:sp>
          <p:sp>
            <p:nvSpPr>
              <p:cNvPr id="1124" name="Freeform 74"/>
              <p:cNvSpPr>
                <a:spLocks noChangeAspect="1"/>
              </p:cNvSpPr>
              <p:nvPr userDrawn="1"/>
            </p:nvSpPr>
            <p:spPr bwMode="auto">
              <a:xfrm>
                <a:off x="2963" y="216"/>
                <a:ext cx="94" cy="74"/>
              </a:xfrm>
              <a:custGeom>
                <a:avLst/>
                <a:gdLst>
                  <a:gd name="T0" fmla="*/ 46 w 46"/>
                  <a:gd name="T1" fmla="*/ 2 h 37"/>
                  <a:gd name="T2" fmla="*/ 45 w 46"/>
                  <a:gd name="T3" fmla="*/ 6 h 37"/>
                  <a:gd name="T4" fmla="*/ 41 w 46"/>
                  <a:gd name="T5" fmla="*/ 6 h 37"/>
                  <a:gd name="T6" fmla="*/ 38 w 46"/>
                  <a:gd name="T7" fmla="*/ 5 h 37"/>
                  <a:gd name="T8" fmla="*/ 38 w 46"/>
                  <a:gd name="T9" fmla="*/ 5 h 37"/>
                  <a:gd name="T10" fmla="*/ 36 w 46"/>
                  <a:gd name="T11" fmla="*/ 12 h 37"/>
                  <a:gd name="T12" fmla="*/ 29 w 46"/>
                  <a:gd name="T13" fmla="*/ 12 h 37"/>
                  <a:gd name="T14" fmla="*/ 28 w 46"/>
                  <a:gd name="T15" fmla="*/ 6 h 37"/>
                  <a:gd name="T16" fmla="*/ 19 w 46"/>
                  <a:gd name="T17" fmla="*/ 8 h 37"/>
                  <a:gd name="T18" fmla="*/ 3 w 46"/>
                  <a:gd name="T19" fmla="*/ 11 h 37"/>
                  <a:gd name="T20" fmla="*/ 3 w 46"/>
                  <a:gd name="T21" fmla="*/ 12 h 37"/>
                  <a:gd name="T22" fmla="*/ 3 w 46"/>
                  <a:gd name="T23" fmla="*/ 19 h 37"/>
                  <a:gd name="T24" fmla="*/ 3 w 46"/>
                  <a:gd name="T25" fmla="*/ 19 h 37"/>
                  <a:gd name="T26" fmla="*/ 9 w 46"/>
                  <a:gd name="T27" fmla="*/ 18 h 37"/>
                  <a:gd name="T28" fmla="*/ 10 w 46"/>
                  <a:gd name="T29" fmla="*/ 22 h 37"/>
                  <a:gd name="T30" fmla="*/ 6 w 46"/>
                  <a:gd name="T31" fmla="*/ 27 h 37"/>
                  <a:gd name="T32" fmla="*/ 4 w 46"/>
                  <a:gd name="T33" fmla="*/ 28 h 37"/>
                  <a:gd name="T34" fmla="*/ 5 w 46"/>
                  <a:gd name="T35" fmla="*/ 30 h 37"/>
                  <a:gd name="T36" fmla="*/ 3 w 46"/>
                  <a:gd name="T37" fmla="*/ 35 h 37"/>
                  <a:gd name="T38" fmla="*/ 0 w 46"/>
                  <a:gd name="T39" fmla="*/ 37 h 37"/>
                  <a:gd name="T40" fmla="*/ 0 w 46"/>
                  <a:gd name="T41" fmla="*/ 8 h 37"/>
                  <a:gd name="T42" fmla="*/ 46 w 46"/>
                  <a:gd name="T43" fmla="*/ 1 h 37"/>
                  <a:gd name="T44" fmla="*/ 46 w 46"/>
                  <a:gd name="T45" fmla="*/ 2 h 37"/>
                  <a:gd name="T46" fmla="*/ 46 w 46"/>
                  <a:gd name="T47" fmla="*/ 2 h 3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6" h="37">
                    <a:moveTo>
                      <a:pt x="46" y="2"/>
                    </a:moveTo>
                    <a:cubicBezTo>
                      <a:pt x="46" y="3"/>
                      <a:pt x="46" y="5"/>
                      <a:pt x="45" y="6"/>
                    </a:cubicBezTo>
                    <a:cubicBezTo>
                      <a:pt x="44" y="7"/>
                      <a:pt x="42" y="7"/>
                      <a:pt x="41" y="6"/>
                    </a:cubicBezTo>
                    <a:cubicBezTo>
                      <a:pt x="40" y="6"/>
                      <a:pt x="39" y="6"/>
                      <a:pt x="38" y="5"/>
                    </a:cubicBezTo>
                    <a:cubicBezTo>
                      <a:pt x="38" y="5"/>
                      <a:pt x="38" y="5"/>
                      <a:pt x="38" y="5"/>
                    </a:cubicBezTo>
                    <a:cubicBezTo>
                      <a:pt x="38" y="8"/>
                      <a:pt x="38" y="10"/>
                      <a:pt x="36" y="12"/>
                    </a:cubicBezTo>
                    <a:cubicBezTo>
                      <a:pt x="34" y="13"/>
                      <a:pt x="31" y="13"/>
                      <a:pt x="29" y="12"/>
                    </a:cubicBezTo>
                    <a:cubicBezTo>
                      <a:pt x="28" y="10"/>
                      <a:pt x="28" y="8"/>
                      <a:pt x="28" y="6"/>
                    </a:cubicBezTo>
                    <a:cubicBezTo>
                      <a:pt x="25" y="7"/>
                      <a:pt x="22" y="7"/>
                      <a:pt x="19" y="8"/>
                    </a:cubicBezTo>
                    <a:cubicBezTo>
                      <a:pt x="14" y="9"/>
                      <a:pt x="8" y="10"/>
                      <a:pt x="3" y="11"/>
                    </a:cubicBezTo>
                    <a:cubicBezTo>
                      <a:pt x="3" y="12"/>
                      <a:pt x="3" y="12"/>
                      <a:pt x="3" y="12"/>
                    </a:cubicBezTo>
                    <a:cubicBezTo>
                      <a:pt x="3" y="19"/>
                      <a:pt x="3" y="19"/>
                      <a:pt x="3" y="19"/>
                    </a:cubicBezTo>
                    <a:cubicBezTo>
                      <a:pt x="3" y="19"/>
                      <a:pt x="3" y="19"/>
                      <a:pt x="3" y="19"/>
                    </a:cubicBezTo>
                    <a:cubicBezTo>
                      <a:pt x="5" y="18"/>
                      <a:pt x="7" y="17"/>
                      <a:pt x="9" y="18"/>
                    </a:cubicBezTo>
                    <a:cubicBezTo>
                      <a:pt x="10" y="19"/>
                      <a:pt x="10" y="20"/>
                      <a:pt x="10" y="22"/>
                    </a:cubicBezTo>
                    <a:cubicBezTo>
                      <a:pt x="10" y="24"/>
                      <a:pt x="8" y="26"/>
                      <a:pt x="6" y="27"/>
                    </a:cubicBezTo>
                    <a:cubicBezTo>
                      <a:pt x="5" y="27"/>
                      <a:pt x="4" y="28"/>
                      <a:pt x="4" y="28"/>
                    </a:cubicBezTo>
                    <a:cubicBezTo>
                      <a:pt x="4" y="29"/>
                      <a:pt x="4" y="29"/>
                      <a:pt x="5" y="30"/>
                    </a:cubicBezTo>
                    <a:cubicBezTo>
                      <a:pt x="5" y="32"/>
                      <a:pt x="5" y="34"/>
                      <a:pt x="3" y="35"/>
                    </a:cubicBezTo>
                    <a:cubicBezTo>
                      <a:pt x="2" y="36"/>
                      <a:pt x="1" y="37"/>
                      <a:pt x="0" y="37"/>
                    </a:cubicBezTo>
                    <a:cubicBezTo>
                      <a:pt x="0" y="8"/>
                      <a:pt x="0" y="8"/>
                      <a:pt x="0" y="8"/>
                    </a:cubicBezTo>
                    <a:cubicBezTo>
                      <a:pt x="15" y="5"/>
                      <a:pt x="30" y="0"/>
                      <a:pt x="46" y="1"/>
                    </a:cubicBezTo>
                    <a:cubicBezTo>
                      <a:pt x="46" y="2"/>
                      <a:pt x="46" y="2"/>
                      <a:pt x="46" y="2"/>
                    </a:cubicBezTo>
                    <a:cubicBezTo>
                      <a:pt x="46" y="2"/>
                      <a:pt x="46" y="2"/>
                      <a:pt x="46" y="2"/>
                    </a:cubicBezTo>
                    <a:close/>
                  </a:path>
                </a:pathLst>
              </a:custGeom>
              <a:solidFill>
                <a:srgbClr val="E13A3E"/>
              </a:solidFill>
              <a:ln w="9525">
                <a:noFill/>
                <a:round/>
                <a:headEnd/>
                <a:tailEnd/>
              </a:ln>
            </p:spPr>
            <p:txBody>
              <a:bodyPr/>
              <a:lstStyle/>
              <a:p>
                <a:pPr>
                  <a:defRPr/>
                </a:pPr>
                <a:endParaRPr lang="en-US"/>
              </a:p>
            </p:txBody>
          </p:sp>
          <p:sp>
            <p:nvSpPr>
              <p:cNvPr id="1125" name="Freeform 75"/>
              <p:cNvSpPr>
                <a:spLocks noChangeAspect="1"/>
              </p:cNvSpPr>
              <p:nvPr userDrawn="1"/>
            </p:nvSpPr>
            <p:spPr bwMode="auto">
              <a:xfrm>
                <a:off x="2718" y="223"/>
                <a:ext cx="31" cy="74"/>
              </a:xfrm>
              <a:custGeom>
                <a:avLst/>
                <a:gdLst>
                  <a:gd name="T0" fmla="*/ 16 w 16"/>
                  <a:gd name="T1" fmla="*/ 7 h 37"/>
                  <a:gd name="T2" fmla="*/ 16 w 16"/>
                  <a:gd name="T3" fmla="*/ 34 h 37"/>
                  <a:gd name="T4" fmla="*/ 0 w 16"/>
                  <a:gd name="T5" fmla="*/ 37 h 37"/>
                  <a:gd name="T6" fmla="*/ 0 w 16"/>
                  <a:gd name="T7" fmla="*/ 0 h 37"/>
                  <a:gd name="T8" fmla="*/ 16 w 16"/>
                  <a:gd name="T9" fmla="*/ 7 h 37"/>
                  <a:gd name="T10" fmla="*/ 16 w 16"/>
                  <a:gd name="T11" fmla="*/ 7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7">
                    <a:moveTo>
                      <a:pt x="16" y="7"/>
                    </a:moveTo>
                    <a:cubicBezTo>
                      <a:pt x="16" y="34"/>
                      <a:pt x="16" y="34"/>
                      <a:pt x="16" y="34"/>
                    </a:cubicBezTo>
                    <a:cubicBezTo>
                      <a:pt x="11" y="36"/>
                      <a:pt x="5" y="37"/>
                      <a:pt x="0" y="37"/>
                    </a:cubicBezTo>
                    <a:cubicBezTo>
                      <a:pt x="0" y="0"/>
                      <a:pt x="0" y="0"/>
                      <a:pt x="0" y="0"/>
                    </a:cubicBezTo>
                    <a:cubicBezTo>
                      <a:pt x="5" y="3"/>
                      <a:pt x="10" y="5"/>
                      <a:pt x="16" y="7"/>
                    </a:cubicBezTo>
                    <a:cubicBezTo>
                      <a:pt x="16" y="7"/>
                      <a:pt x="16" y="7"/>
                      <a:pt x="16" y="7"/>
                    </a:cubicBezTo>
                    <a:close/>
                  </a:path>
                </a:pathLst>
              </a:custGeom>
              <a:solidFill>
                <a:srgbClr val="231F20"/>
              </a:solidFill>
              <a:ln w="9525">
                <a:noFill/>
                <a:round/>
                <a:headEnd/>
                <a:tailEnd/>
              </a:ln>
            </p:spPr>
            <p:txBody>
              <a:bodyPr/>
              <a:lstStyle/>
              <a:p>
                <a:pPr>
                  <a:defRPr/>
                </a:pPr>
                <a:endParaRPr lang="en-US"/>
              </a:p>
            </p:txBody>
          </p:sp>
          <p:sp>
            <p:nvSpPr>
              <p:cNvPr id="1126" name="Freeform 76"/>
              <p:cNvSpPr>
                <a:spLocks noChangeAspect="1"/>
              </p:cNvSpPr>
              <p:nvPr userDrawn="1"/>
            </p:nvSpPr>
            <p:spPr bwMode="auto">
              <a:xfrm>
                <a:off x="2872" y="223"/>
                <a:ext cx="91" cy="67"/>
              </a:xfrm>
              <a:custGeom>
                <a:avLst/>
                <a:gdLst>
                  <a:gd name="T0" fmla="*/ 46 w 46"/>
                  <a:gd name="T1" fmla="*/ 5 h 34"/>
                  <a:gd name="T2" fmla="*/ 46 w 46"/>
                  <a:gd name="T3" fmla="*/ 34 h 34"/>
                  <a:gd name="T4" fmla="*/ 41 w 46"/>
                  <a:gd name="T5" fmla="*/ 32 h 34"/>
                  <a:gd name="T6" fmla="*/ 43 w 46"/>
                  <a:gd name="T7" fmla="*/ 26 h 34"/>
                  <a:gd name="T8" fmla="*/ 39 w 46"/>
                  <a:gd name="T9" fmla="*/ 26 h 34"/>
                  <a:gd name="T10" fmla="*/ 36 w 46"/>
                  <a:gd name="T11" fmla="*/ 21 h 34"/>
                  <a:gd name="T12" fmla="*/ 38 w 46"/>
                  <a:gd name="T13" fmla="*/ 17 h 34"/>
                  <a:gd name="T14" fmla="*/ 43 w 46"/>
                  <a:gd name="T15" fmla="*/ 17 h 34"/>
                  <a:gd name="T16" fmla="*/ 43 w 46"/>
                  <a:gd name="T17" fmla="*/ 17 h 34"/>
                  <a:gd name="T18" fmla="*/ 43 w 46"/>
                  <a:gd name="T19" fmla="*/ 10 h 34"/>
                  <a:gd name="T20" fmla="*/ 43 w 46"/>
                  <a:gd name="T21" fmla="*/ 9 h 34"/>
                  <a:gd name="T22" fmla="*/ 18 w 46"/>
                  <a:gd name="T23" fmla="*/ 9 h 34"/>
                  <a:gd name="T24" fmla="*/ 18 w 46"/>
                  <a:gd name="T25" fmla="*/ 9 h 34"/>
                  <a:gd name="T26" fmla="*/ 16 w 46"/>
                  <a:gd name="T27" fmla="*/ 14 h 34"/>
                  <a:gd name="T28" fmla="*/ 11 w 46"/>
                  <a:gd name="T29" fmla="*/ 13 h 34"/>
                  <a:gd name="T30" fmla="*/ 8 w 46"/>
                  <a:gd name="T31" fmla="*/ 6 h 34"/>
                  <a:gd name="T32" fmla="*/ 5 w 46"/>
                  <a:gd name="T33" fmla="*/ 7 h 34"/>
                  <a:gd name="T34" fmla="*/ 0 w 46"/>
                  <a:gd name="T35" fmla="*/ 3 h 34"/>
                  <a:gd name="T36" fmla="*/ 0 w 46"/>
                  <a:gd name="T37" fmla="*/ 0 h 34"/>
                  <a:gd name="T38" fmla="*/ 46 w 46"/>
                  <a:gd name="T39" fmla="*/ 5 h 34"/>
                  <a:gd name="T40" fmla="*/ 46 w 46"/>
                  <a:gd name="T41" fmla="*/ 5 h 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6" h="34">
                    <a:moveTo>
                      <a:pt x="46" y="5"/>
                    </a:moveTo>
                    <a:cubicBezTo>
                      <a:pt x="46" y="34"/>
                      <a:pt x="46" y="34"/>
                      <a:pt x="46" y="34"/>
                    </a:cubicBezTo>
                    <a:cubicBezTo>
                      <a:pt x="44" y="34"/>
                      <a:pt x="42" y="34"/>
                      <a:pt x="41" y="32"/>
                    </a:cubicBezTo>
                    <a:cubicBezTo>
                      <a:pt x="41" y="30"/>
                      <a:pt x="42" y="28"/>
                      <a:pt x="43" y="26"/>
                    </a:cubicBezTo>
                    <a:cubicBezTo>
                      <a:pt x="41" y="26"/>
                      <a:pt x="40" y="26"/>
                      <a:pt x="39" y="26"/>
                    </a:cubicBezTo>
                    <a:cubicBezTo>
                      <a:pt x="37" y="25"/>
                      <a:pt x="36" y="23"/>
                      <a:pt x="36" y="21"/>
                    </a:cubicBezTo>
                    <a:cubicBezTo>
                      <a:pt x="36" y="19"/>
                      <a:pt x="37" y="18"/>
                      <a:pt x="38" y="17"/>
                    </a:cubicBezTo>
                    <a:cubicBezTo>
                      <a:pt x="39" y="16"/>
                      <a:pt x="41" y="16"/>
                      <a:pt x="43" y="17"/>
                    </a:cubicBezTo>
                    <a:cubicBezTo>
                      <a:pt x="43" y="17"/>
                      <a:pt x="43" y="17"/>
                      <a:pt x="43" y="17"/>
                    </a:cubicBezTo>
                    <a:cubicBezTo>
                      <a:pt x="43" y="10"/>
                      <a:pt x="43" y="10"/>
                      <a:pt x="43" y="10"/>
                    </a:cubicBezTo>
                    <a:cubicBezTo>
                      <a:pt x="43" y="9"/>
                      <a:pt x="43" y="9"/>
                      <a:pt x="43" y="9"/>
                    </a:cubicBezTo>
                    <a:cubicBezTo>
                      <a:pt x="35" y="11"/>
                      <a:pt x="26" y="10"/>
                      <a:pt x="18" y="9"/>
                    </a:cubicBezTo>
                    <a:cubicBezTo>
                      <a:pt x="18" y="9"/>
                      <a:pt x="18" y="9"/>
                      <a:pt x="18" y="9"/>
                    </a:cubicBezTo>
                    <a:cubicBezTo>
                      <a:pt x="18" y="11"/>
                      <a:pt x="18" y="13"/>
                      <a:pt x="16" y="14"/>
                    </a:cubicBezTo>
                    <a:cubicBezTo>
                      <a:pt x="15" y="15"/>
                      <a:pt x="12" y="15"/>
                      <a:pt x="11" y="13"/>
                    </a:cubicBezTo>
                    <a:cubicBezTo>
                      <a:pt x="9" y="12"/>
                      <a:pt x="8" y="9"/>
                      <a:pt x="8" y="6"/>
                    </a:cubicBezTo>
                    <a:cubicBezTo>
                      <a:pt x="7" y="7"/>
                      <a:pt x="6" y="7"/>
                      <a:pt x="5" y="7"/>
                    </a:cubicBezTo>
                    <a:cubicBezTo>
                      <a:pt x="3" y="6"/>
                      <a:pt x="1" y="5"/>
                      <a:pt x="0" y="3"/>
                    </a:cubicBezTo>
                    <a:cubicBezTo>
                      <a:pt x="0" y="2"/>
                      <a:pt x="0" y="1"/>
                      <a:pt x="0" y="0"/>
                    </a:cubicBezTo>
                    <a:cubicBezTo>
                      <a:pt x="14" y="5"/>
                      <a:pt x="30" y="8"/>
                      <a:pt x="46" y="5"/>
                    </a:cubicBezTo>
                    <a:cubicBezTo>
                      <a:pt x="46" y="5"/>
                      <a:pt x="46" y="5"/>
                      <a:pt x="46" y="5"/>
                    </a:cubicBezTo>
                    <a:close/>
                  </a:path>
                </a:pathLst>
              </a:custGeom>
              <a:solidFill>
                <a:srgbClr val="FFFFFF"/>
              </a:solidFill>
              <a:ln w="9525">
                <a:noFill/>
                <a:round/>
                <a:headEnd/>
                <a:tailEnd/>
              </a:ln>
            </p:spPr>
            <p:txBody>
              <a:bodyPr/>
              <a:lstStyle/>
              <a:p>
                <a:pPr>
                  <a:defRPr/>
                </a:pPr>
                <a:endParaRPr lang="en-US"/>
              </a:p>
            </p:txBody>
          </p:sp>
          <p:sp>
            <p:nvSpPr>
              <p:cNvPr id="1127" name="Freeform 77"/>
              <p:cNvSpPr>
                <a:spLocks noChangeAspect="1"/>
              </p:cNvSpPr>
              <p:nvPr userDrawn="1"/>
            </p:nvSpPr>
            <p:spPr bwMode="auto">
              <a:xfrm>
                <a:off x="2968" y="228"/>
                <a:ext cx="89" cy="62"/>
              </a:xfrm>
              <a:custGeom>
                <a:avLst/>
                <a:gdLst>
                  <a:gd name="T0" fmla="*/ 44 w 44"/>
                  <a:gd name="T1" fmla="*/ 26 h 32"/>
                  <a:gd name="T2" fmla="*/ 17 w 44"/>
                  <a:gd name="T3" fmla="*/ 28 h 32"/>
                  <a:gd name="T4" fmla="*/ 1 w 44"/>
                  <a:gd name="T5" fmla="*/ 32 h 32"/>
                  <a:gd name="T6" fmla="*/ 0 w 44"/>
                  <a:gd name="T7" fmla="*/ 32 h 32"/>
                  <a:gd name="T8" fmla="*/ 3 w 44"/>
                  <a:gd name="T9" fmla="*/ 28 h 32"/>
                  <a:gd name="T10" fmla="*/ 2 w 44"/>
                  <a:gd name="T11" fmla="*/ 23 h 32"/>
                  <a:gd name="T12" fmla="*/ 8 w 44"/>
                  <a:gd name="T13" fmla="*/ 18 h 32"/>
                  <a:gd name="T14" fmla="*/ 8 w 44"/>
                  <a:gd name="T15" fmla="*/ 14 h 32"/>
                  <a:gd name="T16" fmla="*/ 6 w 44"/>
                  <a:gd name="T17" fmla="*/ 12 h 32"/>
                  <a:gd name="T18" fmla="*/ 1 w 44"/>
                  <a:gd name="T19" fmla="*/ 13 h 32"/>
                  <a:gd name="T20" fmla="*/ 1 w 44"/>
                  <a:gd name="T21" fmla="*/ 7 h 32"/>
                  <a:gd name="T22" fmla="*/ 19 w 44"/>
                  <a:gd name="T23" fmla="*/ 3 h 32"/>
                  <a:gd name="T24" fmla="*/ 26 w 44"/>
                  <a:gd name="T25" fmla="*/ 2 h 32"/>
                  <a:gd name="T26" fmla="*/ 28 w 44"/>
                  <a:gd name="T27" fmla="*/ 7 h 32"/>
                  <a:gd name="T28" fmla="*/ 34 w 44"/>
                  <a:gd name="T29" fmla="*/ 7 h 32"/>
                  <a:gd name="T30" fmla="*/ 36 w 44"/>
                  <a:gd name="T31" fmla="*/ 1 h 32"/>
                  <a:gd name="T32" fmla="*/ 43 w 44"/>
                  <a:gd name="T33" fmla="*/ 1 h 32"/>
                  <a:gd name="T34" fmla="*/ 44 w 44"/>
                  <a:gd name="T35" fmla="*/ 0 h 32"/>
                  <a:gd name="T36" fmla="*/ 44 w 44"/>
                  <a:gd name="T37" fmla="*/ 26 h 32"/>
                  <a:gd name="T38" fmla="*/ 44 w 44"/>
                  <a:gd name="T39" fmla="*/ 26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4" h="32">
                    <a:moveTo>
                      <a:pt x="44" y="26"/>
                    </a:moveTo>
                    <a:cubicBezTo>
                      <a:pt x="35" y="25"/>
                      <a:pt x="26" y="26"/>
                      <a:pt x="17" y="28"/>
                    </a:cubicBezTo>
                    <a:cubicBezTo>
                      <a:pt x="1" y="32"/>
                      <a:pt x="1" y="32"/>
                      <a:pt x="1" y="32"/>
                    </a:cubicBezTo>
                    <a:cubicBezTo>
                      <a:pt x="0" y="32"/>
                      <a:pt x="0" y="32"/>
                      <a:pt x="0" y="32"/>
                    </a:cubicBezTo>
                    <a:cubicBezTo>
                      <a:pt x="1" y="31"/>
                      <a:pt x="3" y="29"/>
                      <a:pt x="3" y="28"/>
                    </a:cubicBezTo>
                    <a:cubicBezTo>
                      <a:pt x="3" y="26"/>
                      <a:pt x="3" y="24"/>
                      <a:pt x="2" y="23"/>
                    </a:cubicBezTo>
                    <a:cubicBezTo>
                      <a:pt x="5" y="23"/>
                      <a:pt x="7" y="21"/>
                      <a:pt x="8" y="18"/>
                    </a:cubicBezTo>
                    <a:cubicBezTo>
                      <a:pt x="8" y="17"/>
                      <a:pt x="8" y="16"/>
                      <a:pt x="8" y="14"/>
                    </a:cubicBezTo>
                    <a:cubicBezTo>
                      <a:pt x="8" y="13"/>
                      <a:pt x="7" y="12"/>
                      <a:pt x="6" y="12"/>
                    </a:cubicBezTo>
                    <a:cubicBezTo>
                      <a:pt x="4" y="12"/>
                      <a:pt x="3" y="12"/>
                      <a:pt x="1" y="13"/>
                    </a:cubicBezTo>
                    <a:cubicBezTo>
                      <a:pt x="1" y="7"/>
                      <a:pt x="1" y="7"/>
                      <a:pt x="1" y="7"/>
                    </a:cubicBezTo>
                    <a:cubicBezTo>
                      <a:pt x="19" y="3"/>
                      <a:pt x="19" y="3"/>
                      <a:pt x="19" y="3"/>
                    </a:cubicBezTo>
                    <a:cubicBezTo>
                      <a:pt x="21" y="2"/>
                      <a:pt x="23" y="2"/>
                      <a:pt x="26" y="2"/>
                    </a:cubicBezTo>
                    <a:cubicBezTo>
                      <a:pt x="26" y="4"/>
                      <a:pt x="26" y="6"/>
                      <a:pt x="28" y="7"/>
                    </a:cubicBezTo>
                    <a:cubicBezTo>
                      <a:pt x="30" y="8"/>
                      <a:pt x="33" y="8"/>
                      <a:pt x="34" y="7"/>
                    </a:cubicBezTo>
                    <a:cubicBezTo>
                      <a:pt x="36" y="5"/>
                      <a:pt x="36" y="3"/>
                      <a:pt x="36" y="1"/>
                    </a:cubicBezTo>
                    <a:cubicBezTo>
                      <a:pt x="38" y="2"/>
                      <a:pt x="41" y="3"/>
                      <a:pt x="43" y="1"/>
                    </a:cubicBezTo>
                    <a:cubicBezTo>
                      <a:pt x="44" y="1"/>
                      <a:pt x="44" y="0"/>
                      <a:pt x="44" y="0"/>
                    </a:cubicBezTo>
                    <a:cubicBezTo>
                      <a:pt x="44" y="26"/>
                      <a:pt x="44" y="26"/>
                      <a:pt x="44" y="26"/>
                    </a:cubicBezTo>
                    <a:cubicBezTo>
                      <a:pt x="44" y="26"/>
                      <a:pt x="44" y="26"/>
                      <a:pt x="44" y="26"/>
                    </a:cubicBezTo>
                    <a:close/>
                  </a:path>
                </a:pathLst>
              </a:custGeom>
              <a:solidFill>
                <a:srgbClr val="FFFFFF"/>
              </a:solidFill>
              <a:ln w="9525">
                <a:noFill/>
                <a:round/>
                <a:headEnd/>
                <a:tailEnd/>
              </a:ln>
            </p:spPr>
            <p:txBody>
              <a:bodyPr/>
              <a:lstStyle/>
              <a:p>
                <a:pPr>
                  <a:defRPr/>
                </a:pPr>
                <a:endParaRPr lang="en-US"/>
              </a:p>
            </p:txBody>
          </p:sp>
          <p:sp>
            <p:nvSpPr>
              <p:cNvPr id="1128" name="Freeform 78"/>
              <p:cNvSpPr>
                <a:spLocks noChangeAspect="1"/>
              </p:cNvSpPr>
              <p:nvPr userDrawn="1"/>
            </p:nvSpPr>
            <p:spPr bwMode="auto">
              <a:xfrm>
                <a:off x="2872" y="230"/>
                <a:ext cx="89" cy="67"/>
              </a:xfrm>
              <a:custGeom>
                <a:avLst/>
                <a:gdLst>
                  <a:gd name="T0" fmla="*/ 5 w 44"/>
                  <a:gd name="T1" fmla="*/ 4 h 34"/>
                  <a:gd name="T2" fmla="*/ 8 w 44"/>
                  <a:gd name="T3" fmla="*/ 4 h 34"/>
                  <a:gd name="T4" fmla="*/ 11 w 44"/>
                  <a:gd name="T5" fmla="*/ 11 h 34"/>
                  <a:gd name="T6" fmla="*/ 17 w 44"/>
                  <a:gd name="T7" fmla="*/ 12 h 34"/>
                  <a:gd name="T8" fmla="*/ 18 w 44"/>
                  <a:gd name="T9" fmla="*/ 6 h 34"/>
                  <a:gd name="T10" fmla="*/ 43 w 44"/>
                  <a:gd name="T11" fmla="*/ 7 h 34"/>
                  <a:gd name="T12" fmla="*/ 43 w 44"/>
                  <a:gd name="T13" fmla="*/ 13 h 34"/>
                  <a:gd name="T14" fmla="*/ 38 w 44"/>
                  <a:gd name="T15" fmla="*/ 14 h 34"/>
                  <a:gd name="T16" fmla="*/ 36 w 44"/>
                  <a:gd name="T17" fmla="*/ 16 h 34"/>
                  <a:gd name="T18" fmla="*/ 38 w 44"/>
                  <a:gd name="T19" fmla="*/ 23 h 34"/>
                  <a:gd name="T20" fmla="*/ 42 w 44"/>
                  <a:gd name="T21" fmla="*/ 23 h 34"/>
                  <a:gd name="T22" fmla="*/ 41 w 44"/>
                  <a:gd name="T23" fmla="*/ 30 h 34"/>
                  <a:gd name="T24" fmla="*/ 44 w 44"/>
                  <a:gd name="T25" fmla="*/ 31 h 34"/>
                  <a:gd name="T26" fmla="*/ 0 w 44"/>
                  <a:gd name="T27" fmla="*/ 26 h 34"/>
                  <a:gd name="T28" fmla="*/ 0 w 44"/>
                  <a:gd name="T29" fmla="*/ 0 h 34"/>
                  <a:gd name="T30" fmla="*/ 5 w 44"/>
                  <a:gd name="T31" fmla="*/ 4 h 34"/>
                  <a:gd name="T32" fmla="*/ 5 w 44"/>
                  <a:gd name="T33" fmla="*/ 4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4" h="34">
                    <a:moveTo>
                      <a:pt x="5" y="4"/>
                    </a:moveTo>
                    <a:cubicBezTo>
                      <a:pt x="6" y="4"/>
                      <a:pt x="7" y="4"/>
                      <a:pt x="8" y="4"/>
                    </a:cubicBezTo>
                    <a:cubicBezTo>
                      <a:pt x="8" y="7"/>
                      <a:pt x="9" y="9"/>
                      <a:pt x="11" y="11"/>
                    </a:cubicBezTo>
                    <a:cubicBezTo>
                      <a:pt x="12" y="12"/>
                      <a:pt x="15" y="13"/>
                      <a:pt x="17" y="12"/>
                    </a:cubicBezTo>
                    <a:cubicBezTo>
                      <a:pt x="18" y="10"/>
                      <a:pt x="19" y="8"/>
                      <a:pt x="18" y="6"/>
                    </a:cubicBezTo>
                    <a:cubicBezTo>
                      <a:pt x="26" y="8"/>
                      <a:pt x="35" y="8"/>
                      <a:pt x="43" y="7"/>
                    </a:cubicBezTo>
                    <a:cubicBezTo>
                      <a:pt x="43" y="13"/>
                      <a:pt x="43" y="13"/>
                      <a:pt x="43" y="13"/>
                    </a:cubicBezTo>
                    <a:cubicBezTo>
                      <a:pt x="41" y="13"/>
                      <a:pt x="40" y="13"/>
                      <a:pt x="38" y="14"/>
                    </a:cubicBezTo>
                    <a:cubicBezTo>
                      <a:pt x="37" y="14"/>
                      <a:pt x="36" y="15"/>
                      <a:pt x="36" y="16"/>
                    </a:cubicBezTo>
                    <a:cubicBezTo>
                      <a:pt x="36" y="19"/>
                      <a:pt x="36" y="21"/>
                      <a:pt x="38" y="23"/>
                    </a:cubicBezTo>
                    <a:cubicBezTo>
                      <a:pt x="39" y="24"/>
                      <a:pt x="41" y="24"/>
                      <a:pt x="42" y="23"/>
                    </a:cubicBezTo>
                    <a:cubicBezTo>
                      <a:pt x="41" y="25"/>
                      <a:pt x="40" y="28"/>
                      <a:pt x="41" y="30"/>
                    </a:cubicBezTo>
                    <a:cubicBezTo>
                      <a:pt x="42" y="31"/>
                      <a:pt x="43" y="31"/>
                      <a:pt x="44" y="31"/>
                    </a:cubicBezTo>
                    <a:cubicBezTo>
                      <a:pt x="29" y="34"/>
                      <a:pt x="14" y="31"/>
                      <a:pt x="0" y="26"/>
                    </a:cubicBezTo>
                    <a:cubicBezTo>
                      <a:pt x="0" y="0"/>
                      <a:pt x="0" y="0"/>
                      <a:pt x="0" y="0"/>
                    </a:cubicBezTo>
                    <a:cubicBezTo>
                      <a:pt x="1" y="3"/>
                      <a:pt x="3" y="4"/>
                      <a:pt x="5" y="4"/>
                    </a:cubicBezTo>
                    <a:cubicBezTo>
                      <a:pt x="5" y="4"/>
                      <a:pt x="5" y="4"/>
                      <a:pt x="5" y="4"/>
                    </a:cubicBezTo>
                    <a:close/>
                  </a:path>
                </a:pathLst>
              </a:custGeom>
              <a:solidFill>
                <a:srgbClr val="E13A3E"/>
              </a:solidFill>
              <a:ln w="9525">
                <a:noFill/>
                <a:round/>
                <a:headEnd/>
                <a:tailEnd/>
              </a:ln>
            </p:spPr>
            <p:txBody>
              <a:bodyPr/>
              <a:lstStyle/>
              <a:p>
                <a:pPr>
                  <a:defRPr/>
                </a:pPr>
                <a:endParaRPr lang="en-US"/>
              </a:p>
            </p:txBody>
          </p:sp>
          <p:sp>
            <p:nvSpPr>
              <p:cNvPr id="1129" name="Freeform 79"/>
              <p:cNvSpPr>
                <a:spLocks noChangeAspect="1"/>
              </p:cNvSpPr>
              <p:nvPr userDrawn="1"/>
            </p:nvSpPr>
            <p:spPr bwMode="auto">
              <a:xfrm>
                <a:off x="2841" y="232"/>
                <a:ext cx="29" cy="47"/>
              </a:xfrm>
              <a:custGeom>
                <a:avLst/>
                <a:gdLst>
                  <a:gd name="T0" fmla="*/ 15 w 15"/>
                  <a:gd name="T1" fmla="*/ 12 h 24"/>
                  <a:gd name="T2" fmla="*/ 15 w 15"/>
                  <a:gd name="T3" fmla="*/ 24 h 24"/>
                  <a:gd name="T4" fmla="*/ 0 w 15"/>
                  <a:gd name="T5" fmla="*/ 21 h 24"/>
                  <a:gd name="T6" fmla="*/ 0 w 15"/>
                  <a:gd name="T7" fmla="*/ 0 h 24"/>
                  <a:gd name="T8" fmla="*/ 15 w 15"/>
                  <a:gd name="T9" fmla="*/ 12 h 24"/>
                  <a:gd name="T10" fmla="*/ 15 w 15"/>
                  <a:gd name="T11" fmla="*/ 12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4">
                    <a:moveTo>
                      <a:pt x="15" y="12"/>
                    </a:moveTo>
                    <a:cubicBezTo>
                      <a:pt x="15" y="24"/>
                      <a:pt x="15" y="24"/>
                      <a:pt x="15" y="24"/>
                    </a:cubicBezTo>
                    <a:cubicBezTo>
                      <a:pt x="10" y="23"/>
                      <a:pt x="6" y="22"/>
                      <a:pt x="0" y="21"/>
                    </a:cubicBezTo>
                    <a:cubicBezTo>
                      <a:pt x="0" y="0"/>
                      <a:pt x="0" y="0"/>
                      <a:pt x="0" y="0"/>
                    </a:cubicBezTo>
                    <a:cubicBezTo>
                      <a:pt x="5" y="4"/>
                      <a:pt x="10" y="8"/>
                      <a:pt x="15" y="12"/>
                    </a:cubicBezTo>
                    <a:cubicBezTo>
                      <a:pt x="15" y="12"/>
                      <a:pt x="15" y="12"/>
                      <a:pt x="15" y="12"/>
                    </a:cubicBezTo>
                    <a:close/>
                  </a:path>
                </a:pathLst>
              </a:custGeom>
              <a:solidFill>
                <a:srgbClr val="FEBF50"/>
              </a:solidFill>
              <a:ln w="9525">
                <a:noFill/>
                <a:round/>
                <a:headEnd/>
                <a:tailEnd/>
              </a:ln>
            </p:spPr>
            <p:txBody>
              <a:bodyPr/>
              <a:lstStyle/>
              <a:p>
                <a:pPr>
                  <a:defRPr/>
                </a:pPr>
                <a:endParaRPr lang="en-US"/>
              </a:p>
            </p:txBody>
          </p:sp>
          <p:sp>
            <p:nvSpPr>
              <p:cNvPr id="1130" name="Freeform 80"/>
              <p:cNvSpPr>
                <a:spLocks noChangeAspect="1"/>
              </p:cNvSpPr>
              <p:nvPr userDrawn="1"/>
            </p:nvSpPr>
            <p:spPr bwMode="auto">
              <a:xfrm>
                <a:off x="2749" y="237"/>
                <a:ext cx="29" cy="54"/>
              </a:xfrm>
              <a:custGeom>
                <a:avLst/>
                <a:gdLst>
                  <a:gd name="T0" fmla="*/ 15 w 15"/>
                  <a:gd name="T1" fmla="*/ 4 h 27"/>
                  <a:gd name="T2" fmla="*/ 15 w 15"/>
                  <a:gd name="T3" fmla="*/ 23 h 27"/>
                  <a:gd name="T4" fmla="*/ 0 w 15"/>
                  <a:gd name="T5" fmla="*/ 27 h 27"/>
                  <a:gd name="T6" fmla="*/ 0 w 15"/>
                  <a:gd name="T7" fmla="*/ 0 h 27"/>
                  <a:gd name="T8" fmla="*/ 0 w 15"/>
                  <a:gd name="T9" fmla="*/ 0 h 27"/>
                  <a:gd name="T10" fmla="*/ 15 w 15"/>
                  <a:gd name="T11" fmla="*/ 4 h 27"/>
                  <a:gd name="T12" fmla="*/ 15 w 15"/>
                  <a:gd name="T13" fmla="*/ 4 h 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27">
                    <a:moveTo>
                      <a:pt x="15" y="4"/>
                    </a:moveTo>
                    <a:cubicBezTo>
                      <a:pt x="15" y="23"/>
                      <a:pt x="15" y="23"/>
                      <a:pt x="15" y="23"/>
                    </a:cubicBezTo>
                    <a:cubicBezTo>
                      <a:pt x="10" y="25"/>
                      <a:pt x="5" y="26"/>
                      <a:pt x="0" y="27"/>
                    </a:cubicBezTo>
                    <a:cubicBezTo>
                      <a:pt x="0" y="0"/>
                      <a:pt x="0" y="0"/>
                      <a:pt x="0" y="0"/>
                    </a:cubicBezTo>
                    <a:cubicBezTo>
                      <a:pt x="0" y="0"/>
                      <a:pt x="0" y="0"/>
                      <a:pt x="0" y="0"/>
                    </a:cubicBezTo>
                    <a:cubicBezTo>
                      <a:pt x="5" y="1"/>
                      <a:pt x="10" y="3"/>
                      <a:pt x="15" y="4"/>
                    </a:cubicBezTo>
                    <a:cubicBezTo>
                      <a:pt x="15" y="4"/>
                      <a:pt x="15" y="4"/>
                      <a:pt x="15" y="4"/>
                    </a:cubicBezTo>
                    <a:close/>
                  </a:path>
                </a:pathLst>
              </a:custGeom>
              <a:solidFill>
                <a:srgbClr val="FEBF50"/>
              </a:solidFill>
              <a:ln w="9525">
                <a:noFill/>
                <a:round/>
                <a:headEnd/>
                <a:tailEnd/>
              </a:ln>
            </p:spPr>
            <p:txBody>
              <a:bodyPr/>
              <a:lstStyle/>
              <a:p>
                <a:pPr>
                  <a:defRPr/>
                </a:pPr>
                <a:endParaRPr lang="en-US"/>
              </a:p>
            </p:txBody>
          </p:sp>
          <p:sp>
            <p:nvSpPr>
              <p:cNvPr id="1131" name="Freeform 81"/>
              <p:cNvSpPr>
                <a:spLocks noChangeAspect="1"/>
              </p:cNvSpPr>
              <p:nvPr userDrawn="1"/>
            </p:nvSpPr>
            <p:spPr bwMode="auto">
              <a:xfrm>
                <a:off x="2778" y="245"/>
                <a:ext cx="31" cy="36"/>
              </a:xfrm>
              <a:custGeom>
                <a:avLst/>
                <a:gdLst>
                  <a:gd name="T0" fmla="*/ 15 w 15"/>
                  <a:gd name="T1" fmla="*/ 6 h 19"/>
                  <a:gd name="T2" fmla="*/ 15 w 15"/>
                  <a:gd name="T3" fmla="*/ 15 h 19"/>
                  <a:gd name="T4" fmla="*/ 0 w 15"/>
                  <a:gd name="T5" fmla="*/ 19 h 19"/>
                  <a:gd name="T6" fmla="*/ 0 w 15"/>
                  <a:gd name="T7" fmla="*/ 0 h 19"/>
                  <a:gd name="T8" fmla="*/ 15 w 15"/>
                  <a:gd name="T9" fmla="*/ 6 h 19"/>
                  <a:gd name="T10" fmla="*/ 15 w 15"/>
                  <a:gd name="T11" fmla="*/ 6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9">
                    <a:moveTo>
                      <a:pt x="15" y="6"/>
                    </a:moveTo>
                    <a:cubicBezTo>
                      <a:pt x="15" y="15"/>
                      <a:pt x="15" y="15"/>
                      <a:pt x="15" y="15"/>
                    </a:cubicBezTo>
                    <a:cubicBezTo>
                      <a:pt x="10" y="16"/>
                      <a:pt x="5" y="17"/>
                      <a:pt x="0" y="19"/>
                    </a:cubicBezTo>
                    <a:cubicBezTo>
                      <a:pt x="0" y="0"/>
                      <a:pt x="0" y="0"/>
                      <a:pt x="0" y="0"/>
                    </a:cubicBezTo>
                    <a:cubicBezTo>
                      <a:pt x="5" y="2"/>
                      <a:pt x="10" y="4"/>
                      <a:pt x="15" y="6"/>
                    </a:cubicBezTo>
                    <a:cubicBezTo>
                      <a:pt x="15" y="6"/>
                      <a:pt x="15" y="6"/>
                      <a:pt x="15" y="6"/>
                    </a:cubicBezTo>
                    <a:close/>
                  </a:path>
                </a:pathLst>
              </a:custGeom>
              <a:solidFill>
                <a:srgbClr val="231F20"/>
              </a:solidFill>
              <a:ln w="9525">
                <a:noFill/>
                <a:round/>
                <a:headEnd/>
                <a:tailEnd/>
              </a:ln>
            </p:spPr>
            <p:txBody>
              <a:bodyPr/>
              <a:lstStyle/>
              <a:p>
                <a:pPr>
                  <a:defRPr/>
                </a:pPr>
                <a:endParaRPr lang="en-US"/>
              </a:p>
            </p:txBody>
          </p:sp>
          <p:sp>
            <p:nvSpPr>
              <p:cNvPr id="1132" name="Freeform 82"/>
              <p:cNvSpPr>
                <a:spLocks noChangeAspect="1"/>
              </p:cNvSpPr>
              <p:nvPr userDrawn="1"/>
            </p:nvSpPr>
            <p:spPr bwMode="auto">
              <a:xfrm>
                <a:off x="2810" y="257"/>
                <a:ext cx="29" cy="18"/>
              </a:xfrm>
              <a:custGeom>
                <a:avLst/>
                <a:gdLst>
                  <a:gd name="T0" fmla="*/ 15 w 15"/>
                  <a:gd name="T1" fmla="*/ 9 h 9"/>
                  <a:gd name="T2" fmla="*/ 1 w 15"/>
                  <a:gd name="T3" fmla="*/ 9 h 9"/>
                  <a:gd name="T4" fmla="*/ 0 w 15"/>
                  <a:gd name="T5" fmla="*/ 0 h 9"/>
                  <a:gd name="T6" fmla="*/ 15 w 15"/>
                  <a:gd name="T7" fmla="*/ 9 h 9"/>
                  <a:gd name="T8" fmla="*/ 15 w 15"/>
                  <a:gd name="T9" fmla="*/ 9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9">
                    <a:moveTo>
                      <a:pt x="15" y="9"/>
                    </a:moveTo>
                    <a:cubicBezTo>
                      <a:pt x="11" y="8"/>
                      <a:pt x="5" y="9"/>
                      <a:pt x="1" y="9"/>
                    </a:cubicBezTo>
                    <a:cubicBezTo>
                      <a:pt x="0" y="0"/>
                      <a:pt x="0" y="0"/>
                      <a:pt x="0" y="0"/>
                    </a:cubicBezTo>
                    <a:cubicBezTo>
                      <a:pt x="6" y="2"/>
                      <a:pt x="11" y="5"/>
                      <a:pt x="15" y="9"/>
                    </a:cubicBezTo>
                    <a:cubicBezTo>
                      <a:pt x="15" y="9"/>
                      <a:pt x="15" y="9"/>
                      <a:pt x="15" y="9"/>
                    </a:cubicBezTo>
                    <a:close/>
                  </a:path>
                </a:pathLst>
              </a:custGeom>
              <a:solidFill>
                <a:srgbClr val="FEBF50"/>
              </a:solidFill>
              <a:ln w="9525">
                <a:noFill/>
                <a:round/>
                <a:headEnd/>
                <a:tailEnd/>
              </a:ln>
            </p:spPr>
            <p:txBody>
              <a:bodyPr/>
              <a:lstStyle/>
              <a:p>
                <a:pPr>
                  <a:defRPr/>
                </a:pPr>
                <a:endParaRPr lang="en-US"/>
              </a:p>
            </p:txBody>
          </p:sp>
          <p:sp>
            <p:nvSpPr>
              <p:cNvPr id="1133" name="Freeform 83"/>
              <p:cNvSpPr>
                <a:spLocks noChangeAspect="1"/>
              </p:cNvSpPr>
              <p:nvPr userDrawn="1"/>
            </p:nvSpPr>
            <p:spPr bwMode="auto">
              <a:xfrm>
                <a:off x="2783" y="272"/>
                <a:ext cx="87" cy="62"/>
              </a:xfrm>
              <a:custGeom>
                <a:avLst/>
                <a:gdLst>
                  <a:gd name="T0" fmla="*/ 44 w 44"/>
                  <a:gd name="T1" fmla="*/ 5 h 31"/>
                  <a:gd name="T2" fmla="*/ 44 w 44"/>
                  <a:gd name="T3" fmla="*/ 31 h 31"/>
                  <a:gd name="T4" fmla="*/ 38 w 44"/>
                  <a:gd name="T5" fmla="*/ 27 h 31"/>
                  <a:gd name="T6" fmla="*/ 36 w 44"/>
                  <a:gd name="T7" fmla="*/ 27 h 31"/>
                  <a:gd name="T8" fmla="*/ 34 w 44"/>
                  <a:gd name="T9" fmla="*/ 21 h 31"/>
                  <a:gd name="T10" fmla="*/ 28 w 44"/>
                  <a:gd name="T11" fmla="*/ 20 h 31"/>
                  <a:gd name="T12" fmla="*/ 25 w 44"/>
                  <a:gd name="T13" fmla="*/ 26 h 31"/>
                  <a:gd name="T14" fmla="*/ 1 w 44"/>
                  <a:gd name="T15" fmla="*/ 29 h 31"/>
                  <a:gd name="T16" fmla="*/ 1 w 44"/>
                  <a:gd name="T17" fmla="*/ 23 h 31"/>
                  <a:gd name="T18" fmla="*/ 7 w 44"/>
                  <a:gd name="T19" fmla="*/ 20 h 31"/>
                  <a:gd name="T20" fmla="*/ 8 w 44"/>
                  <a:gd name="T21" fmla="*/ 14 h 31"/>
                  <a:gd name="T22" fmla="*/ 5 w 44"/>
                  <a:gd name="T23" fmla="*/ 12 h 31"/>
                  <a:gd name="T24" fmla="*/ 2 w 44"/>
                  <a:gd name="T25" fmla="*/ 12 h 31"/>
                  <a:gd name="T26" fmla="*/ 2 w 44"/>
                  <a:gd name="T27" fmla="*/ 6 h 31"/>
                  <a:gd name="T28" fmla="*/ 0 w 44"/>
                  <a:gd name="T29" fmla="*/ 5 h 31"/>
                  <a:gd name="T30" fmla="*/ 34 w 44"/>
                  <a:gd name="T31" fmla="*/ 2 h 31"/>
                  <a:gd name="T32" fmla="*/ 44 w 44"/>
                  <a:gd name="T33" fmla="*/ 5 h 31"/>
                  <a:gd name="T34" fmla="*/ 44 w 44"/>
                  <a:gd name="T35" fmla="*/ 5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1">
                    <a:moveTo>
                      <a:pt x="44" y="5"/>
                    </a:moveTo>
                    <a:cubicBezTo>
                      <a:pt x="44" y="31"/>
                      <a:pt x="44" y="31"/>
                      <a:pt x="44" y="31"/>
                    </a:cubicBezTo>
                    <a:cubicBezTo>
                      <a:pt x="43" y="28"/>
                      <a:pt x="41" y="27"/>
                      <a:pt x="38" y="27"/>
                    </a:cubicBezTo>
                    <a:cubicBezTo>
                      <a:pt x="37" y="27"/>
                      <a:pt x="37" y="27"/>
                      <a:pt x="36" y="27"/>
                    </a:cubicBezTo>
                    <a:cubicBezTo>
                      <a:pt x="36" y="25"/>
                      <a:pt x="36" y="22"/>
                      <a:pt x="34" y="21"/>
                    </a:cubicBezTo>
                    <a:cubicBezTo>
                      <a:pt x="32" y="19"/>
                      <a:pt x="29" y="19"/>
                      <a:pt x="28" y="20"/>
                    </a:cubicBezTo>
                    <a:cubicBezTo>
                      <a:pt x="26" y="21"/>
                      <a:pt x="25" y="24"/>
                      <a:pt x="25" y="26"/>
                    </a:cubicBezTo>
                    <a:cubicBezTo>
                      <a:pt x="17" y="25"/>
                      <a:pt x="9" y="27"/>
                      <a:pt x="1" y="29"/>
                    </a:cubicBezTo>
                    <a:cubicBezTo>
                      <a:pt x="1" y="27"/>
                      <a:pt x="1" y="25"/>
                      <a:pt x="1" y="23"/>
                    </a:cubicBezTo>
                    <a:cubicBezTo>
                      <a:pt x="4" y="23"/>
                      <a:pt x="6" y="22"/>
                      <a:pt x="7" y="20"/>
                    </a:cubicBezTo>
                    <a:cubicBezTo>
                      <a:pt x="9" y="19"/>
                      <a:pt x="8" y="16"/>
                      <a:pt x="8" y="14"/>
                    </a:cubicBezTo>
                    <a:cubicBezTo>
                      <a:pt x="7" y="13"/>
                      <a:pt x="6" y="12"/>
                      <a:pt x="5" y="12"/>
                    </a:cubicBezTo>
                    <a:cubicBezTo>
                      <a:pt x="4" y="12"/>
                      <a:pt x="3" y="12"/>
                      <a:pt x="2" y="12"/>
                    </a:cubicBezTo>
                    <a:cubicBezTo>
                      <a:pt x="3" y="11"/>
                      <a:pt x="4" y="8"/>
                      <a:pt x="2" y="6"/>
                    </a:cubicBezTo>
                    <a:cubicBezTo>
                      <a:pt x="2" y="5"/>
                      <a:pt x="1" y="5"/>
                      <a:pt x="0" y="5"/>
                    </a:cubicBezTo>
                    <a:cubicBezTo>
                      <a:pt x="10" y="1"/>
                      <a:pt x="23" y="0"/>
                      <a:pt x="34" y="2"/>
                    </a:cubicBezTo>
                    <a:cubicBezTo>
                      <a:pt x="37" y="3"/>
                      <a:pt x="41" y="4"/>
                      <a:pt x="44" y="5"/>
                    </a:cubicBezTo>
                    <a:cubicBezTo>
                      <a:pt x="44" y="5"/>
                      <a:pt x="44" y="5"/>
                      <a:pt x="44" y="5"/>
                    </a:cubicBezTo>
                    <a:close/>
                  </a:path>
                </a:pathLst>
              </a:custGeom>
              <a:solidFill>
                <a:srgbClr val="E13A3E"/>
              </a:solidFill>
              <a:ln w="9525">
                <a:noFill/>
                <a:round/>
                <a:headEnd/>
                <a:tailEnd/>
              </a:ln>
            </p:spPr>
            <p:txBody>
              <a:bodyPr/>
              <a:lstStyle/>
              <a:p>
                <a:pPr>
                  <a:defRPr/>
                </a:pPr>
                <a:endParaRPr lang="en-US"/>
              </a:p>
            </p:txBody>
          </p:sp>
          <p:sp>
            <p:nvSpPr>
              <p:cNvPr id="1134" name="Freeform 84"/>
              <p:cNvSpPr>
                <a:spLocks noChangeAspect="1"/>
              </p:cNvSpPr>
              <p:nvPr userDrawn="1"/>
            </p:nvSpPr>
            <p:spPr bwMode="auto">
              <a:xfrm>
                <a:off x="3026" y="279"/>
                <a:ext cx="31" cy="91"/>
              </a:xfrm>
              <a:custGeom>
                <a:avLst/>
                <a:gdLst>
                  <a:gd name="T0" fmla="*/ 15 w 15"/>
                  <a:gd name="T1" fmla="*/ 0 h 46"/>
                  <a:gd name="T2" fmla="*/ 15 w 15"/>
                  <a:gd name="T3" fmla="*/ 46 h 46"/>
                  <a:gd name="T4" fmla="*/ 0 w 15"/>
                  <a:gd name="T5" fmla="*/ 38 h 46"/>
                  <a:gd name="T6" fmla="*/ 0 w 15"/>
                  <a:gd name="T7" fmla="*/ 0 h 46"/>
                  <a:gd name="T8" fmla="*/ 15 w 15"/>
                  <a:gd name="T9" fmla="*/ 0 h 46"/>
                  <a:gd name="T10" fmla="*/ 15 w 15"/>
                  <a:gd name="T11" fmla="*/ 0 h 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46">
                    <a:moveTo>
                      <a:pt x="15" y="0"/>
                    </a:moveTo>
                    <a:cubicBezTo>
                      <a:pt x="15" y="46"/>
                      <a:pt x="15" y="46"/>
                      <a:pt x="15" y="46"/>
                    </a:cubicBezTo>
                    <a:cubicBezTo>
                      <a:pt x="11" y="43"/>
                      <a:pt x="6" y="40"/>
                      <a:pt x="0" y="38"/>
                    </a:cubicBezTo>
                    <a:cubicBezTo>
                      <a:pt x="0" y="0"/>
                      <a:pt x="0" y="0"/>
                      <a:pt x="0" y="0"/>
                    </a:cubicBezTo>
                    <a:cubicBezTo>
                      <a:pt x="5" y="0"/>
                      <a:pt x="10" y="0"/>
                      <a:pt x="15" y="0"/>
                    </a:cubicBezTo>
                    <a:cubicBezTo>
                      <a:pt x="15" y="0"/>
                      <a:pt x="15" y="0"/>
                      <a:pt x="15" y="0"/>
                    </a:cubicBezTo>
                    <a:close/>
                  </a:path>
                </a:pathLst>
              </a:custGeom>
              <a:solidFill>
                <a:srgbClr val="231F20"/>
              </a:solidFill>
              <a:ln w="9525">
                <a:noFill/>
                <a:round/>
                <a:headEnd/>
                <a:tailEnd/>
              </a:ln>
            </p:spPr>
            <p:txBody>
              <a:bodyPr/>
              <a:lstStyle/>
              <a:p>
                <a:pPr>
                  <a:defRPr/>
                </a:pPr>
                <a:endParaRPr lang="en-US"/>
              </a:p>
            </p:txBody>
          </p:sp>
          <p:sp>
            <p:nvSpPr>
              <p:cNvPr id="1135" name="Freeform 85"/>
              <p:cNvSpPr>
                <a:spLocks noChangeAspect="1"/>
              </p:cNvSpPr>
              <p:nvPr userDrawn="1"/>
            </p:nvSpPr>
            <p:spPr bwMode="auto">
              <a:xfrm>
                <a:off x="2997" y="279"/>
                <a:ext cx="29" cy="74"/>
              </a:xfrm>
              <a:custGeom>
                <a:avLst/>
                <a:gdLst>
                  <a:gd name="T0" fmla="*/ 15 w 15"/>
                  <a:gd name="T1" fmla="*/ 37 h 37"/>
                  <a:gd name="T2" fmla="*/ 0 w 15"/>
                  <a:gd name="T3" fmla="*/ 31 h 37"/>
                  <a:gd name="T4" fmla="*/ 0 w 15"/>
                  <a:gd name="T5" fmla="*/ 3 h 37"/>
                  <a:gd name="T6" fmla="*/ 15 w 15"/>
                  <a:gd name="T7" fmla="*/ 0 h 37"/>
                  <a:gd name="T8" fmla="*/ 15 w 15"/>
                  <a:gd name="T9" fmla="*/ 37 h 37"/>
                  <a:gd name="T10" fmla="*/ 15 w 15"/>
                  <a:gd name="T11" fmla="*/ 37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37">
                    <a:moveTo>
                      <a:pt x="15" y="37"/>
                    </a:moveTo>
                    <a:cubicBezTo>
                      <a:pt x="10" y="35"/>
                      <a:pt x="5" y="33"/>
                      <a:pt x="0" y="31"/>
                    </a:cubicBezTo>
                    <a:cubicBezTo>
                      <a:pt x="0" y="3"/>
                      <a:pt x="0" y="3"/>
                      <a:pt x="0" y="3"/>
                    </a:cubicBezTo>
                    <a:cubicBezTo>
                      <a:pt x="5" y="2"/>
                      <a:pt x="10" y="1"/>
                      <a:pt x="15" y="0"/>
                    </a:cubicBezTo>
                    <a:cubicBezTo>
                      <a:pt x="15" y="37"/>
                      <a:pt x="15" y="37"/>
                      <a:pt x="15" y="37"/>
                    </a:cubicBezTo>
                    <a:cubicBezTo>
                      <a:pt x="15" y="37"/>
                      <a:pt x="15" y="37"/>
                      <a:pt x="15" y="37"/>
                    </a:cubicBezTo>
                    <a:close/>
                  </a:path>
                </a:pathLst>
              </a:custGeom>
              <a:solidFill>
                <a:srgbClr val="FEBF50"/>
              </a:solidFill>
              <a:ln w="9525">
                <a:noFill/>
                <a:round/>
                <a:headEnd/>
                <a:tailEnd/>
              </a:ln>
            </p:spPr>
            <p:txBody>
              <a:bodyPr/>
              <a:lstStyle/>
              <a:p>
                <a:pPr>
                  <a:defRPr/>
                </a:pPr>
                <a:endParaRPr lang="en-US"/>
              </a:p>
            </p:txBody>
          </p:sp>
          <p:sp>
            <p:nvSpPr>
              <p:cNvPr id="1136" name="Freeform 86"/>
              <p:cNvSpPr>
                <a:spLocks noChangeAspect="1"/>
              </p:cNvSpPr>
              <p:nvPr userDrawn="1"/>
            </p:nvSpPr>
            <p:spPr bwMode="auto">
              <a:xfrm>
                <a:off x="2872" y="281"/>
                <a:ext cx="29" cy="51"/>
              </a:xfrm>
              <a:custGeom>
                <a:avLst/>
                <a:gdLst>
                  <a:gd name="T0" fmla="*/ 15 w 15"/>
                  <a:gd name="T1" fmla="*/ 4 h 25"/>
                  <a:gd name="T2" fmla="*/ 15 w 15"/>
                  <a:gd name="T3" fmla="*/ 25 h 25"/>
                  <a:gd name="T4" fmla="*/ 0 w 15"/>
                  <a:gd name="T5" fmla="*/ 12 h 25"/>
                  <a:gd name="T6" fmla="*/ 0 w 15"/>
                  <a:gd name="T7" fmla="*/ 0 h 25"/>
                  <a:gd name="T8" fmla="*/ 15 w 15"/>
                  <a:gd name="T9" fmla="*/ 4 h 25"/>
                  <a:gd name="T10" fmla="*/ 15 w 15"/>
                  <a:gd name="T11" fmla="*/ 4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5">
                    <a:moveTo>
                      <a:pt x="15" y="4"/>
                    </a:moveTo>
                    <a:cubicBezTo>
                      <a:pt x="15" y="25"/>
                      <a:pt x="15" y="25"/>
                      <a:pt x="15" y="25"/>
                    </a:cubicBezTo>
                    <a:cubicBezTo>
                      <a:pt x="0" y="12"/>
                      <a:pt x="0" y="12"/>
                      <a:pt x="0" y="12"/>
                    </a:cubicBezTo>
                    <a:cubicBezTo>
                      <a:pt x="0" y="0"/>
                      <a:pt x="0" y="0"/>
                      <a:pt x="0" y="0"/>
                    </a:cubicBezTo>
                    <a:cubicBezTo>
                      <a:pt x="5" y="1"/>
                      <a:pt x="10" y="3"/>
                      <a:pt x="15" y="4"/>
                    </a:cubicBezTo>
                    <a:cubicBezTo>
                      <a:pt x="15" y="4"/>
                      <a:pt x="15" y="4"/>
                      <a:pt x="15" y="4"/>
                    </a:cubicBezTo>
                    <a:close/>
                  </a:path>
                </a:pathLst>
              </a:custGeom>
              <a:solidFill>
                <a:srgbClr val="231F20"/>
              </a:solidFill>
              <a:ln w="9525">
                <a:noFill/>
                <a:round/>
                <a:headEnd/>
                <a:tailEnd/>
              </a:ln>
            </p:spPr>
            <p:txBody>
              <a:bodyPr/>
              <a:lstStyle/>
              <a:p>
                <a:pPr>
                  <a:defRPr/>
                </a:pPr>
                <a:endParaRPr lang="en-US"/>
              </a:p>
            </p:txBody>
          </p:sp>
          <p:sp>
            <p:nvSpPr>
              <p:cNvPr id="1137" name="Freeform 87"/>
              <p:cNvSpPr>
                <a:spLocks noChangeAspect="1"/>
              </p:cNvSpPr>
              <p:nvPr userDrawn="1"/>
            </p:nvSpPr>
            <p:spPr bwMode="auto">
              <a:xfrm>
                <a:off x="2778" y="281"/>
                <a:ext cx="91" cy="58"/>
              </a:xfrm>
              <a:custGeom>
                <a:avLst/>
                <a:gdLst>
                  <a:gd name="T0" fmla="*/ 4 w 46"/>
                  <a:gd name="T1" fmla="*/ 2 h 29"/>
                  <a:gd name="T2" fmla="*/ 3 w 46"/>
                  <a:gd name="T3" fmla="*/ 8 h 29"/>
                  <a:gd name="T4" fmla="*/ 4 w 46"/>
                  <a:gd name="T5" fmla="*/ 8 h 29"/>
                  <a:gd name="T6" fmla="*/ 8 w 46"/>
                  <a:gd name="T7" fmla="*/ 8 h 29"/>
                  <a:gd name="T8" fmla="*/ 10 w 46"/>
                  <a:gd name="T9" fmla="*/ 14 h 29"/>
                  <a:gd name="T10" fmla="*/ 5 w 46"/>
                  <a:gd name="T11" fmla="*/ 17 h 29"/>
                  <a:gd name="T12" fmla="*/ 3 w 46"/>
                  <a:gd name="T13" fmla="*/ 17 h 29"/>
                  <a:gd name="T14" fmla="*/ 3 w 46"/>
                  <a:gd name="T15" fmla="*/ 24 h 29"/>
                  <a:gd name="T16" fmla="*/ 7 w 46"/>
                  <a:gd name="T17" fmla="*/ 23 h 29"/>
                  <a:gd name="T18" fmla="*/ 28 w 46"/>
                  <a:gd name="T19" fmla="*/ 21 h 29"/>
                  <a:gd name="T20" fmla="*/ 30 w 46"/>
                  <a:gd name="T21" fmla="*/ 15 h 29"/>
                  <a:gd name="T22" fmla="*/ 36 w 46"/>
                  <a:gd name="T23" fmla="*/ 16 h 29"/>
                  <a:gd name="T24" fmla="*/ 38 w 46"/>
                  <a:gd name="T25" fmla="*/ 23 h 29"/>
                  <a:gd name="T26" fmla="*/ 41 w 46"/>
                  <a:gd name="T27" fmla="*/ 22 h 29"/>
                  <a:gd name="T28" fmla="*/ 46 w 46"/>
                  <a:gd name="T29" fmla="*/ 26 h 29"/>
                  <a:gd name="T30" fmla="*/ 46 w 46"/>
                  <a:gd name="T31" fmla="*/ 29 h 29"/>
                  <a:gd name="T32" fmla="*/ 42 w 46"/>
                  <a:gd name="T33" fmla="*/ 28 h 29"/>
                  <a:gd name="T34" fmla="*/ 8 w 46"/>
                  <a:gd name="T35" fmla="*/ 27 h 29"/>
                  <a:gd name="T36" fmla="*/ 0 w 46"/>
                  <a:gd name="T37" fmla="*/ 29 h 29"/>
                  <a:gd name="T38" fmla="*/ 0 w 46"/>
                  <a:gd name="T39" fmla="*/ 0 h 29"/>
                  <a:gd name="T40" fmla="*/ 2 w 46"/>
                  <a:gd name="T41" fmla="*/ 0 h 29"/>
                  <a:gd name="T42" fmla="*/ 4 w 46"/>
                  <a:gd name="T43" fmla="*/ 2 h 29"/>
                  <a:gd name="T44" fmla="*/ 4 w 46"/>
                  <a:gd name="T45" fmla="*/ 2 h 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 h="29">
                    <a:moveTo>
                      <a:pt x="4" y="2"/>
                    </a:moveTo>
                    <a:cubicBezTo>
                      <a:pt x="5" y="4"/>
                      <a:pt x="4" y="6"/>
                      <a:pt x="3" y="8"/>
                    </a:cubicBezTo>
                    <a:cubicBezTo>
                      <a:pt x="3" y="8"/>
                      <a:pt x="4" y="8"/>
                      <a:pt x="4" y="8"/>
                    </a:cubicBezTo>
                    <a:cubicBezTo>
                      <a:pt x="5" y="7"/>
                      <a:pt x="7" y="7"/>
                      <a:pt x="8" y="8"/>
                    </a:cubicBezTo>
                    <a:cubicBezTo>
                      <a:pt x="10" y="9"/>
                      <a:pt x="10" y="12"/>
                      <a:pt x="10" y="14"/>
                    </a:cubicBezTo>
                    <a:cubicBezTo>
                      <a:pt x="9" y="15"/>
                      <a:pt x="7" y="17"/>
                      <a:pt x="5" y="17"/>
                    </a:cubicBezTo>
                    <a:cubicBezTo>
                      <a:pt x="3" y="17"/>
                      <a:pt x="3" y="17"/>
                      <a:pt x="3" y="17"/>
                    </a:cubicBezTo>
                    <a:cubicBezTo>
                      <a:pt x="3" y="24"/>
                      <a:pt x="3" y="24"/>
                      <a:pt x="3" y="24"/>
                    </a:cubicBezTo>
                    <a:cubicBezTo>
                      <a:pt x="4" y="24"/>
                      <a:pt x="5" y="24"/>
                      <a:pt x="7" y="23"/>
                    </a:cubicBezTo>
                    <a:cubicBezTo>
                      <a:pt x="13" y="22"/>
                      <a:pt x="20" y="21"/>
                      <a:pt x="28" y="21"/>
                    </a:cubicBezTo>
                    <a:cubicBezTo>
                      <a:pt x="28" y="19"/>
                      <a:pt x="28" y="16"/>
                      <a:pt x="30" y="15"/>
                    </a:cubicBezTo>
                    <a:cubicBezTo>
                      <a:pt x="32" y="14"/>
                      <a:pt x="34" y="15"/>
                      <a:pt x="36" y="16"/>
                    </a:cubicBezTo>
                    <a:cubicBezTo>
                      <a:pt x="38" y="18"/>
                      <a:pt x="38" y="20"/>
                      <a:pt x="38" y="23"/>
                    </a:cubicBezTo>
                    <a:cubicBezTo>
                      <a:pt x="39" y="23"/>
                      <a:pt x="40" y="22"/>
                      <a:pt x="41" y="22"/>
                    </a:cubicBezTo>
                    <a:cubicBezTo>
                      <a:pt x="43" y="22"/>
                      <a:pt x="45" y="24"/>
                      <a:pt x="46" y="26"/>
                    </a:cubicBezTo>
                    <a:cubicBezTo>
                      <a:pt x="46" y="27"/>
                      <a:pt x="46" y="28"/>
                      <a:pt x="46" y="29"/>
                    </a:cubicBezTo>
                    <a:cubicBezTo>
                      <a:pt x="45" y="28"/>
                      <a:pt x="43" y="28"/>
                      <a:pt x="42" y="28"/>
                    </a:cubicBezTo>
                    <a:cubicBezTo>
                      <a:pt x="31" y="25"/>
                      <a:pt x="18" y="24"/>
                      <a:pt x="8" y="27"/>
                    </a:cubicBezTo>
                    <a:cubicBezTo>
                      <a:pt x="5" y="28"/>
                      <a:pt x="3" y="29"/>
                      <a:pt x="0" y="29"/>
                    </a:cubicBezTo>
                    <a:cubicBezTo>
                      <a:pt x="0" y="0"/>
                      <a:pt x="0" y="0"/>
                      <a:pt x="0" y="0"/>
                    </a:cubicBezTo>
                    <a:cubicBezTo>
                      <a:pt x="1" y="0"/>
                      <a:pt x="2" y="0"/>
                      <a:pt x="2" y="0"/>
                    </a:cubicBezTo>
                    <a:cubicBezTo>
                      <a:pt x="3" y="1"/>
                      <a:pt x="4" y="1"/>
                      <a:pt x="4" y="2"/>
                    </a:cubicBezTo>
                    <a:cubicBezTo>
                      <a:pt x="4" y="2"/>
                      <a:pt x="4" y="2"/>
                      <a:pt x="4" y="2"/>
                    </a:cubicBezTo>
                    <a:close/>
                  </a:path>
                </a:pathLst>
              </a:custGeom>
              <a:solidFill>
                <a:srgbClr val="FFFFFF"/>
              </a:solidFill>
              <a:ln w="9525">
                <a:noFill/>
                <a:round/>
                <a:headEnd/>
                <a:tailEnd/>
              </a:ln>
            </p:spPr>
            <p:txBody>
              <a:bodyPr/>
              <a:lstStyle/>
              <a:p>
                <a:pPr>
                  <a:defRPr/>
                </a:pPr>
                <a:endParaRPr lang="en-US"/>
              </a:p>
            </p:txBody>
          </p:sp>
          <p:sp>
            <p:nvSpPr>
              <p:cNvPr id="1138" name="Freeform 88"/>
              <p:cNvSpPr>
                <a:spLocks noChangeAspect="1"/>
              </p:cNvSpPr>
              <p:nvPr userDrawn="1"/>
            </p:nvSpPr>
            <p:spPr bwMode="auto">
              <a:xfrm>
                <a:off x="2685" y="281"/>
                <a:ext cx="94" cy="78"/>
              </a:xfrm>
              <a:custGeom>
                <a:avLst/>
                <a:gdLst>
                  <a:gd name="T0" fmla="*/ 47 w 47"/>
                  <a:gd name="T1" fmla="*/ 29 h 39"/>
                  <a:gd name="T2" fmla="*/ 3 w 47"/>
                  <a:gd name="T3" fmla="*/ 35 h 39"/>
                  <a:gd name="T4" fmla="*/ 1 w 47"/>
                  <a:gd name="T5" fmla="*/ 34 h 39"/>
                  <a:gd name="T6" fmla="*/ 2 w 47"/>
                  <a:gd name="T7" fmla="*/ 30 h 39"/>
                  <a:gd name="T8" fmla="*/ 9 w 47"/>
                  <a:gd name="T9" fmla="*/ 32 h 39"/>
                  <a:gd name="T10" fmla="*/ 9 w 47"/>
                  <a:gd name="T11" fmla="*/ 32 h 39"/>
                  <a:gd name="T12" fmla="*/ 11 w 47"/>
                  <a:gd name="T13" fmla="*/ 26 h 39"/>
                  <a:gd name="T14" fmla="*/ 17 w 47"/>
                  <a:gd name="T15" fmla="*/ 27 h 39"/>
                  <a:gd name="T16" fmla="*/ 19 w 47"/>
                  <a:gd name="T17" fmla="*/ 32 h 39"/>
                  <a:gd name="T18" fmla="*/ 19 w 47"/>
                  <a:gd name="T19" fmla="*/ 32 h 39"/>
                  <a:gd name="T20" fmla="*/ 44 w 47"/>
                  <a:gd name="T21" fmla="*/ 26 h 39"/>
                  <a:gd name="T22" fmla="*/ 44 w 47"/>
                  <a:gd name="T23" fmla="*/ 19 h 39"/>
                  <a:gd name="T24" fmla="*/ 42 w 47"/>
                  <a:gd name="T25" fmla="*/ 20 h 39"/>
                  <a:gd name="T26" fmla="*/ 38 w 47"/>
                  <a:gd name="T27" fmla="*/ 21 h 39"/>
                  <a:gd name="T28" fmla="*/ 37 w 47"/>
                  <a:gd name="T29" fmla="*/ 19 h 39"/>
                  <a:gd name="T30" fmla="*/ 41 w 47"/>
                  <a:gd name="T31" fmla="*/ 11 h 39"/>
                  <a:gd name="T32" fmla="*/ 43 w 47"/>
                  <a:gd name="T33" fmla="*/ 10 h 39"/>
                  <a:gd name="T34" fmla="*/ 43 w 47"/>
                  <a:gd name="T35" fmla="*/ 10 h 39"/>
                  <a:gd name="T36" fmla="*/ 42 w 47"/>
                  <a:gd name="T37" fmla="*/ 5 h 39"/>
                  <a:gd name="T38" fmla="*/ 47 w 47"/>
                  <a:gd name="T39" fmla="*/ 0 h 39"/>
                  <a:gd name="T40" fmla="*/ 47 w 47"/>
                  <a:gd name="T41" fmla="*/ 29 h 39"/>
                  <a:gd name="T42" fmla="*/ 47 w 47"/>
                  <a:gd name="T43" fmla="*/ 29 h 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7" h="39">
                    <a:moveTo>
                      <a:pt x="47" y="29"/>
                    </a:moveTo>
                    <a:cubicBezTo>
                      <a:pt x="33" y="34"/>
                      <a:pt x="18" y="39"/>
                      <a:pt x="3" y="35"/>
                    </a:cubicBezTo>
                    <a:cubicBezTo>
                      <a:pt x="1" y="34"/>
                      <a:pt x="1" y="34"/>
                      <a:pt x="1" y="34"/>
                    </a:cubicBezTo>
                    <a:cubicBezTo>
                      <a:pt x="1" y="33"/>
                      <a:pt x="0" y="31"/>
                      <a:pt x="2" y="30"/>
                    </a:cubicBezTo>
                    <a:cubicBezTo>
                      <a:pt x="4" y="29"/>
                      <a:pt x="7" y="30"/>
                      <a:pt x="9" y="32"/>
                    </a:cubicBezTo>
                    <a:cubicBezTo>
                      <a:pt x="9" y="32"/>
                      <a:pt x="9" y="32"/>
                      <a:pt x="9" y="32"/>
                    </a:cubicBezTo>
                    <a:cubicBezTo>
                      <a:pt x="9" y="29"/>
                      <a:pt x="9" y="27"/>
                      <a:pt x="11" y="26"/>
                    </a:cubicBezTo>
                    <a:cubicBezTo>
                      <a:pt x="13" y="25"/>
                      <a:pt x="16" y="25"/>
                      <a:pt x="17" y="27"/>
                    </a:cubicBezTo>
                    <a:cubicBezTo>
                      <a:pt x="19" y="28"/>
                      <a:pt x="19" y="30"/>
                      <a:pt x="19" y="32"/>
                    </a:cubicBezTo>
                    <a:cubicBezTo>
                      <a:pt x="19" y="32"/>
                      <a:pt x="19" y="32"/>
                      <a:pt x="19" y="32"/>
                    </a:cubicBezTo>
                    <a:cubicBezTo>
                      <a:pt x="28" y="31"/>
                      <a:pt x="36" y="29"/>
                      <a:pt x="44" y="26"/>
                    </a:cubicBezTo>
                    <a:cubicBezTo>
                      <a:pt x="44" y="19"/>
                      <a:pt x="44" y="19"/>
                      <a:pt x="44" y="19"/>
                    </a:cubicBezTo>
                    <a:cubicBezTo>
                      <a:pt x="43" y="19"/>
                      <a:pt x="43" y="20"/>
                      <a:pt x="42" y="20"/>
                    </a:cubicBezTo>
                    <a:cubicBezTo>
                      <a:pt x="41" y="21"/>
                      <a:pt x="40" y="21"/>
                      <a:pt x="38" y="21"/>
                    </a:cubicBezTo>
                    <a:cubicBezTo>
                      <a:pt x="38" y="20"/>
                      <a:pt x="37" y="20"/>
                      <a:pt x="37" y="19"/>
                    </a:cubicBezTo>
                    <a:cubicBezTo>
                      <a:pt x="37" y="16"/>
                      <a:pt x="38" y="13"/>
                      <a:pt x="41" y="11"/>
                    </a:cubicBezTo>
                    <a:cubicBezTo>
                      <a:pt x="41" y="11"/>
                      <a:pt x="42" y="10"/>
                      <a:pt x="43" y="10"/>
                    </a:cubicBezTo>
                    <a:cubicBezTo>
                      <a:pt x="43" y="10"/>
                      <a:pt x="43" y="10"/>
                      <a:pt x="43" y="10"/>
                    </a:cubicBezTo>
                    <a:cubicBezTo>
                      <a:pt x="42" y="9"/>
                      <a:pt x="42" y="7"/>
                      <a:pt x="42" y="5"/>
                    </a:cubicBezTo>
                    <a:cubicBezTo>
                      <a:pt x="43" y="3"/>
                      <a:pt x="45" y="1"/>
                      <a:pt x="47" y="0"/>
                    </a:cubicBezTo>
                    <a:cubicBezTo>
                      <a:pt x="47" y="29"/>
                      <a:pt x="47" y="29"/>
                      <a:pt x="47" y="29"/>
                    </a:cubicBezTo>
                    <a:cubicBezTo>
                      <a:pt x="47" y="29"/>
                      <a:pt x="47" y="29"/>
                      <a:pt x="47" y="29"/>
                    </a:cubicBezTo>
                    <a:close/>
                  </a:path>
                </a:pathLst>
              </a:custGeom>
              <a:solidFill>
                <a:srgbClr val="E13A3E"/>
              </a:solidFill>
              <a:ln w="9525">
                <a:noFill/>
                <a:round/>
                <a:headEnd/>
                <a:tailEnd/>
              </a:ln>
            </p:spPr>
            <p:txBody>
              <a:bodyPr/>
              <a:lstStyle/>
              <a:p>
                <a:pPr>
                  <a:defRPr/>
                </a:pPr>
                <a:endParaRPr lang="en-US"/>
              </a:p>
            </p:txBody>
          </p:sp>
          <p:sp>
            <p:nvSpPr>
              <p:cNvPr id="1139" name="Freeform 89"/>
              <p:cNvSpPr>
                <a:spLocks noChangeAspect="1"/>
              </p:cNvSpPr>
              <p:nvPr userDrawn="1"/>
            </p:nvSpPr>
            <p:spPr bwMode="auto">
              <a:xfrm>
                <a:off x="2687" y="283"/>
                <a:ext cx="89" cy="62"/>
              </a:xfrm>
              <a:custGeom>
                <a:avLst/>
                <a:gdLst>
                  <a:gd name="T0" fmla="*/ 41 w 44"/>
                  <a:gd name="T1" fmla="*/ 6 h 31"/>
                  <a:gd name="T2" fmla="*/ 42 w 44"/>
                  <a:gd name="T3" fmla="*/ 9 h 31"/>
                  <a:gd name="T4" fmla="*/ 36 w 44"/>
                  <a:gd name="T5" fmla="*/ 14 h 31"/>
                  <a:gd name="T6" fmla="*/ 36 w 44"/>
                  <a:gd name="T7" fmla="*/ 19 h 31"/>
                  <a:gd name="T8" fmla="*/ 40 w 44"/>
                  <a:gd name="T9" fmla="*/ 20 h 31"/>
                  <a:gd name="T10" fmla="*/ 43 w 44"/>
                  <a:gd name="T11" fmla="*/ 19 h 31"/>
                  <a:gd name="T12" fmla="*/ 43 w 44"/>
                  <a:gd name="T13" fmla="*/ 25 h 31"/>
                  <a:gd name="T14" fmla="*/ 18 w 44"/>
                  <a:gd name="T15" fmla="*/ 31 h 31"/>
                  <a:gd name="T16" fmla="*/ 16 w 44"/>
                  <a:gd name="T17" fmla="*/ 25 h 31"/>
                  <a:gd name="T18" fmla="*/ 10 w 44"/>
                  <a:gd name="T19" fmla="*/ 25 h 31"/>
                  <a:gd name="T20" fmla="*/ 8 w 44"/>
                  <a:gd name="T21" fmla="*/ 30 h 31"/>
                  <a:gd name="T22" fmla="*/ 0 w 44"/>
                  <a:gd name="T23" fmla="*/ 29 h 31"/>
                  <a:gd name="T24" fmla="*/ 0 w 44"/>
                  <a:gd name="T25" fmla="*/ 30 h 31"/>
                  <a:gd name="T26" fmla="*/ 0 w 44"/>
                  <a:gd name="T27" fmla="*/ 4 h 31"/>
                  <a:gd name="T28" fmla="*/ 31 w 44"/>
                  <a:gd name="T29" fmla="*/ 4 h 31"/>
                  <a:gd name="T30" fmla="*/ 44 w 44"/>
                  <a:gd name="T31" fmla="*/ 0 h 31"/>
                  <a:gd name="T32" fmla="*/ 41 w 44"/>
                  <a:gd name="T33" fmla="*/ 6 h 31"/>
                  <a:gd name="T34" fmla="*/ 41 w 44"/>
                  <a:gd name="T35" fmla="*/ 6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1">
                    <a:moveTo>
                      <a:pt x="41" y="6"/>
                    </a:moveTo>
                    <a:cubicBezTo>
                      <a:pt x="41" y="7"/>
                      <a:pt x="41" y="8"/>
                      <a:pt x="42" y="9"/>
                    </a:cubicBezTo>
                    <a:cubicBezTo>
                      <a:pt x="39" y="9"/>
                      <a:pt x="37" y="11"/>
                      <a:pt x="36" y="14"/>
                    </a:cubicBezTo>
                    <a:cubicBezTo>
                      <a:pt x="36" y="16"/>
                      <a:pt x="35" y="18"/>
                      <a:pt x="36" y="19"/>
                    </a:cubicBezTo>
                    <a:cubicBezTo>
                      <a:pt x="37" y="20"/>
                      <a:pt x="38" y="20"/>
                      <a:pt x="40" y="20"/>
                    </a:cubicBezTo>
                    <a:cubicBezTo>
                      <a:pt x="41" y="20"/>
                      <a:pt x="42" y="19"/>
                      <a:pt x="43" y="19"/>
                    </a:cubicBezTo>
                    <a:cubicBezTo>
                      <a:pt x="43" y="25"/>
                      <a:pt x="43" y="25"/>
                      <a:pt x="43" y="25"/>
                    </a:cubicBezTo>
                    <a:cubicBezTo>
                      <a:pt x="35" y="28"/>
                      <a:pt x="27" y="30"/>
                      <a:pt x="18" y="31"/>
                    </a:cubicBezTo>
                    <a:cubicBezTo>
                      <a:pt x="18" y="28"/>
                      <a:pt x="18" y="26"/>
                      <a:pt x="16" y="25"/>
                    </a:cubicBezTo>
                    <a:cubicBezTo>
                      <a:pt x="14" y="24"/>
                      <a:pt x="12" y="23"/>
                      <a:pt x="10" y="25"/>
                    </a:cubicBezTo>
                    <a:cubicBezTo>
                      <a:pt x="8" y="26"/>
                      <a:pt x="7" y="28"/>
                      <a:pt x="8" y="30"/>
                    </a:cubicBezTo>
                    <a:cubicBezTo>
                      <a:pt x="6" y="29"/>
                      <a:pt x="3" y="28"/>
                      <a:pt x="0" y="29"/>
                    </a:cubicBezTo>
                    <a:cubicBezTo>
                      <a:pt x="0" y="30"/>
                      <a:pt x="0" y="30"/>
                      <a:pt x="0" y="30"/>
                    </a:cubicBezTo>
                    <a:cubicBezTo>
                      <a:pt x="0" y="4"/>
                      <a:pt x="0" y="4"/>
                      <a:pt x="0" y="4"/>
                    </a:cubicBezTo>
                    <a:cubicBezTo>
                      <a:pt x="9" y="7"/>
                      <a:pt x="21" y="7"/>
                      <a:pt x="31" y="4"/>
                    </a:cubicBezTo>
                    <a:cubicBezTo>
                      <a:pt x="35" y="3"/>
                      <a:pt x="39" y="1"/>
                      <a:pt x="44" y="0"/>
                    </a:cubicBezTo>
                    <a:cubicBezTo>
                      <a:pt x="42" y="1"/>
                      <a:pt x="40" y="4"/>
                      <a:pt x="41" y="6"/>
                    </a:cubicBezTo>
                    <a:cubicBezTo>
                      <a:pt x="41" y="6"/>
                      <a:pt x="41" y="6"/>
                      <a:pt x="41" y="6"/>
                    </a:cubicBezTo>
                    <a:close/>
                  </a:path>
                </a:pathLst>
              </a:custGeom>
              <a:solidFill>
                <a:srgbClr val="FFFFFF"/>
              </a:solidFill>
              <a:ln w="9525">
                <a:noFill/>
                <a:round/>
                <a:headEnd/>
                <a:tailEnd/>
              </a:ln>
            </p:spPr>
            <p:txBody>
              <a:bodyPr/>
              <a:lstStyle/>
              <a:p>
                <a:pPr>
                  <a:defRPr/>
                </a:pPr>
                <a:endParaRPr lang="en-US"/>
              </a:p>
            </p:txBody>
          </p:sp>
          <p:sp>
            <p:nvSpPr>
              <p:cNvPr id="1140" name="Freeform 90"/>
              <p:cNvSpPr>
                <a:spLocks noChangeAspect="1"/>
              </p:cNvSpPr>
              <p:nvPr userDrawn="1"/>
            </p:nvSpPr>
            <p:spPr bwMode="auto">
              <a:xfrm>
                <a:off x="2963" y="283"/>
                <a:ext cx="31" cy="56"/>
              </a:xfrm>
              <a:custGeom>
                <a:avLst/>
                <a:gdLst>
                  <a:gd name="T0" fmla="*/ 15 w 15"/>
                  <a:gd name="T1" fmla="*/ 28 h 28"/>
                  <a:gd name="T2" fmla="*/ 0 w 15"/>
                  <a:gd name="T3" fmla="*/ 22 h 28"/>
                  <a:gd name="T4" fmla="*/ 0 w 15"/>
                  <a:gd name="T5" fmla="*/ 4 h 28"/>
                  <a:gd name="T6" fmla="*/ 15 w 15"/>
                  <a:gd name="T7" fmla="*/ 0 h 28"/>
                  <a:gd name="T8" fmla="*/ 15 w 15"/>
                  <a:gd name="T9" fmla="*/ 28 h 28"/>
                  <a:gd name="T10" fmla="*/ 15 w 15"/>
                  <a:gd name="T11" fmla="*/ 28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28"/>
                    </a:moveTo>
                    <a:cubicBezTo>
                      <a:pt x="10" y="26"/>
                      <a:pt x="5" y="24"/>
                      <a:pt x="0" y="22"/>
                    </a:cubicBezTo>
                    <a:cubicBezTo>
                      <a:pt x="0" y="4"/>
                      <a:pt x="0" y="4"/>
                      <a:pt x="0" y="4"/>
                    </a:cubicBezTo>
                    <a:cubicBezTo>
                      <a:pt x="5" y="3"/>
                      <a:pt x="10" y="1"/>
                      <a:pt x="15" y="0"/>
                    </a:cubicBezTo>
                    <a:cubicBezTo>
                      <a:pt x="15" y="28"/>
                      <a:pt x="15" y="28"/>
                      <a:pt x="15" y="28"/>
                    </a:cubicBezTo>
                    <a:cubicBezTo>
                      <a:pt x="15" y="28"/>
                      <a:pt x="15" y="28"/>
                      <a:pt x="15" y="28"/>
                    </a:cubicBezTo>
                    <a:close/>
                  </a:path>
                </a:pathLst>
              </a:custGeom>
              <a:solidFill>
                <a:srgbClr val="231F20"/>
              </a:solidFill>
              <a:ln w="9525">
                <a:noFill/>
                <a:round/>
                <a:headEnd/>
                <a:tailEnd/>
              </a:ln>
            </p:spPr>
            <p:txBody>
              <a:bodyPr/>
              <a:lstStyle/>
              <a:p>
                <a:pPr>
                  <a:defRPr/>
                </a:pPr>
                <a:endParaRPr lang="en-US"/>
              </a:p>
            </p:txBody>
          </p:sp>
          <p:sp>
            <p:nvSpPr>
              <p:cNvPr id="1141" name="Freeform 91"/>
              <p:cNvSpPr>
                <a:spLocks noChangeAspect="1"/>
              </p:cNvSpPr>
              <p:nvPr userDrawn="1"/>
            </p:nvSpPr>
            <p:spPr bwMode="auto">
              <a:xfrm>
                <a:off x="2903" y="290"/>
                <a:ext cx="29" cy="22"/>
              </a:xfrm>
              <a:custGeom>
                <a:avLst/>
                <a:gdLst>
                  <a:gd name="T0" fmla="*/ 14 w 14"/>
                  <a:gd name="T1" fmla="*/ 2 h 11"/>
                  <a:gd name="T2" fmla="*/ 14 w 14"/>
                  <a:gd name="T3" fmla="*/ 11 h 11"/>
                  <a:gd name="T4" fmla="*/ 0 w 14"/>
                  <a:gd name="T5" fmla="*/ 0 h 11"/>
                  <a:gd name="T6" fmla="*/ 14 w 14"/>
                  <a:gd name="T7" fmla="*/ 2 h 11"/>
                  <a:gd name="T8" fmla="*/ 14 w 14"/>
                  <a:gd name="T9" fmla="*/ 2 h 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1">
                    <a:moveTo>
                      <a:pt x="14" y="2"/>
                    </a:moveTo>
                    <a:cubicBezTo>
                      <a:pt x="14" y="5"/>
                      <a:pt x="14" y="8"/>
                      <a:pt x="14" y="11"/>
                    </a:cubicBezTo>
                    <a:cubicBezTo>
                      <a:pt x="9" y="8"/>
                      <a:pt x="4" y="4"/>
                      <a:pt x="0" y="0"/>
                    </a:cubicBezTo>
                    <a:cubicBezTo>
                      <a:pt x="4" y="1"/>
                      <a:pt x="9" y="2"/>
                      <a:pt x="14" y="2"/>
                    </a:cubicBezTo>
                    <a:cubicBezTo>
                      <a:pt x="14" y="2"/>
                      <a:pt x="14" y="2"/>
                      <a:pt x="14" y="2"/>
                    </a:cubicBezTo>
                    <a:close/>
                  </a:path>
                </a:pathLst>
              </a:custGeom>
              <a:solidFill>
                <a:srgbClr val="231F20"/>
              </a:solidFill>
              <a:ln w="9525">
                <a:noFill/>
                <a:round/>
                <a:headEnd/>
                <a:tailEnd/>
              </a:ln>
            </p:spPr>
            <p:txBody>
              <a:bodyPr/>
              <a:lstStyle/>
              <a:p>
                <a:pPr>
                  <a:defRPr/>
                </a:pPr>
                <a:endParaRPr lang="en-US"/>
              </a:p>
            </p:txBody>
          </p:sp>
          <p:sp>
            <p:nvSpPr>
              <p:cNvPr id="1142" name="Freeform 92"/>
              <p:cNvSpPr>
                <a:spLocks noChangeAspect="1"/>
              </p:cNvSpPr>
              <p:nvPr userDrawn="1"/>
            </p:nvSpPr>
            <p:spPr bwMode="auto">
              <a:xfrm>
                <a:off x="2901" y="290"/>
                <a:ext cx="31" cy="65"/>
              </a:xfrm>
              <a:custGeom>
                <a:avLst/>
                <a:gdLst>
                  <a:gd name="T0" fmla="*/ 15 w 15"/>
                  <a:gd name="T1" fmla="*/ 11 h 32"/>
                  <a:gd name="T2" fmla="*/ 15 w 15"/>
                  <a:gd name="T3" fmla="*/ 32 h 32"/>
                  <a:gd name="T4" fmla="*/ 0 w 15"/>
                  <a:gd name="T5" fmla="*/ 21 h 32"/>
                  <a:gd name="T6" fmla="*/ 0 w 15"/>
                  <a:gd name="T7" fmla="*/ 0 h 32"/>
                  <a:gd name="T8" fmla="*/ 15 w 15"/>
                  <a:gd name="T9" fmla="*/ 11 h 32"/>
                  <a:gd name="T10" fmla="*/ 15 w 15"/>
                  <a:gd name="T11" fmla="*/ 11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32">
                    <a:moveTo>
                      <a:pt x="15" y="11"/>
                    </a:moveTo>
                    <a:cubicBezTo>
                      <a:pt x="15" y="32"/>
                      <a:pt x="15" y="32"/>
                      <a:pt x="15" y="32"/>
                    </a:cubicBezTo>
                    <a:cubicBezTo>
                      <a:pt x="10" y="29"/>
                      <a:pt x="5" y="25"/>
                      <a:pt x="0" y="21"/>
                    </a:cubicBezTo>
                    <a:cubicBezTo>
                      <a:pt x="0" y="0"/>
                      <a:pt x="0" y="0"/>
                      <a:pt x="0" y="0"/>
                    </a:cubicBezTo>
                    <a:cubicBezTo>
                      <a:pt x="5" y="4"/>
                      <a:pt x="10" y="8"/>
                      <a:pt x="15" y="11"/>
                    </a:cubicBezTo>
                    <a:cubicBezTo>
                      <a:pt x="15" y="11"/>
                      <a:pt x="15" y="11"/>
                      <a:pt x="15" y="11"/>
                    </a:cubicBezTo>
                    <a:close/>
                  </a:path>
                </a:pathLst>
              </a:custGeom>
              <a:solidFill>
                <a:srgbClr val="FEBF50"/>
              </a:solidFill>
              <a:ln w="9525">
                <a:noFill/>
                <a:round/>
                <a:headEnd/>
                <a:tailEnd/>
              </a:ln>
            </p:spPr>
            <p:txBody>
              <a:bodyPr/>
              <a:lstStyle/>
              <a:p>
                <a:pPr>
                  <a:defRPr/>
                </a:pPr>
                <a:endParaRPr lang="en-US"/>
              </a:p>
            </p:txBody>
          </p:sp>
          <p:sp>
            <p:nvSpPr>
              <p:cNvPr id="1143" name="Freeform 93"/>
              <p:cNvSpPr>
                <a:spLocks noChangeAspect="1"/>
              </p:cNvSpPr>
              <p:nvPr userDrawn="1"/>
            </p:nvSpPr>
            <p:spPr bwMode="auto">
              <a:xfrm>
                <a:off x="2934" y="292"/>
                <a:ext cx="29" cy="36"/>
              </a:xfrm>
              <a:custGeom>
                <a:avLst/>
                <a:gdLst>
                  <a:gd name="T0" fmla="*/ 15 w 15"/>
                  <a:gd name="T1" fmla="*/ 18 h 18"/>
                  <a:gd name="T2" fmla="*/ 0 w 15"/>
                  <a:gd name="T3" fmla="*/ 10 h 18"/>
                  <a:gd name="T4" fmla="*/ 0 w 15"/>
                  <a:gd name="T5" fmla="*/ 1 h 18"/>
                  <a:gd name="T6" fmla="*/ 15 w 15"/>
                  <a:gd name="T7" fmla="*/ 0 h 18"/>
                  <a:gd name="T8" fmla="*/ 15 w 15"/>
                  <a:gd name="T9" fmla="*/ 18 h 18"/>
                  <a:gd name="T10" fmla="*/ 15 w 15"/>
                  <a:gd name="T11" fmla="*/ 18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8">
                    <a:moveTo>
                      <a:pt x="15" y="18"/>
                    </a:moveTo>
                    <a:cubicBezTo>
                      <a:pt x="10" y="16"/>
                      <a:pt x="5" y="13"/>
                      <a:pt x="0" y="10"/>
                    </a:cubicBezTo>
                    <a:cubicBezTo>
                      <a:pt x="0" y="1"/>
                      <a:pt x="0" y="1"/>
                      <a:pt x="0" y="1"/>
                    </a:cubicBezTo>
                    <a:cubicBezTo>
                      <a:pt x="5" y="1"/>
                      <a:pt x="10" y="0"/>
                      <a:pt x="15" y="0"/>
                    </a:cubicBezTo>
                    <a:cubicBezTo>
                      <a:pt x="15" y="18"/>
                      <a:pt x="15" y="18"/>
                      <a:pt x="15" y="18"/>
                    </a:cubicBezTo>
                    <a:cubicBezTo>
                      <a:pt x="15" y="18"/>
                      <a:pt x="15" y="18"/>
                      <a:pt x="15" y="18"/>
                    </a:cubicBezTo>
                    <a:close/>
                  </a:path>
                </a:pathLst>
              </a:custGeom>
              <a:solidFill>
                <a:srgbClr val="FEBF50"/>
              </a:solidFill>
              <a:ln w="9525">
                <a:noFill/>
                <a:round/>
                <a:headEnd/>
                <a:tailEnd/>
              </a:ln>
            </p:spPr>
            <p:txBody>
              <a:bodyPr/>
              <a:lstStyle/>
              <a:p>
                <a:pPr>
                  <a:defRPr/>
                </a:pPr>
                <a:endParaRPr lang="en-US"/>
              </a:p>
            </p:txBody>
          </p:sp>
          <p:sp>
            <p:nvSpPr>
              <p:cNvPr id="1144" name="Freeform 94"/>
              <p:cNvSpPr>
                <a:spLocks noChangeAspect="1"/>
              </p:cNvSpPr>
              <p:nvPr userDrawn="1"/>
            </p:nvSpPr>
            <p:spPr bwMode="auto">
              <a:xfrm>
                <a:off x="2872" y="306"/>
                <a:ext cx="29" cy="103"/>
              </a:xfrm>
              <a:custGeom>
                <a:avLst/>
                <a:gdLst>
                  <a:gd name="T0" fmla="*/ 15 w 15"/>
                  <a:gd name="T1" fmla="*/ 51 h 51"/>
                  <a:gd name="T2" fmla="*/ 0 w 15"/>
                  <a:gd name="T3" fmla="*/ 47 h 51"/>
                  <a:gd name="T4" fmla="*/ 0 w 15"/>
                  <a:gd name="T5" fmla="*/ 0 h 51"/>
                  <a:gd name="T6" fmla="*/ 15 w 15"/>
                  <a:gd name="T7" fmla="*/ 13 h 51"/>
                  <a:gd name="T8" fmla="*/ 15 w 15"/>
                  <a:gd name="T9" fmla="*/ 51 h 51"/>
                  <a:gd name="T10" fmla="*/ 15 w 15"/>
                  <a:gd name="T11" fmla="*/ 51 h 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51">
                    <a:moveTo>
                      <a:pt x="15" y="51"/>
                    </a:moveTo>
                    <a:cubicBezTo>
                      <a:pt x="10" y="49"/>
                      <a:pt x="5" y="48"/>
                      <a:pt x="0" y="47"/>
                    </a:cubicBezTo>
                    <a:cubicBezTo>
                      <a:pt x="0" y="0"/>
                      <a:pt x="0" y="0"/>
                      <a:pt x="0" y="0"/>
                    </a:cubicBezTo>
                    <a:cubicBezTo>
                      <a:pt x="15" y="13"/>
                      <a:pt x="15" y="13"/>
                      <a:pt x="15" y="13"/>
                    </a:cubicBezTo>
                    <a:cubicBezTo>
                      <a:pt x="15" y="51"/>
                      <a:pt x="15" y="51"/>
                      <a:pt x="15" y="51"/>
                    </a:cubicBezTo>
                    <a:cubicBezTo>
                      <a:pt x="15" y="51"/>
                      <a:pt x="15" y="51"/>
                      <a:pt x="15" y="51"/>
                    </a:cubicBezTo>
                    <a:close/>
                  </a:path>
                </a:pathLst>
              </a:custGeom>
              <a:solidFill>
                <a:srgbClr val="FEBF50"/>
              </a:solidFill>
              <a:ln w="9525">
                <a:noFill/>
                <a:round/>
                <a:headEnd/>
                <a:tailEnd/>
              </a:ln>
            </p:spPr>
            <p:txBody>
              <a:bodyPr/>
              <a:lstStyle/>
              <a:p>
                <a:pPr>
                  <a:defRPr/>
                </a:pPr>
                <a:endParaRPr lang="en-US"/>
              </a:p>
            </p:txBody>
          </p:sp>
          <p:sp>
            <p:nvSpPr>
              <p:cNvPr id="1145" name="Freeform 95"/>
              <p:cNvSpPr>
                <a:spLocks noChangeAspect="1"/>
              </p:cNvSpPr>
              <p:nvPr userDrawn="1"/>
            </p:nvSpPr>
            <p:spPr bwMode="auto">
              <a:xfrm>
                <a:off x="2934" y="312"/>
                <a:ext cx="29" cy="58"/>
              </a:xfrm>
              <a:custGeom>
                <a:avLst/>
                <a:gdLst>
                  <a:gd name="T0" fmla="*/ 15 w 15"/>
                  <a:gd name="T1" fmla="*/ 8 h 29"/>
                  <a:gd name="T2" fmla="*/ 15 w 15"/>
                  <a:gd name="T3" fmla="*/ 29 h 29"/>
                  <a:gd name="T4" fmla="*/ 15 w 15"/>
                  <a:gd name="T5" fmla="*/ 29 h 29"/>
                  <a:gd name="T6" fmla="*/ 0 w 15"/>
                  <a:gd name="T7" fmla="*/ 21 h 29"/>
                  <a:gd name="T8" fmla="*/ 0 w 15"/>
                  <a:gd name="T9" fmla="*/ 0 h 29"/>
                  <a:gd name="T10" fmla="*/ 15 w 15"/>
                  <a:gd name="T11" fmla="*/ 8 h 29"/>
                  <a:gd name="T12" fmla="*/ 15 w 15"/>
                  <a:gd name="T13" fmla="*/ 8 h 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29">
                    <a:moveTo>
                      <a:pt x="15" y="8"/>
                    </a:moveTo>
                    <a:cubicBezTo>
                      <a:pt x="15" y="29"/>
                      <a:pt x="15" y="29"/>
                      <a:pt x="15" y="29"/>
                    </a:cubicBezTo>
                    <a:cubicBezTo>
                      <a:pt x="15" y="29"/>
                      <a:pt x="15" y="29"/>
                      <a:pt x="15" y="29"/>
                    </a:cubicBezTo>
                    <a:cubicBezTo>
                      <a:pt x="9" y="27"/>
                      <a:pt x="5" y="24"/>
                      <a:pt x="0" y="21"/>
                    </a:cubicBezTo>
                    <a:cubicBezTo>
                      <a:pt x="0" y="0"/>
                      <a:pt x="0" y="0"/>
                      <a:pt x="0" y="0"/>
                    </a:cubicBezTo>
                    <a:cubicBezTo>
                      <a:pt x="5" y="4"/>
                      <a:pt x="10" y="6"/>
                      <a:pt x="15" y="8"/>
                    </a:cubicBezTo>
                    <a:cubicBezTo>
                      <a:pt x="15" y="8"/>
                      <a:pt x="15" y="8"/>
                      <a:pt x="15" y="8"/>
                    </a:cubicBezTo>
                    <a:close/>
                  </a:path>
                </a:pathLst>
              </a:custGeom>
              <a:solidFill>
                <a:srgbClr val="231F20"/>
              </a:solidFill>
              <a:ln w="9525">
                <a:noFill/>
                <a:round/>
                <a:headEnd/>
                <a:tailEnd/>
              </a:ln>
            </p:spPr>
            <p:txBody>
              <a:bodyPr/>
              <a:lstStyle/>
              <a:p>
                <a:pPr>
                  <a:defRPr/>
                </a:pPr>
                <a:endParaRPr lang="en-US"/>
              </a:p>
            </p:txBody>
          </p:sp>
          <p:sp>
            <p:nvSpPr>
              <p:cNvPr id="1146" name="Freeform 96"/>
              <p:cNvSpPr>
                <a:spLocks noChangeAspect="1"/>
              </p:cNvSpPr>
              <p:nvPr userDrawn="1"/>
            </p:nvSpPr>
            <p:spPr bwMode="auto">
              <a:xfrm>
                <a:off x="2963" y="328"/>
                <a:ext cx="31" cy="56"/>
              </a:xfrm>
              <a:custGeom>
                <a:avLst/>
                <a:gdLst>
                  <a:gd name="T0" fmla="*/ 15 w 15"/>
                  <a:gd name="T1" fmla="*/ 6 h 28"/>
                  <a:gd name="T2" fmla="*/ 15 w 15"/>
                  <a:gd name="T3" fmla="*/ 28 h 28"/>
                  <a:gd name="T4" fmla="*/ 0 w 15"/>
                  <a:gd name="T5" fmla="*/ 22 h 28"/>
                  <a:gd name="T6" fmla="*/ 0 w 15"/>
                  <a:gd name="T7" fmla="*/ 0 h 28"/>
                  <a:gd name="T8" fmla="*/ 15 w 15"/>
                  <a:gd name="T9" fmla="*/ 6 h 28"/>
                  <a:gd name="T10" fmla="*/ 15 w 15"/>
                  <a:gd name="T11" fmla="*/ 6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6"/>
                    </a:moveTo>
                    <a:cubicBezTo>
                      <a:pt x="15" y="28"/>
                      <a:pt x="15" y="28"/>
                      <a:pt x="15" y="28"/>
                    </a:cubicBezTo>
                    <a:cubicBezTo>
                      <a:pt x="10" y="26"/>
                      <a:pt x="5" y="24"/>
                      <a:pt x="0" y="22"/>
                    </a:cubicBezTo>
                    <a:cubicBezTo>
                      <a:pt x="0" y="0"/>
                      <a:pt x="0" y="0"/>
                      <a:pt x="0" y="0"/>
                    </a:cubicBezTo>
                    <a:cubicBezTo>
                      <a:pt x="5" y="2"/>
                      <a:pt x="10" y="4"/>
                      <a:pt x="15" y="6"/>
                    </a:cubicBezTo>
                    <a:cubicBezTo>
                      <a:pt x="15" y="6"/>
                      <a:pt x="15" y="6"/>
                      <a:pt x="15" y="6"/>
                    </a:cubicBezTo>
                    <a:close/>
                  </a:path>
                </a:pathLst>
              </a:custGeom>
              <a:solidFill>
                <a:srgbClr val="FEBF50"/>
              </a:solidFill>
              <a:ln w="9525">
                <a:noFill/>
                <a:round/>
                <a:headEnd/>
                <a:tailEnd/>
              </a:ln>
            </p:spPr>
            <p:txBody>
              <a:bodyPr/>
              <a:lstStyle/>
              <a:p>
                <a:pPr>
                  <a:defRPr/>
                </a:pPr>
                <a:endParaRPr lang="en-US"/>
              </a:p>
            </p:txBody>
          </p:sp>
          <p:sp>
            <p:nvSpPr>
              <p:cNvPr id="1147" name="Freeform 97"/>
              <p:cNvSpPr>
                <a:spLocks noChangeAspect="1"/>
              </p:cNvSpPr>
              <p:nvPr userDrawn="1"/>
            </p:nvSpPr>
            <p:spPr bwMode="auto">
              <a:xfrm>
                <a:off x="2778" y="330"/>
                <a:ext cx="91" cy="69"/>
              </a:xfrm>
              <a:custGeom>
                <a:avLst/>
                <a:gdLst>
                  <a:gd name="T0" fmla="*/ 46 w 46"/>
                  <a:gd name="T1" fmla="*/ 5 h 35"/>
                  <a:gd name="T2" fmla="*/ 45 w 46"/>
                  <a:gd name="T3" fmla="*/ 9 h 35"/>
                  <a:gd name="T4" fmla="*/ 38 w 46"/>
                  <a:gd name="T5" fmla="*/ 7 h 35"/>
                  <a:gd name="T6" fmla="*/ 38 w 46"/>
                  <a:gd name="T7" fmla="*/ 7 h 35"/>
                  <a:gd name="T8" fmla="*/ 36 w 46"/>
                  <a:gd name="T9" fmla="*/ 13 h 35"/>
                  <a:gd name="T10" fmla="*/ 29 w 46"/>
                  <a:gd name="T11" fmla="*/ 11 h 35"/>
                  <a:gd name="T12" fmla="*/ 28 w 46"/>
                  <a:gd name="T13" fmla="*/ 6 h 35"/>
                  <a:gd name="T14" fmla="*/ 28 w 46"/>
                  <a:gd name="T15" fmla="*/ 6 h 35"/>
                  <a:gd name="T16" fmla="*/ 3 w 46"/>
                  <a:gd name="T17" fmla="*/ 9 h 35"/>
                  <a:gd name="T18" fmla="*/ 3 w 46"/>
                  <a:gd name="T19" fmla="*/ 9 h 35"/>
                  <a:gd name="T20" fmla="*/ 3 w 46"/>
                  <a:gd name="T21" fmla="*/ 16 h 35"/>
                  <a:gd name="T22" fmla="*/ 5 w 46"/>
                  <a:gd name="T23" fmla="*/ 15 h 35"/>
                  <a:gd name="T24" fmla="*/ 9 w 46"/>
                  <a:gd name="T25" fmla="*/ 15 h 35"/>
                  <a:gd name="T26" fmla="*/ 10 w 46"/>
                  <a:gd name="T27" fmla="*/ 19 h 35"/>
                  <a:gd name="T28" fmla="*/ 5 w 46"/>
                  <a:gd name="T29" fmla="*/ 25 h 35"/>
                  <a:gd name="T30" fmla="*/ 3 w 46"/>
                  <a:gd name="T31" fmla="*/ 25 h 35"/>
                  <a:gd name="T32" fmla="*/ 4 w 46"/>
                  <a:gd name="T33" fmla="*/ 32 h 35"/>
                  <a:gd name="T34" fmla="*/ 0 w 46"/>
                  <a:gd name="T35" fmla="*/ 35 h 35"/>
                  <a:gd name="T36" fmla="*/ 0 w 46"/>
                  <a:gd name="T37" fmla="*/ 6 h 35"/>
                  <a:gd name="T38" fmla="*/ 38 w 46"/>
                  <a:gd name="T39" fmla="*/ 3 h 35"/>
                  <a:gd name="T40" fmla="*/ 46 w 46"/>
                  <a:gd name="T41" fmla="*/ 5 h 35"/>
                  <a:gd name="T42" fmla="*/ 46 w 46"/>
                  <a:gd name="T43" fmla="*/ 5 h 3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6" h="35">
                    <a:moveTo>
                      <a:pt x="46" y="5"/>
                    </a:moveTo>
                    <a:cubicBezTo>
                      <a:pt x="46" y="7"/>
                      <a:pt x="46" y="8"/>
                      <a:pt x="45" y="9"/>
                    </a:cubicBezTo>
                    <a:cubicBezTo>
                      <a:pt x="42" y="10"/>
                      <a:pt x="40" y="8"/>
                      <a:pt x="38" y="7"/>
                    </a:cubicBezTo>
                    <a:cubicBezTo>
                      <a:pt x="38" y="7"/>
                      <a:pt x="38" y="7"/>
                      <a:pt x="38" y="7"/>
                    </a:cubicBezTo>
                    <a:cubicBezTo>
                      <a:pt x="38" y="9"/>
                      <a:pt x="38" y="11"/>
                      <a:pt x="36" y="13"/>
                    </a:cubicBezTo>
                    <a:cubicBezTo>
                      <a:pt x="34" y="14"/>
                      <a:pt x="31" y="13"/>
                      <a:pt x="29" y="11"/>
                    </a:cubicBezTo>
                    <a:cubicBezTo>
                      <a:pt x="28" y="10"/>
                      <a:pt x="28" y="8"/>
                      <a:pt x="28" y="6"/>
                    </a:cubicBezTo>
                    <a:cubicBezTo>
                      <a:pt x="28" y="6"/>
                      <a:pt x="28" y="6"/>
                      <a:pt x="28" y="6"/>
                    </a:cubicBezTo>
                    <a:cubicBezTo>
                      <a:pt x="19" y="5"/>
                      <a:pt x="11" y="7"/>
                      <a:pt x="3" y="9"/>
                    </a:cubicBezTo>
                    <a:cubicBezTo>
                      <a:pt x="3" y="9"/>
                      <a:pt x="3" y="9"/>
                      <a:pt x="3" y="9"/>
                    </a:cubicBezTo>
                    <a:cubicBezTo>
                      <a:pt x="3" y="16"/>
                      <a:pt x="3" y="16"/>
                      <a:pt x="3" y="16"/>
                    </a:cubicBezTo>
                    <a:cubicBezTo>
                      <a:pt x="3" y="16"/>
                      <a:pt x="4" y="16"/>
                      <a:pt x="5" y="15"/>
                    </a:cubicBezTo>
                    <a:cubicBezTo>
                      <a:pt x="6" y="15"/>
                      <a:pt x="8" y="14"/>
                      <a:pt x="9" y="15"/>
                    </a:cubicBezTo>
                    <a:cubicBezTo>
                      <a:pt x="10" y="16"/>
                      <a:pt x="10" y="18"/>
                      <a:pt x="10" y="19"/>
                    </a:cubicBezTo>
                    <a:cubicBezTo>
                      <a:pt x="10" y="22"/>
                      <a:pt x="7" y="24"/>
                      <a:pt x="5" y="25"/>
                    </a:cubicBezTo>
                    <a:cubicBezTo>
                      <a:pt x="4" y="25"/>
                      <a:pt x="4" y="25"/>
                      <a:pt x="3" y="25"/>
                    </a:cubicBezTo>
                    <a:cubicBezTo>
                      <a:pt x="4" y="27"/>
                      <a:pt x="5" y="30"/>
                      <a:pt x="4" y="32"/>
                    </a:cubicBezTo>
                    <a:cubicBezTo>
                      <a:pt x="3" y="33"/>
                      <a:pt x="1" y="34"/>
                      <a:pt x="0" y="35"/>
                    </a:cubicBezTo>
                    <a:cubicBezTo>
                      <a:pt x="0" y="6"/>
                      <a:pt x="0" y="6"/>
                      <a:pt x="0" y="6"/>
                    </a:cubicBezTo>
                    <a:cubicBezTo>
                      <a:pt x="11" y="2"/>
                      <a:pt x="26" y="0"/>
                      <a:pt x="38" y="3"/>
                    </a:cubicBezTo>
                    <a:cubicBezTo>
                      <a:pt x="41" y="4"/>
                      <a:pt x="44" y="4"/>
                      <a:pt x="46" y="5"/>
                    </a:cubicBezTo>
                    <a:cubicBezTo>
                      <a:pt x="46" y="5"/>
                      <a:pt x="46" y="5"/>
                      <a:pt x="46" y="5"/>
                    </a:cubicBezTo>
                    <a:close/>
                  </a:path>
                </a:pathLst>
              </a:custGeom>
              <a:solidFill>
                <a:srgbClr val="E13A3E"/>
              </a:solidFill>
              <a:ln w="9525">
                <a:noFill/>
                <a:round/>
                <a:headEnd/>
                <a:tailEnd/>
              </a:ln>
            </p:spPr>
            <p:txBody>
              <a:bodyPr/>
              <a:lstStyle/>
              <a:p>
                <a:pPr>
                  <a:defRPr/>
                </a:pPr>
                <a:endParaRPr lang="en-US"/>
              </a:p>
            </p:txBody>
          </p:sp>
          <p:sp>
            <p:nvSpPr>
              <p:cNvPr id="1148" name="Freeform 98"/>
              <p:cNvSpPr>
                <a:spLocks noChangeAspect="1"/>
              </p:cNvSpPr>
              <p:nvPr userDrawn="1"/>
            </p:nvSpPr>
            <p:spPr bwMode="auto">
              <a:xfrm>
                <a:off x="2901" y="335"/>
                <a:ext cx="31" cy="78"/>
              </a:xfrm>
              <a:custGeom>
                <a:avLst/>
                <a:gdLst>
                  <a:gd name="T0" fmla="*/ 15 w 15"/>
                  <a:gd name="T1" fmla="*/ 11 h 39"/>
                  <a:gd name="T2" fmla="*/ 15 w 15"/>
                  <a:gd name="T3" fmla="*/ 39 h 39"/>
                  <a:gd name="T4" fmla="*/ 0 w 15"/>
                  <a:gd name="T5" fmla="*/ 37 h 39"/>
                  <a:gd name="T6" fmla="*/ 0 w 15"/>
                  <a:gd name="T7" fmla="*/ 0 h 39"/>
                  <a:gd name="T8" fmla="*/ 15 w 15"/>
                  <a:gd name="T9" fmla="*/ 11 h 39"/>
                  <a:gd name="T10" fmla="*/ 15 w 15"/>
                  <a:gd name="T11" fmla="*/ 11 h 3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39">
                    <a:moveTo>
                      <a:pt x="15" y="11"/>
                    </a:moveTo>
                    <a:cubicBezTo>
                      <a:pt x="15" y="39"/>
                      <a:pt x="15" y="39"/>
                      <a:pt x="15" y="39"/>
                    </a:cubicBezTo>
                    <a:cubicBezTo>
                      <a:pt x="10" y="39"/>
                      <a:pt x="5" y="38"/>
                      <a:pt x="0" y="37"/>
                    </a:cubicBezTo>
                    <a:cubicBezTo>
                      <a:pt x="0" y="0"/>
                      <a:pt x="0" y="0"/>
                      <a:pt x="0" y="0"/>
                    </a:cubicBezTo>
                    <a:cubicBezTo>
                      <a:pt x="5" y="4"/>
                      <a:pt x="10" y="7"/>
                      <a:pt x="15" y="11"/>
                    </a:cubicBezTo>
                    <a:cubicBezTo>
                      <a:pt x="15" y="11"/>
                      <a:pt x="15" y="11"/>
                      <a:pt x="15" y="11"/>
                    </a:cubicBezTo>
                    <a:close/>
                  </a:path>
                </a:pathLst>
              </a:custGeom>
              <a:solidFill>
                <a:srgbClr val="231F20"/>
              </a:solidFill>
              <a:ln w="9525">
                <a:noFill/>
                <a:round/>
                <a:headEnd/>
                <a:tailEnd/>
              </a:ln>
            </p:spPr>
            <p:txBody>
              <a:bodyPr/>
              <a:lstStyle/>
              <a:p>
                <a:pPr>
                  <a:defRPr/>
                </a:pPr>
                <a:endParaRPr lang="en-US"/>
              </a:p>
            </p:txBody>
          </p:sp>
          <p:sp>
            <p:nvSpPr>
              <p:cNvPr id="1149" name="Freeform 99"/>
              <p:cNvSpPr>
                <a:spLocks noChangeAspect="1"/>
              </p:cNvSpPr>
              <p:nvPr userDrawn="1"/>
            </p:nvSpPr>
            <p:spPr bwMode="auto">
              <a:xfrm>
                <a:off x="2997" y="339"/>
                <a:ext cx="29" cy="56"/>
              </a:xfrm>
              <a:custGeom>
                <a:avLst/>
                <a:gdLst>
                  <a:gd name="T0" fmla="*/ 15 w 15"/>
                  <a:gd name="T1" fmla="*/ 7 h 28"/>
                  <a:gd name="T2" fmla="*/ 15 w 15"/>
                  <a:gd name="T3" fmla="*/ 28 h 28"/>
                  <a:gd name="T4" fmla="*/ 0 w 15"/>
                  <a:gd name="T5" fmla="*/ 22 h 28"/>
                  <a:gd name="T6" fmla="*/ 0 w 15"/>
                  <a:gd name="T7" fmla="*/ 0 h 28"/>
                  <a:gd name="T8" fmla="*/ 15 w 15"/>
                  <a:gd name="T9" fmla="*/ 7 h 28"/>
                  <a:gd name="T10" fmla="*/ 15 w 15"/>
                  <a:gd name="T11" fmla="*/ 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7"/>
                    </a:moveTo>
                    <a:cubicBezTo>
                      <a:pt x="15" y="28"/>
                      <a:pt x="15" y="28"/>
                      <a:pt x="15" y="28"/>
                    </a:cubicBezTo>
                    <a:cubicBezTo>
                      <a:pt x="10" y="26"/>
                      <a:pt x="5" y="24"/>
                      <a:pt x="0" y="22"/>
                    </a:cubicBezTo>
                    <a:cubicBezTo>
                      <a:pt x="0" y="0"/>
                      <a:pt x="0" y="0"/>
                      <a:pt x="0" y="0"/>
                    </a:cubicBezTo>
                    <a:cubicBezTo>
                      <a:pt x="5" y="2"/>
                      <a:pt x="10" y="4"/>
                      <a:pt x="15" y="7"/>
                    </a:cubicBezTo>
                    <a:cubicBezTo>
                      <a:pt x="15" y="7"/>
                      <a:pt x="15" y="7"/>
                      <a:pt x="15" y="7"/>
                    </a:cubicBezTo>
                    <a:close/>
                  </a:path>
                </a:pathLst>
              </a:custGeom>
              <a:solidFill>
                <a:srgbClr val="231F20"/>
              </a:solidFill>
              <a:ln w="9525">
                <a:noFill/>
                <a:round/>
                <a:headEnd/>
                <a:tailEnd/>
              </a:ln>
            </p:spPr>
            <p:txBody>
              <a:bodyPr/>
              <a:lstStyle/>
              <a:p>
                <a:pPr>
                  <a:defRPr/>
                </a:pPr>
                <a:endParaRPr lang="en-US"/>
              </a:p>
            </p:txBody>
          </p:sp>
          <p:sp>
            <p:nvSpPr>
              <p:cNvPr id="1150" name="Freeform 100"/>
              <p:cNvSpPr>
                <a:spLocks noChangeAspect="1"/>
              </p:cNvSpPr>
              <p:nvPr userDrawn="1"/>
            </p:nvSpPr>
            <p:spPr bwMode="auto">
              <a:xfrm>
                <a:off x="2685" y="341"/>
                <a:ext cx="94" cy="58"/>
              </a:xfrm>
              <a:custGeom>
                <a:avLst/>
                <a:gdLst>
                  <a:gd name="T0" fmla="*/ 47 w 47"/>
                  <a:gd name="T1" fmla="*/ 29 h 29"/>
                  <a:gd name="T2" fmla="*/ 43 w 47"/>
                  <a:gd name="T3" fmla="*/ 28 h 29"/>
                  <a:gd name="T4" fmla="*/ 43 w 47"/>
                  <a:gd name="T5" fmla="*/ 21 h 29"/>
                  <a:gd name="T6" fmla="*/ 40 w 47"/>
                  <a:gd name="T7" fmla="*/ 22 h 29"/>
                  <a:gd name="T8" fmla="*/ 37 w 47"/>
                  <a:gd name="T9" fmla="*/ 20 h 29"/>
                  <a:gd name="T10" fmla="*/ 38 w 47"/>
                  <a:gd name="T11" fmla="*/ 15 h 29"/>
                  <a:gd name="T12" fmla="*/ 44 w 47"/>
                  <a:gd name="T13" fmla="*/ 12 h 29"/>
                  <a:gd name="T14" fmla="*/ 44 w 47"/>
                  <a:gd name="T15" fmla="*/ 12 h 29"/>
                  <a:gd name="T16" fmla="*/ 44 w 47"/>
                  <a:gd name="T17" fmla="*/ 5 h 29"/>
                  <a:gd name="T18" fmla="*/ 43 w 47"/>
                  <a:gd name="T19" fmla="*/ 5 h 29"/>
                  <a:gd name="T20" fmla="*/ 19 w 47"/>
                  <a:gd name="T21" fmla="*/ 10 h 29"/>
                  <a:gd name="T22" fmla="*/ 17 w 47"/>
                  <a:gd name="T23" fmla="*/ 17 h 29"/>
                  <a:gd name="T24" fmla="*/ 11 w 47"/>
                  <a:gd name="T25" fmla="*/ 17 h 29"/>
                  <a:gd name="T26" fmla="*/ 9 w 47"/>
                  <a:gd name="T27" fmla="*/ 10 h 29"/>
                  <a:gd name="T28" fmla="*/ 8 w 47"/>
                  <a:gd name="T29" fmla="*/ 10 h 29"/>
                  <a:gd name="T30" fmla="*/ 2 w 47"/>
                  <a:gd name="T31" fmla="*/ 9 h 29"/>
                  <a:gd name="T32" fmla="*/ 1 w 47"/>
                  <a:gd name="T33" fmla="*/ 5 h 29"/>
                  <a:gd name="T34" fmla="*/ 33 w 47"/>
                  <a:gd name="T35" fmla="*/ 4 h 29"/>
                  <a:gd name="T36" fmla="*/ 47 w 47"/>
                  <a:gd name="T37" fmla="*/ 0 h 29"/>
                  <a:gd name="T38" fmla="*/ 47 w 47"/>
                  <a:gd name="T39" fmla="*/ 29 h 29"/>
                  <a:gd name="T40" fmla="*/ 47 w 47"/>
                  <a:gd name="T41" fmla="*/ 29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7" h="29">
                    <a:moveTo>
                      <a:pt x="47" y="29"/>
                    </a:moveTo>
                    <a:cubicBezTo>
                      <a:pt x="45" y="29"/>
                      <a:pt x="44" y="29"/>
                      <a:pt x="43" y="28"/>
                    </a:cubicBezTo>
                    <a:cubicBezTo>
                      <a:pt x="41" y="26"/>
                      <a:pt x="43" y="23"/>
                      <a:pt x="43" y="21"/>
                    </a:cubicBezTo>
                    <a:cubicBezTo>
                      <a:pt x="42" y="22"/>
                      <a:pt x="41" y="22"/>
                      <a:pt x="40" y="22"/>
                    </a:cubicBezTo>
                    <a:cubicBezTo>
                      <a:pt x="39" y="22"/>
                      <a:pt x="38" y="21"/>
                      <a:pt x="37" y="20"/>
                    </a:cubicBezTo>
                    <a:cubicBezTo>
                      <a:pt x="37" y="19"/>
                      <a:pt x="36" y="16"/>
                      <a:pt x="38" y="15"/>
                    </a:cubicBezTo>
                    <a:cubicBezTo>
                      <a:pt x="39" y="13"/>
                      <a:pt x="41" y="12"/>
                      <a:pt x="44" y="12"/>
                    </a:cubicBezTo>
                    <a:cubicBezTo>
                      <a:pt x="44" y="12"/>
                      <a:pt x="44" y="12"/>
                      <a:pt x="44" y="12"/>
                    </a:cubicBezTo>
                    <a:cubicBezTo>
                      <a:pt x="44" y="5"/>
                      <a:pt x="44" y="5"/>
                      <a:pt x="44" y="5"/>
                    </a:cubicBezTo>
                    <a:cubicBezTo>
                      <a:pt x="43" y="5"/>
                      <a:pt x="43" y="5"/>
                      <a:pt x="43" y="5"/>
                    </a:cubicBezTo>
                    <a:cubicBezTo>
                      <a:pt x="36" y="7"/>
                      <a:pt x="28" y="10"/>
                      <a:pt x="19" y="10"/>
                    </a:cubicBezTo>
                    <a:cubicBezTo>
                      <a:pt x="19" y="13"/>
                      <a:pt x="19" y="15"/>
                      <a:pt x="17" y="17"/>
                    </a:cubicBezTo>
                    <a:cubicBezTo>
                      <a:pt x="15" y="18"/>
                      <a:pt x="13" y="18"/>
                      <a:pt x="11" y="17"/>
                    </a:cubicBezTo>
                    <a:cubicBezTo>
                      <a:pt x="9" y="15"/>
                      <a:pt x="9" y="13"/>
                      <a:pt x="9" y="10"/>
                    </a:cubicBezTo>
                    <a:cubicBezTo>
                      <a:pt x="9" y="10"/>
                      <a:pt x="8" y="10"/>
                      <a:pt x="8" y="10"/>
                    </a:cubicBezTo>
                    <a:cubicBezTo>
                      <a:pt x="6" y="11"/>
                      <a:pt x="3" y="11"/>
                      <a:pt x="2" y="9"/>
                    </a:cubicBezTo>
                    <a:cubicBezTo>
                      <a:pt x="0" y="8"/>
                      <a:pt x="1" y="6"/>
                      <a:pt x="1" y="5"/>
                    </a:cubicBezTo>
                    <a:cubicBezTo>
                      <a:pt x="11" y="7"/>
                      <a:pt x="23" y="7"/>
                      <a:pt x="33" y="4"/>
                    </a:cubicBezTo>
                    <a:cubicBezTo>
                      <a:pt x="47" y="0"/>
                      <a:pt x="47" y="0"/>
                      <a:pt x="47" y="0"/>
                    </a:cubicBezTo>
                    <a:cubicBezTo>
                      <a:pt x="47" y="29"/>
                      <a:pt x="47" y="29"/>
                      <a:pt x="47" y="29"/>
                    </a:cubicBezTo>
                    <a:cubicBezTo>
                      <a:pt x="47" y="29"/>
                      <a:pt x="47" y="29"/>
                      <a:pt x="47" y="29"/>
                    </a:cubicBezTo>
                    <a:close/>
                  </a:path>
                </a:pathLst>
              </a:custGeom>
              <a:solidFill>
                <a:srgbClr val="FFFFFF"/>
              </a:solidFill>
              <a:ln w="9525">
                <a:noFill/>
                <a:round/>
                <a:headEnd/>
                <a:tailEnd/>
              </a:ln>
            </p:spPr>
            <p:txBody>
              <a:bodyPr/>
              <a:lstStyle/>
              <a:p>
                <a:pPr>
                  <a:defRPr/>
                </a:pPr>
                <a:endParaRPr lang="en-US"/>
              </a:p>
            </p:txBody>
          </p:sp>
          <p:sp>
            <p:nvSpPr>
              <p:cNvPr id="1151" name="Freeform 101"/>
              <p:cNvSpPr>
                <a:spLocks noChangeAspect="1"/>
              </p:cNvSpPr>
              <p:nvPr userDrawn="1"/>
            </p:nvSpPr>
            <p:spPr bwMode="auto">
              <a:xfrm>
                <a:off x="2781" y="339"/>
                <a:ext cx="89" cy="60"/>
              </a:xfrm>
              <a:custGeom>
                <a:avLst/>
                <a:gdLst>
                  <a:gd name="T0" fmla="*/ 26 w 45"/>
                  <a:gd name="T1" fmla="*/ 1 h 30"/>
                  <a:gd name="T2" fmla="*/ 28 w 45"/>
                  <a:gd name="T3" fmla="*/ 7 h 30"/>
                  <a:gd name="T4" fmla="*/ 35 w 45"/>
                  <a:gd name="T5" fmla="*/ 8 h 30"/>
                  <a:gd name="T6" fmla="*/ 37 w 45"/>
                  <a:gd name="T7" fmla="*/ 3 h 30"/>
                  <a:gd name="T8" fmla="*/ 45 w 45"/>
                  <a:gd name="T9" fmla="*/ 4 h 30"/>
                  <a:gd name="T10" fmla="*/ 45 w 45"/>
                  <a:gd name="T11" fmla="*/ 3 h 30"/>
                  <a:gd name="T12" fmla="*/ 45 w 45"/>
                  <a:gd name="T13" fmla="*/ 29 h 30"/>
                  <a:gd name="T14" fmla="*/ 7 w 45"/>
                  <a:gd name="T15" fmla="*/ 28 h 30"/>
                  <a:gd name="T16" fmla="*/ 0 w 45"/>
                  <a:gd name="T17" fmla="*/ 30 h 30"/>
                  <a:gd name="T18" fmla="*/ 4 w 45"/>
                  <a:gd name="T19" fmla="*/ 24 h 30"/>
                  <a:gd name="T20" fmla="*/ 3 w 45"/>
                  <a:gd name="T21" fmla="*/ 21 h 30"/>
                  <a:gd name="T22" fmla="*/ 9 w 45"/>
                  <a:gd name="T23" fmla="*/ 16 h 30"/>
                  <a:gd name="T24" fmla="*/ 9 w 45"/>
                  <a:gd name="T25" fmla="*/ 11 h 30"/>
                  <a:gd name="T26" fmla="*/ 7 w 45"/>
                  <a:gd name="T27" fmla="*/ 9 h 30"/>
                  <a:gd name="T28" fmla="*/ 2 w 45"/>
                  <a:gd name="T29" fmla="*/ 11 h 30"/>
                  <a:gd name="T30" fmla="*/ 2 w 45"/>
                  <a:gd name="T31" fmla="*/ 4 h 30"/>
                  <a:gd name="T32" fmla="*/ 26 w 45"/>
                  <a:gd name="T33" fmla="*/ 1 h 30"/>
                  <a:gd name="T34" fmla="*/ 26 w 45"/>
                  <a:gd name="T35" fmla="*/ 1 h 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5" h="30">
                    <a:moveTo>
                      <a:pt x="26" y="1"/>
                    </a:moveTo>
                    <a:cubicBezTo>
                      <a:pt x="26" y="3"/>
                      <a:pt x="26" y="5"/>
                      <a:pt x="28" y="7"/>
                    </a:cubicBezTo>
                    <a:cubicBezTo>
                      <a:pt x="30" y="8"/>
                      <a:pt x="33" y="9"/>
                      <a:pt x="35" y="8"/>
                    </a:cubicBezTo>
                    <a:cubicBezTo>
                      <a:pt x="37" y="7"/>
                      <a:pt x="37" y="5"/>
                      <a:pt x="37" y="3"/>
                    </a:cubicBezTo>
                    <a:cubicBezTo>
                      <a:pt x="39" y="4"/>
                      <a:pt x="42" y="6"/>
                      <a:pt x="45" y="4"/>
                    </a:cubicBezTo>
                    <a:cubicBezTo>
                      <a:pt x="45" y="3"/>
                      <a:pt x="45" y="3"/>
                      <a:pt x="45" y="3"/>
                    </a:cubicBezTo>
                    <a:cubicBezTo>
                      <a:pt x="45" y="29"/>
                      <a:pt x="45" y="29"/>
                      <a:pt x="45" y="29"/>
                    </a:cubicBezTo>
                    <a:cubicBezTo>
                      <a:pt x="34" y="26"/>
                      <a:pt x="19" y="24"/>
                      <a:pt x="7" y="28"/>
                    </a:cubicBezTo>
                    <a:cubicBezTo>
                      <a:pt x="0" y="30"/>
                      <a:pt x="0" y="30"/>
                      <a:pt x="0" y="30"/>
                    </a:cubicBezTo>
                    <a:cubicBezTo>
                      <a:pt x="2" y="28"/>
                      <a:pt x="4" y="26"/>
                      <a:pt x="4" y="24"/>
                    </a:cubicBezTo>
                    <a:cubicBezTo>
                      <a:pt x="4" y="23"/>
                      <a:pt x="4" y="21"/>
                      <a:pt x="3" y="21"/>
                    </a:cubicBezTo>
                    <a:cubicBezTo>
                      <a:pt x="5" y="20"/>
                      <a:pt x="8" y="18"/>
                      <a:pt x="9" y="16"/>
                    </a:cubicBezTo>
                    <a:cubicBezTo>
                      <a:pt x="9" y="14"/>
                      <a:pt x="9" y="13"/>
                      <a:pt x="9" y="11"/>
                    </a:cubicBezTo>
                    <a:cubicBezTo>
                      <a:pt x="9" y="10"/>
                      <a:pt x="8" y="9"/>
                      <a:pt x="7" y="9"/>
                    </a:cubicBezTo>
                    <a:cubicBezTo>
                      <a:pt x="5" y="9"/>
                      <a:pt x="3" y="10"/>
                      <a:pt x="2" y="11"/>
                    </a:cubicBezTo>
                    <a:cubicBezTo>
                      <a:pt x="2" y="4"/>
                      <a:pt x="2" y="4"/>
                      <a:pt x="2" y="4"/>
                    </a:cubicBezTo>
                    <a:cubicBezTo>
                      <a:pt x="10" y="2"/>
                      <a:pt x="18" y="0"/>
                      <a:pt x="26" y="1"/>
                    </a:cubicBezTo>
                    <a:cubicBezTo>
                      <a:pt x="26" y="1"/>
                      <a:pt x="26" y="1"/>
                      <a:pt x="26" y="1"/>
                    </a:cubicBezTo>
                    <a:close/>
                  </a:path>
                </a:pathLst>
              </a:custGeom>
              <a:solidFill>
                <a:srgbClr val="FFFFFF"/>
              </a:solidFill>
              <a:ln w="9525">
                <a:noFill/>
                <a:round/>
                <a:headEnd/>
                <a:tailEnd/>
              </a:ln>
            </p:spPr>
            <p:txBody>
              <a:bodyPr/>
              <a:lstStyle/>
              <a:p>
                <a:pPr>
                  <a:defRPr/>
                </a:pPr>
                <a:endParaRPr lang="en-US"/>
              </a:p>
            </p:txBody>
          </p:sp>
          <p:sp>
            <p:nvSpPr>
              <p:cNvPr id="1152" name="Freeform 102"/>
              <p:cNvSpPr>
                <a:spLocks noChangeAspect="1"/>
              </p:cNvSpPr>
              <p:nvPr userDrawn="1"/>
            </p:nvSpPr>
            <p:spPr bwMode="auto">
              <a:xfrm>
                <a:off x="2687" y="353"/>
                <a:ext cx="89" cy="65"/>
              </a:xfrm>
              <a:custGeom>
                <a:avLst/>
                <a:gdLst>
                  <a:gd name="T0" fmla="*/ 43 w 44"/>
                  <a:gd name="T1" fmla="*/ 7 h 33"/>
                  <a:gd name="T2" fmla="*/ 36 w 44"/>
                  <a:gd name="T3" fmla="*/ 10 h 33"/>
                  <a:gd name="T4" fmla="*/ 36 w 44"/>
                  <a:gd name="T5" fmla="*/ 15 h 33"/>
                  <a:gd name="T6" fmla="*/ 38 w 44"/>
                  <a:gd name="T7" fmla="*/ 17 h 33"/>
                  <a:gd name="T8" fmla="*/ 42 w 44"/>
                  <a:gd name="T9" fmla="*/ 17 h 33"/>
                  <a:gd name="T10" fmla="*/ 41 w 44"/>
                  <a:gd name="T11" fmla="*/ 23 h 33"/>
                  <a:gd name="T12" fmla="*/ 44 w 44"/>
                  <a:gd name="T13" fmla="*/ 25 h 33"/>
                  <a:gd name="T14" fmla="*/ 2 w 44"/>
                  <a:gd name="T15" fmla="*/ 29 h 33"/>
                  <a:gd name="T16" fmla="*/ 0 w 44"/>
                  <a:gd name="T17" fmla="*/ 29 h 33"/>
                  <a:gd name="T18" fmla="*/ 0 w 44"/>
                  <a:gd name="T19" fmla="*/ 3 h 33"/>
                  <a:gd name="T20" fmla="*/ 6 w 44"/>
                  <a:gd name="T21" fmla="*/ 6 h 33"/>
                  <a:gd name="T22" fmla="*/ 8 w 44"/>
                  <a:gd name="T23" fmla="*/ 6 h 33"/>
                  <a:gd name="T24" fmla="*/ 10 w 44"/>
                  <a:gd name="T25" fmla="*/ 12 h 33"/>
                  <a:gd name="T26" fmla="*/ 16 w 44"/>
                  <a:gd name="T27" fmla="*/ 12 h 33"/>
                  <a:gd name="T28" fmla="*/ 18 w 44"/>
                  <a:gd name="T29" fmla="*/ 6 h 33"/>
                  <a:gd name="T30" fmla="*/ 43 w 44"/>
                  <a:gd name="T31" fmla="*/ 0 h 33"/>
                  <a:gd name="T32" fmla="*/ 43 w 44"/>
                  <a:gd name="T33" fmla="*/ 7 h 33"/>
                  <a:gd name="T34" fmla="*/ 43 w 44"/>
                  <a:gd name="T35" fmla="*/ 7 h 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33">
                    <a:moveTo>
                      <a:pt x="43" y="7"/>
                    </a:moveTo>
                    <a:cubicBezTo>
                      <a:pt x="40" y="6"/>
                      <a:pt x="38" y="7"/>
                      <a:pt x="36" y="10"/>
                    </a:cubicBezTo>
                    <a:cubicBezTo>
                      <a:pt x="35" y="11"/>
                      <a:pt x="35" y="14"/>
                      <a:pt x="36" y="15"/>
                    </a:cubicBezTo>
                    <a:cubicBezTo>
                      <a:pt x="36" y="16"/>
                      <a:pt x="37" y="17"/>
                      <a:pt x="38" y="17"/>
                    </a:cubicBezTo>
                    <a:cubicBezTo>
                      <a:pt x="39" y="18"/>
                      <a:pt x="41" y="17"/>
                      <a:pt x="42" y="17"/>
                    </a:cubicBezTo>
                    <a:cubicBezTo>
                      <a:pt x="41" y="19"/>
                      <a:pt x="40" y="21"/>
                      <a:pt x="41" y="23"/>
                    </a:cubicBezTo>
                    <a:cubicBezTo>
                      <a:pt x="42" y="24"/>
                      <a:pt x="43" y="24"/>
                      <a:pt x="44" y="25"/>
                    </a:cubicBezTo>
                    <a:cubicBezTo>
                      <a:pt x="31" y="29"/>
                      <a:pt x="17" y="33"/>
                      <a:pt x="2" y="29"/>
                    </a:cubicBezTo>
                    <a:cubicBezTo>
                      <a:pt x="0" y="29"/>
                      <a:pt x="0" y="29"/>
                      <a:pt x="0" y="29"/>
                    </a:cubicBezTo>
                    <a:cubicBezTo>
                      <a:pt x="0" y="3"/>
                      <a:pt x="0" y="3"/>
                      <a:pt x="0" y="3"/>
                    </a:cubicBezTo>
                    <a:cubicBezTo>
                      <a:pt x="1" y="5"/>
                      <a:pt x="3" y="7"/>
                      <a:pt x="6" y="6"/>
                    </a:cubicBezTo>
                    <a:cubicBezTo>
                      <a:pt x="6" y="6"/>
                      <a:pt x="7" y="6"/>
                      <a:pt x="8" y="6"/>
                    </a:cubicBezTo>
                    <a:cubicBezTo>
                      <a:pt x="7" y="8"/>
                      <a:pt x="8" y="10"/>
                      <a:pt x="10" y="12"/>
                    </a:cubicBezTo>
                    <a:cubicBezTo>
                      <a:pt x="12" y="13"/>
                      <a:pt x="14" y="13"/>
                      <a:pt x="16" y="12"/>
                    </a:cubicBezTo>
                    <a:cubicBezTo>
                      <a:pt x="18" y="11"/>
                      <a:pt x="18" y="8"/>
                      <a:pt x="18" y="6"/>
                    </a:cubicBezTo>
                    <a:cubicBezTo>
                      <a:pt x="27" y="5"/>
                      <a:pt x="35" y="3"/>
                      <a:pt x="43" y="0"/>
                    </a:cubicBezTo>
                    <a:cubicBezTo>
                      <a:pt x="43" y="7"/>
                      <a:pt x="43" y="7"/>
                      <a:pt x="43" y="7"/>
                    </a:cubicBezTo>
                    <a:cubicBezTo>
                      <a:pt x="43" y="7"/>
                      <a:pt x="43" y="7"/>
                      <a:pt x="43" y="7"/>
                    </a:cubicBezTo>
                    <a:close/>
                  </a:path>
                </a:pathLst>
              </a:custGeom>
              <a:solidFill>
                <a:srgbClr val="E13A3E"/>
              </a:solidFill>
              <a:ln w="9525">
                <a:noFill/>
                <a:round/>
                <a:headEnd/>
                <a:tailEnd/>
              </a:ln>
            </p:spPr>
            <p:txBody>
              <a:bodyPr/>
              <a:lstStyle/>
              <a:p>
                <a:pPr>
                  <a:defRPr/>
                </a:pPr>
                <a:endParaRPr lang="en-US"/>
              </a:p>
            </p:txBody>
          </p:sp>
          <p:sp>
            <p:nvSpPr>
              <p:cNvPr id="1153" name="Freeform 103"/>
              <p:cNvSpPr>
                <a:spLocks noChangeAspect="1"/>
              </p:cNvSpPr>
              <p:nvPr userDrawn="1"/>
            </p:nvSpPr>
            <p:spPr bwMode="auto">
              <a:xfrm>
                <a:off x="3026" y="355"/>
                <a:ext cx="31" cy="40"/>
              </a:xfrm>
              <a:custGeom>
                <a:avLst/>
                <a:gdLst>
                  <a:gd name="T0" fmla="*/ 15 w 15"/>
                  <a:gd name="T1" fmla="*/ 9 h 21"/>
                  <a:gd name="T2" fmla="*/ 15 w 15"/>
                  <a:gd name="T3" fmla="*/ 21 h 21"/>
                  <a:gd name="T4" fmla="*/ 0 w 15"/>
                  <a:gd name="T5" fmla="*/ 21 h 21"/>
                  <a:gd name="T6" fmla="*/ 0 w 15"/>
                  <a:gd name="T7" fmla="*/ 0 h 21"/>
                  <a:gd name="T8" fmla="*/ 15 w 15"/>
                  <a:gd name="T9" fmla="*/ 9 h 21"/>
                  <a:gd name="T10" fmla="*/ 15 w 15"/>
                  <a:gd name="T11" fmla="*/ 9 h 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1">
                    <a:moveTo>
                      <a:pt x="15" y="9"/>
                    </a:moveTo>
                    <a:cubicBezTo>
                      <a:pt x="15" y="21"/>
                      <a:pt x="15" y="21"/>
                      <a:pt x="15" y="21"/>
                    </a:cubicBezTo>
                    <a:cubicBezTo>
                      <a:pt x="10" y="21"/>
                      <a:pt x="5" y="21"/>
                      <a:pt x="0" y="21"/>
                    </a:cubicBezTo>
                    <a:cubicBezTo>
                      <a:pt x="0" y="0"/>
                      <a:pt x="0" y="0"/>
                      <a:pt x="0" y="0"/>
                    </a:cubicBezTo>
                    <a:cubicBezTo>
                      <a:pt x="6" y="3"/>
                      <a:pt x="11" y="6"/>
                      <a:pt x="15" y="9"/>
                    </a:cubicBezTo>
                    <a:cubicBezTo>
                      <a:pt x="15" y="9"/>
                      <a:pt x="15" y="9"/>
                      <a:pt x="15" y="9"/>
                    </a:cubicBezTo>
                    <a:close/>
                  </a:path>
                </a:pathLst>
              </a:custGeom>
              <a:solidFill>
                <a:srgbClr val="FEBF50"/>
              </a:solidFill>
              <a:ln w="9525">
                <a:noFill/>
                <a:round/>
                <a:headEnd/>
                <a:tailEnd/>
              </a:ln>
            </p:spPr>
            <p:txBody>
              <a:bodyPr/>
              <a:lstStyle/>
              <a:p>
                <a:pPr>
                  <a:defRPr/>
                </a:pPr>
                <a:endParaRPr lang="en-US"/>
              </a:p>
            </p:txBody>
          </p:sp>
          <p:sp>
            <p:nvSpPr>
              <p:cNvPr id="1154" name="Freeform 104"/>
              <p:cNvSpPr>
                <a:spLocks noChangeAspect="1"/>
              </p:cNvSpPr>
              <p:nvPr userDrawn="1"/>
            </p:nvSpPr>
            <p:spPr bwMode="auto">
              <a:xfrm>
                <a:off x="2934" y="355"/>
                <a:ext cx="29" cy="58"/>
              </a:xfrm>
              <a:custGeom>
                <a:avLst/>
                <a:gdLst>
                  <a:gd name="T0" fmla="*/ 15 w 15"/>
                  <a:gd name="T1" fmla="*/ 8 h 28"/>
                  <a:gd name="T2" fmla="*/ 15 w 15"/>
                  <a:gd name="T3" fmla="*/ 26 h 28"/>
                  <a:gd name="T4" fmla="*/ 0 w 15"/>
                  <a:gd name="T5" fmla="*/ 28 h 28"/>
                  <a:gd name="T6" fmla="*/ 0 w 15"/>
                  <a:gd name="T7" fmla="*/ 0 h 28"/>
                  <a:gd name="T8" fmla="*/ 15 w 15"/>
                  <a:gd name="T9" fmla="*/ 8 h 28"/>
                  <a:gd name="T10" fmla="*/ 15 w 15"/>
                  <a:gd name="T11" fmla="*/ 8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28">
                    <a:moveTo>
                      <a:pt x="15" y="8"/>
                    </a:moveTo>
                    <a:cubicBezTo>
                      <a:pt x="15" y="26"/>
                      <a:pt x="15" y="26"/>
                      <a:pt x="15" y="26"/>
                    </a:cubicBezTo>
                    <a:cubicBezTo>
                      <a:pt x="10" y="27"/>
                      <a:pt x="5" y="28"/>
                      <a:pt x="0" y="28"/>
                    </a:cubicBezTo>
                    <a:cubicBezTo>
                      <a:pt x="0" y="0"/>
                      <a:pt x="0" y="0"/>
                      <a:pt x="0" y="0"/>
                    </a:cubicBezTo>
                    <a:cubicBezTo>
                      <a:pt x="5" y="3"/>
                      <a:pt x="10" y="6"/>
                      <a:pt x="15" y="8"/>
                    </a:cubicBezTo>
                    <a:cubicBezTo>
                      <a:pt x="15" y="8"/>
                      <a:pt x="15" y="8"/>
                      <a:pt x="15" y="8"/>
                    </a:cubicBezTo>
                    <a:close/>
                  </a:path>
                </a:pathLst>
              </a:custGeom>
              <a:solidFill>
                <a:srgbClr val="FEBF50"/>
              </a:solidFill>
              <a:ln w="9525">
                <a:noFill/>
                <a:round/>
                <a:headEnd/>
                <a:tailEnd/>
              </a:ln>
            </p:spPr>
            <p:txBody>
              <a:bodyPr/>
              <a:lstStyle/>
              <a:p>
                <a:pPr>
                  <a:defRPr/>
                </a:pPr>
                <a:endParaRPr lang="en-US"/>
              </a:p>
            </p:txBody>
          </p:sp>
          <p:sp>
            <p:nvSpPr>
              <p:cNvPr id="1155" name="Freeform 105"/>
              <p:cNvSpPr>
                <a:spLocks noChangeAspect="1"/>
              </p:cNvSpPr>
              <p:nvPr userDrawn="1"/>
            </p:nvSpPr>
            <p:spPr bwMode="auto">
              <a:xfrm>
                <a:off x="2963" y="373"/>
                <a:ext cx="31" cy="36"/>
              </a:xfrm>
              <a:custGeom>
                <a:avLst/>
                <a:gdLst>
                  <a:gd name="T0" fmla="*/ 15 w 15"/>
                  <a:gd name="T1" fmla="*/ 6 h 18"/>
                  <a:gd name="T2" fmla="*/ 15 w 15"/>
                  <a:gd name="T3" fmla="*/ 15 h 18"/>
                  <a:gd name="T4" fmla="*/ 0 w 15"/>
                  <a:gd name="T5" fmla="*/ 18 h 18"/>
                  <a:gd name="T6" fmla="*/ 0 w 15"/>
                  <a:gd name="T7" fmla="*/ 0 h 18"/>
                  <a:gd name="T8" fmla="*/ 15 w 15"/>
                  <a:gd name="T9" fmla="*/ 6 h 18"/>
                  <a:gd name="T10" fmla="*/ 15 w 15"/>
                  <a:gd name="T11" fmla="*/ 6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18">
                    <a:moveTo>
                      <a:pt x="15" y="6"/>
                    </a:moveTo>
                    <a:cubicBezTo>
                      <a:pt x="15" y="15"/>
                      <a:pt x="15" y="15"/>
                      <a:pt x="15" y="15"/>
                    </a:cubicBezTo>
                    <a:cubicBezTo>
                      <a:pt x="10" y="16"/>
                      <a:pt x="5" y="18"/>
                      <a:pt x="0" y="18"/>
                    </a:cubicBezTo>
                    <a:cubicBezTo>
                      <a:pt x="0" y="0"/>
                      <a:pt x="0" y="0"/>
                      <a:pt x="0" y="0"/>
                    </a:cubicBezTo>
                    <a:cubicBezTo>
                      <a:pt x="5" y="2"/>
                      <a:pt x="10" y="4"/>
                      <a:pt x="15" y="6"/>
                    </a:cubicBezTo>
                    <a:cubicBezTo>
                      <a:pt x="15" y="6"/>
                      <a:pt x="15" y="6"/>
                      <a:pt x="15" y="6"/>
                    </a:cubicBezTo>
                    <a:close/>
                  </a:path>
                </a:pathLst>
              </a:custGeom>
              <a:solidFill>
                <a:srgbClr val="231F20"/>
              </a:solidFill>
              <a:ln w="9525">
                <a:noFill/>
                <a:round/>
                <a:headEnd/>
                <a:tailEnd/>
              </a:ln>
            </p:spPr>
            <p:txBody>
              <a:bodyPr/>
              <a:lstStyle/>
              <a:p>
                <a:pPr>
                  <a:defRPr/>
                </a:pPr>
                <a:endParaRPr lang="en-US"/>
              </a:p>
            </p:txBody>
          </p:sp>
          <p:sp>
            <p:nvSpPr>
              <p:cNvPr id="1156" name="Freeform 106"/>
              <p:cNvSpPr>
                <a:spLocks noChangeAspect="1"/>
              </p:cNvSpPr>
              <p:nvPr userDrawn="1"/>
            </p:nvSpPr>
            <p:spPr bwMode="auto">
              <a:xfrm>
                <a:off x="2997" y="384"/>
                <a:ext cx="27" cy="18"/>
              </a:xfrm>
              <a:custGeom>
                <a:avLst/>
                <a:gdLst>
                  <a:gd name="T0" fmla="*/ 14 w 14"/>
                  <a:gd name="T1" fmla="*/ 6 h 9"/>
                  <a:gd name="T2" fmla="*/ 0 w 14"/>
                  <a:gd name="T3" fmla="*/ 9 h 9"/>
                  <a:gd name="T4" fmla="*/ 0 w 14"/>
                  <a:gd name="T5" fmla="*/ 0 h 9"/>
                  <a:gd name="T6" fmla="*/ 14 w 14"/>
                  <a:gd name="T7" fmla="*/ 6 h 9"/>
                  <a:gd name="T8" fmla="*/ 14 w 14"/>
                  <a:gd name="T9" fmla="*/ 6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9">
                    <a:moveTo>
                      <a:pt x="14" y="6"/>
                    </a:moveTo>
                    <a:cubicBezTo>
                      <a:pt x="9" y="7"/>
                      <a:pt x="4" y="8"/>
                      <a:pt x="0" y="9"/>
                    </a:cubicBezTo>
                    <a:cubicBezTo>
                      <a:pt x="0" y="0"/>
                      <a:pt x="0" y="0"/>
                      <a:pt x="0" y="0"/>
                    </a:cubicBezTo>
                    <a:cubicBezTo>
                      <a:pt x="5" y="2"/>
                      <a:pt x="10" y="4"/>
                      <a:pt x="14" y="6"/>
                    </a:cubicBezTo>
                    <a:cubicBezTo>
                      <a:pt x="14" y="6"/>
                      <a:pt x="14" y="6"/>
                      <a:pt x="14" y="6"/>
                    </a:cubicBezTo>
                    <a:close/>
                  </a:path>
                </a:pathLst>
              </a:custGeom>
              <a:solidFill>
                <a:srgbClr val="FEBF50"/>
              </a:solidFill>
              <a:ln w="9525">
                <a:noFill/>
                <a:round/>
                <a:headEnd/>
                <a:tailEnd/>
              </a:ln>
            </p:spPr>
            <p:txBody>
              <a:bodyPr/>
              <a:lstStyle/>
              <a:p>
                <a:pPr>
                  <a:defRPr/>
                </a:pPr>
                <a:endParaRPr lang="en-US"/>
              </a:p>
            </p:txBody>
          </p:sp>
        </p:grpSp>
        <p:sp>
          <p:nvSpPr>
            <p:cNvPr id="1033" name="Freeform 107"/>
            <p:cNvSpPr>
              <a:spLocks noChangeAspect="1" noEditPoints="1"/>
            </p:cNvSpPr>
            <p:nvPr userDrawn="1"/>
          </p:nvSpPr>
          <p:spPr bwMode="auto">
            <a:xfrm>
              <a:off x="2059" y="791"/>
              <a:ext cx="85" cy="94"/>
            </a:xfrm>
            <a:custGeom>
              <a:avLst/>
              <a:gdLst>
                <a:gd name="T0" fmla="*/ 0 w 42"/>
                <a:gd name="T1" fmla="*/ 47 h 47"/>
                <a:gd name="T2" fmla="*/ 0 w 42"/>
                <a:gd name="T3" fmla="*/ 46 h 47"/>
                <a:gd name="T4" fmla="*/ 1 w 42"/>
                <a:gd name="T5" fmla="*/ 46 h 47"/>
                <a:gd name="T6" fmla="*/ 4 w 42"/>
                <a:gd name="T7" fmla="*/ 45 h 47"/>
                <a:gd name="T8" fmla="*/ 5 w 42"/>
                <a:gd name="T9" fmla="*/ 44 h 47"/>
                <a:gd name="T10" fmla="*/ 6 w 42"/>
                <a:gd name="T11" fmla="*/ 39 h 47"/>
                <a:gd name="T12" fmla="*/ 6 w 42"/>
                <a:gd name="T13" fmla="*/ 8 h 47"/>
                <a:gd name="T14" fmla="*/ 5 w 42"/>
                <a:gd name="T15" fmla="*/ 3 h 47"/>
                <a:gd name="T16" fmla="*/ 4 w 42"/>
                <a:gd name="T17" fmla="*/ 2 h 47"/>
                <a:gd name="T18" fmla="*/ 1 w 42"/>
                <a:gd name="T19" fmla="*/ 1 h 47"/>
                <a:gd name="T20" fmla="*/ 0 w 42"/>
                <a:gd name="T21" fmla="*/ 1 h 47"/>
                <a:gd name="T22" fmla="*/ 0 w 42"/>
                <a:gd name="T23" fmla="*/ 0 h 47"/>
                <a:gd name="T24" fmla="*/ 18 w 42"/>
                <a:gd name="T25" fmla="*/ 0 h 47"/>
                <a:gd name="T26" fmla="*/ 31 w 42"/>
                <a:gd name="T27" fmla="*/ 2 h 47"/>
                <a:gd name="T28" fmla="*/ 39 w 42"/>
                <a:gd name="T29" fmla="*/ 11 h 47"/>
                <a:gd name="T30" fmla="*/ 42 w 42"/>
                <a:gd name="T31" fmla="*/ 24 h 47"/>
                <a:gd name="T32" fmla="*/ 41 w 42"/>
                <a:gd name="T33" fmla="*/ 33 h 47"/>
                <a:gd name="T34" fmla="*/ 37 w 42"/>
                <a:gd name="T35" fmla="*/ 40 h 47"/>
                <a:gd name="T36" fmla="*/ 32 w 42"/>
                <a:gd name="T37" fmla="*/ 44 h 47"/>
                <a:gd name="T38" fmla="*/ 24 w 42"/>
                <a:gd name="T39" fmla="*/ 47 h 47"/>
                <a:gd name="T40" fmla="*/ 18 w 42"/>
                <a:gd name="T41" fmla="*/ 47 h 47"/>
                <a:gd name="T42" fmla="*/ 0 w 42"/>
                <a:gd name="T43" fmla="*/ 47 h 47"/>
                <a:gd name="T44" fmla="*/ 16 w 42"/>
                <a:gd name="T45" fmla="*/ 3 h 47"/>
                <a:gd name="T46" fmla="*/ 16 w 42"/>
                <a:gd name="T47" fmla="*/ 40 h 47"/>
                <a:gd name="T48" fmla="*/ 16 w 42"/>
                <a:gd name="T49" fmla="*/ 43 h 47"/>
                <a:gd name="T50" fmla="*/ 17 w 42"/>
                <a:gd name="T51" fmla="*/ 44 h 47"/>
                <a:gd name="T52" fmla="*/ 19 w 42"/>
                <a:gd name="T53" fmla="*/ 45 h 47"/>
                <a:gd name="T54" fmla="*/ 27 w 42"/>
                <a:gd name="T55" fmla="*/ 41 h 47"/>
                <a:gd name="T56" fmla="*/ 31 w 42"/>
                <a:gd name="T57" fmla="*/ 24 h 47"/>
                <a:gd name="T58" fmla="*/ 28 w 42"/>
                <a:gd name="T59" fmla="*/ 9 h 47"/>
                <a:gd name="T60" fmla="*/ 23 w 42"/>
                <a:gd name="T61" fmla="*/ 4 h 47"/>
                <a:gd name="T62" fmla="*/ 16 w 42"/>
                <a:gd name="T63" fmla="*/ 3 h 4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2" h="47">
                  <a:moveTo>
                    <a:pt x="0" y="47"/>
                  </a:moveTo>
                  <a:cubicBezTo>
                    <a:pt x="0" y="46"/>
                    <a:pt x="0" y="46"/>
                    <a:pt x="0" y="46"/>
                  </a:cubicBezTo>
                  <a:cubicBezTo>
                    <a:pt x="1" y="46"/>
                    <a:pt x="1" y="46"/>
                    <a:pt x="1" y="46"/>
                  </a:cubicBezTo>
                  <a:cubicBezTo>
                    <a:pt x="2" y="46"/>
                    <a:pt x="3" y="46"/>
                    <a:pt x="4" y="45"/>
                  </a:cubicBezTo>
                  <a:cubicBezTo>
                    <a:pt x="5" y="45"/>
                    <a:pt x="5" y="44"/>
                    <a:pt x="5" y="44"/>
                  </a:cubicBezTo>
                  <a:cubicBezTo>
                    <a:pt x="6" y="43"/>
                    <a:pt x="6" y="42"/>
                    <a:pt x="6" y="39"/>
                  </a:cubicBezTo>
                  <a:cubicBezTo>
                    <a:pt x="6" y="8"/>
                    <a:pt x="6" y="8"/>
                    <a:pt x="6" y="8"/>
                  </a:cubicBezTo>
                  <a:cubicBezTo>
                    <a:pt x="6" y="6"/>
                    <a:pt x="5" y="4"/>
                    <a:pt x="5" y="3"/>
                  </a:cubicBezTo>
                  <a:cubicBezTo>
                    <a:pt x="5" y="3"/>
                    <a:pt x="5" y="2"/>
                    <a:pt x="4" y="2"/>
                  </a:cubicBezTo>
                  <a:cubicBezTo>
                    <a:pt x="3" y="1"/>
                    <a:pt x="2" y="1"/>
                    <a:pt x="1" y="1"/>
                  </a:cubicBezTo>
                  <a:cubicBezTo>
                    <a:pt x="0" y="1"/>
                    <a:pt x="0" y="1"/>
                    <a:pt x="0" y="1"/>
                  </a:cubicBezTo>
                  <a:cubicBezTo>
                    <a:pt x="0" y="0"/>
                    <a:pt x="0" y="0"/>
                    <a:pt x="0" y="0"/>
                  </a:cubicBezTo>
                  <a:cubicBezTo>
                    <a:pt x="18" y="0"/>
                    <a:pt x="18" y="0"/>
                    <a:pt x="18" y="0"/>
                  </a:cubicBezTo>
                  <a:cubicBezTo>
                    <a:pt x="23" y="0"/>
                    <a:pt x="28" y="1"/>
                    <a:pt x="31" y="2"/>
                  </a:cubicBezTo>
                  <a:cubicBezTo>
                    <a:pt x="34" y="4"/>
                    <a:pt x="37" y="7"/>
                    <a:pt x="39" y="11"/>
                  </a:cubicBezTo>
                  <a:cubicBezTo>
                    <a:pt x="41" y="15"/>
                    <a:pt x="42" y="19"/>
                    <a:pt x="42" y="24"/>
                  </a:cubicBezTo>
                  <a:cubicBezTo>
                    <a:pt x="42" y="27"/>
                    <a:pt x="41" y="30"/>
                    <a:pt x="41" y="33"/>
                  </a:cubicBezTo>
                  <a:cubicBezTo>
                    <a:pt x="40" y="36"/>
                    <a:pt x="38" y="38"/>
                    <a:pt x="37" y="40"/>
                  </a:cubicBezTo>
                  <a:cubicBezTo>
                    <a:pt x="35" y="42"/>
                    <a:pt x="34" y="43"/>
                    <a:pt x="32" y="44"/>
                  </a:cubicBezTo>
                  <a:cubicBezTo>
                    <a:pt x="30" y="45"/>
                    <a:pt x="27" y="46"/>
                    <a:pt x="24" y="47"/>
                  </a:cubicBezTo>
                  <a:cubicBezTo>
                    <a:pt x="23" y="47"/>
                    <a:pt x="21" y="47"/>
                    <a:pt x="18" y="47"/>
                  </a:cubicBezTo>
                  <a:lnTo>
                    <a:pt x="0" y="47"/>
                  </a:lnTo>
                  <a:close/>
                  <a:moveTo>
                    <a:pt x="16" y="3"/>
                  </a:moveTo>
                  <a:cubicBezTo>
                    <a:pt x="16" y="40"/>
                    <a:pt x="16" y="40"/>
                    <a:pt x="16" y="40"/>
                  </a:cubicBezTo>
                  <a:cubicBezTo>
                    <a:pt x="16" y="41"/>
                    <a:pt x="16" y="43"/>
                    <a:pt x="16" y="43"/>
                  </a:cubicBezTo>
                  <a:cubicBezTo>
                    <a:pt x="16" y="44"/>
                    <a:pt x="16" y="44"/>
                    <a:pt x="17" y="44"/>
                  </a:cubicBezTo>
                  <a:cubicBezTo>
                    <a:pt x="17" y="44"/>
                    <a:pt x="18" y="45"/>
                    <a:pt x="19" y="45"/>
                  </a:cubicBezTo>
                  <a:cubicBezTo>
                    <a:pt x="23" y="45"/>
                    <a:pt x="25" y="43"/>
                    <a:pt x="27" y="41"/>
                  </a:cubicBezTo>
                  <a:cubicBezTo>
                    <a:pt x="30" y="37"/>
                    <a:pt x="31" y="32"/>
                    <a:pt x="31" y="24"/>
                  </a:cubicBezTo>
                  <a:cubicBezTo>
                    <a:pt x="31" y="18"/>
                    <a:pt x="30" y="13"/>
                    <a:pt x="28" y="9"/>
                  </a:cubicBezTo>
                  <a:cubicBezTo>
                    <a:pt x="27" y="7"/>
                    <a:pt x="25" y="5"/>
                    <a:pt x="23" y="4"/>
                  </a:cubicBezTo>
                  <a:cubicBezTo>
                    <a:pt x="22" y="3"/>
                    <a:pt x="19" y="3"/>
                    <a:pt x="16" y="3"/>
                  </a:cubicBezTo>
                  <a:close/>
                </a:path>
              </a:pathLst>
            </a:custGeom>
            <a:solidFill>
              <a:srgbClr val="4D4D4D"/>
            </a:solidFill>
            <a:ln w="9525">
              <a:noFill/>
              <a:round/>
              <a:headEnd/>
              <a:tailEnd/>
            </a:ln>
          </p:spPr>
          <p:txBody>
            <a:bodyPr/>
            <a:lstStyle/>
            <a:p>
              <a:pPr>
                <a:defRPr/>
              </a:pPr>
              <a:endParaRPr lang="en-US"/>
            </a:p>
          </p:txBody>
        </p:sp>
        <p:sp>
          <p:nvSpPr>
            <p:cNvPr id="1034" name="Freeform 108"/>
            <p:cNvSpPr>
              <a:spLocks noChangeAspect="1"/>
            </p:cNvSpPr>
            <p:nvPr userDrawn="1"/>
          </p:nvSpPr>
          <p:spPr bwMode="auto">
            <a:xfrm>
              <a:off x="2146" y="820"/>
              <a:ext cx="54" cy="65"/>
            </a:xfrm>
            <a:custGeom>
              <a:avLst/>
              <a:gdLst>
                <a:gd name="T0" fmla="*/ 12 w 27"/>
                <a:gd name="T1" fmla="*/ 2 h 33"/>
                <a:gd name="T2" fmla="*/ 12 w 27"/>
                <a:gd name="T3" fmla="*/ 15 h 33"/>
                <a:gd name="T4" fmla="*/ 12 w 27"/>
                <a:gd name="T5" fmla="*/ 15 h 33"/>
                <a:gd name="T6" fmla="*/ 16 w 27"/>
                <a:gd name="T7" fmla="*/ 13 h 33"/>
                <a:gd name="T8" fmla="*/ 18 w 27"/>
                <a:gd name="T9" fmla="*/ 7 h 33"/>
                <a:gd name="T10" fmla="*/ 19 w 27"/>
                <a:gd name="T11" fmla="*/ 7 h 33"/>
                <a:gd name="T12" fmla="*/ 19 w 27"/>
                <a:gd name="T13" fmla="*/ 25 h 33"/>
                <a:gd name="T14" fmla="*/ 18 w 27"/>
                <a:gd name="T15" fmla="*/ 25 h 33"/>
                <a:gd name="T16" fmla="*/ 17 w 27"/>
                <a:gd name="T17" fmla="*/ 20 h 33"/>
                <a:gd name="T18" fmla="*/ 15 w 27"/>
                <a:gd name="T19" fmla="*/ 18 h 33"/>
                <a:gd name="T20" fmla="*/ 12 w 27"/>
                <a:gd name="T21" fmla="*/ 17 h 33"/>
                <a:gd name="T22" fmla="*/ 12 w 27"/>
                <a:gd name="T23" fmla="*/ 27 h 33"/>
                <a:gd name="T24" fmla="*/ 12 w 27"/>
                <a:gd name="T25" fmla="*/ 30 h 33"/>
                <a:gd name="T26" fmla="*/ 13 w 27"/>
                <a:gd name="T27" fmla="*/ 31 h 33"/>
                <a:gd name="T28" fmla="*/ 14 w 27"/>
                <a:gd name="T29" fmla="*/ 31 h 33"/>
                <a:gd name="T30" fmla="*/ 16 w 27"/>
                <a:gd name="T31" fmla="*/ 31 h 33"/>
                <a:gd name="T32" fmla="*/ 23 w 27"/>
                <a:gd name="T33" fmla="*/ 29 h 33"/>
                <a:gd name="T34" fmla="*/ 26 w 27"/>
                <a:gd name="T35" fmla="*/ 23 h 33"/>
                <a:gd name="T36" fmla="*/ 27 w 27"/>
                <a:gd name="T37" fmla="*/ 23 h 33"/>
                <a:gd name="T38" fmla="*/ 26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4 w 27"/>
                <a:gd name="T57" fmla="*/ 1 h 33"/>
                <a:gd name="T58" fmla="*/ 1 w 27"/>
                <a:gd name="T59" fmla="*/ 1 h 33"/>
                <a:gd name="T60" fmla="*/ 0 w 27"/>
                <a:gd name="T61" fmla="*/ 1 h 33"/>
                <a:gd name="T62" fmla="*/ 0 w 27"/>
                <a:gd name="T63" fmla="*/ 0 h 33"/>
                <a:gd name="T64" fmla="*/ 25 w 27"/>
                <a:gd name="T65" fmla="*/ 0 h 33"/>
                <a:gd name="T66" fmla="*/ 25 w 27"/>
                <a:gd name="T67" fmla="*/ 10 h 33"/>
                <a:gd name="T68" fmla="*/ 24 w 27"/>
                <a:gd name="T69" fmla="*/ 10 h 33"/>
                <a:gd name="T70" fmla="*/ 22 w 27"/>
                <a:gd name="T71" fmla="*/ 4 h 33"/>
                <a:gd name="T72" fmla="*/ 19 w 27"/>
                <a:gd name="T73" fmla="*/ 2 h 33"/>
                <a:gd name="T74" fmla="*/ 15 w 27"/>
                <a:gd name="T75" fmla="*/ 2 h 33"/>
                <a:gd name="T76" fmla="*/ 12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2" y="2"/>
                  </a:moveTo>
                  <a:cubicBezTo>
                    <a:pt x="12" y="15"/>
                    <a:pt x="12" y="15"/>
                    <a:pt x="12" y="15"/>
                  </a:cubicBezTo>
                  <a:cubicBezTo>
                    <a:pt x="12" y="15"/>
                    <a:pt x="12" y="15"/>
                    <a:pt x="12" y="15"/>
                  </a:cubicBezTo>
                  <a:cubicBezTo>
                    <a:pt x="14" y="15"/>
                    <a:pt x="15" y="15"/>
                    <a:pt x="16" y="13"/>
                  </a:cubicBezTo>
                  <a:cubicBezTo>
                    <a:pt x="17" y="12"/>
                    <a:pt x="18" y="10"/>
                    <a:pt x="18" y="7"/>
                  </a:cubicBezTo>
                  <a:cubicBezTo>
                    <a:pt x="19" y="7"/>
                    <a:pt x="19" y="7"/>
                    <a:pt x="19" y="7"/>
                  </a:cubicBezTo>
                  <a:cubicBezTo>
                    <a:pt x="19" y="25"/>
                    <a:pt x="19" y="25"/>
                    <a:pt x="19" y="25"/>
                  </a:cubicBezTo>
                  <a:cubicBezTo>
                    <a:pt x="18" y="25"/>
                    <a:pt x="18" y="25"/>
                    <a:pt x="18" y="25"/>
                  </a:cubicBezTo>
                  <a:cubicBezTo>
                    <a:pt x="18" y="23"/>
                    <a:pt x="17" y="21"/>
                    <a:pt x="17" y="20"/>
                  </a:cubicBezTo>
                  <a:cubicBezTo>
                    <a:pt x="16" y="19"/>
                    <a:pt x="16" y="18"/>
                    <a:pt x="15" y="18"/>
                  </a:cubicBezTo>
                  <a:cubicBezTo>
                    <a:pt x="14" y="17"/>
                    <a:pt x="13" y="17"/>
                    <a:pt x="12" y="17"/>
                  </a:cubicBezTo>
                  <a:cubicBezTo>
                    <a:pt x="12" y="27"/>
                    <a:pt x="12" y="27"/>
                    <a:pt x="12" y="27"/>
                  </a:cubicBezTo>
                  <a:cubicBezTo>
                    <a:pt x="12" y="28"/>
                    <a:pt x="12" y="30"/>
                    <a:pt x="12" y="30"/>
                  </a:cubicBezTo>
                  <a:cubicBezTo>
                    <a:pt x="12" y="30"/>
                    <a:pt x="12" y="31"/>
                    <a:pt x="13" y="31"/>
                  </a:cubicBezTo>
                  <a:cubicBezTo>
                    <a:pt x="13" y="31"/>
                    <a:pt x="14" y="31"/>
                    <a:pt x="14" y="31"/>
                  </a:cubicBezTo>
                  <a:cubicBezTo>
                    <a:pt x="16" y="31"/>
                    <a:pt x="16" y="31"/>
                    <a:pt x="16" y="31"/>
                  </a:cubicBezTo>
                  <a:cubicBezTo>
                    <a:pt x="19" y="31"/>
                    <a:pt x="21" y="31"/>
                    <a:pt x="23" y="29"/>
                  </a:cubicBezTo>
                  <a:cubicBezTo>
                    <a:pt x="24" y="28"/>
                    <a:pt x="26" y="26"/>
                    <a:pt x="26" y="23"/>
                  </a:cubicBezTo>
                  <a:cubicBezTo>
                    <a:pt x="27" y="23"/>
                    <a:pt x="27" y="23"/>
                    <a:pt x="27" y="23"/>
                  </a:cubicBezTo>
                  <a:cubicBezTo>
                    <a:pt x="26" y="33"/>
                    <a:pt x="26" y="33"/>
                    <a:pt x="26" y="33"/>
                  </a:cubicBezTo>
                  <a:cubicBezTo>
                    <a:pt x="0" y="33"/>
                    <a:pt x="0" y="33"/>
                    <a:pt x="0" y="33"/>
                  </a:cubicBezTo>
                  <a:cubicBezTo>
                    <a:pt x="0" y="32"/>
                    <a:pt x="0" y="32"/>
                    <a:pt x="0" y="32"/>
                  </a:cubicBezTo>
                  <a:cubicBezTo>
                    <a:pt x="1" y="32"/>
                    <a:pt x="1" y="32"/>
                    <a:pt x="1" y="32"/>
                  </a:cubicBezTo>
                  <a:cubicBezTo>
                    <a:pt x="2" y="32"/>
                    <a:pt x="3" y="32"/>
                    <a:pt x="3" y="32"/>
                  </a:cubicBezTo>
                  <a:cubicBezTo>
                    <a:pt x="4" y="32"/>
                    <a:pt x="4" y="31"/>
                    <a:pt x="4" y="31"/>
                  </a:cubicBezTo>
                  <a:cubicBezTo>
                    <a:pt x="4" y="30"/>
                    <a:pt x="4" y="29"/>
                    <a:pt x="4" y="28"/>
                  </a:cubicBezTo>
                  <a:cubicBezTo>
                    <a:pt x="4" y="6"/>
                    <a:pt x="4" y="6"/>
                    <a:pt x="4" y="6"/>
                  </a:cubicBezTo>
                  <a:cubicBezTo>
                    <a:pt x="4" y="4"/>
                    <a:pt x="4" y="3"/>
                    <a:pt x="4" y="3"/>
                  </a:cubicBezTo>
                  <a:cubicBezTo>
                    <a:pt x="4" y="2"/>
                    <a:pt x="4" y="2"/>
                    <a:pt x="4" y="1"/>
                  </a:cubicBezTo>
                  <a:cubicBezTo>
                    <a:pt x="3" y="1"/>
                    <a:pt x="2" y="1"/>
                    <a:pt x="1" y="1"/>
                  </a:cubicBezTo>
                  <a:cubicBezTo>
                    <a:pt x="0" y="1"/>
                    <a:pt x="0" y="1"/>
                    <a:pt x="0" y="1"/>
                  </a:cubicBezTo>
                  <a:cubicBezTo>
                    <a:pt x="0" y="0"/>
                    <a:pt x="0" y="0"/>
                    <a:pt x="0" y="0"/>
                  </a:cubicBezTo>
                  <a:cubicBezTo>
                    <a:pt x="25" y="0"/>
                    <a:pt x="25" y="0"/>
                    <a:pt x="25" y="0"/>
                  </a:cubicBezTo>
                  <a:cubicBezTo>
                    <a:pt x="25" y="10"/>
                    <a:pt x="25" y="10"/>
                    <a:pt x="25" y="10"/>
                  </a:cubicBezTo>
                  <a:cubicBezTo>
                    <a:pt x="24" y="10"/>
                    <a:pt x="24" y="10"/>
                    <a:pt x="24" y="10"/>
                  </a:cubicBezTo>
                  <a:cubicBezTo>
                    <a:pt x="24" y="7"/>
                    <a:pt x="23" y="6"/>
                    <a:pt x="22" y="4"/>
                  </a:cubicBezTo>
                  <a:cubicBezTo>
                    <a:pt x="22" y="3"/>
                    <a:pt x="21" y="3"/>
                    <a:pt x="19" y="2"/>
                  </a:cubicBezTo>
                  <a:cubicBezTo>
                    <a:pt x="18" y="2"/>
                    <a:pt x="17" y="2"/>
                    <a:pt x="15" y="2"/>
                  </a:cubicBezTo>
                  <a:lnTo>
                    <a:pt x="12" y="2"/>
                  </a:lnTo>
                  <a:close/>
                </a:path>
              </a:pathLst>
            </a:custGeom>
            <a:solidFill>
              <a:srgbClr val="4D4D4D"/>
            </a:solidFill>
            <a:ln w="9525">
              <a:noFill/>
              <a:round/>
              <a:headEnd/>
              <a:tailEnd/>
            </a:ln>
          </p:spPr>
          <p:txBody>
            <a:bodyPr/>
            <a:lstStyle/>
            <a:p>
              <a:pPr>
                <a:defRPr/>
              </a:pPr>
              <a:endParaRPr lang="en-US"/>
            </a:p>
          </p:txBody>
        </p:sp>
        <p:sp>
          <p:nvSpPr>
            <p:cNvPr id="1035" name="Freeform 109"/>
            <p:cNvSpPr>
              <a:spLocks noChangeAspect="1" noEditPoints="1"/>
            </p:cNvSpPr>
            <p:nvPr userDrawn="1"/>
          </p:nvSpPr>
          <p:spPr bwMode="auto">
            <a:xfrm>
              <a:off x="2204" y="820"/>
              <a:ext cx="49" cy="65"/>
            </a:xfrm>
            <a:custGeom>
              <a:avLst/>
              <a:gdLst>
                <a:gd name="T0" fmla="*/ 11 w 25"/>
                <a:gd name="T1" fmla="*/ 18 h 33"/>
                <a:gd name="T2" fmla="*/ 11 w 25"/>
                <a:gd name="T3" fmla="*/ 27 h 33"/>
                <a:gd name="T4" fmla="*/ 11 w 25"/>
                <a:gd name="T5" fmla="*/ 31 h 33"/>
                <a:gd name="T6" fmla="*/ 12 w 25"/>
                <a:gd name="T7" fmla="*/ 32 h 33"/>
                <a:gd name="T8" fmla="*/ 15 w 25"/>
                <a:gd name="T9" fmla="*/ 32 h 33"/>
                <a:gd name="T10" fmla="*/ 15 w 25"/>
                <a:gd name="T11" fmla="*/ 33 h 33"/>
                <a:gd name="T12" fmla="*/ 0 w 25"/>
                <a:gd name="T13" fmla="*/ 33 h 33"/>
                <a:gd name="T14" fmla="*/ 0 w 25"/>
                <a:gd name="T15" fmla="*/ 32 h 33"/>
                <a:gd name="T16" fmla="*/ 3 w 25"/>
                <a:gd name="T17" fmla="*/ 32 h 33"/>
                <a:gd name="T18" fmla="*/ 4 w 25"/>
                <a:gd name="T19" fmla="*/ 31 h 33"/>
                <a:gd name="T20" fmla="*/ 4 w 25"/>
                <a:gd name="T21" fmla="*/ 27 h 33"/>
                <a:gd name="T22" fmla="*/ 4 w 25"/>
                <a:gd name="T23" fmla="*/ 6 h 33"/>
                <a:gd name="T24" fmla="*/ 4 w 25"/>
                <a:gd name="T25" fmla="*/ 2 h 33"/>
                <a:gd name="T26" fmla="*/ 3 w 25"/>
                <a:gd name="T27" fmla="*/ 1 h 33"/>
                <a:gd name="T28" fmla="*/ 0 w 25"/>
                <a:gd name="T29" fmla="*/ 1 h 33"/>
                <a:gd name="T30" fmla="*/ 0 w 25"/>
                <a:gd name="T31" fmla="*/ 0 h 33"/>
                <a:gd name="T32" fmla="*/ 13 w 25"/>
                <a:gd name="T33" fmla="*/ 0 h 33"/>
                <a:gd name="T34" fmla="*/ 22 w 25"/>
                <a:gd name="T35" fmla="*/ 2 h 33"/>
                <a:gd name="T36" fmla="*/ 25 w 25"/>
                <a:gd name="T37" fmla="*/ 9 h 33"/>
                <a:gd name="T38" fmla="*/ 23 w 25"/>
                <a:gd name="T39" fmla="*/ 14 h 33"/>
                <a:gd name="T40" fmla="*/ 18 w 25"/>
                <a:gd name="T41" fmla="*/ 18 h 33"/>
                <a:gd name="T42" fmla="*/ 11 w 25"/>
                <a:gd name="T43" fmla="*/ 18 h 33"/>
                <a:gd name="T44" fmla="*/ 11 w 25"/>
                <a:gd name="T45" fmla="*/ 2 h 33"/>
                <a:gd name="T46" fmla="*/ 11 w 25"/>
                <a:gd name="T47" fmla="*/ 16 h 33"/>
                <a:gd name="T48" fmla="*/ 12 w 25"/>
                <a:gd name="T49" fmla="*/ 16 h 33"/>
                <a:gd name="T50" fmla="*/ 16 w 25"/>
                <a:gd name="T51" fmla="*/ 14 h 33"/>
                <a:gd name="T52" fmla="*/ 17 w 25"/>
                <a:gd name="T53" fmla="*/ 9 h 33"/>
                <a:gd name="T54" fmla="*/ 16 w 25"/>
                <a:gd name="T55" fmla="*/ 3 h 33"/>
                <a:gd name="T56" fmla="*/ 12 w 25"/>
                <a:gd name="T57" fmla="*/ 2 h 33"/>
                <a:gd name="T58" fmla="*/ 11 w 25"/>
                <a:gd name="T59" fmla="*/ 2 h 3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5" h="33">
                  <a:moveTo>
                    <a:pt x="11" y="18"/>
                  </a:moveTo>
                  <a:cubicBezTo>
                    <a:pt x="11" y="27"/>
                    <a:pt x="11" y="27"/>
                    <a:pt x="11" y="27"/>
                  </a:cubicBezTo>
                  <a:cubicBezTo>
                    <a:pt x="11" y="29"/>
                    <a:pt x="11" y="30"/>
                    <a:pt x="11" y="31"/>
                  </a:cubicBezTo>
                  <a:cubicBezTo>
                    <a:pt x="11" y="31"/>
                    <a:pt x="12" y="32"/>
                    <a:pt x="12" y="32"/>
                  </a:cubicBezTo>
                  <a:cubicBezTo>
                    <a:pt x="13" y="32"/>
                    <a:pt x="13" y="32"/>
                    <a:pt x="15" y="32"/>
                  </a:cubicBezTo>
                  <a:cubicBezTo>
                    <a:pt x="15" y="33"/>
                    <a:pt x="15" y="33"/>
                    <a:pt x="15" y="33"/>
                  </a:cubicBezTo>
                  <a:cubicBezTo>
                    <a:pt x="0" y="33"/>
                    <a:pt x="0" y="33"/>
                    <a:pt x="0" y="33"/>
                  </a:cubicBezTo>
                  <a:cubicBezTo>
                    <a:pt x="0" y="32"/>
                    <a:pt x="0" y="32"/>
                    <a:pt x="0" y="32"/>
                  </a:cubicBezTo>
                  <a:cubicBezTo>
                    <a:pt x="1" y="32"/>
                    <a:pt x="2" y="32"/>
                    <a:pt x="3" y="32"/>
                  </a:cubicBezTo>
                  <a:cubicBezTo>
                    <a:pt x="3" y="32"/>
                    <a:pt x="3" y="31"/>
                    <a:pt x="4" y="31"/>
                  </a:cubicBezTo>
                  <a:cubicBezTo>
                    <a:pt x="4" y="30"/>
                    <a:pt x="4" y="29"/>
                    <a:pt x="4" y="27"/>
                  </a:cubicBezTo>
                  <a:cubicBezTo>
                    <a:pt x="4" y="6"/>
                    <a:pt x="4" y="6"/>
                    <a:pt x="4" y="6"/>
                  </a:cubicBezTo>
                  <a:cubicBezTo>
                    <a:pt x="4" y="4"/>
                    <a:pt x="4" y="3"/>
                    <a:pt x="4" y="2"/>
                  </a:cubicBezTo>
                  <a:cubicBezTo>
                    <a:pt x="3" y="2"/>
                    <a:pt x="3" y="1"/>
                    <a:pt x="3" y="1"/>
                  </a:cubicBezTo>
                  <a:cubicBezTo>
                    <a:pt x="2" y="1"/>
                    <a:pt x="1" y="1"/>
                    <a:pt x="0" y="1"/>
                  </a:cubicBezTo>
                  <a:cubicBezTo>
                    <a:pt x="0" y="0"/>
                    <a:pt x="0" y="0"/>
                    <a:pt x="0" y="0"/>
                  </a:cubicBezTo>
                  <a:cubicBezTo>
                    <a:pt x="13" y="0"/>
                    <a:pt x="13" y="0"/>
                    <a:pt x="13" y="0"/>
                  </a:cubicBezTo>
                  <a:cubicBezTo>
                    <a:pt x="17" y="0"/>
                    <a:pt x="20" y="1"/>
                    <a:pt x="22" y="2"/>
                  </a:cubicBezTo>
                  <a:cubicBezTo>
                    <a:pt x="24" y="4"/>
                    <a:pt x="25" y="6"/>
                    <a:pt x="25" y="9"/>
                  </a:cubicBezTo>
                  <a:cubicBezTo>
                    <a:pt x="25" y="11"/>
                    <a:pt x="24" y="13"/>
                    <a:pt x="23" y="14"/>
                  </a:cubicBezTo>
                  <a:cubicBezTo>
                    <a:pt x="22" y="16"/>
                    <a:pt x="20" y="17"/>
                    <a:pt x="18" y="18"/>
                  </a:cubicBezTo>
                  <a:cubicBezTo>
                    <a:pt x="16" y="18"/>
                    <a:pt x="14" y="18"/>
                    <a:pt x="11" y="18"/>
                  </a:cubicBezTo>
                  <a:close/>
                  <a:moveTo>
                    <a:pt x="11" y="2"/>
                  </a:moveTo>
                  <a:cubicBezTo>
                    <a:pt x="11" y="16"/>
                    <a:pt x="11" y="16"/>
                    <a:pt x="11" y="16"/>
                  </a:cubicBezTo>
                  <a:cubicBezTo>
                    <a:pt x="11" y="16"/>
                    <a:pt x="12" y="16"/>
                    <a:pt x="12" y="16"/>
                  </a:cubicBezTo>
                  <a:cubicBezTo>
                    <a:pt x="14" y="16"/>
                    <a:pt x="15" y="16"/>
                    <a:pt x="16" y="14"/>
                  </a:cubicBezTo>
                  <a:cubicBezTo>
                    <a:pt x="17" y="13"/>
                    <a:pt x="17" y="11"/>
                    <a:pt x="17" y="9"/>
                  </a:cubicBezTo>
                  <a:cubicBezTo>
                    <a:pt x="17" y="6"/>
                    <a:pt x="17" y="5"/>
                    <a:pt x="16" y="3"/>
                  </a:cubicBezTo>
                  <a:cubicBezTo>
                    <a:pt x="15" y="2"/>
                    <a:pt x="14" y="2"/>
                    <a:pt x="12" y="2"/>
                  </a:cubicBezTo>
                  <a:lnTo>
                    <a:pt x="11" y="2"/>
                  </a:lnTo>
                  <a:close/>
                </a:path>
              </a:pathLst>
            </a:custGeom>
            <a:solidFill>
              <a:srgbClr val="4D4D4D"/>
            </a:solidFill>
            <a:ln w="9525">
              <a:noFill/>
              <a:round/>
              <a:headEnd/>
              <a:tailEnd/>
            </a:ln>
          </p:spPr>
          <p:txBody>
            <a:bodyPr/>
            <a:lstStyle/>
            <a:p>
              <a:pPr>
                <a:defRPr/>
              </a:pPr>
              <a:endParaRPr lang="en-US"/>
            </a:p>
          </p:txBody>
        </p:sp>
        <p:sp>
          <p:nvSpPr>
            <p:cNvPr id="1036" name="Freeform 110"/>
            <p:cNvSpPr>
              <a:spLocks noChangeAspect="1" noEditPoints="1"/>
            </p:cNvSpPr>
            <p:nvPr userDrawn="1"/>
          </p:nvSpPr>
          <p:spPr bwMode="auto">
            <a:xfrm>
              <a:off x="2247" y="818"/>
              <a:ext cx="63" cy="67"/>
            </a:xfrm>
            <a:custGeom>
              <a:avLst/>
              <a:gdLst>
                <a:gd name="T0" fmla="*/ 19 w 32"/>
                <a:gd name="T1" fmla="*/ 25 h 34"/>
                <a:gd name="T2" fmla="*/ 8 w 32"/>
                <a:gd name="T3" fmla="*/ 25 h 34"/>
                <a:gd name="T4" fmla="*/ 7 w 32"/>
                <a:gd name="T5" fmla="*/ 28 h 34"/>
                <a:gd name="T6" fmla="*/ 6 w 32"/>
                <a:gd name="T7" fmla="*/ 31 h 34"/>
                <a:gd name="T8" fmla="*/ 7 w 32"/>
                <a:gd name="T9" fmla="*/ 33 h 34"/>
                <a:gd name="T10" fmla="*/ 10 w 32"/>
                <a:gd name="T11" fmla="*/ 33 h 34"/>
                <a:gd name="T12" fmla="*/ 10 w 32"/>
                <a:gd name="T13" fmla="*/ 34 h 34"/>
                <a:gd name="T14" fmla="*/ 0 w 32"/>
                <a:gd name="T15" fmla="*/ 34 h 34"/>
                <a:gd name="T16" fmla="*/ 0 w 32"/>
                <a:gd name="T17" fmla="*/ 33 h 34"/>
                <a:gd name="T18" fmla="*/ 3 w 32"/>
                <a:gd name="T19" fmla="*/ 32 h 34"/>
                <a:gd name="T20" fmla="*/ 6 w 32"/>
                <a:gd name="T21" fmla="*/ 27 h 34"/>
                <a:gd name="T22" fmla="*/ 16 w 32"/>
                <a:gd name="T23" fmla="*/ 0 h 34"/>
                <a:gd name="T24" fmla="*/ 17 w 32"/>
                <a:gd name="T25" fmla="*/ 0 h 34"/>
                <a:gd name="T26" fmla="*/ 27 w 32"/>
                <a:gd name="T27" fmla="*/ 28 h 34"/>
                <a:gd name="T28" fmla="*/ 30 w 32"/>
                <a:gd name="T29" fmla="*/ 32 h 34"/>
                <a:gd name="T30" fmla="*/ 32 w 32"/>
                <a:gd name="T31" fmla="*/ 33 h 34"/>
                <a:gd name="T32" fmla="*/ 32 w 32"/>
                <a:gd name="T33" fmla="*/ 34 h 34"/>
                <a:gd name="T34" fmla="*/ 18 w 32"/>
                <a:gd name="T35" fmla="*/ 34 h 34"/>
                <a:gd name="T36" fmla="*/ 18 w 32"/>
                <a:gd name="T37" fmla="*/ 33 h 34"/>
                <a:gd name="T38" fmla="*/ 18 w 32"/>
                <a:gd name="T39" fmla="*/ 33 h 34"/>
                <a:gd name="T40" fmla="*/ 21 w 32"/>
                <a:gd name="T41" fmla="*/ 33 h 34"/>
                <a:gd name="T42" fmla="*/ 21 w 32"/>
                <a:gd name="T43" fmla="*/ 32 h 34"/>
                <a:gd name="T44" fmla="*/ 21 w 32"/>
                <a:gd name="T45" fmla="*/ 31 h 34"/>
                <a:gd name="T46" fmla="*/ 20 w 32"/>
                <a:gd name="T47" fmla="*/ 29 h 34"/>
                <a:gd name="T48" fmla="*/ 19 w 32"/>
                <a:gd name="T49" fmla="*/ 25 h 34"/>
                <a:gd name="T50" fmla="*/ 18 w 32"/>
                <a:gd name="T51" fmla="*/ 23 h 34"/>
                <a:gd name="T52" fmla="*/ 14 w 32"/>
                <a:gd name="T53" fmla="*/ 11 h 34"/>
                <a:gd name="T54" fmla="*/ 9 w 32"/>
                <a:gd name="T55" fmla="*/ 23 h 34"/>
                <a:gd name="T56" fmla="*/ 18 w 32"/>
                <a:gd name="T57" fmla="*/ 23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2" h="34">
                  <a:moveTo>
                    <a:pt x="19" y="25"/>
                  </a:moveTo>
                  <a:cubicBezTo>
                    <a:pt x="8" y="25"/>
                    <a:pt x="8" y="25"/>
                    <a:pt x="8" y="25"/>
                  </a:cubicBezTo>
                  <a:cubicBezTo>
                    <a:pt x="7" y="28"/>
                    <a:pt x="7" y="28"/>
                    <a:pt x="7" y="28"/>
                  </a:cubicBezTo>
                  <a:cubicBezTo>
                    <a:pt x="7" y="29"/>
                    <a:pt x="6" y="30"/>
                    <a:pt x="6" y="31"/>
                  </a:cubicBezTo>
                  <a:cubicBezTo>
                    <a:pt x="6" y="32"/>
                    <a:pt x="7" y="32"/>
                    <a:pt x="7" y="33"/>
                  </a:cubicBezTo>
                  <a:cubicBezTo>
                    <a:pt x="8" y="33"/>
                    <a:pt x="9" y="33"/>
                    <a:pt x="10" y="33"/>
                  </a:cubicBezTo>
                  <a:cubicBezTo>
                    <a:pt x="10" y="34"/>
                    <a:pt x="10" y="34"/>
                    <a:pt x="10" y="34"/>
                  </a:cubicBezTo>
                  <a:cubicBezTo>
                    <a:pt x="0" y="34"/>
                    <a:pt x="0" y="34"/>
                    <a:pt x="0" y="34"/>
                  </a:cubicBezTo>
                  <a:cubicBezTo>
                    <a:pt x="0" y="33"/>
                    <a:pt x="0" y="33"/>
                    <a:pt x="0" y="33"/>
                  </a:cubicBezTo>
                  <a:cubicBezTo>
                    <a:pt x="1" y="33"/>
                    <a:pt x="2" y="33"/>
                    <a:pt x="3" y="32"/>
                  </a:cubicBezTo>
                  <a:cubicBezTo>
                    <a:pt x="4" y="31"/>
                    <a:pt x="5" y="29"/>
                    <a:pt x="6" y="27"/>
                  </a:cubicBezTo>
                  <a:cubicBezTo>
                    <a:pt x="16" y="0"/>
                    <a:pt x="16" y="0"/>
                    <a:pt x="16" y="0"/>
                  </a:cubicBezTo>
                  <a:cubicBezTo>
                    <a:pt x="17" y="0"/>
                    <a:pt x="17" y="0"/>
                    <a:pt x="17" y="0"/>
                  </a:cubicBezTo>
                  <a:cubicBezTo>
                    <a:pt x="27" y="28"/>
                    <a:pt x="27" y="28"/>
                    <a:pt x="27" y="28"/>
                  </a:cubicBezTo>
                  <a:cubicBezTo>
                    <a:pt x="28" y="30"/>
                    <a:pt x="29" y="32"/>
                    <a:pt x="30" y="32"/>
                  </a:cubicBezTo>
                  <a:cubicBezTo>
                    <a:pt x="30" y="33"/>
                    <a:pt x="31" y="33"/>
                    <a:pt x="32" y="33"/>
                  </a:cubicBezTo>
                  <a:cubicBezTo>
                    <a:pt x="32" y="34"/>
                    <a:pt x="32" y="34"/>
                    <a:pt x="32" y="34"/>
                  </a:cubicBezTo>
                  <a:cubicBezTo>
                    <a:pt x="18" y="34"/>
                    <a:pt x="18" y="34"/>
                    <a:pt x="18" y="34"/>
                  </a:cubicBezTo>
                  <a:cubicBezTo>
                    <a:pt x="18" y="33"/>
                    <a:pt x="18" y="33"/>
                    <a:pt x="18" y="33"/>
                  </a:cubicBezTo>
                  <a:cubicBezTo>
                    <a:pt x="18" y="33"/>
                    <a:pt x="18" y="33"/>
                    <a:pt x="18" y="33"/>
                  </a:cubicBezTo>
                  <a:cubicBezTo>
                    <a:pt x="19" y="33"/>
                    <a:pt x="20" y="33"/>
                    <a:pt x="21" y="33"/>
                  </a:cubicBezTo>
                  <a:cubicBezTo>
                    <a:pt x="21" y="33"/>
                    <a:pt x="21" y="32"/>
                    <a:pt x="21" y="32"/>
                  </a:cubicBezTo>
                  <a:cubicBezTo>
                    <a:pt x="21" y="31"/>
                    <a:pt x="21" y="31"/>
                    <a:pt x="21" y="31"/>
                  </a:cubicBezTo>
                  <a:cubicBezTo>
                    <a:pt x="21" y="31"/>
                    <a:pt x="21" y="30"/>
                    <a:pt x="20" y="29"/>
                  </a:cubicBezTo>
                  <a:lnTo>
                    <a:pt x="19" y="25"/>
                  </a:lnTo>
                  <a:close/>
                  <a:moveTo>
                    <a:pt x="18" y="23"/>
                  </a:moveTo>
                  <a:cubicBezTo>
                    <a:pt x="14" y="11"/>
                    <a:pt x="14" y="11"/>
                    <a:pt x="14" y="11"/>
                  </a:cubicBezTo>
                  <a:cubicBezTo>
                    <a:pt x="9" y="23"/>
                    <a:pt x="9" y="23"/>
                    <a:pt x="9" y="23"/>
                  </a:cubicBezTo>
                  <a:lnTo>
                    <a:pt x="18" y="23"/>
                  </a:lnTo>
                  <a:close/>
                </a:path>
              </a:pathLst>
            </a:custGeom>
            <a:solidFill>
              <a:srgbClr val="4D4D4D"/>
            </a:solidFill>
            <a:ln w="9525">
              <a:noFill/>
              <a:round/>
              <a:headEnd/>
              <a:tailEnd/>
            </a:ln>
          </p:spPr>
          <p:txBody>
            <a:bodyPr/>
            <a:lstStyle/>
            <a:p>
              <a:pPr>
                <a:defRPr/>
              </a:pPr>
              <a:endParaRPr lang="en-US"/>
            </a:p>
          </p:txBody>
        </p:sp>
        <p:sp>
          <p:nvSpPr>
            <p:cNvPr id="1037" name="Freeform 111"/>
            <p:cNvSpPr>
              <a:spLocks noChangeAspect="1" noEditPoints="1"/>
            </p:cNvSpPr>
            <p:nvPr userDrawn="1"/>
          </p:nvSpPr>
          <p:spPr bwMode="auto">
            <a:xfrm>
              <a:off x="2309" y="820"/>
              <a:ext cx="63" cy="65"/>
            </a:xfrm>
            <a:custGeom>
              <a:avLst/>
              <a:gdLst>
                <a:gd name="T0" fmla="*/ 11 w 31"/>
                <a:gd name="T1" fmla="*/ 18 h 33"/>
                <a:gd name="T2" fmla="*/ 11 w 31"/>
                <a:gd name="T3" fmla="*/ 27 h 33"/>
                <a:gd name="T4" fmla="*/ 11 w 31"/>
                <a:gd name="T5" fmla="*/ 31 h 33"/>
                <a:gd name="T6" fmla="*/ 12 w 31"/>
                <a:gd name="T7" fmla="*/ 32 h 33"/>
                <a:gd name="T8" fmla="*/ 15 w 31"/>
                <a:gd name="T9" fmla="*/ 32 h 33"/>
                <a:gd name="T10" fmla="*/ 15 w 31"/>
                <a:gd name="T11" fmla="*/ 33 h 33"/>
                <a:gd name="T12" fmla="*/ 0 w 31"/>
                <a:gd name="T13" fmla="*/ 33 h 33"/>
                <a:gd name="T14" fmla="*/ 0 w 31"/>
                <a:gd name="T15" fmla="*/ 32 h 33"/>
                <a:gd name="T16" fmla="*/ 2 w 31"/>
                <a:gd name="T17" fmla="*/ 32 h 33"/>
                <a:gd name="T18" fmla="*/ 3 w 31"/>
                <a:gd name="T19" fmla="*/ 31 h 33"/>
                <a:gd name="T20" fmla="*/ 4 w 31"/>
                <a:gd name="T21" fmla="*/ 27 h 33"/>
                <a:gd name="T22" fmla="*/ 4 w 31"/>
                <a:gd name="T23" fmla="*/ 6 h 33"/>
                <a:gd name="T24" fmla="*/ 3 w 31"/>
                <a:gd name="T25" fmla="*/ 2 h 33"/>
                <a:gd name="T26" fmla="*/ 2 w 31"/>
                <a:gd name="T27" fmla="*/ 1 h 33"/>
                <a:gd name="T28" fmla="*/ 0 w 31"/>
                <a:gd name="T29" fmla="*/ 1 h 33"/>
                <a:gd name="T30" fmla="*/ 0 w 31"/>
                <a:gd name="T31" fmla="*/ 0 h 33"/>
                <a:gd name="T32" fmla="*/ 13 w 31"/>
                <a:gd name="T33" fmla="*/ 0 h 33"/>
                <a:gd name="T34" fmla="*/ 21 w 31"/>
                <a:gd name="T35" fmla="*/ 1 h 33"/>
                <a:gd name="T36" fmla="*/ 25 w 31"/>
                <a:gd name="T37" fmla="*/ 4 h 33"/>
                <a:gd name="T38" fmla="*/ 27 w 31"/>
                <a:gd name="T39" fmla="*/ 9 h 33"/>
                <a:gd name="T40" fmla="*/ 24 w 31"/>
                <a:gd name="T41" fmla="*/ 15 h 33"/>
                <a:gd name="T42" fmla="*/ 20 w 31"/>
                <a:gd name="T43" fmla="*/ 17 h 33"/>
                <a:gd name="T44" fmla="*/ 27 w 31"/>
                <a:gd name="T45" fmla="*/ 29 h 33"/>
                <a:gd name="T46" fmla="*/ 29 w 31"/>
                <a:gd name="T47" fmla="*/ 31 h 33"/>
                <a:gd name="T48" fmla="*/ 31 w 31"/>
                <a:gd name="T49" fmla="*/ 32 h 33"/>
                <a:gd name="T50" fmla="*/ 31 w 31"/>
                <a:gd name="T51" fmla="*/ 33 h 33"/>
                <a:gd name="T52" fmla="*/ 22 w 31"/>
                <a:gd name="T53" fmla="*/ 33 h 33"/>
                <a:gd name="T54" fmla="*/ 13 w 31"/>
                <a:gd name="T55" fmla="*/ 18 h 33"/>
                <a:gd name="T56" fmla="*/ 11 w 31"/>
                <a:gd name="T57" fmla="*/ 18 h 33"/>
                <a:gd name="T58" fmla="*/ 11 w 31"/>
                <a:gd name="T59" fmla="*/ 2 h 33"/>
                <a:gd name="T60" fmla="*/ 11 w 31"/>
                <a:gd name="T61" fmla="*/ 16 h 33"/>
                <a:gd name="T62" fmla="*/ 12 w 31"/>
                <a:gd name="T63" fmla="*/ 16 h 33"/>
                <a:gd name="T64" fmla="*/ 16 w 31"/>
                <a:gd name="T65" fmla="*/ 16 h 33"/>
                <a:gd name="T66" fmla="*/ 19 w 31"/>
                <a:gd name="T67" fmla="*/ 13 h 33"/>
                <a:gd name="T68" fmla="*/ 20 w 31"/>
                <a:gd name="T69" fmla="*/ 9 h 33"/>
                <a:gd name="T70" fmla="*/ 18 w 31"/>
                <a:gd name="T71" fmla="*/ 3 h 33"/>
                <a:gd name="T72" fmla="*/ 13 w 31"/>
                <a:gd name="T73" fmla="*/ 2 h 33"/>
                <a:gd name="T74" fmla="*/ 11 w 31"/>
                <a:gd name="T75" fmla="*/ 2 h 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1" h="33">
                  <a:moveTo>
                    <a:pt x="11" y="18"/>
                  </a:moveTo>
                  <a:cubicBezTo>
                    <a:pt x="11" y="27"/>
                    <a:pt x="11" y="27"/>
                    <a:pt x="11" y="27"/>
                  </a:cubicBezTo>
                  <a:cubicBezTo>
                    <a:pt x="11" y="29"/>
                    <a:pt x="11" y="30"/>
                    <a:pt x="11" y="31"/>
                  </a:cubicBezTo>
                  <a:cubicBezTo>
                    <a:pt x="11" y="31"/>
                    <a:pt x="11" y="32"/>
                    <a:pt x="12" y="32"/>
                  </a:cubicBezTo>
                  <a:cubicBezTo>
                    <a:pt x="12" y="32"/>
                    <a:pt x="13" y="32"/>
                    <a:pt x="15" y="32"/>
                  </a:cubicBezTo>
                  <a:cubicBezTo>
                    <a:pt x="15" y="33"/>
                    <a:pt x="15" y="33"/>
                    <a:pt x="15" y="33"/>
                  </a:cubicBezTo>
                  <a:cubicBezTo>
                    <a:pt x="0" y="33"/>
                    <a:pt x="0" y="33"/>
                    <a:pt x="0" y="33"/>
                  </a:cubicBezTo>
                  <a:cubicBezTo>
                    <a:pt x="0" y="32"/>
                    <a:pt x="0" y="32"/>
                    <a:pt x="0" y="32"/>
                  </a:cubicBezTo>
                  <a:cubicBezTo>
                    <a:pt x="1" y="32"/>
                    <a:pt x="2" y="32"/>
                    <a:pt x="2" y="32"/>
                  </a:cubicBezTo>
                  <a:cubicBezTo>
                    <a:pt x="3" y="32"/>
                    <a:pt x="3" y="31"/>
                    <a:pt x="3" y="31"/>
                  </a:cubicBezTo>
                  <a:cubicBezTo>
                    <a:pt x="4" y="30"/>
                    <a:pt x="4" y="29"/>
                    <a:pt x="4" y="27"/>
                  </a:cubicBezTo>
                  <a:cubicBezTo>
                    <a:pt x="4" y="6"/>
                    <a:pt x="4" y="6"/>
                    <a:pt x="4" y="6"/>
                  </a:cubicBezTo>
                  <a:cubicBezTo>
                    <a:pt x="4" y="4"/>
                    <a:pt x="4" y="3"/>
                    <a:pt x="3" y="2"/>
                  </a:cubicBezTo>
                  <a:cubicBezTo>
                    <a:pt x="3" y="2"/>
                    <a:pt x="3" y="1"/>
                    <a:pt x="2" y="1"/>
                  </a:cubicBezTo>
                  <a:cubicBezTo>
                    <a:pt x="2" y="1"/>
                    <a:pt x="1" y="1"/>
                    <a:pt x="0" y="1"/>
                  </a:cubicBezTo>
                  <a:cubicBezTo>
                    <a:pt x="0" y="0"/>
                    <a:pt x="0" y="0"/>
                    <a:pt x="0" y="0"/>
                  </a:cubicBezTo>
                  <a:cubicBezTo>
                    <a:pt x="13" y="0"/>
                    <a:pt x="13" y="0"/>
                    <a:pt x="13" y="0"/>
                  </a:cubicBezTo>
                  <a:cubicBezTo>
                    <a:pt x="17" y="0"/>
                    <a:pt x="20" y="0"/>
                    <a:pt x="21" y="1"/>
                  </a:cubicBezTo>
                  <a:cubicBezTo>
                    <a:pt x="23" y="1"/>
                    <a:pt x="24" y="2"/>
                    <a:pt x="25" y="4"/>
                  </a:cubicBezTo>
                  <a:cubicBezTo>
                    <a:pt x="26" y="5"/>
                    <a:pt x="27" y="7"/>
                    <a:pt x="27" y="9"/>
                  </a:cubicBezTo>
                  <a:cubicBezTo>
                    <a:pt x="27" y="11"/>
                    <a:pt x="26" y="14"/>
                    <a:pt x="24" y="15"/>
                  </a:cubicBezTo>
                  <a:cubicBezTo>
                    <a:pt x="23" y="16"/>
                    <a:pt x="22" y="17"/>
                    <a:pt x="20" y="17"/>
                  </a:cubicBezTo>
                  <a:cubicBezTo>
                    <a:pt x="27" y="29"/>
                    <a:pt x="27" y="29"/>
                    <a:pt x="27" y="29"/>
                  </a:cubicBezTo>
                  <a:cubicBezTo>
                    <a:pt x="28" y="30"/>
                    <a:pt x="29" y="31"/>
                    <a:pt x="29" y="31"/>
                  </a:cubicBezTo>
                  <a:cubicBezTo>
                    <a:pt x="30" y="32"/>
                    <a:pt x="31" y="32"/>
                    <a:pt x="31" y="32"/>
                  </a:cubicBezTo>
                  <a:cubicBezTo>
                    <a:pt x="31" y="33"/>
                    <a:pt x="31" y="33"/>
                    <a:pt x="31" y="33"/>
                  </a:cubicBezTo>
                  <a:cubicBezTo>
                    <a:pt x="22" y="33"/>
                    <a:pt x="22" y="33"/>
                    <a:pt x="22" y="33"/>
                  </a:cubicBezTo>
                  <a:cubicBezTo>
                    <a:pt x="13" y="18"/>
                    <a:pt x="13" y="18"/>
                    <a:pt x="13" y="18"/>
                  </a:cubicBezTo>
                  <a:lnTo>
                    <a:pt x="11" y="18"/>
                  </a:lnTo>
                  <a:close/>
                  <a:moveTo>
                    <a:pt x="11" y="2"/>
                  </a:moveTo>
                  <a:cubicBezTo>
                    <a:pt x="11" y="16"/>
                    <a:pt x="11" y="16"/>
                    <a:pt x="11" y="16"/>
                  </a:cubicBezTo>
                  <a:cubicBezTo>
                    <a:pt x="12" y="16"/>
                    <a:pt x="12" y="16"/>
                    <a:pt x="12" y="16"/>
                  </a:cubicBezTo>
                  <a:cubicBezTo>
                    <a:pt x="14" y="16"/>
                    <a:pt x="15" y="16"/>
                    <a:pt x="16" y="16"/>
                  </a:cubicBezTo>
                  <a:cubicBezTo>
                    <a:pt x="17" y="15"/>
                    <a:pt x="18" y="14"/>
                    <a:pt x="19" y="13"/>
                  </a:cubicBezTo>
                  <a:cubicBezTo>
                    <a:pt x="19" y="12"/>
                    <a:pt x="20" y="11"/>
                    <a:pt x="20" y="9"/>
                  </a:cubicBezTo>
                  <a:cubicBezTo>
                    <a:pt x="20" y="7"/>
                    <a:pt x="19" y="5"/>
                    <a:pt x="18" y="3"/>
                  </a:cubicBezTo>
                  <a:cubicBezTo>
                    <a:pt x="17" y="2"/>
                    <a:pt x="15" y="2"/>
                    <a:pt x="13" y="2"/>
                  </a:cubicBezTo>
                  <a:lnTo>
                    <a:pt x="11" y="2"/>
                  </a:lnTo>
                  <a:close/>
                </a:path>
              </a:pathLst>
            </a:custGeom>
            <a:solidFill>
              <a:srgbClr val="4D4D4D"/>
            </a:solidFill>
            <a:ln w="9525">
              <a:noFill/>
              <a:round/>
              <a:headEnd/>
              <a:tailEnd/>
            </a:ln>
          </p:spPr>
          <p:txBody>
            <a:bodyPr/>
            <a:lstStyle/>
            <a:p>
              <a:pPr>
                <a:defRPr/>
              </a:pPr>
              <a:endParaRPr lang="en-US"/>
            </a:p>
          </p:txBody>
        </p:sp>
        <p:sp>
          <p:nvSpPr>
            <p:cNvPr id="1038" name="Freeform 112"/>
            <p:cNvSpPr>
              <a:spLocks noChangeAspect="1"/>
            </p:cNvSpPr>
            <p:nvPr userDrawn="1"/>
          </p:nvSpPr>
          <p:spPr bwMode="auto">
            <a:xfrm>
              <a:off x="2370" y="820"/>
              <a:ext cx="51" cy="65"/>
            </a:xfrm>
            <a:custGeom>
              <a:avLst/>
              <a:gdLst>
                <a:gd name="T0" fmla="*/ 26 w 26"/>
                <a:gd name="T1" fmla="*/ 0 h 33"/>
                <a:gd name="T2" fmla="*/ 26 w 26"/>
                <a:gd name="T3" fmla="*/ 9 h 33"/>
                <a:gd name="T4" fmla="*/ 25 w 26"/>
                <a:gd name="T5" fmla="*/ 9 h 33"/>
                <a:gd name="T6" fmla="*/ 24 w 26"/>
                <a:gd name="T7" fmla="*/ 4 h 33"/>
                <a:gd name="T8" fmla="*/ 21 w 26"/>
                <a:gd name="T9" fmla="*/ 2 h 33"/>
                <a:gd name="T10" fmla="*/ 19 w 26"/>
                <a:gd name="T11" fmla="*/ 2 h 33"/>
                <a:gd name="T12" fmla="*/ 16 w 26"/>
                <a:gd name="T13" fmla="*/ 2 h 33"/>
                <a:gd name="T14" fmla="*/ 16 w 26"/>
                <a:gd name="T15" fmla="*/ 28 h 33"/>
                <a:gd name="T16" fmla="*/ 17 w 26"/>
                <a:gd name="T17" fmla="*/ 31 h 33"/>
                <a:gd name="T18" fmla="*/ 18 w 26"/>
                <a:gd name="T19" fmla="*/ 32 h 33"/>
                <a:gd name="T20" fmla="*/ 20 w 26"/>
                <a:gd name="T21" fmla="*/ 32 h 33"/>
                <a:gd name="T22" fmla="*/ 21 w 26"/>
                <a:gd name="T23" fmla="*/ 32 h 33"/>
                <a:gd name="T24" fmla="*/ 21 w 26"/>
                <a:gd name="T25" fmla="*/ 33 h 33"/>
                <a:gd name="T26" fmla="*/ 5 w 26"/>
                <a:gd name="T27" fmla="*/ 33 h 33"/>
                <a:gd name="T28" fmla="*/ 5 w 26"/>
                <a:gd name="T29" fmla="*/ 32 h 33"/>
                <a:gd name="T30" fmla="*/ 6 w 26"/>
                <a:gd name="T31" fmla="*/ 32 h 33"/>
                <a:gd name="T32" fmla="*/ 8 w 26"/>
                <a:gd name="T33" fmla="*/ 32 h 33"/>
                <a:gd name="T34" fmla="*/ 9 w 26"/>
                <a:gd name="T35" fmla="*/ 31 h 33"/>
                <a:gd name="T36" fmla="*/ 9 w 26"/>
                <a:gd name="T37" fmla="*/ 28 h 33"/>
                <a:gd name="T38" fmla="*/ 9 w 26"/>
                <a:gd name="T39" fmla="*/ 2 h 33"/>
                <a:gd name="T40" fmla="*/ 7 w 26"/>
                <a:gd name="T41" fmla="*/ 2 h 33"/>
                <a:gd name="T42" fmla="*/ 3 w 26"/>
                <a:gd name="T43" fmla="*/ 3 h 33"/>
                <a:gd name="T44" fmla="*/ 0 w 26"/>
                <a:gd name="T45" fmla="*/ 9 h 33"/>
                <a:gd name="T46" fmla="*/ 0 w 26"/>
                <a:gd name="T47" fmla="*/ 9 h 33"/>
                <a:gd name="T48" fmla="*/ 0 w 26"/>
                <a:gd name="T49" fmla="*/ 0 h 33"/>
                <a:gd name="T50" fmla="*/ 26 w 26"/>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 h="33">
                  <a:moveTo>
                    <a:pt x="26" y="0"/>
                  </a:moveTo>
                  <a:cubicBezTo>
                    <a:pt x="26" y="9"/>
                    <a:pt x="26" y="9"/>
                    <a:pt x="26" y="9"/>
                  </a:cubicBezTo>
                  <a:cubicBezTo>
                    <a:pt x="25" y="9"/>
                    <a:pt x="25" y="9"/>
                    <a:pt x="25" y="9"/>
                  </a:cubicBezTo>
                  <a:cubicBezTo>
                    <a:pt x="25" y="7"/>
                    <a:pt x="24" y="5"/>
                    <a:pt x="24" y="4"/>
                  </a:cubicBezTo>
                  <a:cubicBezTo>
                    <a:pt x="23" y="3"/>
                    <a:pt x="22" y="3"/>
                    <a:pt x="21" y="2"/>
                  </a:cubicBezTo>
                  <a:cubicBezTo>
                    <a:pt x="21" y="2"/>
                    <a:pt x="20" y="2"/>
                    <a:pt x="19" y="2"/>
                  </a:cubicBezTo>
                  <a:cubicBezTo>
                    <a:pt x="16" y="2"/>
                    <a:pt x="16" y="2"/>
                    <a:pt x="16" y="2"/>
                  </a:cubicBezTo>
                  <a:cubicBezTo>
                    <a:pt x="16" y="28"/>
                    <a:pt x="16" y="28"/>
                    <a:pt x="16" y="28"/>
                  </a:cubicBezTo>
                  <a:cubicBezTo>
                    <a:pt x="16" y="29"/>
                    <a:pt x="16" y="30"/>
                    <a:pt x="17" y="31"/>
                  </a:cubicBezTo>
                  <a:cubicBezTo>
                    <a:pt x="17" y="31"/>
                    <a:pt x="17" y="32"/>
                    <a:pt x="18" y="32"/>
                  </a:cubicBezTo>
                  <a:cubicBezTo>
                    <a:pt x="18" y="32"/>
                    <a:pt x="19" y="32"/>
                    <a:pt x="20" y="32"/>
                  </a:cubicBezTo>
                  <a:cubicBezTo>
                    <a:pt x="21" y="32"/>
                    <a:pt x="21" y="32"/>
                    <a:pt x="21" y="32"/>
                  </a:cubicBezTo>
                  <a:cubicBezTo>
                    <a:pt x="21" y="33"/>
                    <a:pt x="21" y="33"/>
                    <a:pt x="21" y="33"/>
                  </a:cubicBezTo>
                  <a:cubicBezTo>
                    <a:pt x="5" y="33"/>
                    <a:pt x="5" y="33"/>
                    <a:pt x="5" y="33"/>
                  </a:cubicBezTo>
                  <a:cubicBezTo>
                    <a:pt x="5" y="32"/>
                    <a:pt x="5" y="32"/>
                    <a:pt x="5" y="32"/>
                  </a:cubicBezTo>
                  <a:cubicBezTo>
                    <a:pt x="6" y="32"/>
                    <a:pt x="6" y="32"/>
                    <a:pt x="6" y="32"/>
                  </a:cubicBezTo>
                  <a:cubicBezTo>
                    <a:pt x="7" y="32"/>
                    <a:pt x="8" y="32"/>
                    <a:pt x="8" y="32"/>
                  </a:cubicBezTo>
                  <a:cubicBezTo>
                    <a:pt x="9" y="32"/>
                    <a:pt x="9" y="31"/>
                    <a:pt x="9" y="31"/>
                  </a:cubicBezTo>
                  <a:cubicBezTo>
                    <a:pt x="9" y="30"/>
                    <a:pt x="9" y="29"/>
                    <a:pt x="9" y="28"/>
                  </a:cubicBezTo>
                  <a:cubicBezTo>
                    <a:pt x="9" y="2"/>
                    <a:pt x="9" y="2"/>
                    <a:pt x="9" y="2"/>
                  </a:cubicBezTo>
                  <a:cubicBezTo>
                    <a:pt x="7" y="2"/>
                    <a:pt x="7" y="2"/>
                    <a:pt x="7" y="2"/>
                  </a:cubicBezTo>
                  <a:cubicBezTo>
                    <a:pt x="5" y="2"/>
                    <a:pt x="4" y="2"/>
                    <a:pt x="3" y="3"/>
                  </a:cubicBezTo>
                  <a:cubicBezTo>
                    <a:pt x="2" y="4"/>
                    <a:pt x="1" y="6"/>
                    <a:pt x="0" y="9"/>
                  </a:cubicBezTo>
                  <a:cubicBezTo>
                    <a:pt x="0" y="9"/>
                    <a:pt x="0" y="9"/>
                    <a:pt x="0" y="9"/>
                  </a:cubicBezTo>
                  <a:cubicBezTo>
                    <a:pt x="0" y="0"/>
                    <a:pt x="0" y="0"/>
                    <a:pt x="0" y="0"/>
                  </a:cubicBezTo>
                  <a:lnTo>
                    <a:pt x="26" y="0"/>
                  </a:lnTo>
                  <a:close/>
                </a:path>
              </a:pathLst>
            </a:custGeom>
            <a:solidFill>
              <a:srgbClr val="4D4D4D"/>
            </a:solidFill>
            <a:ln w="9525">
              <a:noFill/>
              <a:round/>
              <a:headEnd/>
              <a:tailEnd/>
            </a:ln>
          </p:spPr>
          <p:txBody>
            <a:bodyPr/>
            <a:lstStyle/>
            <a:p>
              <a:pPr>
                <a:defRPr/>
              </a:pPr>
              <a:endParaRPr lang="en-US"/>
            </a:p>
          </p:txBody>
        </p:sp>
        <p:sp>
          <p:nvSpPr>
            <p:cNvPr id="1039" name="Freeform 113"/>
            <p:cNvSpPr>
              <a:spLocks noChangeAspect="1"/>
            </p:cNvSpPr>
            <p:nvPr userDrawn="1"/>
          </p:nvSpPr>
          <p:spPr bwMode="auto">
            <a:xfrm>
              <a:off x="2423" y="820"/>
              <a:ext cx="83" cy="65"/>
            </a:xfrm>
            <a:custGeom>
              <a:avLst/>
              <a:gdLst>
                <a:gd name="T0" fmla="*/ 20 w 41"/>
                <a:gd name="T1" fmla="*/ 22 h 33"/>
                <a:gd name="T2" fmla="*/ 29 w 41"/>
                <a:gd name="T3" fmla="*/ 0 h 33"/>
                <a:gd name="T4" fmla="*/ 41 w 41"/>
                <a:gd name="T5" fmla="*/ 0 h 33"/>
                <a:gd name="T6" fmla="*/ 41 w 41"/>
                <a:gd name="T7" fmla="*/ 1 h 33"/>
                <a:gd name="T8" fmla="*/ 40 w 41"/>
                <a:gd name="T9" fmla="*/ 1 h 33"/>
                <a:gd name="T10" fmla="*/ 38 w 41"/>
                <a:gd name="T11" fmla="*/ 1 h 33"/>
                <a:gd name="T12" fmla="*/ 37 w 41"/>
                <a:gd name="T13" fmla="*/ 2 h 33"/>
                <a:gd name="T14" fmla="*/ 36 w 41"/>
                <a:gd name="T15" fmla="*/ 5 h 33"/>
                <a:gd name="T16" fmla="*/ 36 w 41"/>
                <a:gd name="T17" fmla="*/ 28 h 33"/>
                <a:gd name="T18" fmla="*/ 37 w 41"/>
                <a:gd name="T19" fmla="*/ 31 h 33"/>
                <a:gd name="T20" fmla="*/ 38 w 41"/>
                <a:gd name="T21" fmla="*/ 32 h 33"/>
                <a:gd name="T22" fmla="*/ 40 w 41"/>
                <a:gd name="T23" fmla="*/ 32 h 33"/>
                <a:gd name="T24" fmla="*/ 41 w 41"/>
                <a:gd name="T25" fmla="*/ 32 h 33"/>
                <a:gd name="T26" fmla="*/ 41 w 41"/>
                <a:gd name="T27" fmla="*/ 33 h 33"/>
                <a:gd name="T28" fmla="*/ 25 w 41"/>
                <a:gd name="T29" fmla="*/ 33 h 33"/>
                <a:gd name="T30" fmla="*/ 25 w 41"/>
                <a:gd name="T31" fmla="*/ 32 h 33"/>
                <a:gd name="T32" fmla="*/ 26 w 41"/>
                <a:gd name="T33" fmla="*/ 32 h 33"/>
                <a:gd name="T34" fmla="*/ 28 w 41"/>
                <a:gd name="T35" fmla="*/ 32 h 33"/>
                <a:gd name="T36" fmla="*/ 29 w 41"/>
                <a:gd name="T37" fmla="*/ 31 h 33"/>
                <a:gd name="T38" fmla="*/ 29 w 41"/>
                <a:gd name="T39" fmla="*/ 28 h 33"/>
                <a:gd name="T40" fmla="*/ 29 w 41"/>
                <a:gd name="T41" fmla="*/ 3 h 33"/>
                <a:gd name="T42" fmla="*/ 18 w 41"/>
                <a:gd name="T43" fmla="*/ 33 h 33"/>
                <a:gd name="T44" fmla="*/ 17 w 41"/>
                <a:gd name="T45" fmla="*/ 33 h 33"/>
                <a:gd name="T46" fmla="*/ 6 w 41"/>
                <a:gd name="T47" fmla="*/ 3 h 33"/>
                <a:gd name="T48" fmla="*/ 6 w 41"/>
                <a:gd name="T49" fmla="*/ 27 h 33"/>
                <a:gd name="T50" fmla="*/ 6 w 41"/>
                <a:gd name="T51" fmla="*/ 30 h 33"/>
                <a:gd name="T52" fmla="*/ 7 w 41"/>
                <a:gd name="T53" fmla="*/ 32 h 33"/>
                <a:gd name="T54" fmla="*/ 10 w 41"/>
                <a:gd name="T55" fmla="*/ 32 h 33"/>
                <a:gd name="T56" fmla="*/ 10 w 41"/>
                <a:gd name="T57" fmla="*/ 33 h 33"/>
                <a:gd name="T58" fmla="*/ 0 w 41"/>
                <a:gd name="T59" fmla="*/ 33 h 33"/>
                <a:gd name="T60" fmla="*/ 0 w 41"/>
                <a:gd name="T61" fmla="*/ 32 h 33"/>
                <a:gd name="T62" fmla="*/ 0 w 41"/>
                <a:gd name="T63" fmla="*/ 32 h 33"/>
                <a:gd name="T64" fmla="*/ 2 w 41"/>
                <a:gd name="T65" fmla="*/ 32 h 33"/>
                <a:gd name="T66" fmla="*/ 4 w 41"/>
                <a:gd name="T67" fmla="*/ 31 h 33"/>
                <a:gd name="T68" fmla="*/ 4 w 41"/>
                <a:gd name="T69" fmla="*/ 29 h 33"/>
                <a:gd name="T70" fmla="*/ 4 w 41"/>
                <a:gd name="T71" fmla="*/ 27 h 33"/>
                <a:gd name="T72" fmla="*/ 4 w 41"/>
                <a:gd name="T73" fmla="*/ 5 h 33"/>
                <a:gd name="T74" fmla="*/ 4 w 41"/>
                <a:gd name="T75" fmla="*/ 2 h 33"/>
                <a:gd name="T76" fmla="*/ 3 w 41"/>
                <a:gd name="T77" fmla="*/ 1 h 33"/>
                <a:gd name="T78" fmla="*/ 1 w 41"/>
                <a:gd name="T79" fmla="*/ 1 h 33"/>
                <a:gd name="T80" fmla="*/ 0 w 41"/>
                <a:gd name="T81" fmla="*/ 1 h 33"/>
                <a:gd name="T82" fmla="*/ 0 w 41"/>
                <a:gd name="T83" fmla="*/ 0 h 33"/>
                <a:gd name="T84" fmla="*/ 12 w 41"/>
                <a:gd name="T85" fmla="*/ 0 h 33"/>
                <a:gd name="T86" fmla="*/ 20 w 41"/>
                <a:gd name="T87" fmla="*/ 22 h 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1" h="33">
                  <a:moveTo>
                    <a:pt x="20" y="22"/>
                  </a:moveTo>
                  <a:cubicBezTo>
                    <a:pt x="29" y="0"/>
                    <a:pt x="29" y="0"/>
                    <a:pt x="29" y="0"/>
                  </a:cubicBezTo>
                  <a:cubicBezTo>
                    <a:pt x="41" y="0"/>
                    <a:pt x="41" y="0"/>
                    <a:pt x="41" y="0"/>
                  </a:cubicBezTo>
                  <a:cubicBezTo>
                    <a:pt x="41" y="1"/>
                    <a:pt x="41" y="1"/>
                    <a:pt x="41" y="1"/>
                  </a:cubicBezTo>
                  <a:cubicBezTo>
                    <a:pt x="40" y="1"/>
                    <a:pt x="40" y="1"/>
                    <a:pt x="40" y="1"/>
                  </a:cubicBezTo>
                  <a:cubicBezTo>
                    <a:pt x="39" y="1"/>
                    <a:pt x="38" y="1"/>
                    <a:pt x="38" y="1"/>
                  </a:cubicBezTo>
                  <a:cubicBezTo>
                    <a:pt x="37" y="1"/>
                    <a:pt x="37" y="2"/>
                    <a:pt x="37" y="2"/>
                  </a:cubicBezTo>
                  <a:cubicBezTo>
                    <a:pt x="36" y="3"/>
                    <a:pt x="36" y="4"/>
                    <a:pt x="36" y="5"/>
                  </a:cubicBezTo>
                  <a:cubicBezTo>
                    <a:pt x="36" y="28"/>
                    <a:pt x="36" y="28"/>
                    <a:pt x="36" y="28"/>
                  </a:cubicBezTo>
                  <a:cubicBezTo>
                    <a:pt x="36" y="29"/>
                    <a:pt x="36" y="30"/>
                    <a:pt x="37" y="31"/>
                  </a:cubicBezTo>
                  <a:cubicBezTo>
                    <a:pt x="37" y="31"/>
                    <a:pt x="37" y="32"/>
                    <a:pt x="38" y="32"/>
                  </a:cubicBezTo>
                  <a:cubicBezTo>
                    <a:pt x="38" y="32"/>
                    <a:pt x="39" y="32"/>
                    <a:pt x="40" y="32"/>
                  </a:cubicBezTo>
                  <a:cubicBezTo>
                    <a:pt x="41" y="32"/>
                    <a:pt x="41" y="32"/>
                    <a:pt x="41" y="32"/>
                  </a:cubicBezTo>
                  <a:cubicBezTo>
                    <a:pt x="41" y="33"/>
                    <a:pt x="41" y="33"/>
                    <a:pt x="41" y="33"/>
                  </a:cubicBezTo>
                  <a:cubicBezTo>
                    <a:pt x="25" y="33"/>
                    <a:pt x="25" y="33"/>
                    <a:pt x="25" y="33"/>
                  </a:cubicBezTo>
                  <a:cubicBezTo>
                    <a:pt x="25" y="32"/>
                    <a:pt x="25" y="32"/>
                    <a:pt x="25" y="32"/>
                  </a:cubicBezTo>
                  <a:cubicBezTo>
                    <a:pt x="26" y="32"/>
                    <a:pt x="26" y="32"/>
                    <a:pt x="26" y="32"/>
                  </a:cubicBezTo>
                  <a:cubicBezTo>
                    <a:pt x="27" y="32"/>
                    <a:pt x="28" y="32"/>
                    <a:pt x="28" y="32"/>
                  </a:cubicBezTo>
                  <a:cubicBezTo>
                    <a:pt x="29" y="32"/>
                    <a:pt x="29" y="31"/>
                    <a:pt x="29" y="31"/>
                  </a:cubicBezTo>
                  <a:cubicBezTo>
                    <a:pt x="29" y="30"/>
                    <a:pt x="29" y="29"/>
                    <a:pt x="29" y="28"/>
                  </a:cubicBezTo>
                  <a:cubicBezTo>
                    <a:pt x="29" y="3"/>
                    <a:pt x="29" y="3"/>
                    <a:pt x="29" y="3"/>
                  </a:cubicBezTo>
                  <a:cubicBezTo>
                    <a:pt x="18" y="33"/>
                    <a:pt x="18" y="33"/>
                    <a:pt x="18" y="33"/>
                  </a:cubicBezTo>
                  <a:cubicBezTo>
                    <a:pt x="17" y="33"/>
                    <a:pt x="17" y="33"/>
                    <a:pt x="17" y="33"/>
                  </a:cubicBezTo>
                  <a:cubicBezTo>
                    <a:pt x="6" y="3"/>
                    <a:pt x="6" y="3"/>
                    <a:pt x="6" y="3"/>
                  </a:cubicBezTo>
                  <a:cubicBezTo>
                    <a:pt x="6" y="27"/>
                    <a:pt x="6" y="27"/>
                    <a:pt x="6" y="27"/>
                  </a:cubicBezTo>
                  <a:cubicBezTo>
                    <a:pt x="6" y="28"/>
                    <a:pt x="6" y="29"/>
                    <a:pt x="6" y="30"/>
                  </a:cubicBezTo>
                  <a:cubicBezTo>
                    <a:pt x="6" y="30"/>
                    <a:pt x="7" y="31"/>
                    <a:pt x="7" y="32"/>
                  </a:cubicBezTo>
                  <a:cubicBezTo>
                    <a:pt x="8" y="32"/>
                    <a:pt x="9" y="32"/>
                    <a:pt x="10" y="32"/>
                  </a:cubicBezTo>
                  <a:cubicBezTo>
                    <a:pt x="10" y="33"/>
                    <a:pt x="10" y="33"/>
                    <a:pt x="10" y="33"/>
                  </a:cubicBezTo>
                  <a:cubicBezTo>
                    <a:pt x="0" y="33"/>
                    <a:pt x="0" y="33"/>
                    <a:pt x="0" y="33"/>
                  </a:cubicBezTo>
                  <a:cubicBezTo>
                    <a:pt x="0" y="32"/>
                    <a:pt x="0" y="32"/>
                    <a:pt x="0" y="32"/>
                  </a:cubicBezTo>
                  <a:cubicBezTo>
                    <a:pt x="0" y="32"/>
                    <a:pt x="0" y="32"/>
                    <a:pt x="0" y="32"/>
                  </a:cubicBezTo>
                  <a:cubicBezTo>
                    <a:pt x="1" y="32"/>
                    <a:pt x="2" y="32"/>
                    <a:pt x="2" y="32"/>
                  </a:cubicBezTo>
                  <a:cubicBezTo>
                    <a:pt x="3" y="32"/>
                    <a:pt x="3" y="31"/>
                    <a:pt x="4" y="31"/>
                  </a:cubicBezTo>
                  <a:cubicBezTo>
                    <a:pt x="4" y="31"/>
                    <a:pt x="4" y="30"/>
                    <a:pt x="4" y="29"/>
                  </a:cubicBezTo>
                  <a:cubicBezTo>
                    <a:pt x="4" y="29"/>
                    <a:pt x="4" y="28"/>
                    <a:pt x="4" y="27"/>
                  </a:cubicBezTo>
                  <a:cubicBezTo>
                    <a:pt x="4" y="5"/>
                    <a:pt x="4" y="5"/>
                    <a:pt x="4" y="5"/>
                  </a:cubicBezTo>
                  <a:cubicBezTo>
                    <a:pt x="4" y="4"/>
                    <a:pt x="4" y="3"/>
                    <a:pt x="4" y="2"/>
                  </a:cubicBezTo>
                  <a:cubicBezTo>
                    <a:pt x="4" y="2"/>
                    <a:pt x="3" y="2"/>
                    <a:pt x="3" y="1"/>
                  </a:cubicBezTo>
                  <a:cubicBezTo>
                    <a:pt x="3" y="1"/>
                    <a:pt x="2" y="1"/>
                    <a:pt x="1" y="1"/>
                  </a:cubicBezTo>
                  <a:cubicBezTo>
                    <a:pt x="0" y="1"/>
                    <a:pt x="0" y="1"/>
                    <a:pt x="0" y="1"/>
                  </a:cubicBezTo>
                  <a:cubicBezTo>
                    <a:pt x="0" y="0"/>
                    <a:pt x="0" y="0"/>
                    <a:pt x="0" y="0"/>
                  </a:cubicBezTo>
                  <a:cubicBezTo>
                    <a:pt x="12" y="0"/>
                    <a:pt x="12" y="0"/>
                    <a:pt x="12" y="0"/>
                  </a:cubicBezTo>
                  <a:lnTo>
                    <a:pt x="20" y="22"/>
                  </a:lnTo>
                  <a:close/>
                </a:path>
              </a:pathLst>
            </a:custGeom>
            <a:solidFill>
              <a:srgbClr val="4D4D4D"/>
            </a:solidFill>
            <a:ln w="9525">
              <a:noFill/>
              <a:round/>
              <a:headEnd/>
              <a:tailEnd/>
            </a:ln>
          </p:spPr>
          <p:txBody>
            <a:bodyPr/>
            <a:lstStyle/>
            <a:p>
              <a:pPr>
                <a:defRPr/>
              </a:pPr>
              <a:endParaRPr lang="en-US"/>
            </a:p>
          </p:txBody>
        </p:sp>
        <p:sp>
          <p:nvSpPr>
            <p:cNvPr id="1040" name="Freeform 114"/>
            <p:cNvSpPr>
              <a:spLocks noChangeAspect="1"/>
            </p:cNvSpPr>
            <p:nvPr userDrawn="1"/>
          </p:nvSpPr>
          <p:spPr bwMode="auto">
            <a:xfrm>
              <a:off x="2506" y="820"/>
              <a:ext cx="54" cy="65"/>
            </a:xfrm>
            <a:custGeom>
              <a:avLst/>
              <a:gdLst>
                <a:gd name="T0" fmla="*/ 11 w 27"/>
                <a:gd name="T1" fmla="*/ 2 h 33"/>
                <a:gd name="T2" fmla="*/ 11 w 27"/>
                <a:gd name="T3" fmla="*/ 15 h 33"/>
                <a:gd name="T4" fmla="*/ 12 w 27"/>
                <a:gd name="T5" fmla="*/ 15 h 33"/>
                <a:gd name="T6" fmla="*/ 16 w 27"/>
                <a:gd name="T7" fmla="*/ 13 h 33"/>
                <a:gd name="T8" fmla="*/ 17 w 27"/>
                <a:gd name="T9" fmla="*/ 7 h 33"/>
                <a:gd name="T10" fmla="*/ 18 w 27"/>
                <a:gd name="T11" fmla="*/ 7 h 33"/>
                <a:gd name="T12" fmla="*/ 18 w 27"/>
                <a:gd name="T13" fmla="*/ 25 h 33"/>
                <a:gd name="T14" fmla="*/ 17 w 27"/>
                <a:gd name="T15" fmla="*/ 25 h 33"/>
                <a:gd name="T16" fmla="*/ 16 w 27"/>
                <a:gd name="T17" fmla="*/ 20 h 33"/>
                <a:gd name="T18" fmla="*/ 14 w 27"/>
                <a:gd name="T19" fmla="*/ 18 h 33"/>
                <a:gd name="T20" fmla="*/ 11 w 27"/>
                <a:gd name="T21" fmla="*/ 17 h 33"/>
                <a:gd name="T22" fmla="*/ 11 w 27"/>
                <a:gd name="T23" fmla="*/ 27 h 33"/>
                <a:gd name="T24" fmla="*/ 11 w 27"/>
                <a:gd name="T25" fmla="*/ 30 h 33"/>
                <a:gd name="T26" fmla="*/ 12 w 27"/>
                <a:gd name="T27" fmla="*/ 31 h 33"/>
                <a:gd name="T28" fmla="*/ 14 w 27"/>
                <a:gd name="T29" fmla="*/ 31 h 33"/>
                <a:gd name="T30" fmla="*/ 16 w 27"/>
                <a:gd name="T31" fmla="*/ 31 h 33"/>
                <a:gd name="T32" fmla="*/ 22 w 27"/>
                <a:gd name="T33" fmla="*/ 29 h 33"/>
                <a:gd name="T34" fmla="*/ 26 w 27"/>
                <a:gd name="T35" fmla="*/ 23 h 33"/>
                <a:gd name="T36" fmla="*/ 27 w 27"/>
                <a:gd name="T37" fmla="*/ 23 h 33"/>
                <a:gd name="T38" fmla="*/ 25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3 w 27"/>
                <a:gd name="T57" fmla="*/ 1 h 33"/>
                <a:gd name="T58" fmla="*/ 1 w 27"/>
                <a:gd name="T59" fmla="*/ 1 h 33"/>
                <a:gd name="T60" fmla="*/ 0 w 27"/>
                <a:gd name="T61" fmla="*/ 1 h 33"/>
                <a:gd name="T62" fmla="*/ 0 w 27"/>
                <a:gd name="T63" fmla="*/ 0 h 33"/>
                <a:gd name="T64" fmla="*/ 24 w 27"/>
                <a:gd name="T65" fmla="*/ 0 h 33"/>
                <a:gd name="T66" fmla="*/ 24 w 27"/>
                <a:gd name="T67" fmla="*/ 10 h 33"/>
                <a:gd name="T68" fmla="*/ 24 w 27"/>
                <a:gd name="T69" fmla="*/ 10 h 33"/>
                <a:gd name="T70" fmla="*/ 22 w 27"/>
                <a:gd name="T71" fmla="*/ 4 h 33"/>
                <a:gd name="T72" fmla="*/ 19 w 27"/>
                <a:gd name="T73" fmla="*/ 2 h 33"/>
                <a:gd name="T74" fmla="*/ 14 w 27"/>
                <a:gd name="T75" fmla="*/ 2 h 33"/>
                <a:gd name="T76" fmla="*/ 11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1" y="2"/>
                  </a:moveTo>
                  <a:cubicBezTo>
                    <a:pt x="11" y="15"/>
                    <a:pt x="11" y="15"/>
                    <a:pt x="11" y="15"/>
                  </a:cubicBezTo>
                  <a:cubicBezTo>
                    <a:pt x="12" y="15"/>
                    <a:pt x="12" y="15"/>
                    <a:pt x="12" y="15"/>
                  </a:cubicBezTo>
                  <a:cubicBezTo>
                    <a:pt x="13" y="15"/>
                    <a:pt x="15" y="15"/>
                    <a:pt x="16" y="13"/>
                  </a:cubicBezTo>
                  <a:cubicBezTo>
                    <a:pt x="17" y="12"/>
                    <a:pt x="17" y="10"/>
                    <a:pt x="17" y="7"/>
                  </a:cubicBezTo>
                  <a:cubicBezTo>
                    <a:pt x="18" y="7"/>
                    <a:pt x="18" y="7"/>
                    <a:pt x="18" y="7"/>
                  </a:cubicBezTo>
                  <a:cubicBezTo>
                    <a:pt x="18" y="25"/>
                    <a:pt x="18" y="25"/>
                    <a:pt x="18" y="25"/>
                  </a:cubicBezTo>
                  <a:cubicBezTo>
                    <a:pt x="17" y="25"/>
                    <a:pt x="17" y="25"/>
                    <a:pt x="17" y="25"/>
                  </a:cubicBezTo>
                  <a:cubicBezTo>
                    <a:pt x="17" y="23"/>
                    <a:pt x="17" y="21"/>
                    <a:pt x="16" y="20"/>
                  </a:cubicBezTo>
                  <a:cubicBezTo>
                    <a:pt x="16" y="19"/>
                    <a:pt x="15" y="18"/>
                    <a:pt x="14" y="18"/>
                  </a:cubicBezTo>
                  <a:cubicBezTo>
                    <a:pt x="13" y="17"/>
                    <a:pt x="12" y="17"/>
                    <a:pt x="11" y="17"/>
                  </a:cubicBezTo>
                  <a:cubicBezTo>
                    <a:pt x="11" y="27"/>
                    <a:pt x="11" y="27"/>
                    <a:pt x="11" y="27"/>
                  </a:cubicBezTo>
                  <a:cubicBezTo>
                    <a:pt x="11" y="28"/>
                    <a:pt x="11" y="30"/>
                    <a:pt x="11" y="30"/>
                  </a:cubicBezTo>
                  <a:cubicBezTo>
                    <a:pt x="11" y="30"/>
                    <a:pt x="12" y="31"/>
                    <a:pt x="12" y="31"/>
                  </a:cubicBezTo>
                  <a:cubicBezTo>
                    <a:pt x="12" y="31"/>
                    <a:pt x="13" y="31"/>
                    <a:pt x="14" y="31"/>
                  </a:cubicBezTo>
                  <a:cubicBezTo>
                    <a:pt x="16" y="31"/>
                    <a:pt x="16" y="31"/>
                    <a:pt x="16" y="31"/>
                  </a:cubicBezTo>
                  <a:cubicBezTo>
                    <a:pt x="18" y="31"/>
                    <a:pt x="21" y="31"/>
                    <a:pt x="22" y="29"/>
                  </a:cubicBezTo>
                  <a:cubicBezTo>
                    <a:pt x="24" y="28"/>
                    <a:pt x="25" y="26"/>
                    <a:pt x="26" y="23"/>
                  </a:cubicBezTo>
                  <a:cubicBezTo>
                    <a:pt x="27" y="23"/>
                    <a:pt x="27" y="23"/>
                    <a:pt x="27" y="23"/>
                  </a:cubicBezTo>
                  <a:cubicBezTo>
                    <a:pt x="25" y="33"/>
                    <a:pt x="25" y="33"/>
                    <a:pt x="25" y="33"/>
                  </a:cubicBezTo>
                  <a:cubicBezTo>
                    <a:pt x="0" y="33"/>
                    <a:pt x="0" y="33"/>
                    <a:pt x="0" y="33"/>
                  </a:cubicBezTo>
                  <a:cubicBezTo>
                    <a:pt x="0" y="32"/>
                    <a:pt x="0" y="32"/>
                    <a:pt x="0" y="32"/>
                  </a:cubicBezTo>
                  <a:cubicBezTo>
                    <a:pt x="1" y="32"/>
                    <a:pt x="1" y="32"/>
                    <a:pt x="1" y="32"/>
                  </a:cubicBezTo>
                  <a:cubicBezTo>
                    <a:pt x="2" y="32"/>
                    <a:pt x="2" y="32"/>
                    <a:pt x="3" y="32"/>
                  </a:cubicBezTo>
                  <a:cubicBezTo>
                    <a:pt x="3" y="32"/>
                    <a:pt x="3" y="31"/>
                    <a:pt x="4" y="31"/>
                  </a:cubicBezTo>
                  <a:cubicBezTo>
                    <a:pt x="4" y="30"/>
                    <a:pt x="4" y="29"/>
                    <a:pt x="4" y="28"/>
                  </a:cubicBezTo>
                  <a:cubicBezTo>
                    <a:pt x="4" y="6"/>
                    <a:pt x="4" y="6"/>
                    <a:pt x="4" y="6"/>
                  </a:cubicBezTo>
                  <a:cubicBezTo>
                    <a:pt x="4" y="4"/>
                    <a:pt x="4" y="3"/>
                    <a:pt x="4" y="3"/>
                  </a:cubicBezTo>
                  <a:cubicBezTo>
                    <a:pt x="4" y="2"/>
                    <a:pt x="3" y="2"/>
                    <a:pt x="3" y="1"/>
                  </a:cubicBezTo>
                  <a:cubicBezTo>
                    <a:pt x="2" y="1"/>
                    <a:pt x="2" y="1"/>
                    <a:pt x="1" y="1"/>
                  </a:cubicBezTo>
                  <a:cubicBezTo>
                    <a:pt x="0" y="1"/>
                    <a:pt x="0" y="1"/>
                    <a:pt x="0" y="1"/>
                  </a:cubicBezTo>
                  <a:cubicBezTo>
                    <a:pt x="0" y="0"/>
                    <a:pt x="0" y="0"/>
                    <a:pt x="0" y="0"/>
                  </a:cubicBezTo>
                  <a:cubicBezTo>
                    <a:pt x="24" y="0"/>
                    <a:pt x="24" y="0"/>
                    <a:pt x="24" y="0"/>
                  </a:cubicBezTo>
                  <a:cubicBezTo>
                    <a:pt x="24" y="10"/>
                    <a:pt x="24" y="10"/>
                    <a:pt x="24" y="10"/>
                  </a:cubicBezTo>
                  <a:cubicBezTo>
                    <a:pt x="24" y="10"/>
                    <a:pt x="24" y="10"/>
                    <a:pt x="24" y="10"/>
                  </a:cubicBezTo>
                  <a:cubicBezTo>
                    <a:pt x="23" y="7"/>
                    <a:pt x="23" y="6"/>
                    <a:pt x="22" y="4"/>
                  </a:cubicBezTo>
                  <a:cubicBezTo>
                    <a:pt x="21" y="3"/>
                    <a:pt x="20" y="3"/>
                    <a:pt x="19" y="2"/>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1041" name="Freeform 115"/>
            <p:cNvSpPr>
              <a:spLocks noChangeAspect="1"/>
            </p:cNvSpPr>
            <p:nvPr userDrawn="1"/>
          </p:nvSpPr>
          <p:spPr bwMode="auto">
            <a:xfrm>
              <a:off x="2562" y="820"/>
              <a:ext cx="60" cy="67"/>
            </a:xfrm>
            <a:custGeom>
              <a:avLst/>
              <a:gdLst>
                <a:gd name="T0" fmla="*/ 10 w 30"/>
                <a:gd name="T1" fmla="*/ 0 h 34"/>
                <a:gd name="T2" fmla="*/ 25 w 30"/>
                <a:gd name="T3" fmla="*/ 21 h 34"/>
                <a:gd name="T4" fmla="*/ 25 w 30"/>
                <a:gd name="T5" fmla="*/ 6 h 34"/>
                <a:gd name="T6" fmla="*/ 24 w 30"/>
                <a:gd name="T7" fmla="*/ 2 h 34"/>
                <a:gd name="T8" fmla="*/ 21 w 30"/>
                <a:gd name="T9" fmla="*/ 1 h 34"/>
                <a:gd name="T10" fmla="*/ 21 w 30"/>
                <a:gd name="T11" fmla="*/ 0 h 34"/>
                <a:gd name="T12" fmla="*/ 30 w 30"/>
                <a:gd name="T13" fmla="*/ 0 h 34"/>
                <a:gd name="T14" fmla="*/ 30 w 30"/>
                <a:gd name="T15" fmla="*/ 1 h 34"/>
                <a:gd name="T16" fmla="*/ 28 w 30"/>
                <a:gd name="T17" fmla="*/ 1 h 34"/>
                <a:gd name="T18" fmla="*/ 27 w 30"/>
                <a:gd name="T19" fmla="*/ 3 h 34"/>
                <a:gd name="T20" fmla="*/ 26 w 30"/>
                <a:gd name="T21" fmla="*/ 6 h 34"/>
                <a:gd name="T22" fmla="*/ 26 w 30"/>
                <a:gd name="T23" fmla="*/ 34 h 34"/>
                <a:gd name="T24" fmla="*/ 26 w 30"/>
                <a:gd name="T25" fmla="*/ 34 h 34"/>
                <a:gd name="T26" fmla="*/ 6 w 30"/>
                <a:gd name="T27" fmla="*/ 6 h 34"/>
                <a:gd name="T28" fmla="*/ 6 w 30"/>
                <a:gd name="T29" fmla="*/ 27 h 34"/>
                <a:gd name="T30" fmla="*/ 7 w 30"/>
                <a:gd name="T31" fmla="*/ 31 h 34"/>
                <a:gd name="T32" fmla="*/ 9 w 30"/>
                <a:gd name="T33" fmla="*/ 32 h 34"/>
                <a:gd name="T34" fmla="*/ 10 w 30"/>
                <a:gd name="T35" fmla="*/ 32 h 34"/>
                <a:gd name="T36" fmla="*/ 10 w 30"/>
                <a:gd name="T37" fmla="*/ 33 h 34"/>
                <a:gd name="T38" fmla="*/ 0 w 30"/>
                <a:gd name="T39" fmla="*/ 33 h 34"/>
                <a:gd name="T40" fmla="*/ 0 w 30"/>
                <a:gd name="T41" fmla="*/ 32 h 34"/>
                <a:gd name="T42" fmla="*/ 3 w 30"/>
                <a:gd name="T43" fmla="*/ 31 h 34"/>
                <a:gd name="T44" fmla="*/ 4 w 30"/>
                <a:gd name="T45" fmla="*/ 27 h 34"/>
                <a:gd name="T46" fmla="*/ 4 w 30"/>
                <a:gd name="T47" fmla="*/ 4 h 34"/>
                <a:gd name="T48" fmla="*/ 3 w 30"/>
                <a:gd name="T49" fmla="*/ 3 h 34"/>
                <a:gd name="T50" fmla="*/ 2 w 30"/>
                <a:gd name="T51" fmla="*/ 1 h 34"/>
                <a:gd name="T52" fmla="*/ 0 w 30"/>
                <a:gd name="T53" fmla="*/ 1 h 34"/>
                <a:gd name="T54" fmla="*/ 0 w 30"/>
                <a:gd name="T55" fmla="*/ 0 h 34"/>
                <a:gd name="T56" fmla="*/ 10 w 30"/>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0" h="34">
                  <a:moveTo>
                    <a:pt x="10" y="0"/>
                  </a:moveTo>
                  <a:cubicBezTo>
                    <a:pt x="25" y="21"/>
                    <a:pt x="25" y="21"/>
                    <a:pt x="25" y="21"/>
                  </a:cubicBezTo>
                  <a:cubicBezTo>
                    <a:pt x="25" y="6"/>
                    <a:pt x="25" y="6"/>
                    <a:pt x="25" y="6"/>
                  </a:cubicBezTo>
                  <a:cubicBezTo>
                    <a:pt x="25" y="4"/>
                    <a:pt x="25" y="3"/>
                    <a:pt x="24" y="2"/>
                  </a:cubicBezTo>
                  <a:cubicBezTo>
                    <a:pt x="23" y="1"/>
                    <a:pt x="22" y="1"/>
                    <a:pt x="21" y="1"/>
                  </a:cubicBezTo>
                  <a:cubicBezTo>
                    <a:pt x="21" y="0"/>
                    <a:pt x="21" y="0"/>
                    <a:pt x="21" y="0"/>
                  </a:cubicBezTo>
                  <a:cubicBezTo>
                    <a:pt x="30" y="0"/>
                    <a:pt x="30" y="0"/>
                    <a:pt x="30" y="0"/>
                  </a:cubicBezTo>
                  <a:cubicBezTo>
                    <a:pt x="30" y="1"/>
                    <a:pt x="30" y="1"/>
                    <a:pt x="30" y="1"/>
                  </a:cubicBezTo>
                  <a:cubicBezTo>
                    <a:pt x="29" y="1"/>
                    <a:pt x="28" y="1"/>
                    <a:pt x="28" y="1"/>
                  </a:cubicBezTo>
                  <a:cubicBezTo>
                    <a:pt x="27" y="2"/>
                    <a:pt x="27" y="2"/>
                    <a:pt x="27" y="3"/>
                  </a:cubicBezTo>
                  <a:cubicBezTo>
                    <a:pt x="27" y="3"/>
                    <a:pt x="26" y="5"/>
                    <a:pt x="26" y="6"/>
                  </a:cubicBezTo>
                  <a:cubicBezTo>
                    <a:pt x="26" y="34"/>
                    <a:pt x="26" y="34"/>
                    <a:pt x="26" y="34"/>
                  </a:cubicBezTo>
                  <a:cubicBezTo>
                    <a:pt x="26" y="34"/>
                    <a:pt x="26" y="34"/>
                    <a:pt x="26" y="34"/>
                  </a:cubicBezTo>
                  <a:cubicBezTo>
                    <a:pt x="6" y="6"/>
                    <a:pt x="6" y="6"/>
                    <a:pt x="6" y="6"/>
                  </a:cubicBezTo>
                  <a:cubicBezTo>
                    <a:pt x="6" y="27"/>
                    <a:pt x="6" y="27"/>
                    <a:pt x="6" y="27"/>
                  </a:cubicBezTo>
                  <a:cubicBezTo>
                    <a:pt x="6" y="29"/>
                    <a:pt x="6" y="31"/>
                    <a:pt x="7" y="31"/>
                  </a:cubicBezTo>
                  <a:cubicBezTo>
                    <a:pt x="8" y="32"/>
                    <a:pt x="8" y="32"/>
                    <a:pt x="9" y="32"/>
                  </a:cubicBezTo>
                  <a:cubicBezTo>
                    <a:pt x="10" y="32"/>
                    <a:pt x="10" y="32"/>
                    <a:pt x="10" y="32"/>
                  </a:cubicBezTo>
                  <a:cubicBezTo>
                    <a:pt x="10" y="33"/>
                    <a:pt x="10" y="33"/>
                    <a:pt x="10" y="33"/>
                  </a:cubicBezTo>
                  <a:cubicBezTo>
                    <a:pt x="0" y="33"/>
                    <a:pt x="0" y="33"/>
                    <a:pt x="0" y="33"/>
                  </a:cubicBezTo>
                  <a:cubicBezTo>
                    <a:pt x="0" y="32"/>
                    <a:pt x="0" y="32"/>
                    <a:pt x="0" y="32"/>
                  </a:cubicBezTo>
                  <a:cubicBezTo>
                    <a:pt x="1" y="32"/>
                    <a:pt x="2" y="32"/>
                    <a:pt x="3" y="31"/>
                  </a:cubicBezTo>
                  <a:cubicBezTo>
                    <a:pt x="4" y="30"/>
                    <a:pt x="4" y="29"/>
                    <a:pt x="4" y="27"/>
                  </a:cubicBezTo>
                  <a:cubicBezTo>
                    <a:pt x="4" y="4"/>
                    <a:pt x="4" y="4"/>
                    <a:pt x="4" y="4"/>
                  </a:cubicBezTo>
                  <a:cubicBezTo>
                    <a:pt x="3" y="3"/>
                    <a:pt x="3" y="3"/>
                    <a:pt x="3" y="3"/>
                  </a:cubicBezTo>
                  <a:cubicBezTo>
                    <a:pt x="3" y="2"/>
                    <a:pt x="2" y="1"/>
                    <a:pt x="2" y="1"/>
                  </a:cubicBezTo>
                  <a:cubicBezTo>
                    <a:pt x="1" y="1"/>
                    <a:pt x="1" y="1"/>
                    <a:pt x="0" y="1"/>
                  </a:cubicBezTo>
                  <a:cubicBezTo>
                    <a:pt x="0" y="0"/>
                    <a:pt x="0" y="0"/>
                    <a:pt x="0" y="0"/>
                  </a:cubicBezTo>
                  <a:lnTo>
                    <a:pt x="10" y="0"/>
                  </a:lnTo>
                  <a:close/>
                </a:path>
              </a:pathLst>
            </a:custGeom>
            <a:solidFill>
              <a:srgbClr val="4D4D4D"/>
            </a:solidFill>
            <a:ln w="9525">
              <a:noFill/>
              <a:round/>
              <a:headEnd/>
              <a:tailEnd/>
            </a:ln>
          </p:spPr>
          <p:txBody>
            <a:bodyPr/>
            <a:lstStyle/>
            <a:p>
              <a:pPr>
                <a:defRPr/>
              </a:pPr>
              <a:endParaRPr lang="en-US"/>
            </a:p>
          </p:txBody>
        </p:sp>
        <p:sp>
          <p:nvSpPr>
            <p:cNvPr id="1042" name="Freeform 116"/>
            <p:cNvSpPr>
              <a:spLocks noChangeAspect="1"/>
            </p:cNvSpPr>
            <p:nvPr userDrawn="1"/>
          </p:nvSpPr>
          <p:spPr bwMode="auto">
            <a:xfrm>
              <a:off x="2622" y="820"/>
              <a:ext cx="56" cy="65"/>
            </a:xfrm>
            <a:custGeom>
              <a:avLst/>
              <a:gdLst>
                <a:gd name="T0" fmla="*/ 27 w 27"/>
                <a:gd name="T1" fmla="*/ 0 h 33"/>
                <a:gd name="T2" fmla="*/ 27 w 27"/>
                <a:gd name="T3" fmla="*/ 9 h 33"/>
                <a:gd name="T4" fmla="*/ 26 w 27"/>
                <a:gd name="T5" fmla="*/ 9 h 33"/>
                <a:gd name="T6" fmla="*/ 25 w 27"/>
                <a:gd name="T7" fmla="*/ 4 h 33"/>
                <a:gd name="T8" fmla="*/ 22 w 27"/>
                <a:gd name="T9" fmla="*/ 2 h 33"/>
                <a:gd name="T10" fmla="*/ 19 w 27"/>
                <a:gd name="T11" fmla="*/ 2 h 33"/>
                <a:gd name="T12" fmla="*/ 17 w 27"/>
                <a:gd name="T13" fmla="*/ 2 h 33"/>
                <a:gd name="T14" fmla="*/ 17 w 27"/>
                <a:gd name="T15" fmla="*/ 28 h 33"/>
                <a:gd name="T16" fmla="*/ 17 w 27"/>
                <a:gd name="T17" fmla="*/ 31 h 33"/>
                <a:gd name="T18" fmla="*/ 18 w 27"/>
                <a:gd name="T19" fmla="*/ 32 h 33"/>
                <a:gd name="T20" fmla="*/ 20 w 27"/>
                <a:gd name="T21" fmla="*/ 32 h 33"/>
                <a:gd name="T22" fmla="*/ 21 w 27"/>
                <a:gd name="T23" fmla="*/ 32 h 33"/>
                <a:gd name="T24" fmla="*/ 21 w 27"/>
                <a:gd name="T25" fmla="*/ 33 h 33"/>
                <a:gd name="T26" fmla="*/ 6 w 27"/>
                <a:gd name="T27" fmla="*/ 33 h 33"/>
                <a:gd name="T28" fmla="*/ 6 w 27"/>
                <a:gd name="T29" fmla="*/ 32 h 33"/>
                <a:gd name="T30" fmla="*/ 7 w 27"/>
                <a:gd name="T31" fmla="*/ 32 h 33"/>
                <a:gd name="T32" fmla="*/ 9 w 27"/>
                <a:gd name="T33" fmla="*/ 32 h 33"/>
                <a:gd name="T34" fmla="*/ 10 w 27"/>
                <a:gd name="T35" fmla="*/ 31 h 33"/>
                <a:gd name="T36" fmla="*/ 10 w 27"/>
                <a:gd name="T37" fmla="*/ 28 h 33"/>
                <a:gd name="T38" fmla="*/ 10 w 27"/>
                <a:gd name="T39" fmla="*/ 2 h 33"/>
                <a:gd name="T40" fmla="*/ 8 w 27"/>
                <a:gd name="T41" fmla="*/ 2 h 33"/>
                <a:gd name="T42" fmla="*/ 4 w 27"/>
                <a:gd name="T43" fmla="*/ 3 h 33"/>
                <a:gd name="T44" fmla="*/ 1 w 27"/>
                <a:gd name="T45" fmla="*/ 9 h 33"/>
                <a:gd name="T46" fmla="*/ 0 w 27"/>
                <a:gd name="T47" fmla="*/ 9 h 33"/>
                <a:gd name="T48" fmla="*/ 0 w 27"/>
                <a:gd name="T49" fmla="*/ 0 h 33"/>
                <a:gd name="T50" fmla="*/ 27 w 27"/>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33">
                  <a:moveTo>
                    <a:pt x="27" y="0"/>
                  </a:moveTo>
                  <a:cubicBezTo>
                    <a:pt x="27" y="9"/>
                    <a:pt x="27" y="9"/>
                    <a:pt x="27" y="9"/>
                  </a:cubicBezTo>
                  <a:cubicBezTo>
                    <a:pt x="26" y="9"/>
                    <a:pt x="26" y="9"/>
                    <a:pt x="26" y="9"/>
                  </a:cubicBezTo>
                  <a:cubicBezTo>
                    <a:pt x="26" y="7"/>
                    <a:pt x="25" y="5"/>
                    <a:pt x="25" y="4"/>
                  </a:cubicBezTo>
                  <a:cubicBezTo>
                    <a:pt x="24" y="3"/>
                    <a:pt x="23" y="3"/>
                    <a:pt x="22" y="2"/>
                  </a:cubicBezTo>
                  <a:cubicBezTo>
                    <a:pt x="22" y="2"/>
                    <a:pt x="21" y="2"/>
                    <a:pt x="19" y="2"/>
                  </a:cubicBezTo>
                  <a:cubicBezTo>
                    <a:pt x="17" y="2"/>
                    <a:pt x="17" y="2"/>
                    <a:pt x="17" y="2"/>
                  </a:cubicBezTo>
                  <a:cubicBezTo>
                    <a:pt x="17" y="28"/>
                    <a:pt x="17" y="28"/>
                    <a:pt x="17" y="28"/>
                  </a:cubicBezTo>
                  <a:cubicBezTo>
                    <a:pt x="17" y="29"/>
                    <a:pt x="17" y="30"/>
                    <a:pt x="17" y="31"/>
                  </a:cubicBezTo>
                  <a:cubicBezTo>
                    <a:pt x="18" y="31"/>
                    <a:pt x="18" y="32"/>
                    <a:pt x="18" y="32"/>
                  </a:cubicBezTo>
                  <a:cubicBezTo>
                    <a:pt x="19" y="32"/>
                    <a:pt x="20" y="32"/>
                    <a:pt x="20" y="32"/>
                  </a:cubicBezTo>
                  <a:cubicBezTo>
                    <a:pt x="21" y="32"/>
                    <a:pt x="21" y="32"/>
                    <a:pt x="21" y="32"/>
                  </a:cubicBezTo>
                  <a:cubicBezTo>
                    <a:pt x="21" y="33"/>
                    <a:pt x="21" y="33"/>
                    <a:pt x="21" y="33"/>
                  </a:cubicBezTo>
                  <a:cubicBezTo>
                    <a:pt x="6" y="33"/>
                    <a:pt x="6" y="33"/>
                    <a:pt x="6" y="33"/>
                  </a:cubicBezTo>
                  <a:cubicBezTo>
                    <a:pt x="6" y="32"/>
                    <a:pt x="6" y="32"/>
                    <a:pt x="6" y="32"/>
                  </a:cubicBezTo>
                  <a:cubicBezTo>
                    <a:pt x="7" y="32"/>
                    <a:pt x="7" y="32"/>
                    <a:pt x="7" y="32"/>
                  </a:cubicBezTo>
                  <a:cubicBezTo>
                    <a:pt x="8" y="32"/>
                    <a:pt x="8" y="32"/>
                    <a:pt x="9" y="32"/>
                  </a:cubicBezTo>
                  <a:cubicBezTo>
                    <a:pt x="9" y="32"/>
                    <a:pt x="10" y="31"/>
                    <a:pt x="10" y="31"/>
                  </a:cubicBezTo>
                  <a:cubicBezTo>
                    <a:pt x="10" y="30"/>
                    <a:pt x="10" y="29"/>
                    <a:pt x="10" y="28"/>
                  </a:cubicBezTo>
                  <a:cubicBezTo>
                    <a:pt x="10" y="2"/>
                    <a:pt x="10" y="2"/>
                    <a:pt x="10" y="2"/>
                  </a:cubicBezTo>
                  <a:cubicBezTo>
                    <a:pt x="8" y="2"/>
                    <a:pt x="8" y="2"/>
                    <a:pt x="8" y="2"/>
                  </a:cubicBezTo>
                  <a:cubicBezTo>
                    <a:pt x="6" y="2"/>
                    <a:pt x="5" y="2"/>
                    <a:pt x="4" y="3"/>
                  </a:cubicBezTo>
                  <a:cubicBezTo>
                    <a:pt x="2" y="4"/>
                    <a:pt x="2" y="6"/>
                    <a:pt x="1" y="9"/>
                  </a:cubicBezTo>
                  <a:cubicBezTo>
                    <a:pt x="0" y="9"/>
                    <a:pt x="0" y="9"/>
                    <a:pt x="0" y="9"/>
                  </a:cubicBezTo>
                  <a:cubicBezTo>
                    <a:pt x="0" y="0"/>
                    <a:pt x="0" y="0"/>
                    <a:pt x="0" y="0"/>
                  </a:cubicBezTo>
                  <a:lnTo>
                    <a:pt x="27" y="0"/>
                  </a:lnTo>
                  <a:close/>
                </a:path>
              </a:pathLst>
            </a:custGeom>
            <a:solidFill>
              <a:srgbClr val="4D4D4D"/>
            </a:solidFill>
            <a:ln w="9525">
              <a:noFill/>
              <a:round/>
              <a:headEnd/>
              <a:tailEnd/>
            </a:ln>
          </p:spPr>
          <p:txBody>
            <a:bodyPr/>
            <a:lstStyle/>
            <a:p>
              <a:pPr>
                <a:defRPr/>
              </a:pPr>
              <a:endParaRPr lang="en-US"/>
            </a:p>
          </p:txBody>
        </p:sp>
        <p:sp>
          <p:nvSpPr>
            <p:cNvPr id="1043" name="Freeform 117"/>
            <p:cNvSpPr>
              <a:spLocks noChangeAspect="1" noEditPoints="1"/>
            </p:cNvSpPr>
            <p:nvPr userDrawn="1"/>
          </p:nvSpPr>
          <p:spPr bwMode="auto">
            <a:xfrm>
              <a:off x="2698" y="818"/>
              <a:ext cx="63" cy="69"/>
            </a:xfrm>
            <a:custGeom>
              <a:avLst/>
              <a:gdLst>
                <a:gd name="T0" fmla="*/ 15 w 31"/>
                <a:gd name="T1" fmla="*/ 0 h 35"/>
                <a:gd name="T2" fmla="*/ 27 w 31"/>
                <a:gd name="T3" fmla="*/ 5 h 35"/>
                <a:gd name="T4" fmla="*/ 31 w 31"/>
                <a:gd name="T5" fmla="*/ 17 h 35"/>
                <a:gd name="T6" fmla="*/ 28 w 31"/>
                <a:gd name="T7" fmla="*/ 29 h 35"/>
                <a:gd name="T8" fmla="*/ 15 w 31"/>
                <a:gd name="T9" fmla="*/ 35 h 35"/>
                <a:gd name="T10" fmla="*/ 3 w 31"/>
                <a:gd name="T11" fmla="*/ 29 h 35"/>
                <a:gd name="T12" fmla="*/ 0 w 31"/>
                <a:gd name="T13" fmla="*/ 17 h 35"/>
                <a:gd name="T14" fmla="*/ 4 w 31"/>
                <a:gd name="T15" fmla="*/ 5 h 35"/>
                <a:gd name="T16" fmla="*/ 15 w 31"/>
                <a:gd name="T17" fmla="*/ 0 h 35"/>
                <a:gd name="T18" fmla="*/ 15 w 31"/>
                <a:gd name="T19" fmla="*/ 2 h 35"/>
                <a:gd name="T20" fmla="*/ 9 w 31"/>
                <a:gd name="T21" fmla="*/ 7 h 35"/>
                <a:gd name="T22" fmla="*/ 7 w 31"/>
                <a:gd name="T23" fmla="*/ 18 h 35"/>
                <a:gd name="T24" fmla="*/ 10 w 31"/>
                <a:gd name="T25" fmla="*/ 30 h 35"/>
                <a:gd name="T26" fmla="*/ 15 w 31"/>
                <a:gd name="T27" fmla="*/ 33 h 35"/>
                <a:gd name="T28" fmla="*/ 19 w 31"/>
                <a:gd name="T29" fmla="*/ 32 h 35"/>
                <a:gd name="T30" fmla="*/ 22 w 31"/>
                <a:gd name="T31" fmla="*/ 27 h 35"/>
                <a:gd name="T32" fmla="*/ 23 w 31"/>
                <a:gd name="T33" fmla="*/ 18 h 35"/>
                <a:gd name="T34" fmla="*/ 22 w 31"/>
                <a:gd name="T35" fmla="*/ 8 h 35"/>
                <a:gd name="T36" fmla="*/ 19 w 31"/>
                <a:gd name="T37" fmla="*/ 3 h 35"/>
                <a:gd name="T38" fmla="*/ 15 w 31"/>
                <a:gd name="T39" fmla="*/ 2 h 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 h="35">
                  <a:moveTo>
                    <a:pt x="15" y="0"/>
                  </a:moveTo>
                  <a:cubicBezTo>
                    <a:pt x="20" y="0"/>
                    <a:pt x="24" y="2"/>
                    <a:pt x="27" y="5"/>
                  </a:cubicBezTo>
                  <a:cubicBezTo>
                    <a:pt x="30" y="8"/>
                    <a:pt x="31" y="12"/>
                    <a:pt x="31" y="17"/>
                  </a:cubicBezTo>
                  <a:cubicBezTo>
                    <a:pt x="31" y="22"/>
                    <a:pt x="30" y="25"/>
                    <a:pt x="28" y="29"/>
                  </a:cubicBezTo>
                  <a:cubicBezTo>
                    <a:pt x="25" y="33"/>
                    <a:pt x="21" y="35"/>
                    <a:pt x="15" y="35"/>
                  </a:cubicBezTo>
                  <a:cubicBezTo>
                    <a:pt x="10" y="35"/>
                    <a:pt x="6" y="33"/>
                    <a:pt x="3" y="29"/>
                  </a:cubicBezTo>
                  <a:cubicBezTo>
                    <a:pt x="1" y="26"/>
                    <a:pt x="0" y="22"/>
                    <a:pt x="0" y="17"/>
                  </a:cubicBezTo>
                  <a:cubicBezTo>
                    <a:pt x="0" y="12"/>
                    <a:pt x="1" y="8"/>
                    <a:pt x="4" y="5"/>
                  </a:cubicBezTo>
                  <a:cubicBezTo>
                    <a:pt x="7" y="2"/>
                    <a:pt x="11" y="0"/>
                    <a:pt x="15" y="0"/>
                  </a:cubicBezTo>
                  <a:close/>
                  <a:moveTo>
                    <a:pt x="15" y="2"/>
                  </a:moveTo>
                  <a:cubicBezTo>
                    <a:pt x="13" y="2"/>
                    <a:pt x="11" y="3"/>
                    <a:pt x="9" y="7"/>
                  </a:cubicBezTo>
                  <a:cubicBezTo>
                    <a:pt x="8" y="9"/>
                    <a:pt x="7" y="13"/>
                    <a:pt x="7" y="18"/>
                  </a:cubicBezTo>
                  <a:cubicBezTo>
                    <a:pt x="7" y="23"/>
                    <a:pt x="8" y="28"/>
                    <a:pt x="10" y="30"/>
                  </a:cubicBezTo>
                  <a:cubicBezTo>
                    <a:pt x="11" y="32"/>
                    <a:pt x="13" y="33"/>
                    <a:pt x="15" y="33"/>
                  </a:cubicBezTo>
                  <a:cubicBezTo>
                    <a:pt x="17" y="33"/>
                    <a:pt x="18" y="33"/>
                    <a:pt x="19" y="32"/>
                  </a:cubicBezTo>
                  <a:cubicBezTo>
                    <a:pt x="20" y="31"/>
                    <a:pt x="21" y="29"/>
                    <a:pt x="22" y="27"/>
                  </a:cubicBezTo>
                  <a:cubicBezTo>
                    <a:pt x="23" y="25"/>
                    <a:pt x="23" y="22"/>
                    <a:pt x="23" y="18"/>
                  </a:cubicBezTo>
                  <a:cubicBezTo>
                    <a:pt x="23" y="13"/>
                    <a:pt x="23" y="10"/>
                    <a:pt x="22" y="8"/>
                  </a:cubicBezTo>
                  <a:cubicBezTo>
                    <a:pt x="21" y="6"/>
                    <a:pt x="20" y="4"/>
                    <a:pt x="19" y="3"/>
                  </a:cubicBezTo>
                  <a:cubicBezTo>
                    <a:pt x="18" y="2"/>
                    <a:pt x="17" y="2"/>
                    <a:pt x="15" y="2"/>
                  </a:cubicBezTo>
                  <a:close/>
                </a:path>
              </a:pathLst>
            </a:custGeom>
            <a:solidFill>
              <a:srgbClr val="4D4D4D"/>
            </a:solidFill>
            <a:ln w="9525">
              <a:noFill/>
              <a:round/>
              <a:headEnd/>
              <a:tailEnd/>
            </a:ln>
          </p:spPr>
          <p:txBody>
            <a:bodyPr/>
            <a:lstStyle/>
            <a:p>
              <a:pPr>
                <a:defRPr/>
              </a:pPr>
              <a:endParaRPr lang="en-US"/>
            </a:p>
          </p:txBody>
        </p:sp>
        <p:sp>
          <p:nvSpPr>
            <p:cNvPr id="1044" name="Freeform 118"/>
            <p:cNvSpPr>
              <a:spLocks noChangeAspect="1"/>
            </p:cNvSpPr>
            <p:nvPr userDrawn="1"/>
          </p:nvSpPr>
          <p:spPr bwMode="auto">
            <a:xfrm>
              <a:off x="2763" y="820"/>
              <a:ext cx="51" cy="65"/>
            </a:xfrm>
            <a:custGeom>
              <a:avLst/>
              <a:gdLst>
                <a:gd name="T0" fmla="*/ 11 w 25"/>
                <a:gd name="T1" fmla="*/ 2 h 33"/>
                <a:gd name="T2" fmla="*/ 11 w 25"/>
                <a:gd name="T3" fmla="*/ 15 h 33"/>
                <a:gd name="T4" fmla="*/ 12 w 25"/>
                <a:gd name="T5" fmla="*/ 15 h 33"/>
                <a:gd name="T6" fmla="*/ 15 w 25"/>
                <a:gd name="T7" fmla="*/ 15 h 33"/>
                <a:gd name="T8" fmla="*/ 18 w 25"/>
                <a:gd name="T9" fmla="*/ 13 h 33"/>
                <a:gd name="T10" fmla="*/ 19 w 25"/>
                <a:gd name="T11" fmla="*/ 8 h 33"/>
                <a:gd name="T12" fmla="*/ 19 w 25"/>
                <a:gd name="T13" fmla="*/ 8 h 33"/>
                <a:gd name="T14" fmla="*/ 19 w 25"/>
                <a:gd name="T15" fmla="*/ 25 h 33"/>
                <a:gd name="T16" fmla="*/ 19 w 25"/>
                <a:gd name="T17" fmla="*/ 25 h 33"/>
                <a:gd name="T18" fmla="*/ 16 w 25"/>
                <a:gd name="T19" fmla="*/ 19 h 33"/>
                <a:gd name="T20" fmla="*/ 12 w 25"/>
                <a:gd name="T21" fmla="*/ 17 h 33"/>
                <a:gd name="T22" fmla="*/ 11 w 25"/>
                <a:gd name="T23" fmla="*/ 17 h 33"/>
                <a:gd name="T24" fmla="*/ 11 w 25"/>
                <a:gd name="T25" fmla="*/ 28 h 33"/>
                <a:gd name="T26" fmla="*/ 12 w 25"/>
                <a:gd name="T27" fmla="*/ 31 h 33"/>
                <a:gd name="T28" fmla="*/ 13 w 25"/>
                <a:gd name="T29" fmla="*/ 32 h 33"/>
                <a:gd name="T30" fmla="*/ 15 w 25"/>
                <a:gd name="T31" fmla="*/ 32 h 33"/>
                <a:gd name="T32" fmla="*/ 16 w 25"/>
                <a:gd name="T33" fmla="*/ 32 h 33"/>
                <a:gd name="T34" fmla="*/ 16 w 25"/>
                <a:gd name="T35" fmla="*/ 33 h 33"/>
                <a:gd name="T36" fmla="*/ 0 w 25"/>
                <a:gd name="T37" fmla="*/ 33 h 33"/>
                <a:gd name="T38" fmla="*/ 0 w 25"/>
                <a:gd name="T39" fmla="*/ 32 h 33"/>
                <a:gd name="T40" fmla="*/ 1 w 25"/>
                <a:gd name="T41" fmla="*/ 32 h 33"/>
                <a:gd name="T42" fmla="*/ 3 w 25"/>
                <a:gd name="T43" fmla="*/ 32 h 33"/>
                <a:gd name="T44" fmla="*/ 4 w 25"/>
                <a:gd name="T45" fmla="*/ 31 h 33"/>
                <a:gd name="T46" fmla="*/ 4 w 25"/>
                <a:gd name="T47" fmla="*/ 28 h 33"/>
                <a:gd name="T48" fmla="*/ 4 w 25"/>
                <a:gd name="T49" fmla="*/ 6 h 33"/>
                <a:gd name="T50" fmla="*/ 4 w 25"/>
                <a:gd name="T51" fmla="*/ 2 h 33"/>
                <a:gd name="T52" fmla="*/ 3 w 25"/>
                <a:gd name="T53" fmla="*/ 1 h 33"/>
                <a:gd name="T54" fmla="*/ 1 w 25"/>
                <a:gd name="T55" fmla="*/ 1 h 33"/>
                <a:gd name="T56" fmla="*/ 0 w 25"/>
                <a:gd name="T57" fmla="*/ 1 h 33"/>
                <a:gd name="T58" fmla="*/ 0 w 25"/>
                <a:gd name="T59" fmla="*/ 0 h 33"/>
                <a:gd name="T60" fmla="*/ 25 w 25"/>
                <a:gd name="T61" fmla="*/ 0 h 33"/>
                <a:gd name="T62" fmla="*/ 25 w 25"/>
                <a:gd name="T63" fmla="*/ 9 h 33"/>
                <a:gd name="T64" fmla="*/ 24 w 25"/>
                <a:gd name="T65" fmla="*/ 9 h 33"/>
                <a:gd name="T66" fmla="*/ 23 w 25"/>
                <a:gd name="T67" fmla="*/ 4 h 33"/>
                <a:gd name="T68" fmla="*/ 19 w 25"/>
                <a:gd name="T69" fmla="*/ 2 h 33"/>
                <a:gd name="T70" fmla="*/ 14 w 25"/>
                <a:gd name="T71" fmla="*/ 2 h 33"/>
                <a:gd name="T72" fmla="*/ 11 w 25"/>
                <a:gd name="T73" fmla="*/ 2 h 3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 h="33">
                  <a:moveTo>
                    <a:pt x="11" y="2"/>
                  </a:moveTo>
                  <a:cubicBezTo>
                    <a:pt x="11" y="15"/>
                    <a:pt x="11" y="15"/>
                    <a:pt x="11" y="15"/>
                  </a:cubicBezTo>
                  <a:cubicBezTo>
                    <a:pt x="12" y="15"/>
                    <a:pt x="12" y="15"/>
                    <a:pt x="12" y="15"/>
                  </a:cubicBezTo>
                  <a:cubicBezTo>
                    <a:pt x="13" y="15"/>
                    <a:pt x="15" y="15"/>
                    <a:pt x="15" y="15"/>
                  </a:cubicBezTo>
                  <a:cubicBezTo>
                    <a:pt x="16" y="14"/>
                    <a:pt x="17" y="14"/>
                    <a:pt x="18" y="13"/>
                  </a:cubicBezTo>
                  <a:cubicBezTo>
                    <a:pt x="18" y="11"/>
                    <a:pt x="18" y="10"/>
                    <a:pt x="19" y="8"/>
                  </a:cubicBezTo>
                  <a:cubicBezTo>
                    <a:pt x="19" y="8"/>
                    <a:pt x="19" y="8"/>
                    <a:pt x="19" y="8"/>
                  </a:cubicBezTo>
                  <a:cubicBezTo>
                    <a:pt x="19" y="25"/>
                    <a:pt x="19" y="25"/>
                    <a:pt x="19" y="25"/>
                  </a:cubicBezTo>
                  <a:cubicBezTo>
                    <a:pt x="19" y="25"/>
                    <a:pt x="19" y="25"/>
                    <a:pt x="19" y="25"/>
                  </a:cubicBezTo>
                  <a:cubicBezTo>
                    <a:pt x="18" y="22"/>
                    <a:pt x="18" y="20"/>
                    <a:pt x="16" y="19"/>
                  </a:cubicBezTo>
                  <a:cubicBezTo>
                    <a:pt x="15" y="18"/>
                    <a:pt x="14" y="17"/>
                    <a:pt x="12" y="17"/>
                  </a:cubicBezTo>
                  <a:cubicBezTo>
                    <a:pt x="11" y="17"/>
                    <a:pt x="11" y="17"/>
                    <a:pt x="11" y="17"/>
                  </a:cubicBezTo>
                  <a:cubicBezTo>
                    <a:pt x="11" y="28"/>
                    <a:pt x="11" y="28"/>
                    <a:pt x="11" y="28"/>
                  </a:cubicBezTo>
                  <a:cubicBezTo>
                    <a:pt x="11" y="29"/>
                    <a:pt x="11" y="30"/>
                    <a:pt x="12" y="31"/>
                  </a:cubicBezTo>
                  <a:cubicBezTo>
                    <a:pt x="12" y="31"/>
                    <a:pt x="12" y="32"/>
                    <a:pt x="13" y="32"/>
                  </a:cubicBezTo>
                  <a:cubicBezTo>
                    <a:pt x="13" y="32"/>
                    <a:pt x="14" y="32"/>
                    <a:pt x="15" y="32"/>
                  </a:cubicBezTo>
                  <a:cubicBezTo>
                    <a:pt x="16" y="32"/>
                    <a:pt x="16" y="32"/>
                    <a:pt x="16" y="32"/>
                  </a:cubicBezTo>
                  <a:cubicBezTo>
                    <a:pt x="16" y="33"/>
                    <a:pt x="16" y="33"/>
                    <a:pt x="16" y="33"/>
                  </a:cubicBezTo>
                  <a:cubicBezTo>
                    <a:pt x="0" y="33"/>
                    <a:pt x="0" y="33"/>
                    <a:pt x="0" y="33"/>
                  </a:cubicBezTo>
                  <a:cubicBezTo>
                    <a:pt x="0" y="32"/>
                    <a:pt x="0" y="32"/>
                    <a:pt x="0" y="32"/>
                  </a:cubicBezTo>
                  <a:cubicBezTo>
                    <a:pt x="1" y="32"/>
                    <a:pt x="1" y="32"/>
                    <a:pt x="1" y="32"/>
                  </a:cubicBezTo>
                  <a:cubicBezTo>
                    <a:pt x="2" y="32"/>
                    <a:pt x="3" y="32"/>
                    <a:pt x="3" y="32"/>
                  </a:cubicBezTo>
                  <a:cubicBezTo>
                    <a:pt x="3" y="32"/>
                    <a:pt x="4" y="31"/>
                    <a:pt x="4" y="31"/>
                  </a:cubicBezTo>
                  <a:cubicBezTo>
                    <a:pt x="4" y="30"/>
                    <a:pt x="4" y="29"/>
                    <a:pt x="4" y="28"/>
                  </a:cubicBezTo>
                  <a:cubicBezTo>
                    <a:pt x="4" y="6"/>
                    <a:pt x="4" y="6"/>
                    <a:pt x="4" y="6"/>
                  </a:cubicBezTo>
                  <a:cubicBezTo>
                    <a:pt x="4" y="4"/>
                    <a:pt x="4" y="3"/>
                    <a:pt x="4" y="2"/>
                  </a:cubicBezTo>
                  <a:cubicBezTo>
                    <a:pt x="4" y="2"/>
                    <a:pt x="3" y="2"/>
                    <a:pt x="3" y="1"/>
                  </a:cubicBezTo>
                  <a:cubicBezTo>
                    <a:pt x="3" y="1"/>
                    <a:pt x="2" y="1"/>
                    <a:pt x="1" y="1"/>
                  </a:cubicBezTo>
                  <a:cubicBezTo>
                    <a:pt x="0" y="1"/>
                    <a:pt x="0" y="1"/>
                    <a:pt x="0" y="1"/>
                  </a:cubicBezTo>
                  <a:cubicBezTo>
                    <a:pt x="0" y="0"/>
                    <a:pt x="0" y="0"/>
                    <a:pt x="0" y="0"/>
                  </a:cubicBezTo>
                  <a:cubicBezTo>
                    <a:pt x="25" y="0"/>
                    <a:pt x="25" y="0"/>
                    <a:pt x="25" y="0"/>
                  </a:cubicBezTo>
                  <a:cubicBezTo>
                    <a:pt x="25" y="9"/>
                    <a:pt x="25" y="9"/>
                    <a:pt x="25" y="9"/>
                  </a:cubicBezTo>
                  <a:cubicBezTo>
                    <a:pt x="24" y="9"/>
                    <a:pt x="24" y="9"/>
                    <a:pt x="24" y="9"/>
                  </a:cubicBezTo>
                  <a:cubicBezTo>
                    <a:pt x="24" y="7"/>
                    <a:pt x="23" y="5"/>
                    <a:pt x="23" y="4"/>
                  </a:cubicBezTo>
                  <a:cubicBezTo>
                    <a:pt x="22" y="3"/>
                    <a:pt x="21" y="3"/>
                    <a:pt x="19" y="2"/>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1045" name="Freeform 119"/>
            <p:cNvSpPr>
              <a:spLocks noChangeAspect="1"/>
            </p:cNvSpPr>
            <p:nvPr userDrawn="1"/>
          </p:nvSpPr>
          <p:spPr bwMode="auto">
            <a:xfrm>
              <a:off x="2832" y="820"/>
              <a:ext cx="49" cy="65"/>
            </a:xfrm>
            <a:custGeom>
              <a:avLst/>
              <a:gdLst>
                <a:gd name="T0" fmla="*/ 26 w 26"/>
                <a:gd name="T1" fmla="*/ 0 h 33"/>
                <a:gd name="T2" fmla="*/ 26 w 26"/>
                <a:gd name="T3" fmla="*/ 9 h 33"/>
                <a:gd name="T4" fmla="*/ 25 w 26"/>
                <a:gd name="T5" fmla="*/ 9 h 33"/>
                <a:gd name="T6" fmla="*/ 24 w 26"/>
                <a:gd name="T7" fmla="*/ 4 h 33"/>
                <a:gd name="T8" fmla="*/ 21 w 26"/>
                <a:gd name="T9" fmla="*/ 2 h 33"/>
                <a:gd name="T10" fmla="*/ 19 w 26"/>
                <a:gd name="T11" fmla="*/ 2 h 33"/>
                <a:gd name="T12" fmla="*/ 16 w 26"/>
                <a:gd name="T13" fmla="*/ 2 h 33"/>
                <a:gd name="T14" fmla="*/ 16 w 26"/>
                <a:gd name="T15" fmla="*/ 28 h 33"/>
                <a:gd name="T16" fmla="*/ 17 w 26"/>
                <a:gd name="T17" fmla="*/ 31 h 33"/>
                <a:gd name="T18" fmla="*/ 18 w 26"/>
                <a:gd name="T19" fmla="*/ 32 h 33"/>
                <a:gd name="T20" fmla="*/ 20 w 26"/>
                <a:gd name="T21" fmla="*/ 32 h 33"/>
                <a:gd name="T22" fmla="*/ 21 w 26"/>
                <a:gd name="T23" fmla="*/ 32 h 33"/>
                <a:gd name="T24" fmla="*/ 21 w 26"/>
                <a:gd name="T25" fmla="*/ 33 h 33"/>
                <a:gd name="T26" fmla="*/ 5 w 26"/>
                <a:gd name="T27" fmla="*/ 33 h 33"/>
                <a:gd name="T28" fmla="*/ 5 w 26"/>
                <a:gd name="T29" fmla="*/ 32 h 33"/>
                <a:gd name="T30" fmla="*/ 6 w 26"/>
                <a:gd name="T31" fmla="*/ 32 h 33"/>
                <a:gd name="T32" fmla="*/ 8 w 26"/>
                <a:gd name="T33" fmla="*/ 32 h 33"/>
                <a:gd name="T34" fmla="*/ 9 w 26"/>
                <a:gd name="T35" fmla="*/ 31 h 33"/>
                <a:gd name="T36" fmla="*/ 9 w 26"/>
                <a:gd name="T37" fmla="*/ 28 h 33"/>
                <a:gd name="T38" fmla="*/ 9 w 26"/>
                <a:gd name="T39" fmla="*/ 2 h 33"/>
                <a:gd name="T40" fmla="*/ 7 w 26"/>
                <a:gd name="T41" fmla="*/ 2 h 33"/>
                <a:gd name="T42" fmla="*/ 3 w 26"/>
                <a:gd name="T43" fmla="*/ 3 h 33"/>
                <a:gd name="T44" fmla="*/ 0 w 26"/>
                <a:gd name="T45" fmla="*/ 9 h 33"/>
                <a:gd name="T46" fmla="*/ 0 w 26"/>
                <a:gd name="T47" fmla="*/ 9 h 33"/>
                <a:gd name="T48" fmla="*/ 0 w 26"/>
                <a:gd name="T49" fmla="*/ 0 h 33"/>
                <a:gd name="T50" fmla="*/ 26 w 26"/>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 h="33">
                  <a:moveTo>
                    <a:pt x="26" y="0"/>
                  </a:moveTo>
                  <a:cubicBezTo>
                    <a:pt x="26" y="9"/>
                    <a:pt x="26" y="9"/>
                    <a:pt x="26" y="9"/>
                  </a:cubicBezTo>
                  <a:cubicBezTo>
                    <a:pt x="25" y="9"/>
                    <a:pt x="25" y="9"/>
                    <a:pt x="25" y="9"/>
                  </a:cubicBezTo>
                  <a:cubicBezTo>
                    <a:pt x="25" y="7"/>
                    <a:pt x="24" y="5"/>
                    <a:pt x="24" y="4"/>
                  </a:cubicBezTo>
                  <a:cubicBezTo>
                    <a:pt x="23" y="3"/>
                    <a:pt x="22" y="3"/>
                    <a:pt x="21" y="2"/>
                  </a:cubicBezTo>
                  <a:cubicBezTo>
                    <a:pt x="21" y="2"/>
                    <a:pt x="20" y="2"/>
                    <a:pt x="19" y="2"/>
                  </a:cubicBezTo>
                  <a:cubicBezTo>
                    <a:pt x="16" y="2"/>
                    <a:pt x="16" y="2"/>
                    <a:pt x="16" y="2"/>
                  </a:cubicBezTo>
                  <a:cubicBezTo>
                    <a:pt x="16" y="28"/>
                    <a:pt x="16" y="28"/>
                    <a:pt x="16" y="28"/>
                  </a:cubicBezTo>
                  <a:cubicBezTo>
                    <a:pt x="16" y="29"/>
                    <a:pt x="16" y="30"/>
                    <a:pt x="17" y="31"/>
                  </a:cubicBezTo>
                  <a:cubicBezTo>
                    <a:pt x="17" y="31"/>
                    <a:pt x="17" y="32"/>
                    <a:pt x="18" y="32"/>
                  </a:cubicBezTo>
                  <a:cubicBezTo>
                    <a:pt x="18" y="32"/>
                    <a:pt x="19" y="32"/>
                    <a:pt x="20" y="32"/>
                  </a:cubicBezTo>
                  <a:cubicBezTo>
                    <a:pt x="21" y="32"/>
                    <a:pt x="21" y="32"/>
                    <a:pt x="21" y="32"/>
                  </a:cubicBezTo>
                  <a:cubicBezTo>
                    <a:pt x="21" y="33"/>
                    <a:pt x="21" y="33"/>
                    <a:pt x="21" y="33"/>
                  </a:cubicBezTo>
                  <a:cubicBezTo>
                    <a:pt x="5" y="33"/>
                    <a:pt x="5" y="33"/>
                    <a:pt x="5" y="33"/>
                  </a:cubicBezTo>
                  <a:cubicBezTo>
                    <a:pt x="5" y="32"/>
                    <a:pt x="5" y="32"/>
                    <a:pt x="5" y="32"/>
                  </a:cubicBezTo>
                  <a:cubicBezTo>
                    <a:pt x="6" y="32"/>
                    <a:pt x="6" y="32"/>
                    <a:pt x="6" y="32"/>
                  </a:cubicBezTo>
                  <a:cubicBezTo>
                    <a:pt x="7" y="32"/>
                    <a:pt x="8" y="32"/>
                    <a:pt x="8" y="32"/>
                  </a:cubicBezTo>
                  <a:cubicBezTo>
                    <a:pt x="9" y="32"/>
                    <a:pt x="9" y="31"/>
                    <a:pt x="9" y="31"/>
                  </a:cubicBezTo>
                  <a:cubicBezTo>
                    <a:pt x="9" y="30"/>
                    <a:pt x="9" y="29"/>
                    <a:pt x="9" y="28"/>
                  </a:cubicBezTo>
                  <a:cubicBezTo>
                    <a:pt x="9" y="2"/>
                    <a:pt x="9" y="2"/>
                    <a:pt x="9" y="2"/>
                  </a:cubicBezTo>
                  <a:cubicBezTo>
                    <a:pt x="7" y="2"/>
                    <a:pt x="7" y="2"/>
                    <a:pt x="7" y="2"/>
                  </a:cubicBezTo>
                  <a:cubicBezTo>
                    <a:pt x="5" y="2"/>
                    <a:pt x="4" y="2"/>
                    <a:pt x="3" y="3"/>
                  </a:cubicBezTo>
                  <a:cubicBezTo>
                    <a:pt x="2" y="4"/>
                    <a:pt x="1" y="6"/>
                    <a:pt x="0" y="9"/>
                  </a:cubicBezTo>
                  <a:cubicBezTo>
                    <a:pt x="0" y="9"/>
                    <a:pt x="0" y="9"/>
                    <a:pt x="0" y="9"/>
                  </a:cubicBezTo>
                  <a:cubicBezTo>
                    <a:pt x="0" y="0"/>
                    <a:pt x="0" y="0"/>
                    <a:pt x="0" y="0"/>
                  </a:cubicBezTo>
                  <a:lnTo>
                    <a:pt x="26" y="0"/>
                  </a:lnTo>
                  <a:close/>
                </a:path>
              </a:pathLst>
            </a:custGeom>
            <a:solidFill>
              <a:srgbClr val="4D4D4D"/>
            </a:solidFill>
            <a:ln w="9525">
              <a:noFill/>
              <a:round/>
              <a:headEnd/>
              <a:tailEnd/>
            </a:ln>
          </p:spPr>
          <p:txBody>
            <a:bodyPr/>
            <a:lstStyle/>
            <a:p>
              <a:pPr>
                <a:defRPr/>
              </a:pPr>
              <a:endParaRPr lang="en-US"/>
            </a:p>
          </p:txBody>
        </p:sp>
        <p:sp>
          <p:nvSpPr>
            <p:cNvPr id="1046" name="Freeform 120"/>
            <p:cNvSpPr>
              <a:spLocks noChangeAspect="1"/>
            </p:cNvSpPr>
            <p:nvPr userDrawn="1"/>
          </p:nvSpPr>
          <p:spPr bwMode="auto">
            <a:xfrm>
              <a:off x="2883" y="820"/>
              <a:ext cx="67" cy="65"/>
            </a:xfrm>
            <a:custGeom>
              <a:avLst/>
              <a:gdLst>
                <a:gd name="T0" fmla="*/ 11 w 33"/>
                <a:gd name="T1" fmla="*/ 17 h 33"/>
                <a:gd name="T2" fmla="*/ 11 w 33"/>
                <a:gd name="T3" fmla="*/ 28 h 33"/>
                <a:gd name="T4" fmla="*/ 12 w 33"/>
                <a:gd name="T5" fmla="*/ 31 h 33"/>
                <a:gd name="T6" fmla="*/ 13 w 33"/>
                <a:gd name="T7" fmla="*/ 32 h 33"/>
                <a:gd name="T8" fmla="*/ 15 w 33"/>
                <a:gd name="T9" fmla="*/ 32 h 33"/>
                <a:gd name="T10" fmla="*/ 16 w 33"/>
                <a:gd name="T11" fmla="*/ 32 h 33"/>
                <a:gd name="T12" fmla="*/ 16 w 33"/>
                <a:gd name="T13" fmla="*/ 33 h 33"/>
                <a:gd name="T14" fmla="*/ 0 w 33"/>
                <a:gd name="T15" fmla="*/ 33 h 33"/>
                <a:gd name="T16" fmla="*/ 0 w 33"/>
                <a:gd name="T17" fmla="*/ 32 h 33"/>
                <a:gd name="T18" fmla="*/ 1 w 33"/>
                <a:gd name="T19" fmla="*/ 32 h 33"/>
                <a:gd name="T20" fmla="*/ 3 w 33"/>
                <a:gd name="T21" fmla="*/ 32 h 33"/>
                <a:gd name="T22" fmla="*/ 4 w 33"/>
                <a:gd name="T23" fmla="*/ 31 h 33"/>
                <a:gd name="T24" fmla="*/ 4 w 33"/>
                <a:gd name="T25" fmla="*/ 28 h 33"/>
                <a:gd name="T26" fmla="*/ 4 w 33"/>
                <a:gd name="T27" fmla="*/ 6 h 33"/>
                <a:gd name="T28" fmla="*/ 4 w 33"/>
                <a:gd name="T29" fmla="*/ 2 h 33"/>
                <a:gd name="T30" fmla="*/ 3 w 33"/>
                <a:gd name="T31" fmla="*/ 1 h 33"/>
                <a:gd name="T32" fmla="*/ 1 w 33"/>
                <a:gd name="T33" fmla="*/ 1 h 33"/>
                <a:gd name="T34" fmla="*/ 0 w 33"/>
                <a:gd name="T35" fmla="*/ 1 h 33"/>
                <a:gd name="T36" fmla="*/ 0 w 33"/>
                <a:gd name="T37" fmla="*/ 0 h 33"/>
                <a:gd name="T38" fmla="*/ 16 w 33"/>
                <a:gd name="T39" fmla="*/ 0 h 33"/>
                <a:gd name="T40" fmla="*/ 16 w 33"/>
                <a:gd name="T41" fmla="*/ 1 h 33"/>
                <a:gd name="T42" fmla="*/ 15 w 33"/>
                <a:gd name="T43" fmla="*/ 1 h 33"/>
                <a:gd name="T44" fmla="*/ 13 w 33"/>
                <a:gd name="T45" fmla="*/ 1 h 33"/>
                <a:gd name="T46" fmla="*/ 12 w 33"/>
                <a:gd name="T47" fmla="*/ 2 h 33"/>
                <a:gd name="T48" fmla="*/ 11 w 33"/>
                <a:gd name="T49" fmla="*/ 6 h 33"/>
                <a:gd name="T50" fmla="*/ 11 w 33"/>
                <a:gd name="T51" fmla="*/ 15 h 33"/>
                <a:gd name="T52" fmla="*/ 22 w 33"/>
                <a:gd name="T53" fmla="*/ 15 h 33"/>
                <a:gd name="T54" fmla="*/ 22 w 33"/>
                <a:gd name="T55" fmla="*/ 6 h 33"/>
                <a:gd name="T56" fmla="*/ 22 w 33"/>
                <a:gd name="T57" fmla="*/ 2 h 33"/>
                <a:gd name="T58" fmla="*/ 21 w 33"/>
                <a:gd name="T59" fmla="*/ 1 h 33"/>
                <a:gd name="T60" fmla="*/ 19 w 33"/>
                <a:gd name="T61" fmla="*/ 1 h 33"/>
                <a:gd name="T62" fmla="*/ 18 w 33"/>
                <a:gd name="T63" fmla="*/ 1 h 33"/>
                <a:gd name="T64" fmla="*/ 18 w 33"/>
                <a:gd name="T65" fmla="*/ 0 h 33"/>
                <a:gd name="T66" fmla="*/ 33 w 33"/>
                <a:gd name="T67" fmla="*/ 0 h 33"/>
                <a:gd name="T68" fmla="*/ 33 w 33"/>
                <a:gd name="T69" fmla="*/ 1 h 33"/>
                <a:gd name="T70" fmla="*/ 32 w 33"/>
                <a:gd name="T71" fmla="*/ 1 h 33"/>
                <a:gd name="T72" fmla="*/ 30 w 33"/>
                <a:gd name="T73" fmla="*/ 1 h 33"/>
                <a:gd name="T74" fmla="*/ 29 w 33"/>
                <a:gd name="T75" fmla="*/ 2 h 33"/>
                <a:gd name="T76" fmla="*/ 29 w 33"/>
                <a:gd name="T77" fmla="*/ 6 h 33"/>
                <a:gd name="T78" fmla="*/ 29 w 33"/>
                <a:gd name="T79" fmla="*/ 28 h 33"/>
                <a:gd name="T80" fmla="*/ 29 w 33"/>
                <a:gd name="T81" fmla="*/ 31 h 33"/>
                <a:gd name="T82" fmla="*/ 30 w 33"/>
                <a:gd name="T83" fmla="*/ 32 h 33"/>
                <a:gd name="T84" fmla="*/ 32 w 33"/>
                <a:gd name="T85" fmla="*/ 32 h 33"/>
                <a:gd name="T86" fmla="*/ 33 w 33"/>
                <a:gd name="T87" fmla="*/ 32 h 33"/>
                <a:gd name="T88" fmla="*/ 33 w 33"/>
                <a:gd name="T89" fmla="*/ 33 h 33"/>
                <a:gd name="T90" fmla="*/ 18 w 33"/>
                <a:gd name="T91" fmla="*/ 33 h 33"/>
                <a:gd name="T92" fmla="*/ 18 w 33"/>
                <a:gd name="T93" fmla="*/ 32 h 33"/>
                <a:gd name="T94" fmla="*/ 19 w 33"/>
                <a:gd name="T95" fmla="*/ 32 h 33"/>
                <a:gd name="T96" fmla="*/ 21 w 33"/>
                <a:gd name="T97" fmla="*/ 32 h 33"/>
                <a:gd name="T98" fmla="*/ 22 w 33"/>
                <a:gd name="T99" fmla="*/ 31 h 33"/>
                <a:gd name="T100" fmla="*/ 22 w 33"/>
                <a:gd name="T101" fmla="*/ 28 h 33"/>
                <a:gd name="T102" fmla="*/ 22 w 33"/>
                <a:gd name="T103" fmla="*/ 17 h 33"/>
                <a:gd name="T104" fmla="*/ 11 w 33"/>
                <a:gd name="T105" fmla="*/ 17 h 3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3" h="33">
                  <a:moveTo>
                    <a:pt x="11" y="17"/>
                  </a:moveTo>
                  <a:cubicBezTo>
                    <a:pt x="11" y="28"/>
                    <a:pt x="11" y="28"/>
                    <a:pt x="11" y="28"/>
                  </a:cubicBezTo>
                  <a:cubicBezTo>
                    <a:pt x="11" y="29"/>
                    <a:pt x="11" y="30"/>
                    <a:pt x="12" y="31"/>
                  </a:cubicBezTo>
                  <a:cubicBezTo>
                    <a:pt x="12" y="31"/>
                    <a:pt x="12" y="32"/>
                    <a:pt x="13" y="32"/>
                  </a:cubicBezTo>
                  <a:cubicBezTo>
                    <a:pt x="13" y="32"/>
                    <a:pt x="14" y="32"/>
                    <a:pt x="15" y="32"/>
                  </a:cubicBezTo>
                  <a:cubicBezTo>
                    <a:pt x="16" y="32"/>
                    <a:pt x="16" y="32"/>
                    <a:pt x="16" y="32"/>
                  </a:cubicBezTo>
                  <a:cubicBezTo>
                    <a:pt x="16" y="33"/>
                    <a:pt x="16" y="33"/>
                    <a:pt x="16" y="33"/>
                  </a:cubicBezTo>
                  <a:cubicBezTo>
                    <a:pt x="0" y="33"/>
                    <a:pt x="0" y="33"/>
                    <a:pt x="0" y="33"/>
                  </a:cubicBezTo>
                  <a:cubicBezTo>
                    <a:pt x="0" y="32"/>
                    <a:pt x="0" y="32"/>
                    <a:pt x="0" y="32"/>
                  </a:cubicBezTo>
                  <a:cubicBezTo>
                    <a:pt x="1" y="32"/>
                    <a:pt x="1" y="32"/>
                    <a:pt x="1" y="32"/>
                  </a:cubicBezTo>
                  <a:cubicBezTo>
                    <a:pt x="2" y="32"/>
                    <a:pt x="3" y="32"/>
                    <a:pt x="3" y="32"/>
                  </a:cubicBezTo>
                  <a:cubicBezTo>
                    <a:pt x="4" y="32"/>
                    <a:pt x="4" y="31"/>
                    <a:pt x="4" y="31"/>
                  </a:cubicBezTo>
                  <a:cubicBezTo>
                    <a:pt x="4" y="30"/>
                    <a:pt x="4" y="29"/>
                    <a:pt x="4" y="28"/>
                  </a:cubicBezTo>
                  <a:cubicBezTo>
                    <a:pt x="4" y="6"/>
                    <a:pt x="4" y="6"/>
                    <a:pt x="4" y="6"/>
                  </a:cubicBezTo>
                  <a:cubicBezTo>
                    <a:pt x="4" y="4"/>
                    <a:pt x="4" y="3"/>
                    <a:pt x="4" y="2"/>
                  </a:cubicBezTo>
                  <a:cubicBezTo>
                    <a:pt x="4" y="2"/>
                    <a:pt x="4" y="2"/>
                    <a:pt x="3" y="1"/>
                  </a:cubicBezTo>
                  <a:cubicBezTo>
                    <a:pt x="3" y="1"/>
                    <a:pt x="2" y="1"/>
                    <a:pt x="1" y="1"/>
                  </a:cubicBezTo>
                  <a:cubicBezTo>
                    <a:pt x="0" y="1"/>
                    <a:pt x="0" y="1"/>
                    <a:pt x="0" y="1"/>
                  </a:cubicBezTo>
                  <a:cubicBezTo>
                    <a:pt x="0" y="0"/>
                    <a:pt x="0" y="0"/>
                    <a:pt x="0" y="0"/>
                  </a:cubicBezTo>
                  <a:cubicBezTo>
                    <a:pt x="16" y="0"/>
                    <a:pt x="16" y="0"/>
                    <a:pt x="16" y="0"/>
                  </a:cubicBezTo>
                  <a:cubicBezTo>
                    <a:pt x="16" y="1"/>
                    <a:pt x="16" y="1"/>
                    <a:pt x="16" y="1"/>
                  </a:cubicBezTo>
                  <a:cubicBezTo>
                    <a:pt x="15" y="1"/>
                    <a:pt x="15" y="1"/>
                    <a:pt x="15" y="1"/>
                  </a:cubicBezTo>
                  <a:cubicBezTo>
                    <a:pt x="14" y="1"/>
                    <a:pt x="13" y="1"/>
                    <a:pt x="13" y="1"/>
                  </a:cubicBezTo>
                  <a:cubicBezTo>
                    <a:pt x="12" y="1"/>
                    <a:pt x="12" y="2"/>
                    <a:pt x="12" y="2"/>
                  </a:cubicBezTo>
                  <a:cubicBezTo>
                    <a:pt x="11" y="3"/>
                    <a:pt x="11" y="4"/>
                    <a:pt x="11" y="6"/>
                  </a:cubicBezTo>
                  <a:cubicBezTo>
                    <a:pt x="11" y="15"/>
                    <a:pt x="11" y="15"/>
                    <a:pt x="11" y="15"/>
                  </a:cubicBezTo>
                  <a:cubicBezTo>
                    <a:pt x="22" y="15"/>
                    <a:pt x="22" y="15"/>
                    <a:pt x="22" y="15"/>
                  </a:cubicBezTo>
                  <a:cubicBezTo>
                    <a:pt x="22" y="6"/>
                    <a:pt x="22" y="6"/>
                    <a:pt x="22" y="6"/>
                  </a:cubicBezTo>
                  <a:cubicBezTo>
                    <a:pt x="22" y="4"/>
                    <a:pt x="22" y="3"/>
                    <a:pt x="22" y="2"/>
                  </a:cubicBezTo>
                  <a:cubicBezTo>
                    <a:pt x="21" y="2"/>
                    <a:pt x="21" y="2"/>
                    <a:pt x="21" y="1"/>
                  </a:cubicBezTo>
                  <a:cubicBezTo>
                    <a:pt x="20" y="1"/>
                    <a:pt x="19" y="1"/>
                    <a:pt x="19" y="1"/>
                  </a:cubicBezTo>
                  <a:cubicBezTo>
                    <a:pt x="18" y="1"/>
                    <a:pt x="18" y="1"/>
                    <a:pt x="18" y="1"/>
                  </a:cubicBezTo>
                  <a:cubicBezTo>
                    <a:pt x="18" y="0"/>
                    <a:pt x="18" y="0"/>
                    <a:pt x="18" y="0"/>
                  </a:cubicBezTo>
                  <a:cubicBezTo>
                    <a:pt x="33" y="0"/>
                    <a:pt x="33" y="0"/>
                    <a:pt x="33" y="0"/>
                  </a:cubicBezTo>
                  <a:cubicBezTo>
                    <a:pt x="33" y="1"/>
                    <a:pt x="33" y="1"/>
                    <a:pt x="33" y="1"/>
                  </a:cubicBezTo>
                  <a:cubicBezTo>
                    <a:pt x="32" y="1"/>
                    <a:pt x="32" y="1"/>
                    <a:pt x="32" y="1"/>
                  </a:cubicBezTo>
                  <a:cubicBezTo>
                    <a:pt x="31" y="1"/>
                    <a:pt x="31" y="1"/>
                    <a:pt x="30" y="1"/>
                  </a:cubicBezTo>
                  <a:cubicBezTo>
                    <a:pt x="30" y="1"/>
                    <a:pt x="29" y="2"/>
                    <a:pt x="29" y="2"/>
                  </a:cubicBezTo>
                  <a:cubicBezTo>
                    <a:pt x="29" y="3"/>
                    <a:pt x="29" y="4"/>
                    <a:pt x="29" y="6"/>
                  </a:cubicBezTo>
                  <a:cubicBezTo>
                    <a:pt x="29" y="28"/>
                    <a:pt x="29" y="28"/>
                    <a:pt x="29" y="28"/>
                  </a:cubicBezTo>
                  <a:cubicBezTo>
                    <a:pt x="29" y="29"/>
                    <a:pt x="29" y="30"/>
                    <a:pt x="29" y="31"/>
                  </a:cubicBezTo>
                  <a:cubicBezTo>
                    <a:pt x="29" y="31"/>
                    <a:pt x="30" y="32"/>
                    <a:pt x="30" y="32"/>
                  </a:cubicBezTo>
                  <a:cubicBezTo>
                    <a:pt x="31" y="32"/>
                    <a:pt x="31" y="32"/>
                    <a:pt x="32" y="32"/>
                  </a:cubicBezTo>
                  <a:cubicBezTo>
                    <a:pt x="33" y="32"/>
                    <a:pt x="33" y="32"/>
                    <a:pt x="33" y="32"/>
                  </a:cubicBezTo>
                  <a:cubicBezTo>
                    <a:pt x="33" y="33"/>
                    <a:pt x="33" y="33"/>
                    <a:pt x="33" y="33"/>
                  </a:cubicBezTo>
                  <a:cubicBezTo>
                    <a:pt x="18" y="33"/>
                    <a:pt x="18" y="33"/>
                    <a:pt x="18" y="33"/>
                  </a:cubicBezTo>
                  <a:cubicBezTo>
                    <a:pt x="18" y="32"/>
                    <a:pt x="18" y="32"/>
                    <a:pt x="18" y="32"/>
                  </a:cubicBezTo>
                  <a:cubicBezTo>
                    <a:pt x="19" y="32"/>
                    <a:pt x="19" y="32"/>
                    <a:pt x="19" y="32"/>
                  </a:cubicBezTo>
                  <a:cubicBezTo>
                    <a:pt x="20" y="32"/>
                    <a:pt x="20" y="32"/>
                    <a:pt x="21" y="32"/>
                  </a:cubicBezTo>
                  <a:cubicBezTo>
                    <a:pt x="21" y="32"/>
                    <a:pt x="21" y="31"/>
                    <a:pt x="22" y="31"/>
                  </a:cubicBezTo>
                  <a:cubicBezTo>
                    <a:pt x="22" y="30"/>
                    <a:pt x="22" y="29"/>
                    <a:pt x="22" y="28"/>
                  </a:cubicBezTo>
                  <a:cubicBezTo>
                    <a:pt x="22" y="17"/>
                    <a:pt x="22" y="17"/>
                    <a:pt x="22" y="17"/>
                  </a:cubicBezTo>
                  <a:lnTo>
                    <a:pt x="11" y="17"/>
                  </a:lnTo>
                  <a:close/>
                </a:path>
              </a:pathLst>
            </a:custGeom>
            <a:solidFill>
              <a:srgbClr val="4D4D4D"/>
            </a:solidFill>
            <a:ln w="9525">
              <a:noFill/>
              <a:round/>
              <a:headEnd/>
              <a:tailEnd/>
            </a:ln>
          </p:spPr>
          <p:txBody>
            <a:bodyPr/>
            <a:lstStyle/>
            <a:p>
              <a:pPr>
                <a:defRPr/>
              </a:pPr>
              <a:endParaRPr lang="en-US"/>
            </a:p>
          </p:txBody>
        </p:sp>
        <p:sp>
          <p:nvSpPr>
            <p:cNvPr id="1047" name="Freeform 121"/>
            <p:cNvSpPr>
              <a:spLocks noChangeAspect="1"/>
            </p:cNvSpPr>
            <p:nvPr userDrawn="1"/>
          </p:nvSpPr>
          <p:spPr bwMode="auto">
            <a:xfrm>
              <a:off x="2950" y="820"/>
              <a:ext cx="54" cy="65"/>
            </a:xfrm>
            <a:custGeom>
              <a:avLst/>
              <a:gdLst>
                <a:gd name="T0" fmla="*/ 12 w 27"/>
                <a:gd name="T1" fmla="*/ 2 h 33"/>
                <a:gd name="T2" fmla="*/ 12 w 27"/>
                <a:gd name="T3" fmla="*/ 15 h 33"/>
                <a:gd name="T4" fmla="*/ 12 w 27"/>
                <a:gd name="T5" fmla="*/ 15 h 33"/>
                <a:gd name="T6" fmla="*/ 16 w 27"/>
                <a:gd name="T7" fmla="*/ 13 h 33"/>
                <a:gd name="T8" fmla="*/ 18 w 27"/>
                <a:gd name="T9" fmla="*/ 7 h 33"/>
                <a:gd name="T10" fmla="*/ 19 w 27"/>
                <a:gd name="T11" fmla="*/ 7 h 33"/>
                <a:gd name="T12" fmla="*/ 19 w 27"/>
                <a:gd name="T13" fmla="*/ 25 h 33"/>
                <a:gd name="T14" fmla="*/ 18 w 27"/>
                <a:gd name="T15" fmla="*/ 25 h 33"/>
                <a:gd name="T16" fmla="*/ 17 w 27"/>
                <a:gd name="T17" fmla="*/ 20 h 33"/>
                <a:gd name="T18" fmla="*/ 15 w 27"/>
                <a:gd name="T19" fmla="*/ 18 h 33"/>
                <a:gd name="T20" fmla="*/ 12 w 27"/>
                <a:gd name="T21" fmla="*/ 17 h 33"/>
                <a:gd name="T22" fmla="*/ 12 w 27"/>
                <a:gd name="T23" fmla="*/ 27 h 33"/>
                <a:gd name="T24" fmla="*/ 12 w 27"/>
                <a:gd name="T25" fmla="*/ 30 h 33"/>
                <a:gd name="T26" fmla="*/ 13 w 27"/>
                <a:gd name="T27" fmla="*/ 31 h 33"/>
                <a:gd name="T28" fmla="*/ 14 w 27"/>
                <a:gd name="T29" fmla="*/ 31 h 33"/>
                <a:gd name="T30" fmla="*/ 16 w 27"/>
                <a:gd name="T31" fmla="*/ 31 h 33"/>
                <a:gd name="T32" fmla="*/ 23 w 27"/>
                <a:gd name="T33" fmla="*/ 29 h 33"/>
                <a:gd name="T34" fmla="*/ 26 w 27"/>
                <a:gd name="T35" fmla="*/ 23 h 33"/>
                <a:gd name="T36" fmla="*/ 27 w 27"/>
                <a:gd name="T37" fmla="*/ 23 h 33"/>
                <a:gd name="T38" fmla="*/ 26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4 w 27"/>
                <a:gd name="T57" fmla="*/ 1 h 33"/>
                <a:gd name="T58" fmla="*/ 1 w 27"/>
                <a:gd name="T59" fmla="*/ 1 h 33"/>
                <a:gd name="T60" fmla="*/ 0 w 27"/>
                <a:gd name="T61" fmla="*/ 1 h 33"/>
                <a:gd name="T62" fmla="*/ 0 w 27"/>
                <a:gd name="T63" fmla="*/ 0 h 33"/>
                <a:gd name="T64" fmla="*/ 25 w 27"/>
                <a:gd name="T65" fmla="*/ 0 h 33"/>
                <a:gd name="T66" fmla="*/ 25 w 27"/>
                <a:gd name="T67" fmla="*/ 10 h 33"/>
                <a:gd name="T68" fmla="*/ 24 w 27"/>
                <a:gd name="T69" fmla="*/ 10 h 33"/>
                <a:gd name="T70" fmla="*/ 22 w 27"/>
                <a:gd name="T71" fmla="*/ 4 h 33"/>
                <a:gd name="T72" fmla="*/ 19 w 27"/>
                <a:gd name="T73" fmla="*/ 2 h 33"/>
                <a:gd name="T74" fmla="*/ 15 w 27"/>
                <a:gd name="T75" fmla="*/ 2 h 33"/>
                <a:gd name="T76" fmla="*/ 12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2" y="2"/>
                  </a:moveTo>
                  <a:cubicBezTo>
                    <a:pt x="12" y="15"/>
                    <a:pt x="12" y="15"/>
                    <a:pt x="12" y="15"/>
                  </a:cubicBezTo>
                  <a:cubicBezTo>
                    <a:pt x="12" y="15"/>
                    <a:pt x="12" y="15"/>
                    <a:pt x="12" y="15"/>
                  </a:cubicBezTo>
                  <a:cubicBezTo>
                    <a:pt x="14" y="15"/>
                    <a:pt x="15" y="15"/>
                    <a:pt x="16" y="13"/>
                  </a:cubicBezTo>
                  <a:cubicBezTo>
                    <a:pt x="17" y="12"/>
                    <a:pt x="18" y="10"/>
                    <a:pt x="18" y="7"/>
                  </a:cubicBezTo>
                  <a:cubicBezTo>
                    <a:pt x="19" y="7"/>
                    <a:pt x="19" y="7"/>
                    <a:pt x="19" y="7"/>
                  </a:cubicBezTo>
                  <a:cubicBezTo>
                    <a:pt x="19" y="25"/>
                    <a:pt x="19" y="25"/>
                    <a:pt x="19" y="25"/>
                  </a:cubicBezTo>
                  <a:cubicBezTo>
                    <a:pt x="18" y="25"/>
                    <a:pt x="18" y="25"/>
                    <a:pt x="18" y="25"/>
                  </a:cubicBezTo>
                  <a:cubicBezTo>
                    <a:pt x="18" y="23"/>
                    <a:pt x="17" y="21"/>
                    <a:pt x="17" y="20"/>
                  </a:cubicBezTo>
                  <a:cubicBezTo>
                    <a:pt x="16" y="19"/>
                    <a:pt x="16" y="18"/>
                    <a:pt x="15" y="18"/>
                  </a:cubicBezTo>
                  <a:cubicBezTo>
                    <a:pt x="14" y="17"/>
                    <a:pt x="13" y="17"/>
                    <a:pt x="12" y="17"/>
                  </a:cubicBezTo>
                  <a:cubicBezTo>
                    <a:pt x="12" y="27"/>
                    <a:pt x="12" y="27"/>
                    <a:pt x="12" y="27"/>
                  </a:cubicBezTo>
                  <a:cubicBezTo>
                    <a:pt x="12" y="28"/>
                    <a:pt x="12" y="30"/>
                    <a:pt x="12" y="30"/>
                  </a:cubicBezTo>
                  <a:cubicBezTo>
                    <a:pt x="12" y="30"/>
                    <a:pt x="12" y="31"/>
                    <a:pt x="13" y="31"/>
                  </a:cubicBezTo>
                  <a:cubicBezTo>
                    <a:pt x="13" y="31"/>
                    <a:pt x="14" y="31"/>
                    <a:pt x="14" y="31"/>
                  </a:cubicBezTo>
                  <a:cubicBezTo>
                    <a:pt x="16" y="31"/>
                    <a:pt x="16" y="31"/>
                    <a:pt x="16" y="31"/>
                  </a:cubicBezTo>
                  <a:cubicBezTo>
                    <a:pt x="19" y="31"/>
                    <a:pt x="21" y="31"/>
                    <a:pt x="23" y="29"/>
                  </a:cubicBezTo>
                  <a:cubicBezTo>
                    <a:pt x="24" y="28"/>
                    <a:pt x="26" y="26"/>
                    <a:pt x="26" y="23"/>
                  </a:cubicBezTo>
                  <a:cubicBezTo>
                    <a:pt x="27" y="23"/>
                    <a:pt x="27" y="23"/>
                    <a:pt x="27" y="23"/>
                  </a:cubicBezTo>
                  <a:cubicBezTo>
                    <a:pt x="26" y="33"/>
                    <a:pt x="26" y="33"/>
                    <a:pt x="26" y="33"/>
                  </a:cubicBezTo>
                  <a:cubicBezTo>
                    <a:pt x="0" y="33"/>
                    <a:pt x="0" y="33"/>
                    <a:pt x="0" y="33"/>
                  </a:cubicBezTo>
                  <a:cubicBezTo>
                    <a:pt x="0" y="32"/>
                    <a:pt x="0" y="32"/>
                    <a:pt x="0" y="32"/>
                  </a:cubicBezTo>
                  <a:cubicBezTo>
                    <a:pt x="1" y="32"/>
                    <a:pt x="1" y="32"/>
                    <a:pt x="1" y="32"/>
                  </a:cubicBezTo>
                  <a:cubicBezTo>
                    <a:pt x="2" y="32"/>
                    <a:pt x="3" y="32"/>
                    <a:pt x="3" y="32"/>
                  </a:cubicBezTo>
                  <a:cubicBezTo>
                    <a:pt x="4" y="32"/>
                    <a:pt x="4" y="31"/>
                    <a:pt x="4" y="31"/>
                  </a:cubicBezTo>
                  <a:cubicBezTo>
                    <a:pt x="4" y="30"/>
                    <a:pt x="4" y="29"/>
                    <a:pt x="4" y="28"/>
                  </a:cubicBezTo>
                  <a:cubicBezTo>
                    <a:pt x="4" y="6"/>
                    <a:pt x="4" y="6"/>
                    <a:pt x="4" y="6"/>
                  </a:cubicBezTo>
                  <a:cubicBezTo>
                    <a:pt x="4" y="4"/>
                    <a:pt x="4" y="3"/>
                    <a:pt x="4" y="3"/>
                  </a:cubicBezTo>
                  <a:cubicBezTo>
                    <a:pt x="4" y="2"/>
                    <a:pt x="4" y="2"/>
                    <a:pt x="4" y="1"/>
                  </a:cubicBezTo>
                  <a:cubicBezTo>
                    <a:pt x="3" y="1"/>
                    <a:pt x="2" y="1"/>
                    <a:pt x="1" y="1"/>
                  </a:cubicBezTo>
                  <a:cubicBezTo>
                    <a:pt x="0" y="1"/>
                    <a:pt x="0" y="1"/>
                    <a:pt x="0" y="1"/>
                  </a:cubicBezTo>
                  <a:cubicBezTo>
                    <a:pt x="0" y="0"/>
                    <a:pt x="0" y="0"/>
                    <a:pt x="0" y="0"/>
                  </a:cubicBezTo>
                  <a:cubicBezTo>
                    <a:pt x="25" y="0"/>
                    <a:pt x="25" y="0"/>
                    <a:pt x="25" y="0"/>
                  </a:cubicBezTo>
                  <a:cubicBezTo>
                    <a:pt x="25" y="10"/>
                    <a:pt x="25" y="10"/>
                    <a:pt x="25" y="10"/>
                  </a:cubicBezTo>
                  <a:cubicBezTo>
                    <a:pt x="24" y="10"/>
                    <a:pt x="24" y="10"/>
                    <a:pt x="24" y="10"/>
                  </a:cubicBezTo>
                  <a:cubicBezTo>
                    <a:pt x="24" y="7"/>
                    <a:pt x="23" y="6"/>
                    <a:pt x="22" y="4"/>
                  </a:cubicBezTo>
                  <a:cubicBezTo>
                    <a:pt x="22" y="3"/>
                    <a:pt x="21" y="3"/>
                    <a:pt x="19" y="2"/>
                  </a:cubicBezTo>
                  <a:cubicBezTo>
                    <a:pt x="18" y="2"/>
                    <a:pt x="17" y="2"/>
                    <a:pt x="15" y="2"/>
                  </a:cubicBezTo>
                  <a:lnTo>
                    <a:pt x="12" y="2"/>
                  </a:lnTo>
                  <a:close/>
                </a:path>
              </a:pathLst>
            </a:custGeom>
            <a:solidFill>
              <a:srgbClr val="4D4D4D"/>
            </a:solidFill>
            <a:ln w="9525">
              <a:noFill/>
              <a:round/>
              <a:headEnd/>
              <a:tailEnd/>
            </a:ln>
          </p:spPr>
          <p:txBody>
            <a:bodyPr/>
            <a:lstStyle/>
            <a:p>
              <a:pPr>
                <a:defRPr/>
              </a:pPr>
              <a:endParaRPr lang="en-US"/>
            </a:p>
          </p:txBody>
        </p:sp>
        <p:sp>
          <p:nvSpPr>
            <p:cNvPr id="1048" name="Freeform 122"/>
            <p:cNvSpPr>
              <a:spLocks noChangeAspect="1"/>
            </p:cNvSpPr>
            <p:nvPr userDrawn="1"/>
          </p:nvSpPr>
          <p:spPr bwMode="auto">
            <a:xfrm>
              <a:off x="3029" y="791"/>
              <a:ext cx="76" cy="94"/>
            </a:xfrm>
            <a:custGeom>
              <a:avLst/>
              <a:gdLst>
                <a:gd name="T0" fmla="*/ 16 w 38"/>
                <a:gd name="T1" fmla="*/ 3 h 47"/>
                <a:gd name="T2" fmla="*/ 16 w 38"/>
                <a:gd name="T3" fmla="*/ 22 h 47"/>
                <a:gd name="T4" fmla="*/ 16 w 38"/>
                <a:gd name="T5" fmla="*/ 22 h 47"/>
                <a:gd name="T6" fmla="*/ 22 w 38"/>
                <a:gd name="T7" fmla="*/ 19 h 47"/>
                <a:gd name="T8" fmla="*/ 24 w 38"/>
                <a:gd name="T9" fmla="*/ 11 h 47"/>
                <a:gd name="T10" fmla="*/ 26 w 38"/>
                <a:gd name="T11" fmla="*/ 11 h 47"/>
                <a:gd name="T12" fmla="*/ 26 w 38"/>
                <a:gd name="T13" fmla="*/ 35 h 47"/>
                <a:gd name="T14" fmla="*/ 24 w 38"/>
                <a:gd name="T15" fmla="*/ 35 h 47"/>
                <a:gd name="T16" fmla="*/ 23 w 38"/>
                <a:gd name="T17" fmla="*/ 29 h 47"/>
                <a:gd name="T18" fmla="*/ 20 w 38"/>
                <a:gd name="T19" fmla="*/ 25 h 47"/>
                <a:gd name="T20" fmla="*/ 16 w 38"/>
                <a:gd name="T21" fmla="*/ 24 h 47"/>
                <a:gd name="T22" fmla="*/ 16 w 38"/>
                <a:gd name="T23" fmla="*/ 38 h 47"/>
                <a:gd name="T24" fmla="*/ 16 w 38"/>
                <a:gd name="T25" fmla="*/ 43 h 47"/>
                <a:gd name="T26" fmla="*/ 17 w 38"/>
                <a:gd name="T27" fmla="*/ 44 h 47"/>
                <a:gd name="T28" fmla="*/ 20 w 38"/>
                <a:gd name="T29" fmla="*/ 45 h 47"/>
                <a:gd name="T30" fmla="*/ 22 w 38"/>
                <a:gd name="T31" fmla="*/ 45 h 47"/>
                <a:gd name="T32" fmla="*/ 31 w 38"/>
                <a:gd name="T33" fmla="*/ 42 h 47"/>
                <a:gd name="T34" fmla="*/ 37 w 38"/>
                <a:gd name="T35" fmla="*/ 32 h 47"/>
                <a:gd name="T36" fmla="*/ 38 w 38"/>
                <a:gd name="T37" fmla="*/ 32 h 47"/>
                <a:gd name="T38" fmla="*/ 36 w 38"/>
                <a:gd name="T39" fmla="*/ 47 h 47"/>
                <a:gd name="T40" fmla="*/ 0 w 38"/>
                <a:gd name="T41" fmla="*/ 47 h 47"/>
                <a:gd name="T42" fmla="*/ 0 w 38"/>
                <a:gd name="T43" fmla="*/ 46 h 47"/>
                <a:gd name="T44" fmla="*/ 1 w 38"/>
                <a:gd name="T45" fmla="*/ 46 h 47"/>
                <a:gd name="T46" fmla="*/ 4 w 38"/>
                <a:gd name="T47" fmla="*/ 45 h 47"/>
                <a:gd name="T48" fmla="*/ 5 w 38"/>
                <a:gd name="T49" fmla="*/ 44 h 47"/>
                <a:gd name="T50" fmla="*/ 5 w 38"/>
                <a:gd name="T51" fmla="*/ 39 h 47"/>
                <a:gd name="T52" fmla="*/ 5 w 38"/>
                <a:gd name="T53" fmla="*/ 8 h 47"/>
                <a:gd name="T54" fmla="*/ 5 w 38"/>
                <a:gd name="T55" fmla="*/ 4 h 47"/>
                <a:gd name="T56" fmla="*/ 4 w 38"/>
                <a:gd name="T57" fmla="*/ 2 h 47"/>
                <a:gd name="T58" fmla="*/ 1 w 38"/>
                <a:gd name="T59" fmla="*/ 1 h 47"/>
                <a:gd name="T60" fmla="*/ 0 w 38"/>
                <a:gd name="T61" fmla="*/ 1 h 47"/>
                <a:gd name="T62" fmla="*/ 0 w 38"/>
                <a:gd name="T63" fmla="*/ 0 h 47"/>
                <a:gd name="T64" fmla="*/ 35 w 38"/>
                <a:gd name="T65" fmla="*/ 0 h 47"/>
                <a:gd name="T66" fmla="*/ 35 w 38"/>
                <a:gd name="T67" fmla="*/ 14 h 47"/>
                <a:gd name="T68" fmla="*/ 33 w 38"/>
                <a:gd name="T69" fmla="*/ 14 h 47"/>
                <a:gd name="T70" fmla="*/ 31 w 38"/>
                <a:gd name="T71" fmla="*/ 6 h 47"/>
                <a:gd name="T72" fmla="*/ 26 w 38"/>
                <a:gd name="T73" fmla="*/ 3 h 47"/>
                <a:gd name="T74" fmla="*/ 20 w 38"/>
                <a:gd name="T75" fmla="*/ 3 h 47"/>
                <a:gd name="T76" fmla="*/ 16 w 38"/>
                <a:gd name="T77" fmla="*/ 3 h 4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8" h="47">
                  <a:moveTo>
                    <a:pt x="16" y="3"/>
                  </a:moveTo>
                  <a:cubicBezTo>
                    <a:pt x="16" y="22"/>
                    <a:pt x="16" y="22"/>
                    <a:pt x="16" y="22"/>
                  </a:cubicBezTo>
                  <a:cubicBezTo>
                    <a:pt x="16" y="22"/>
                    <a:pt x="16" y="22"/>
                    <a:pt x="16" y="22"/>
                  </a:cubicBezTo>
                  <a:cubicBezTo>
                    <a:pt x="19" y="22"/>
                    <a:pt x="21" y="21"/>
                    <a:pt x="22" y="19"/>
                  </a:cubicBezTo>
                  <a:cubicBezTo>
                    <a:pt x="23" y="17"/>
                    <a:pt x="24" y="14"/>
                    <a:pt x="24" y="11"/>
                  </a:cubicBezTo>
                  <a:cubicBezTo>
                    <a:pt x="26" y="11"/>
                    <a:pt x="26" y="11"/>
                    <a:pt x="26" y="11"/>
                  </a:cubicBezTo>
                  <a:cubicBezTo>
                    <a:pt x="26" y="35"/>
                    <a:pt x="26" y="35"/>
                    <a:pt x="26" y="35"/>
                  </a:cubicBezTo>
                  <a:cubicBezTo>
                    <a:pt x="24" y="35"/>
                    <a:pt x="24" y="35"/>
                    <a:pt x="24" y="35"/>
                  </a:cubicBezTo>
                  <a:cubicBezTo>
                    <a:pt x="24" y="33"/>
                    <a:pt x="24" y="31"/>
                    <a:pt x="23" y="29"/>
                  </a:cubicBezTo>
                  <a:cubicBezTo>
                    <a:pt x="22" y="27"/>
                    <a:pt x="21" y="26"/>
                    <a:pt x="20" y="25"/>
                  </a:cubicBezTo>
                  <a:cubicBezTo>
                    <a:pt x="19" y="25"/>
                    <a:pt x="18" y="24"/>
                    <a:pt x="16" y="24"/>
                  </a:cubicBezTo>
                  <a:cubicBezTo>
                    <a:pt x="16" y="38"/>
                    <a:pt x="16" y="38"/>
                    <a:pt x="16" y="38"/>
                  </a:cubicBezTo>
                  <a:cubicBezTo>
                    <a:pt x="16" y="40"/>
                    <a:pt x="16" y="42"/>
                    <a:pt x="16" y="43"/>
                  </a:cubicBezTo>
                  <a:cubicBezTo>
                    <a:pt x="16" y="43"/>
                    <a:pt x="16" y="44"/>
                    <a:pt x="17" y="44"/>
                  </a:cubicBezTo>
                  <a:cubicBezTo>
                    <a:pt x="17" y="44"/>
                    <a:pt x="18" y="45"/>
                    <a:pt x="20" y="45"/>
                  </a:cubicBezTo>
                  <a:cubicBezTo>
                    <a:pt x="22" y="45"/>
                    <a:pt x="22" y="45"/>
                    <a:pt x="22" y="45"/>
                  </a:cubicBezTo>
                  <a:cubicBezTo>
                    <a:pt x="26" y="45"/>
                    <a:pt x="29" y="44"/>
                    <a:pt x="31" y="42"/>
                  </a:cubicBezTo>
                  <a:cubicBezTo>
                    <a:pt x="34" y="39"/>
                    <a:pt x="35" y="36"/>
                    <a:pt x="37" y="32"/>
                  </a:cubicBezTo>
                  <a:cubicBezTo>
                    <a:pt x="38" y="32"/>
                    <a:pt x="38" y="32"/>
                    <a:pt x="38" y="32"/>
                  </a:cubicBezTo>
                  <a:cubicBezTo>
                    <a:pt x="36" y="47"/>
                    <a:pt x="36" y="47"/>
                    <a:pt x="36" y="47"/>
                  </a:cubicBezTo>
                  <a:cubicBezTo>
                    <a:pt x="0" y="47"/>
                    <a:pt x="0" y="47"/>
                    <a:pt x="0" y="47"/>
                  </a:cubicBezTo>
                  <a:cubicBezTo>
                    <a:pt x="0" y="46"/>
                    <a:pt x="0" y="46"/>
                    <a:pt x="0" y="46"/>
                  </a:cubicBezTo>
                  <a:cubicBezTo>
                    <a:pt x="1" y="46"/>
                    <a:pt x="1" y="46"/>
                    <a:pt x="1" y="46"/>
                  </a:cubicBezTo>
                  <a:cubicBezTo>
                    <a:pt x="2" y="46"/>
                    <a:pt x="3" y="46"/>
                    <a:pt x="4" y="45"/>
                  </a:cubicBezTo>
                  <a:cubicBezTo>
                    <a:pt x="4" y="45"/>
                    <a:pt x="5" y="44"/>
                    <a:pt x="5" y="44"/>
                  </a:cubicBezTo>
                  <a:cubicBezTo>
                    <a:pt x="5" y="43"/>
                    <a:pt x="5" y="42"/>
                    <a:pt x="5" y="39"/>
                  </a:cubicBezTo>
                  <a:cubicBezTo>
                    <a:pt x="5" y="8"/>
                    <a:pt x="5" y="8"/>
                    <a:pt x="5" y="8"/>
                  </a:cubicBezTo>
                  <a:cubicBezTo>
                    <a:pt x="5" y="6"/>
                    <a:pt x="5" y="5"/>
                    <a:pt x="5" y="4"/>
                  </a:cubicBezTo>
                  <a:cubicBezTo>
                    <a:pt x="5" y="3"/>
                    <a:pt x="5" y="3"/>
                    <a:pt x="4" y="2"/>
                  </a:cubicBezTo>
                  <a:cubicBezTo>
                    <a:pt x="3" y="1"/>
                    <a:pt x="2" y="1"/>
                    <a:pt x="1" y="1"/>
                  </a:cubicBezTo>
                  <a:cubicBezTo>
                    <a:pt x="0" y="1"/>
                    <a:pt x="0" y="1"/>
                    <a:pt x="0" y="1"/>
                  </a:cubicBezTo>
                  <a:cubicBezTo>
                    <a:pt x="0" y="0"/>
                    <a:pt x="0" y="0"/>
                    <a:pt x="0" y="0"/>
                  </a:cubicBezTo>
                  <a:cubicBezTo>
                    <a:pt x="35" y="0"/>
                    <a:pt x="35" y="0"/>
                    <a:pt x="35" y="0"/>
                  </a:cubicBezTo>
                  <a:cubicBezTo>
                    <a:pt x="35" y="14"/>
                    <a:pt x="35" y="14"/>
                    <a:pt x="35" y="14"/>
                  </a:cubicBezTo>
                  <a:cubicBezTo>
                    <a:pt x="33" y="14"/>
                    <a:pt x="33" y="14"/>
                    <a:pt x="33" y="14"/>
                  </a:cubicBezTo>
                  <a:cubicBezTo>
                    <a:pt x="33" y="10"/>
                    <a:pt x="32" y="8"/>
                    <a:pt x="31" y="6"/>
                  </a:cubicBezTo>
                  <a:cubicBezTo>
                    <a:pt x="30" y="5"/>
                    <a:pt x="28" y="4"/>
                    <a:pt x="26" y="3"/>
                  </a:cubicBezTo>
                  <a:cubicBezTo>
                    <a:pt x="25" y="3"/>
                    <a:pt x="23" y="3"/>
                    <a:pt x="20" y="3"/>
                  </a:cubicBezTo>
                  <a:lnTo>
                    <a:pt x="16" y="3"/>
                  </a:lnTo>
                  <a:close/>
                </a:path>
              </a:pathLst>
            </a:custGeom>
            <a:solidFill>
              <a:srgbClr val="4D4D4D"/>
            </a:solidFill>
            <a:ln w="9525">
              <a:noFill/>
              <a:round/>
              <a:headEnd/>
              <a:tailEnd/>
            </a:ln>
          </p:spPr>
          <p:txBody>
            <a:bodyPr/>
            <a:lstStyle/>
            <a:p>
              <a:pPr>
                <a:defRPr/>
              </a:pPr>
              <a:endParaRPr lang="en-US"/>
            </a:p>
          </p:txBody>
        </p:sp>
        <p:sp>
          <p:nvSpPr>
            <p:cNvPr id="1049" name="Freeform 123"/>
            <p:cNvSpPr>
              <a:spLocks noChangeAspect="1"/>
            </p:cNvSpPr>
            <p:nvPr userDrawn="1"/>
          </p:nvSpPr>
          <p:spPr bwMode="auto">
            <a:xfrm>
              <a:off x="3107" y="820"/>
              <a:ext cx="60" cy="67"/>
            </a:xfrm>
            <a:custGeom>
              <a:avLst/>
              <a:gdLst>
                <a:gd name="T0" fmla="*/ 10 w 31"/>
                <a:gd name="T1" fmla="*/ 0 h 34"/>
                <a:gd name="T2" fmla="*/ 25 w 31"/>
                <a:gd name="T3" fmla="*/ 21 h 34"/>
                <a:gd name="T4" fmla="*/ 25 w 31"/>
                <a:gd name="T5" fmla="*/ 6 h 34"/>
                <a:gd name="T6" fmla="*/ 24 w 31"/>
                <a:gd name="T7" fmla="*/ 2 h 34"/>
                <a:gd name="T8" fmla="*/ 21 w 31"/>
                <a:gd name="T9" fmla="*/ 1 h 34"/>
                <a:gd name="T10" fmla="*/ 21 w 31"/>
                <a:gd name="T11" fmla="*/ 0 h 34"/>
                <a:gd name="T12" fmla="*/ 31 w 31"/>
                <a:gd name="T13" fmla="*/ 0 h 34"/>
                <a:gd name="T14" fmla="*/ 31 w 31"/>
                <a:gd name="T15" fmla="*/ 1 h 34"/>
                <a:gd name="T16" fmla="*/ 28 w 31"/>
                <a:gd name="T17" fmla="*/ 1 h 34"/>
                <a:gd name="T18" fmla="*/ 27 w 31"/>
                <a:gd name="T19" fmla="*/ 3 h 34"/>
                <a:gd name="T20" fmla="*/ 27 w 31"/>
                <a:gd name="T21" fmla="*/ 6 h 34"/>
                <a:gd name="T22" fmla="*/ 27 w 31"/>
                <a:gd name="T23" fmla="*/ 34 h 34"/>
                <a:gd name="T24" fmla="*/ 26 w 31"/>
                <a:gd name="T25" fmla="*/ 34 h 34"/>
                <a:gd name="T26" fmla="*/ 6 w 31"/>
                <a:gd name="T27" fmla="*/ 6 h 34"/>
                <a:gd name="T28" fmla="*/ 6 w 31"/>
                <a:gd name="T29" fmla="*/ 27 h 34"/>
                <a:gd name="T30" fmla="*/ 7 w 31"/>
                <a:gd name="T31" fmla="*/ 31 h 34"/>
                <a:gd name="T32" fmla="*/ 10 w 31"/>
                <a:gd name="T33" fmla="*/ 32 h 34"/>
                <a:gd name="T34" fmla="*/ 10 w 31"/>
                <a:gd name="T35" fmla="*/ 32 h 34"/>
                <a:gd name="T36" fmla="*/ 10 w 31"/>
                <a:gd name="T37" fmla="*/ 33 h 34"/>
                <a:gd name="T38" fmla="*/ 0 w 31"/>
                <a:gd name="T39" fmla="*/ 33 h 34"/>
                <a:gd name="T40" fmla="*/ 0 w 31"/>
                <a:gd name="T41" fmla="*/ 32 h 34"/>
                <a:gd name="T42" fmla="*/ 3 w 31"/>
                <a:gd name="T43" fmla="*/ 31 h 34"/>
                <a:gd name="T44" fmla="*/ 4 w 31"/>
                <a:gd name="T45" fmla="*/ 27 h 34"/>
                <a:gd name="T46" fmla="*/ 4 w 31"/>
                <a:gd name="T47" fmla="*/ 4 h 34"/>
                <a:gd name="T48" fmla="*/ 4 w 31"/>
                <a:gd name="T49" fmla="*/ 3 h 34"/>
                <a:gd name="T50" fmla="*/ 2 w 31"/>
                <a:gd name="T51" fmla="*/ 1 h 34"/>
                <a:gd name="T52" fmla="*/ 0 w 31"/>
                <a:gd name="T53" fmla="*/ 1 h 34"/>
                <a:gd name="T54" fmla="*/ 0 w 31"/>
                <a:gd name="T55" fmla="*/ 0 h 34"/>
                <a:gd name="T56" fmla="*/ 10 w 31"/>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1" h="34">
                  <a:moveTo>
                    <a:pt x="10" y="0"/>
                  </a:moveTo>
                  <a:cubicBezTo>
                    <a:pt x="25" y="21"/>
                    <a:pt x="25" y="21"/>
                    <a:pt x="25" y="21"/>
                  </a:cubicBezTo>
                  <a:cubicBezTo>
                    <a:pt x="25" y="6"/>
                    <a:pt x="25" y="6"/>
                    <a:pt x="25" y="6"/>
                  </a:cubicBezTo>
                  <a:cubicBezTo>
                    <a:pt x="25" y="4"/>
                    <a:pt x="25" y="3"/>
                    <a:pt x="24" y="2"/>
                  </a:cubicBezTo>
                  <a:cubicBezTo>
                    <a:pt x="24" y="1"/>
                    <a:pt x="22" y="1"/>
                    <a:pt x="21" y="1"/>
                  </a:cubicBezTo>
                  <a:cubicBezTo>
                    <a:pt x="21" y="0"/>
                    <a:pt x="21" y="0"/>
                    <a:pt x="21" y="0"/>
                  </a:cubicBezTo>
                  <a:cubicBezTo>
                    <a:pt x="31" y="0"/>
                    <a:pt x="31" y="0"/>
                    <a:pt x="31" y="0"/>
                  </a:cubicBezTo>
                  <a:cubicBezTo>
                    <a:pt x="31" y="1"/>
                    <a:pt x="31" y="1"/>
                    <a:pt x="31" y="1"/>
                  </a:cubicBezTo>
                  <a:cubicBezTo>
                    <a:pt x="29" y="1"/>
                    <a:pt x="28" y="1"/>
                    <a:pt x="28" y="1"/>
                  </a:cubicBezTo>
                  <a:cubicBezTo>
                    <a:pt x="28" y="2"/>
                    <a:pt x="27" y="2"/>
                    <a:pt x="27" y="3"/>
                  </a:cubicBezTo>
                  <a:cubicBezTo>
                    <a:pt x="27" y="3"/>
                    <a:pt x="27" y="5"/>
                    <a:pt x="27" y="6"/>
                  </a:cubicBezTo>
                  <a:cubicBezTo>
                    <a:pt x="27" y="34"/>
                    <a:pt x="27" y="34"/>
                    <a:pt x="27" y="34"/>
                  </a:cubicBezTo>
                  <a:cubicBezTo>
                    <a:pt x="26" y="34"/>
                    <a:pt x="26" y="34"/>
                    <a:pt x="26" y="34"/>
                  </a:cubicBezTo>
                  <a:cubicBezTo>
                    <a:pt x="6" y="6"/>
                    <a:pt x="6" y="6"/>
                    <a:pt x="6" y="6"/>
                  </a:cubicBezTo>
                  <a:cubicBezTo>
                    <a:pt x="6" y="27"/>
                    <a:pt x="6" y="27"/>
                    <a:pt x="6" y="27"/>
                  </a:cubicBezTo>
                  <a:cubicBezTo>
                    <a:pt x="6" y="29"/>
                    <a:pt x="6" y="31"/>
                    <a:pt x="7" y="31"/>
                  </a:cubicBezTo>
                  <a:cubicBezTo>
                    <a:pt x="8" y="32"/>
                    <a:pt x="9" y="32"/>
                    <a:pt x="10" y="32"/>
                  </a:cubicBezTo>
                  <a:cubicBezTo>
                    <a:pt x="10" y="32"/>
                    <a:pt x="10" y="32"/>
                    <a:pt x="10" y="32"/>
                  </a:cubicBezTo>
                  <a:cubicBezTo>
                    <a:pt x="10" y="33"/>
                    <a:pt x="10" y="33"/>
                    <a:pt x="10" y="33"/>
                  </a:cubicBezTo>
                  <a:cubicBezTo>
                    <a:pt x="0" y="33"/>
                    <a:pt x="0" y="33"/>
                    <a:pt x="0" y="33"/>
                  </a:cubicBezTo>
                  <a:cubicBezTo>
                    <a:pt x="0" y="32"/>
                    <a:pt x="0" y="32"/>
                    <a:pt x="0" y="32"/>
                  </a:cubicBezTo>
                  <a:cubicBezTo>
                    <a:pt x="2" y="32"/>
                    <a:pt x="3" y="32"/>
                    <a:pt x="3" y="31"/>
                  </a:cubicBezTo>
                  <a:cubicBezTo>
                    <a:pt x="4" y="30"/>
                    <a:pt x="4" y="29"/>
                    <a:pt x="4" y="27"/>
                  </a:cubicBezTo>
                  <a:cubicBezTo>
                    <a:pt x="4" y="4"/>
                    <a:pt x="4" y="4"/>
                    <a:pt x="4" y="4"/>
                  </a:cubicBezTo>
                  <a:cubicBezTo>
                    <a:pt x="4" y="3"/>
                    <a:pt x="4" y="3"/>
                    <a:pt x="4" y="3"/>
                  </a:cubicBezTo>
                  <a:cubicBezTo>
                    <a:pt x="3" y="2"/>
                    <a:pt x="2" y="1"/>
                    <a:pt x="2" y="1"/>
                  </a:cubicBezTo>
                  <a:cubicBezTo>
                    <a:pt x="2" y="1"/>
                    <a:pt x="1" y="1"/>
                    <a:pt x="0" y="1"/>
                  </a:cubicBezTo>
                  <a:cubicBezTo>
                    <a:pt x="0" y="0"/>
                    <a:pt x="0" y="0"/>
                    <a:pt x="0" y="0"/>
                  </a:cubicBezTo>
                  <a:lnTo>
                    <a:pt x="10" y="0"/>
                  </a:lnTo>
                  <a:close/>
                </a:path>
              </a:pathLst>
            </a:custGeom>
            <a:solidFill>
              <a:srgbClr val="4D4D4D"/>
            </a:solidFill>
            <a:ln w="9525">
              <a:noFill/>
              <a:round/>
              <a:headEnd/>
              <a:tailEnd/>
            </a:ln>
          </p:spPr>
          <p:txBody>
            <a:bodyPr/>
            <a:lstStyle/>
            <a:p>
              <a:pPr>
                <a:defRPr/>
              </a:pPr>
              <a:endParaRPr lang="en-US"/>
            </a:p>
          </p:txBody>
        </p:sp>
        <p:sp>
          <p:nvSpPr>
            <p:cNvPr id="1050" name="Freeform 124"/>
            <p:cNvSpPr>
              <a:spLocks noChangeAspect="1"/>
            </p:cNvSpPr>
            <p:nvPr userDrawn="1"/>
          </p:nvSpPr>
          <p:spPr bwMode="auto">
            <a:xfrm>
              <a:off x="3167" y="820"/>
              <a:ext cx="63" cy="67"/>
            </a:xfrm>
            <a:custGeom>
              <a:avLst/>
              <a:gdLst>
                <a:gd name="T0" fmla="*/ 32 w 32"/>
                <a:gd name="T1" fmla="*/ 0 h 34"/>
                <a:gd name="T2" fmla="*/ 32 w 32"/>
                <a:gd name="T3" fmla="*/ 1 h 34"/>
                <a:gd name="T4" fmla="*/ 29 w 32"/>
                <a:gd name="T5" fmla="*/ 3 h 34"/>
                <a:gd name="T6" fmla="*/ 26 w 32"/>
                <a:gd name="T7" fmla="*/ 8 h 34"/>
                <a:gd name="T8" fmla="*/ 16 w 32"/>
                <a:gd name="T9" fmla="*/ 34 h 34"/>
                <a:gd name="T10" fmla="*/ 15 w 32"/>
                <a:gd name="T11" fmla="*/ 34 h 34"/>
                <a:gd name="T12" fmla="*/ 5 w 32"/>
                <a:gd name="T13" fmla="*/ 7 h 34"/>
                <a:gd name="T14" fmla="*/ 3 w 32"/>
                <a:gd name="T15" fmla="*/ 2 h 34"/>
                <a:gd name="T16" fmla="*/ 0 w 32"/>
                <a:gd name="T17" fmla="*/ 1 h 34"/>
                <a:gd name="T18" fmla="*/ 0 w 32"/>
                <a:gd name="T19" fmla="*/ 0 h 34"/>
                <a:gd name="T20" fmla="*/ 15 w 32"/>
                <a:gd name="T21" fmla="*/ 0 h 34"/>
                <a:gd name="T22" fmla="*/ 15 w 32"/>
                <a:gd name="T23" fmla="*/ 1 h 34"/>
                <a:gd name="T24" fmla="*/ 14 w 32"/>
                <a:gd name="T25" fmla="*/ 1 h 34"/>
                <a:gd name="T26" fmla="*/ 11 w 32"/>
                <a:gd name="T27" fmla="*/ 1 h 34"/>
                <a:gd name="T28" fmla="*/ 11 w 32"/>
                <a:gd name="T29" fmla="*/ 2 h 34"/>
                <a:gd name="T30" fmla="*/ 11 w 32"/>
                <a:gd name="T31" fmla="*/ 3 h 34"/>
                <a:gd name="T32" fmla="*/ 12 w 32"/>
                <a:gd name="T33" fmla="*/ 7 h 34"/>
                <a:gd name="T34" fmla="*/ 19 w 32"/>
                <a:gd name="T35" fmla="*/ 23 h 34"/>
                <a:gd name="T36" fmla="*/ 24 w 32"/>
                <a:gd name="T37" fmla="*/ 8 h 34"/>
                <a:gd name="T38" fmla="*/ 26 w 32"/>
                <a:gd name="T39" fmla="*/ 5 h 34"/>
                <a:gd name="T40" fmla="*/ 26 w 32"/>
                <a:gd name="T41" fmla="*/ 3 h 34"/>
                <a:gd name="T42" fmla="*/ 26 w 32"/>
                <a:gd name="T43" fmla="*/ 2 h 34"/>
                <a:gd name="T44" fmla="*/ 25 w 32"/>
                <a:gd name="T45" fmla="*/ 1 h 34"/>
                <a:gd name="T46" fmla="*/ 22 w 32"/>
                <a:gd name="T47" fmla="*/ 1 h 34"/>
                <a:gd name="T48" fmla="*/ 22 w 32"/>
                <a:gd name="T49" fmla="*/ 0 h 34"/>
                <a:gd name="T50" fmla="*/ 32 w 32"/>
                <a:gd name="T51" fmla="*/ 0 h 3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2" h="34">
                  <a:moveTo>
                    <a:pt x="32" y="0"/>
                  </a:moveTo>
                  <a:cubicBezTo>
                    <a:pt x="32" y="1"/>
                    <a:pt x="32" y="1"/>
                    <a:pt x="32" y="1"/>
                  </a:cubicBezTo>
                  <a:cubicBezTo>
                    <a:pt x="31" y="1"/>
                    <a:pt x="30" y="2"/>
                    <a:pt x="29" y="3"/>
                  </a:cubicBezTo>
                  <a:cubicBezTo>
                    <a:pt x="28" y="3"/>
                    <a:pt x="27" y="5"/>
                    <a:pt x="26" y="8"/>
                  </a:cubicBezTo>
                  <a:cubicBezTo>
                    <a:pt x="16" y="34"/>
                    <a:pt x="16" y="34"/>
                    <a:pt x="16" y="34"/>
                  </a:cubicBezTo>
                  <a:cubicBezTo>
                    <a:pt x="15" y="34"/>
                    <a:pt x="15" y="34"/>
                    <a:pt x="15" y="34"/>
                  </a:cubicBezTo>
                  <a:cubicBezTo>
                    <a:pt x="5" y="7"/>
                    <a:pt x="5" y="7"/>
                    <a:pt x="5" y="7"/>
                  </a:cubicBezTo>
                  <a:cubicBezTo>
                    <a:pt x="4" y="4"/>
                    <a:pt x="3" y="2"/>
                    <a:pt x="3" y="2"/>
                  </a:cubicBezTo>
                  <a:cubicBezTo>
                    <a:pt x="2" y="1"/>
                    <a:pt x="2" y="1"/>
                    <a:pt x="0" y="1"/>
                  </a:cubicBezTo>
                  <a:cubicBezTo>
                    <a:pt x="0" y="0"/>
                    <a:pt x="0" y="0"/>
                    <a:pt x="0" y="0"/>
                  </a:cubicBezTo>
                  <a:cubicBezTo>
                    <a:pt x="15" y="0"/>
                    <a:pt x="15" y="0"/>
                    <a:pt x="15" y="0"/>
                  </a:cubicBezTo>
                  <a:cubicBezTo>
                    <a:pt x="15" y="1"/>
                    <a:pt x="15" y="1"/>
                    <a:pt x="15" y="1"/>
                  </a:cubicBezTo>
                  <a:cubicBezTo>
                    <a:pt x="14" y="1"/>
                    <a:pt x="14" y="1"/>
                    <a:pt x="14" y="1"/>
                  </a:cubicBezTo>
                  <a:cubicBezTo>
                    <a:pt x="13" y="1"/>
                    <a:pt x="12" y="1"/>
                    <a:pt x="11" y="1"/>
                  </a:cubicBezTo>
                  <a:cubicBezTo>
                    <a:pt x="11" y="1"/>
                    <a:pt x="11" y="2"/>
                    <a:pt x="11" y="2"/>
                  </a:cubicBezTo>
                  <a:cubicBezTo>
                    <a:pt x="11" y="3"/>
                    <a:pt x="11" y="3"/>
                    <a:pt x="11" y="3"/>
                  </a:cubicBezTo>
                  <a:cubicBezTo>
                    <a:pt x="11" y="4"/>
                    <a:pt x="12" y="5"/>
                    <a:pt x="12" y="7"/>
                  </a:cubicBezTo>
                  <a:cubicBezTo>
                    <a:pt x="19" y="23"/>
                    <a:pt x="19" y="23"/>
                    <a:pt x="19" y="23"/>
                  </a:cubicBezTo>
                  <a:cubicBezTo>
                    <a:pt x="24" y="8"/>
                    <a:pt x="24" y="8"/>
                    <a:pt x="24" y="8"/>
                  </a:cubicBezTo>
                  <a:cubicBezTo>
                    <a:pt x="25" y="7"/>
                    <a:pt x="26" y="5"/>
                    <a:pt x="26" y="5"/>
                  </a:cubicBezTo>
                  <a:cubicBezTo>
                    <a:pt x="26" y="4"/>
                    <a:pt x="26" y="4"/>
                    <a:pt x="26" y="3"/>
                  </a:cubicBezTo>
                  <a:cubicBezTo>
                    <a:pt x="26" y="3"/>
                    <a:pt x="26" y="2"/>
                    <a:pt x="26" y="2"/>
                  </a:cubicBezTo>
                  <a:cubicBezTo>
                    <a:pt x="25" y="2"/>
                    <a:pt x="25" y="1"/>
                    <a:pt x="25" y="1"/>
                  </a:cubicBezTo>
                  <a:cubicBezTo>
                    <a:pt x="24" y="1"/>
                    <a:pt x="23" y="1"/>
                    <a:pt x="22" y="1"/>
                  </a:cubicBezTo>
                  <a:cubicBezTo>
                    <a:pt x="22" y="0"/>
                    <a:pt x="22" y="0"/>
                    <a:pt x="22" y="0"/>
                  </a:cubicBezTo>
                  <a:lnTo>
                    <a:pt x="32" y="0"/>
                  </a:lnTo>
                  <a:close/>
                </a:path>
              </a:pathLst>
            </a:custGeom>
            <a:solidFill>
              <a:srgbClr val="4D4D4D"/>
            </a:solidFill>
            <a:ln w="9525">
              <a:noFill/>
              <a:round/>
              <a:headEnd/>
              <a:tailEnd/>
            </a:ln>
          </p:spPr>
          <p:txBody>
            <a:bodyPr/>
            <a:lstStyle/>
            <a:p>
              <a:pPr>
                <a:defRPr/>
              </a:pPr>
              <a:endParaRPr lang="en-US"/>
            </a:p>
          </p:txBody>
        </p:sp>
        <p:sp>
          <p:nvSpPr>
            <p:cNvPr id="1051" name="Freeform 125"/>
            <p:cNvSpPr>
              <a:spLocks noChangeAspect="1"/>
            </p:cNvSpPr>
            <p:nvPr userDrawn="1"/>
          </p:nvSpPr>
          <p:spPr bwMode="auto">
            <a:xfrm>
              <a:off x="3230" y="820"/>
              <a:ext cx="31" cy="65"/>
            </a:xfrm>
            <a:custGeom>
              <a:avLst/>
              <a:gdLst>
                <a:gd name="T0" fmla="*/ 15 w 15"/>
                <a:gd name="T1" fmla="*/ 32 h 33"/>
                <a:gd name="T2" fmla="*/ 15 w 15"/>
                <a:gd name="T3" fmla="*/ 33 h 33"/>
                <a:gd name="T4" fmla="*/ 0 w 15"/>
                <a:gd name="T5" fmla="*/ 33 h 33"/>
                <a:gd name="T6" fmla="*/ 0 w 15"/>
                <a:gd name="T7" fmla="*/ 32 h 33"/>
                <a:gd name="T8" fmla="*/ 1 w 15"/>
                <a:gd name="T9" fmla="*/ 32 h 33"/>
                <a:gd name="T10" fmla="*/ 3 w 15"/>
                <a:gd name="T11" fmla="*/ 32 h 33"/>
                <a:gd name="T12" fmla="*/ 4 w 15"/>
                <a:gd name="T13" fmla="*/ 31 h 33"/>
                <a:gd name="T14" fmla="*/ 4 w 15"/>
                <a:gd name="T15" fmla="*/ 28 h 33"/>
                <a:gd name="T16" fmla="*/ 4 w 15"/>
                <a:gd name="T17" fmla="*/ 6 h 33"/>
                <a:gd name="T18" fmla="*/ 4 w 15"/>
                <a:gd name="T19" fmla="*/ 2 h 33"/>
                <a:gd name="T20" fmla="*/ 3 w 15"/>
                <a:gd name="T21" fmla="*/ 1 h 33"/>
                <a:gd name="T22" fmla="*/ 1 w 15"/>
                <a:gd name="T23" fmla="*/ 1 h 33"/>
                <a:gd name="T24" fmla="*/ 0 w 15"/>
                <a:gd name="T25" fmla="*/ 1 h 33"/>
                <a:gd name="T26" fmla="*/ 0 w 15"/>
                <a:gd name="T27" fmla="*/ 0 h 33"/>
                <a:gd name="T28" fmla="*/ 15 w 15"/>
                <a:gd name="T29" fmla="*/ 0 h 33"/>
                <a:gd name="T30" fmla="*/ 15 w 15"/>
                <a:gd name="T31" fmla="*/ 1 h 33"/>
                <a:gd name="T32" fmla="*/ 14 w 15"/>
                <a:gd name="T33" fmla="*/ 1 h 33"/>
                <a:gd name="T34" fmla="*/ 12 w 15"/>
                <a:gd name="T35" fmla="*/ 1 h 33"/>
                <a:gd name="T36" fmla="*/ 11 w 15"/>
                <a:gd name="T37" fmla="*/ 2 h 33"/>
                <a:gd name="T38" fmla="*/ 11 w 15"/>
                <a:gd name="T39" fmla="*/ 6 h 33"/>
                <a:gd name="T40" fmla="*/ 11 w 15"/>
                <a:gd name="T41" fmla="*/ 28 h 33"/>
                <a:gd name="T42" fmla="*/ 11 w 15"/>
                <a:gd name="T43" fmla="*/ 31 h 33"/>
                <a:gd name="T44" fmla="*/ 12 w 15"/>
                <a:gd name="T45" fmla="*/ 32 h 33"/>
                <a:gd name="T46" fmla="*/ 14 w 15"/>
                <a:gd name="T47" fmla="*/ 32 h 33"/>
                <a:gd name="T48" fmla="*/ 15 w 15"/>
                <a:gd name="T49" fmla="*/ 32 h 3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 h="33">
                  <a:moveTo>
                    <a:pt x="15" y="32"/>
                  </a:moveTo>
                  <a:cubicBezTo>
                    <a:pt x="15" y="33"/>
                    <a:pt x="15" y="33"/>
                    <a:pt x="15" y="33"/>
                  </a:cubicBezTo>
                  <a:cubicBezTo>
                    <a:pt x="0" y="33"/>
                    <a:pt x="0" y="33"/>
                    <a:pt x="0" y="33"/>
                  </a:cubicBezTo>
                  <a:cubicBezTo>
                    <a:pt x="0" y="32"/>
                    <a:pt x="0" y="32"/>
                    <a:pt x="0" y="32"/>
                  </a:cubicBezTo>
                  <a:cubicBezTo>
                    <a:pt x="1" y="32"/>
                    <a:pt x="1" y="32"/>
                    <a:pt x="1" y="32"/>
                  </a:cubicBezTo>
                  <a:cubicBezTo>
                    <a:pt x="1" y="32"/>
                    <a:pt x="2" y="32"/>
                    <a:pt x="3" y="32"/>
                  </a:cubicBezTo>
                  <a:cubicBezTo>
                    <a:pt x="3" y="32"/>
                    <a:pt x="3" y="31"/>
                    <a:pt x="4" y="31"/>
                  </a:cubicBezTo>
                  <a:cubicBezTo>
                    <a:pt x="4" y="30"/>
                    <a:pt x="4" y="29"/>
                    <a:pt x="4" y="28"/>
                  </a:cubicBezTo>
                  <a:cubicBezTo>
                    <a:pt x="4" y="6"/>
                    <a:pt x="4" y="6"/>
                    <a:pt x="4" y="6"/>
                  </a:cubicBezTo>
                  <a:cubicBezTo>
                    <a:pt x="4" y="4"/>
                    <a:pt x="4" y="3"/>
                    <a:pt x="4" y="2"/>
                  </a:cubicBezTo>
                  <a:cubicBezTo>
                    <a:pt x="3" y="2"/>
                    <a:pt x="3" y="2"/>
                    <a:pt x="3" y="1"/>
                  </a:cubicBezTo>
                  <a:cubicBezTo>
                    <a:pt x="2" y="1"/>
                    <a:pt x="1" y="1"/>
                    <a:pt x="1" y="1"/>
                  </a:cubicBezTo>
                  <a:cubicBezTo>
                    <a:pt x="0" y="1"/>
                    <a:pt x="0" y="1"/>
                    <a:pt x="0" y="1"/>
                  </a:cubicBezTo>
                  <a:cubicBezTo>
                    <a:pt x="0" y="0"/>
                    <a:pt x="0" y="0"/>
                    <a:pt x="0" y="0"/>
                  </a:cubicBezTo>
                  <a:cubicBezTo>
                    <a:pt x="15" y="0"/>
                    <a:pt x="15" y="0"/>
                    <a:pt x="15" y="0"/>
                  </a:cubicBezTo>
                  <a:cubicBezTo>
                    <a:pt x="15" y="1"/>
                    <a:pt x="15" y="1"/>
                    <a:pt x="15" y="1"/>
                  </a:cubicBezTo>
                  <a:cubicBezTo>
                    <a:pt x="14" y="1"/>
                    <a:pt x="14" y="1"/>
                    <a:pt x="14" y="1"/>
                  </a:cubicBezTo>
                  <a:cubicBezTo>
                    <a:pt x="13" y="1"/>
                    <a:pt x="13" y="1"/>
                    <a:pt x="12" y="1"/>
                  </a:cubicBezTo>
                  <a:cubicBezTo>
                    <a:pt x="12" y="1"/>
                    <a:pt x="11" y="2"/>
                    <a:pt x="11" y="2"/>
                  </a:cubicBezTo>
                  <a:cubicBezTo>
                    <a:pt x="11" y="3"/>
                    <a:pt x="11" y="4"/>
                    <a:pt x="11" y="6"/>
                  </a:cubicBezTo>
                  <a:cubicBezTo>
                    <a:pt x="11" y="28"/>
                    <a:pt x="11" y="28"/>
                    <a:pt x="11" y="28"/>
                  </a:cubicBezTo>
                  <a:cubicBezTo>
                    <a:pt x="11" y="29"/>
                    <a:pt x="11" y="30"/>
                    <a:pt x="11" y="31"/>
                  </a:cubicBezTo>
                  <a:cubicBezTo>
                    <a:pt x="11" y="31"/>
                    <a:pt x="12" y="32"/>
                    <a:pt x="12" y="32"/>
                  </a:cubicBezTo>
                  <a:cubicBezTo>
                    <a:pt x="13" y="32"/>
                    <a:pt x="13" y="32"/>
                    <a:pt x="14" y="32"/>
                  </a:cubicBezTo>
                  <a:lnTo>
                    <a:pt x="15" y="32"/>
                  </a:lnTo>
                  <a:close/>
                </a:path>
              </a:pathLst>
            </a:custGeom>
            <a:solidFill>
              <a:srgbClr val="4D4D4D"/>
            </a:solidFill>
            <a:ln w="9525">
              <a:noFill/>
              <a:round/>
              <a:headEnd/>
              <a:tailEnd/>
            </a:ln>
          </p:spPr>
          <p:txBody>
            <a:bodyPr/>
            <a:lstStyle/>
            <a:p>
              <a:pPr>
                <a:defRPr/>
              </a:pPr>
              <a:endParaRPr lang="en-US"/>
            </a:p>
          </p:txBody>
        </p:sp>
        <p:sp>
          <p:nvSpPr>
            <p:cNvPr id="1052" name="Freeform 126"/>
            <p:cNvSpPr>
              <a:spLocks noChangeAspect="1" noEditPoints="1"/>
            </p:cNvSpPr>
            <p:nvPr userDrawn="1"/>
          </p:nvSpPr>
          <p:spPr bwMode="auto">
            <a:xfrm>
              <a:off x="3261" y="820"/>
              <a:ext cx="63" cy="65"/>
            </a:xfrm>
            <a:custGeom>
              <a:avLst/>
              <a:gdLst>
                <a:gd name="T0" fmla="*/ 11 w 32"/>
                <a:gd name="T1" fmla="*/ 18 h 33"/>
                <a:gd name="T2" fmla="*/ 11 w 32"/>
                <a:gd name="T3" fmla="*/ 27 h 33"/>
                <a:gd name="T4" fmla="*/ 12 w 32"/>
                <a:gd name="T5" fmla="*/ 31 h 33"/>
                <a:gd name="T6" fmla="*/ 13 w 32"/>
                <a:gd name="T7" fmla="*/ 32 h 33"/>
                <a:gd name="T8" fmla="*/ 16 w 32"/>
                <a:gd name="T9" fmla="*/ 32 h 33"/>
                <a:gd name="T10" fmla="*/ 16 w 32"/>
                <a:gd name="T11" fmla="*/ 33 h 33"/>
                <a:gd name="T12" fmla="*/ 0 w 32"/>
                <a:gd name="T13" fmla="*/ 33 h 33"/>
                <a:gd name="T14" fmla="*/ 0 w 32"/>
                <a:gd name="T15" fmla="*/ 32 h 33"/>
                <a:gd name="T16" fmla="*/ 3 w 32"/>
                <a:gd name="T17" fmla="*/ 32 h 33"/>
                <a:gd name="T18" fmla="*/ 4 w 32"/>
                <a:gd name="T19" fmla="*/ 31 h 33"/>
                <a:gd name="T20" fmla="*/ 4 w 32"/>
                <a:gd name="T21" fmla="*/ 27 h 33"/>
                <a:gd name="T22" fmla="*/ 4 w 32"/>
                <a:gd name="T23" fmla="*/ 6 h 33"/>
                <a:gd name="T24" fmla="*/ 4 w 32"/>
                <a:gd name="T25" fmla="*/ 2 h 33"/>
                <a:gd name="T26" fmla="*/ 3 w 32"/>
                <a:gd name="T27" fmla="*/ 1 h 33"/>
                <a:gd name="T28" fmla="*/ 0 w 32"/>
                <a:gd name="T29" fmla="*/ 1 h 33"/>
                <a:gd name="T30" fmla="*/ 0 w 32"/>
                <a:gd name="T31" fmla="*/ 0 h 33"/>
                <a:gd name="T32" fmla="*/ 14 w 32"/>
                <a:gd name="T33" fmla="*/ 0 h 33"/>
                <a:gd name="T34" fmla="*/ 22 w 32"/>
                <a:gd name="T35" fmla="*/ 1 h 33"/>
                <a:gd name="T36" fmla="*/ 26 w 32"/>
                <a:gd name="T37" fmla="*/ 4 h 33"/>
                <a:gd name="T38" fmla="*/ 28 w 32"/>
                <a:gd name="T39" fmla="*/ 9 h 33"/>
                <a:gd name="T40" fmla="*/ 25 w 32"/>
                <a:gd name="T41" fmla="*/ 15 h 33"/>
                <a:gd name="T42" fmla="*/ 21 w 32"/>
                <a:gd name="T43" fmla="*/ 17 h 33"/>
                <a:gd name="T44" fmla="*/ 28 w 32"/>
                <a:gd name="T45" fmla="*/ 29 h 33"/>
                <a:gd name="T46" fmla="*/ 30 w 32"/>
                <a:gd name="T47" fmla="*/ 31 h 33"/>
                <a:gd name="T48" fmla="*/ 32 w 32"/>
                <a:gd name="T49" fmla="*/ 32 h 33"/>
                <a:gd name="T50" fmla="*/ 32 w 32"/>
                <a:gd name="T51" fmla="*/ 33 h 33"/>
                <a:gd name="T52" fmla="*/ 23 w 32"/>
                <a:gd name="T53" fmla="*/ 33 h 33"/>
                <a:gd name="T54" fmla="*/ 13 w 32"/>
                <a:gd name="T55" fmla="*/ 18 h 33"/>
                <a:gd name="T56" fmla="*/ 11 w 32"/>
                <a:gd name="T57" fmla="*/ 18 h 33"/>
                <a:gd name="T58" fmla="*/ 11 w 32"/>
                <a:gd name="T59" fmla="*/ 2 h 33"/>
                <a:gd name="T60" fmla="*/ 11 w 32"/>
                <a:gd name="T61" fmla="*/ 16 h 33"/>
                <a:gd name="T62" fmla="*/ 13 w 32"/>
                <a:gd name="T63" fmla="*/ 16 h 33"/>
                <a:gd name="T64" fmla="*/ 17 w 32"/>
                <a:gd name="T65" fmla="*/ 16 h 33"/>
                <a:gd name="T66" fmla="*/ 20 w 32"/>
                <a:gd name="T67" fmla="*/ 13 h 33"/>
                <a:gd name="T68" fmla="*/ 20 w 32"/>
                <a:gd name="T69" fmla="*/ 9 h 33"/>
                <a:gd name="T70" fmla="*/ 19 w 32"/>
                <a:gd name="T71" fmla="*/ 3 h 33"/>
                <a:gd name="T72" fmla="*/ 14 w 32"/>
                <a:gd name="T73" fmla="*/ 2 h 33"/>
                <a:gd name="T74" fmla="*/ 11 w 32"/>
                <a:gd name="T75" fmla="*/ 2 h 3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2" h="33">
                  <a:moveTo>
                    <a:pt x="11" y="18"/>
                  </a:moveTo>
                  <a:cubicBezTo>
                    <a:pt x="11" y="27"/>
                    <a:pt x="11" y="27"/>
                    <a:pt x="11" y="27"/>
                  </a:cubicBezTo>
                  <a:cubicBezTo>
                    <a:pt x="11" y="29"/>
                    <a:pt x="12" y="30"/>
                    <a:pt x="12" y="31"/>
                  </a:cubicBezTo>
                  <a:cubicBezTo>
                    <a:pt x="12" y="31"/>
                    <a:pt x="12" y="32"/>
                    <a:pt x="13" y="32"/>
                  </a:cubicBezTo>
                  <a:cubicBezTo>
                    <a:pt x="13" y="32"/>
                    <a:pt x="14" y="32"/>
                    <a:pt x="16" y="32"/>
                  </a:cubicBezTo>
                  <a:cubicBezTo>
                    <a:pt x="16" y="33"/>
                    <a:pt x="16" y="33"/>
                    <a:pt x="16" y="33"/>
                  </a:cubicBezTo>
                  <a:cubicBezTo>
                    <a:pt x="0" y="33"/>
                    <a:pt x="0" y="33"/>
                    <a:pt x="0" y="33"/>
                  </a:cubicBezTo>
                  <a:cubicBezTo>
                    <a:pt x="0" y="32"/>
                    <a:pt x="0" y="32"/>
                    <a:pt x="0" y="32"/>
                  </a:cubicBezTo>
                  <a:cubicBezTo>
                    <a:pt x="2" y="32"/>
                    <a:pt x="3" y="32"/>
                    <a:pt x="3" y="32"/>
                  </a:cubicBezTo>
                  <a:cubicBezTo>
                    <a:pt x="4" y="32"/>
                    <a:pt x="4" y="31"/>
                    <a:pt x="4" y="31"/>
                  </a:cubicBezTo>
                  <a:cubicBezTo>
                    <a:pt x="4" y="30"/>
                    <a:pt x="4" y="29"/>
                    <a:pt x="4" y="27"/>
                  </a:cubicBezTo>
                  <a:cubicBezTo>
                    <a:pt x="4" y="6"/>
                    <a:pt x="4" y="6"/>
                    <a:pt x="4" y="6"/>
                  </a:cubicBezTo>
                  <a:cubicBezTo>
                    <a:pt x="4" y="4"/>
                    <a:pt x="4" y="3"/>
                    <a:pt x="4" y="2"/>
                  </a:cubicBezTo>
                  <a:cubicBezTo>
                    <a:pt x="4" y="2"/>
                    <a:pt x="4" y="1"/>
                    <a:pt x="3" y="1"/>
                  </a:cubicBezTo>
                  <a:cubicBezTo>
                    <a:pt x="3" y="1"/>
                    <a:pt x="2" y="1"/>
                    <a:pt x="0" y="1"/>
                  </a:cubicBezTo>
                  <a:cubicBezTo>
                    <a:pt x="0" y="0"/>
                    <a:pt x="0" y="0"/>
                    <a:pt x="0" y="0"/>
                  </a:cubicBezTo>
                  <a:cubicBezTo>
                    <a:pt x="14" y="0"/>
                    <a:pt x="14" y="0"/>
                    <a:pt x="14" y="0"/>
                  </a:cubicBezTo>
                  <a:cubicBezTo>
                    <a:pt x="18" y="0"/>
                    <a:pt x="20" y="0"/>
                    <a:pt x="22" y="1"/>
                  </a:cubicBezTo>
                  <a:cubicBezTo>
                    <a:pt x="24" y="1"/>
                    <a:pt x="25" y="2"/>
                    <a:pt x="26" y="4"/>
                  </a:cubicBezTo>
                  <a:cubicBezTo>
                    <a:pt x="27" y="5"/>
                    <a:pt x="28" y="7"/>
                    <a:pt x="28" y="9"/>
                  </a:cubicBezTo>
                  <a:cubicBezTo>
                    <a:pt x="28" y="11"/>
                    <a:pt x="27" y="14"/>
                    <a:pt x="25" y="15"/>
                  </a:cubicBezTo>
                  <a:cubicBezTo>
                    <a:pt x="24" y="16"/>
                    <a:pt x="23" y="17"/>
                    <a:pt x="21" y="17"/>
                  </a:cubicBezTo>
                  <a:cubicBezTo>
                    <a:pt x="28" y="29"/>
                    <a:pt x="28" y="29"/>
                    <a:pt x="28" y="29"/>
                  </a:cubicBezTo>
                  <a:cubicBezTo>
                    <a:pt x="29" y="30"/>
                    <a:pt x="30" y="31"/>
                    <a:pt x="30" y="31"/>
                  </a:cubicBezTo>
                  <a:cubicBezTo>
                    <a:pt x="31" y="32"/>
                    <a:pt x="31" y="32"/>
                    <a:pt x="32" y="32"/>
                  </a:cubicBezTo>
                  <a:cubicBezTo>
                    <a:pt x="32" y="33"/>
                    <a:pt x="32" y="33"/>
                    <a:pt x="32" y="33"/>
                  </a:cubicBezTo>
                  <a:cubicBezTo>
                    <a:pt x="23" y="33"/>
                    <a:pt x="23" y="33"/>
                    <a:pt x="23" y="33"/>
                  </a:cubicBezTo>
                  <a:cubicBezTo>
                    <a:pt x="13" y="18"/>
                    <a:pt x="13" y="18"/>
                    <a:pt x="13" y="18"/>
                  </a:cubicBezTo>
                  <a:lnTo>
                    <a:pt x="11" y="18"/>
                  </a:lnTo>
                  <a:close/>
                  <a:moveTo>
                    <a:pt x="11" y="2"/>
                  </a:moveTo>
                  <a:cubicBezTo>
                    <a:pt x="11" y="16"/>
                    <a:pt x="11" y="16"/>
                    <a:pt x="11" y="16"/>
                  </a:cubicBezTo>
                  <a:cubicBezTo>
                    <a:pt x="13" y="16"/>
                    <a:pt x="13" y="16"/>
                    <a:pt x="13" y="16"/>
                  </a:cubicBezTo>
                  <a:cubicBezTo>
                    <a:pt x="15" y="16"/>
                    <a:pt x="16" y="16"/>
                    <a:pt x="17" y="16"/>
                  </a:cubicBezTo>
                  <a:cubicBezTo>
                    <a:pt x="18" y="15"/>
                    <a:pt x="19" y="14"/>
                    <a:pt x="20" y="13"/>
                  </a:cubicBezTo>
                  <a:cubicBezTo>
                    <a:pt x="20" y="12"/>
                    <a:pt x="20" y="11"/>
                    <a:pt x="20" y="9"/>
                  </a:cubicBezTo>
                  <a:cubicBezTo>
                    <a:pt x="20" y="7"/>
                    <a:pt x="20" y="5"/>
                    <a:pt x="19" y="3"/>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1053" name="Freeform 127"/>
            <p:cNvSpPr>
              <a:spLocks noChangeAspect="1" noEditPoints="1"/>
            </p:cNvSpPr>
            <p:nvPr userDrawn="1"/>
          </p:nvSpPr>
          <p:spPr bwMode="auto">
            <a:xfrm>
              <a:off x="3323" y="818"/>
              <a:ext cx="63" cy="69"/>
            </a:xfrm>
            <a:custGeom>
              <a:avLst/>
              <a:gdLst>
                <a:gd name="T0" fmla="*/ 16 w 31"/>
                <a:gd name="T1" fmla="*/ 0 h 35"/>
                <a:gd name="T2" fmla="*/ 27 w 31"/>
                <a:gd name="T3" fmla="*/ 5 h 35"/>
                <a:gd name="T4" fmla="*/ 31 w 31"/>
                <a:gd name="T5" fmla="*/ 17 h 35"/>
                <a:gd name="T6" fmla="*/ 28 w 31"/>
                <a:gd name="T7" fmla="*/ 29 h 35"/>
                <a:gd name="T8" fmla="*/ 16 w 31"/>
                <a:gd name="T9" fmla="*/ 35 h 35"/>
                <a:gd name="T10" fmla="*/ 3 w 31"/>
                <a:gd name="T11" fmla="*/ 29 h 35"/>
                <a:gd name="T12" fmla="*/ 0 w 31"/>
                <a:gd name="T13" fmla="*/ 17 h 35"/>
                <a:gd name="T14" fmla="*/ 4 w 31"/>
                <a:gd name="T15" fmla="*/ 5 h 35"/>
                <a:gd name="T16" fmla="*/ 16 w 31"/>
                <a:gd name="T17" fmla="*/ 0 h 35"/>
                <a:gd name="T18" fmla="*/ 16 w 31"/>
                <a:gd name="T19" fmla="*/ 2 h 35"/>
                <a:gd name="T20" fmla="*/ 10 w 31"/>
                <a:gd name="T21" fmla="*/ 7 h 35"/>
                <a:gd name="T22" fmla="*/ 8 w 31"/>
                <a:gd name="T23" fmla="*/ 18 h 35"/>
                <a:gd name="T24" fmla="*/ 11 w 31"/>
                <a:gd name="T25" fmla="*/ 30 h 35"/>
                <a:gd name="T26" fmla="*/ 16 w 31"/>
                <a:gd name="T27" fmla="*/ 33 h 35"/>
                <a:gd name="T28" fmla="*/ 20 w 31"/>
                <a:gd name="T29" fmla="*/ 32 h 35"/>
                <a:gd name="T30" fmla="*/ 23 w 31"/>
                <a:gd name="T31" fmla="*/ 27 h 35"/>
                <a:gd name="T32" fmla="*/ 24 w 31"/>
                <a:gd name="T33" fmla="*/ 18 h 35"/>
                <a:gd name="T34" fmla="*/ 22 w 31"/>
                <a:gd name="T35" fmla="*/ 8 h 35"/>
                <a:gd name="T36" fmla="*/ 20 w 31"/>
                <a:gd name="T37" fmla="*/ 3 h 35"/>
                <a:gd name="T38" fmla="*/ 16 w 31"/>
                <a:gd name="T39" fmla="*/ 2 h 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 h="35">
                  <a:moveTo>
                    <a:pt x="16" y="0"/>
                  </a:moveTo>
                  <a:cubicBezTo>
                    <a:pt x="20" y="0"/>
                    <a:pt x="24" y="2"/>
                    <a:pt x="27" y="5"/>
                  </a:cubicBezTo>
                  <a:cubicBezTo>
                    <a:pt x="30" y="8"/>
                    <a:pt x="31" y="12"/>
                    <a:pt x="31" y="17"/>
                  </a:cubicBezTo>
                  <a:cubicBezTo>
                    <a:pt x="31" y="22"/>
                    <a:pt x="30" y="25"/>
                    <a:pt x="28" y="29"/>
                  </a:cubicBezTo>
                  <a:cubicBezTo>
                    <a:pt x="25" y="33"/>
                    <a:pt x="21" y="35"/>
                    <a:pt x="16" y="35"/>
                  </a:cubicBezTo>
                  <a:cubicBezTo>
                    <a:pt x="11" y="35"/>
                    <a:pt x="6" y="33"/>
                    <a:pt x="3" y="29"/>
                  </a:cubicBezTo>
                  <a:cubicBezTo>
                    <a:pt x="1" y="26"/>
                    <a:pt x="0" y="22"/>
                    <a:pt x="0" y="17"/>
                  </a:cubicBezTo>
                  <a:cubicBezTo>
                    <a:pt x="0" y="12"/>
                    <a:pt x="2" y="8"/>
                    <a:pt x="4" y="5"/>
                  </a:cubicBezTo>
                  <a:cubicBezTo>
                    <a:pt x="7" y="2"/>
                    <a:pt x="11" y="0"/>
                    <a:pt x="16" y="0"/>
                  </a:cubicBezTo>
                  <a:close/>
                  <a:moveTo>
                    <a:pt x="16" y="2"/>
                  </a:moveTo>
                  <a:cubicBezTo>
                    <a:pt x="13" y="2"/>
                    <a:pt x="11" y="3"/>
                    <a:pt x="10" y="7"/>
                  </a:cubicBezTo>
                  <a:cubicBezTo>
                    <a:pt x="8" y="9"/>
                    <a:pt x="8" y="13"/>
                    <a:pt x="8" y="18"/>
                  </a:cubicBezTo>
                  <a:cubicBezTo>
                    <a:pt x="8" y="23"/>
                    <a:pt x="9" y="28"/>
                    <a:pt x="11" y="30"/>
                  </a:cubicBezTo>
                  <a:cubicBezTo>
                    <a:pt x="12" y="32"/>
                    <a:pt x="14" y="33"/>
                    <a:pt x="16" y="33"/>
                  </a:cubicBezTo>
                  <a:cubicBezTo>
                    <a:pt x="17" y="33"/>
                    <a:pt x="19" y="33"/>
                    <a:pt x="20" y="32"/>
                  </a:cubicBezTo>
                  <a:cubicBezTo>
                    <a:pt x="21" y="31"/>
                    <a:pt x="22" y="29"/>
                    <a:pt x="23" y="27"/>
                  </a:cubicBezTo>
                  <a:cubicBezTo>
                    <a:pt x="23" y="25"/>
                    <a:pt x="24" y="22"/>
                    <a:pt x="24" y="18"/>
                  </a:cubicBezTo>
                  <a:cubicBezTo>
                    <a:pt x="24" y="13"/>
                    <a:pt x="23" y="10"/>
                    <a:pt x="22" y="8"/>
                  </a:cubicBezTo>
                  <a:cubicBezTo>
                    <a:pt x="22" y="6"/>
                    <a:pt x="21" y="4"/>
                    <a:pt x="20" y="3"/>
                  </a:cubicBezTo>
                  <a:cubicBezTo>
                    <a:pt x="19" y="2"/>
                    <a:pt x="17" y="2"/>
                    <a:pt x="16" y="2"/>
                  </a:cubicBezTo>
                  <a:close/>
                </a:path>
              </a:pathLst>
            </a:custGeom>
            <a:solidFill>
              <a:srgbClr val="4D4D4D"/>
            </a:solidFill>
            <a:ln w="9525">
              <a:noFill/>
              <a:round/>
              <a:headEnd/>
              <a:tailEnd/>
            </a:ln>
          </p:spPr>
          <p:txBody>
            <a:bodyPr/>
            <a:lstStyle/>
            <a:p>
              <a:pPr>
                <a:defRPr/>
              </a:pPr>
              <a:endParaRPr lang="en-US"/>
            </a:p>
          </p:txBody>
        </p:sp>
        <p:sp>
          <p:nvSpPr>
            <p:cNvPr id="1054" name="Freeform 128"/>
            <p:cNvSpPr>
              <a:spLocks noChangeAspect="1"/>
            </p:cNvSpPr>
            <p:nvPr userDrawn="1"/>
          </p:nvSpPr>
          <p:spPr bwMode="auto">
            <a:xfrm>
              <a:off x="3388" y="820"/>
              <a:ext cx="60" cy="67"/>
            </a:xfrm>
            <a:custGeom>
              <a:avLst/>
              <a:gdLst>
                <a:gd name="T0" fmla="*/ 11 w 31"/>
                <a:gd name="T1" fmla="*/ 0 h 34"/>
                <a:gd name="T2" fmla="*/ 25 w 31"/>
                <a:gd name="T3" fmla="*/ 21 h 34"/>
                <a:gd name="T4" fmla="*/ 25 w 31"/>
                <a:gd name="T5" fmla="*/ 6 h 34"/>
                <a:gd name="T6" fmla="*/ 24 w 31"/>
                <a:gd name="T7" fmla="*/ 2 h 34"/>
                <a:gd name="T8" fmla="*/ 21 w 31"/>
                <a:gd name="T9" fmla="*/ 1 h 34"/>
                <a:gd name="T10" fmla="*/ 21 w 31"/>
                <a:gd name="T11" fmla="*/ 0 h 34"/>
                <a:gd name="T12" fmla="*/ 31 w 31"/>
                <a:gd name="T13" fmla="*/ 0 h 34"/>
                <a:gd name="T14" fmla="*/ 31 w 31"/>
                <a:gd name="T15" fmla="*/ 1 h 34"/>
                <a:gd name="T16" fmla="*/ 28 w 31"/>
                <a:gd name="T17" fmla="*/ 1 h 34"/>
                <a:gd name="T18" fmla="*/ 27 w 31"/>
                <a:gd name="T19" fmla="*/ 3 h 34"/>
                <a:gd name="T20" fmla="*/ 27 w 31"/>
                <a:gd name="T21" fmla="*/ 6 h 34"/>
                <a:gd name="T22" fmla="*/ 27 w 31"/>
                <a:gd name="T23" fmla="*/ 34 h 34"/>
                <a:gd name="T24" fmla="*/ 26 w 31"/>
                <a:gd name="T25" fmla="*/ 34 h 34"/>
                <a:gd name="T26" fmla="*/ 6 w 31"/>
                <a:gd name="T27" fmla="*/ 6 h 34"/>
                <a:gd name="T28" fmla="*/ 6 w 31"/>
                <a:gd name="T29" fmla="*/ 27 h 34"/>
                <a:gd name="T30" fmla="*/ 7 w 31"/>
                <a:gd name="T31" fmla="*/ 31 h 34"/>
                <a:gd name="T32" fmla="*/ 10 w 31"/>
                <a:gd name="T33" fmla="*/ 32 h 34"/>
                <a:gd name="T34" fmla="*/ 11 w 31"/>
                <a:gd name="T35" fmla="*/ 32 h 34"/>
                <a:gd name="T36" fmla="*/ 11 w 31"/>
                <a:gd name="T37" fmla="*/ 33 h 34"/>
                <a:gd name="T38" fmla="*/ 0 w 31"/>
                <a:gd name="T39" fmla="*/ 33 h 34"/>
                <a:gd name="T40" fmla="*/ 0 w 31"/>
                <a:gd name="T41" fmla="*/ 32 h 34"/>
                <a:gd name="T42" fmla="*/ 4 w 31"/>
                <a:gd name="T43" fmla="*/ 31 h 34"/>
                <a:gd name="T44" fmla="*/ 4 w 31"/>
                <a:gd name="T45" fmla="*/ 27 h 34"/>
                <a:gd name="T46" fmla="*/ 4 w 31"/>
                <a:gd name="T47" fmla="*/ 4 h 34"/>
                <a:gd name="T48" fmla="*/ 4 w 31"/>
                <a:gd name="T49" fmla="*/ 3 h 34"/>
                <a:gd name="T50" fmla="*/ 2 w 31"/>
                <a:gd name="T51" fmla="*/ 1 h 34"/>
                <a:gd name="T52" fmla="*/ 0 w 31"/>
                <a:gd name="T53" fmla="*/ 1 h 34"/>
                <a:gd name="T54" fmla="*/ 0 w 31"/>
                <a:gd name="T55" fmla="*/ 0 h 34"/>
                <a:gd name="T56" fmla="*/ 11 w 31"/>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1" h="34">
                  <a:moveTo>
                    <a:pt x="11" y="0"/>
                  </a:moveTo>
                  <a:cubicBezTo>
                    <a:pt x="25" y="21"/>
                    <a:pt x="25" y="21"/>
                    <a:pt x="25" y="21"/>
                  </a:cubicBezTo>
                  <a:cubicBezTo>
                    <a:pt x="25" y="6"/>
                    <a:pt x="25" y="6"/>
                    <a:pt x="25" y="6"/>
                  </a:cubicBezTo>
                  <a:cubicBezTo>
                    <a:pt x="25" y="4"/>
                    <a:pt x="25" y="3"/>
                    <a:pt x="24" y="2"/>
                  </a:cubicBezTo>
                  <a:cubicBezTo>
                    <a:pt x="24" y="1"/>
                    <a:pt x="23" y="1"/>
                    <a:pt x="21" y="1"/>
                  </a:cubicBezTo>
                  <a:cubicBezTo>
                    <a:pt x="21" y="0"/>
                    <a:pt x="21" y="0"/>
                    <a:pt x="21" y="0"/>
                  </a:cubicBezTo>
                  <a:cubicBezTo>
                    <a:pt x="31" y="0"/>
                    <a:pt x="31" y="0"/>
                    <a:pt x="31" y="0"/>
                  </a:cubicBezTo>
                  <a:cubicBezTo>
                    <a:pt x="31" y="1"/>
                    <a:pt x="31" y="1"/>
                    <a:pt x="31" y="1"/>
                  </a:cubicBezTo>
                  <a:cubicBezTo>
                    <a:pt x="29" y="1"/>
                    <a:pt x="29" y="1"/>
                    <a:pt x="28" y="1"/>
                  </a:cubicBezTo>
                  <a:cubicBezTo>
                    <a:pt x="28" y="2"/>
                    <a:pt x="27" y="2"/>
                    <a:pt x="27" y="3"/>
                  </a:cubicBezTo>
                  <a:cubicBezTo>
                    <a:pt x="27" y="3"/>
                    <a:pt x="27" y="5"/>
                    <a:pt x="27" y="6"/>
                  </a:cubicBezTo>
                  <a:cubicBezTo>
                    <a:pt x="27" y="34"/>
                    <a:pt x="27" y="34"/>
                    <a:pt x="27" y="34"/>
                  </a:cubicBezTo>
                  <a:cubicBezTo>
                    <a:pt x="26" y="34"/>
                    <a:pt x="26" y="34"/>
                    <a:pt x="26" y="34"/>
                  </a:cubicBezTo>
                  <a:cubicBezTo>
                    <a:pt x="6" y="6"/>
                    <a:pt x="6" y="6"/>
                    <a:pt x="6" y="6"/>
                  </a:cubicBezTo>
                  <a:cubicBezTo>
                    <a:pt x="6" y="27"/>
                    <a:pt x="6" y="27"/>
                    <a:pt x="6" y="27"/>
                  </a:cubicBezTo>
                  <a:cubicBezTo>
                    <a:pt x="6" y="29"/>
                    <a:pt x="6" y="31"/>
                    <a:pt x="7" y="31"/>
                  </a:cubicBezTo>
                  <a:cubicBezTo>
                    <a:pt x="8" y="32"/>
                    <a:pt x="9" y="32"/>
                    <a:pt x="10" y="32"/>
                  </a:cubicBezTo>
                  <a:cubicBezTo>
                    <a:pt x="11" y="32"/>
                    <a:pt x="11" y="32"/>
                    <a:pt x="11" y="32"/>
                  </a:cubicBezTo>
                  <a:cubicBezTo>
                    <a:pt x="11" y="33"/>
                    <a:pt x="11" y="33"/>
                    <a:pt x="11" y="33"/>
                  </a:cubicBezTo>
                  <a:cubicBezTo>
                    <a:pt x="0" y="33"/>
                    <a:pt x="0" y="33"/>
                    <a:pt x="0" y="33"/>
                  </a:cubicBezTo>
                  <a:cubicBezTo>
                    <a:pt x="0" y="32"/>
                    <a:pt x="0" y="32"/>
                    <a:pt x="0" y="32"/>
                  </a:cubicBezTo>
                  <a:cubicBezTo>
                    <a:pt x="2" y="32"/>
                    <a:pt x="3" y="32"/>
                    <a:pt x="4" y="31"/>
                  </a:cubicBezTo>
                  <a:cubicBezTo>
                    <a:pt x="4" y="30"/>
                    <a:pt x="4" y="29"/>
                    <a:pt x="4" y="27"/>
                  </a:cubicBezTo>
                  <a:cubicBezTo>
                    <a:pt x="4" y="4"/>
                    <a:pt x="4" y="4"/>
                    <a:pt x="4" y="4"/>
                  </a:cubicBezTo>
                  <a:cubicBezTo>
                    <a:pt x="4" y="3"/>
                    <a:pt x="4" y="3"/>
                    <a:pt x="4" y="3"/>
                  </a:cubicBezTo>
                  <a:cubicBezTo>
                    <a:pt x="3" y="2"/>
                    <a:pt x="3" y="1"/>
                    <a:pt x="2" y="1"/>
                  </a:cubicBezTo>
                  <a:cubicBezTo>
                    <a:pt x="2" y="1"/>
                    <a:pt x="1" y="1"/>
                    <a:pt x="0" y="1"/>
                  </a:cubicBezTo>
                  <a:cubicBezTo>
                    <a:pt x="0" y="0"/>
                    <a:pt x="0" y="0"/>
                    <a:pt x="0" y="0"/>
                  </a:cubicBezTo>
                  <a:lnTo>
                    <a:pt x="11" y="0"/>
                  </a:lnTo>
                  <a:close/>
                </a:path>
              </a:pathLst>
            </a:custGeom>
            <a:solidFill>
              <a:srgbClr val="4D4D4D"/>
            </a:solidFill>
            <a:ln w="9525">
              <a:noFill/>
              <a:round/>
              <a:headEnd/>
              <a:tailEnd/>
            </a:ln>
          </p:spPr>
          <p:txBody>
            <a:bodyPr/>
            <a:lstStyle/>
            <a:p>
              <a:pPr>
                <a:defRPr/>
              </a:pPr>
              <a:endParaRPr lang="en-US"/>
            </a:p>
          </p:txBody>
        </p:sp>
        <p:sp>
          <p:nvSpPr>
            <p:cNvPr id="1055" name="Freeform 129"/>
            <p:cNvSpPr>
              <a:spLocks noChangeAspect="1"/>
            </p:cNvSpPr>
            <p:nvPr userDrawn="1"/>
          </p:nvSpPr>
          <p:spPr bwMode="auto">
            <a:xfrm>
              <a:off x="3448" y="820"/>
              <a:ext cx="83" cy="65"/>
            </a:xfrm>
            <a:custGeom>
              <a:avLst/>
              <a:gdLst>
                <a:gd name="T0" fmla="*/ 21 w 41"/>
                <a:gd name="T1" fmla="*/ 22 h 33"/>
                <a:gd name="T2" fmla="*/ 29 w 41"/>
                <a:gd name="T3" fmla="*/ 0 h 33"/>
                <a:gd name="T4" fmla="*/ 41 w 41"/>
                <a:gd name="T5" fmla="*/ 0 h 33"/>
                <a:gd name="T6" fmla="*/ 41 w 41"/>
                <a:gd name="T7" fmla="*/ 1 h 33"/>
                <a:gd name="T8" fmla="*/ 40 w 41"/>
                <a:gd name="T9" fmla="*/ 1 h 33"/>
                <a:gd name="T10" fmla="*/ 38 w 41"/>
                <a:gd name="T11" fmla="*/ 1 h 33"/>
                <a:gd name="T12" fmla="*/ 37 w 41"/>
                <a:gd name="T13" fmla="*/ 2 h 33"/>
                <a:gd name="T14" fmla="*/ 36 w 41"/>
                <a:gd name="T15" fmla="*/ 5 h 33"/>
                <a:gd name="T16" fmla="*/ 36 w 41"/>
                <a:gd name="T17" fmla="*/ 28 h 33"/>
                <a:gd name="T18" fmla="*/ 37 w 41"/>
                <a:gd name="T19" fmla="*/ 31 h 33"/>
                <a:gd name="T20" fmla="*/ 38 w 41"/>
                <a:gd name="T21" fmla="*/ 32 h 33"/>
                <a:gd name="T22" fmla="*/ 40 w 41"/>
                <a:gd name="T23" fmla="*/ 32 h 33"/>
                <a:gd name="T24" fmla="*/ 41 w 41"/>
                <a:gd name="T25" fmla="*/ 32 h 33"/>
                <a:gd name="T26" fmla="*/ 41 w 41"/>
                <a:gd name="T27" fmla="*/ 33 h 33"/>
                <a:gd name="T28" fmla="*/ 25 w 41"/>
                <a:gd name="T29" fmla="*/ 33 h 33"/>
                <a:gd name="T30" fmla="*/ 25 w 41"/>
                <a:gd name="T31" fmla="*/ 32 h 33"/>
                <a:gd name="T32" fmla="*/ 26 w 41"/>
                <a:gd name="T33" fmla="*/ 32 h 33"/>
                <a:gd name="T34" fmla="*/ 28 w 41"/>
                <a:gd name="T35" fmla="*/ 32 h 33"/>
                <a:gd name="T36" fmla="*/ 29 w 41"/>
                <a:gd name="T37" fmla="*/ 31 h 33"/>
                <a:gd name="T38" fmla="*/ 29 w 41"/>
                <a:gd name="T39" fmla="*/ 28 h 33"/>
                <a:gd name="T40" fmla="*/ 29 w 41"/>
                <a:gd name="T41" fmla="*/ 3 h 33"/>
                <a:gd name="T42" fmla="*/ 18 w 41"/>
                <a:gd name="T43" fmla="*/ 33 h 33"/>
                <a:gd name="T44" fmla="*/ 17 w 41"/>
                <a:gd name="T45" fmla="*/ 33 h 33"/>
                <a:gd name="T46" fmla="*/ 6 w 41"/>
                <a:gd name="T47" fmla="*/ 3 h 33"/>
                <a:gd name="T48" fmla="*/ 6 w 41"/>
                <a:gd name="T49" fmla="*/ 27 h 33"/>
                <a:gd name="T50" fmla="*/ 6 w 41"/>
                <a:gd name="T51" fmla="*/ 30 h 33"/>
                <a:gd name="T52" fmla="*/ 7 w 41"/>
                <a:gd name="T53" fmla="*/ 32 h 33"/>
                <a:gd name="T54" fmla="*/ 10 w 41"/>
                <a:gd name="T55" fmla="*/ 32 h 33"/>
                <a:gd name="T56" fmla="*/ 10 w 41"/>
                <a:gd name="T57" fmla="*/ 33 h 33"/>
                <a:gd name="T58" fmla="*/ 0 w 41"/>
                <a:gd name="T59" fmla="*/ 33 h 33"/>
                <a:gd name="T60" fmla="*/ 0 w 41"/>
                <a:gd name="T61" fmla="*/ 32 h 33"/>
                <a:gd name="T62" fmla="*/ 0 w 41"/>
                <a:gd name="T63" fmla="*/ 32 h 33"/>
                <a:gd name="T64" fmla="*/ 2 w 41"/>
                <a:gd name="T65" fmla="*/ 32 h 33"/>
                <a:gd name="T66" fmla="*/ 4 w 41"/>
                <a:gd name="T67" fmla="*/ 31 h 33"/>
                <a:gd name="T68" fmla="*/ 4 w 41"/>
                <a:gd name="T69" fmla="*/ 29 h 33"/>
                <a:gd name="T70" fmla="*/ 4 w 41"/>
                <a:gd name="T71" fmla="*/ 27 h 33"/>
                <a:gd name="T72" fmla="*/ 4 w 41"/>
                <a:gd name="T73" fmla="*/ 5 h 33"/>
                <a:gd name="T74" fmla="*/ 4 w 41"/>
                <a:gd name="T75" fmla="*/ 2 h 33"/>
                <a:gd name="T76" fmla="*/ 3 w 41"/>
                <a:gd name="T77" fmla="*/ 1 h 33"/>
                <a:gd name="T78" fmla="*/ 1 w 41"/>
                <a:gd name="T79" fmla="*/ 1 h 33"/>
                <a:gd name="T80" fmla="*/ 0 w 41"/>
                <a:gd name="T81" fmla="*/ 1 h 33"/>
                <a:gd name="T82" fmla="*/ 0 w 41"/>
                <a:gd name="T83" fmla="*/ 0 h 33"/>
                <a:gd name="T84" fmla="*/ 12 w 41"/>
                <a:gd name="T85" fmla="*/ 0 h 33"/>
                <a:gd name="T86" fmla="*/ 21 w 41"/>
                <a:gd name="T87" fmla="*/ 22 h 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1" h="33">
                  <a:moveTo>
                    <a:pt x="21" y="22"/>
                  </a:moveTo>
                  <a:cubicBezTo>
                    <a:pt x="29" y="0"/>
                    <a:pt x="29" y="0"/>
                    <a:pt x="29" y="0"/>
                  </a:cubicBezTo>
                  <a:cubicBezTo>
                    <a:pt x="41" y="0"/>
                    <a:pt x="41" y="0"/>
                    <a:pt x="41" y="0"/>
                  </a:cubicBezTo>
                  <a:cubicBezTo>
                    <a:pt x="41" y="1"/>
                    <a:pt x="41" y="1"/>
                    <a:pt x="41" y="1"/>
                  </a:cubicBezTo>
                  <a:cubicBezTo>
                    <a:pt x="40" y="1"/>
                    <a:pt x="40" y="1"/>
                    <a:pt x="40" y="1"/>
                  </a:cubicBezTo>
                  <a:cubicBezTo>
                    <a:pt x="39" y="1"/>
                    <a:pt x="38" y="1"/>
                    <a:pt x="38" y="1"/>
                  </a:cubicBezTo>
                  <a:cubicBezTo>
                    <a:pt x="37" y="1"/>
                    <a:pt x="37" y="2"/>
                    <a:pt x="37" y="2"/>
                  </a:cubicBezTo>
                  <a:cubicBezTo>
                    <a:pt x="36" y="3"/>
                    <a:pt x="36" y="4"/>
                    <a:pt x="36" y="5"/>
                  </a:cubicBezTo>
                  <a:cubicBezTo>
                    <a:pt x="36" y="28"/>
                    <a:pt x="36" y="28"/>
                    <a:pt x="36" y="28"/>
                  </a:cubicBezTo>
                  <a:cubicBezTo>
                    <a:pt x="36" y="29"/>
                    <a:pt x="36" y="30"/>
                    <a:pt x="37" y="31"/>
                  </a:cubicBezTo>
                  <a:cubicBezTo>
                    <a:pt x="37" y="31"/>
                    <a:pt x="37" y="32"/>
                    <a:pt x="38" y="32"/>
                  </a:cubicBezTo>
                  <a:cubicBezTo>
                    <a:pt x="38" y="32"/>
                    <a:pt x="39" y="32"/>
                    <a:pt x="40" y="32"/>
                  </a:cubicBezTo>
                  <a:cubicBezTo>
                    <a:pt x="41" y="32"/>
                    <a:pt x="41" y="32"/>
                    <a:pt x="41" y="32"/>
                  </a:cubicBezTo>
                  <a:cubicBezTo>
                    <a:pt x="41" y="33"/>
                    <a:pt x="41" y="33"/>
                    <a:pt x="41" y="33"/>
                  </a:cubicBezTo>
                  <a:cubicBezTo>
                    <a:pt x="25" y="33"/>
                    <a:pt x="25" y="33"/>
                    <a:pt x="25" y="33"/>
                  </a:cubicBezTo>
                  <a:cubicBezTo>
                    <a:pt x="25" y="32"/>
                    <a:pt x="25" y="32"/>
                    <a:pt x="25" y="32"/>
                  </a:cubicBezTo>
                  <a:cubicBezTo>
                    <a:pt x="26" y="32"/>
                    <a:pt x="26" y="32"/>
                    <a:pt x="26" y="32"/>
                  </a:cubicBezTo>
                  <a:cubicBezTo>
                    <a:pt x="27" y="32"/>
                    <a:pt x="28" y="32"/>
                    <a:pt x="28" y="32"/>
                  </a:cubicBezTo>
                  <a:cubicBezTo>
                    <a:pt x="29" y="32"/>
                    <a:pt x="29" y="31"/>
                    <a:pt x="29" y="31"/>
                  </a:cubicBezTo>
                  <a:cubicBezTo>
                    <a:pt x="29" y="30"/>
                    <a:pt x="29" y="29"/>
                    <a:pt x="29" y="28"/>
                  </a:cubicBezTo>
                  <a:cubicBezTo>
                    <a:pt x="29" y="3"/>
                    <a:pt x="29" y="3"/>
                    <a:pt x="29" y="3"/>
                  </a:cubicBezTo>
                  <a:cubicBezTo>
                    <a:pt x="18" y="33"/>
                    <a:pt x="18" y="33"/>
                    <a:pt x="18" y="33"/>
                  </a:cubicBezTo>
                  <a:cubicBezTo>
                    <a:pt x="17" y="33"/>
                    <a:pt x="17" y="33"/>
                    <a:pt x="17" y="33"/>
                  </a:cubicBezTo>
                  <a:cubicBezTo>
                    <a:pt x="6" y="3"/>
                    <a:pt x="6" y="3"/>
                    <a:pt x="6" y="3"/>
                  </a:cubicBezTo>
                  <a:cubicBezTo>
                    <a:pt x="6" y="27"/>
                    <a:pt x="6" y="27"/>
                    <a:pt x="6" y="27"/>
                  </a:cubicBezTo>
                  <a:cubicBezTo>
                    <a:pt x="6" y="28"/>
                    <a:pt x="6" y="29"/>
                    <a:pt x="6" y="30"/>
                  </a:cubicBezTo>
                  <a:cubicBezTo>
                    <a:pt x="6" y="30"/>
                    <a:pt x="7" y="31"/>
                    <a:pt x="7" y="32"/>
                  </a:cubicBezTo>
                  <a:cubicBezTo>
                    <a:pt x="8" y="32"/>
                    <a:pt x="9" y="32"/>
                    <a:pt x="10" y="32"/>
                  </a:cubicBezTo>
                  <a:cubicBezTo>
                    <a:pt x="10" y="33"/>
                    <a:pt x="10" y="33"/>
                    <a:pt x="10" y="33"/>
                  </a:cubicBezTo>
                  <a:cubicBezTo>
                    <a:pt x="0" y="33"/>
                    <a:pt x="0" y="33"/>
                    <a:pt x="0" y="33"/>
                  </a:cubicBezTo>
                  <a:cubicBezTo>
                    <a:pt x="0" y="32"/>
                    <a:pt x="0" y="32"/>
                    <a:pt x="0" y="32"/>
                  </a:cubicBezTo>
                  <a:cubicBezTo>
                    <a:pt x="0" y="32"/>
                    <a:pt x="0" y="32"/>
                    <a:pt x="0" y="32"/>
                  </a:cubicBezTo>
                  <a:cubicBezTo>
                    <a:pt x="1" y="32"/>
                    <a:pt x="2" y="32"/>
                    <a:pt x="2" y="32"/>
                  </a:cubicBezTo>
                  <a:cubicBezTo>
                    <a:pt x="3" y="32"/>
                    <a:pt x="3" y="31"/>
                    <a:pt x="4" y="31"/>
                  </a:cubicBezTo>
                  <a:cubicBezTo>
                    <a:pt x="4" y="31"/>
                    <a:pt x="4" y="30"/>
                    <a:pt x="4" y="29"/>
                  </a:cubicBezTo>
                  <a:cubicBezTo>
                    <a:pt x="4" y="29"/>
                    <a:pt x="4" y="28"/>
                    <a:pt x="4" y="27"/>
                  </a:cubicBezTo>
                  <a:cubicBezTo>
                    <a:pt x="4" y="5"/>
                    <a:pt x="4" y="5"/>
                    <a:pt x="4" y="5"/>
                  </a:cubicBezTo>
                  <a:cubicBezTo>
                    <a:pt x="4" y="4"/>
                    <a:pt x="4" y="3"/>
                    <a:pt x="4" y="2"/>
                  </a:cubicBezTo>
                  <a:cubicBezTo>
                    <a:pt x="4" y="2"/>
                    <a:pt x="4" y="2"/>
                    <a:pt x="3" y="1"/>
                  </a:cubicBezTo>
                  <a:cubicBezTo>
                    <a:pt x="3" y="1"/>
                    <a:pt x="2" y="1"/>
                    <a:pt x="1" y="1"/>
                  </a:cubicBezTo>
                  <a:cubicBezTo>
                    <a:pt x="0" y="1"/>
                    <a:pt x="0" y="1"/>
                    <a:pt x="0" y="1"/>
                  </a:cubicBezTo>
                  <a:cubicBezTo>
                    <a:pt x="0" y="0"/>
                    <a:pt x="0" y="0"/>
                    <a:pt x="0" y="0"/>
                  </a:cubicBezTo>
                  <a:cubicBezTo>
                    <a:pt x="12" y="0"/>
                    <a:pt x="12" y="0"/>
                    <a:pt x="12" y="0"/>
                  </a:cubicBezTo>
                  <a:lnTo>
                    <a:pt x="21" y="22"/>
                  </a:lnTo>
                  <a:close/>
                </a:path>
              </a:pathLst>
            </a:custGeom>
            <a:solidFill>
              <a:srgbClr val="4D4D4D"/>
            </a:solidFill>
            <a:ln w="9525">
              <a:noFill/>
              <a:round/>
              <a:headEnd/>
              <a:tailEnd/>
            </a:ln>
          </p:spPr>
          <p:txBody>
            <a:bodyPr/>
            <a:lstStyle/>
            <a:p>
              <a:pPr>
                <a:defRPr/>
              </a:pPr>
              <a:endParaRPr lang="en-US"/>
            </a:p>
          </p:txBody>
        </p:sp>
        <p:sp>
          <p:nvSpPr>
            <p:cNvPr id="1056" name="Freeform 130"/>
            <p:cNvSpPr>
              <a:spLocks noChangeAspect="1"/>
            </p:cNvSpPr>
            <p:nvPr userDrawn="1"/>
          </p:nvSpPr>
          <p:spPr bwMode="auto">
            <a:xfrm>
              <a:off x="3531" y="820"/>
              <a:ext cx="54" cy="65"/>
            </a:xfrm>
            <a:custGeom>
              <a:avLst/>
              <a:gdLst>
                <a:gd name="T0" fmla="*/ 11 w 27"/>
                <a:gd name="T1" fmla="*/ 2 h 33"/>
                <a:gd name="T2" fmla="*/ 11 w 27"/>
                <a:gd name="T3" fmla="*/ 15 h 33"/>
                <a:gd name="T4" fmla="*/ 12 w 27"/>
                <a:gd name="T5" fmla="*/ 15 h 33"/>
                <a:gd name="T6" fmla="*/ 16 w 27"/>
                <a:gd name="T7" fmla="*/ 13 h 33"/>
                <a:gd name="T8" fmla="*/ 17 w 27"/>
                <a:gd name="T9" fmla="*/ 7 h 33"/>
                <a:gd name="T10" fmla="*/ 18 w 27"/>
                <a:gd name="T11" fmla="*/ 7 h 33"/>
                <a:gd name="T12" fmla="*/ 18 w 27"/>
                <a:gd name="T13" fmla="*/ 25 h 33"/>
                <a:gd name="T14" fmla="*/ 17 w 27"/>
                <a:gd name="T15" fmla="*/ 25 h 33"/>
                <a:gd name="T16" fmla="*/ 16 w 27"/>
                <a:gd name="T17" fmla="*/ 20 h 33"/>
                <a:gd name="T18" fmla="*/ 14 w 27"/>
                <a:gd name="T19" fmla="*/ 18 h 33"/>
                <a:gd name="T20" fmla="*/ 11 w 27"/>
                <a:gd name="T21" fmla="*/ 17 h 33"/>
                <a:gd name="T22" fmla="*/ 11 w 27"/>
                <a:gd name="T23" fmla="*/ 27 h 33"/>
                <a:gd name="T24" fmla="*/ 11 w 27"/>
                <a:gd name="T25" fmla="*/ 30 h 33"/>
                <a:gd name="T26" fmla="*/ 12 w 27"/>
                <a:gd name="T27" fmla="*/ 31 h 33"/>
                <a:gd name="T28" fmla="*/ 14 w 27"/>
                <a:gd name="T29" fmla="*/ 31 h 33"/>
                <a:gd name="T30" fmla="*/ 16 w 27"/>
                <a:gd name="T31" fmla="*/ 31 h 33"/>
                <a:gd name="T32" fmla="*/ 22 w 27"/>
                <a:gd name="T33" fmla="*/ 29 h 33"/>
                <a:gd name="T34" fmla="*/ 26 w 27"/>
                <a:gd name="T35" fmla="*/ 23 h 33"/>
                <a:gd name="T36" fmla="*/ 27 w 27"/>
                <a:gd name="T37" fmla="*/ 23 h 33"/>
                <a:gd name="T38" fmla="*/ 25 w 27"/>
                <a:gd name="T39" fmla="*/ 33 h 33"/>
                <a:gd name="T40" fmla="*/ 0 w 27"/>
                <a:gd name="T41" fmla="*/ 33 h 33"/>
                <a:gd name="T42" fmla="*/ 0 w 27"/>
                <a:gd name="T43" fmla="*/ 32 h 33"/>
                <a:gd name="T44" fmla="*/ 1 w 27"/>
                <a:gd name="T45" fmla="*/ 32 h 33"/>
                <a:gd name="T46" fmla="*/ 3 w 27"/>
                <a:gd name="T47" fmla="*/ 32 h 33"/>
                <a:gd name="T48" fmla="*/ 4 w 27"/>
                <a:gd name="T49" fmla="*/ 31 h 33"/>
                <a:gd name="T50" fmla="*/ 4 w 27"/>
                <a:gd name="T51" fmla="*/ 28 h 33"/>
                <a:gd name="T52" fmla="*/ 4 w 27"/>
                <a:gd name="T53" fmla="*/ 6 h 33"/>
                <a:gd name="T54" fmla="*/ 4 w 27"/>
                <a:gd name="T55" fmla="*/ 3 h 33"/>
                <a:gd name="T56" fmla="*/ 3 w 27"/>
                <a:gd name="T57" fmla="*/ 1 h 33"/>
                <a:gd name="T58" fmla="*/ 1 w 27"/>
                <a:gd name="T59" fmla="*/ 1 h 33"/>
                <a:gd name="T60" fmla="*/ 0 w 27"/>
                <a:gd name="T61" fmla="*/ 1 h 33"/>
                <a:gd name="T62" fmla="*/ 0 w 27"/>
                <a:gd name="T63" fmla="*/ 0 h 33"/>
                <a:gd name="T64" fmla="*/ 25 w 27"/>
                <a:gd name="T65" fmla="*/ 0 h 33"/>
                <a:gd name="T66" fmla="*/ 25 w 27"/>
                <a:gd name="T67" fmla="*/ 10 h 33"/>
                <a:gd name="T68" fmla="*/ 24 w 27"/>
                <a:gd name="T69" fmla="*/ 10 h 33"/>
                <a:gd name="T70" fmla="*/ 22 w 27"/>
                <a:gd name="T71" fmla="*/ 4 h 33"/>
                <a:gd name="T72" fmla="*/ 19 w 27"/>
                <a:gd name="T73" fmla="*/ 2 h 33"/>
                <a:gd name="T74" fmla="*/ 14 w 27"/>
                <a:gd name="T75" fmla="*/ 2 h 33"/>
                <a:gd name="T76" fmla="*/ 11 w 27"/>
                <a:gd name="T77" fmla="*/ 2 h 3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 h="33">
                  <a:moveTo>
                    <a:pt x="11" y="2"/>
                  </a:moveTo>
                  <a:cubicBezTo>
                    <a:pt x="11" y="15"/>
                    <a:pt x="11" y="15"/>
                    <a:pt x="11" y="15"/>
                  </a:cubicBezTo>
                  <a:cubicBezTo>
                    <a:pt x="12" y="15"/>
                    <a:pt x="12" y="15"/>
                    <a:pt x="12" y="15"/>
                  </a:cubicBezTo>
                  <a:cubicBezTo>
                    <a:pt x="13" y="15"/>
                    <a:pt x="15" y="15"/>
                    <a:pt x="16" y="13"/>
                  </a:cubicBezTo>
                  <a:cubicBezTo>
                    <a:pt x="17" y="12"/>
                    <a:pt x="17" y="10"/>
                    <a:pt x="17" y="7"/>
                  </a:cubicBezTo>
                  <a:cubicBezTo>
                    <a:pt x="18" y="7"/>
                    <a:pt x="18" y="7"/>
                    <a:pt x="18" y="7"/>
                  </a:cubicBezTo>
                  <a:cubicBezTo>
                    <a:pt x="18" y="25"/>
                    <a:pt x="18" y="25"/>
                    <a:pt x="18" y="25"/>
                  </a:cubicBezTo>
                  <a:cubicBezTo>
                    <a:pt x="17" y="25"/>
                    <a:pt x="17" y="25"/>
                    <a:pt x="17" y="25"/>
                  </a:cubicBezTo>
                  <a:cubicBezTo>
                    <a:pt x="17" y="23"/>
                    <a:pt x="17" y="21"/>
                    <a:pt x="16" y="20"/>
                  </a:cubicBezTo>
                  <a:cubicBezTo>
                    <a:pt x="16" y="19"/>
                    <a:pt x="15" y="18"/>
                    <a:pt x="14" y="18"/>
                  </a:cubicBezTo>
                  <a:cubicBezTo>
                    <a:pt x="13" y="17"/>
                    <a:pt x="12" y="17"/>
                    <a:pt x="11" y="17"/>
                  </a:cubicBezTo>
                  <a:cubicBezTo>
                    <a:pt x="11" y="27"/>
                    <a:pt x="11" y="27"/>
                    <a:pt x="11" y="27"/>
                  </a:cubicBezTo>
                  <a:cubicBezTo>
                    <a:pt x="11" y="28"/>
                    <a:pt x="11" y="30"/>
                    <a:pt x="11" y="30"/>
                  </a:cubicBezTo>
                  <a:cubicBezTo>
                    <a:pt x="11" y="30"/>
                    <a:pt x="12" y="31"/>
                    <a:pt x="12" y="31"/>
                  </a:cubicBezTo>
                  <a:cubicBezTo>
                    <a:pt x="12" y="31"/>
                    <a:pt x="13" y="31"/>
                    <a:pt x="14" y="31"/>
                  </a:cubicBezTo>
                  <a:cubicBezTo>
                    <a:pt x="16" y="31"/>
                    <a:pt x="16" y="31"/>
                    <a:pt x="16" y="31"/>
                  </a:cubicBezTo>
                  <a:cubicBezTo>
                    <a:pt x="18" y="31"/>
                    <a:pt x="21" y="31"/>
                    <a:pt x="22" y="29"/>
                  </a:cubicBezTo>
                  <a:cubicBezTo>
                    <a:pt x="24" y="28"/>
                    <a:pt x="25" y="26"/>
                    <a:pt x="26" y="23"/>
                  </a:cubicBezTo>
                  <a:cubicBezTo>
                    <a:pt x="27" y="23"/>
                    <a:pt x="27" y="23"/>
                    <a:pt x="27" y="23"/>
                  </a:cubicBezTo>
                  <a:cubicBezTo>
                    <a:pt x="25" y="33"/>
                    <a:pt x="25" y="33"/>
                    <a:pt x="25" y="33"/>
                  </a:cubicBezTo>
                  <a:cubicBezTo>
                    <a:pt x="0" y="33"/>
                    <a:pt x="0" y="33"/>
                    <a:pt x="0" y="33"/>
                  </a:cubicBezTo>
                  <a:cubicBezTo>
                    <a:pt x="0" y="32"/>
                    <a:pt x="0" y="32"/>
                    <a:pt x="0" y="32"/>
                  </a:cubicBezTo>
                  <a:cubicBezTo>
                    <a:pt x="1" y="32"/>
                    <a:pt x="1" y="32"/>
                    <a:pt x="1" y="32"/>
                  </a:cubicBezTo>
                  <a:cubicBezTo>
                    <a:pt x="2" y="32"/>
                    <a:pt x="2" y="32"/>
                    <a:pt x="3" y="32"/>
                  </a:cubicBezTo>
                  <a:cubicBezTo>
                    <a:pt x="3" y="32"/>
                    <a:pt x="3" y="31"/>
                    <a:pt x="4" y="31"/>
                  </a:cubicBezTo>
                  <a:cubicBezTo>
                    <a:pt x="4" y="30"/>
                    <a:pt x="4" y="29"/>
                    <a:pt x="4" y="28"/>
                  </a:cubicBezTo>
                  <a:cubicBezTo>
                    <a:pt x="4" y="6"/>
                    <a:pt x="4" y="6"/>
                    <a:pt x="4" y="6"/>
                  </a:cubicBezTo>
                  <a:cubicBezTo>
                    <a:pt x="4" y="4"/>
                    <a:pt x="4" y="3"/>
                    <a:pt x="4" y="3"/>
                  </a:cubicBezTo>
                  <a:cubicBezTo>
                    <a:pt x="4" y="2"/>
                    <a:pt x="3" y="2"/>
                    <a:pt x="3" y="1"/>
                  </a:cubicBezTo>
                  <a:cubicBezTo>
                    <a:pt x="2" y="1"/>
                    <a:pt x="2" y="1"/>
                    <a:pt x="1" y="1"/>
                  </a:cubicBezTo>
                  <a:cubicBezTo>
                    <a:pt x="0" y="1"/>
                    <a:pt x="0" y="1"/>
                    <a:pt x="0" y="1"/>
                  </a:cubicBezTo>
                  <a:cubicBezTo>
                    <a:pt x="0" y="0"/>
                    <a:pt x="0" y="0"/>
                    <a:pt x="0" y="0"/>
                  </a:cubicBezTo>
                  <a:cubicBezTo>
                    <a:pt x="25" y="0"/>
                    <a:pt x="25" y="0"/>
                    <a:pt x="25" y="0"/>
                  </a:cubicBezTo>
                  <a:cubicBezTo>
                    <a:pt x="25" y="10"/>
                    <a:pt x="25" y="10"/>
                    <a:pt x="25" y="10"/>
                  </a:cubicBezTo>
                  <a:cubicBezTo>
                    <a:pt x="24" y="10"/>
                    <a:pt x="24" y="10"/>
                    <a:pt x="24" y="10"/>
                  </a:cubicBezTo>
                  <a:cubicBezTo>
                    <a:pt x="23" y="7"/>
                    <a:pt x="23" y="6"/>
                    <a:pt x="22" y="4"/>
                  </a:cubicBezTo>
                  <a:cubicBezTo>
                    <a:pt x="21" y="3"/>
                    <a:pt x="20" y="3"/>
                    <a:pt x="19" y="2"/>
                  </a:cubicBezTo>
                  <a:cubicBezTo>
                    <a:pt x="18" y="2"/>
                    <a:pt x="16" y="2"/>
                    <a:pt x="14" y="2"/>
                  </a:cubicBezTo>
                  <a:lnTo>
                    <a:pt x="11" y="2"/>
                  </a:lnTo>
                  <a:close/>
                </a:path>
              </a:pathLst>
            </a:custGeom>
            <a:solidFill>
              <a:srgbClr val="4D4D4D"/>
            </a:solidFill>
            <a:ln w="9525">
              <a:noFill/>
              <a:round/>
              <a:headEnd/>
              <a:tailEnd/>
            </a:ln>
          </p:spPr>
          <p:txBody>
            <a:bodyPr/>
            <a:lstStyle/>
            <a:p>
              <a:pPr>
                <a:defRPr/>
              </a:pPr>
              <a:endParaRPr lang="en-US"/>
            </a:p>
          </p:txBody>
        </p:sp>
        <p:sp>
          <p:nvSpPr>
            <p:cNvPr id="1057" name="Freeform 131"/>
            <p:cNvSpPr>
              <a:spLocks noChangeAspect="1"/>
            </p:cNvSpPr>
            <p:nvPr userDrawn="1"/>
          </p:nvSpPr>
          <p:spPr bwMode="auto">
            <a:xfrm>
              <a:off x="3587" y="820"/>
              <a:ext cx="60" cy="67"/>
            </a:xfrm>
            <a:custGeom>
              <a:avLst/>
              <a:gdLst>
                <a:gd name="T0" fmla="*/ 10 w 30"/>
                <a:gd name="T1" fmla="*/ 0 h 34"/>
                <a:gd name="T2" fmla="*/ 25 w 30"/>
                <a:gd name="T3" fmla="*/ 21 h 34"/>
                <a:gd name="T4" fmla="*/ 25 w 30"/>
                <a:gd name="T5" fmla="*/ 6 h 34"/>
                <a:gd name="T6" fmla="*/ 24 w 30"/>
                <a:gd name="T7" fmla="*/ 2 h 34"/>
                <a:gd name="T8" fmla="*/ 21 w 30"/>
                <a:gd name="T9" fmla="*/ 1 h 34"/>
                <a:gd name="T10" fmla="*/ 21 w 30"/>
                <a:gd name="T11" fmla="*/ 0 h 34"/>
                <a:gd name="T12" fmla="*/ 30 w 30"/>
                <a:gd name="T13" fmla="*/ 0 h 34"/>
                <a:gd name="T14" fmla="*/ 30 w 30"/>
                <a:gd name="T15" fmla="*/ 1 h 34"/>
                <a:gd name="T16" fmla="*/ 28 w 30"/>
                <a:gd name="T17" fmla="*/ 1 h 34"/>
                <a:gd name="T18" fmla="*/ 27 w 30"/>
                <a:gd name="T19" fmla="*/ 3 h 34"/>
                <a:gd name="T20" fmla="*/ 26 w 30"/>
                <a:gd name="T21" fmla="*/ 6 h 34"/>
                <a:gd name="T22" fmla="*/ 26 w 30"/>
                <a:gd name="T23" fmla="*/ 34 h 34"/>
                <a:gd name="T24" fmla="*/ 26 w 30"/>
                <a:gd name="T25" fmla="*/ 34 h 34"/>
                <a:gd name="T26" fmla="*/ 6 w 30"/>
                <a:gd name="T27" fmla="*/ 6 h 34"/>
                <a:gd name="T28" fmla="*/ 6 w 30"/>
                <a:gd name="T29" fmla="*/ 27 h 34"/>
                <a:gd name="T30" fmla="*/ 7 w 30"/>
                <a:gd name="T31" fmla="*/ 31 h 34"/>
                <a:gd name="T32" fmla="*/ 10 w 30"/>
                <a:gd name="T33" fmla="*/ 32 h 34"/>
                <a:gd name="T34" fmla="*/ 10 w 30"/>
                <a:gd name="T35" fmla="*/ 32 h 34"/>
                <a:gd name="T36" fmla="*/ 10 w 30"/>
                <a:gd name="T37" fmla="*/ 33 h 34"/>
                <a:gd name="T38" fmla="*/ 0 w 30"/>
                <a:gd name="T39" fmla="*/ 33 h 34"/>
                <a:gd name="T40" fmla="*/ 0 w 30"/>
                <a:gd name="T41" fmla="*/ 32 h 34"/>
                <a:gd name="T42" fmla="*/ 3 w 30"/>
                <a:gd name="T43" fmla="*/ 31 h 34"/>
                <a:gd name="T44" fmla="*/ 4 w 30"/>
                <a:gd name="T45" fmla="*/ 27 h 34"/>
                <a:gd name="T46" fmla="*/ 4 w 30"/>
                <a:gd name="T47" fmla="*/ 4 h 34"/>
                <a:gd name="T48" fmla="*/ 3 w 30"/>
                <a:gd name="T49" fmla="*/ 3 h 34"/>
                <a:gd name="T50" fmla="*/ 2 w 30"/>
                <a:gd name="T51" fmla="*/ 1 h 34"/>
                <a:gd name="T52" fmla="*/ 0 w 30"/>
                <a:gd name="T53" fmla="*/ 1 h 34"/>
                <a:gd name="T54" fmla="*/ 0 w 30"/>
                <a:gd name="T55" fmla="*/ 0 h 34"/>
                <a:gd name="T56" fmla="*/ 10 w 30"/>
                <a:gd name="T57" fmla="*/ 0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0" h="34">
                  <a:moveTo>
                    <a:pt x="10" y="0"/>
                  </a:moveTo>
                  <a:cubicBezTo>
                    <a:pt x="25" y="21"/>
                    <a:pt x="25" y="21"/>
                    <a:pt x="25" y="21"/>
                  </a:cubicBezTo>
                  <a:cubicBezTo>
                    <a:pt x="25" y="6"/>
                    <a:pt x="25" y="6"/>
                    <a:pt x="25" y="6"/>
                  </a:cubicBezTo>
                  <a:cubicBezTo>
                    <a:pt x="25" y="4"/>
                    <a:pt x="25" y="3"/>
                    <a:pt x="24" y="2"/>
                  </a:cubicBezTo>
                  <a:cubicBezTo>
                    <a:pt x="23" y="1"/>
                    <a:pt x="22" y="1"/>
                    <a:pt x="21" y="1"/>
                  </a:cubicBezTo>
                  <a:cubicBezTo>
                    <a:pt x="21" y="0"/>
                    <a:pt x="21" y="0"/>
                    <a:pt x="21" y="0"/>
                  </a:cubicBezTo>
                  <a:cubicBezTo>
                    <a:pt x="30" y="0"/>
                    <a:pt x="30" y="0"/>
                    <a:pt x="30" y="0"/>
                  </a:cubicBezTo>
                  <a:cubicBezTo>
                    <a:pt x="30" y="1"/>
                    <a:pt x="30" y="1"/>
                    <a:pt x="30" y="1"/>
                  </a:cubicBezTo>
                  <a:cubicBezTo>
                    <a:pt x="29" y="1"/>
                    <a:pt x="28" y="1"/>
                    <a:pt x="28" y="1"/>
                  </a:cubicBezTo>
                  <a:cubicBezTo>
                    <a:pt x="27" y="2"/>
                    <a:pt x="27" y="2"/>
                    <a:pt x="27" y="3"/>
                  </a:cubicBezTo>
                  <a:cubicBezTo>
                    <a:pt x="27" y="3"/>
                    <a:pt x="26" y="5"/>
                    <a:pt x="26" y="6"/>
                  </a:cubicBezTo>
                  <a:cubicBezTo>
                    <a:pt x="26" y="34"/>
                    <a:pt x="26" y="34"/>
                    <a:pt x="26" y="34"/>
                  </a:cubicBezTo>
                  <a:cubicBezTo>
                    <a:pt x="26" y="34"/>
                    <a:pt x="26" y="34"/>
                    <a:pt x="26" y="34"/>
                  </a:cubicBezTo>
                  <a:cubicBezTo>
                    <a:pt x="6" y="6"/>
                    <a:pt x="6" y="6"/>
                    <a:pt x="6" y="6"/>
                  </a:cubicBezTo>
                  <a:cubicBezTo>
                    <a:pt x="6" y="27"/>
                    <a:pt x="6" y="27"/>
                    <a:pt x="6" y="27"/>
                  </a:cubicBezTo>
                  <a:cubicBezTo>
                    <a:pt x="6" y="29"/>
                    <a:pt x="6" y="31"/>
                    <a:pt x="7" y="31"/>
                  </a:cubicBezTo>
                  <a:cubicBezTo>
                    <a:pt x="8" y="32"/>
                    <a:pt x="9" y="32"/>
                    <a:pt x="10" y="32"/>
                  </a:cubicBezTo>
                  <a:cubicBezTo>
                    <a:pt x="10" y="32"/>
                    <a:pt x="10" y="32"/>
                    <a:pt x="10" y="32"/>
                  </a:cubicBezTo>
                  <a:cubicBezTo>
                    <a:pt x="10" y="33"/>
                    <a:pt x="10" y="33"/>
                    <a:pt x="10" y="33"/>
                  </a:cubicBezTo>
                  <a:cubicBezTo>
                    <a:pt x="0" y="33"/>
                    <a:pt x="0" y="33"/>
                    <a:pt x="0" y="33"/>
                  </a:cubicBezTo>
                  <a:cubicBezTo>
                    <a:pt x="0" y="32"/>
                    <a:pt x="0" y="32"/>
                    <a:pt x="0" y="32"/>
                  </a:cubicBezTo>
                  <a:cubicBezTo>
                    <a:pt x="1" y="32"/>
                    <a:pt x="2" y="32"/>
                    <a:pt x="3" y="31"/>
                  </a:cubicBezTo>
                  <a:cubicBezTo>
                    <a:pt x="4" y="30"/>
                    <a:pt x="4" y="29"/>
                    <a:pt x="4" y="27"/>
                  </a:cubicBezTo>
                  <a:cubicBezTo>
                    <a:pt x="4" y="4"/>
                    <a:pt x="4" y="4"/>
                    <a:pt x="4" y="4"/>
                  </a:cubicBezTo>
                  <a:cubicBezTo>
                    <a:pt x="3" y="3"/>
                    <a:pt x="3" y="3"/>
                    <a:pt x="3" y="3"/>
                  </a:cubicBezTo>
                  <a:cubicBezTo>
                    <a:pt x="3" y="2"/>
                    <a:pt x="2" y="1"/>
                    <a:pt x="2" y="1"/>
                  </a:cubicBezTo>
                  <a:cubicBezTo>
                    <a:pt x="1" y="1"/>
                    <a:pt x="1" y="1"/>
                    <a:pt x="0" y="1"/>
                  </a:cubicBezTo>
                  <a:cubicBezTo>
                    <a:pt x="0" y="0"/>
                    <a:pt x="0" y="0"/>
                    <a:pt x="0" y="0"/>
                  </a:cubicBezTo>
                  <a:lnTo>
                    <a:pt x="10" y="0"/>
                  </a:lnTo>
                  <a:close/>
                </a:path>
              </a:pathLst>
            </a:custGeom>
            <a:solidFill>
              <a:srgbClr val="4D4D4D"/>
            </a:solidFill>
            <a:ln w="9525">
              <a:noFill/>
              <a:round/>
              <a:headEnd/>
              <a:tailEnd/>
            </a:ln>
          </p:spPr>
          <p:txBody>
            <a:bodyPr/>
            <a:lstStyle/>
            <a:p>
              <a:pPr>
                <a:defRPr/>
              </a:pPr>
              <a:endParaRPr lang="en-US"/>
            </a:p>
          </p:txBody>
        </p:sp>
        <p:sp>
          <p:nvSpPr>
            <p:cNvPr id="1058" name="Freeform 132"/>
            <p:cNvSpPr>
              <a:spLocks noChangeAspect="1"/>
            </p:cNvSpPr>
            <p:nvPr userDrawn="1"/>
          </p:nvSpPr>
          <p:spPr bwMode="auto">
            <a:xfrm>
              <a:off x="3649" y="820"/>
              <a:ext cx="54" cy="65"/>
            </a:xfrm>
            <a:custGeom>
              <a:avLst/>
              <a:gdLst>
                <a:gd name="T0" fmla="*/ 27 w 27"/>
                <a:gd name="T1" fmla="*/ 0 h 33"/>
                <a:gd name="T2" fmla="*/ 27 w 27"/>
                <a:gd name="T3" fmla="*/ 9 h 33"/>
                <a:gd name="T4" fmla="*/ 26 w 27"/>
                <a:gd name="T5" fmla="*/ 9 h 33"/>
                <a:gd name="T6" fmla="*/ 25 w 27"/>
                <a:gd name="T7" fmla="*/ 4 h 33"/>
                <a:gd name="T8" fmla="*/ 22 w 27"/>
                <a:gd name="T9" fmla="*/ 2 h 33"/>
                <a:gd name="T10" fmla="*/ 19 w 27"/>
                <a:gd name="T11" fmla="*/ 2 h 33"/>
                <a:gd name="T12" fmla="*/ 17 w 27"/>
                <a:gd name="T13" fmla="*/ 2 h 33"/>
                <a:gd name="T14" fmla="*/ 17 w 27"/>
                <a:gd name="T15" fmla="*/ 28 h 33"/>
                <a:gd name="T16" fmla="*/ 17 w 27"/>
                <a:gd name="T17" fmla="*/ 31 h 33"/>
                <a:gd name="T18" fmla="*/ 18 w 27"/>
                <a:gd name="T19" fmla="*/ 32 h 33"/>
                <a:gd name="T20" fmla="*/ 20 w 27"/>
                <a:gd name="T21" fmla="*/ 32 h 33"/>
                <a:gd name="T22" fmla="*/ 21 w 27"/>
                <a:gd name="T23" fmla="*/ 32 h 33"/>
                <a:gd name="T24" fmla="*/ 21 w 27"/>
                <a:gd name="T25" fmla="*/ 33 h 33"/>
                <a:gd name="T26" fmla="*/ 6 w 27"/>
                <a:gd name="T27" fmla="*/ 33 h 33"/>
                <a:gd name="T28" fmla="*/ 6 w 27"/>
                <a:gd name="T29" fmla="*/ 32 h 33"/>
                <a:gd name="T30" fmla="*/ 7 w 27"/>
                <a:gd name="T31" fmla="*/ 32 h 33"/>
                <a:gd name="T32" fmla="*/ 9 w 27"/>
                <a:gd name="T33" fmla="*/ 32 h 33"/>
                <a:gd name="T34" fmla="*/ 10 w 27"/>
                <a:gd name="T35" fmla="*/ 31 h 33"/>
                <a:gd name="T36" fmla="*/ 10 w 27"/>
                <a:gd name="T37" fmla="*/ 28 h 33"/>
                <a:gd name="T38" fmla="*/ 10 w 27"/>
                <a:gd name="T39" fmla="*/ 2 h 33"/>
                <a:gd name="T40" fmla="*/ 8 w 27"/>
                <a:gd name="T41" fmla="*/ 2 h 33"/>
                <a:gd name="T42" fmla="*/ 4 w 27"/>
                <a:gd name="T43" fmla="*/ 3 h 33"/>
                <a:gd name="T44" fmla="*/ 1 w 27"/>
                <a:gd name="T45" fmla="*/ 9 h 33"/>
                <a:gd name="T46" fmla="*/ 0 w 27"/>
                <a:gd name="T47" fmla="*/ 9 h 33"/>
                <a:gd name="T48" fmla="*/ 0 w 27"/>
                <a:gd name="T49" fmla="*/ 0 h 33"/>
                <a:gd name="T50" fmla="*/ 27 w 27"/>
                <a:gd name="T51" fmla="*/ 0 h 3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7" h="33">
                  <a:moveTo>
                    <a:pt x="27" y="0"/>
                  </a:moveTo>
                  <a:cubicBezTo>
                    <a:pt x="27" y="9"/>
                    <a:pt x="27" y="9"/>
                    <a:pt x="27" y="9"/>
                  </a:cubicBezTo>
                  <a:cubicBezTo>
                    <a:pt x="26" y="9"/>
                    <a:pt x="26" y="9"/>
                    <a:pt x="26" y="9"/>
                  </a:cubicBezTo>
                  <a:cubicBezTo>
                    <a:pt x="26" y="7"/>
                    <a:pt x="25" y="5"/>
                    <a:pt x="25" y="4"/>
                  </a:cubicBezTo>
                  <a:cubicBezTo>
                    <a:pt x="24" y="3"/>
                    <a:pt x="23" y="3"/>
                    <a:pt x="22" y="2"/>
                  </a:cubicBezTo>
                  <a:cubicBezTo>
                    <a:pt x="22" y="2"/>
                    <a:pt x="21" y="2"/>
                    <a:pt x="19" y="2"/>
                  </a:cubicBezTo>
                  <a:cubicBezTo>
                    <a:pt x="17" y="2"/>
                    <a:pt x="17" y="2"/>
                    <a:pt x="17" y="2"/>
                  </a:cubicBezTo>
                  <a:cubicBezTo>
                    <a:pt x="17" y="28"/>
                    <a:pt x="17" y="28"/>
                    <a:pt x="17" y="28"/>
                  </a:cubicBezTo>
                  <a:cubicBezTo>
                    <a:pt x="17" y="29"/>
                    <a:pt x="17" y="30"/>
                    <a:pt x="17" y="31"/>
                  </a:cubicBezTo>
                  <a:cubicBezTo>
                    <a:pt x="18" y="31"/>
                    <a:pt x="18" y="32"/>
                    <a:pt x="18" y="32"/>
                  </a:cubicBezTo>
                  <a:cubicBezTo>
                    <a:pt x="19" y="32"/>
                    <a:pt x="20" y="32"/>
                    <a:pt x="20" y="32"/>
                  </a:cubicBezTo>
                  <a:cubicBezTo>
                    <a:pt x="21" y="32"/>
                    <a:pt x="21" y="32"/>
                    <a:pt x="21" y="32"/>
                  </a:cubicBezTo>
                  <a:cubicBezTo>
                    <a:pt x="21" y="33"/>
                    <a:pt x="21" y="33"/>
                    <a:pt x="21" y="33"/>
                  </a:cubicBezTo>
                  <a:cubicBezTo>
                    <a:pt x="6" y="33"/>
                    <a:pt x="6" y="33"/>
                    <a:pt x="6" y="33"/>
                  </a:cubicBezTo>
                  <a:cubicBezTo>
                    <a:pt x="6" y="32"/>
                    <a:pt x="6" y="32"/>
                    <a:pt x="6" y="32"/>
                  </a:cubicBezTo>
                  <a:cubicBezTo>
                    <a:pt x="7" y="32"/>
                    <a:pt x="7" y="32"/>
                    <a:pt x="7" y="32"/>
                  </a:cubicBezTo>
                  <a:cubicBezTo>
                    <a:pt x="8" y="32"/>
                    <a:pt x="8" y="32"/>
                    <a:pt x="9" y="32"/>
                  </a:cubicBezTo>
                  <a:cubicBezTo>
                    <a:pt x="9" y="32"/>
                    <a:pt x="10" y="31"/>
                    <a:pt x="10" y="31"/>
                  </a:cubicBezTo>
                  <a:cubicBezTo>
                    <a:pt x="10" y="30"/>
                    <a:pt x="10" y="29"/>
                    <a:pt x="10" y="28"/>
                  </a:cubicBezTo>
                  <a:cubicBezTo>
                    <a:pt x="10" y="2"/>
                    <a:pt x="10" y="2"/>
                    <a:pt x="10" y="2"/>
                  </a:cubicBezTo>
                  <a:cubicBezTo>
                    <a:pt x="8" y="2"/>
                    <a:pt x="8" y="2"/>
                    <a:pt x="8" y="2"/>
                  </a:cubicBezTo>
                  <a:cubicBezTo>
                    <a:pt x="6" y="2"/>
                    <a:pt x="5" y="2"/>
                    <a:pt x="4" y="3"/>
                  </a:cubicBezTo>
                  <a:cubicBezTo>
                    <a:pt x="2" y="4"/>
                    <a:pt x="2" y="6"/>
                    <a:pt x="1" y="9"/>
                  </a:cubicBezTo>
                  <a:cubicBezTo>
                    <a:pt x="0" y="9"/>
                    <a:pt x="0" y="9"/>
                    <a:pt x="0" y="9"/>
                  </a:cubicBezTo>
                  <a:cubicBezTo>
                    <a:pt x="0" y="0"/>
                    <a:pt x="0" y="0"/>
                    <a:pt x="0" y="0"/>
                  </a:cubicBezTo>
                  <a:lnTo>
                    <a:pt x="27" y="0"/>
                  </a:lnTo>
                  <a:close/>
                </a:path>
              </a:pathLst>
            </a:custGeom>
            <a:solidFill>
              <a:srgbClr val="4D4D4D"/>
            </a:solidFill>
            <a:ln w="9525">
              <a:noFill/>
              <a:round/>
              <a:headEnd/>
              <a:tailEnd/>
            </a:ln>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739"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Lst>
  <p:hf hdr="0" ftr="0" dt="0"/>
  <p:txStyles>
    <p:titleStyle>
      <a:lvl1pPr algn="ctr" rtl="0" eaLnBrk="0" fontAlgn="base" hangingPunct="0">
        <a:lnSpc>
          <a:spcPct val="85000"/>
        </a:lnSpc>
        <a:spcBef>
          <a:spcPct val="0"/>
        </a:spcBef>
        <a:spcAft>
          <a:spcPct val="0"/>
        </a:spcAft>
        <a:defRPr sz="4400">
          <a:solidFill>
            <a:schemeClr val="tx1"/>
          </a:solidFill>
          <a:latin typeface="+mj-lt"/>
          <a:ea typeface="ＭＳ Ｐゴシック" charset="0"/>
          <a:cs typeface="+mj-cs"/>
        </a:defRPr>
      </a:lvl1pPr>
      <a:lvl2pPr algn="ctr" rtl="0" eaLnBrk="0" fontAlgn="base" hangingPunct="0">
        <a:lnSpc>
          <a:spcPct val="85000"/>
        </a:lnSpc>
        <a:spcBef>
          <a:spcPct val="0"/>
        </a:spcBef>
        <a:spcAft>
          <a:spcPct val="0"/>
        </a:spcAft>
        <a:defRPr sz="4400">
          <a:solidFill>
            <a:schemeClr val="tx1"/>
          </a:solidFill>
          <a:latin typeface="Times New Roman" pitchFamily="18" charset="0"/>
          <a:ea typeface="ＭＳ Ｐゴシック" charset="0"/>
        </a:defRPr>
      </a:lvl2pPr>
      <a:lvl3pPr algn="ctr" rtl="0" eaLnBrk="0" fontAlgn="base" hangingPunct="0">
        <a:lnSpc>
          <a:spcPct val="85000"/>
        </a:lnSpc>
        <a:spcBef>
          <a:spcPct val="0"/>
        </a:spcBef>
        <a:spcAft>
          <a:spcPct val="0"/>
        </a:spcAft>
        <a:defRPr sz="4400">
          <a:solidFill>
            <a:schemeClr val="tx1"/>
          </a:solidFill>
          <a:latin typeface="Times New Roman" pitchFamily="18" charset="0"/>
          <a:ea typeface="ＭＳ Ｐゴシック" charset="0"/>
        </a:defRPr>
      </a:lvl3pPr>
      <a:lvl4pPr algn="ctr" rtl="0" eaLnBrk="0" fontAlgn="base" hangingPunct="0">
        <a:lnSpc>
          <a:spcPct val="85000"/>
        </a:lnSpc>
        <a:spcBef>
          <a:spcPct val="0"/>
        </a:spcBef>
        <a:spcAft>
          <a:spcPct val="0"/>
        </a:spcAft>
        <a:defRPr sz="4400">
          <a:solidFill>
            <a:schemeClr val="tx1"/>
          </a:solidFill>
          <a:latin typeface="Times New Roman" pitchFamily="18" charset="0"/>
          <a:ea typeface="ＭＳ Ｐゴシック" charset="0"/>
        </a:defRPr>
      </a:lvl4pPr>
      <a:lvl5pPr algn="ctr" rtl="0" eaLnBrk="0" fontAlgn="base" hangingPunct="0">
        <a:lnSpc>
          <a:spcPct val="85000"/>
        </a:lnSpc>
        <a:spcBef>
          <a:spcPct val="0"/>
        </a:spcBef>
        <a:spcAft>
          <a:spcPct val="0"/>
        </a:spcAft>
        <a:defRPr sz="4400">
          <a:solidFill>
            <a:schemeClr val="tx1"/>
          </a:solidFill>
          <a:latin typeface="Times New Roman" pitchFamily="18" charset="0"/>
          <a:ea typeface="ＭＳ Ｐゴシック" charset="0"/>
        </a:defRPr>
      </a:lvl5pPr>
      <a:lvl6pPr marL="457200" algn="ctr" rtl="0" fontAlgn="base">
        <a:lnSpc>
          <a:spcPct val="85000"/>
        </a:lnSpc>
        <a:spcBef>
          <a:spcPct val="0"/>
        </a:spcBef>
        <a:spcAft>
          <a:spcPct val="0"/>
        </a:spcAft>
        <a:defRPr sz="4400">
          <a:solidFill>
            <a:schemeClr val="tx1"/>
          </a:solidFill>
          <a:latin typeface="Times New Roman" pitchFamily="18" charset="0"/>
        </a:defRPr>
      </a:lvl6pPr>
      <a:lvl7pPr marL="914400" algn="ctr" rtl="0" fontAlgn="base">
        <a:lnSpc>
          <a:spcPct val="85000"/>
        </a:lnSpc>
        <a:spcBef>
          <a:spcPct val="0"/>
        </a:spcBef>
        <a:spcAft>
          <a:spcPct val="0"/>
        </a:spcAft>
        <a:defRPr sz="4400">
          <a:solidFill>
            <a:schemeClr val="tx1"/>
          </a:solidFill>
          <a:latin typeface="Times New Roman" pitchFamily="18" charset="0"/>
        </a:defRPr>
      </a:lvl7pPr>
      <a:lvl8pPr marL="1371600" algn="ctr" rtl="0" fontAlgn="base">
        <a:lnSpc>
          <a:spcPct val="85000"/>
        </a:lnSpc>
        <a:spcBef>
          <a:spcPct val="0"/>
        </a:spcBef>
        <a:spcAft>
          <a:spcPct val="0"/>
        </a:spcAft>
        <a:defRPr sz="4400">
          <a:solidFill>
            <a:schemeClr val="tx1"/>
          </a:solidFill>
          <a:latin typeface="Times New Roman" pitchFamily="18" charset="0"/>
        </a:defRPr>
      </a:lvl8pPr>
      <a:lvl9pPr marL="1828800" algn="ctr" rtl="0" fontAlgn="base">
        <a:lnSpc>
          <a:spcPct val="85000"/>
        </a:lnSpc>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30000"/>
        </a:spcBef>
        <a:spcAft>
          <a:spcPct val="0"/>
        </a:spcAft>
        <a:buClr>
          <a:srgbClr val="034983"/>
        </a:buClr>
        <a:buChar char="•"/>
        <a:defRPr sz="3000">
          <a:solidFill>
            <a:srgbClr val="080808"/>
          </a:solidFill>
          <a:latin typeface="+mn-lt"/>
          <a:ea typeface="ＭＳ Ｐゴシック" charset="0"/>
          <a:cs typeface="+mn-cs"/>
        </a:defRPr>
      </a:lvl1pPr>
      <a:lvl2pPr marL="742950" indent="-285750" algn="l" rtl="0" eaLnBrk="0" fontAlgn="base" hangingPunct="0">
        <a:spcBef>
          <a:spcPct val="40000"/>
        </a:spcBef>
        <a:spcAft>
          <a:spcPct val="0"/>
        </a:spcAft>
        <a:buClr>
          <a:srgbClr val="0066AD"/>
        </a:buClr>
        <a:buChar char="•"/>
        <a:defRPr sz="2600">
          <a:solidFill>
            <a:srgbClr val="080808"/>
          </a:solidFill>
          <a:latin typeface="+mn-lt"/>
          <a:ea typeface="ＭＳ Ｐゴシック" charset="0"/>
        </a:defRPr>
      </a:lvl2pPr>
      <a:lvl3pPr marL="1143000" indent="-228600" algn="l" rtl="0" eaLnBrk="0" fontAlgn="base" hangingPunct="0">
        <a:lnSpc>
          <a:spcPct val="95000"/>
        </a:lnSpc>
        <a:spcBef>
          <a:spcPct val="35000"/>
        </a:spcBef>
        <a:spcAft>
          <a:spcPct val="0"/>
        </a:spcAft>
        <a:buClr>
          <a:srgbClr val="2979D0"/>
        </a:buClr>
        <a:buChar char="•"/>
        <a:defRPr sz="2400">
          <a:solidFill>
            <a:srgbClr val="080808"/>
          </a:solidFill>
          <a:latin typeface="+mn-lt"/>
          <a:ea typeface="ＭＳ Ｐゴシック" charset="0"/>
        </a:defRPr>
      </a:lvl3pPr>
      <a:lvl4pPr marL="1600200" indent="-228600" algn="l" rtl="0" eaLnBrk="0" fontAlgn="base" hangingPunct="0">
        <a:lnSpc>
          <a:spcPct val="75000"/>
        </a:lnSpc>
        <a:spcBef>
          <a:spcPct val="30000"/>
        </a:spcBef>
        <a:spcAft>
          <a:spcPct val="0"/>
        </a:spcAft>
        <a:buClr>
          <a:srgbClr val="7598D9"/>
        </a:buClr>
        <a:buChar char="•"/>
        <a:defRPr sz="2000">
          <a:solidFill>
            <a:srgbClr val="080808"/>
          </a:solidFill>
          <a:latin typeface="+mn-lt"/>
          <a:ea typeface="ＭＳ Ｐゴシック" charset="0"/>
        </a:defRPr>
      </a:lvl4pPr>
      <a:lvl5pPr marL="2057400" indent="-228600" algn="l" rtl="0" eaLnBrk="0" fontAlgn="base" hangingPunct="0">
        <a:lnSpc>
          <a:spcPct val="75000"/>
        </a:lnSpc>
        <a:spcBef>
          <a:spcPct val="30000"/>
        </a:spcBef>
        <a:spcAft>
          <a:spcPct val="0"/>
        </a:spcAft>
        <a:buClr>
          <a:srgbClr val="525252"/>
        </a:buClr>
        <a:buChar char="•"/>
        <a:defRPr>
          <a:solidFill>
            <a:srgbClr val="080808"/>
          </a:solidFill>
          <a:latin typeface="+mn-lt"/>
          <a:ea typeface="ＭＳ Ｐゴシック" charset="0"/>
        </a:defRPr>
      </a:lvl5pPr>
      <a:lvl6pPr marL="2514600" indent="-228600" algn="l" rtl="0" fontAlgn="base">
        <a:lnSpc>
          <a:spcPct val="75000"/>
        </a:lnSpc>
        <a:spcBef>
          <a:spcPct val="30000"/>
        </a:spcBef>
        <a:spcAft>
          <a:spcPct val="0"/>
        </a:spcAft>
        <a:buClr>
          <a:srgbClr val="525252"/>
        </a:buClr>
        <a:buChar char="•"/>
        <a:defRPr>
          <a:solidFill>
            <a:srgbClr val="080808"/>
          </a:solidFill>
          <a:latin typeface="+mn-lt"/>
        </a:defRPr>
      </a:lvl6pPr>
      <a:lvl7pPr marL="2971800" indent="-228600" algn="l" rtl="0" fontAlgn="base">
        <a:lnSpc>
          <a:spcPct val="75000"/>
        </a:lnSpc>
        <a:spcBef>
          <a:spcPct val="30000"/>
        </a:spcBef>
        <a:spcAft>
          <a:spcPct val="0"/>
        </a:spcAft>
        <a:buClr>
          <a:srgbClr val="525252"/>
        </a:buClr>
        <a:buChar char="•"/>
        <a:defRPr>
          <a:solidFill>
            <a:srgbClr val="080808"/>
          </a:solidFill>
          <a:latin typeface="+mn-lt"/>
        </a:defRPr>
      </a:lvl7pPr>
      <a:lvl8pPr marL="3429000" indent="-228600" algn="l" rtl="0" fontAlgn="base">
        <a:lnSpc>
          <a:spcPct val="75000"/>
        </a:lnSpc>
        <a:spcBef>
          <a:spcPct val="30000"/>
        </a:spcBef>
        <a:spcAft>
          <a:spcPct val="0"/>
        </a:spcAft>
        <a:buClr>
          <a:srgbClr val="525252"/>
        </a:buClr>
        <a:buChar char="•"/>
        <a:defRPr>
          <a:solidFill>
            <a:srgbClr val="080808"/>
          </a:solidFill>
          <a:latin typeface="+mn-lt"/>
        </a:defRPr>
      </a:lvl8pPr>
      <a:lvl9pPr marL="3886200" indent="-228600" algn="l" rtl="0" fontAlgn="base">
        <a:lnSpc>
          <a:spcPct val="75000"/>
        </a:lnSpc>
        <a:spcBef>
          <a:spcPct val="30000"/>
        </a:spcBef>
        <a:spcAft>
          <a:spcPct val="0"/>
        </a:spcAft>
        <a:buClr>
          <a:srgbClr val="525252"/>
        </a:buClr>
        <a:buChar char="•"/>
        <a:defRPr>
          <a:solidFill>
            <a:srgbClr val="08080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800100" y="1295400"/>
            <a:ext cx="7543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Place Title Text Here</a:t>
            </a:r>
          </a:p>
        </p:txBody>
      </p:sp>
      <p:sp>
        <p:nvSpPr>
          <p:cNvPr id="38915" name="Rectangle 3"/>
          <p:cNvSpPr>
            <a:spLocks noGrp="1" noChangeArrowheads="1"/>
          </p:cNvSpPr>
          <p:nvPr>
            <p:ph type="body" idx="1"/>
          </p:nvPr>
        </p:nvSpPr>
        <p:spPr bwMode="auto">
          <a:xfrm>
            <a:off x="800100" y="2819400"/>
            <a:ext cx="7543800" cy="2514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Place text here</a:t>
            </a:r>
          </a:p>
          <a:p>
            <a:pPr lvl="1"/>
            <a:r>
              <a:rPr lang="en-US" altLang="en-US" smtClean="0"/>
              <a:t>Second level</a:t>
            </a:r>
          </a:p>
          <a:p>
            <a:pPr lvl="2"/>
            <a:r>
              <a:rPr lang="en-US" altLang="en-US" smtClean="0"/>
              <a:t>Third level </a:t>
            </a:r>
          </a:p>
          <a:p>
            <a:pPr lvl="3"/>
            <a:r>
              <a:rPr lang="en-US" altLang="en-US" smtClean="0"/>
              <a:t>Fourth level</a:t>
            </a:r>
          </a:p>
          <a:p>
            <a:pPr lvl="4"/>
            <a:r>
              <a:rPr lang="en-US" altLang="en-US" smtClean="0"/>
              <a:t>Fifth level</a:t>
            </a:r>
          </a:p>
          <a:p>
            <a:pPr lvl="3"/>
            <a:endParaRPr lang="en-US" altLang="en-US" smtClean="0"/>
          </a:p>
        </p:txBody>
      </p:sp>
      <p:pic>
        <p:nvPicPr>
          <p:cNvPr id="38916" name="Picture 4" descr="MDE logo"/>
          <p:cNvPicPr>
            <a:picLocks noChangeAspect="1" noChangeArrowheads="1"/>
          </p:cNvPicPr>
          <p:nvPr/>
        </p:nvPicPr>
        <p:blipFill>
          <a:blip r:embed="rId17" cstate="print"/>
          <a:srcRect/>
          <a:stretch>
            <a:fillRect/>
          </a:stretch>
        </p:blipFill>
        <p:spPr bwMode="auto">
          <a:xfrm>
            <a:off x="304800" y="152400"/>
            <a:ext cx="560388" cy="700088"/>
          </a:xfrm>
          <a:prstGeom prst="rect">
            <a:avLst/>
          </a:prstGeom>
          <a:noFill/>
        </p:spPr>
      </p:pic>
      <p:sp>
        <p:nvSpPr>
          <p:cNvPr id="38917" name="Line 5"/>
          <p:cNvSpPr>
            <a:spLocks noChangeShapeType="1"/>
          </p:cNvSpPr>
          <p:nvPr/>
        </p:nvSpPr>
        <p:spPr bwMode="auto">
          <a:xfrm>
            <a:off x="304800" y="838200"/>
            <a:ext cx="8382000" cy="0"/>
          </a:xfrm>
          <a:prstGeom prst="line">
            <a:avLst/>
          </a:prstGeom>
          <a:noFill/>
          <a:ln w="47625">
            <a:solidFill>
              <a:schemeClr val="bg1"/>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pic>
        <p:nvPicPr>
          <p:cNvPr id="38918" name="Picture 6" descr="Maryland Crown Logo"/>
          <p:cNvPicPr>
            <a:picLocks noChangeAspect="1" noChangeArrowheads="1"/>
          </p:cNvPicPr>
          <p:nvPr/>
        </p:nvPicPr>
        <p:blipFill>
          <a:blip r:embed="rId18" cstate="print"/>
          <a:srcRect/>
          <a:stretch>
            <a:fillRect/>
          </a:stretch>
        </p:blipFill>
        <p:spPr bwMode="auto">
          <a:xfrm>
            <a:off x="7543800" y="5943600"/>
            <a:ext cx="1295400" cy="588963"/>
          </a:xfrm>
          <a:prstGeom prst="rect">
            <a:avLst/>
          </a:prstGeom>
          <a:noFill/>
        </p:spPr>
      </p:pic>
    </p:spTree>
  </p:cSld>
  <p:clrMap bg1="dk2" tx1="lt1" bg2="dk1" tx2="lt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Lst>
  <p:hf hdr="0" ftr="0" dt="0"/>
  <p:txStyles>
    <p:titleStyle>
      <a:lvl1pPr algn="l" rtl="0" fontAlgn="base">
        <a:lnSpc>
          <a:spcPct val="85000"/>
        </a:lnSpc>
        <a:spcBef>
          <a:spcPct val="0"/>
        </a:spcBef>
        <a:spcAft>
          <a:spcPct val="0"/>
        </a:spcAft>
        <a:defRPr sz="4200">
          <a:solidFill>
            <a:srgbClr val="003399"/>
          </a:solidFill>
          <a:latin typeface="+mj-lt"/>
          <a:ea typeface="+mj-ea"/>
          <a:cs typeface="+mj-cs"/>
        </a:defRPr>
      </a:lvl1pPr>
      <a:lvl2pPr algn="l" rtl="0" fontAlgn="base">
        <a:lnSpc>
          <a:spcPct val="85000"/>
        </a:lnSpc>
        <a:spcBef>
          <a:spcPct val="0"/>
        </a:spcBef>
        <a:spcAft>
          <a:spcPct val="0"/>
        </a:spcAft>
        <a:defRPr sz="4200">
          <a:solidFill>
            <a:srgbClr val="003399"/>
          </a:solidFill>
          <a:latin typeface="Arial" charset="0"/>
        </a:defRPr>
      </a:lvl2pPr>
      <a:lvl3pPr algn="l" rtl="0" fontAlgn="base">
        <a:lnSpc>
          <a:spcPct val="85000"/>
        </a:lnSpc>
        <a:spcBef>
          <a:spcPct val="0"/>
        </a:spcBef>
        <a:spcAft>
          <a:spcPct val="0"/>
        </a:spcAft>
        <a:defRPr sz="4200">
          <a:solidFill>
            <a:srgbClr val="003399"/>
          </a:solidFill>
          <a:latin typeface="Arial" charset="0"/>
        </a:defRPr>
      </a:lvl3pPr>
      <a:lvl4pPr algn="l" rtl="0" fontAlgn="base">
        <a:lnSpc>
          <a:spcPct val="85000"/>
        </a:lnSpc>
        <a:spcBef>
          <a:spcPct val="0"/>
        </a:spcBef>
        <a:spcAft>
          <a:spcPct val="0"/>
        </a:spcAft>
        <a:defRPr sz="4200">
          <a:solidFill>
            <a:srgbClr val="003399"/>
          </a:solidFill>
          <a:latin typeface="Arial" charset="0"/>
        </a:defRPr>
      </a:lvl4pPr>
      <a:lvl5pPr algn="l" rtl="0" fontAlgn="base">
        <a:lnSpc>
          <a:spcPct val="85000"/>
        </a:lnSpc>
        <a:spcBef>
          <a:spcPct val="0"/>
        </a:spcBef>
        <a:spcAft>
          <a:spcPct val="0"/>
        </a:spcAft>
        <a:defRPr sz="4200">
          <a:solidFill>
            <a:srgbClr val="003399"/>
          </a:solidFill>
          <a:latin typeface="Arial" charset="0"/>
        </a:defRPr>
      </a:lvl5pPr>
      <a:lvl6pPr marL="457200" algn="l" rtl="0" fontAlgn="base">
        <a:lnSpc>
          <a:spcPct val="85000"/>
        </a:lnSpc>
        <a:spcBef>
          <a:spcPct val="0"/>
        </a:spcBef>
        <a:spcAft>
          <a:spcPct val="0"/>
        </a:spcAft>
        <a:defRPr sz="4200">
          <a:solidFill>
            <a:srgbClr val="003399"/>
          </a:solidFill>
          <a:latin typeface="Arial" charset="0"/>
        </a:defRPr>
      </a:lvl6pPr>
      <a:lvl7pPr marL="914400" algn="l" rtl="0" fontAlgn="base">
        <a:lnSpc>
          <a:spcPct val="85000"/>
        </a:lnSpc>
        <a:spcBef>
          <a:spcPct val="0"/>
        </a:spcBef>
        <a:spcAft>
          <a:spcPct val="0"/>
        </a:spcAft>
        <a:defRPr sz="4200">
          <a:solidFill>
            <a:srgbClr val="003399"/>
          </a:solidFill>
          <a:latin typeface="Arial" charset="0"/>
        </a:defRPr>
      </a:lvl7pPr>
      <a:lvl8pPr marL="1371600" algn="l" rtl="0" fontAlgn="base">
        <a:lnSpc>
          <a:spcPct val="85000"/>
        </a:lnSpc>
        <a:spcBef>
          <a:spcPct val="0"/>
        </a:spcBef>
        <a:spcAft>
          <a:spcPct val="0"/>
        </a:spcAft>
        <a:defRPr sz="4200">
          <a:solidFill>
            <a:srgbClr val="003399"/>
          </a:solidFill>
          <a:latin typeface="Arial" charset="0"/>
        </a:defRPr>
      </a:lvl8pPr>
      <a:lvl9pPr marL="1828800" algn="l" rtl="0" fontAlgn="base">
        <a:lnSpc>
          <a:spcPct val="85000"/>
        </a:lnSpc>
        <a:spcBef>
          <a:spcPct val="0"/>
        </a:spcBef>
        <a:spcAft>
          <a:spcPct val="0"/>
        </a:spcAft>
        <a:defRPr sz="4200">
          <a:solidFill>
            <a:srgbClr val="003399"/>
          </a:solidFill>
          <a:latin typeface="Arial" charset="0"/>
        </a:defRPr>
      </a:lvl9pPr>
    </p:titleStyle>
    <p:bodyStyle>
      <a:lvl1pPr marL="342900" indent="-342900" algn="l" rtl="0" fontAlgn="base">
        <a:spcBef>
          <a:spcPct val="60000"/>
        </a:spcBef>
        <a:spcAft>
          <a:spcPct val="0"/>
        </a:spcAft>
        <a:buClr>
          <a:srgbClr val="080808"/>
        </a:buClr>
        <a:buChar char="•"/>
        <a:defRPr sz="3000">
          <a:solidFill>
            <a:srgbClr val="080808"/>
          </a:solidFill>
          <a:latin typeface="+mn-lt"/>
          <a:ea typeface="+mn-ea"/>
          <a:cs typeface="+mn-cs"/>
        </a:defRPr>
      </a:lvl1pPr>
      <a:lvl2pPr marL="742950" indent="-285750" algn="l" rtl="0" fontAlgn="base">
        <a:spcBef>
          <a:spcPct val="40000"/>
        </a:spcBef>
        <a:spcAft>
          <a:spcPct val="0"/>
        </a:spcAft>
        <a:buClr>
          <a:srgbClr val="080808"/>
        </a:buClr>
        <a:buChar char="–"/>
        <a:defRPr sz="2600">
          <a:solidFill>
            <a:srgbClr val="080808"/>
          </a:solidFill>
          <a:latin typeface="+mn-lt"/>
        </a:defRPr>
      </a:lvl2pPr>
      <a:lvl3pPr marL="1143000" indent="-228600" algn="l" rtl="0" fontAlgn="base">
        <a:lnSpc>
          <a:spcPct val="95000"/>
        </a:lnSpc>
        <a:spcBef>
          <a:spcPct val="35000"/>
        </a:spcBef>
        <a:spcAft>
          <a:spcPct val="0"/>
        </a:spcAft>
        <a:buClr>
          <a:srgbClr val="080808"/>
        </a:buClr>
        <a:buChar char="•"/>
        <a:defRPr sz="2400">
          <a:solidFill>
            <a:srgbClr val="080808"/>
          </a:solidFill>
          <a:latin typeface="+mn-lt"/>
        </a:defRPr>
      </a:lvl3pPr>
      <a:lvl4pPr marL="1600200" indent="-228600" algn="l" rtl="0" fontAlgn="base">
        <a:lnSpc>
          <a:spcPct val="75000"/>
        </a:lnSpc>
        <a:spcBef>
          <a:spcPct val="30000"/>
        </a:spcBef>
        <a:spcAft>
          <a:spcPct val="0"/>
        </a:spcAft>
        <a:buClr>
          <a:srgbClr val="080808"/>
        </a:buClr>
        <a:buChar char="–"/>
        <a:defRPr sz="2000">
          <a:solidFill>
            <a:srgbClr val="080808"/>
          </a:solidFill>
          <a:latin typeface="+mn-lt"/>
        </a:defRPr>
      </a:lvl4pPr>
      <a:lvl5pPr marL="2057400" indent="-228600" algn="l" rtl="0" fontAlgn="base">
        <a:lnSpc>
          <a:spcPct val="75000"/>
        </a:lnSpc>
        <a:spcBef>
          <a:spcPct val="30000"/>
        </a:spcBef>
        <a:spcAft>
          <a:spcPct val="0"/>
        </a:spcAft>
        <a:buClr>
          <a:srgbClr val="080808"/>
        </a:buClr>
        <a:buChar char="»"/>
        <a:defRPr>
          <a:solidFill>
            <a:srgbClr val="080808"/>
          </a:solidFill>
          <a:latin typeface="+mn-lt"/>
        </a:defRPr>
      </a:lvl5pPr>
      <a:lvl6pPr marL="2514600" indent="-228600" algn="l" rtl="0" fontAlgn="base">
        <a:lnSpc>
          <a:spcPct val="75000"/>
        </a:lnSpc>
        <a:spcBef>
          <a:spcPct val="30000"/>
        </a:spcBef>
        <a:spcAft>
          <a:spcPct val="0"/>
        </a:spcAft>
        <a:buClr>
          <a:srgbClr val="080808"/>
        </a:buClr>
        <a:buChar char="»"/>
        <a:defRPr>
          <a:solidFill>
            <a:srgbClr val="080808"/>
          </a:solidFill>
          <a:latin typeface="+mn-lt"/>
        </a:defRPr>
      </a:lvl6pPr>
      <a:lvl7pPr marL="2971800" indent="-228600" algn="l" rtl="0" fontAlgn="base">
        <a:lnSpc>
          <a:spcPct val="75000"/>
        </a:lnSpc>
        <a:spcBef>
          <a:spcPct val="30000"/>
        </a:spcBef>
        <a:spcAft>
          <a:spcPct val="0"/>
        </a:spcAft>
        <a:buClr>
          <a:srgbClr val="080808"/>
        </a:buClr>
        <a:buChar char="»"/>
        <a:defRPr>
          <a:solidFill>
            <a:srgbClr val="080808"/>
          </a:solidFill>
          <a:latin typeface="+mn-lt"/>
        </a:defRPr>
      </a:lvl7pPr>
      <a:lvl8pPr marL="3429000" indent="-228600" algn="l" rtl="0" fontAlgn="base">
        <a:lnSpc>
          <a:spcPct val="75000"/>
        </a:lnSpc>
        <a:spcBef>
          <a:spcPct val="30000"/>
        </a:spcBef>
        <a:spcAft>
          <a:spcPct val="0"/>
        </a:spcAft>
        <a:buClr>
          <a:srgbClr val="080808"/>
        </a:buClr>
        <a:buChar char="»"/>
        <a:defRPr>
          <a:solidFill>
            <a:srgbClr val="080808"/>
          </a:solidFill>
          <a:latin typeface="+mn-lt"/>
        </a:defRPr>
      </a:lvl8pPr>
      <a:lvl9pPr marL="3886200" indent="-228600" algn="l" rtl="0" fontAlgn="base">
        <a:lnSpc>
          <a:spcPct val="75000"/>
        </a:lnSpc>
        <a:spcBef>
          <a:spcPct val="30000"/>
        </a:spcBef>
        <a:spcAft>
          <a:spcPct val="0"/>
        </a:spcAft>
        <a:buClr>
          <a:srgbClr val="080808"/>
        </a:buClr>
        <a:buChar char="»"/>
        <a:defRPr>
          <a:solidFill>
            <a:srgbClr val="08080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800100" y="1295400"/>
            <a:ext cx="7543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Place Title Text Here</a:t>
            </a:r>
          </a:p>
        </p:txBody>
      </p:sp>
      <p:sp>
        <p:nvSpPr>
          <p:cNvPr id="38915" name="Rectangle 3"/>
          <p:cNvSpPr>
            <a:spLocks noGrp="1" noChangeArrowheads="1"/>
          </p:cNvSpPr>
          <p:nvPr>
            <p:ph type="body" idx="1"/>
          </p:nvPr>
        </p:nvSpPr>
        <p:spPr bwMode="auto">
          <a:xfrm>
            <a:off x="800100" y="2819400"/>
            <a:ext cx="7543800" cy="2514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Place text here</a:t>
            </a:r>
          </a:p>
          <a:p>
            <a:pPr lvl="1"/>
            <a:r>
              <a:rPr lang="en-US" altLang="en-US" smtClean="0"/>
              <a:t>Second level</a:t>
            </a:r>
          </a:p>
          <a:p>
            <a:pPr lvl="2"/>
            <a:r>
              <a:rPr lang="en-US" altLang="en-US" smtClean="0"/>
              <a:t>Third level </a:t>
            </a:r>
          </a:p>
          <a:p>
            <a:pPr lvl="3"/>
            <a:r>
              <a:rPr lang="en-US" altLang="en-US" smtClean="0"/>
              <a:t>Fourth level</a:t>
            </a:r>
          </a:p>
          <a:p>
            <a:pPr lvl="4"/>
            <a:r>
              <a:rPr lang="en-US" altLang="en-US" smtClean="0"/>
              <a:t>Fifth level</a:t>
            </a:r>
          </a:p>
          <a:p>
            <a:pPr lvl="3"/>
            <a:endParaRPr lang="en-US" altLang="en-US" smtClean="0"/>
          </a:p>
        </p:txBody>
      </p:sp>
      <p:pic>
        <p:nvPicPr>
          <p:cNvPr id="38916" name="Picture 4" descr="MDE logo"/>
          <p:cNvPicPr>
            <a:picLocks noChangeAspect="1" noChangeArrowheads="1"/>
          </p:cNvPicPr>
          <p:nvPr/>
        </p:nvPicPr>
        <p:blipFill>
          <a:blip r:embed="rId17" cstate="print"/>
          <a:srcRect/>
          <a:stretch>
            <a:fillRect/>
          </a:stretch>
        </p:blipFill>
        <p:spPr bwMode="auto">
          <a:xfrm>
            <a:off x="304800" y="152400"/>
            <a:ext cx="560388" cy="700088"/>
          </a:xfrm>
          <a:prstGeom prst="rect">
            <a:avLst/>
          </a:prstGeom>
          <a:noFill/>
        </p:spPr>
      </p:pic>
      <p:sp>
        <p:nvSpPr>
          <p:cNvPr id="38917" name="Line 5"/>
          <p:cNvSpPr>
            <a:spLocks noChangeShapeType="1"/>
          </p:cNvSpPr>
          <p:nvPr/>
        </p:nvSpPr>
        <p:spPr bwMode="auto">
          <a:xfrm>
            <a:off x="304800" y="838200"/>
            <a:ext cx="8382000" cy="0"/>
          </a:xfrm>
          <a:prstGeom prst="line">
            <a:avLst/>
          </a:prstGeom>
          <a:noFill/>
          <a:ln w="47625">
            <a:solidFill>
              <a:schemeClr val="bg1"/>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pic>
        <p:nvPicPr>
          <p:cNvPr id="38918" name="Picture 6" descr="Maryland Crown Logo"/>
          <p:cNvPicPr>
            <a:picLocks noChangeAspect="1" noChangeArrowheads="1"/>
          </p:cNvPicPr>
          <p:nvPr/>
        </p:nvPicPr>
        <p:blipFill>
          <a:blip r:embed="rId18" cstate="print"/>
          <a:srcRect/>
          <a:stretch>
            <a:fillRect/>
          </a:stretch>
        </p:blipFill>
        <p:spPr bwMode="auto">
          <a:xfrm>
            <a:off x="7543800" y="5943600"/>
            <a:ext cx="1295400" cy="588963"/>
          </a:xfrm>
          <a:prstGeom prst="rect">
            <a:avLst/>
          </a:prstGeom>
          <a:noFill/>
        </p:spPr>
      </p:pic>
    </p:spTree>
  </p:cSld>
  <p:clrMap bg1="dk2" tx1="lt1" bg2="dk1"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Lst>
  <p:hf hdr="0" ftr="0" dt="0"/>
  <p:txStyles>
    <p:titleStyle>
      <a:lvl1pPr algn="l" rtl="0" fontAlgn="base">
        <a:lnSpc>
          <a:spcPct val="85000"/>
        </a:lnSpc>
        <a:spcBef>
          <a:spcPct val="0"/>
        </a:spcBef>
        <a:spcAft>
          <a:spcPct val="0"/>
        </a:spcAft>
        <a:defRPr sz="4200">
          <a:solidFill>
            <a:srgbClr val="003399"/>
          </a:solidFill>
          <a:latin typeface="+mj-lt"/>
          <a:ea typeface="+mj-ea"/>
          <a:cs typeface="+mj-cs"/>
        </a:defRPr>
      </a:lvl1pPr>
      <a:lvl2pPr algn="l" rtl="0" fontAlgn="base">
        <a:lnSpc>
          <a:spcPct val="85000"/>
        </a:lnSpc>
        <a:spcBef>
          <a:spcPct val="0"/>
        </a:spcBef>
        <a:spcAft>
          <a:spcPct val="0"/>
        </a:spcAft>
        <a:defRPr sz="4200">
          <a:solidFill>
            <a:srgbClr val="003399"/>
          </a:solidFill>
          <a:latin typeface="Arial" charset="0"/>
        </a:defRPr>
      </a:lvl2pPr>
      <a:lvl3pPr algn="l" rtl="0" fontAlgn="base">
        <a:lnSpc>
          <a:spcPct val="85000"/>
        </a:lnSpc>
        <a:spcBef>
          <a:spcPct val="0"/>
        </a:spcBef>
        <a:spcAft>
          <a:spcPct val="0"/>
        </a:spcAft>
        <a:defRPr sz="4200">
          <a:solidFill>
            <a:srgbClr val="003399"/>
          </a:solidFill>
          <a:latin typeface="Arial" charset="0"/>
        </a:defRPr>
      </a:lvl3pPr>
      <a:lvl4pPr algn="l" rtl="0" fontAlgn="base">
        <a:lnSpc>
          <a:spcPct val="85000"/>
        </a:lnSpc>
        <a:spcBef>
          <a:spcPct val="0"/>
        </a:spcBef>
        <a:spcAft>
          <a:spcPct val="0"/>
        </a:spcAft>
        <a:defRPr sz="4200">
          <a:solidFill>
            <a:srgbClr val="003399"/>
          </a:solidFill>
          <a:latin typeface="Arial" charset="0"/>
        </a:defRPr>
      </a:lvl4pPr>
      <a:lvl5pPr algn="l" rtl="0" fontAlgn="base">
        <a:lnSpc>
          <a:spcPct val="85000"/>
        </a:lnSpc>
        <a:spcBef>
          <a:spcPct val="0"/>
        </a:spcBef>
        <a:spcAft>
          <a:spcPct val="0"/>
        </a:spcAft>
        <a:defRPr sz="4200">
          <a:solidFill>
            <a:srgbClr val="003399"/>
          </a:solidFill>
          <a:latin typeface="Arial" charset="0"/>
        </a:defRPr>
      </a:lvl5pPr>
      <a:lvl6pPr marL="457200" algn="l" rtl="0" fontAlgn="base">
        <a:lnSpc>
          <a:spcPct val="85000"/>
        </a:lnSpc>
        <a:spcBef>
          <a:spcPct val="0"/>
        </a:spcBef>
        <a:spcAft>
          <a:spcPct val="0"/>
        </a:spcAft>
        <a:defRPr sz="4200">
          <a:solidFill>
            <a:srgbClr val="003399"/>
          </a:solidFill>
          <a:latin typeface="Arial" charset="0"/>
        </a:defRPr>
      </a:lvl6pPr>
      <a:lvl7pPr marL="914400" algn="l" rtl="0" fontAlgn="base">
        <a:lnSpc>
          <a:spcPct val="85000"/>
        </a:lnSpc>
        <a:spcBef>
          <a:spcPct val="0"/>
        </a:spcBef>
        <a:spcAft>
          <a:spcPct val="0"/>
        </a:spcAft>
        <a:defRPr sz="4200">
          <a:solidFill>
            <a:srgbClr val="003399"/>
          </a:solidFill>
          <a:latin typeface="Arial" charset="0"/>
        </a:defRPr>
      </a:lvl7pPr>
      <a:lvl8pPr marL="1371600" algn="l" rtl="0" fontAlgn="base">
        <a:lnSpc>
          <a:spcPct val="85000"/>
        </a:lnSpc>
        <a:spcBef>
          <a:spcPct val="0"/>
        </a:spcBef>
        <a:spcAft>
          <a:spcPct val="0"/>
        </a:spcAft>
        <a:defRPr sz="4200">
          <a:solidFill>
            <a:srgbClr val="003399"/>
          </a:solidFill>
          <a:latin typeface="Arial" charset="0"/>
        </a:defRPr>
      </a:lvl8pPr>
      <a:lvl9pPr marL="1828800" algn="l" rtl="0" fontAlgn="base">
        <a:lnSpc>
          <a:spcPct val="85000"/>
        </a:lnSpc>
        <a:spcBef>
          <a:spcPct val="0"/>
        </a:spcBef>
        <a:spcAft>
          <a:spcPct val="0"/>
        </a:spcAft>
        <a:defRPr sz="4200">
          <a:solidFill>
            <a:srgbClr val="003399"/>
          </a:solidFill>
          <a:latin typeface="Arial" charset="0"/>
        </a:defRPr>
      </a:lvl9pPr>
    </p:titleStyle>
    <p:bodyStyle>
      <a:lvl1pPr marL="342900" indent="-342900" algn="l" rtl="0" fontAlgn="base">
        <a:spcBef>
          <a:spcPct val="60000"/>
        </a:spcBef>
        <a:spcAft>
          <a:spcPct val="0"/>
        </a:spcAft>
        <a:buClr>
          <a:srgbClr val="080808"/>
        </a:buClr>
        <a:buChar char="•"/>
        <a:defRPr sz="3000">
          <a:solidFill>
            <a:srgbClr val="080808"/>
          </a:solidFill>
          <a:latin typeface="+mn-lt"/>
          <a:ea typeface="+mn-ea"/>
          <a:cs typeface="+mn-cs"/>
        </a:defRPr>
      </a:lvl1pPr>
      <a:lvl2pPr marL="742950" indent="-285750" algn="l" rtl="0" fontAlgn="base">
        <a:spcBef>
          <a:spcPct val="40000"/>
        </a:spcBef>
        <a:spcAft>
          <a:spcPct val="0"/>
        </a:spcAft>
        <a:buClr>
          <a:srgbClr val="080808"/>
        </a:buClr>
        <a:buChar char="–"/>
        <a:defRPr sz="2600">
          <a:solidFill>
            <a:srgbClr val="080808"/>
          </a:solidFill>
          <a:latin typeface="+mn-lt"/>
        </a:defRPr>
      </a:lvl2pPr>
      <a:lvl3pPr marL="1143000" indent="-228600" algn="l" rtl="0" fontAlgn="base">
        <a:lnSpc>
          <a:spcPct val="95000"/>
        </a:lnSpc>
        <a:spcBef>
          <a:spcPct val="35000"/>
        </a:spcBef>
        <a:spcAft>
          <a:spcPct val="0"/>
        </a:spcAft>
        <a:buClr>
          <a:srgbClr val="080808"/>
        </a:buClr>
        <a:buChar char="•"/>
        <a:defRPr sz="2400">
          <a:solidFill>
            <a:srgbClr val="080808"/>
          </a:solidFill>
          <a:latin typeface="+mn-lt"/>
        </a:defRPr>
      </a:lvl3pPr>
      <a:lvl4pPr marL="1600200" indent="-228600" algn="l" rtl="0" fontAlgn="base">
        <a:lnSpc>
          <a:spcPct val="75000"/>
        </a:lnSpc>
        <a:spcBef>
          <a:spcPct val="30000"/>
        </a:spcBef>
        <a:spcAft>
          <a:spcPct val="0"/>
        </a:spcAft>
        <a:buClr>
          <a:srgbClr val="080808"/>
        </a:buClr>
        <a:buChar char="–"/>
        <a:defRPr sz="2000">
          <a:solidFill>
            <a:srgbClr val="080808"/>
          </a:solidFill>
          <a:latin typeface="+mn-lt"/>
        </a:defRPr>
      </a:lvl4pPr>
      <a:lvl5pPr marL="2057400" indent="-228600" algn="l" rtl="0" fontAlgn="base">
        <a:lnSpc>
          <a:spcPct val="75000"/>
        </a:lnSpc>
        <a:spcBef>
          <a:spcPct val="30000"/>
        </a:spcBef>
        <a:spcAft>
          <a:spcPct val="0"/>
        </a:spcAft>
        <a:buClr>
          <a:srgbClr val="080808"/>
        </a:buClr>
        <a:buChar char="»"/>
        <a:defRPr>
          <a:solidFill>
            <a:srgbClr val="080808"/>
          </a:solidFill>
          <a:latin typeface="+mn-lt"/>
        </a:defRPr>
      </a:lvl5pPr>
      <a:lvl6pPr marL="2514600" indent="-228600" algn="l" rtl="0" fontAlgn="base">
        <a:lnSpc>
          <a:spcPct val="75000"/>
        </a:lnSpc>
        <a:spcBef>
          <a:spcPct val="30000"/>
        </a:spcBef>
        <a:spcAft>
          <a:spcPct val="0"/>
        </a:spcAft>
        <a:buClr>
          <a:srgbClr val="080808"/>
        </a:buClr>
        <a:buChar char="»"/>
        <a:defRPr>
          <a:solidFill>
            <a:srgbClr val="080808"/>
          </a:solidFill>
          <a:latin typeface="+mn-lt"/>
        </a:defRPr>
      </a:lvl6pPr>
      <a:lvl7pPr marL="2971800" indent="-228600" algn="l" rtl="0" fontAlgn="base">
        <a:lnSpc>
          <a:spcPct val="75000"/>
        </a:lnSpc>
        <a:spcBef>
          <a:spcPct val="30000"/>
        </a:spcBef>
        <a:spcAft>
          <a:spcPct val="0"/>
        </a:spcAft>
        <a:buClr>
          <a:srgbClr val="080808"/>
        </a:buClr>
        <a:buChar char="»"/>
        <a:defRPr>
          <a:solidFill>
            <a:srgbClr val="080808"/>
          </a:solidFill>
          <a:latin typeface="+mn-lt"/>
        </a:defRPr>
      </a:lvl7pPr>
      <a:lvl8pPr marL="3429000" indent="-228600" algn="l" rtl="0" fontAlgn="base">
        <a:lnSpc>
          <a:spcPct val="75000"/>
        </a:lnSpc>
        <a:spcBef>
          <a:spcPct val="30000"/>
        </a:spcBef>
        <a:spcAft>
          <a:spcPct val="0"/>
        </a:spcAft>
        <a:buClr>
          <a:srgbClr val="080808"/>
        </a:buClr>
        <a:buChar char="»"/>
        <a:defRPr>
          <a:solidFill>
            <a:srgbClr val="080808"/>
          </a:solidFill>
          <a:latin typeface="+mn-lt"/>
        </a:defRPr>
      </a:lvl8pPr>
      <a:lvl9pPr marL="3886200" indent="-228600" algn="l" rtl="0" fontAlgn="base">
        <a:lnSpc>
          <a:spcPct val="75000"/>
        </a:lnSpc>
        <a:spcBef>
          <a:spcPct val="30000"/>
        </a:spcBef>
        <a:spcAft>
          <a:spcPct val="0"/>
        </a:spcAft>
        <a:buClr>
          <a:srgbClr val="080808"/>
        </a:buClr>
        <a:buChar char="»"/>
        <a:defRPr>
          <a:solidFill>
            <a:srgbClr val="08080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800100" y="1295400"/>
            <a:ext cx="7543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Place Title Text Here</a:t>
            </a:r>
          </a:p>
        </p:txBody>
      </p:sp>
      <p:sp>
        <p:nvSpPr>
          <p:cNvPr id="38915" name="Rectangle 3"/>
          <p:cNvSpPr>
            <a:spLocks noGrp="1" noChangeArrowheads="1"/>
          </p:cNvSpPr>
          <p:nvPr>
            <p:ph type="body" idx="1"/>
          </p:nvPr>
        </p:nvSpPr>
        <p:spPr bwMode="auto">
          <a:xfrm>
            <a:off x="800100" y="2819400"/>
            <a:ext cx="7543800" cy="2514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Place text here</a:t>
            </a:r>
          </a:p>
          <a:p>
            <a:pPr lvl="1"/>
            <a:r>
              <a:rPr lang="en-US" altLang="en-US" smtClean="0"/>
              <a:t>Second level</a:t>
            </a:r>
          </a:p>
          <a:p>
            <a:pPr lvl="2"/>
            <a:r>
              <a:rPr lang="en-US" altLang="en-US" smtClean="0"/>
              <a:t>Third level </a:t>
            </a:r>
          </a:p>
          <a:p>
            <a:pPr lvl="3"/>
            <a:r>
              <a:rPr lang="en-US" altLang="en-US" smtClean="0"/>
              <a:t>Fourth level</a:t>
            </a:r>
          </a:p>
          <a:p>
            <a:pPr lvl="4"/>
            <a:r>
              <a:rPr lang="en-US" altLang="en-US" smtClean="0"/>
              <a:t>Fifth level</a:t>
            </a:r>
          </a:p>
          <a:p>
            <a:pPr lvl="3"/>
            <a:endParaRPr lang="en-US" altLang="en-US" smtClean="0"/>
          </a:p>
        </p:txBody>
      </p:sp>
      <p:pic>
        <p:nvPicPr>
          <p:cNvPr id="38916" name="Picture 4" descr="MDE logo"/>
          <p:cNvPicPr>
            <a:picLocks noChangeAspect="1" noChangeArrowheads="1"/>
          </p:cNvPicPr>
          <p:nvPr/>
        </p:nvPicPr>
        <p:blipFill>
          <a:blip r:embed="rId17" cstate="print"/>
          <a:srcRect/>
          <a:stretch>
            <a:fillRect/>
          </a:stretch>
        </p:blipFill>
        <p:spPr bwMode="auto">
          <a:xfrm>
            <a:off x="304800" y="152400"/>
            <a:ext cx="560388" cy="700088"/>
          </a:xfrm>
          <a:prstGeom prst="rect">
            <a:avLst/>
          </a:prstGeom>
          <a:noFill/>
        </p:spPr>
      </p:pic>
      <p:sp>
        <p:nvSpPr>
          <p:cNvPr id="38917" name="Line 5"/>
          <p:cNvSpPr>
            <a:spLocks noChangeShapeType="1"/>
          </p:cNvSpPr>
          <p:nvPr/>
        </p:nvSpPr>
        <p:spPr bwMode="auto">
          <a:xfrm>
            <a:off x="304800" y="838200"/>
            <a:ext cx="8382000" cy="0"/>
          </a:xfrm>
          <a:prstGeom prst="line">
            <a:avLst/>
          </a:prstGeom>
          <a:noFill/>
          <a:ln w="47625">
            <a:solidFill>
              <a:schemeClr val="bg1"/>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pic>
        <p:nvPicPr>
          <p:cNvPr id="38918" name="Picture 6" descr="Maryland Crown Logo"/>
          <p:cNvPicPr>
            <a:picLocks noChangeAspect="1" noChangeArrowheads="1"/>
          </p:cNvPicPr>
          <p:nvPr/>
        </p:nvPicPr>
        <p:blipFill>
          <a:blip r:embed="rId18" cstate="print"/>
          <a:srcRect/>
          <a:stretch>
            <a:fillRect/>
          </a:stretch>
        </p:blipFill>
        <p:spPr bwMode="auto">
          <a:xfrm>
            <a:off x="7543800" y="5943600"/>
            <a:ext cx="1295400" cy="588963"/>
          </a:xfrm>
          <a:prstGeom prst="rect">
            <a:avLst/>
          </a:prstGeom>
          <a:noFill/>
        </p:spPr>
      </p:pic>
    </p:spTree>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Lst>
  <p:hf hdr="0" ftr="0" dt="0"/>
  <p:txStyles>
    <p:titleStyle>
      <a:lvl1pPr algn="l" rtl="0" fontAlgn="base">
        <a:lnSpc>
          <a:spcPct val="85000"/>
        </a:lnSpc>
        <a:spcBef>
          <a:spcPct val="0"/>
        </a:spcBef>
        <a:spcAft>
          <a:spcPct val="0"/>
        </a:spcAft>
        <a:defRPr sz="4200">
          <a:solidFill>
            <a:srgbClr val="003399"/>
          </a:solidFill>
          <a:latin typeface="+mj-lt"/>
          <a:ea typeface="+mj-ea"/>
          <a:cs typeface="+mj-cs"/>
        </a:defRPr>
      </a:lvl1pPr>
      <a:lvl2pPr algn="l" rtl="0" fontAlgn="base">
        <a:lnSpc>
          <a:spcPct val="85000"/>
        </a:lnSpc>
        <a:spcBef>
          <a:spcPct val="0"/>
        </a:spcBef>
        <a:spcAft>
          <a:spcPct val="0"/>
        </a:spcAft>
        <a:defRPr sz="4200">
          <a:solidFill>
            <a:srgbClr val="003399"/>
          </a:solidFill>
          <a:latin typeface="Arial" charset="0"/>
        </a:defRPr>
      </a:lvl2pPr>
      <a:lvl3pPr algn="l" rtl="0" fontAlgn="base">
        <a:lnSpc>
          <a:spcPct val="85000"/>
        </a:lnSpc>
        <a:spcBef>
          <a:spcPct val="0"/>
        </a:spcBef>
        <a:spcAft>
          <a:spcPct val="0"/>
        </a:spcAft>
        <a:defRPr sz="4200">
          <a:solidFill>
            <a:srgbClr val="003399"/>
          </a:solidFill>
          <a:latin typeface="Arial" charset="0"/>
        </a:defRPr>
      </a:lvl3pPr>
      <a:lvl4pPr algn="l" rtl="0" fontAlgn="base">
        <a:lnSpc>
          <a:spcPct val="85000"/>
        </a:lnSpc>
        <a:spcBef>
          <a:spcPct val="0"/>
        </a:spcBef>
        <a:spcAft>
          <a:spcPct val="0"/>
        </a:spcAft>
        <a:defRPr sz="4200">
          <a:solidFill>
            <a:srgbClr val="003399"/>
          </a:solidFill>
          <a:latin typeface="Arial" charset="0"/>
        </a:defRPr>
      </a:lvl4pPr>
      <a:lvl5pPr algn="l" rtl="0" fontAlgn="base">
        <a:lnSpc>
          <a:spcPct val="85000"/>
        </a:lnSpc>
        <a:spcBef>
          <a:spcPct val="0"/>
        </a:spcBef>
        <a:spcAft>
          <a:spcPct val="0"/>
        </a:spcAft>
        <a:defRPr sz="4200">
          <a:solidFill>
            <a:srgbClr val="003399"/>
          </a:solidFill>
          <a:latin typeface="Arial" charset="0"/>
        </a:defRPr>
      </a:lvl5pPr>
      <a:lvl6pPr marL="457200" algn="l" rtl="0" fontAlgn="base">
        <a:lnSpc>
          <a:spcPct val="85000"/>
        </a:lnSpc>
        <a:spcBef>
          <a:spcPct val="0"/>
        </a:spcBef>
        <a:spcAft>
          <a:spcPct val="0"/>
        </a:spcAft>
        <a:defRPr sz="4200">
          <a:solidFill>
            <a:srgbClr val="003399"/>
          </a:solidFill>
          <a:latin typeface="Arial" charset="0"/>
        </a:defRPr>
      </a:lvl6pPr>
      <a:lvl7pPr marL="914400" algn="l" rtl="0" fontAlgn="base">
        <a:lnSpc>
          <a:spcPct val="85000"/>
        </a:lnSpc>
        <a:spcBef>
          <a:spcPct val="0"/>
        </a:spcBef>
        <a:spcAft>
          <a:spcPct val="0"/>
        </a:spcAft>
        <a:defRPr sz="4200">
          <a:solidFill>
            <a:srgbClr val="003399"/>
          </a:solidFill>
          <a:latin typeface="Arial" charset="0"/>
        </a:defRPr>
      </a:lvl7pPr>
      <a:lvl8pPr marL="1371600" algn="l" rtl="0" fontAlgn="base">
        <a:lnSpc>
          <a:spcPct val="85000"/>
        </a:lnSpc>
        <a:spcBef>
          <a:spcPct val="0"/>
        </a:spcBef>
        <a:spcAft>
          <a:spcPct val="0"/>
        </a:spcAft>
        <a:defRPr sz="4200">
          <a:solidFill>
            <a:srgbClr val="003399"/>
          </a:solidFill>
          <a:latin typeface="Arial" charset="0"/>
        </a:defRPr>
      </a:lvl8pPr>
      <a:lvl9pPr marL="1828800" algn="l" rtl="0" fontAlgn="base">
        <a:lnSpc>
          <a:spcPct val="85000"/>
        </a:lnSpc>
        <a:spcBef>
          <a:spcPct val="0"/>
        </a:spcBef>
        <a:spcAft>
          <a:spcPct val="0"/>
        </a:spcAft>
        <a:defRPr sz="4200">
          <a:solidFill>
            <a:srgbClr val="003399"/>
          </a:solidFill>
          <a:latin typeface="Arial" charset="0"/>
        </a:defRPr>
      </a:lvl9pPr>
    </p:titleStyle>
    <p:bodyStyle>
      <a:lvl1pPr marL="342900" indent="-342900" algn="l" rtl="0" fontAlgn="base">
        <a:spcBef>
          <a:spcPct val="60000"/>
        </a:spcBef>
        <a:spcAft>
          <a:spcPct val="0"/>
        </a:spcAft>
        <a:buClr>
          <a:srgbClr val="080808"/>
        </a:buClr>
        <a:buChar char="•"/>
        <a:defRPr sz="3000">
          <a:solidFill>
            <a:srgbClr val="080808"/>
          </a:solidFill>
          <a:latin typeface="+mn-lt"/>
          <a:ea typeface="+mn-ea"/>
          <a:cs typeface="+mn-cs"/>
        </a:defRPr>
      </a:lvl1pPr>
      <a:lvl2pPr marL="742950" indent="-285750" algn="l" rtl="0" fontAlgn="base">
        <a:spcBef>
          <a:spcPct val="40000"/>
        </a:spcBef>
        <a:spcAft>
          <a:spcPct val="0"/>
        </a:spcAft>
        <a:buClr>
          <a:srgbClr val="080808"/>
        </a:buClr>
        <a:buChar char="–"/>
        <a:defRPr sz="2600">
          <a:solidFill>
            <a:srgbClr val="080808"/>
          </a:solidFill>
          <a:latin typeface="+mn-lt"/>
        </a:defRPr>
      </a:lvl2pPr>
      <a:lvl3pPr marL="1143000" indent="-228600" algn="l" rtl="0" fontAlgn="base">
        <a:lnSpc>
          <a:spcPct val="95000"/>
        </a:lnSpc>
        <a:spcBef>
          <a:spcPct val="35000"/>
        </a:spcBef>
        <a:spcAft>
          <a:spcPct val="0"/>
        </a:spcAft>
        <a:buClr>
          <a:srgbClr val="080808"/>
        </a:buClr>
        <a:buChar char="•"/>
        <a:defRPr sz="2400">
          <a:solidFill>
            <a:srgbClr val="080808"/>
          </a:solidFill>
          <a:latin typeface="+mn-lt"/>
        </a:defRPr>
      </a:lvl3pPr>
      <a:lvl4pPr marL="1600200" indent="-228600" algn="l" rtl="0" fontAlgn="base">
        <a:lnSpc>
          <a:spcPct val="75000"/>
        </a:lnSpc>
        <a:spcBef>
          <a:spcPct val="30000"/>
        </a:spcBef>
        <a:spcAft>
          <a:spcPct val="0"/>
        </a:spcAft>
        <a:buClr>
          <a:srgbClr val="080808"/>
        </a:buClr>
        <a:buChar char="–"/>
        <a:defRPr sz="2000">
          <a:solidFill>
            <a:srgbClr val="080808"/>
          </a:solidFill>
          <a:latin typeface="+mn-lt"/>
        </a:defRPr>
      </a:lvl4pPr>
      <a:lvl5pPr marL="2057400" indent="-228600" algn="l" rtl="0" fontAlgn="base">
        <a:lnSpc>
          <a:spcPct val="75000"/>
        </a:lnSpc>
        <a:spcBef>
          <a:spcPct val="30000"/>
        </a:spcBef>
        <a:spcAft>
          <a:spcPct val="0"/>
        </a:spcAft>
        <a:buClr>
          <a:srgbClr val="080808"/>
        </a:buClr>
        <a:buChar char="»"/>
        <a:defRPr>
          <a:solidFill>
            <a:srgbClr val="080808"/>
          </a:solidFill>
          <a:latin typeface="+mn-lt"/>
        </a:defRPr>
      </a:lvl5pPr>
      <a:lvl6pPr marL="2514600" indent="-228600" algn="l" rtl="0" fontAlgn="base">
        <a:lnSpc>
          <a:spcPct val="75000"/>
        </a:lnSpc>
        <a:spcBef>
          <a:spcPct val="30000"/>
        </a:spcBef>
        <a:spcAft>
          <a:spcPct val="0"/>
        </a:spcAft>
        <a:buClr>
          <a:srgbClr val="080808"/>
        </a:buClr>
        <a:buChar char="»"/>
        <a:defRPr>
          <a:solidFill>
            <a:srgbClr val="080808"/>
          </a:solidFill>
          <a:latin typeface="+mn-lt"/>
        </a:defRPr>
      </a:lvl6pPr>
      <a:lvl7pPr marL="2971800" indent="-228600" algn="l" rtl="0" fontAlgn="base">
        <a:lnSpc>
          <a:spcPct val="75000"/>
        </a:lnSpc>
        <a:spcBef>
          <a:spcPct val="30000"/>
        </a:spcBef>
        <a:spcAft>
          <a:spcPct val="0"/>
        </a:spcAft>
        <a:buClr>
          <a:srgbClr val="080808"/>
        </a:buClr>
        <a:buChar char="»"/>
        <a:defRPr>
          <a:solidFill>
            <a:srgbClr val="080808"/>
          </a:solidFill>
          <a:latin typeface="+mn-lt"/>
        </a:defRPr>
      </a:lvl7pPr>
      <a:lvl8pPr marL="3429000" indent="-228600" algn="l" rtl="0" fontAlgn="base">
        <a:lnSpc>
          <a:spcPct val="75000"/>
        </a:lnSpc>
        <a:spcBef>
          <a:spcPct val="30000"/>
        </a:spcBef>
        <a:spcAft>
          <a:spcPct val="0"/>
        </a:spcAft>
        <a:buClr>
          <a:srgbClr val="080808"/>
        </a:buClr>
        <a:buChar char="»"/>
        <a:defRPr>
          <a:solidFill>
            <a:srgbClr val="080808"/>
          </a:solidFill>
          <a:latin typeface="+mn-lt"/>
        </a:defRPr>
      </a:lvl8pPr>
      <a:lvl9pPr marL="3886200" indent="-228600" algn="l" rtl="0" fontAlgn="base">
        <a:lnSpc>
          <a:spcPct val="75000"/>
        </a:lnSpc>
        <a:spcBef>
          <a:spcPct val="30000"/>
        </a:spcBef>
        <a:spcAft>
          <a:spcPct val="0"/>
        </a:spcAft>
        <a:buClr>
          <a:srgbClr val="080808"/>
        </a:buClr>
        <a:buChar char="»"/>
        <a:defRPr>
          <a:solidFill>
            <a:srgbClr val="08080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800100" y="1295400"/>
            <a:ext cx="7543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Place Title Text Here</a:t>
            </a:r>
          </a:p>
        </p:txBody>
      </p:sp>
      <p:sp>
        <p:nvSpPr>
          <p:cNvPr id="38915" name="Rectangle 3"/>
          <p:cNvSpPr>
            <a:spLocks noGrp="1" noChangeArrowheads="1"/>
          </p:cNvSpPr>
          <p:nvPr>
            <p:ph type="body" idx="1"/>
          </p:nvPr>
        </p:nvSpPr>
        <p:spPr bwMode="auto">
          <a:xfrm>
            <a:off x="800100" y="2819400"/>
            <a:ext cx="7543800" cy="2514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Place text here</a:t>
            </a:r>
          </a:p>
          <a:p>
            <a:pPr lvl="1"/>
            <a:r>
              <a:rPr lang="en-US" altLang="en-US" smtClean="0"/>
              <a:t>Second level</a:t>
            </a:r>
          </a:p>
          <a:p>
            <a:pPr lvl="2"/>
            <a:r>
              <a:rPr lang="en-US" altLang="en-US" smtClean="0"/>
              <a:t>Third level </a:t>
            </a:r>
          </a:p>
          <a:p>
            <a:pPr lvl="3"/>
            <a:r>
              <a:rPr lang="en-US" altLang="en-US" smtClean="0"/>
              <a:t>Fourth level</a:t>
            </a:r>
          </a:p>
          <a:p>
            <a:pPr lvl="4"/>
            <a:r>
              <a:rPr lang="en-US" altLang="en-US" smtClean="0"/>
              <a:t>Fifth level</a:t>
            </a:r>
          </a:p>
          <a:p>
            <a:pPr lvl="3"/>
            <a:endParaRPr lang="en-US" altLang="en-US" smtClean="0"/>
          </a:p>
        </p:txBody>
      </p:sp>
      <p:pic>
        <p:nvPicPr>
          <p:cNvPr id="38916" name="Picture 4" descr="MDE logo"/>
          <p:cNvPicPr>
            <a:picLocks noChangeAspect="1" noChangeArrowheads="1"/>
          </p:cNvPicPr>
          <p:nvPr/>
        </p:nvPicPr>
        <p:blipFill>
          <a:blip r:embed="rId17" cstate="print"/>
          <a:srcRect/>
          <a:stretch>
            <a:fillRect/>
          </a:stretch>
        </p:blipFill>
        <p:spPr bwMode="auto">
          <a:xfrm>
            <a:off x="304800" y="152400"/>
            <a:ext cx="560388" cy="700088"/>
          </a:xfrm>
          <a:prstGeom prst="rect">
            <a:avLst/>
          </a:prstGeom>
          <a:noFill/>
        </p:spPr>
      </p:pic>
      <p:sp>
        <p:nvSpPr>
          <p:cNvPr id="38917" name="Line 5"/>
          <p:cNvSpPr>
            <a:spLocks noChangeShapeType="1"/>
          </p:cNvSpPr>
          <p:nvPr/>
        </p:nvSpPr>
        <p:spPr bwMode="auto">
          <a:xfrm>
            <a:off x="304800" y="838200"/>
            <a:ext cx="8382000" cy="0"/>
          </a:xfrm>
          <a:prstGeom prst="line">
            <a:avLst/>
          </a:prstGeom>
          <a:noFill/>
          <a:ln w="47625">
            <a:solidFill>
              <a:schemeClr val="bg1"/>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pic>
        <p:nvPicPr>
          <p:cNvPr id="38918" name="Picture 6" descr="Maryland Crown Logo"/>
          <p:cNvPicPr>
            <a:picLocks noChangeAspect="1" noChangeArrowheads="1"/>
          </p:cNvPicPr>
          <p:nvPr/>
        </p:nvPicPr>
        <p:blipFill>
          <a:blip r:embed="rId18" cstate="print"/>
          <a:srcRect/>
          <a:stretch>
            <a:fillRect/>
          </a:stretch>
        </p:blipFill>
        <p:spPr bwMode="auto">
          <a:xfrm>
            <a:off x="7543800" y="5943600"/>
            <a:ext cx="1295400" cy="588963"/>
          </a:xfrm>
          <a:prstGeom prst="rect">
            <a:avLst/>
          </a:prstGeom>
          <a:noFill/>
        </p:spPr>
      </p:pic>
    </p:spTree>
  </p:cSld>
  <p:clrMap bg1="dk2" tx1="lt1" bg2="dk1" tx2="lt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 id="2147483802" r:id="rId14"/>
    <p:sldLayoutId id="2147483803" r:id="rId15"/>
  </p:sldLayoutIdLst>
  <p:hf hdr="0" ftr="0" dt="0"/>
  <p:txStyles>
    <p:titleStyle>
      <a:lvl1pPr algn="l" rtl="0" fontAlgn="base">
        <a:lnSpc>
          <a:spcPct val="85000"/>
        </a:lnSpc>
        <a:spcBef>
          <a:spcPct val="0"/>
        </a:spcBef>
        <a:spcAft>
          <a:spcPct val="0"/>
        </a:spcAft>
        <a:defRPr sz="4200">
          <a:solidFill>
            <a:srgbClr val="003399"/>
          </a:solidFill>
          <a:latin typeface="+mj-lt"/>
          <a:ea typeface="+mj-ea"/>
          <a:cs typeface="+mj-cs"/>
        </a:defRPr>
      </a:lvl1pPr>
      <a:lvl2pPr algn="l" rtl="0" fontAlgn="base">
        <a:lnSpc>
          <a:spcPct val="85000"/>
        </a:lnSpc>
        <a:spcBef>
          <a:spcPct val="0"/>
        </a:spcBef>
        <a:spcAft>
          <a:spcPct val="0"/>
        </a:spcAft>
        <a:defRPr sz="4200">
          <a:solidFill>
            <a:srgbClr val="003399"/>
          </a:solidFill>
          <a:latin typeface="Arial" charset="0"/>
        </a:defRPr>
      </a:lvl2pPr>
      <a:lvl3pPr algn="l" rtl="0" fontAlgn="base">
        <a:lnSpc>
          <a:spcPct val="85000"/>
        </a:lnSpc>
        <a:spcBef>
          <a:spcPct val="0"/>
        </a:spcBef>
        <a:spcAft>
          <a:spcPct val="0"/>
        </a:spcAft>
        <a:defRPr sz="4200">
          <a:solidFill>
            <a:srgbClr val="003399"/>
          </a:solidFill>
          <a:latin typeface="Arial" charset="0"/>
        </a:defRPr>
      </a:lvl3pPr>
      <a:lvl4pPr algn="l" rtl="0" fontAlgn="base">
        <a:lnSpc>
          <a:spcPct val="85000"/>
        </a:lnSpc>
        <a:spcBef>
          <a:spcPct val="0"/>
        </a:spcBef>
        <a:spcAft>
          <a:spcPct val="0"/>
        </a:spcAft>
        <a:defRPr sz="4200">
          <a:solidFill>
            <a:srgbClr val="003399"/>
          </a:solidFill>
          <a:latin typeface="Arial" charset="0"/>
        </a:defRPr>
      </a:lvl4pPr>
      <a:lvl5pPr algn="l" rtl="0" fontAlgn="base">
        <a:lnSpc>
          <a:spcPct val="85000"/>
        </a:lnSpc>
        <a:spcBef>
          <a:spcPct val="0"/>
        </a:spcBef>
        <a:spcAft>
          <a:spcPct val="0"/>
        </a:spcAft>
        <a:defRPr sz="4200">
          <a:solidFill>
            <a:srgbClr val="003399"/>
          </a:solidFill>
          <a:latin typeface="Arial" charset="0"/>
        </a:defRPr>
      </a:lvl5pPr>
      <a:lvl6pPr marL="457200" algn="l" rtl="0" fontAlgn="base">
        <a:lnSpc>
          <a:spcPct val="85000"/>
        </a:lnSpc>
        <a:spcBef>
          <a:spcPct val="0"/>
        </a:spcBef>
        <a:spcAft>
          <a:spcPct val="0"/>
        </a:spcAft>
        <a:defRPr sz="4200">
          <a:solidFill>
            <a:srgbClr val="003399"/>
          </a:solidFill>
          <a:latin typeface="Arial" charset="0"/>
        </a:defRPr>
      </a:lvl6pPr>
      <a:lvl7pPr marL="914400" algn="l" rtl="0" fontAlgn="base">
        <a:lnSpc>
          <a:spcPct val="85000"/>
        </a:lnSpc>
        <a:spcBef>
          <a:spcPct val="0"/>
        </a:spcBef>
        <a:spcAft>
          <a:spcPct val="0"/>
        </a:spcAft>
        <a:defRPr sz="4200">
          <a:solidFill>
            <a:srgbClr val="003399"/>
          </a:solidFill>
          <a:latin typeface="Arial" charset="0"/>
        </a:defRPr>
      </a:lvl7pPr>
      <a:lvl8pPr marL="1371600" algn="l" rtl="0" fontAlgn="base">
        <a:lnSpc>
          <a:spcPct val="85000"/>
        </a:lnSpc>
        <a:spcBef>
          <a:spcPct val="0"/>
        </a:spcBef>
        <a:spcAft>
          <a:spcPct val="0"/>
        </a:spcAft>
        <a:defRPr sz="4200">
          <a:solidFill>
            <a:srgbClr val="003399"/>
          </a:solidFill>
          <a:latin typeface="Arial" charset="0"/>
        </a:defRPr>
      </a:lvl8pPr>
      <a:lvl9pPr marL="1828800" algn="l" rtl="0" fontAlgn="base">
        <a:lnSpc>
          <a:spcPct val="85000"/>
        </a:lnSpc>
        <a:spcBef>
          <a:spcPct val="0"/>
        </a:spcBef>
        <a:spcAft>
          <a:spcPct val="0"/>
        </a:spcAft>
        <a:defRPr sz="4200">
          <a:solidFill>
            <a:srgbClr val="003399"/>
          </a:solidFill>
          <a:latin typeface="Arial" charset="0"/>
        </a:defRPr>
      </a:lvl9pPr>
    </p:titleStyle>
    <p:bodyStyle>
      <a:lvl1pPr marL="342900" indent="-342900" algn="l" rtl="0" fontAlgn="base">
        <a:spcBef>
          <a:spcPct val="60000"/>
        </a:spcBef>
        <a:spcAft>
          <a:spcPct val="0"/>
        </a:spcAft>
        <a:buClr>
          <a:srgbClr val="080808"/>
        </a:buClr>
        <a:buChar char="•"/>
        <a:defRPr sz="3000">
          <a:solidFill>
            <a:srgbClr val="080808"/>
          </a:solidFill>
          <a:latin typeface="+mn-lt"/>
          <a:ea typeface="+mn-ea"/>
          <a:cs typeface="+mn-cs"/>
        </a:defRPr>
      </a:lvl1pPr>
      <a:lvl2pPr marL="742950" indent="-285750" algn="l" rtl="0" fontAlgn="base">
        <a:spcBef>
          <a:spcPct val="40000"/>
        </a:spcBef>
        <a:spcAft>
          <a:spcPct val="0"/>
        </a:spcAft>
        <a:buClr>
          <a:srgbClr val="080808"/>
        </a:buClr>
        <a:buChar char="–"/>
        <a:defRPr sz="2600">
          <a:solidFill>
            <a:srgbClr val="080808"/>
          </a:solidFill>
          <a:latin typeface="+mn-lt"/>
        </a:defRPr>
      </a:lvl2pPr>
      <a:lvl3pPr marL="1143000" indent="-228600" algn="l" rtl="0" fontAlgn="base">
        <a:lnSpc>
          <a:spcPct val="95000"/>
        </a:lnSpc>
        <a:spcBef>
          <a:spcPct val="35000"/>
        </a:spcBef>
        <a:spcAft>
          <a:spcPct val="0"/>
        </a:spcAft>
        <a:buClr>
          <a:srgbClr val="080808"/>
        </a:buClr>
        <a:buChar char="•"/>
        <a:defRPr sz="2400">
          <a:solidFill>
            <a:srgbClr val="080808"/>
          </a:solidFill>
          <a:latin typeface="+mn-lt"/>
        </a:defRPr>
      </a:lvl3pPr>
      <a:lvl4pPr marL="1600200" indent="-228600" algn="l" rtl="0" fontAlgn="base">
        <a:lnSpc>
          <a:spcPct val="75000"/>
        </a:lnSpc>
        <a:spcBef>
          <a:spcPct val="30000"/>
        </a:spcBef>
        <a:spcAft>
          <a:spcPct val="0"/>
        </a:spcAft>
        <a:buClr>
          <a:srgbClr val="080808"/>
        </a:buClr>
        <a:buChar char="–"/>
        <a:defRPr sz="2000">
          <a:solidFill>
            <a:srgbClr val="080808"/>
          </a:solidFill>
          <a:latin typeface="+mn-lt"/>
        </a:defRPr>
      </a:lvl4pPr>
      <a:lvl5pPr marL="2057400" indent="-228600" algn="l" rtl="0" fontAlgn="base">
        <a:lnSpc>
          <a:spcPct val="75000"/>
        </a:lnSpc>
        <a:spcBef>
          <a:spcPct val="30000"/>
        </a:spcBef>
        <a:spcAft>
          <a:spcPct val="0"/>
        </a:spcAft>
        <a:buClr>
          <a:srgbClr val="080808"/>
        </a:buClr>
        <a:buChar char="»"/>
        <a:defRPr>
          <a:solidFill>
            <a:srgbClr val="080808"/>
          </a:solidFill>
          <a:latin typeface="+mn-lt"/>
        </a:defRPr>
      </a:lvl5pPr>
      <a:lvl6pPr marL="2514600" indent="-228600" algn="l" rtl="0" fontAlgn="base">
        <a:lnSpc>
          <a:spcPct val="75000"/>
        </a:lnSpc>
        <a:spcBef>
          <a:spcPct val="30000"/>
        </a:spcBef>
        <a:spcAft>
          <a:spcPct val="0"/>
        </a:spcAft>
        <a:buClr>
          <a:srgbClr val="080808"/>
        </a:buClr>
        <a:buChar char="»"/>
        <a:defRPr>
          <a:solidFill>
            <a:srgbClr val="080808"/>
          </a:solidFill>
          <a:latin typeface="+mn-lt"/>
        </a:defRPr>
      </a:lvl6pPr>
      <a:lvl7pPr marL="2971800" indent="-228600" algn="l" rtl="0" fontAlgn="base">
        <a:lnSpc>
          <a:spcPct val="75000"/>
        </a:lnSpc>
        <a:spcBef>
          <a:spcPct val="30000"/>
        </a:spcBef>
        <a:spcAft>
          <a:spcPct val="0"/>
        </a:spcAft>
        <a:buClr>
          <a:srgbClr val="080808"/>
        </a:buClr>
        <a:buChar char="»"/>
        <a:defRPr>
          <a:solidFill>
            <a:srgbClr val="080808"/>
          </a:solidFill>
          <a:latin typeface="+mn-lt"/>
        </a:defRPr>
      </a:lvl7pPr>
      <a:lvl8pPr marL="3429000" indent="-228600" algn="l" rtl="0" fontAlgn="base">
        <a:lnSpc>
          <a:spcPct val="75000"/>
        </a:lnSpc>
        <a:spcBef>
          <a:spcPct val="30000"/>
        </a:spcBef>
        <a:spcAft>
          <a:spcPct val="0"/>
        </a:spcAft>
        <a:buClr>
          <a:srgbClr val="080808"/>
        </a:buClr>
        <a:buChar char="»"/>
        <a:defRPr>
          <a:solidFill>
            <a:srgbClr val="080808"/>
          </a:solidFill>
          <a:latin typeface="+mn-lt"/>
        </a:defRPr>
      </a:lvl8pPr>
      <a:lvl9pPr marL="3886200" indent="-228600" algn="l" rtl="0" fontAlgn="base">
        <a:lnSpc>
          <a:spcPct val="75000"/>
        </a:lnSpc>
        <a:spcBef>
          <a:spcPct val="30000"/>
        </a:spcBef>
        <a:spcAft>
          <a:spcPct val="0"/>
        </a:spcAft>
        <a:buClr>
          <a:srgbClr val="080808"/>
        </a:buClr>
        <a:buChar char="»"/>
        <a:defRPr>
          <a:solidFill>
            <a:srgbClr val="08080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9157"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9158"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defTabSz="457200">
              <a:lnSpc>
                <a:spcPct val="100000"/>
              </a:lnSpc>
              <a:spcBef>
                <a:spcPct val="0"/>
              </a:spcBef>
              <a:buClrTx/>
              <a:buSzTx/>
              <a:buFontTx/>
              <a:buNone/>
            </a:pPr>
            <a:endParaRPr lang="en-US" dirty="0"/>
          </a:p>
        </p:txBody>
      </p:sp>
      <p:sp>
        <p:nvSpPr>
          <p:cNvPr id="11"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defTabSz="457200">
              <a:lnSpc>
                <a:spcPct val="100000"/>
              </a:lnSpc>
              <a:buClrTx/>
              <a:buSzTx/>
              <a:buFontTx/>
              <a:buNone/>
              <a:defRPr/>
            </a:pPr>
            <a:endParaRPr lang="en-US" dirty="0">
              <a:solidFill>
                <a:prstClr val="black">
                  <a:tint val="75000"/>
                </a:prstClr>
              </a:solidFill>
            </a:endParaRPr>
          </a:p>
        </p:txBody>
      </p:sp>
      <p:sp>
        <p:nvSpPr>
          <p:cNvPr id="12"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defTabSz="457200">
              <a:lnSpc>
                <a:spcPct val="100000"/>
              </a:lnSpc>
              <a:spcBef>
                <a:spcPct val="0"/>
              </a:spcBef>
              <a:buClrTx/>
              <a:buSzTx/>
              <a:buFontTx/>
              <a:buNone/>
            </a:pPr>
            <a:fld id="{E9771BDF-3C8F-46B4-AC7F-2A590322B174}" type="slidenum">
              <a:rPr lang="en-US"/>
              <a:pPr defTabSz="457200">
                <a:lnSpc>
                  <a:spcPct val="100000"/>
                </a:lnSpc>
                <a:spcBef>
                  <a:spcPct val="0"/>
                </a:spcBef>
                <a:buClrTx/>
                <a:buSzTx/>
                <a:buFontTx/>
                <a:buNone/>
              </a:pPr>
              <a:t>‹#›</a:t>
            </a:fld>
            <a:endParaRPr lang="en-US" dirty="0"/>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9157"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9158"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defTabSz="457200">
              <a:lnSpc>
                <a:spcPct val="100000"/>
              </a:lnSpc>
              <a:spcBef>
                <a:spcPct val="0"/>
              </a:spcBef>
              <a:buClrTx/>
              <a:buSzTx/>
              <a:buFontTx/>
              <a:buNone/>
            </a:pPr>
            <a:endParaRPr lang="en-US" dirty="0"/>
          </a:p>
        </p:txBody>
      </p:sp>
      <p:sp>
        <p:nvSpPr>
          <p:cNvPr id="11"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defTabSz="457200">
              <a:lnSpc>
                <a:spcPct val="100000"/>
              </a:lnSpc>
              <a:buClrTx/>
              <a:buSzTx/>
              <a:buFontTx/>
              <a:buNone/>
              <a:defRPr/>
            </a:pPr>
            <a:endParaRPr lang="en-US" dirty="0">
              <a:solidFill>
                <a:prstClr val="black">
                  <a:tint val="75000"/>
                </a:prstClr>
              </a:solidFill>
            </a:endParaRPr>
          </a:p>
        </p:txBody>
      </p:sp>
      <p:sp>
        <p:nvSpPr>
          <p:cNvPr id="12"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defTabSz="457200">
              <a:lnSpc>
                <a:spcPct val="100000"/>
              </a:lnSpc>
              <a:spcBef>
                <a:spcPct val="0"/>
              </a:spcBef>
              <a:buClrTx/>
              <a:buSzTx/>
              <a:buFontTx/>
              <a:buNone/>
            </a:pPr>
            <a:fld id="{E9771BDF-3C8F-46B4-AC7F-2A590322B174}" type="slidenum">
              <a:rPr lang="en-US"/>
              <a:pPr defTabSz="457200">
                <a:lnSpc>
                  <a:spcPct val="100000"/>
                </a:lnSpc>
                <a:spcBef>
                  <a:spcPct val="0"/>
                </a:spcBef>
                <a:buClrTx/>
                <a:buSzTx/>
                <a:buFontTx/>
                <a:buNone/>
              </a:pPr>
              <a:t>‹#›</a:t>
            </a:fld>
            <a:endParaRPr lang="en-US" dirty="0"/>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800100" y="1295400"/>
            <a:ext cx="7543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Place Title Text Here</a:t>
            </a:r>
          </a:p>
        </p:txBody>
      </p:sp>
      <p:sp>
        <p:nvSpPr>
          <p:cNvPr id="38915" name="Rectangle 3"/>
          <p:cNvSpPr>
            <a:spLocks noGrp="1" noChangeArrowheads="1"/>
          </p:cNvSpPr>
          <p:nvPr>
            <p:ph type="body" idx="1"/>
          </p:nvPr>
        </p:nvSpPr>
        <p:spPr bwMode="auto">
          <a:xfrm>
            <a:off x="800100" y="2819400"/>
            <a:ext cx="7543800" cy="2514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Place text here</a:t>
            </a:r>
          </a:p>
          <a:p>
            <a:pPr lvl="1"/>
            <a:r>
              <a:rPr lang="en-US" altLang="en-US" smtClean="0"/>
              <a:t>Second level</a:t>
            </a:r>
          </a:p>
          <a:p>
            <a:pPr lvl="2"/>
            <a:r>
              <a:rPr lang="en-US" altLang="en-US" smtClean="0"/>
              <a:t>Third level </a:t>
            </a:r>
          </a:p>
          <a:p>
            <a:pPr lvl="3"/>
            <a:r>
              <a:rPr lang="en-US" altLang="en-US" smtClean="0"/>
              <a:t>Fourth level</a:t>
            </a:r>
          </a:p>
          <a:p>
            <a:pPr lvl="4"/>
            <a:r>
              <a:rPr lang="en-US" altLang="en-US" smtClean="0"/>
              <a:t>Fifth level</a:t>
            </a:r>
          </a:p>
          <a:p>
            <a:pPr lvl="3"/>
            <a:endParaRPr lang="en-US" altLang="en-US" smtClean="0"/>
          </a:p>
        </p:txBody>
      </p:sp>
      <p:pic>
        <p:nvPicPr>
          <p:cNvPr id="38916" name="Picture 4" descr="MDE logo"/>
          <p:cNvPicPr>
            <a:picLocks noChangeAspect="1" noChangeArrowheads="1"/>
          </p:cNvPicPr>
          <p:nvPr/>
        </p:nvPicPr>
        <p:blipFill>
          <a:blip r:embed="rId17" cstate="print"/>
          <a:srcRect/>
          <a:stretch>
            <a:fillRect/>
          </a:stretch>
        </p:blipFill>
        <p:spPr bwMode="auto">
          <a:xfrm>
            <a:off x="304800" y="152400"/>
            <a:ext cx="560388" cy="700088"/>
          </a:xfrm>
          <a:prstGeom prst="rect">
            <a:avLst/>
          </a:prstGeom>
          <a:noFill/>
        </p:spPr>
      </p:pic>
      <p:sp>
        <p:nvSpPr>
          <p:cNvPr id="38917" name="Line 5"/>
          <p:cNvSpPr>
            <a:spLocks noChangeShapeType="1"/>
          </p:cNvSpPr>
          <p:nvPr/>
        </p:nvSpPr>
        <p:spPr bwMode="auto">
          <a:xfrm>
            <a:off x="304800" y="838200"/>
            <a:ext cx="8382000" cy="0"/>
          </a:xfrm>
          <a:prstGeom prst="line">
            <a:avLst/>
          </a:prstGeom>
          <a:noFill/>
          <a:ln w="47625">
            <a:solidFill>
              <a:schemeClr val="bg1"/>
            </a:solidFill>
            <a:round/>
            <a:headEnd/>
            <a:tailEnd/>
          </a:ln>
          <a:effectLst/>
        </p:spPr>
        <p:txBody>
          <a:bodyPr anchor="ctr"/>
          <a:lstStyle/>
          <a:p>
            <a:pPr algn="ctr">
              <a:lnSpc>
                <a:spcPct val="100000"/>
              </a:lnSpc>
              <a:spcBef>
                <a:spcPct val="0"/>
              </a:spcBef>
              <a:buClrTx/>
              <a:buSzTx/>
              <a:buFontTx/>
              <a:buNone/>
            </a:pPr>
            <a:endParaRPr lang="en-US" dirty="0">
              <a:solidFill>
                <a:srgbClr val="000000"/>
              </a:solidFill>
              <a:latin typeface="Arial" charset="0"/>
            </a:endParaRPr>
          </a:p>
        </p:txBody>
      </p:sp>
      <p:pic>
        <p:nvPicPr>
          <p:cNvPr id="38918" name="Picture 6" descr="Maryland Crown Logo"/>
          <p:cNvPicPr>
            <a:picLocks noChangeAspect="1" noChangeArrowheads="1"/>
          </p:cNvPicPr>
          <p:nvPr/>
        </p:nvPicPr>
        <p:blipFill>
          <a:blip r:embed="rId18" cstate="print"/>
          <a:srcRect/>
          <a:stretch>
            <a:fillRect/>
          </a:stretch>
        </p:blipFill>
        <p:spPr bwMode="auto">
          <a:xfrm>
            <a:off x="7543800" y="5943600"/>
            <a:ext cx="1295400" cy="588963"/>
          </a:xfrm>
          <a:prstGeom prst="rect">
            <a:avLst/>
          </a:prstGeom>
          <a:noFill/>
        </p:spPr>
      </p:pic>
    </p:spTree>
  </p:cSld>
  <p:clrMap bg1="dk2" tx1="lt1" bg2="dk1"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 id="2147483824" r:id="rId14"/>
    <p:sldLayoutId id="2147483825" r:id="rId15"/>
  </p:sldLayoutIdLst>
  <p:hf hdr="0" ftr="0" dt="0"/>
  <p:txStyles>
    <p:titleStyle>
      <a:lvl1pPr algn="l" rtl="0" fontAlgn="base">
        <a:lnSpc>
          <a:spcPct val="85000"/>
        </a:lnSpc>
        <a:spcBef>
          <a:spcPct val="0"/>
        </a:spcBef>
        <a:spcAft>
          <a:spcPct val="0"/>
        </a:spcAft>
        <a:defRPr sz="4200">
          <a:solidFill>
            <a:srgbClr val="003399"/>
          </a:solidFill>
          <a:latin typeface="+mj-lt"/>
          <a:ea typeface="+mj-ea"/>
          <a:cs typeface="+mj-cs"/>
        </a:defRPr>
      </a:lvl1pPr>
      <a:lvl2pPr algn="l" rtl="0" fontAlgn="base">
        <a:lnSpc>
          <a:spcPct val="85000"/>
        </a:lnSpc>
        <a:spcBef>
          <a:spcPct val="0"/>
        </a:spcBef>
        <a:spcAft>
          <a:spcPct val="0"/>
        </a:spcAft>
        <a:defRPr sz="4200">
          <a:solidFill>
            <a:srgbClr val="003399"/>
          </a:solidFill>
          <a:latin typeface="Arial" charset="0"/>
        </a:defRPr>
      </a:lvl2pPr>
      <a:lvl3pPr algn="l" rtl="0" fontAlgn="base">
        <a:lnSpc>
          <a:spcPct val="85000"/>
        </a:lnSpc>
        <a:spcBef>
          <a:spcPct val="0"/>
        </a:spcBef>
        <a:spcAft>
          <a:spcPct val="0"/>
        </a:spcAft>
        <a:defRPr sz="4200">
          <a:solidFill>
            <a:srgbClr val="003399"/>
          </a:solidFill>
          <a:latin typeface="Arial" charset="0"/>
        </a:defRPr>
      </a:lvl3pPr>
      <a:lvl4pPr algn="l" rtl="0" fontAlgn="base">
        <a:lnSpc>
          <a:spcPct val="85000"/>
        </a:lnSpc>
        <a:spcBef>
          <a:spcPct val="0"/>
        </a:spcBef>
        <a:spcAft>
          <a:spcPct val="0"/>
        </a:spcAft>
        <a:defRPr sz="4200">
          <a:solidFill>
            <a:srgbClr val="003399"/>
          </a:solidFill>
          <a:latin typeface="Arial" charset="0"/>
        </a:defRPr>
      </a:lvl4pPr>
      <a:lvl5pPr algn="l" rtl="0" fontAlgn="base">
        <a:lnSpc>
          <a:spcPct val="85000"/>
        </a:lnSpc>
        <a:spcBef>
          <a:spcPct val="0"/>
        </a:spcBef>
        <a:spcAft>
          <a:spcPct val="0"/>
        </a:spcAft>
        <a:defRPr sz="4200">
          <a:solidFill>
            <a:srgbClr val="003399"/>
          </a:solidFill>
          <a:latin typeface="Arial" charset="0"/>
        </a:defRPr>
      </a:lvl5pPr>
      <a:lvl6pPr marL="457200" algn="l" rtl="0" fontAlgn="base">
        <a:lnSpc>
          <a:spcPct val="85000"/>
        </a:lnSpc>
        <a:spcBef>
          <a:spcPct val="0"/>
        </a:spcBef>
        <a:spcAft>
          <a:spcPct val="0"/>
        </a:spcAft>
        <a:defRPr sz="4200">
          <a:solidFill>
            <a:srgbClr val="003399"/>
          </a:solidFill>
          <a:latin typeface="Arial" charset="0"/>
        </a:defRPr>
      </a:lvl6pPr>
      <a:lvl7pPr marL="914400" algn="l" rtl="0" fontAlgn="base">
        <a:lnSpc>
          <a:spcPct val="85000"/>
        </a:lnSpc>
        <a:spcBef>
          <a:spcPct val="0"/>
        </a:spcBef>
        <a:spcAft>
          <a:spcPct val="0"/>
        </a:spcAft>
        <a:defRPr sz="4200">
          <a:solidFill>
            <a:srgbClr val="003399"/>
          </a:solidFill>
          <a:latin typeface="Arial" charset="0"/>
        </a:defRPr>
      </a:lvl7pPr>
      <a:lvl8pPr marL="1371600" algn="l" rtl="0" fontAlgn="base">
        <a:lnSpc>
          <a:spcPct val="85000"/>
        </a:lnSpc>
        <a:spcBef>
          <a:spcPct val="0"/>
        </a:spcBef>
        <a:spcAft>
          <a:spcPct val="0"/>
        </a:spcAft>
        <a:defRPr sz="4200">
          <a:solidFill>
            <a:srgbClr val="003399"/>
          </a:solidFill>
          <a:latin typeface="Arial" charset="0"/>
        </a:defRPr>
      </a:lvl8pPr>
      <a:lvl9pPr marL="1828800" algn="l" rtl="0" fontAlgn="base">
        <a:lnSpc>
          <a:spcPct val="85000"/>
        </a:lnSpc>
        <a:spcBef>
          <a:spcPct val="0"/>
        </a:spcBef>
        <a:spcAft>
          <a:spcPct val="0"/>
        </a:spcAft>
        <a:defRPr sz="4200">
          <a:solidFill>
            <a:srgbClr val="003399"/>
          </a:solidFill>
          <a:latin typeface="Arial" charset="0"/>
        </a:defRPr>
      </a:lvl9pPr>
    </p:titleStyle>
    <p:bodyStyle>
      <a:lvl1pPr marL="342900" indent="-342900" algn="l" rtl="0" fontAlgn="base">
        <a:spcBef>
          <a:spcPct val="60000"/>
        </a:spcBef>
        <a:spcAft>
          <a:spcPct val="0"/>
        </a:spcAft>
        <a:buClr>
          <a:srgbClr val="080808"/>
        </a:buClr>
        <a:buChar char="•"/>
        <a:defRPr sz="3000">
          <a:solidFill>
            <a:srgbClr val="080808"/>
          </a:solidFill>
          <a:latin typeface="+mn-lt"/>
          <a:ea typeface="+mn-ea"/>
          <a:cs typeface="+mn-cs"/>
        </a:defRPr>
      </a:lvl1pPr>
      <a:lvl2pPr marL="742950" indent="-285750" algn="l" rtl="0" fontAlgn="base">
        <a:spcBef>
          <a:spcPct val="40000"/>
        </a:spcBef>
        <a:spcAft>
          <a:spcPct val="0"/>
        </a:spcAft>
        <a:buClr>
          <a:srgbClr val="080808"/>
        </a:buClr>
        <a:buChar char="–"/>
        <a:defRPr sz="2600">
          <a:solidFill>
            <a:srgbClr val="080808"/>
          </a:solidFill>
          <a:latin typeface="+mn-lt"/>
        </a:defRPr>
      </a:lvl2pPr>
      <a:lvl3pPr marL="1143000" indent="-228600" algn="l" rtl="0" fontAlgn="base">
        <a:lnSpc>
          <a:spcPct val="95000"/>
        </a:lnSpc>
        <a:spcBef>
          <a:spcPct val="35000"/>
        </a:spcBef>
        <a:spcAft>
          <a:spcPct val="0"/>
        </a:spcAft>
        <a:buClr>
          <a:srgbClr val="080808"/>
        </a:buClr>
        <a:buChar char="•"/>
        <a:defRPr sz="2400">
          <a:solidFill>
            <a:srgbClr val="080808"/>
          </a:solidFill>
          <a:latin typeface="+mn-lt"/>
        </a:defRPr>
      </a:lvl3pPr>
      <a:lvl4pPr marL="1600200" indent="-228600" algn="l" rtl="0" fontAlgn="base">
        <a:lnSpc>
          <a:spcPct val="75000"/>
        </a:lnSpc>
        <a:spcBef>
          <a:spcPct val="30000"/>
        </a:spcBef>
        <a:spcAft>
          <a:spcPct val="0"/>
        </a:spcAft>
        <a:buClr>
          <a:srgbClr val="080808"/>
        </a:buClr>
        <a:buChar char="–"/>
        <a:defRPr sz="2000">
          <a:solidFill>
            <a:srgbClr val="080808"/>
          </a:solidFill>
          <a:latin typeface="+mn-lt"/>
        </a:defRPr>
      </a:lvl4pPr>
      <a:lvl5pPr marL="2057400" indent="-228600" algn="l" rtl="0" fontAlgn="base">
        <a:lnSpc>
          <a:spcPct val="75000"/>
        </a:lnSpc>
        <a:spcBef>
          <a:spcPct val="30000"/>
        </a:spcBef>
        <a:spcAft>
          <a:spcPct val="0"/>
        </a:spcAft>
        <a:buClr>
          <a:srgbClr val="080808"/>
        </a:buClr>
        <a:buChar char="»"/>
        <a:defRPr>
          <a:solidFill>
            <a:srgbClr val="080808"/>
          </a:solidFill>
          <a:latin typeface="+mn-lt"/>
        </a:defRPr>
      </a:lvl5pPr>
      <a:lvl6pPr marL="2514600" indent="-228600" algn="l" rtl="0" fontAlgn="base">
        <a:lnSpc>
          <a:spcPct val="75000"/>
        </a:lnSpc>
        <a:spcBef>
          <a:spcPct val="30000"/>
        </a:spcBef>
        <a:spcAft>
          <a:spcPct val="0"/>
        </a:spcAft>
        <a:buClr>
          <a:srgbClr val="080808"/>
        </a:buClr>
        <a:buChar char="»"/>
        <a:defRPr>
          <a:solidFill>
            <a:srgbClr val="080808"/>
          </a:solidFill>
          <a:latin typeface="+mn-lt"/>
        </a:defRPr>
      </a:lvl6pPr>
      <a:lvl7pPr marL="2971800" indent="-228600" algn="l" rtl="0" fontAlgn="base">
        <a:lnSpc>
          <a:spcPct val="75000"/>
        </a:lnSpc>
        <a:spcBef>
          <a:spcPct val="30000"/>
        </a:spcBef>
        <a:spcAft>
          <a:spcPct val="0"/>
        </a:spcAft>
        <a:buClr>
          <a:srgbClr val="080808"/>
        </a:buClr>
        <a:buChar char="»"/>
        <a:defRPr>
          <a:solidFill>
            <a:srgbClr val="080808"/>
          </a:solidFill>
          <a:latin typeface="+mn-lt"/>
        </a:defRPr>
      </a:lvl7pPr>
      <a:lvl8pPr marL="3429000" indent="-228600" algn="l" rtl="0" fontAlgn="base">
        <a:lnSpc>
          <a:spcPct val="75000"/>
        </a:lnSpc>
        <a:spcBef>
          <a:spcPct val="30000"/>
        </a:spcBef>
        <a:spcAft>
          <a:spcPct val="0"/>
        </a:spcAft>
        <a:buClr>
          <a:srgbClr val="080808"/>
        </a:buClr>
        <a:buChar char="»"/>
        <a:defRPr>
          <a:solidFill>
            <a:srgbClr val="080808"/>
          </a:solidFill>
          <a:latin typeface="+mn-lt"/>
        </a:defRPr>
      </a:lvl8pPr>
      <a:lvl9pPr marL="3886200" indent="-228600" algn="l" rtl="0" fontAlgn="base">
        <a:lnSpc>
          <a:spcPct val="75000"/>
        </a:lnSpc>
        <a:spcBef>
          <a:spcPct val="30000"/>
        </a:spcBef>
        <a:spcAft>
          <a:spcPct val="0"/>
        </a:spcAft>
        <a:buClr>
          <a:srgbClr val="080808"/>
        </a:buClr>
        <a:buChar char="»"/>
        <a:defRPr>
          <a:solidFill>
            <a:srgbClr val="08080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1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images.google.com/imgres?imgurl=http://www.bigrigcharters.com/images/Big%20Rig%20Charters/Sunsets/sunset5.JPG&amp;imgrefurl=http://www.bigrigcharters.com/sunsets.php&amp;usg=__zVddDCTePPM-ltkF4hJnw5hi2HY=&amp;h=601&amp;w=893&amp;sz=55&amp;hl=en&amp;start=15&amp;zoom=1&amp;itbs=1&amp;tbnid=WNvWTEQLV4ycEM:&amp;tbnh=98&amp;tbnw=146&amp;prev=/images?q=sunsets+on+the+chesapeake+bay&amp;hl=en&amp;gbv=2&amp;tbs=isch:1" TargetMode="Externa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hyperlink" Target="https://www.google.com/url?q=http://tripwow.tripadvisor.com/slideshow-photo/hilton-resort-key-largo-by-travelpod-member-usa2009aswm-largo-united-states.html?sid=10203232&amp;fid=tp-10&amp;sa=U&amp;ei=j2VFU6exM_C10AH60IGwDA&amp;ved=0CDgQ9QEwBQ&amp;usg=AFQjCNEjmAByQAzHE7zC3C8aviiu9nuXH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jpeg"/><Relationship Id="rId1" Type="http://schemas.openxmlformats.org/officeDocument/2006/relationships/slideLayout" Target="../slideLayouts/slideLayout12.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18" Type="http://schemas.openxmlformats.org/officeDocument/2006/relationships/image" Target="../media/image44.png"/><Relationship Id="rId3" Type="http://schemas.openxmlformats.org/officeDocument/2006/relationships/image" Target="../media/image29.png"/><Relationship Id="rId21" Type="http://schemas.openxmlformats.org/officeDocument/2006/relationships/image" Target="../media/image47.png"/><Relationship Id="rId7" Type="http://schemas.openxmlformats.org/officeDocument/2006/relationships/image" Target="../media/image33.png"/><Relationship Id="rId12" Type="http://schemas.openxmlformats.org/officeDocument/2006/relationships/image" Target="../media/image38.png"/><Relationship Id="rId17" Type="http://schemas.openxmlformats.org/officeDocument/2006/relationships/image" Target="../media/image43.png"/><Relationship Id="rId2" Type="http://schemas.openxmlformats.org/officeDocument/2006/relationships/image" Target="../media/image28.png"/><Relationship Id="rId16" Type="http://schemas.openxmlformats.org/officeDocument/2006/relationships/image" Target="../media/image42.png"/><Relationship Id="rId20"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19" Type="http://schemas.openxmlformats.org/officeDocument/2006/relationships/image" Target="../media/image45.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 Id="rId22" Type="http://schemas.openxmlformats.org/officeDocument/2006/relationships/image" Target="../media/image48.png"/></Relationships>
</file>

<file path=ppt/slides/_rels/slide1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50.png"/><Relationship Id="rId7" Type="http://schemas.openxmlformats.org/officeDocument/2006/relationships/image" Target="../media/image36.png"/><Relationship Id="rId12" Type="http://schemas.openxmlformats.org/officeDocument/2006/relationships/image" Target="../media/image43.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59.png"/></Relationships>
</file>

<file path=ppt/slides/_rels/slide20.xml.rels><?xml version="1.0" encoding="UTF-8" standalone="yes"?>
<Relationships xmlns="http://schemas.openxmlformats.org/package/2006/relationships"><Relationship Id="rId8" Type="http://schemas.openxmlformats.org/officeDocument/2006/relationships/image" Target="../media/image63.emf"/><Relationship Id="rId3" Type="http://schemas.openxmlformats.org/officeDocument/2006/relationships/oleObject" Target="../embeddings/oleObject1.bin"/><Relationship Id="rId7"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Microsoft_Office_Excel_97-2003_Worksheet3.xls"/><Relationship Id="rId5" Type="http://schemas.openxmlformats.org/officeDocument/2006/relationships/oleObject" Target="../embeddings/oleObject2.bin"/><Relationship Id="rId4" Type="http://schemas.openxmlformats.org/officeDocument/2006/relationships/oleObject" Target="../embeddings/Microsoft_Office_Excel_97-2003_Worksheet2.xls"/></Relationships>
</file>

<file path=ppt/slides/_rels/slide2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hyperlink" Target="http://images.google.com/imgres?imgurl=http://gallery.photo.net/photo/5315238-lg.jpg&amp;imgrefurl=http://www.scotland-flavour.co.uk/top10/lighthouses.html&amp;usg=__h02rhKeCkjtgrTGb1JQTvZMfaLI=&amp;h=672&amp;w=455&amp;sz=188&amp;hl=en&amp;start=10&amp;zoom=1&amp;itbs=1&amp;tbnid=FbPSr7seWRMkEM:&amp;tbnh=138&amp;tbnw=93&amp;prev=/images?q=lighthouses+at+night&amp;hl=en&amp;sa=G&amp;gbv=2&amp;tbs=isch:1"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hyperlink" Target="http://www.google.com/url?sa=i&amp;rct=j&amp;q=&amp;esrc=s&amp;source=images&amp;cd=&amp;cad=rja&amp;uact=8&amp;docid=g7Nw-yAYx74V7M&amp;tbnid=H9kussNHiXh6VM:&amp;ved=0CAUQjRw&amp;url=http://www.nps.gov/media/photo/gallery.htm?tagID=21368&amp;ei=Gw0FVM2hIMP2yQSDx4KgCQ&amp;bvm=bv.74115972,d.aWw&amp;psig=AFQjCNEO8tyFrlwSfKIW7c5dg6p2TAxZNg&amp;ust=1409703563094689"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docid=11X6hYHkvdkQ7M&amp;tbnid=PISCM7q6BxsCFM:&amp;ved=0CAUQjRw&amp;url=http://www.lighthouseinn-ct.com/lighthouses-by-state/indiana-lighthouses/michigan-city-lighthouse-east-pierhead.html&amp;ei=UiLyU_XWMsGNyATEg4LwBw&amp;bvm=bv.73231344,d.aWw&amp;psig=AFQjCNG4zXt6tz1mP8tsa_vJx-zhgYgdFg&amp;ust=1408463734826270" TargetMode="External"/><Relationship Id="rId2" Type="http://schemas.openxmlformats.org/officeDocument/2006/relationships/image" Target="../media/image68.jpeg"/><Relationship Id="rId1" Type="http://schemas.openxmlformats.org/officeDocument/2006/relationships/slideLayout" Target="../slideLayouts/slideLayout12.xml"/><Relationship Id="rId4" Type="http://schemas.openxmlformats.org/officeDocument/2006/relationships/image" Target="../media/image69.jpeg"/></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3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hyperlink" Target="http://images.google.com/imgres?imgurl=http://www.cruisereviews.com/SilverseaCruises/SilverWhisper5_files/image010.jpg&amp;imgrefurl=http://www.cruisereviews.com/SilverseaCruises/SilverWhisper5.htm&amp;h=190&amp;w=400&amp;sz=6&amp;hl=en&amp;start=41&amp;tbnid=N2sEw6GYt5gkqM:&amp;tbnh=59&amp;tbnw=124&amp;prev=/images?q=Chesapeake+Bay+Sunset&amp;start=40&amp;gbv=2&amp;ndsp=20&amp;svnum=10&amp;hl=en&amp;sa=N" TargetMode="External"/><Relationship Id="rId1" Type="http://schemas.openxmlformats.org/officeDocument/2006/relationships/slideLayout" Target="../slideLayouts/slideLayout80.xml"/></Relationships>
</file>

<file path=ppt/slides/_rels/slide3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chart" Target="../charts/chart5.xml"/><Relationship Id="rId4" Type="http://schemas.openxmlformats.org/officeDocument/2006/relationships/chart" Target="../charts/chart4.xml"/></Relationships>
</file>

<file path=ppt/slides/_rels/slide3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4.xml"/><Relationship Id="rId1" Type="http://schemas.openxmlformats.org/officeDocument/2006/relationships/slideLayout" Target="../slideLayouts/slideLayout20.xml"/><Relationship Id="rId4" Type="http://schemas.openxmlformats.org/officeDocument/2006/relationships/chart" Target="../charts/chart7.xml"/></Relationships>
</file>

<file path=ppt/slides/_rels/slide35.xml.rels><?xml version="1.0" encoding="UTF-8" standalone="yes"?>
<Relationships xmlns="http://schemas.openxmlformats.org/package/2006/relationships"><Relationship Id="rId3" Type="http://schemas.openxmlformats.org/officeDocument/2006/relationships/hyperlink" Target="http://images.google.com/imgres?imgurl=http://dls.fws.gov/DATA/files/8BF6DD9E-A0D8-4DB2-93994773A9EA367E.jpg&amp;imgrefurl=http://samigbird.fws.gov/survey.htm&amp;h=750&amp;w=1140&amp;sz=347&amp;hl=en&amp;start=7&amp;tbnid=fPP4WX3EjE92IM:&amp;tbnh=99&amp;tbnw=150&amp;prev=/images?q=waterfowl&amp;gbv=2&amp;svnum=10&amp;hl=en&amp;sa=G" TargetMode="External"/><Relationship Id="rId2" Type="http://schemas.openxmlformats.org/officeDocument/2006/relationships/image" Target="../media/image77.jpeg"/><Relationship Id="rId1" Type="http://schemas.openxmlformats.org/officeDocument/2006/relationships/slideLayout" Target="../slideLayouts/slideLayout82.xml"/><Relationship Id="rId4" Type="http://schemas.openxmlformats.org/officeDocument/2006/relationships/image" Target="../media/image78.jpeg"/></Relationships>
</file>

<file path=ppt/slides/_rels/slide36.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5.xml"/><Relationship Id="rId1" Type="http://schemas.openxmlformats.org/officeDocument/2006/relationships/slideLayout" Target="../slideLayouts/slideLayout35.xml"/><Relationship Id="rId5" Type="http://schemas.openxmlformats.org/officeDocument/2006/relationships/chart" Target="../charts/chart10.xml"/><Relationship Id="rId4" Type="http://schemas.openxmlformats.org/officeDocument/2006/relationships/chart" Target="../charts/chart9.xml"/></Relationships>
</file>

<file path=ppt/slides/_rels/slide37.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6.xml"/><Relationship Id="rId1" Type="http://schemas.openxmlformats.org/officeDocument/2006/relationships/slideLayout" Target="../slideLayouts/slideLayout50.xml"/><Relationship Id="rId5" Type="http://schemas.openxmlformats.org/officeDocument/2006/relationships/chart" Target="../charts/chart13.xml"/><Relationship Id="rId4" Type="http://schemas.openxmlformats.org/officeDocument/2006/relationships/chart" Target="../charts/chart12.xml"/></Relationships>
</file>

<file path=ppt/slides/_rels/slide38.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7.xml"/><Relationship Id="rId1" Type="http://schemas.openxmlformats.org/officeDocument/2006/relationships/slideLayout" Target="../slideLayouts/slideLayout84.xml"/></Relationships>
</file>

<file path=ppt/slides/_rels/slide39.xml.rels><?xml version="1.0" encoding="UTF-8" standalone="yes"?>
<Relationships xmlns="http://schemas.openxmlformats.org/package/2006/relationships"><Relationship Id="rId3" Type="http://schemas.openxmlformats.org/officeDocument/2006/relationships/hyperlink" Target="http://www.google.com/url?sa=i&amp;rct=j&amp;q=&amp;esrc=s&amp;frm=1&amp;source=images&amp;cd=&amp;cad=rja&amp;uact=8&amp;ved=0CAcQjRxqFQoTCLzbgMCOhMcCFcwXkgodDUwCQg&amp;url=http://www.hossedia.com/2012/05/sailboats-and-sunsets/&amp;ei=TMG6VbyFGcyvyASNmImQBA&amp;bvm=bv.99028883,d.aWw&amp;psig=AFQjCNGD64eeEiH1-fbPe7EMg_cpWI-gMg&amp;ust=1438388926635576" TargetMode="External"/><Relationship Id="rId2" Type="http://schemas.openxmlformats.org/officeDocument/2006/relationships/notesSlide" Target="../notesSlides/notesSlide8.xml"/><Relationship Id="rId1" Type="http://schemas.openxmlformats.org/officeDocument/2006/relationships/slideLayout" Target="../slideLayouts/slideLayout65.xml"/><Relationship Id="rId5" Type="http://schemas.openxmlformats.org/officeDocument/2006/relationships/image" Target="../media/image80.jpeg"/><Relationship Id="rId4" Type="http://schemas.openxmlformats.org/officeDocument/2006/relationships/image" Target="../media/image79.jpeg"/></Relationships>
</file>

<file path=ppt/slides/_rels/slide4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hyperlink" Target="http://images.google.com/imgres?imgurl=http://www.davidadam.net/images/540_bloody_sunset_silverbeach_va.jpg&amp;imgrefurl=http://www.davidadam.net/Frame-1-phototrekspage1.html?refresh=1187984973987&amp;h=278&amp;w=540&amp;sz=19&amp;hl=en&amp;start=53&amp;tbnid=TePixPCIJDF6nM:&amp;tbnh=68&amp;tbnw=132&amp;prev=/images?q=Chesapeake+Bay+Sunset&amp;start=40&amp;gbv=2&amp;ndsp=20&amp;svnum=10&amp;hl=en&amp;sa=N"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674688" y="6145213"/>
            <a:ext cx="7924800" cy="676275"/>
          </a:xfrm>
          <a:prstGeom prst="rect">
            <a:avLst/>
          </a:prstGeom>
          <a:noFill/>
          <a:ln w="9525">
            <a:noFill/>
            <a:miter lim="800000"/>
            <a:headEnd/>
            <a:tailEnd/>
          </a:ln>
        </p:spPr>
        <p:txBody>
          <a:bodyPr anchor="ctr"/>
          <a:lstStyle/>
          <a:p>
            <a:pPr algn="ctr">
              <a:spcBef>
                <a:spcPct val="0"/>
              </a:spcBef>
              <a:buClrTx/>
              <a:buSzTx/>
              <a:buFontTx/>
              <a:buNone/>
            </a:pPr>
            <a:endParaRPr lang="en-US" sz="2000" b="1">
              <a:solidFill>
                <a:srgbClr val="333399"/>
              </a:solidFill>
              <a:latin typeface="Tahoma" charset="0"/>
              <a:cs typeface="Times New Roman" pitchFamily="18" charset="0"/>
            </a:endParaRPr>
          </a:p>
        </p:txBody>
      </p:sp>
      <p:sp>
        <p:nvSpPr>
          <p:cNvPr id="5124" name="Rectangle 4"/>
          <p:cNvSpPr>
            <a:spLocks noChangeArrowheads="1"/>
          </p:cNvSpPr>
          <p:nvPr/>
        </p:nvSpPr>
        <p:spPr bwMode="auto">
          <a:xfrm>
            <a:off x="381000" y="1752600"/>
            <a:ext cx="8458200" cy="1160462"/>
          </a:xfrm>
          <a:prstGeom prst="rect">
            <a:avLst/>
          </a:prstGeom>
          <a:noFill/>
          <a:ln w="9525">
            <a:noFill/>
            <a:miter lim="800000"/>
            <a:headEnd/>
            <a:tailEnd/>
          </a:ln>
        </p:spPr>
        <p:txBody>
          <a:bodyPr anchor="ctr"/>
          <a:lstStyle/>
          <a:p>
            <a:pPr algn="ctr">
              <a:spcBef>
                <a:spcPct val="0"/>
              </a:spcBef>
              <a:buClrTx/>
              <a:buSzTx/>
              <a:buFontTx/>
              <a:buNone/>
            </a:pPr>
            <a:r>
              <a:rPr lang="en-US" sz="3600" dirty="0">
                <a:solidFill>
                  <a:srgbClr val="333399"/>
                </a:solidFill>
                <a:latin typeface="Tahoma" charset="0"/>
                <a:cs typeface="Times New Roman" pitchFamily="18" charset="0"/>
              </a:rPr>
              <a:t>Solving the Ozone Transport Problem</a:t>
            </a:r>
            <a:br>
              <a:rPr lang="en-US" sz="3600" dirty="0">
                <a:solidFill>
                  <a:srgbClr val="333399"/>
                </a:solidFill>
                <a:latin typeface="Tahoma" charset="0"/>
                <a:cs typeface="Times New Roman" pitchFamily="18" charset="0"/>
              </a:rPr>
            </a:br>
            <a:r>
              <a:rPr lang="en-US" sz="3200" dirty="0">
                <a:solidFill>
                  <a:srgbClr val="333399"/>
                </a:solidFill>
                <a:latin typeface="Tahoma" charset="0"/>
                <a:cs typeface="Times New Roman" pitchFamily="18" charset="0"/>
              </a:rPr>
              <a:t/>
            </a:r>
            <a:br>
              <a:rPr lang="en-US" sz="3200" dirty="0">
                <a:solidFill>
                  <a:srgbClr val="333399"/>
                </a:solidFill>
                <a:latin typeface="Tahoma" charset="0"/>
                <a:cs typeface="Times New Roman" pitchFamily="18" charset="0"/>
              </a:rPr>
            </a:br>
            <a:endParaRPr lang="en-US" sz="2000" i="1" dirty="0">
              <a:solidFill>
                <a:srgbClr val="333399"/>
              </a:solidFill>
              <a:latin typeface="Tahoma" charset="0"/>
              <a:cs typeface="Times New Roman" pitchFamily="18" charset="0"/>
            </a:endParaRPr>
          </a:p>
        </p:txBody>
      </p:sp>
      <p:pic>
        <p:nvPicPr>
          <p:cNvPr id="5125" name="Picture 5" descr="220px-E-mt"/>
          <p:cNvPicPr>
            <a:picLocks noChangeAspect="1" noChangeArrowheads="1"/>
          </p:cNvPicPr>
          <p:nvPr/>
        </p:nvPicPr>
        <p:blipFill>
          <a:blip r:embed="rId3" cstate="print"/>
          <a:srcRect/>
          <a:stretch>
            <a:fillRect/>
          </a:stretch>
        </p:blipFill>
        <p:spPr bwMode="auto">
          <a:xfrm>
            <a:off x="3237963" y="3657600"/>
            <a:ext cx="2781837" cy="2133600"/>
          </a:xfrm>
          <a:prstGeom prst="rect">
            <a:avLst/>
          </a:prstGeom>
          <a:noFill/>
          <a:ln w="38100">
            <a:solidFill>
              <a:srgbClr val="0000FF"/>
            </a:solidFill>
            <a:miter lim="800000"/>
            <a:headEnd/>
            <a:tailEnd/>
          </a:ln>
        </p:spPr>
      </p:pic>
      <p:sp>
        <p:nvSpPr>
          <p:cNvPr id="6" name="Rectangle 5"/>
          <p:cNvSpPr/>
          <p:nvPr/>
        </p:nvSpPr>
        <p:spPr bwMode="auto">
          <a:xfrm>
            <a:off x="1600200" y="6530218"/>
            <a:ext cx="6172200" cy="327782"/>
          </a:xfrm>
          <a:prstGeom prst="rect">
            <a:avLst/>
          </a:prstGeom>
          <a:solidFill>
            <a:schemeClr val="tx2"/>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7" name="Rectangle 3"/>
          <p:cNvSpPr>
            <a:spLocks noChangeArrowheads="1"/>
          </p:cNvSpPr>
          <p:nvPr/>
        </p:nvSpPr>
        <p:spPr bwMode="auto">
          <a:xfrm>
            <a:off x="679450" y="6019800"/>
            <a:ext cx="7924800" cy="685800"/>
          </a:xfrm>
          <a:prstGeom prst="rect">
            <a:avLst/>
          </a:prstGeom>
          <a:noFill/>
          <a:ln w="9525">
            <a:noFill/>
            <a:miter lim="800000"/>
            <a:headEnd/>
            <a:tailEnd/>
          </a:ln>
        </p:spPr>
        <p:txBody>
          <a:bodyPr anchor="ctr"/>
          <a:lstStyle/>
          <a:p>
            <a:pPr algn="ctr">
              <a:spcBef>
                <a:spcPct val="0"/>
              </a:spcBef>
              <a:buClrTx/>
              <a:buSzTx/>
              <a:buFontTx/>
              <a:buNone/>
            </a:pPr>
            <a:r>
              <a:rPr lang="en-US" sz="2000" dirty="0">
                <a:solidFill>
                  <a:srgbClr val="333399"/>
                </a:solidFill>
                <a:latin typeface="Tahoma" charset="0"/>
                <a:cs typeface="Times New Roman" pitchFamily="18" charset="0"/>
              </a:rPr>
              <a:t>Tad </a:t>
            </a:r>
            <a:r>
              <a:rPr lang="en-US" sz="2000" dirty="0" err="1">
                <a:solidFill>
                  <a:srgbClr val="333399"/>
                </a:solidFill>
                <a:latin typeface="Tahoma" charset="0"/>
                <a:cs typeface="Times New Roman" pitchFamily="18" charset="0"/>
              </a:rPr>
              <a:t>Aburn</a:t>
            </a:r>
            <a:r>
              <a:rPr lang="en-US" sz="2000" dirty="0">
                <a:solidFill>
                  <a:srgbClr val="333399"/>
                </a:solidFill>
                <a:latin typeface="Tahoma" charset="0"/>
                <a:cs typeface="Times New Roman" pitchFamily="18" charset="0"/>
              </a:rPr>
              <a:t>, Air Director, MDE</a:t>
            </a:r>
          </a:p>
          <a:p>
            <a:pPr algn="ctr">
              <a:spcBef>
                <a:spcPct val="0"/>
              </a:spcBef>
              <a:buClrTx/>
              <a:buSzTx/>
              <a:buFontTx/>
              <a:buNone/>
            </a:pPr>
            <a:r>
              <a:rPr lang="en-US" sz="2000" dirty="0" smtClean="0">
                <a:solidFill>
                  <a:srgbClr val="333399"/>
                </a:solidFill>
                <a:latin typeface="Tahoma" charset="0"/>
                <a:cs typeface="Times New Roman" pitchFamily="18" charset="0"/>
              </a:rPr>
              <a:t>AQCAC Meeting - September 21, 2015</a:t>
            </a:r>
            <a:endParaRPr lang="en-US" dirty="0">
              <a:solidFill>
                <a:srgbClr val="333399"/>
              </a:solidFill>
              <a:latin typeface="Tahoma" charset="0"/>
              <a:cs typeface="Times New Roman" pitchFamily="18" charset="0"/>
            </a:endParaRPr>
          </a:p>
        </p:txBody>
      </p:sp>
      <p:sp>
        <p:nvSpPr>
          <p:cNvPr id="8" name="Rectangle 4"/>
          <p:cNvSpPr>
            <a:spLocks noChangeArrowheads="1"/>
          </p:cNvSpPr>
          <p:nvPr/>
        </p:nvSpPr>
        <p:spPr bwMode="auto">
          <a:xfrm>
            <a:off x="1676400" y="1905000"/>
            <a:ext cx="5867400" cy="1160462"/>
          </a:xfrm>
          <a:prstGeom prst="rect">
            <a:avLst/>
          </a:prstGeom>
          <a:noFill/>
          <a:ln w="9525">
            <a:noFill/>
            <a:miter lim="800000"/>
            <a:headEnd/>
            <a:tailEnd/>
          </a:ln>
        </p:spPr>
        <p:txBody>
          <a:bodyPr anchor="ctr"/>
          <a:lstStyle/>
          <a:p>
            <a:pPr algn="ctr">
              <a:spcBef>
                <a:spcPct val="0"/>
              </a:spcBef>
              <a:buClrTx/>
              <a:buSzTx/>
              <a:buFontTx/>
              <a:buNone/>
            </a:pPr>
            <a:r>
              <a:rPr lang="en-US" sz="3600" dirty="0">
                <a:solidFill>
                  <a:srgbClr val="333399"/>
                </a:solidFill>
                <a:latin typeface="Tahoma" charset="0"/>
                <a:cs typeface="Times New Roman" pitchFamily="18" charset="0"/>
              </a:rPr>
              <a:t/>
            </a:r>
            <a:br>
              <a:rPr lang="en-US" sz="3600" dirty="0">
                <a:solidFill>
                  <a:srgbClr val="333399"/>
                </a:solidFill>
                <a:latin typeface="Tahoma" charset="0"/>
                <a:cs typeface="Times New Roman" pitchFamily="18" charset="0"/>
              </a:rPr>
            </a:br>
            <a:r>
              <a:rPr lang="en-US" sz="3200" dirty="0">
                <a:solidFill>
                  <a:srgbClr val="333399"/>
                </a:solidFill>
                <a:latin typeface="Tahoma" charset="0"/>
                <a:cs typeface="Times New Roman" pitchFamily="18" charset="0"/>
              </a:rPr>
              <a:t/>
            </a:r>
            <a:br>
              <a:rPr lang="en-US" sz="3200" dirty="0">
                <a:solidFill>
                  <a:srgbClr val="333399"/>
                </a:solidFill>
                <a:latin typeface="Tahoma" charset="0"/>
                <a:cs typeface="Times New Roman" pitchFamily="18" charset="0"/>
              </a:rPr>
            </a:br>
            <a:r>
              <a:rPr lang="en-US" sz="2800" i="1" dirty="0" smtClean="0">
                <a:solidFill>
                  <a:srgbClr val="333399"/>
                </a:solidFill>
                <a:latin typeface="Tahoma" charset="0"/>
                <a:cs typeface="Times New Roman" pitchFamily="18" charset="0"/>
              </a:rPr>
              <a:t>An Update on Ozone Transport and “Good Neighbor “SIPs</a:t>
            </a:r>
            <a:endParaRPr lang="en-US" sz="2000" i="1" dirty="0">
              <a:solidFill>
                <a:srgbClr val="333399"/>
              </a:solidFill>
              <a:latin typeface="Tahoma"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685800" y="228600"/>
            <a:ext cx="8153400" cy="533400"/>
          </a:xfrm>
        </p:spPr>
        <p:txBody>
          <a:bodyPr/>
          <a:lstStyle/>
          <a:p>
            <a:r>
              <a:rPr lang="en-US" sz="3600" dirty="0" smtClean="0">
                <a:solidFill>
                  <a:srgbClr val="000099"/>
                </a:solidFill>
                <a:ea typeface="ＭＳ Ｐゴシック" pitchFamily="34" charset="-128"/>
              </a:rPr>
              <a:t>Baltimore – Worst Ozone in the East?</a:t>
            </a:r>
          </a:p>
        </p:txBody>
      </p:sp>
      <p:graphicFrame>
        <p:nvGraphicFramePr>
          <p:cNvPr id="1026" name="Object 3"/>
          <p:cNvGraphicFramePr>
            <a:graphicFrameLocks noChangeAspect="1"/>
          </p:cNvGraphicFramePr>
          <p:nvPr>
            <p:ph idx="1"/>
          </p:nvPr>
        </p:nvGraphicFramePr>
        <p:xfrm>
          <a:off x="0" y="838200"/>
          <a:ext cx="9144000" cy="5181600"/>
        </p:xfrm>
        <a:graphic>
          <a:graphicData uri="http://schemas.openxmlformats.org/presentationml/2006/ole">
            <p:oleObj spid="_x0000_s1026" name="Chart" r:id="rId3" imgW="9534469" imgH="7762890" progId="Excel.Sheet.8">
              <p:embed/>
            </p:oleObj>
          </a:graphicData>
        </a:graphic>
      </p:graphicFrame>
      <p:sp>
        <p:nvSpPr>
          <p:cNvPr id="1028" name="Rectangle 4"/>
          <p:cNvSpPr>
            <a:spLocks noChangeArrowheads="1"/>
          </p:cNvSpPr>
          <p:nvPr/>
        </p:nvSpPr>
        <p:spPr bwMode="auto">
          <a:xfrm>
            <a:off x="420688" y="5638800"/>
            <a:ext cx="7881937" cy="319088"/>
          </a:xfrm>
          <a:prstGeom prst="rect">
            <a:avLst/>
          </a:prstGeom>
          <a:solidFill>
            <a:schemeClr val="tx2"/>
          </a:solidFill>
          <a:ln w="38100">
            <a:solidFill>
              <a:schemeClr val="tx2"/>
            </a:solidFill>
            <a:miter lim="800000"/>
            <a:headEnd/>
            <a:tailEnd/>
          </a:ln>
        </p:spPr>
        <p:txBody>
          <a:bodyPr wrap="none" anchor="ctr"/>
          <a:lstStyle/>
          <a:p>
            <a:endParaRPr lang="en-US"/>
          </a:p>
        </p:txBody>
      </p:sp>
      <p:sp>
        <p:nvSpPr>
          <p:cNvPr id="1029" name="Rectangle 5"/>
          <p:cNvSpPr>
            <a:spLocks noChangeArrowheads="1"/>
          </p:cNvSpPr>
          <p:nvPr/>
        </p:nvSpPr>
        <p:spPr bwMode="auto">
          <a:xfrm>
            <a:off x="533400" y="914400"/>
            <a:ext cx="8153400" cy="533400"/>
          </a:xfrm>
          <a:prstGeom prst="rect">
            <a:avLst/>
          </a:prstGeom>
          <a:noFill/>
          <a:ln w="9525">
            <a:noFill/>
            <a:miter lim="800000"/>
            <a:headEnd/>
            <a:tailEnd/>
          </a:ln>
        </p:spPr>
        <p:txBody>
          <a:bodyPr anchor="ctr"/>
          <a:lstStyle/>
          <a:p>
            <a:pPr algn="ctr" eaLnBrk="0" hangingPunct="0">
              <a:spcBef>
                <a:spcPct val="0"/>
              </a:spcBef>
              <a:buClrTx/>
              <a:buSzTx/>
              <a:buFontTx/>
              <a:buNone/>
            </a:pPr>
            <a:r>
              <a:rPr lang="en-US" sz="2000">
                <a:solidFill>
                  <a:srgbClr val="000099"/>
                </a:solidFill>
              </a:rPr>
              <a:t>Emissions in Tough Nonattainment Areas</a:t>
            </a:r>
          </a:p>
        </p:txBody>
      </p:sp>
      <p:sp>
        <p:nvSpPr>
          <p:cNvPr id="118790" name="AutoShape 6"/>
          <p:cNvSpPr>
            <a:spLocks noChangeArrowheads="1"/>
          </p:cNvSpPr>
          <p:nvPr/>
        </p:nvSpPr>
        <p:spPr bwMode="auto">
          <a:xfrm>
            <a:off x="1016000" y="1092200"/>
            <a:ext cx="7137400" cy="4089400"/>
          </a:xfrm>
          <a:prstGeom prst="irregularSeal2">
            <a:avLst/>
          </a:prstGeom>
          <a:solidFill>
            <a:srgbClr val="FFFF99"/>
          </a:solidFill>
          <a:ln w="38100">
            <a:solidFill>
              <a:srgbClr val="FF0000"/>
            </a:solidFill>
            <a:miter lim="800000"/>
            <a:headEnd/>
            <a:tailEnd/>
          </a:ln>
        </p:spPr>
        <p:txBody>
          <a:bodyPr wrap="none" anchor="ctr"/>
          <a:lstStyle/>
          <a:p>
            <a:pPr algn="ctr">
              <a:spcBef>
                <a:spcPct val="0"/>
              </a:spcBef>
              <a:buClrTx/>
              <a:buSzTx/>
              <a:buFontTx/>
              <a:buNone/>
            </a:pPr>
            <a:r>
              <a:rPr lang="en-US">
                <a:solidFill>
                  <a:srgbClr val="000099"/>
                </a:solidFill>
                <a:latin typeface="Comic Sans MS" pitchFamily="66" charset="0"/>
              </a:rPr>
              <a:t>Baltimore … the bad boy</a:t>
            </a:r>
          </a:p>
          <a:p>
            <a:pPr algn="ctr">
              <a:spcBef>
                <a:spcPct val="0"/>
              </a:spcBef>
              <a:buClrTx/>
              <a:buSzTx/>
              <a:buFontTx/>
              <a:buNone/>
            </a:pPr>
            <a:r>
              <a:rPr lang="en-US">
                <a:solidFill>
                  <a:srgbClr val="000099"/>
                </a:solidFill>
                <a:latin typeface="Comic Sans MS" pitchFamily="66" charset="0"/>
              </a:rPr>
              <a:t>of eastern ozone is actually</a:t>
            </a:r>
          </a:p>
          <a:p>
            <a:pPr algn="ctr">
              <a:spcBef>
                <a:spcPct val="0"/>
              </a:spcBef>
              <a:buClrTx/>
              <a:buSzTx/>
              <a:buFontTx/>
              <a:buNone/>
            </a:pPr>
            <a:r>
              <a:rPr lang="en-US">
                <a:solidFill>
                  <a:srgbClr val="000099"/>
                </a:solidFill>
                <a:latin typeface="Comic Sans MS" pitchFamily="66" charset="0"/>
              </a:rPr>
              <a:t>an emissions wimp</a:t>
            </a:r>
          </a:p>
          <a:p>
            <a:pPr algn="ctr">
              <a:spcBef>
                <a:spcPct val="0"/>
              </a:spcBef>
              <a:buClrTx/>
              <a:buSzTx/>
              <a:buFontTx/>
              <a:buNone/>
            </a:pPr>
            <a:r>
              <a:rPr lang="en-US">
                <a:solidFill>
                  <a:srgbClr val="000099"/>
                </a:solidFill>
                <a:latin typeface="Comic Sans MS" pitchFamily="66" charset="0"/>
              </a:rPr>
              <a:t>&gt; </a:t>
            </a:r>
            <a:r>
              <a:rPr lang="en-US" sz="1600">
                <a:solidFill>
                  <a:srgbClr val="000099"/>
                </a:solidFill>
                <a:latin typeface="Comic Sans MS" pitchFamily="66" charset="0"/>
              </a:rPr>
              <a:t>Half the emissions of Washington</a:t>
            </a:r>
          </a:p>
          <a:p>
            <a:pPr algn="ctr">
              <a:spcBef>
                <a:spcPct val="0"/>
              </a:spcBef>
              <a:buClrTx/>
              <a:buSzTx/>
              <a:buFontTx/>
              <a:buNone/>
            </a:pPr>
            <a:r>
              <a:rPr lang="en-US" sz="1600">
                <a:solidFill>
                  <a:srgbClr val="000099"/>
                </a:solidFill>
                <a:latin typeface="Comic Sans MS" pitchFamily="66" charset="0"/>
              </a:rPr>
              <a:t>&gt; A third of the emissions in Philly</a:t>
            </a:r>
          </a:p>
          <a:p>
            <a:pPr algn="ctr">
              <a:spcBef>
                <a:spcPct val="0"/>
              </a:spcBef>
              <a:buClrTx/>
              <a:buSzTx/>
              <a:buFontTx/>
              <a:buNone/>
            </a:pPr>
            <a:r>
              <a:rPr lang="en-US" sz="1600">
                <a:solidFill>
                  <a:srgbClr val="000099"/>
                </a:solidFill>
                <a:latin typeface="Comic Sans MS" pitchFamily="66" charset="0"/>
              </a:rPr>
              <a:t>&gt; 25 % of NY emissions</a:t>
            </a:r>
          </a:p>
        </p:txBody>
      </p:sp>
      <p:sp>
        <p:nvSpPr>
          <p:cNvPr id="1031" name="Line 7"/>
          <p:cNvSpPr>
            <a:spLocks noChangeShapeType="1"/>
          </p:cNvSpPr>
          <p:nvPr/>
        </p:nvSpPr>
        <p:spPr bwMode="auto">
          <a:xfrm>
            <a:off x="304800" y="5638800"/>
            <a:ext cx="914400" cy="0"/>
          </a:xfrm>
          <a:prstGeom prst="line">
            <a:avLst/>
          </a:prstGeom>
          <a:noFill/>
          <a:ln w="50800">
            <a:solidFill>
              <a:schemeClr val="tx2"/>
            </a:solidFill>
            <a:round/>
            <a:headEnd/>
            <a:tailEnd/>
          </a:ln>
        </p:spPr>
        <p:txBody>
          <a:bodyPr wrap="none">
            <a:spAutoFit/>
          </a:bodyPr>
          <a:lstStyle/>
          <a:p>
            <a:endParaRPr lang="en-US"/>
          </a:p>
        </p:txBody>
      </p:sp>
      <p:sp>
        <p:nvSpPr>
          <p:cNvPr id="8" name="Slide Number Placeholder 7"/>
          <p:cNvSpPr>
            <a:spLocks noGrp="1"/>
          </p:cNvSpPr>
          <p:nvPr>
            <p:ph type="sldNum" sz="quarter" idx="10"/>
          </p:nvPr>
        </p:nvSpPr>
        <p:spPr/>
        <p:txBody>
          <a:bodyPr/>
          <a:lstStyle/>
          <a:p>
            <a:pPr>
              <a:defRPr/>
            </a:pPr>
            <a:r>
              <a:rPr lang="en-US"/>
              <a:t>Page </a:t>
            </a:r>
            <a:fld id="{69E6FB87-BEB0-409D-9ABB-4F13DC0436D9}" type="slidenum">
              <a:rPr lang="en-US"/>
              <a:pPr>
                <a:defRPr/>
              </a:pP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18790"/>
                                        </p:tgtEl>
                                        <p:attrNameLst>
                                          <p:attrName>style.visibility</p:attrName>
                                        </p:attrNameLst>
                                      </p:cBhvr>
                                      <p:to>
                                        <p:strVal val="visible"/>
                                      </p:to>
                                    </p:set>
                                    <p:anim calcmode="lin" valueType="num">
                                      <p:cBhvr additive="base">
                                        <p:cTn id="7" dur="3000" fill="hold"/>
                                        <p:tgtEl>
                                          <p:spTgt spid="118790"/>
                                        </p:tgtEl>
                                        <p:attrNameLst>
                                          <p:attrName>ppt_x</p:attrName>
                                        </p:attrNameLst>
                                      </p:cBhvr>
                                      <p:tavLst>
                                        <p:tav tm="0">
                                          <p:val>
                                            <p:strVal val="#ppt_x"/>
                                          </p:val>
                                        </p:tav>
                                        <p:tav tm="100000">
                                          <p:val>
                                            <p:strVal val="#ppt_x"/>
                                          </p:val>
                                        </p:tav>
                                      </p:tavLst>
                                    </p:anim>
                                    <p:anim calcmode="lin" valueType="num">
                                      <p:cBhvr additive="base">
                                        <p:cTn id="8" dur="3000" fill="hold"/>
                                        <p:tgtEl>
                                          <p:spTgt spid="1187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9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22" name="Rectangle 2"/>
          <p:cNvSpPr>
            <a:spLocks noGrp="1" noChangeArrowheads="1"/>
          </p:cNvSpPr>
          <p:nvPr>
            <p:ph type="title"/>
          </p:nvPr>
        </p:nvSpPr>
        <p:spPr>
          <a:xfrm>
            <a:off x="762000" y="52388"/>
            <a:ext cx="8150225" cy="889000"/>
          </a:xfrm>
        </p:spPr>
        <p:txBody>
          <a:bodyPr/>
          <a:lstStyle/>
          <a:p>
            <a:pPr algn="ctr"/>
            <a:r>
              <a:rPr lang="en-US" sz="4400" dirty="0">
                <a:solidFill>
                  <a:srgbClr val="000099"/>
                </a:solidFill>
              </a:rPr>
              <a:t>So What the Heck is Going On?</a:t>
            </a:r>
          </a:p>
        </p:txBody>
      </p:sp>
      <p:pic>
        <p:nvPicPr>
          <p:cNvPr id="849924" name="Picture 4" descr="nathan"/>
          <p:cNvPicPr>
            <a:picLocks noChangeAspect="1" noChangeArrowheads="1"/>
          </p:cNvPicPr>
          <p:nvPr/>
        </p:nvPicPr>
        <p:blipFill>
          <a:blip r:embed="rId2" cstate="print"/>
          <a:srcRect/>
          <a:stretch>
            <a:fillRect/>
          </a:stretch>
        </p:blipFill>
        <p:spPr bwMode="auto">
          <a:xfrm>
            <a:off x="6416675" y="1912938"/>
            <a:ext cx="2257425" cy="3659187"/>
          </a:xfrm>
          <a:prstGeom prst="rect">
            <a:avLst/>
          </a:prstGeom>
          <a:noFill/>
          <a:ln w="38100">
            <a:solidFill>
              <a:srgbClr val="00CCFF"/>
            </a:solidFill>
            <a:miter lim="800000"/>
            <a:headEnd/>
            <a:tailEnd/>
          </a:ln>
        </p:spPr>
      </p:pic>
      <p:pic>
        <p:nvPicPr>
          <p:cNvPr id="108551" name="Picture 7"/>
          <p:cNvPicPr>
            <a:picLocks noChangeAspect="1" noChangeArrowheads="1"/>
          </p:cNvPicPr>
          <p:nvPr/>
        </p:nvPicPr>
        <p:blipFill>
          <a:blip r:embed="rId3" cstate="print"/>
          <a:srcRect/>
          <a:stretch>
            <a:fillRect/>
          </a:stretch>
        </p:blipFill>
        <p:spPr bwMode="auto">
          <a:xfrm>
            <a:off x="238125" y="1854200"/>
            <a:ext cx="6427788" cy="4792663"/>
          </a:xfrm>
          <a:prstGeom prst="rect">
            <a:avLst/>
          </a:prstGeom>
          <a:noFill/>
          <a:ln w="9525">
            <a:noFill/>
            <a:miter lim="800000"/>
            <a:headEnd/>
            <a:tailEnd/>
          </a:ln>
        </p:spPr>
      </p:pic>
      <p:pic>
        <p:nvPicPr>
          <p:cNvPr id="108550" name="Picture 6"/>
          <p:cNvPicPr>
            <a:picLocks noChangeAspect="1" noChangeArrowheads="1"/>
          </p:cNvPicPr>
          <p:nvPr/>
        </p:nvPicPr>
        <p:blipFill>
          <a:blip r:embed="rId4" cstate="print"/>
          <a:srcRect/>
          <a:stretch>
            <a:fillRect/>
          </a:stretch>
        </p:blipFill>
        <p:spPr bwMode="auto">
          <a:xfrm>
            <a:off x="4584700" y="-995363"/>
            <a:ext cx="681038" cy="995363"/>
          </a:xfrm>
          <a:prstGeom prst="rect">
            <a:avLst/>
          </a:prstGeom>
          <a:noFill/>
          <a:ln w="9525">
            <a:noFill/>
            <a:miter lim="800000"/>
            <a:headEnd/>
            <a:tailEnd/>
          </a:ln>
        </p:spPr>
      </p:pic>
      <p:sp>
        <p:nvSpPr>
          <p:cNvPr id="849927" name="Rectangle 7"/>
          <p:cNvSpPr>
            <a:spLocks noChangeArrowheads="1"/>
          </p:cNvSpPr>
          <p:nvPr/>
        </p:nvSpPr>
        <p:spPr bwMode="auto">
          <a:xfrm>
            <a:off x="536575" y="933450"/>
            <a:ext cx="8150225" cy="889000"/>
          </a:xfrm>
          <a:prstGeom prst="rect">
            <a:avLst/>
          </a:prstGeom>
          <a:noFill/>
          <a:ln w="9525">
            <a:noFill/>
            <a:miter lim="800000"/>
            <a:headEnd/>
            <a:tailEnd/>
          </a:ln>
        </p:spPr>
        <p:txBody>
          <a:bodyPr anchor="ctr"/>
          <a:lstStyle/>
          <a:p>
            <a:pPr algn="ctr">
              <a:buNone/>
            </a:pPr>
            <a:r>
              <a:rPr lang="en-US" sz="2800" i="1" dirty="0" smtClean="0">
                <a:solidFill>
                  <a:srgbClr val="003399"/>
                </a:solidFill>
              </a:rPr>
              <a:t>Why has Baltimore historically measured some of the worst ozone </a:t>
            </a:r>
            <a:r>
              <a:rPr lang="en-US" sz="2800" i="1" dirty="0">
                <a:solidFill>
                  <a:srgbClr val="003399"/>
                </a:solidFill>
              </a:rPr>
              <a:t>in the East?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8551"/>
                                        </p:tgtEl>
                                        <p:attrNameLst>
                                          <p:attrName>style.visibility</p:attrName>
                                        </p:attrNameLst>
                                      </p:cBhvr>
                                      <p:to>
                                        <p:strVal val="visible"/>
                                      </p:to>
                                    </p:set>
                                    <p:animEffect transition="in" filter="checkerboard(across)">
                                      <p:cBhvr>
                                        <p:cTn id="7" dur="500"/>
                                        <p:tgtEl>
                                          <p:spTgt spid="108551"/>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0.5066 1.03726 C -0.40781 1.02569 -0.30885 1.01435 -0.28993 0.9243 C -0.27101 0.83426 -0.43177 0.59189 -0.39271 0.49629 C -0.35364 0.40115 -0.09774 0.42245 -0.05521 0.35208 C -0.01267 0.28171 -0.12135 0.15833 -0.13715 0.0743 C -0.15295 -0.00973 -0.14757 -0.11297 -0.14965 -0.15162 " pathEditMode="relative" ptsTypes="aaaaaA">
                                      <p:cBhvr>
                                        <p:cTn id="10" dur="5000" fill="hold"/>
                                        <p:tgtEl>
                                          <p:spTgt spid="10855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sz="half" idx="1"/>
          </p:nvPr>
        </p:nvSpPr>
        <p:spPr>
          <a:xfrm>
            <a:off x="381000" y="990600"/>
            <a:ext cx="5562600" cy="5943600"/>
          </a:xfrm>
        </p:spPr>
        <p:txBody>
          <a:bodyPr/>
          <a:lstStyle/>
          <a:p>
            <a:pPr eaLnBrk="1" hangingPunct="1">
              <a:lnSpc>
                <a:spcPct val="90000"/>
              </a:lnSpc>
            </a:pPr>
            <a:r>
              <a:rPr lang="en-US" sz="3200" dirty="0" smtClean="0">
                <a:ea typeface="ＭＳ Ｐゴシック" pitchFamily="34" charset="-128"/>
              </a:rPr>
              <a:t>What does the Maryland Ozone Research Program tell us about the significance of ozone transport? </a:t>
            </a:r>
          </a:p>
          <a:p>
            <a:pPr eaLnBrk="1" hangingPunct="1">
              <a:lnSpc>
                <a:spcPct val="90000"/>
              </a:lnSpc>
            </a:pPr>
            <a:r>
              <a:rPr lang="en-US" sz="3200" dirty="0" smtClean="0">
                <a:ea typeface="ＭＳ Ｐゴシック" pitchFamily="34" charset="-128"/>
              </a:rPr>
              <a:t>What is happening to reduce ozone transport into Maryland and across the East?</a:t>
            </a:r>
          </a:p>
          <a:p>
            <a:pPr eaLnBrk="1" hangingPunct="1">
              <a:lnSpc>
                <a:spcPct val="90000"/>
              </a:lnSpc>
            </a:pPr>
            <a:r>
              <a:rPr lang="en-US" sz="3200" dirty="0" smtClean="0">
                <a:ea typeface="ＭＳ Ｐゴシック" pitchFamily="34" charset="-128"/>
              </a:rPr>
              <a:t>Why are power plants in upwind states not running their controls?</a:t>
            </a:r>
          </a:p>
          <a:p>
            <a:pPr eaLnBrk="1" hangingPunct="1">
              <a:lnSpc>
                <a:spcPct val="90000"/>
              </a:lnSpc>
            </a:pPr>
            <a:r>
              <a:rPr lang="en-US" sz="3200" dirty="0" smtClean="0">
                <a:ea typeface="ＭＳ Ｐゴシック" pitchFamily="34" charset="-128"/>
              </a:rPr>
              <a:t>What happens next?</a:t>
            </a:r>
          </a:p>
        </p:txBody>
      </p:sp>
      <p:pic>
        <p:nvPicPr>
          <p:cNvPr id="7171" name="Picture 4" descr="APSPlantZoom.JPG (36738 bytes)"/>
          <p:cNvPicPr>
            <a:picLocks noChangeAspect="1" noChangeArrowheads="1"/>
          </p:cNvPicPr>
          <p:nvPr/>
        </p:nvPicPr>
        <p:blipFill>
          <a:blip r:embed="rId2" cstate="print"/>
          <a:srcRect/>
          <a:stretch>
            <a:fillRect/>
          </a:stretch>
        </p:blipFill>
        <p:spPr bwMode="auto">
          <a:xfrm>
            <a:off x="6396038" y="1524000"/>
            <a:ext cx="2443162" cy="1627187"/>
          </a:xfrm>
          <a:prstGeom prst="rect">
            <a:avLst/>
          </a:prstGeom>
          <a:noFill/>
          <a:ln w="38100">
            <a:solidFill>
              <a:srgbClr val="FF0000"/>
            </a:solidFill>
            <a:miter lim="800000"/>
            <a:headEnd/>
            <a:tailEnd/>
          </a:ln>
        </p:spPr>
      </p:pic>
      <p:pic>
        <p:nvPicPr>
          <p:cNvPr id="7172" name="Picture 5" descr="103InnerHarborNight"/>
          <p:cNvPicPr>
            <a:picLocks noChangeAspect="1" noChangeArrowheads="1"/>
          </p:cNvPicPr>
          <p:nvPr/>
        </p:nvPicPr>
        <p:blipFill>
          <a:blip r:embed="rId3" cstate="print"/>
          <a:srcRect/>
          <a:stretch>
            <a:fillRect/>
          </a:stretch>
        </p:blipFill>
        <p:spPr bwMode="auto">
          <a:xfrm>
            <a:off x="6367462" y="3581400"/>
            <a:ext cx="2547938" cy="1738313"/>
          </a:xfrm>
          <a:prstGeom prst="rect">
            <a:avLst/>
          </a:prstGeom>
          <a:noFill/>
          <a:ln w="38100">
            <a:solidFill>
              <a:srgbClr val="FFFF00"/>
            </a:solidFill>
            <a:miter lim="800000"/>
            <a:headEnd/>
            <a:tailEnd/>
          </a:ln>
        </p:spPr>
      </p:pic>
      <p:sp>
        <p:nvSpPr>
          <p:cNvPr id="7173" name="Rectangle 6"/>
          <p:cNvSpPr>
            <a:spLocks noGrp="1" noChangeArrowheads="1"/>
          </p:cNvSpPr>
          <p:nvPr>
            <p:ph type="title"/>
          </p:nvPr>
        </p:nvSpPr>
        <p:spPr>
          <a:xfrm>
            <a:off x="533400" y="73025"/>
            <a:ext cx="8026400" cy="688975"/>
          </a:xfrm>
        </p:spPr>
        <p:txBody>
          <a:bodyPr/>
          <a:lstStyle/>
          <a:p>
            <a:pPr eaLnBrk="1" hangingPunct="1"/>
            <a:r>
              <a:rPr lang="en-US" sz="4800" smtClean="0">
                <a:solidFill>
                  <a:srgbClr val="000099"/>
                </a:solidFill>
                <a:ea typeface="ＭＳ Ｐゴシック" pitchFamily="34" charset="-128"/>
              </a:rPr>
              <a:t>Topics</a:t>
            </a:r>
          </a:p>
        </p:txBody>
      </p:sp>
      <p:sp>
        <p:nvSpPr>
          <p:cNvPr id="6" name="Slide Number Placeholder 5"/>
          <p:cNvSpPr>
            <a:spLocks noGrp="1"/>
          </p:cNvSpPr>
          <p:nvPr>
            <p:ph type="sldNum" sz="quarter" idx="10"/>
          </p:nvPr>
        </p:nvSpPr>
        <p:spPr/>
        <p:txBody>
          <a:bodyPr/>
          <a:lstStyle/>
          <a:p>
            <a:pPr>
              <a:defRPr/>
            </a:pPr>
            <a:r>
              <a:rPr lang="en-US"/>
              <a:t>Page </a:t>
            </a:r>
            <a:fld id="{56EF77F4-7AB4-4EEF-B58D-A0FD852D251A}" type="slidenum">
              <a:rPr lang="en-US"/>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Grp="1" noChangeArrowheads="1"/>
          </p:cNvSpPr>
          <p:nvPr>
            <p:ph type="title" idx="4294967295"/>
          </p:nvPr>
        </p:nvSpPr>
        <p:spPr>
          <a:xfrm>
            <a:off x="447675" y="76200"/>
            <a:ext cx="8391525" cy="688975"/>
          </a:xfrm>
        </p:spPr>
        <p:txBody>
          <a:bodyPr/>
          <a:lstStyle/>
          <a:p>
            <a:pPr eaLnBrk="1" hangingPunct="1"/>
            <a:r>
              <a:rPr lang="en-US" smtClean="0">
                <a:solidFill>
                  <a:srgbClr val="000099"/>
                </a:solidFill>
                <a:ea typeface="ＭＳ Ｐゴシック" pitchFamily="34" charset="-128"/>
              </a:rPr>
              <a:t>Background – Ozone Transport</a:t>
            </a:r>
          </a:p>
        </p:txBody>
      </p:sp>
      <p:sp>
        <p:nvSpPr>
          <p:cNvPr id="8195" name="Content Placeholder 2"/>
          <p:cNvSpPr>
            <a:spLocks noGrp="1"/>
          </p:cNvSpPr>
          <p:nvPr>
            <p:ph sz="half" idx="4294967295"/>
          </p:nvPr>
        </p:nvSpPr>
        <p:spPr>
          <a:xfrm>
            <a:off x="228600" y="990600"/>
            <a:ext cx="5410200" cy="5867400"/>
          </a:xfrm>
        </p:spPr>
        <p:txBody>
          <a:bodyPr/>
          <a:lstStyle/>
          <a:p>
            <a:pPr eaLnBrk="1" hangingPunct="1"/>
            <a:r>
              <a:rPr lang="en-US" sz="2200" dirty="0" smtClean="0">
                <a:ea typeface="ＭＳ Ｐゴシック" pitchFamily="34" charset="-128"/>
              </a:rPr>
              <a:t>Many, many balls in the air</a:t>
            </a:r>
          </a:p>
          <a:p>
            <a:pPr lvl="1" eaLnBrk="1" hangingPunct="1"/>
            <a:r>
              <a:rPr lang="en-US" sz="2000" dirty="0" smtClean="0">
                <a:ea typeface="ＭＳ Ｐゴシック" pitchFamily="34" charset="-128"/>
              </a:rPr>
              <a:t>Supreme Court has acted</a:t>
            </a:r>
          </a:p>
          <a:p>
            <a:pPr lvl="2" eaLnBrk="1" hangingPunct="1"/>
            <a:r>
              <a:rPr lang="en-US" sz="1800" dirty="0" smtClean="0">
                <a:ea typeface="ＭＳ Ｐゴシック" pitchFamily="34" charset="-128"/>
              </a:rPr>
              <a:t>Several times over the past two years </a:t>
            </a:r>
          </a:p>
          <a:p>
            <a:pPr lvl="1" eaLnBrk="1" hangingPunct="1"/>
            <a:r>
              <a:rPr lang="en-US" sz="2000" dirty="0" smtClean="0">
                <a:ea typeface="ＭＳ Ｐゴシック" pitchFamily="34" charset="-128"/>
              </a:rPr>
              <a:t>“Expand the Ozone Transport Commission (OTC)” Petition under Section 176A of the Clean Air Act (CAA)</a:t>
            </a:r>
          </a:p>
          <a:p>
            <a:pPr lvl="1" eaLnBrk="1" hangingPunct="1"/>
            <a:r>
              <a:rPr lang="en-US" sz="2000" dirty="0" smtClean="0">
                <a:ea typeface="ＭＳ Ｐゴシック" pitchFamily="34" charset="-128"/>
              </a:rPr>
              <a:t>Challenges to EPA over large nonattainment areas (CAA Section 107)</a:t>
            </a:r>
          </a:p>
          <a:p>
            <a:pPr lvl="1" eaLnBrk="1" hangingPunct="1"/>
            <a:r>
              <a:rPr lang="en-US" sz="2000" dirty="0" smtClean="0">
                <a:ea typeface="ＭＳ Ｐゴシック" pitchFamily="34" charset="-128"/>
              </a:rPr>
              <a:t>Challenges to EPA over “Good Neighbor” SIPs (CAA Section 110A2D)</a:t>
            </a:r>
          </a:p>
          <a:p>
            <a:pPr lvl="1" eaLnBrk="1" hangingPunct="1"/>
            <a:r>
              <a:rPr lang="en-US" sz="2000" dirty="0" smtClean="0">
                <a:ea typeface="ＭＳ Ｐゴシック" pitchFamily="34" charset="-128"/>
              </a:rPr>
              <a:t>EPA’s new (1/22/15) transport guidance and “Failure to Submit” action (6/30/15)</a:t>
            </a:r>
          </a:p>
          <a:p>
            <a:pPr lvl="1" eaLnBrk="1" hangingPunct="1"/>
            <a:r>
              <a:rPr lang="en-US" sz="2000" dirty="0" smtClean="0">
                <a:ea typeface="ＭＳ Ｐゴシック" pitchFamily="34" charset="-128"/>
              </a:rPr>
              <a:t>A collaborative effort between upwind and downwind states with a power plant focus</a:t>
            </a:r>
          </a:p>
          <a:p>
            <a:pPr lvl="1" eaLnBrk="1" hangingPunct="1"/>
            <a:r>
              <a:rPr lang="en-US" sz="2000" dirty="0" smtClean="0">
                <a:ea typeface="ＭＳ Ｐゴシック" pitchFamily="34" charset="-128"/>
              </a:rPr>
              <a:t>New - lower ozone standard all but here</a:t>
            </a:r>
          </a:p>
        </p:txBody>
      </p:sp>
      <p:pic>
        <p:nvPicPr>
          <p:cNvPr id="8196" name="Picture 7" descr="sunset5">
            <a:hlinkClick r:id="rId2"/>
          </p:cNvPr>
          <p:cNvPicPr>
            <a:picLocks noChangeAspect="1" noChangeArrowheads="1"/>
          </p:cNvPicPr>
          <p:nvPr/>
        </p:nvPicPr>
        <p:blipFill>
          <a:blip r:embed="rId3" cstate="print"/>
          <a:srcRect/>
          <a:stretch>
            <a:fillRect/>
          </a:stretch>
        </p:blipFill>
        <p:spPr bwMode="auto">
          <a:xfrm>
            <a:off x="5943600" y="1295400"/>
            <a:ext cx="2667000" cy="1790700"/>
          </a:xfrm>
          <a:prstGeom prst="rect">
            <a:avLst/>
          </a:prstGeom>
          <a:noFill/>
          <a:ln w="38100">
            <a:solidFill>
              <a:srgbClr val="FFFF00"/>
            </a:solidFill>
            <a:miter lim="800000"/>
            <a:headEnd/>
            <a:tailEnd/>
          </a:ln>
        </p:spPr>
      </p:pic>
      <p:pic>
        <p:nvPicPr>
          <p:cNvPr id="8197" name="Picture 5" descr="ANd9GcTtS-zaCNgKcSwaX0u1JuDL4z3vN3e1jd6R8onGAsm2RPIYSnBzOVLScW0">
            <a:hlinkClick r:id="rId4"/>
          </p:cNvPr>
          <p:cNvPicPr>
            <a:picLocks noChangeAspect="1" noChangeArrowheads="1"/>
          </p:cNvPicPr>
          <p:nvPr/>
        </p:nvPicPr>
        <p:blipFill>
          <a:blip r:embed="rId5" cstate="print"/>
          <a:srcRect/>
          <a:stretch>
            <a:fillRect/>
          </a:stretch>
        </p:blipFill>
        <p:spPr bwMode="auto">
          <a:xfrm>
            <a:off x="6019800" y="3482975"/>
            <a:ext cx="2562225" cy="1927225"/>
          </a:xfrm>
          <a:prstGeom prst="rect">
            <a:avLst/>
          </a:prstGeom>
          <a:noFill/>
          <a:ln w="38100">
            <a:solidFill>
              <a:schemeClr val="tx1"/>
            </a:solidFill>
            <a:miter lim="800000"/>
            <a:headEnd/>
            <a:tailEnd/>
          </a:ln>
        </p:spPr>
      </p:pic>
      <p:sp>
        <p:nvSpPr>
          <p:cNvPr id="6" name="Slide Number Placeholder 5"/>
          <p:cNvSpPr>
            <a:spLocks noGrp="1"/>
          </p:cNvSpPr>
          <p:nvPr>
            <p:ph type="sldNum" sz="quarter" idx="10"/>
          </p:nvPr>
        </p:nvSpPr>
        <p:spPr/>
        <p:txBody>
          <a:bodyPr/>
          <a:lstStyle/>
          <a:p>
            <a:pPr>
              <a:defRPr/>
            </a:pPr>
            <a:r>
              <a:rPr lang="en-US"/>
              <a:t>Page </a:t>
            </a:r>
            <a:fld id="{ADF8A6C1-6A5C-4539-9D75-0D8ED6C0F119}" type="slidenum">
              <a:rPr lang="en-US"/>
              <a:pPr>
                <a:defRPr/>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38200" y="149225"/>
            <a:ext cx="8026400" cy="688975"/>
          </a:xfrm>
        </p:spPr>
        <p:txBody>
          <a:bodyPr/>
          <a:lstStyle/>
          <a:p>
            <a:r>
              <a:rPr lang="en-US" sz="4200" smtClean="0">
                <a:solidFill>
                  <a:srgbClr val="000099"/>
                </a:solidFill>
                <a:ea typeface="ＭＳ Ｐゴシック" pitchFamily="34" charset="-128"/>
              </a:rPr>
              <a:t>Maryland’s Ozone Research Effort</a:t>
            </a:r>
          </a:p>
        </p:txBody>
      </p:sp>
      <p:sp>
        <p:nvSpPr>
          <p:cNvPr id="22531" name="Rectangle 3"/>
          <p:cNvSpPr>
            <a:spLocks noGrp="1" noChangeArrowheads="1"/>
          </p:cNvSpPr>
          <p:nvPr>
            <p:ph type="body" sz="half" idx="4294967295"/>
          </p:nvPr>
        </p:nvSpPr>
        <p:spPr>
          <a:xfrm>
            <a:off x="4572000" y="968375"/>
            <a:ext cx="4275138" cy="5508625"/>
          </a:xfrm>
        </p:spPr>
        <p:txBody>
          <a:bodyPr/>
          <a:lstStyle/>
          <a:p>
            <a:pPr>
              <a:lnSpc>
                <a:spcPct val="90000"/>
              </a:lnSpc>
            </a:pPr>
            <a:r>
              <a:rPr lang="en-US" sz="2400" smtClean="0">
                <a:ea typeface="ＭＳ Ｐゴシック" pitchFamily="34" charset="-128"/>
              </a:rPr>
              <a:t>MDE works in partnership with local universities (UMD at College Park, UMBC, Penn State and Howard University) to study Maryland’s air pollution problems</a:t>
            </a:r>
          </a:p>
          <a:p>
            <a:pPr lvl="1">
              <a:lnSpc>
                <a:spcPct val="90000"/>
              </a:lnSpc>
            </a:pPr>
            <a:r>
              <a:rPr lang="en-US" sz="2000" smtClean="0">
                <a:ea typeface="ＭＳ Ｐゴシック" pitchFamily="34" charset="-128"/>
              </a:rPr>
              <a:t>Airplanes</a:t>
            </a:r>
          </a:p>
          <a:p>
            <a:pPr lvl="1">
              <a:lnSpc>
                <a:spcPct val="90000"/>
              </a:lnSpc>
            </a:pPr>
            <a:r>
              <a:rPr lang="en-US" sz="2000" smtClean="0">
                <a:ea typeface="ＭＳ Ｐゴシック" pitchFamily="34" charset="-128"/>
              </a:rPr>
              <a:t>Balloons</a:t>
            </a:r>
          </a:p>
          <a:p>
            <a:pPr lvl="1">
              <a:lnSpc>
                <a:spcPct val="90000"/>
              </a:lnSpc>
            </a:pPr>
            <a:r>
              <a:rPr lang="en-US" sz="2000" smtClean="0">
                <a:ea typeface="ＭＳ Ｐゴシック" pitchFamily="34" charset="-128"/>
              </a:rPr>
              <a:t>Lidar</a:t>
            </a:r>
          </a:p>
          <a:p>
            <a:pPr lvl="1">
              <a:lnSpc>
                <a:spcPct val="90000"/>
              </a:lnSpc>
            </a:pPr>
            <a:r>
              <a:rPr lang="en-US" sz="2000" smtClean="0">
                <a:ea typeface="ＭＳ Ｐゴシック" pitchFamily="34" charset="-128"/>
              </a:rPr>
              <a:t>Profilers</a:t>
            </a:r>
          </a:p>
          <a:p>
            <a:pPr lvl="1">
              <a:lnSpc>
                <a:spcPct val="90000"/>
              </a:lnSpc>
            </a:pPr>
            <a:r>
              <a:rPr lang="en-US" sz="2000" smtClean="0">
                <a:ea typeface="ＭＳ Ｐゴシック" pitchFamily="34" charset="-128"/>
              </a:rPr>
              <a:t>Satellites</a:t>
            </a:r>
          </a:p>
          <a:p>
            <a:pPr lvl="1">
              <a:lnSpc>
                <a:spcPct val="90000"/>
              </a:lnSpc>
            </a:pPr>
            <a:r>
              <a:rPr lang="en-US" sz="2000" smtClean="0">
                <a:ea typeface="ＭＳ Ｐゴシック" pitchFamily="34" charset="-128"/>
              </a:rPr>
              <a:t>Special monitors </a:t>
            </a:r>
          </a:p>
          <a:p>
            <a:pPr lvl="1">
              <a:lnSpc>
                <a:spcPct val="90000"/>
              </a:lnSpc>
            </a:pPr>
            <a:r>
              <a:rPr lang="en-US" sz="2000" smtClean="0">
                <a:ea typeface="ＭＳ Ｐゴシック" pitchFamily="34" charset="-128"/>
              </a:rPr>
              <a:t>Modeling</a:t>
            </a:r>
          </a:p>
          <a:p>
            <a:pPr lvl="1">
              <a:lnSpc>
                <a:spcPct val="90000"/>
              </a:lnSpc>
            </a:pPr>
            <a:r>
              <a:rPr lang="en-US" sz="2000" smtClean="0">
                <a:ea typeface="ＭＳ Ｐゴシック" pitchFamily="34" charset="-128"/>
              </a:rPr>
              <a:t>More</a:t>
            </a:r>
          </a:p>
        </p:txBody>
      </p:sp>
      <p:pic>
        <p:nvPicPr>
          <p:cNvPr id="22532" name="Picture 4"/>
          <p:cNvPicPr>
            <a:picLocks noChangeAspect="1" noChangeArrowheads="1"/>
          </p:cNvPicPr>
          <p:nvPr/>
        </p:nvPicPr>
        <p:blipFill>
          <a:blip r:embed="rId2" cstate="print"/>
          <a:srcRect/>
          <a:stretch>
            <a:fillRect/>
          </a:stretch>
        </p:blipFill>
        <p:spPr bwMode="auto">
          <a:xfrm>
            <a:off x="304800" y="1143000"/>
            <a:ext cx="4038600" cy="3132138"/>
          </a:xfrm>
          <a:prstGeom prst="rect">
            <a:avLst/>
          </a:prstGeom>
          <a:noFill/>
          <a:ln w="12700" algn="ctr">
            <a:noFill/>
            <a:miter lim="800000"/>
            <a:headEnd/>
            <a:tailEnd/>
          </a:ln>
        </p:spPr>
      </p:pic>
      <p:pic>
        <p:nvPicPr>
          <p:cNvPr id="22533" name="Picture 5" descr="RWPwithTitle"/>
          <p:cNvPicPr>
            <a:picLocks noChangeAspect="1" noChangeArrowheads="1"/>
          </p:cNvPicPr>
          <p:nvPr/>
        </p:nvPicPr>
        <p:blipFill>
          <a:blip r:embed="rId3" cstate="print"/>
          <a:srcRect/>
          <a:stretch>
            <a:fillRect/>
          </a:stretch>
        </p:blipFill>
        <p:spPr bwMode="auto">
          <a:xfrm>
            <a:off x="990600" y="4419600"/>
            <a:ext cx="2819400" cy="2087563"/>
          </a:xfrm>
          <a:prstGeom prst="rect">
            <a:avLst/>
          </a:prstGeom>
          <a:noFill/>
          <a:ln w="9525">
            <a:noFill/>
            <a:miter lim="800000"/>
            <a:headEnd/>
            <a:tailEnd/>
          </a:ln>
        </p:spPr>
      </p:pic>
      <p:sp>
        <p:nvSpPr>
          <p:cNvPr id="6" name="Slide Number Placeholder 5"/>
          <p:cNvSpPr>
            <a:spLocks noGrp="1"/>
          </p:cNvSpPr>
          <p:nvPr>
            <p:ph type="sldNum" sz="quarter" idx="10"/>
          </p:nvPr>
        </p:nvSpPr>
        <p:spPr/>
        <p:txBody>
          <a:bodyPr/>
          <a:lstStyle/>
          <a:p>
            <a:pPr>
              <a:defRPr/>
            </a:pPr>
            <a:r>
              <a:rPr lang="en-US"/>
              <a:t>Page </a:t>
            </a:r>
            <a:fld id="{C742B57F-D065-4E4D-885A-261606980362}" type="slidenum">
              <a:rPr lang="en-US"/>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2700"/>
            <a:ext cx="7548563" cy="825500"/>
          </a:xfrm>
        </p:spPr>
        <p:txBody>
          <a:bodyPr/>
          <a:lstStyle/>
          <a:p>
            <a:r>
              <a:rPr lang="en-US" sz="4000" smtClean="0">
                <a:solidFill>
                  <a:srgbClr val="000099"/>
                </a:solidFill>
                <a:ea typeface="ＭＳ Ｐゴシック" pitchFamily="34" charset="-128"/>
              </a:rPr>
              <a:t>Understanding Ozone Transport</a:t>
            </a:r>
          </a:p>
        </p:txBody>
      </p:sp>
      <p:sp>
        <p:nvSpPr>
          <p:cNvPr id="23555" name="Rectangle 3"/>
          <p:cNvSpPr>
            <a:spLocks noGrp="1" noChangeArrowheads="1"/>
          </p:cNvSpPr>
          <p:nvPr>
            <p:ph type="body" sz="half" idx="1"/>
          </p:nvPr>
        </p:nvSpPr>
        <p:spPr>
          <a:xfrm>
            <a:off x="206375" y="838200"/>
            <a:ext cx="5127625" cy="6019800"/>
          </a:xfrm>
        </p:spPr>
        <p:txBody>
          <a:bodyPr/>
          <a:lstStyle/>
          <a:p>
            <a:pPr>
              <a:lnSpc>
                <a:spcPct val="90000"/>
              </a:lnSpc>
            </a:pPr>
            <a:r>
              <a:rPr lang="en-US" sz="2400" dirty="0" smtClean="0">
                <a:ea typeface="ＭＳ Ｐゴシック" pitchFamily="34" charset="-128"/>
              </a:rPr>
              <a:t>It’s complicated … but not that complicated … some key concepts</a:t>
            </a:r>
          </a:p>
          <a:p>
            <a:pPr>
              <a:lnSpc>
                <a:spcPct val="90000"/>
              </a:lnSpc>
            </a:pPr>
            <a:r>
              <a:rPr lang="en-US" sz="2400" dirty="0" smtClean="0">
                <a:ea typeface="ＭＳ Ｐゴシック" pitchFamily="34" charset="-128"/>
              </a:rPr>
              <a:t>An “elevated reservoir” of ozone</a:t>
            </a:r>
          </a:p>
          <a:p>
            <a:pPr lvl="1">
              <a:lnSpc>
                <a:spcPct val="90000"/>
              </a:lnSpc>
            </a:pPr>
            <a:r>
              <a:rPr lang="en-US" sz="2200" dirty="0" smtClean="0">
                <a:ea typeface="ＭＳ Ｐゴシック" pitchFamily="34" charset="-128"/>
              </a:rPr>
              <a:t>A transport cloud</a:t>
            </a:r>
          </a:p>
          <a:p>
            <a:pPr lvl="1">
              <a:lnSpc>
                <a:spcPct val="90000"/>
              </a:lnSpc>
            </a:pPr>
            <a:r>
              <a:rPr lang="en-US" sz="2200" dirty="0" smtClean="0">
                <a:ea typeface="ＭＳ Ｐゴシック" pitchFamily="34" charset="-128"/>
              </a:rPr>
              <a:t>An elevated ocean of ozone</a:t>
            </a:r>
          </a:p>
          <a:p>
            <a:pPr lvl="1">
              <a:lnSpc>
                <a:spcPct val="90000"/>
              </a:lnSpc>
            </a:pPr>
            <a:r>
              <a:rPr lang="en-US" sz="2200" dirty="0" smtClean="0">
                <a:ea typeface="ＭＳ Ｐゴシック" pitchFamily="34" charset="-128"/>
              </a:rPr>
              <a:t>The residual layer</a:t>
            </a:r>
          </a:p>
          <a:p>
            <a:pPr>
              <a:lnSpc>
                <a:spcPct val="90000"/>
              </a:lnSpc>
            </a:pPr>
            <a:r>
              <a:rPr lang="en-US" sz="2400" dirty="0" smtClean="0">
                <a:ea typeface="ＭＳ Ｐゴシック" pitchFamily="34" charset="-128"/>
              </a:rPr>
              <a:t>Three different types of transport</a:t>
            </a:r>
          </a:p>
          <a:p>
            <a:pPr lvl="1">
              <a:lnSpc>
                <a:spcPct val="90000"/>
              </a:lnSpc>
            </a:pPr>
            <a:r>
              <a:rPr lang="en-US" sz="2200" dirty="0" smtClean="0">
                <a:ea typeface="ＭＳ Ｐゴシック" pitchFamily="34" charset="-128"/>
              </a:rPr>
              <a:t>Westerly Transport – Power plants are a contributor</a:t>
            </a:r>
          </a:p>
          <a:p>
            <a:pPr lvl="1">
              <a:lnSpc>
                <a:spcPct val="90000"/>
              </a:lnSpc>
            </a:pPr>
            <a:r>
              <a:rPr lang="en-US" sz="2200" dirty="0" smtClean="0">
                <a:ea typeface="ＭＳ Ｐゴシック" pitchFamily="34" charset="-128"/>
              </a:rPr>
              <a:t>Night-time, Southerly Transport – Vehicles, power plants, more </a:t>
            </a:r>
          </a:p>
          <a:p>
            <a:pPr lvl="1">
              <a:lnSpc>
                <a:spcPct val="90000"/>
              </a:lnSpc>
            </a:pPr>
            <a:r>
              <a:rPr lang="en-US" sz="2200" dirty="0" smtClean="0">
                <a:ea typeface="ＭＳ Ｐゴシック" pitchFamily="34" charset="-128"/>
              </a:rPr>
              <a:t>City to City – An urban soup … Washington to Baltimore … Baltimore to Philly … Philly to NYC … etc. etc. etc</a:t>
            </a:r>
            <a:endParaRPr lang="en-US" sz="2000" dirty="0" smtClean="0">
              <a:ea typeface="ＭＳ Ｐゴシック" pitchFamily="34" charset="-128"/>
            </a:endParaRPr>
          </a:p>
        </p:txBody>
      </p:sp>
      <p:pic>
        <p:nvPicPr>
          <p:cNvPr id="23556" name="Picture 4" descr="baybridgepc"/>
          <p:cNvPicPr>
            <a:picLocks noChangeAspect="1" noChangeArrowheads="1"/>
          </p:cNvPicPr>
          <p:nvPr/>
        </p:nvPicPr>
        <p:blipFill>
          <a:blip r:embed="rId2" cstate="print"/>
          <a:srcRect/>
          <a:stretch>
            <a:fillRect/>
          </a:stretch>
        </p:blipFill>
        <p:spPr bwMode="auto">
          <a:xfrm>
            <a:off x="5475288" y="1319213"/>
            <a:ext cx="3319462" cy="2122487"/>
          </a:xfrm>
          <a:prstGeom prst="rect">
            <a:avLst/>
          </a:prstGeom>
          <a:noFill/>
          <a:ln w="38100">
            <a:solidFill>
              <a:srgbClr val="CC99FF"/>
            </a:solidFill>
            <a:miter lim="800000"/>
            <a:headEnd/>
            <a:tailEnd/>
          </a:ln>
        </p:spPr>
      </p:pic>
      <p:pic>
        <p:nvPicPr>
          <p:cNvPr id="23557" name="Picture 5" descr="smog-topper"/>
          <p:cNvPicPr>
            <a:picLocks noChangeAspect="1" noChangeArrowheads="1"/>
          </p:cNvPicPr>
          <p:nvPr/>
        </p:nvPicPr>
        <p:blipFill>
          <a:blip r:embed="rId3" cstate="print"/>
          <a:srcRect/>
          <a:stretch>
            <a:fillRect/>
          </a:stretch>
        </p:blipFill>
        <p:spPr bwMode="auto">
          <a:xfrm>
            <a:off x="5659438" y="3890963"/>
            <a:ext cx="2886075" cy="1506537"/>
          </a:xfrm>
          <a:prstGeom prst="rect">
            <a:avLst/>
          </a:prstGeom>
          <a:noFill/>
          <a:ln w="38100">
            <a:solidFill>
              <a:srgbClr val="FFFF00"/>
            </a:solidFill>
            <a:miter lim="800000"/>
            <a:headEnd/>
            <a:tailEnd/>
          </a:ln>
        </p:spPr>
      </p:pic>
      <p:sp>
        <p:nvSpPr>
          <p:cNvPr id="6" name="Slide Number Placeholder 5"/>
          <p:cNvSpPr>
            <a:spLocks noGrp="1"/>
          </p:cNvSpPr>
          <p:nvPr>
            <p:ph type="sldNum" sz="quarter" idx="10"/>
          </p:nvPr>
        </p:nvSpPr>
        <p:spPr/>
        <p:txBody>
          <a:bodyPr/>
          <a:lstStyle/>
          <a:p>
            <a:pPr>
              <a:defRPr/>
            </a:pPr>
            <a:r>
              <a:rPr lang="en-US"/>
              <a:t>Page </a:t>
            </a:r>
            <a:fld id="{2D83EA61-809B-424D-9041-7C7F1FFD4539}" type="slidenum">
              <a:rPr lang="en-US"/>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52388"/>
            <a:ext cx="8150225" cy="889000"/>
          </a:xfrm>
        </p:spPr>
        <p:txBody>
          <a:bodyPr/>
          <a:lstStyle/>
          <a:p>
            <a:r>
              <a:rPr lang="en-US" sz="4600" smtClean="0">
                <a:solidFill>
                  <a:srgbClr val="000099"/>
                </a:solidFill>
                <a:ea typeface="ＭＳ Ｐゴシック" pitchFamily="34" charset="-128"/>
              </a:rPr>
              <a:t>What is This Reservoir?</a:t>
            </a:r>
          </a:p>
        </p:txBody>
      </p:sp>
      <p:pic>
        <p:nvPicPr>
          <p:cNvPr id="24579" name="Picture 3" descr="nathan"/>
          <p:cNvPicPr>
            <a:picLocks noChangeAspect="1" noChangeArrowheads="1"/>
          </p:cNvPicPr>
          <p:nvPr/>
        </p:nvPicPr>
        <p:blipFill>
          <a:blip r:embed="rId2" cstate="print"/>
          <a:srcRect/>
          <a:stretch>
            <a:fillRect/>
          </a:stretch>
        </p:blipFill>
        <p:spPr bwMode="auto">
          <a:xfrm>
            <a:off x="6416675" y="1912938"/>
            <a:ext cx="2257425" cy="3659187"/>
          </a:xfrm>
          <a:prstGeom prst="rect">
            <a:avLst/>
          </a:prstGeom>
          <a:noFill/>
          <a:ln w="38100">
            <a:solidFill>
              <a:srgbClr val="00CCFF"/>
            </a:solidFill>
            <a:miter lim="800000"/>
            <a:headEnd/>
            <a:tailEnd/>
          </a:ln>
        </p:spPr>
      </p:pic>
      <p:sp>
        <p:nvSpPr>
          <p:cNvPr id="24580" name="Rectangle 6"/>
          <p:cNvSpPr>
            <a:spLocks noChangeArrowheads="1"/>
          </p:cNvSpPr>
          <p:nvPr/>
        </p:nvSpPr>
        <p:spPr bwMode="auto">
          <a:xfrm>
            <a:off x="265113" y="933450"/>
            <a:ext cx="8150225" cy="889000"/>
          </a:xfrm>
          <a:prstGeom prst="rect">
            <a:avLst/>
          </a:prstGeom>
          <a:noFill/>
          <a:ln w="9525">
            <a:noFill/>
            <a:miter lim="800000"/>
            <a:headEnd/>
            <a:tailEnd/>
          </a:ln>
        </p:spPr>
        <p:txBody>
          <a:bodyPr anchor="ctr"/>
          <a:lstStyle/>
          <a:p>
            <a:pPr algn="ctr" eaLnBrk="0" hangingPunct="0">
              <a:spcBef>
                <a:spcPct val="0"/>
              </a:spcBef>
              <a:buClrTx/>
              <a:buSzTx/>
              <a:buFontTx/>
              <a:buNone/>
            </a:pPr>
            <a:r>
              <a:rPr lang="en-US" sz="3000" i="1">
                <a:solidFill>
                  <a:srgbClr val="000099"/>
                </a:solidFill>
              </a:rPr>
              <a:t>A balloon launch at 2:30 am south of Baltimore … north of Washington</a:t>
            </a:r>
          </a:p>
        </p:txBody>
      </p:sp>
      <p:grpSp>
        <p:nvGrpSpPr>
          <p:cNvPr id="24581" name="Group 24"/>
          <p:cNvGrpSpPr>
            <a:grpSpLocks/>
          </p:cNvGrpSpPr>
          <p:nvPr/>
        </p:nvGrpSpPr>
        <p:grpSpPr bwMode="auto">
          <a:xfrm>
            <a:off x="838200" y="2133600"/>
            <a:ext cx="4724400" cy="3657600"/>
            <a:chOff x="3320" y="1144"/>
            <a:chExt cx="1898" cy="1543"/>
          </a:xfrm>
        </p:grpSpPr>
        <p:pic>
          <p:nvPicPr>
            <p:cNvPr id="24586" name="Picture 25"/>
            <p:cNvPicPr>
              <a:picLocks noChangeAspect="1" noChangeArrowheads="1"/>
            </p:cNvPicPr>
            <p:nvPr/>
          </p:nvPicPr>
          <p:blipFill>
            <a:blip r:embed="rId3" cstate="print"/>
            <a:srcRect l="7040" t="2347" r="7201" b="4694"/>
            <a:stretch>
              <a:fillRect/>
            </a:stretch>
          </p:blipFill>
          <p:spPr bwMode="auto">
            <a:xfrm>
              <a:off x="3320" y="1144"/>
              <a:ext cx="1898" cy="1543"/>
            </a:xfrm>
            <a:prstGeom prst="rect">
              <a:avLst/>
            </a:prstGeom>
            <a:noFill/>
            <a:ln w="6350" algn="ctr">
              <a:solidFill>
                <a:schemeClr val="tx1"/>
              </a:solidFill>
              <a:miter lim="800000"/>
              <a:headEnd/>
              <a:tailEnd/>
            </a:ln>
          </p:spPr>
        </p:pic>
        <p:sp>
          <p:nvSpPr>
            <p:cNvPr id="24587" name="Text Box 26"/>
            <p:cNvSpPr txBox="1">
              <a:spLocks noChangeArrowheads="1"/>
            </p:cNvSpPr>
            <p:nvPr/>
          </p:nvSpPr>
          <p:spPr bwMode="auto">
            <a:xfrm>
              <a:off x="3462" y="1203"/>
              <a:ext cx="575" cy="129"/>
            </a:xfrm>
            <a:prstGeom prst="rect">
              <a:avLst/>
            </a:prstGeom>
            <a:noFill/>
            <a:ln w="9525" algn="ctr">
              <a:noFill/>
              <a:miter lim="800000"/>
              <a:headEnd/>
              <a:tailEnd/>
            </a:ln>
          </p:spPr>
          <p:txBody>
            <a:bodyPr lIns="45720" rIns="45720">
              <a:spAutoFit/>
            </a:bodyPr>
            <a:lstStyle/>
            <a:p>
              <a:pPr>
                <a:lnSpc>
                  <a:spcPct val="100000"/>
                </a:lnSpc>
                <a:spcBef>
                  <a:spcPct val="50000"/>
                </a:spcBef>
                <a:buClrTx/>
                <a:buSzTx/>
                <a:buFontTx/>
                <a:buNone/>
              </a:pPr>
              <a:r>
                <a:rPr lang="en-US" sz="1400" b="1">
                  <a:solidFill>
                    <a:schemeClr val="tx1"/>
                  </a:solidFill>
                  <a:cs typeface="Arial" charset="0"/>
                </a:rPr>
                <a:t>2:30 AM</a:t>
              </a:r>
            </a:p>
          </p:txBody>
        </p:sp>
      </p:grpSp>
      <p:sp>
        <p:nvSpPr>
          <p:cNvPr id="116746" name="Oval 10"/>
          <p:cNvSpPr>
            <a:spLocks noChangeArrowheads="1"/>
          </p:cNvSpPr>
          <p:nvPr/>
        </p:nvSpPr>
        <p:spPr bwMode="auto">
          <a:xfrm>
            <a:off x="2362200" y="4572000"/>
            <a:ext cx="1295400" cy="762000"/>
          </a:xfrm>
          <a:prstGeom prst="ellipse">
            <a:avLst/>
          </a:prstGeom>
          <a:noFill/>
          <a:ln w="38100" algn="ctr">
            <a:solidFill>
              <a:srgbClr val="FF0000"/>
            </a:solidFill>
            <a:round/>
            <a:headEnd/>
            <a:tailEnd/>
          </a:ln>
        </p:spPr>
        <p:txBody>
          <a:bodyPr wrap="none" anchor="ctr">
            <a:spAutoFit/>
          </a:bodyPr>
          <a:lstStyle/>
          <a:p>
            <a:endParaRPr lang="en-US"/>
          </a:p>
        </p:txBody>
      </p:sp>
      <p:sp>
        <p:nvSpPr>
          <p:cNvPr id="116747" name="AutoShape 11"/>
          <p:cNvSpPr>
            <a:spLocks noChangeArrowheads="1"/>
          </p:cNvSpPr>
          <p:nvPr/>
        </p:nvSpPr>
        <p:spPr bwMode="auto">
          <a:xfrm>
            <a:off x="4495800" y="3048000"/>
            <a:ext cx="4419600" cy="1828800"/>
          </a:xfrm>
          <a:prstGeom prst="wedgeRoundRectCallout">
            <a:avLst>
              <a:gd name="adj1" fmla="val -67171"/>
              <a:gd name="adj2" fmla="val 40713"/>
              <a:gd name="adj3" fmla="val 16667"/>
            </a:avLst>
          </a:prstGeom>
          <a:solidFill>
            <a:srgbClr val="FFFF99"/>
          </a:solidFill>
          <a:ln w="38100" algn="ctr">
            <a:solidFill>
              <a:srgbClr val="FF0000"/>
            </a:solidFill>
            <a:miter lim="800000"/>
            <a:headEnd/>
            <a:tailEnd/>
          </a:ln>
        </p:spPr>
        <p:txBody>
          <a:bodyPr/>
          <a:lstStyle/>
          <a:p>
            <a:pPr>
              <a:buClr>
                <a:schemeClr val="tx1"/>
              </a:buClr>
              <a:buFont typeface="Wingdings" pitchFamily="2" charset="2"/>
              <a:buNone/>
            </a:pPr>
            <a:r>
              <a:rPr lang="en-US" sz="1600" b="1">
                <a:solidFill>
                  <a:srgbClr val="000099"/>
                </a:solidFill>
              </a:rPr>
              <a:t>Ground level ozone is low … about 40 ppb</a:t>
            </a:r>
          </a:p>
          <a:p>
            <a:pPr>
              <a:buClr>
                <a:schemeClr val="tx1"/>
              </a:buClr>
              <a:buFont typeface="Wingdings" pitchFamily="2" charset="2"/>
              <a:buNone/>
            </a:pPr>
            <a:endParaRPr lang="en-US" sz="1000" b="1">
              <a:solidFill>
                <a:srgbClr val="000099"/>
              </a:solidFill>
            </a:endParaRPr>
          </a:p>
          <a:p>
            <a:pPr>
              <a:buClr>
                <a:schemeClr val="tx1"/>
              </a:buClr>
              <a:buFont typeface="Wingdings" pitchFamily="2" charset="2"/>
              <a:buNone/>
            </a:pPr>
            <a:r>
              <a:rPr lang="en-US" sz="1600" b="1">
                <a:solidFill>
                  <a:srgbClr val="000099"/>
                </a:solidFill>
              </a:rPr>
              <a:t>We measure a cloud of high ozone aloft …                     2000 feet above ground level … 100ppb</a:t>
            </a:r>
            <a:endParaRPr lang="en-US" sz="1000" b="1">
              <a:solidFill>
                <a:srgbClr val="000099"/>
              </a:solidFill>
            </a:endParaRPr>
          </a:p>
          <a:p>
            <a:pPr>
              <a:buClr>
                <a:schemeClr val="tx1"/>
              </a:buClr>
              <a:buFont typeface="Wingdings" pitchFamily="2" charset="2"/>
              <a:buNone/>
            </a:pPr>
            <a:endParaRPr lang="en-US" sz="1000" b="1">
              <a:solidFill>
                <a:srgbClr val="000099"/>
              </a:solidFill>
            </a:endParaRPr>
          </a:p>
          <a:p>
            <a:pPr>
              <a:buClr>
                <a:schemeClr val="tx1"/>
              </a:buClr>
              <a:buFont typeface="Wingdings" pitchFamily="2" charset="2"/>
              <a:buNone/>
            </a:pPr>
            <a:r>
              <a:rPr lang="en-US" sz="1600" b="1">
                <a:solidFill>
                  <a:srgbClr val="000099"/>
                </a:solidFill>
              </a:rPr>
              <a:t>We see this before almost every bad ozone day</a:t>
            </a:r>
          </a:p>
        </p:txBody>
      </p:sp>
      <p:pic>
        <p:nvPicPr>
          <p:cNvPr id="108550" name="Picture 6"/>
          <p:cNvPicPr>
            <a:picLocks noChangeAspect="1" noChangeArrowheads="1"/>
          </p:cNvPicPr>
          <p:nvPr/>
        </p:nvPicPr>
        <p:blipFill>
          <a:blip r:embed="rId4" cstate="print"/>
          <a:srcRect/>
          <a:stretch>
            <a:fillRect/>
          </a:stretch>
        </p:blipFill>
        <p:spPr bwMode="auto">
          <a:xfrm>
            <a:off x="4584700" y="-995363"/>
            <a:ext cx="681038" cy="995363"/>
          </a:xfrm>
          <a:prstGeom prst="rect">
            <a:avLst/>
          </a:prstGeom>
          <a:noFill/>
          <a:ln w="9525">
            <a:noFill/>
            <a:miter lim="800000"/>
            <a:headEnd/>
            <a:tailEnd/>
          </a:ln>
        </p:spPr>
      </p:pic>
      <p:sp>
        <p:nvSpPr>
          <p:cNvPr id="11" name="Slide Number Placeholder 10"/>
          <p:cNvSpPr>
            <a:spLocks noGrp="1"/>
          </p:cNvSpPr>
          <p:nvPr>
            <p:ph type="sldNum" sz="quarter" idx="10"/>
          </p:nvPr>
        </p:nvSpPr>
        <p:spPr/>
        <p:txBody>
          <a:bodyPr/>
          <a:lstStyle/>
          <a:p>
            <a:pPr>
              <a:defRPr/>
            </a:pPr>
            <a:r>
              <a:rPr lang="en-US"/>
              <a:t>Page </a:t>
            </a:r>
            <a:fld id="{41021F25-7B12-4D88-95CB-23C9D12EC695}" type="slidenum">
              <a:rPr lang="en-US"/>
              <a:pPr>
                <a:defRPr/>
              </a:pP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5066 1.03726 C -0.40781 1.02569 -0.30885 1.01435 -0.28993 0.9243 C -0.27101 0.83426 -0.43177 0.59189 -0.39271 0.49629 C -0.35364 0.40115 -0.09774 0.42245 -0.05521 0.35208 C -0.01267 0.28171 -0.12135 0.15833 -0.13715 0.0743 C -0.15295 -0.00973 -0.14757 -0.11297 -0.14965 -0.15162 " pathEditMode="relative" ptsTypes="aaaaaA">
                                      <p:cBhvr>
                                        <p:cTn id="6" dur="5000" fill="hold"/>
                                        <p:tgtEl>
                                          <p:spTgt spid="108550"/>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6746"/>
                                        </p:tgtEl>
                                        <p:attrNameLst>
                                          <p:attrName>style.visibility</p:attrName>
                                        </p:attrNameLst>
                                      </p:cBhvr>
                                      <p:to>
                                        <p:strVal val="visible"/>
                                      </p:to>
                                    </p:set>
                                    <p:anim calcmode="lin" valueType="num">
                                      <p:cBhvr additive="base">
                                        <p:cTn id="11" dur="500" fill="hold"/>
                                        <p:tgtEl>
                                          <p:spTgt spid="116746"/>
                                        </p:tgtEl>
                                        <p:attrNameLst>
                                          <p:attrName>ppt_x</p:attrName>
                                        </p:attrNameLst>
                                      </p:cBhvr>
                                      <p:tavLst>
                                        <p:tav tm="0">
                                          <p:val>
                                            <p:strVal val="#ppt_x"/>
                                          </p:val>
                                        </p:tav>
                                        <p:tav tm="100000">
                                          <p:val>
                                            <p:strVal val="#ppt_x"/>
                                          </p:val>
                                        </p:tav>
                                      </p:tavLst>
                                    </p:anim>
                                    <p:anim calcmode="lin" valueType="num">
                                      <p:cBhvr additive="base">
                                        <p:cTn id="12" dur="500" fill="hold"/>
                                        <p:tgtEl>
                                          <p:spTgt spid="11674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6747"/>
                                        </p:tgtEl>
                                        <p:attrNameLst>
                                          <p:attrName>style.visibility</p:attrName>
                                        </p:attrNameLst>
                                      </p:cBhvr>
                                      <p:to>
                                        <p:strVal val="visible"/>
                                      </p:to>
                                    </p:set>
                                    <p:anim calcmode="lin" valueType="num">
                                      <p:cBhvr additive="base">
                                        <p:cTn id="15" dur="500" fill="hold"/>
                                        <p:tgtEl>
                                          <p:spTgt spid="116747"/>
                                        </p:tgtEl>
                                        <p:attrNameLst>
                                          <p:attrName>ppt_x</p:attrName>
                                        </p:attrNameLst>
                                      </p:cBhvr>
                                      <p:tavLst>
                                        <p:tav tm="0">
                                          <p:val>
                                            <p:strVal val="#ppt_x"/>
                                          </p:val>
                                        </p:tav>
                                        <p:tav tm="100000">
                                          <p:val>
                                            <p:strVal val="#ppt_x"/>
                                          </p:val>
                                        </p:tav>
                                      </p:tavLst>
                                    </p:anim>
                                    <p:anim calcmode="lin" valueType="num">
                                      <p:cBhvr additive="base">
                                        <p:cTn id="16" dur="500" fill="hold"/>
                                        <p:tgtEl>
                                          <p:spTgt spid="1167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46" grpId="0" animBg="1"/>
      <p:bldP spid="11674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lnSpc>
                <a:spcPct val="100000"/>
              </a:lnSpc>
              <a:spcBef>
                <a:spcPct val="0"/>
              </a:spcBef>
              <a:buClrTx/>
              <a:buSzTx/>
              <a:buFontTx/>
              <a:buNone/>
            </a:pPr>
            <a:r>
              <a:rPr lang="en-US" sz="1000">
                <a:solidFill>
                  <a:srgbClr val="58595B"/>
                </a:solidFill>
                <a:cs typeface="Arial" charset="0"/>
              </a:rPr>
              <a:t>. </a:t>
            </a:r>
          </a:p>
        </p:txBody>
      </p:sp>
      <p:sp>
        <p:nvSpPr>
          <p:cNvPr id="25603" name="Rectangle 2"/>
          <p:cNvSpPr>
            <a:spLocks noGrp="1" noChangeArrowheads="1"/>
          </p:cNvSpPr>
          <p:nvPr>
            <p:ph type="title" idx="4294967295"/>
          </p:nvPr>
        </p:nvSpPr>
        <p:spPr>
          <a:xfrm>
            <a:off x="822325" y="76200"/>
            <a:ext cx="7940675" cy="825500"/>
          </a:xfrm>
        </p:spPr>
        <p:txBody>
          <a:bodyPr/>
          <a:lstStyle/>
          <a:p>
            <a:r>
              <a:rPr lang="en-US" smtClean="0">
                <a:solidFill>
                  <a:srgbClr val="000099"/>
                </a:solidFill>
                <a:ea typeface="ＭＳ Ｐゴシック" pitchFamily="34" charset="-128"/>
              </a:rPr>
              <a:t>The Elevated Ozone Reservoir</a:t>
            </a:r>
          </a:p>
        </p:txBody>
      </p:sp>
      <p:sp>
        <p:nvSpPr>
          <p:cNvPr id="108547" name="Rectangle 3" descr="5%"/>
          <p:cNvSpPr>
            <a:spLocks noGrp="1" noChangeArrowheads="1"/>
          </p:cNvSpPr>
          <p:nvPr>
            <p:ph type="body" sz="half" idx="4294967295"/>
          </p:nvPr>
        </p:nvSpPr>
        <p:spPr>
          <a:xfrm>
            <a:off x="228600" y="1066800"/>
            <a:ext cx="4343400" cy="5510213"/>
          </a:xfrm>
          <a:pattFill prst="pct5">
            <a:fgClr>
              <a:srgbClr val="EAEAEA"/>
            </a:fgClr>
            <a:bgClr>
              <a:srgbClr val="FFFFFF"/>
            </a:bgClr>
          </a:pattFill>
          <a:ln>
            <a:solidFill>
              <a:srgbClr val="DDDDDD"/>
            </a:solidFill>
          </a:ln>
          <a:effectLst>
            <a:outerShdw dist="53882" dir="2700000" algn="ctr" rotWithShape="0">
              <a:srgbClr val="808080">
                <a:alpha val="50000"/>
              </a:srgbClr>
            </a:outerShdw>
          </a:effectLst>
        </p:spPr>
        <p:txBody>
          <a:bodyPr/>
          <a:lstStyle/>
          <a:p>
            <a:pPr>
              <a:lnSpc>
                <a:spcPct val="90000"/>
              </a:lnSpc>
              <a:defRPr/>
            </a:pPr>
            <a:r>
              <a:rPr lang="en-US" sz="2500" smtClean="0">
                <a:ea typeface="ＭＳ Ｐゴシック" pitchFamily="34" charset="-128"/>
              </a:rPr>
              <a:t>Every bad ozone day, in the morning hours, a large reservoir of ozone sits above Maryland and the Mid-Atlantic waiting to mix down</a:t>
            </a:r>
          </a:p>
          <a:p>
            <a:pPr lvl="1">
              <a:lnSpc>
                <a:spcPct val="90000"/>
              </a:lnSpc>
              <a:defRPr/>
            </a:pPr>
            <a:r>
              <a:rPr lang="en-US" sz="2000" smtClean="0">
                <a:ea typeface="ＭＳ Ｐゴシック" pitchFamily="34" charset="-128"/>
              </a:rPr>
              <a:t>Ozone levels in the reservoir can routinely reach 60 to 100 ppb</a:t>
            </a:r>
          </a:p>
          <a:p>
            <a:pPr lvl="1">
              <a:lnSpc>
                <a:spcPct val="90000"/>
              </a:lnSpc>
              <a:defRPr/>
            </a:pPr>
            <a:r>
              <a:rPr lang="en-US" sz="2000" smtClean="0">
                <a:ea typeface="ＭＳ Ｐゴシック" pitchFamily="34" charset="-128"/>
              </a:rPr>
              <a:t>In the morning, ozone levels at the surface are very low</a:t>
            </a:r>
          </a:p>
          <a:p>
            <a:pPr>
              <a:lnSpc>
                <a:spcPct val="90000"/>
              </a:lnSpc>
              <a:defRPr/>
            </a:pPr>
            <a:r>
              <a:rPr lang="en-US" sz="2500" smtClean="0">
                <a:ea typeface="ＭＳ Ｐゴシック" pitchFamily="34" charset="-128"/>
              </a:rPr>
              <a:t>Around 10:00 or 11:00 … the “nocturnal inversion” breaks down … and</a:t>
            </a:r>
          </a:p>
          <a:p>
            <a:pPr lvl="1">
              <a:lnSpc>
                <a:spcPct val="90000"/>
              </a:lnSpc>
              <a:defRPr/>
            </a:pPr>
            <a:r>
              <a:rPr lang="en-US" sz="2000" smtClean="0">
                <a:ea typeface="ＭＳ Ｐゴシック" pitchFamily="34" charset="-128"/>
              </a:rPr>
              <a:t>Ozone in the elevated reservoir mixes down to the surface and degrades air quality</a:t>
            </a:r>
          </a:p>
        </p:txBody>
      </p:sp>
      <p:pic>
        <p:nvPicPr>
          <p:cNvPr id="25605" name="Picture 4" descr="East Coast -3"/>
          <p:cNvPicPr>
            <a:picLocks noChangeAspect="1" noChangeArrowheads="1"/>
          </p:cNvPicPr>
          <p:nvPr/>
        </p:nvPicPr>
        <p:blipFill>
          <a:blip r:embed="rId2" cstate="print"/>
          <a:srcRect/>
          <a:stretch>
            <a:fillRect/>
          </a:stretch>
        </p:blipFill>
        <p:spPr bwMode="auto">
          <a:xfrm>
            <a:off x="4954588" y="1262063"/>
            <a:ext cx="4062412" cy="3630612"/>
          </a:xfrm>
          <a:prstGeom prst="rect">
            <a:avLst/>
          </a:prstGeom>
          <a:noFill/>
          <a:ln w="38100">
            <a:solidFill>
              <a:schemeClr val="hlink"/>
            </a:solidFill>
            <a:miter lim="800000"/>
            <a:headEnd/>
            <a:tailEnd/>
          </a:ln>
        </p:spPr>
      </p:pic>
      <p:sp>
        <p:nvSpPr>
          <p:cNvPr id="110598" name="Oval 5"/>
          <p:cNvSpPr>
            <a:spLocks noChangeArrowheads="1"/>
          </p:cNvSpPr>
          <p:nvPr/>
        </p:nvSpPr>
        <p:spPr bwMode="auto">
          <a:xfrm rot="8394848">
            <a:off x="5956300" y="2246313"/>
            <a:ext cx="2747963" cy="1009650"/>
          </a:xfrm>
          <a:prstGeom prst="ellipse">
            <a:avLst/>
          </a:prstGeom>
          <a:solidFill>
            <a:srgbClr val="FFFF99">
              <a:alpha val="50195"/>
            </a:srgbClr>
          </a:solidFill>
          <a:ln w="28575">
            <a:solidFill>
              <a:srgbClr val="FFFF00"/>
            </a:solidFill>
            <a:round/>
            <a:headEnd/>
            <a:tailEnd/>
          </a:ln>
        </p:spPr>
        <p:txBody>
          <a:bodyPr rot="10800000" wrap="none" anchor="ctr"/>
          <a:lstStyle/>
          <a:p>
            <a:pPr>
              <a:spcBef>
                <a:spcPct val="0"/>
              </a:spcBef>
              <a:buClrTx/>
              <a:buSzTx/>
              <a:buFontTx/>
              <a:buNone/>
            </a:pPr>
            <a:endParaRPr lang="en-US" sz="1400">
              <a:solidFill>
                <a:schemeClr val="tx2"/>
              </a:solidFill>
              <a:latin typeface="Arial" charset="0"/>
              <a:cs typeface="Arial" charset="0"/>
            </a:endParaRPr>
          </a:p>
        </p:txBody>
      </p:sp>
      <p:sp>
        <p:nvSpPr>
          <p:cNvPr id="110599" name="Oval 5"/>
          <p:cNvSpPr>
            <a:spLocks noChangeArrowheads="1"/>
          </p:cNvSpPr>
          <p:nvPr/>
        </p:nvSpPr>
        <p:spPr bwMode="auto">
          <a:xfrm rot="8394848">
            <a:off x="4699000" y="1625600"/>
            <a:ext cx="4108450" cy="2933700"/>
          </a:xfrm>
          <a:prstGeom prst="ellipse">
            <a:avLst/>
          </a:prstGeom>
          <a:solidFill>
            <a:srgbClr val="FFFF99">
              <a:alpha val="50195"/>
            </a:srgbClr>
          </a:solidFill>
          <a:ln w="28575">
            <a:solidFill>
              <a:srgbClr val="FFFF00"/>
            </a:solidFill>
            <a:round/>
            <a:headEnd/>
            <a:tailEnd/>
          </a:ln>
        </p:spPr>
        <p:txBody>
          <a:bodyPr rot="10800000" wrap="none" anchor="ctr"/>
          <a:lstStyle/>
          <a:p>
            <a:pPr>
              <a:spcBef>
                <a:spcPct val="0"/>
              </a:spcBef>
              <a:buClrTx/>
              <a:buSzTx/>
              <a:buFontTx/>
              <a:buNone/>
            </a:pPr>
            <a:endParaRPr lang="en-US" sz="1400">
              <a:solidFill>
                <a:schemeClr val="tx2"/>
              </a:solidFill>
              <a:latin typeface="Arial" charset="0"/>
              <a:cs typeface="Arial" charset="0"/>
            </a:endParaRPr>
          </a:p>
        </p:txBody>
      </p:sp>
      <p:sp>
        <p:nvSpPr>
          <p:cNvPr id="9" name="Slide Number Placeholder 8"/>
          <p:cNvSpPr>
            <a:spLocks noGrp="1"/>
          </p:cNvSpPr>
          <p:nvPr>
            <p:ph type="sldNum" sz="quarter" idx="10"/>
          </p:nvPr>
        </p:nvSpPr>
        <p:spPr/>
        <p:txBody>
          <a:bodyPr/>
          <a:lstStyle/>
          <a:p>
            <a:pPr>
              <a:defRPr/>
            </a:pPr>
            <a:r>
              <a:rPr lang="en-US"/>
              <a:t>Page </a:t>
            </a:r>
            <a:fld id="{E000E557-032D-4C2F-AA2D-7B27F5FAADF6}" type="slidenum">
              <a:rPr lang="en-US"/>
              <a:pPr>
                <a:defRPr/>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0598"/>
                                        </p:tgtEl>
                                        <p:attrNameLst>
                                          <p:attrName>style.visibility</p:attrName>
                                        </p:attrNameLst>
                                      </p:cBhvr>
                                      <p:to>
                                        <p:strVal val="visible"/>
                                      </p:to>
                                    </p:set>
                                    <p:animEffect transition="in" filter="fade">
                                      <p:cBhvr>
                                        <p:cTn id="7" dur="800" decel="100000"/>
                                        <p:tgtEl>
                                          <p:spTgt spid="110598"/>
                                        </p:tgtEl>
                                      </p:cBhvr>
                                    </p:animEffect>
                                    <p:anim calcmode="lin" valueType="num">
                                      <p:cBhvr>
                                        <p:cTn id="8" dur="800" decel="100000" fill="hold"/>
                                        <p:tgtEl>
                                          <p:spTgt spid="110598"/>
                                        </p:tgtEl>
                                        <p:attrNameLst>
                                          <p:attrName>style.rotation</p:attrName>
                                        </p:attrNameLst>
                                      </p:cBhvr>
                                      <p:tavLst>
                                        <p:tav tm="0">
                                          <p:val>
                                            <p:fltVal val="-90"/>
                                          </p:val>
                                        </p:tav>
                                        <p:tav tm="100000">
                                          <p:val>
                                            <p:fltVal val="0"/>
                                          </p:val>
                                        </p:tav>
                                      </p:tavLst>
                                    </p:anim>
                                    <p:anim calcmode="lin" valueType="num">
                                      <p:cBhvr>
                                        <p:cTn id="9" dur="800" decel="100000" fill="hold"/>
                                        <p:tgtEl>
                                          <p:spTgt spid="110598"/>
                                        </p:tgtEl>
                                        <p:attrNameLst>
                                          <p:attrName>ppt_x</p:attrName>
                                        </p:attrNameLst>
                                      </p:cBhvr>
                                      <p:tavLst>
                                        <p:tav tm="0">
                                          <p:val>
                                            <p:strVal val="#ppt_x+0.4"/>
                                          </p:val>
                                        </p:tav>
                                        <p:tav tm="100000">
                                          <p:val>
                                            <p:strVal val="#ppt_x-0.05"/>
                                          </p:val>
                                        </p:tav>
                                      </p:tavLst>
                                    </p:anim>
                                    <p:anim calcmode="lin" valueType="num">
                                      <p:cBhvr>
                                        <p:cTn id="10" dur="800" decel="100000" fill="hold"/>
                                        <p:tgtEl>
                                          <p:spTgt spid="11059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059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059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7" presetClass="exit" presetSubtype="10" fill="hold" grpId="1" nodeType="clickEffect">
                                  <p:stCondLst>
                                    <p:cond delay="0"/>
                                  </p:stCondLst>
                                  <p:childTnLst>
                                    <p:anim calcmode="lin" valueType="num">
                                      <p:cBhvr>
                                        <p:cTn id="16" dur="500"/>
                                        <p:tgtEl>
                                          <p:spTgt spid="110598"/>
                                        </p:tgtEl>
                                        <p:attrNameLst>
                                          <p:attrName>ppt_w</p:attrName>
                                        </p:attrNameLst>
                                      </p:cBhvr>
                                      <p:tavLst>
                                        <p:tav tm="0">
                                          <p:val>
                                            <p:strVal val="ppt_w"/>
                                          </p:val>
                                        </p:tav>
                                        <p:tav tm="100000">
                                          <p:val>
                                            <p:fltVal val="0"/>
                                          </p:val>
                                        </p:tav>
                                      </p:tavLst>
                                    </p:anim>
                                    <p:anim calcmode="lin" valueType="num">
                                      <p:cBhvr>
                                        <p:cTn id="17" dur="500"/>
                                        <p:tgtEl>
                                          <p:spTgt spid="110598"/>
                                        </p:tgtEl>
                                        <p:attrNameLst>
                                          <p:attrName>ppt_h</p:attrName>
                                        </p:attrNameLst>
                                      </p:cBhvr>
                                      <p:tavLst>
                                        <p:tav tm="0">
                                          <p:val>
                                            <p:strVal val="ppt_h"/>
                                          </p:val>
                                        </p:tav>
                                        <p:tav tm="100000">
                                          <p:val>
                                            <p:strVal val="ppt_h"/>
                                          </p:val>
                                        </p:tav>
                                      </p:tavLst>
                                    </p:anim>
                                    <p:set>
                                      <p:cBhvr>
                                        <p:cTn id="18" dur="1" fill="hold">
                                          <p:stCondLst>
                                            <p:cond delay="499"/>
                                          </p:stCondLst>
                                        </p:cTn>
                                        <p:tgtEl>
                                          <p:spTgt spid="110598"/>
                                        </p:tgtEl>
                                        <p:attrNameLst>
                                          <p:attrName>style.visibility</p:attrName>
                                        </p:attrNameLst>
                                      </p:cBhvr>
                                      <p:to>
                                        <p:strVal val="hidden"/>
                                      </p:to>
                                    </p:set>
                                  </p:childTnLst>
                                </p:cTn>
                              </p:par>
                              <p:par>
                                <p:cTn id="19" presetID="30" presetClass="entr" presetSubtype="0" fill="hold" grpId="0" nodeType="withEffect">
                                  <p:stCondLst>
                                    <p:cond delay="0"/>
                                  </p:stCondLst>
                                  <p:childTnLst>
                                    <p:set>
                                      <p:cBhvr>
                                        <p:cTn id="20" dur="1" fill="hold">
                                          <p:stCondLst>
                                            <p:cond delay="0"/>
                                          </p:stCondLst>
                                        </p:cTn>
                                        <p:tgtEl>
                                          <p:spTgt spid="110599"/>
                                        </p:tgtEl>
                                        <p:attrNameLst>
                                          <p:attrName>style.visibility</p:attrName>
                                        </p:attrNameLst>
                                      </p:cBhvr>
                                      <p:to>
                                        <p:strVal val="visible"/>
                                      </p:to>
                                    </p:set>
                                    <p:animEffect transition="in" filter="fade">
                                      <p:cBhvr>
                                        <p:cTn id="21" dur="800" decel="100000"/>
                                        <p:tgtEl>
                                          <p:spTgt spid="110599"/>
                                        </p:tgtEl>
                                      </p:cBhvr>
                                    </p:animEffect>
                                    <p:anim calcmode="lin" valueType="num">
                                      <p:cBhvr>
                                        <p:cTn id="22" dur="800" decel="100000" fill="hold"/>
                                        <p:tgtEl>
                                          <p:spTgt spid="110599"/>
                                        </p:tgtEl>
                                        <p:attrNameLst>
                                          <p:attrName>style.rotation</p:attrName>
                                        </p:attrNameLst>
                                      </p:cBhvr>
                                      <p:tavLst>
                                        <p:tav tm="0">
                                          <p:val>
                                            <p:fltVal val="-90"/>
                                          </p:val>
                                        </p:tav>
                                        <p:tav tm="100000">
                                          <p:val>
                                            <p:fltVal val="0"/>
                                          </p:val>
                                        </p:tav>
                                      </p:tavLst>
                                    </p:anim>
                                    <p:anim calcmode="lin" valueType="num">
                                      <p:cBhvr>
                                        <p:cTn id="23" dur="800" decel="100000" fill="hold"/>
                                        <p:tgtEl>
                                          <p:spTgt spid="110599"/>
                                        </p:tgtEl>
                                        <p:attrNameLst>
                                          <p:attrName>ppt_x</p:attrName>
                                        </p:attrNameLst>
                                      </p:cBhvr>
                                      <p:tavLst>
                                        <p:tav tm="0">
                                          <p:val>
                                            <p:strVal val="#ppt_x+0.4"/>
                                          </p:val>
                                        </p:tav>
                                        <p:tav tm="100000">
                                          <p:val>
                                            <p:strVal val="#ppt_x-0.05"/>
                                          </p:val>
                                        </p:tav>
                                      </p:tavLst>
                                    </p:anim>
                                    <p:anim calcmode="lin" valueType="num">
                                      <p:cBhvr>
                                        <p:cTn id="24" dur="800" decel="100000" fill="hold"/>
                                        <p:tgtEl>
                                          <p:spTgt spid="110599"/>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110599"/>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11059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8" grpId="0" animBg="1"/>
      <p:bldP spid="110598" grpId="1" animBg="1"/>
      <p:bldP spid="11059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5" descr="MD_AloftReservoir_for_19950715"/>
          <p:cNvPicPr>
            <a:picLocks noChangeAspect="1" noChangeArrowheads="1"/>
          </p:cNvPicPr>
          <p:nvPr/>
        </p:nvPicPr>
        <p:blipFill>
          <a:blip r:embed="rId2" cstate="print"/>
          <a:srcRect/>
          <a:stretch>
            <a:fillRect/>
          </a:stretch>
        </p:blipFill>
        <p:spPr bwMode="auto">
          <a:xfrm>
            <a:off x="0" y="1096963"/>
            <a:ext cx="8531225" cy="5761037"/>
          </a:xfrm>
          <a:prstGeom prst="rect">
            <a:avLst/>
          </a:prstGeom>
          <a:noFill/>
          <a:ln w="9525">
            <a:noFill/>
            <a:miter lim="800000"/>
            <a:headEnd/>
            <a:tailEnd/>
          </a:ln>
        </p:spPr>
      </p:pic>
      <p:pic>
        <p:nvPicPr>
          <p:cNvPr id="112653" name="Picture 13" descr="Stage1_Label"/>
          <p:cNvPicPr>
            <a:picLocks noChangeAspect="1" noChangeArrowheads="1"/>
          </p:cNvPicPr>
          <p:nvPr/>
        </p:nvPicPr>
        <p:blipFill>
          <a:blip r:embed="rId3" cstate="print"/>
          <a:srcRect/>
          <a:stretch>
            <a:fillRect/>
          </a:stretch>
        </p:blipFill>
        <p:spPr bwMode="auto">
          <a:xfrm>
            <a:off x="601663" y="3125788"/>
            <a:ext cx="2157412" cy="585787"/>
          </a:xfrm>
          <a:prstGeom prst="rect">
            <a:avLst/>
          </a:prstGeom>
          <a:noFill/>
          <a:ln w="9525">
            <a:noFill/>
            <a:miter lim="800000"/>
            <a:headEnd/>
            <a:tailEnd/>
          </a:ln>
        </p:spPr>
      </p:pic>
      <p:sp>
        <p:nvSpPr>
          <p:cNvPr id="26628" name="Rectangle 4"/>
          <p:cNvSpPr>
            <a:spLocks noGrp="1" noChangeArrowheads="1"/>
          </p:cNvSpPr>
          <p:nvPr>
            <p:ph type="title" idx="4294967295"/>
          </p:nvPr>
        </p:nvSpPr>
        <p:spPr>
          <a:xfrm>
            <a:off x="550863" y="76200"/>
            <a:ext cx="8593137" cy="825500"/>
          </a:xfrm>
        </p:spPr>
        <p:txBody>
          <a:bodyPr/>
          <a:lstStyle/>
          <a:p>
            <a:r>
              <a:rPr lang="en-US" sz="3800" smtClean="0">
                <a:solidFill>
                  <a:srgbClr val="000099"/>
                </a:solidFill>
                <a:ea typeface="ＭＳ Ｐゴシック" pitchFamily="34" charset="-128"/>
              </a:rPr>
              <a:t>The Elevated Reservoir – The 90’s</a:t>
            </a:r>
            <a:endParaRPr lang="en-US" sz="3800" baseline="-25000" smtClean="0">
              <a:solidFill>
                <a:srgbClr val="000099"/>
              </a:solidFill>
              <a:ea typeface="ＭＳ Ｐゴシック" pitchFamily="34" charset="-128"/>
            </a:endParaRPr>
          </a:p>
        </p:txBody>
      </p:sp>
      <p:sp>
        <p:nvSpPr>
          <p:cNvPr id="112646" name="Rectangle 6"/>
          <p:cNvSpPr>
            <a:spLocks noChangeArrowheads="1"/>
          </p:cNvSpPr>
          <p:nvPr/>
        </p:nvSpPr>
        <p:spPr bwMode="auto">
          <a:xfrm>
            <a:off x="3662363" y="2438400"/>
            <a:ext cx="681037" cy="1979613"/>
          </a:xfrm>
          <a:prstGeom prst="rect">
            <a:avLst/>
          </a:prstGeom>
          <a:noFill/>
          <a:ln w="25400" algn="ctr">
            <a:solidFill>
              <a:srgbClr val="FF0000"/>
            </a:solidFill>
            <a:prstDash val="dash"/>
            <a:miter lim="800000"/>
            <a:headEnd/>
            <a:tailEnd/>
          </a:ln>
        </p:spPr>
        <p:txBody>
          <a:bodyPr anchor="ctr">
            <a:spAutoFit/>
          </a:bodyPr>
          <a:lstStyle/>
          <a:p>
            <a:pPr>
              <a:spcBef>
                <a:spcPct val="0"/>
              </a:spcBef>
              <a:buClrTx/>
              <a:buSzTx/>
              <a:buFontTx/>
              <a:buNone/>
            </a:pPr>
            <a:endParaRPr lang="en-US" sz="1400">
              <a:solidFill>
                <a:schemeClr val="tx2"/>
              </a:solidFill>
              <a:latin typeface="Arial" charset="0"/>
              <a:cs typeface="Arial" charset="0"/>
            </a:endParaRPr>
          </a:p>
        </p:txBody>
      </p:sp>
      <p:sp>
        <p:nvSpPr>
          <p:cNvPr id="112647" name="Rectangle 7"/>
          <p:cNvSpPr>
            <a:spLocks noChangeArrowheads="1"/>
          </p:cNvSpPr>
          <p:nvPr/>
        </p:nvSpPr>
        <p:spPr bwMode="auto">
          <a:xfrm>
            <a:off x="490538" y="3233738"/>
            <a:ext cx="3411537" cy="963612"/>
          </a:xfrm>
          <a:prstGeom prst="rect">
            <a:avLst/>
          </a:prstGeom>
          <a:noFill/>
          <a:ln w="25400" algn="ctr">
            <a:solidFill>
              <a:srgbClr val="FF6600"/>
            </a:solidFill>
            <a:prstDash val="dash"/>
            <a:miter lim="800000"/>
            <a:headEnd/>
            <a:tailEnd/>
          </a:ln>
        </p:spPr>
        <p:txBody>
          <a:bodyPr anchor="ctr">
            <a:spAutoFit/>
          </a:bodyPr>
          <a:lstStyle/>
          <a:p>
            <a:pPr>
              <a:spcBef>
                <a:spcPct val="0"/>
              </a:spcBef>
              <a:buClrTx/>
              <a:buSzTx/>
              <a:buFontTx/>
              <a:buNone/>
            </a:pPr>
            <a:endParaRPr lang="en-US" sz="1400">
              <a:solidFill>
                <a:schemeClr val="tx2"/>
              </a:solidFill>
              <a:latin typeface="Arial" charset="0"/>
              <a:cs typeface="Arial" charset="0"/>
            </a:endParaRPr>
          </a:p>
        </p:txBody>
      </p:sp>
      <p:pic>
        <p:nvPicPr>
          <p:cNvPr id="112648" name="Picture 8" descr="RedArrow"/>
          <p:cNvPicPr>
            <a:picLocks noChangeAspect="1" noChangeArrowheads="1"/>
          </p:cNvPicPr>
          <p:nvPr/>
        </p:nvPicPr>
        <p:blipFill>
          <a:blip r:embed="rId4" cstate="print"/>
          <a:srcRect/>
          <a:stretch>
            <a:fillRect/>
          </a:stretch>
        </p:blipFill>
        <p:spPr bwMode="auto">
          <a:xfrm>
            <a:off x="3452813" y="2174875"/>
            <a:ext cx="449262" cy="449263"/>
          </a:xfrm>
          <a:prstGeom prst="rect">
            <a:avLst/>
          </a:prstGeom>
          <a:noFill/>
          <a:ln w="9525">
            <a:noFill/>
            <a:miter lim="800000"/>
            <a:headEnd/>
            <a:tailEnd/>
          </a:ln>
        </p:spPr>
      </p:pic>
      <p:pic>
        <p:nvPicPr>
          <p:cNvPr id="112649" name="Picture 9" descr="Stage3_Label"/>
          <p:cNvPicPr>
            <a:picLocks noChangeAspect="1" noChangeArrowheads="1"/>
          </p:cNvPicPr>
          <p:nvPr/>
        </p:nvPicPr>
        <p:blipFill>
          <a:blip r:embed="rId5" cstate="print"/>
          <a:srcRect/>
          <a:stretch>
            <a:fillRect/>
          </a:stretch>
        </p:blipFill>
        <p:spPr bwMode="auto">
          <a:xfrm>
            <a:off x="4449763" y="1277938"/>
            <a:ext cx="2468562" cy="617537"/>
          </a:xfrm>
          <a:prstGeom prst="rect">
            <a:avLst/>
          </a:prstGeom>
          <a:noFill/>
          <a:ln w="9525">
            <a:noFill/>
            <a:miter lim="800000"/>
            <a:headEnd/>
            <a:tailEnd/>
          </a:ln>
        </p:spPr>
      </p:pic>
      <p:sp>
        <p:nvSpPr>
          <p:cNvPr id="112650" name="Rectangle 10"/>
          <p:cNvSpPr>
            <a:spLocks noChangeArrowheads="1"/>
          </p:cNvSpPr>
          <p:nvPr/>
        </p:nvSpPr>
        <p:spPr bwMode="auto">
          <a:xfrm>
            <a:off x="4127500" y="1128713"/>
            <a:ext cx="3321050" cy="3132137"/>
          </a:xfrm>
          <a:prstGeom prst="rect">
            <a:avLst/>
          </a:prstGeom>
          <a:noFill/>
          <a:ln w="25400" algn="ctr">
            <a:solidFill>
              <a:srgbClr val="800080"/>
            </a:solidFill>
            <a:prstDash val="dash"/>
            <a:miter lim="800000"/>
            <a:headEnd/>
            <a:tailEnd/>
          </a:ln>
        </p:spPr>
        <p:txBody>
          <a:bodyPr anchor="ctr">
            <a:spAutoFit/>
          </a:bodyPr>
          <a:lstStyle/>
          <a:p>
            <a:pPr>
              <a:spcBef>
                <a:spcPct val="0"/>
              </a:spcBef>
              <a:buClrTx/>
              <a:buSzTx/>
              <a:buFontTx/>
              <a:buNone/>
            </a:pPr>
            <a:endParaRPr lang="en-US" sz="1400">
              <a:solidFill>
                <a:schemeClr val="tx2"/>
              </a:solidFill>
              <a:latin typeface="Arial" charset="0"/>
              <a:cs typeface="Arial" charset="0"/>
            </a:endParaRPr>
          </a:p>
        </p:txBody>
      </p:sp>
      <p:pic>
        <p:nvPicPr>
          <p:cNvPr id="112651" name="Picture 11" descr="Stage2_Label1"/>
          <p:cNvPicPr>
            <a:picLocks noChangeAspect="1" noChangeArrowheads="1"/>
          </p:cNvPicPr>
          <p:nvPr/>
        </p:nvPicPr>
        <p:blipFill>
          <a:blip r:embed="rId6" cstate="print"/>
          <a:srcRect/>
          <a:stretch>
            <a:fillRect/>
          </a:stretch>
        </p:blipFill>
        <p:spPr bwMode="auto">
          <a:xfrm>
            <a:off x="1333500" y="1727200"/>
            <a:ext cx="2120900" cy="584200"/>
          </a:xfrm>
          <a:prstGeom prst="rect">
            <a:avLst/>
          </a:prstGeom>
          <a:noFill/>
          <a:ln w="9525">
            <a:noFill/>
            <a:miter lim="800000"/>
            <a:headEnd/>
            <a:tailEnd/>
          </a:ln>
        </p:spPr>
      </p:pic>
      <p:sp>
        <p:nvSpPr>
          <p:cNvPr id="112652" name="Oval 12"/>
          <p:cNvSpPr>
            <a:spLocks noChangeArrowheads="1"/>
          </p:cNvSpPr>
          <p:nvPr/>
        </p:nvSpPr>
        <p:spPr bwMode="auto">
          <a:xfrm>
            <a:off x="3871913" y="3509963"/>
            <a:ext cx="292100" cy="266700"/>
          </a:xfrm>
          <a:prstGeom prst="ellipse">
            <a:avLst/>
          </a:prstGeom>
          <a:noFill/>
          <a:ln w="38100">
            <a:solidFill>
              <a:schemeClr val="tx1"/>
            </a:solidFill>
            <a:round/>
            <a:headEnd/>
            <a:tailEnd/>
          </a:ln>
        </p:spPr>
        <p:txBody>
          <a:bodyPr wrap="none" anchor="ctr"/>
          <a:lstStyle/>
          <a:p>
            <a:pPr>
              <a:spcBef>
                <a:spcPct val="0"/>
              </a:spcBef>
              <a:buClrTx/>
              <a:buSzTx/>
              <a:buFontTx/>
              <a:buNone/>
            </a:pPr>
            <a:endParaRPr lang="en-US" sz="1400">
              <a:solidFill>
                <a:schemeClr val="tx2"/>
              </a:solidFill>
              <a:latin typeface="Arial" charset="0"/>
              <a:cs typeface="Arial" charset="0"/>
            </a:endParaRPr>
          </a:p>
        </p:txBody>
      </p:sp>
      <p:sp>
        <p:nvSpPr>
          <p:cNvPr id="141325" name="Oval 13"/>
          <p:cNvSpPr>
            <a:spLocks noChangeArrowheads="1"/>
          </p:cNvSpPr>
          <p:nvPr/>
        </p:nvSpPr>
        <p:spPr bwMode="auto">
          <a:xfrm>
            <a:off x="3298825" y="4719638"/>
            <a:ext cx="2994025" cy="731837"/>
          </a:xfrm>
          <a:prstGeom prst="ellipse">
            <a:avLst/>
          </a:prstGeom>
          <a:solidFill>
            <a:srgbClr val="FFFF99"/>
          </a:solidFill>
          <a:ln w="38100" algn="ctr">
            <a:solidFill>
              <a:srgbClr val="FF0000"/>
            </a:solidFill>
            <a:round/>
            <a:headEnd/>
            <a:tailEnd/>
          </a:ln>
        </p:spPr>
        <p:txBody>
          <a:bodyPr wrap="none" anchor="ctr">
            <a:spAutoFit/>
          </a:bodyPr>
          <a:lstStyle/>
          <a:p>
            <a:pPr algn="ctr">
              <a:buFont typeface="Wingdings" pitchFamily="2" charset="2"/>
              <a:buNone/>
            </a:pPr>
            <a:r>
              <a:rPr lang="en-US" sz="1400">
                <a:solidFill>
                  <a:srgbClr val="0033CC"/>
                </a:solidFill>
              </a:rPr>
              <a:t>The gray line – MD ground</a:t>
            </a:r>
          </a:p>
          <a:p>
            <a:pPr algn="ctr">
              <a:buFont typeface="Wingdings" pitchFamily="2" charset="2"/>
              <a:buNone/>
            </a:pPr>
            <a:r>
              <a:rPr lang="en-US" sz="1400">
                <a:solidFill>
                  <a:srgbClr val="0033CC"/>
                </a:solidFill>
              </a:rPr>
              <a:t> level ozone monitors</a:t>
            </a:r>
          </a:p>
        </p:txBody>
      </p:sp>
      <p:sp>
        <p:nvSpPr>
          <p:cNvPr id="141326" name="Oval 14"/>
          <p:cNvSpPr>
            <a:spLocks noChangeArrowheads="1"/>
          </p:cNvSpPr>
          <p:nvPr/>
        </p:nvSpPr>
        <p:spPr bwMode="auto">
          <a:xfrm>
            <a:off x="228600" y="2209800"/>
            <a:ext cx="3687763" cy="1077913"/>
          </a:xfrm>
          <a:prstGeom prst="ellipse">
            <a:avLst/>
          </a:prstGeom>
          <a:solidFill>
            <a:srgbClr val="FFFF99"/>
          </a:solidFill>
          <a:ln w="38100" algn="ctr">
            <a:solidFill>
              <a:srgbClr val="FF0000"/>
            </a:solidFill>
            <a:round/>
            <a:headEnd/>
            <a:tailEnd/>
          </a:ln>
        </p:spPr>
        <p:txBody>
          <a:bodyPr anchor="ctr">
            <a:spAutoFit/>
          </a:bodyPr>
          <a:lstStyle/>
          <a:p>
            <a:pPr algn="ctr">
              <a:buFont typeface="Wingdings" pitchFamily="2" charset="2"/>
              <a:buNone/>
            </a:pPr>
            <a:r>
              <a:rPr lang="en-US" sz="1400">
                <a:solidFill>
                  <a:srgbClr val="0033CC"/>
                </a:solidFill>
              </a:rPr>
              <a:t>The colored line – Aloft</a:t>
            </a:r>
          </a:p>
          <a:p>
            <a:pPr algn="ctr">
              <a:buFont typeface="Wingdings" pitchFamily="2" charset="2"/>
              <a:buNone/>
            </a:pPr>
            <a:r>
              <a:rPr lang="en-US" sz="1400">
                <a:solidFill>
                  <a:srgbClr val="0033CC"/>
                </a:solidFill>
              </a:rPr>
              <a:t>monitors … now supplemented</a:t>
            </a:r>
          </a:p>
          <a:p>
            <a:pPr algn="ctr">
              <a:buFont typeface="Wingdings" pitchFamily="2" charset="2"/>
              <a:buNone/>
            </a:pPr>
            <a:r>
              <a:rPr lang="en-US" sz="1400">
                <a:solidFill>
                  <a:srgbClr val="0033CC"/>
                </a:solidFill>
              </a:rPr>
              <a:t>with balloons</a:t>
            </a:r>
          </a:p>
        </p:txBody>
      </p:sp>
      <p:sp>
        <p:nvSpPr>
          <p:cNvPr id="141327" name="AutoShape 15"/>
          <p:cNvSpPr>
            <a:spLocks noChangeArrowheads="1"/>
          </p:cNvSpPr>
          <p:nvPr/>
        </p:nvSpPr>
        <p:spPr bwMode="auto">
          <a:xfrm>
            <a:off x="4724400" y="5943600"/>
            <a:ext cx="914400" cy="381000"/>
          </a:xfrm>
          <a:prstGeom prst="wedgeEllipseCallout">
            <a:avLst>
              <a:gd name="adj1" fmla="val -45310"/>
              <a:gd name="adj2" fmla="val 77917"/>
            </a:avLst>
          </a:prstGeom>
          <a:solidFill>
            <a:srgbClr val="FFFF99"/>
          </a:solidFill>
          <a:ln w="38100" algn="ctr">
            <a:solidFill>
              <a:srgbClr val="FF0000"/>
            </a:solidFill>
            <a:miter lim="800000"/>
            <a:headEnd/>
            <a:tailEnd/>
          </a:ln>
        </p:spPr>
        <p:txBody>
          <a:bodyPr/>
          <a:lstStyle/>
          <a:p>
            <a:pPr algn="ctr">
              <a:buFont typeface="Wingdings" pitchFamily="2" charset="2"/>
              <a:buNone/>
            </a:pPr>
            <a:r>
              <a:rPr lang="en-US" sz="1400">
                <a:solidFill>
                  <a:srgbClr val="0033CC"/>
                </a:solidFill>
              </a:rPr>
              <a:t>Noon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1327"/>
                                        </p:tgtEl>
                                        <p:attrNameLst>
                                          <p:attrName>style.visibility</p:attrName>
                                        </p:attrNameLst>
                                      </p:cBhvr>
                                      <p:to>
                                        <p:strVal val="visible"/>
                                      </p:to>
                                    </p:set>
                                    <p:anim calcmode="lin" valueType="num">
                                      <p:cBhvr additive="base">
                                        <p:cTn id="7" dur="500" fill="hold"/>
                                        <p:tgtEl>
                                          <p:spTgt spid="141327"/>
                                        </p:tgtEl>
                                        <p:attrNameLst>
                                          <p:attrName>ppt_x</p:attrName>
                                        </p:attrNameLst>
                                      </p:cBhvr>
                                      <p:tavLst>
                                        <p:tav tm="0">
                                          <p:val>
                                            <p:strVal val="#ppt_x"/>
                                          </p:val>
                                        </p:tav>
                                        <p:tav tm="100000">
                                          <p:val>
                                            <p:strVal val="#ppt_x"/>
                                          </p:val>
                                        </p:tav>
                                      </p:tavLst>
                                    </p:anim>
                                    <p:anim calcmode="lin" valueType="num">
                                      <p:cBhvr additive="base">
                                        <p:cTn id="8" dur="500" fill="hold"/>
                                        <p:tgtEl>
                                          <p:spTgt spid="1413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141327"/>
                                        </p:tgtEl>
                                        <p:attrNameLst>
                                          <p:attrName>ppt_x</p:attrName>
                                        </p:attrNameLst>
                                      </p:cBhvr>
                                      <p:tavLst>
                                        <p:tav tm="0">
                                          <p:val>
                                            <p:strVal val="ppt_x"/>
                                          </p:val>
                                        </p:tav>
                                        <p:tav tm="100000">
                                          <p:val>
                                            <p:strVal val="ppt_x"/>
                                          </p:val>
                                        </p:tav>
                                      </p:tavLst>
                                    </p:anim>
                                    <p:anim calcmode="lin" valueType="num">
                                      <p:cBhvr additive="base">
                                        <p:cTn id="13" dur="500"/>
                                        <p:tgtEl>
                                          <p:spTgt spid="141327"/>
                                        </p:tgtEl>
                                        <p:attrNameLst>
                                          <p:attrName>ppt_y</p:attrName>
                                        </p:attrNameLst>
                                      </p:cBhvr>
                                      <p:tavLst>
                                        <p:tav tm="0">
                                          <p:val>
                                            <p:strVal val="ppt_y"/>
                                          </p:val>
                                        </p:tav>
                                        <p:tav tm="100000">
                                          <p:val>
                                            <p:strVal val="1+ppt_h/2"/>
                                          </p:val>
                                        </p:tav>
                                      </p:tavLst>
                                    </p:anim>
                                    <p:set>
                                      <p:cBhvr>
                                        <p:cTn id="14" dur="1" fill="hold">
                                          <p:stCondLst>
                                            <p:cond delay="499"/>
                                          </p:stCondLst>
                                        </p:cTn>
                                        <p:tgtEl>
                                          <p:spTgt spid="141327"/>
                                        </p:tgtEl>
                                        <p:attrNameLst>
                                          <p:attrName>style.visibility</p:attrName>
                                        </p:attrNameLst>
                                      </p:cBhvr>
                                      <p:to>
                                        <p:strVal val="hidden"/>
                                      </p:to>
                                    </p:set>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141325"/>
                                        </p:tgtEl>
                                        <p:attrNameLst>
                                          <p:attrName>style.visibility</p:attrName>
                                        </p:attrNameLst>
                                      </p:cBhvr>
                                      <p:to>
                                        <p:strVal val="visible"/>
                                      </p:to>
                                    </p:set>
                                    <p:anim calcmode="lin" valueType="num">
                                      <p:cBhvr additive="base">
                                        <p:cTn id="18" dur="500" fill="hold"/>
                                        <p:tgtEl>
                                          <p:spTgt spid="141325"/>
                                        </p:tgtEl>
                                        <p:attrNameLst>
                                          <p:attrName>ppt_x</p:attrName>
                                        </p:attrNameLst>
                                      </p:cBhvr>
                                      <p:tavLst>
                                        <p:tav tm="0">
                                          <p:val>
                                            <p:strVal val="#ppt_x"/>
                                          </p:val>
                                        </p:tav>
                                        <p:tav tm="100000">
                                          <p:val>
                                            <p:strVal val="#ppt_x"/>
                                          </p:val>
                                        </p:tav>
                                      </p:tavLst>
                                    </p:anim>
                                    <p:anim calcmode="lin" valueType="num">
                                      <p:cBhvr additive="base">
                                        <p:cTn id="19" dur="500" fill="hold"/>
                                        <p:tgtEl>
                                          <p:spTgt spid="14132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xit" presetSubtype="4" fill="hold" grpId="1" nodeType="clickEffect">
                                  <p:stCondLst>
                                    <p:cond delay="0"/>
                                  </p:stCondLst>
                                  <p:childTnLst>
                                    <p:anim calcmode="lin" valueType="num">
                                      <p:cBhvr additive="base">
                                        <p:cTn id="23" dur="500"/>
                                        <p:tgtEl>
                                          <p:spTgt spid="141325"/>
                                        </p:tgtEl>
                                        <p:attrNameLst>
                                          <p:attrName>ppt_x</p:attrName>
                                        </p:attrNameLst>
                                      </p:cBhvr>
                                      <p:tavLst>
                                        <p:tav tm="0">
                                          <p:val>
                                            <p:strVal val="ppt_x"/>
                                          </p:val>
                                        </p:tav>
                                        <p:tav tm="100000">
                                          <p:val>
                                            <p:strVal val="ppt_x"/>
                                          </p:val>
                                        </p:tav>
                                      </p:tavLst>
                                    </p:anim>
                                    <p:anim calcmode="lin" valueType="num">
                                      <p:cBhvr additive="base">
                                        <p:cTn id="24" dur="500"/>
                                        <p:tgtEl>
                                          <p:spTgt spid="141325"/>
                                        </p:tgtEl>
                                        <p:attrNameLst>
                                          <p:attrName>ppt_y</p:attrName>
                                        </p:attrNameLst>
                                      </p:cBhvr>
                                      <p:tavLst>
                                        <p:tav tm="0">
                                          <p:val>
                                            <p:strVal val="ppt_y"/>
                                          </p:val>
                                        </p:tav>
                                        <p:tav tm="100000">
                                          <p:val>
                                            <p:strVal val="1+ppt_h/2"/>
                                          </p:val>
                                        </p:tav>
                                      </p:tavLst>
                                    </p:anim>
                                    <p:set>
                                      <p:cBhvr>
                                        <p:cTn id="25" dur="1" fill="hold">
                                          <p:stCondLst>
                                            <p:cond delay="499"/>
                                          </p:stCondLst>
                                        </p:cTn>
                                        <p:tgtEl>
                                          <p:spTgt spid="141325"/>
                                        </p:tgtEl>
                                        <p:attrNameLst>
                                          <p:attrName>style.visibility</p:attrName>
                                        </p:attrNameLst>
                                      </p:cBhvr>
                                      <p:to>
                                        <p:strVal val="hidden"/>
                                      </p:to>
                                    </p:set>
                                  </p:childTnLst>
                                </p:cTn>
                              </p:par>
                            </p:childTnLst>
                          </p:cTn>
                        </p:par>
                        <p:par>
                          <p:cTn id="26" fill="hold">
                            <p:stCondLst>
                              <p:cond delay="500"/>
                            </p:stCondLst>
                            <p:childTnLst>
                              <p:par>
                                <p:cTn id="27" presetID="2" presetClass="entr" presetSubtype="4" fill="hold" grpId="0" nodeType="afterEffect">
                                  <p:stCondLst>
                                    <p:cond delay="0"/>
                                  </p:stCondLst>
                                  <p:childTnLst>
                                    <p:set>
                                      <p:cBhvr>
                                        <p:cTn id="28" dur="1" fill="hold">
                                          <p:stCondLst>
                                            <p:cond delay="0"/>
                                          </p:stCondLst>
                                        </p:cTn>
                                        <p:tgtEl>
                                          <p:spTgt spid="141326"/>
                                        </p:tgtEl>
                                        <p:attrNameLst>
                                          <p:attrName>style.visibility</p:attrName>
                                        </p:attrNameLst>
                                      </p:cBhvr>
                                      <p:to>
                                        <p:strVal val="visible"/>
                                      </p:to>
                                    </p:set>
                                    <p:anim calcmode="lin" valueType="num">
                                      <p:cBhvr additive="base">
                                        <p:cTn id="29" dur="500" fill="hold"/>
                                        <p:tgtEl>
                                          <p:spTgt spid="141326"/>
                                        </p:tgtEl>
                                        <p:attrNameLst>
                                          <p:attrName>ppt_x</p:attrName>
                                        </p:attrNameLst>
                                      </p:cBhvr>
                                      <p:tavLst>
                                        <p:tav tm="0">
                                          <p:val>
                                            <p:strVal val="#ppt_x"/>
                                          </p:val>
                                        </p:tav>
                                        <p:tav tm="100000">
                                          <p:val>
                                            <p:strVal val="#ppt_x"/>
                                          </p:val>
                                        </p:tav>
                                      </p:tavLst>
                                    </p:anim>
                                    <p:anim calcmode="lin" valueType="num">
                                      <p:cBhvr additive="base">
                                        <p:cTn id="30" dur="500" fill="hold"/>
                                        <p:tgtEl>
                                          <p:spTgt spid="14132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xit" presetSubtype="4" fill="hold" grpId="1" nodeType="clickEffect">
                                  <p:stCondLst>
                                    <p:cond delay="0"/>
                                  </p:stCondLst>
                                  <p:childTnLst>
                                    <p:anim calcmode="lin" valueType="num">
                                      <p:cBhvr additive="base">
                                        <p:cTn id="34" dur="500"/>
                                        <p:tgtEl>
                                          <p:spTgt spid="141326"/>
                                        </p:tgtEl>
                                        <p:attrNameLst>
                                          <p:attrName>ppt_x</p:attrName>
                                        </p:attrNameLst>
                                      </p:cBhvr>
                                      <p:tavLst>
                                        <p:tav tm="0">
                                          <p:val>
                                            <p:strVal val="ppt_x"/>
                                          </p:val>
                                        </p:tav>
                                        <p:tav tm="100000">
                                          <p:val>
                                            <p:strVal val="ppt_x"/>
                                          </p:val>
                                        </p:tav>
                                      </p:tavLst>
                                    </p:anim>
                                    <p:anim calcmode="lin" valueType="num">
                                      <p:cBhvr additive="base">
                                        <p:cTn id="35" dur="500"/>
                                        <p:tgtEl>
                                          <p:spTgt spid="141326"/>
                                        </p:tgtEl>
                                        <p:attrNameLst>
                                          <p:attrName>ppt_y</p:attrName>
                                        </p:attrNameLst>
                                      </p:cBhvr>
                                      <p:tavLst>
                                        <p:tav tm="0">
                                          <p:val>
                                            <p:strVal val="ppt_y"/>
                                          </p:val>
                                        </p:tav>
                                        <p:tav tm="100000">
                                          <p:val>
                                            <p:strVal val="1+ppt_h/2"/>
                                          </p:val>
                                        </p:tav>
                                      </p:tavLst>
                                    </p:anim>
                                    <p:set>
                                      <p:cBhvr>
                                        <p:cTn id="36" dur="1" fill="hold">
                                          <p:stCondLst>
                                            <p:cond delay="499"/>
                                          </p:stCondLst>
                                        </p:cTn>
                                        <p:tgtEl>
                                          <p:spTgt spid="141326"/>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0" fill="hold" nodeType="clickEffect">
                                  <p:stCondLst>
                                    <p:cond delay="0"/>
                                  </p:stCondLst>
                                  <p:childTnLst>
                                    <p:set>
                                      <p:cBhvr>
                                        <p:cTn id="40" dur="1" fill="hold">
                                          <p:stCondLst>
                                            <p:cond delay="0"/>
                                          </p:stCondLst>
                                        </p:cTn>
                                        <p:tgtEl>
                                          <p:spTgt spid="112653"/>
                                        </p:tgtEl>
                                        <p:attrNameLst>
                                          <p:attrName>style.visibility</p:attrName>
                                        </p:attrNameLst>
                                      </p:cBhvr>
                                      <p:to>
                                        <p:strVal val="visible"/>
                                      </p:to>
                                    </p:set>
                                    <p:anim calcmode="lin" valueType="num">
                                      <p:cBhvr>
                                        <p:cTn id="41" dur="500" fill="hold"/>
                                        <p:tgtEl>
                                          <p:spTgt spid="112653"/>
                                        </p:tgtEl>
                                        <p:attrNameLst>
                                          <p:attrName>ppt_w</p:attrName>
                                        </p:attrNameLst>
                                      </p:cBhvr>
                                      <p:tavLst>
                                        <p:tav tm="0">
                                          <p:val>
                                            <p:fltVal val="0"/>
                                          </p:val>
                                        </p:tav>
                                        <p:tav tm="100000">
                                          <p:val>
                                            <p:strVal val="#ppt_w"/>
                                          </p:val>
                                        </p:tav>
                                      </p:tavLst>
                                    </p:anim>
                                    <p:anim calcmode="lin" valueType="num">
                                      <p:cBhvr>
                                        <p:cTn id="42" dur="500" fill="hold"/>
                                        <p:tgtEl>
                                          <p:spTgt spid="112653"/>
                                        </p:tgtEl>
                                        <p:attrNameLst>
                                          <p:attrName>ppt_h</p:attrName>
                                        </p:attrNameLst>
                                      </p:cBhvr>
                                      <p:tavLst>
                                        <p:tav tm="0">
                                          <p:val>
                                            <p:fltVal val="0"/>
                                          </p:val>
                                        </p:tav>
                                        <p:tav tm="100000">
                                          <p:val>
                                            <p:strVal val="#ppt_h"/>
                                          </p:val>
                                        </p:tav>
                                      </p:tavLst>
                                    </p:anim>
                                    <p:animEffect transition="in" filter="fade">
                                      <p:cBhvr>
                                        <p:cTn id="43" dur="500"/>
                                        <p:tgtEl>
                                          <p:spTgt spid="112653"/>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112647"/>
                                        </p:tgtEl>
                                        <p:attrNameLst>
                                          <p:attrName>style.visibility</p:attrName>
                                        </p:attrNameLst>
                                      </p:cBhvr>
                                      <p:to>
                                        <p:strVal val="visible"/>
                                      </p:to>
                                    </p:set>
                                    <p:anim calcmode="lin" valueType="num">
                                      <p:cBhvr>
                                        <p:cTn id="46" dur="500" fill="hold"/>
                                        <p:tgtEl>
                                          <p:spTgt spid="112647"/>
                                        </p:tgtEl>
                                        <p:attrNameLst>
                                          <p:attrName>ppt_w</p:attrName>
                                        </p:attrNameLst>
                                      </p:cBhvr>
                                      <p:tavLst>
                                        <p:tav tm="0">
                                          <p:val>
                                            <p:fltVal val="0"/>
                                          </p:val>
                                        </p:tav>
                                        <p:tav tm="100000">
                                          <p:val>
                                            <p:strVal val="#ppt_w"/>
                                          </p:val>
                                        </p:tav>
                                      </p:tavLst>
                                    </p:anim>
                                    <p:anim calcmode="lin" valueType="num">
                                      <p:cBhvr>
                                        <p:cTn id="47" dur="500" fill="hold"/>
                                        <p:tgtEl>
                                          <p:spTgt spid="112647"/>
                                        </p:tgtEl>
                                        <p:attrNameLst>
                                          <p:attrName>ppt_h</p:attrName>
                                        </p:attrNameLst>
                                      </p:cBhvr>
                                      <p:tavLst>
                                        <p:tav tm="0">
                                          <p:val>
                                            <p:fltVal val="0"/>
                                          </p:val>
                                        </p:tav>
                                        <p:tav tm="100000">
                                          <p:val>
                                            <p:strVal val="#ppt_h"/>
                                          </p:val>
                                        </p:tav>
                                      </p:tavLst>
                                    </p:anim>
                                    <p:animEffect transition="in" filter="fade">
                                      <p:cBhvr>
                                        <p:cTn id="48" dur="500"/>
                                        <p:tgtEl>
                                          <p:spTgt spid="112647"/>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12651"/>
                                        </p:tgtEl>
                                        <p:attrNameLst>
                                          <p:attrName>style.visibility</p:attrName>
                                        </p:attrNameLst>
                                      </p:cBhvr>
                                      <p:to>
                                        <p:strVal val="visible"/>
                                      </p:to>
                                    </p:set>
                                    <p:animEffect transition="in" filter="fade">
                                      <p:cBhvr>
                                        <p:cTn id="53" dur="500"/>
                                        <p:tgtEl>
                                          <p:spTgt spid="112651"/>
                                        </p:tgtEl>
                                      </p:cBhvr>
                                    </p:animEffect>
                                  </p:childTnLst>
                                </p:cTn>
                              </p:par>
                            </p:childTnLst>
                          </p:cTn>
                        </p:par>
                        <p:par>
                          <p:cTn id="54" fill="hold">
                            <p:stCondLst>
                              <p:cond delay="500"/>
                            </p:stCondLst>
                            <p:childTnLst>
                              <p:par>
                                <p:cTn id="55" presetID="22" presetClass="entr" presetSubtype="8" fill="hold" nodeType="afterEffect">
                                  <p:stCondLst>
                                    <p:cond delay="0"/>
                                  </p:stCondLst>
                                  <p:childTnLst>
                                    <p:set>
                                      <p:cBhvr>
                                        <p:cTn id="56" dur="1" fill="hold">
                                          <p:stCondLst>
                                            <p:cond delay="0"/>
                                          </p:stCondLst>
                                        </p:cTn>
                                        <p:tgtEl>
                                          <p:spTgt spid="112648"/>
                                        </p:tgtEl>
                                        <p:attrNameLst>
                                          <p:attrName>style.visibility</p:attrName>
                                        </p:attrNameLst>
                                      </p:cBhvr>
                                      <p:to>
                                        <p:strVal val="visible"/>
                                      </p:to>
                                    </p:set>
                                    <p:animEffect transition="in" filter="wipe(left)">
                                      <p:cBhvr>
                                        <p:cTn id="57" dur="500"/>
                                        <p:tgtEl>
                                          <p:spTgt spid="112648"/>
                                        </p:tgtEl>
                                      </p:cBhvr>
                                    </p:animEffect>
                                  </p:childTnLst>
                                </p:cTn>
                              </p:par>
                              <p:par>
                                <p:cTn id="58" presetID="53" presetClass="entr" presetSubtype="0" fill="hold" grpId="0" nodeType="withEffect">
                                  <p:stCondLst>
                                    <p:cond delay="0"/>
                                  </p:stCondLst>
                                  <p:childTnLst>
                                    <p:set>
                                      <p:cBhvr>
                                        <p:cTn id="59" dur="1" fill="hold">
                                          <p:stCondLst>
                                            <p:cond delay="0"/>
                                          </p:stCondLst>
                                        </p:cTn>
                                        <p:tgtEl>
                                          <p:spTgt spid="112646"/>
                                        </p:tgtEl>
                                        <p:attrNameLst>
                                          <p:attrName>style.visibility</p:attrName>
                                        </p:attrNameLst>
                                      </p:cBhvr>
                                      <p:to>
                                        <p:strVal val="visible"/>
                                      </p:to>
                                    </p:set>
                                    <p:anim calcmode="lin" valueType="num">
                                      <p:cBhvr>
                                        <p:cTn id="60" dur="500" fill="hold"/>
                                        <p:tgtEl>
                                          <p:spTgt spid="112646"/>
                                        </p:tgtEl>
                                        <p:attrNameLst>
                                          <p:attrName>ppt_w</p:attrName>
                                        </p:attrNameLst>
                                      </p:cBhvr>
                                      <p:tavLst>
                                        <p:tav tm="0">
                                          <p:val>
                                            <p:fltVal val="0"/>
                                          </p:val>
                                        </p:tav>
                                        <p:tav tm="100000">
                                          <p:val>
                                            <p:strVal val="#ppt_w"/>
                                          </p:val>
                                        </p:tav>
                                      </p:tavLst>
                                    </p:anim>
                                    <p:anim calcmode="lin" valueType="num">
                                      <p:cBhvr>
                                        <p:cTn id="61" dur="500" fill="hold"/>
                                        <p:tgtEl>
                                          <p:spTgt spid="112646"/>
                                        </p:tgtEl>
                                        <p:attrNameLst>
                                          <p:attrName>ppt_h</p:attrName>
                                        </p:attrNameLst>
                                      </p:cBhvr>
                                      <p:tavLst>
                                        <p:tav tm="0">
                                          <p:val>
                                            <p:fltVal val="0"/>
                                          </p:val>
                                        </p:tav>
                                        <p:tav tm="100000">
                                          <p:val>
                                            <p:strVal val="#ppt_h"/>
                                          </p:val>
                                        </p:tav>
                                      </p:tavLst>
                                    </p:anim>
                                    <p:animEffect transition="in" filter="fade">
                                      <p:cBhvr>
                                        <p:cTn id="62" dur="500"/>
                                        <p:tgtEl>
                                          <p:spTgt spid="112646"/>
                                        </p:tgtEl>
                                      </p:cBhvr>
                                    </p:animEffect>
                                  </p:childTnLst>
                                </p:cTn>
                              </p:par>
                            </p:childTnLst>
                          </p:cTn>
                        </p:par>
                        <p:par>
                          <p:cTn id="63" fill="hold">
                            <p:stCondLst>
                              <p:cond delay="1000"/>
                            </p:stCondLst>
                            <p:childTnLst>
                              <p:par>
                                <p:cTn id="64" presetID="5" presetClass="entr" presetSubtype="10" fill="hold" grpId="0" nodeType="afterEffect">
                                  <p:stCondLst>
                                    <p:cond delay="0"/>
                                  </p:stCondLst>
                                  <p:childTnLst>
                                    <p:set>
                                      <p:cBhvr>
                                        <p:cTn id="65" dur="1" fill="hold">
                                          <p:stCondLst>
                                            <p:cond delay="0"/>
                                          </p:stCondLst>
                                        </p:cTn>
                                        <p:tgtEl>
                                          <p:spTgt spid="112652"/>
                                        </p:tgtEl>
                                        <p:attrNameLst>
                                          <p:attrName>style.visibility</p:attrName>
                                        </p:attrNameLst>
                                      </p:cBhvr>
                                      <p:to>
                                        <p:strVal val="visible"/>
                                      </p:to>
                                    </p:set>
                                    <p:animEffect transition="in" filter="checkerboard(across)">
                                      <p:cBhvr>
                                        <p:cTn id="66" dur="500"/>
                                        <p:tgtEl>
                                          <p:spTgt spid="11265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0" fill="hold" nodeType="clickEffect">
                                  <p:stCondLst>
                                    <p:cond delay="0"/>
                                  </p:stCondLst>
                                  <p:childTnLst>
                                    <p:set>
                                      <p:cBhvr>
                                        <p:cTn id="70" dur="1" fill="hold">
                                          <p:stCondLst>
                                            <p:cond delay="0"/>
                                          </p:stCondLst>
                                        </p:cTn>
                                        <p:tgtEl>
                                          <p:spTgt spid="112649"/>
                                        </p:tgtEl>
                                        <p:attrNameLst>
                                          <p:attrName>style.visibility</p:attrName>
                                        </p:attrNameLst>
                                      </p:cBhvr>
                                      <p:to>
                                        <p:strVal val="visible"/>
                                      </p:to>
                                    </p:set>
                                    <p:anim calcmode="lin" valueType="num">
                                      <p:cBhvr>
                                        <p:cTn id="71" dur="500" fill="hold"/>
                                        <p:tgtEl>
                                          <p:spTgt spid="112649"/>
                                        </p:tgtEl>
                                        <p:attrNameLst>
                                          <p:attrName>ppt_w</p:attrName>
                                        </p:attrNameLst>
                                      </p:cBhvr>
                                      <p:tavLst>
                                        <p:tav tm="0">
                                          <p:val>
                                            <p:fltVal val="0"/>
                                          </p:val>
                                        </p:tav>
                                        <p:tav tm="100000">
                                          <p:val>
                                            <p:strVal val="#ppt_w"/>
                                          </p:val>
                                        </p:tav>
                                      </p:tavLst>
                                    </p:anim>
                                    <p:anim calcmode="lin" valueType="num">
                                      <p:cBhvr>
                                        <p:cTn id="72" dur="500" fill="hold"/>
                                        <p:tgtEl>
                                          <p:spTgt spid="112649"/>
                                        </p:tgtEl>
                                        <p:attrNameLst>
                                          <p:attrName>ppt_h</p:attrName>
                                        </p:attrNameLst>
                                      </p:cBhvr>
                                      <p:tavLst>
                                        <p:tav tm="0">
                                          <p:val>
                                            <p:fltVal val="0"/>
                                          </p:val>
                                        </p:tav>
                                        <p:tav tm="100000">
                                          <p:val>
                                            <p:strVal val="#ppt_h"/>
                                          </p:val>
                                        </p:tav>
                                      </p:tavLst>
                                    </p:anim>
                                    <p:animEffect transition="in" filter="fade">
                                      <p:cBhvr>
                                        <p:cTn id="73" dur="500"/>
                                        <p:tgtEl>
                                          <p:spTgt spid="112649"/>
                                        </p:tgtEl>
                                      </p:cBhvr>
                                    </p:animEffect>
                                  </p:childTnLst>
                                </p:cTn>
                              </p:par>
                              <p:par>
                                <p:cTn id="74" presetID="53" presetClass="entr" presetSubtype="0" fill="hold" grpId="0" nodeType="withEffect">
                                  <p:stCondLst>
                                    <p:cond delay="0"/>
                                  </p:stCondLst>
                                  <p:childTnLst>
                                    <p:set>
                                      <p:cBhvr>
                                        <p:cTn id="75" dur="1" fill="hold">
                                          <p:stCondLst>
                                            <p:cond delay="0"/>
                                          </p:stCondLst>
                                        </p:cTn>
                                        <p:tgtEl>
                                          <p:spTgt spid="112650"/>
                                        </p:tgtEl>
                                        <p:attrNameLst>
                                          <p:attrName>style.visibility</p:attrName>
                                        </p:attrNameLst>
                                      </p:cBhvr>
                                      <p:to>
                                        <p:strVal val="visible"/>
                                      </p:to>
                                    </p:set>
                                    <p:anim calcmode="lin" valueType="num">
                                      <p:cBhvr>
                                        <p:cTn id="76" dur="500" fill="hold"/>
                                        <p:tgtEl>
                                          <p:spTgt spid="112650"/>
                                        </p:tgtEl>
                                        <p:attrNameLst>
                                          <p:attrName>ppt_w</p:attrName>
                                        </p:attrNameLst>
                                      </p:cBhvr>
                                      <p:tavLst>
                                        <p:tav tm="0">
                                          <p:val>
                                            <p:fltVal val="0"/>
                                          </p:val>
                                        </p:tav>
                                        <p:tav tm="100000">
                                          <p:val>
                                            <p:strVal val="#ppt_w"/>
                                          </p:val>
                                        </p:tav>
                                      </p:tavLst>
                                    </p:anim>
                                    <p:anim calcmode="lin" valueType="num">
                                      <p:cBhvr>
                                        <p:cTn id="77" dur="500" fill="hold"/>
                                        <p:tgtEl>
                                          <p:spTgt spid="112650"/>
                                        </p:tgtEl>
                                        <p:attrNameLst>
                                          <p:attrName>ppt_h</p:attrName>
                                        </p:attrNameLst>
                                      </p:cBhvr>
                                      <p:tavLst>
                                        <p:tav tm="0">
                                          <p:val>
                                            <p:fltVal val="0"/>
                                          </p:val>
                                        </p:tav>
                                        <p:tav tm="100000">
                                          <p:val>
                                            <p:strVal val="#ppt_h"/>
                                          </p:val>
                                        </p:tav>
                                      </p:tavLst>
                                    </p:anim>
                                    <p:animEffect transition="in" filter="fade">
                                      <p:cBhvr>
                                        <p:cTn id="78" dur="500"/>
                                        <p:tgtEl>
                                          <p:spTgt spid="112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6" grpId="0" animBg="1"/>
      <p:bldP spid="112647" grpId="0" animBg="1"/>
      <p:bldP spid="112650" grpId="0" animBg="1"/>
      <p:bldP spid="112652" grpId="0" animBg="1"/>
      <p:bldP spid="141325" grpId="0" animBg="1"/>
      <p:bldP spid="141325" grpId="1" animBg="1"/>
      <p:bldP spid="141326" grpId="0" animBg="1"/>
      <p:bldP spid="141326" grpId="1" animBg="1"/>
      <p:bldP spid="141327" grpId="0" animBg="1"/>
      <p:bldP spid="141327"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2"/>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defRPr/>
            </a:pPr>
            <a:r>
              <a:rPr lang="en-US" sz="1000">
                <a:solidFill>
                  <a:srgbClr val="58595B"/>
                </a:solidFill>
                <a:latin typeface="+mn-lt"/>
                <a:cs typeface="Arial" charset="0"/>
              </a:rPr>
              <a:t>p. </a:t>
            </a:r>
            <a:fld id="{02D26E22-D493-4447-8DBA-5BB7D7F6283F}" type="slidenum">
              <a:rPr lang="en-US" sz="1000">
                <a:solidFill>
                  <a:srgbClr val="58595B"/>
                </a:solidFill>
                <a:latin typeface="+mn-lt"/>
                <a:cs typeface="Arial" charset="0"/>
              </a:rPr>
              <a:pPr eaLnBrk="0" hangingPunct="0">
                <a:lnSpc>
                  <a:spcPct val="100000"/>
                </a:lnSpc>
                <a:defRPr/>
              </a:pPr>
              <a:t>11</a:t>
            </a:fld>
            <a:endParaRPr lang="en-US" sz="1000">
              <a:solidFill>
                <a:srgbClr val="58595B"/>
              </a:solidFill>
              <a:latin typeface="+mn-lt"/>
              <a:cs typeface="Arial" charset="0"/>
            </a:endParaRPr>
          </a:p>
        </p:txBody>
      </p:sp>
      <p:pic>
        <p:nvPicPr>
          <p:cNvPr id="924675" name="Picture 16" descr="Phili_AloftReservoir_for_20080613"/>
          <p:cNvPicPr>
            <a:picLocks noChangeAspect="1" noChangeArrowheads="1"/>
          </p:cNvPicPr>
          <p:nvPr/>
        </p:nvPicPr>
        <p:blipFill>
          <a:blip r:embed="rId2" cstate="print"/>
          <a:srcRect/>
          <a:stretch>
            <a:fillRect/>
          </a:stretch>
        </p:blipFill>
        <p:spPr bwMode="auto">
          <a:xfrm>
            <a:off x="0" y="927100"/>
            <a:ext cx="9140825" cy="5930900"/>
          </a:xfrm>
          <a:prstGeom prst="rect">
            <a:avLst/>
          </a:prstGeom>
          <a:noFill/>
          <a:ln w="9525">
            <a:noFill/>
            <a:miter lim="800000"/>
            <a:headEnd/>
            <a:tailEnd/>
          </a:ln>
        </p:spPr>
      </p:pic>
      <p:sp>
        <p:nvSpPr>
          <p:cNvPr id="924676" name="Rectangle 4"/>
          <p:cNvSpPr>
            <a:spLocks noGrp="1" noChangeArrowheads="1"/>
          </p:cNvSpPr>
          <p:nvPr>
            <p:ph type="title" idx="4294967295"/>
          </p:nvPr>
        </p:nvSpPr>
        <p:spPr>
          <a:xfrm>
            <a:off x="609600" y="82550"/>
            <a:ext cx="7940675" cy="825500"/>
          </a:xfrm>
        </p:spPr>
        <p:txBody>
          <a:bodyPr/>
          <a:lstStyle/>
          <a:p>
            <a:r>
              <a:rPr lang="en-US" dirty="0">
                <a:solidFill>
                  <a:srgbClr val="000099"/>
                </a:solidFill>
              </a:rPr>
              <a:t>Same Signal – </a:t>
            </a:r>
            <a:r>
              <a:rPr lang="en-US" dirty="0" smtClean="0">
                <a:solidFill>
                  <a:srgbClr val="000099"/>
                </a:solidFill>
              </a:rPr>
              <a:t>Philly/NJ </a:t>
            </a:r>
            <a:r>
              <a:rPr lang="en-US" dirty="0">
                <a:solidFill>
                  <a:srgbClr val="000099"/>
                </a:solidFill>
              </a:rPr>
              <a:t>2008</a:t>
            </a:r>
            <a:endParaRPr lang="en-US" sz="3300" dirty="0">
              <a:solidFill>
                <a:srgbClr val="000099"/>
              </a:solidFill>
            </a:endParaRPr>
          </a:p>
        </p:txBody>
      </p:sp>
      <p:sp>
        <p:nvSpPr>
          <p:cNvPr id="119814" name="Rectangle 6"/>
          <p:cNvSpPr>
            <a:spLocks noChangeArrowheads="1"/>
          </p:cNvSpPr>
          <p:nvPr/>
        </p:nvSpPr>
        <p:spPr bwMode="auto">
          <a:xfrm>
            <a:off x="3662363" y="2400300"/>
            <a:ext cx="681037" cy="1495425"/>
          </a:xfrm>
          <a:prstGeom prst="rect">
            <a:avLst/>
          </a:prstGeom>
          <a:noFill/>
          <a:ln w="25400" algn="ctr">
            <a:solidFill>
              <a:srgbClr val="FF0000"/>
            </a:solidFill>
            <a:prstDash val="dash"/>
            <a:miter lim="800000"/>
            <a:headEnd/>
            <a:tailEnd/>
          </a:ln>
        </p:spPr>
        <p:txBody>
          <a:bodyPr anchor="ctr">
            <a:spAutoFit/>
          </a:bodyPr>
          <a:lstStyle/>
          <a:p>
            <a:endParaRPr lang="en-US" sz="1400">
              <a:cs typeface="Arial" charset="0"/>
            </a:endParaRPr>
          </a:p>
        </p:txBody>
      </p:sp>
      <p:sp>
        <p:nvSpPr>
          <p:cNvPr id="119815" name="Rectangle 7"/>
          <p:cNvSpPr>
            <a:spLocks noChangeArrowheads="1"/>
          </p:cNvSpPr>
          <p:nvPr/>
        </p:nvSpPr>
        <p:spPr bwMode="auto">
          <a:xfrm>
            <a:off x="490538" y="2490788"/>
            <a:ext cx="3411537" cy="1604962"/>
          </a:xfrm>
          <a:prstGeom prst="rect">
            <a:avLst/>
          </a:prstGeom>
          <a:noFill/>
          <a:ln w="25400" algn="ctr">
            <a:solidFill>
              <a:srgbClr val="FF6600"/>
            </a:solidFill>
            <a:prstDash val="dash"/>
            <a:miter lim="800000"/>
            <a:headEnd/>
            <a:tailEnd/>
          </a:ln>
        </p:spPr>
        <p:txBody>
          <a:bodyPr anchor="ctr">
            <a:spAutoFit/>
          </a:bodyPr>
          <a:lstStyle/>
          <a:p>
            <a:endParaRPr lang="en-US" sz="1400">
              <a:cs typeface="Arial" charset="0"/>
            </a:endParaRPr>
          </a:p>
        </p:txBody>
      </p:sp>
      <p:pic>
        <p:nvPicPr>
          <p:cNvPr id="119816" name="Picture 8" descr="RedArrow"/>
          <p:cNvPicPr>
            <a:picLocks noChangeAspect="1" noChangeArrowheads="1"/>
          </p:cNvPicPr>
          <p:nvPr/>
        </p:nvPicPr>
        <p:blipFill>
          <a:blip r:embed="rId3" cstate="print"/>
          <a:srcRect/>
          <a:stretch>
            <a:fillRect/>
          </a:stretch>
        </p:blipFill>
        <p:spPr bwMode="auto">
          <a:xfrm>
            <a:off x="3462338" y="2012950"/>
            <a:ext cx="449262" cy="449263"/>
          </a:xfrm>
          <a:prstGeom prst="rect">
            <a:avLst/>
          </a:prstGeom>
          <a:noFill/>
          <a:ln w="9525">
            <a:noFill/>
            <a:miter lim="800000"/>
            <a:headEnd/>
            <a:tailEnd/>
          </a:ln>
        </p:spPr>
      </p:pic>
      <p:pic>
        <p:nvPicPr>
          <p:cNvPr id="119817" name="Picture 9" descr="Stage3_Label"/>
          <p:cNvPicPr>
            <a:picLocks noChangeAspect="1" noChangeArrowheads="1"/>
          </p:cNvPicPr>
          <p:nvPr/>
        </p:nvPicPr>
        <p:blipFill>
          <a:blip r:embed="rId4" cstate="print"/>
          <a:srcRect/>
          <a:stretch>
            <a:fillRect/>
          </a:stretch>
        </p:blipFill>
        <p:spPr bwMode="auto">
          <a:xfrm>
            <a:off x="4360863" y="1581150"/>
            <a:ext cx="2468562" cy="617538"/>
          </a:xfrm>
          <a:prstGeom prst="rect">
            <a:avLst/>
          </a:prstGeom>
          <a:noFill/>
          <a:ln w="9525">
            <a:noFill/>
            <a:miter lim="800000"/>
            <a:headEnd/>
            <a:tailEnd/>
          </a:ln>
        </p:spPr>
      </p:pic>
      <p:sp>
        <p:nvSpPr>
          <p:cNvPr id="119818" name="Rectangle 10"/>
          <p:cNvSpPr>
            <a:spLocks noChangeArrowheads="1"/>
          </p:cNvSpPr>
          <p:nvPr/>
        </p:nvSpPr>
        <p:spPr bwMode="auto">
          <a:xfrm>
            <a:off x="4127500" y="2225675"/>
            <a:ext cx="3321050" cy="2508250"/>
          </a:xfrm>
          <a:prstGeom prst="rect">
            <a:avLst/>
          </a:prstGeom>
          <a:noFill/>
          <a:ln w="25400" algn="ctr">
            <a:solidFill>
              <a:srgbClr val="800080"/>
            </a:solidFill>
            <a:prstDash val="dash"/>
            <a:miter lim="800000"/>
            <a:headEnd/>
            <a:tailEnd/>
          </a:ln>
        </p:spPr>
        <p:txBody>
          <a:bodyPr anchor="ctr">
            <a:spAutoFit/>
          </a:bodyPr>
          <a:lstStyle/>
          <a:p>
            <a:endParaRPr lang="en-US" sz="1400">
              <a:cs typeface="Arial" charset="0"/>
            </a:endParaRPr>
          </a:p>
        </p:txBody>
      </p:sp>
      <p:pic>
        <p:nvPicPr>
          <p:cNvPr id="119819" name="Picture 11" descr="Stage2_Label1"/>
          <p:cNvPicPr>
            <a:picLocks noChangeAspect="1" noChangeArrowheads="1"/>
          </p:cNvPicPr>
          <p:nvPr/>
        </p:nvPicPr>
        <p:blipFill>
          <a:blip r:embed="rId5" cstate="print"/>
          <a:srcRect/>
          <a:stretch>
            <a:fillRect/>
          </a:stretch>
        </p:blipFill>
        <p:spPr bwMode="auto">
          <a:xfrm>
            <a:off x="1365250" y="1568450"/>
            <a:ext cx="2120900" cy="584200"/>
          </a:xfrm>
          <a:prstGeom prst="rect">
            <a:avLst/>
          </a:prstGeom>
          <a:noFill/>
          <a:ln w="9525">
            <a:noFill/>
            <a:miter lim="800000"/>
            <a:headEnd/>
            <a:tailEnd/>
          </a:ln>
        </p:spPr>
      </p:pic>
      <p:pic>
        <p:nvPicPr>
          <p:cNvPr id="119822" name="Picture 14" descr="Stage1_Label"/>
          <p:cNvPicPr>
            <a:picLocks noChangeAspect="1" noChangeArrowheads="1"/>
          </p:cNvPicPr>
          <p:nvPr/>
        </p:nvPicPr>
        <p:blipFill>
          <a:blip r:embed="rId6" cstate="print"/>
          <a:srcRect/>
          <a:stretch>
            <a:fillRect/>
          </a:stretch>
        </p:blipFill>
        <p:spPr bwMode="auto">
          <a:xfrm>
            <a:off x="573088" y="1935163"/>
            <a:ext cx="2157412" cy="5857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19815"/>
                                        </p:tgtEl>
                                        <p:attrNameLst>
                                          <p:attrName>style.visibility</p:attrName>
                                        </p:attrNameLst>
                                      </p:cBhvr>
                                      <p:to>
                                        <p:strVal val="visible"/>
                                      </p:to>
                                    </p:set>
                                    <p:anim calcmode="lin" valueType="num">
                                      <p:cBhvr>
                                        <p:cTn id="7" dur="500" fill="hold"/>
                                        <p:tgtEl>
                                          <p:spTgt spid="119815"/>
                                        </p:tgtEl>
                                        <p:attrNameLst>
                                          <p:attrName>ppt_w</p:attrName>
                                        </p:attrNameLst>
                                      </p:cBhvr>
                                      <p:tavLst>
                                        <p:tav tm="0">
                                          <p:val>
                                            <p:fltVal val="0"/>
                                          </p:val>
                                        </p:tav>
                                        <p:tav tm="100000">
                                          <p:val>
                                            <p:strVal val="#ppt_w"/>
                                          </p:val>
                                        </p:tav>
                                      </p:tavLst>
                                    </p:anim>
                                    <p:anim calcmode="lin" valueType="num">
                                      <p:cBhvr>
                                        <p:cTn id="8" dur="500" fill="hold"/>
                                        <p:tgtEl>
                                          <p:spTgt spid="119815"/>
                                        </p:tgtEl>
                                        <p:attrNameLst>
                                          <p:attrName>ppt_h</p:attrName>
                                        </p:attrNameLst>
                                      </p:cBhvr>
                                      <p:tavLst>
                                        <p:tav tm="0">
                                          <p:val>
                                            <p:fltVal val="0"/>
                                          </p:val>
                                        </p:tav>
                                        <p:tav tm="100000">
                                          <p:val>
                                            <p:strVal val="#ppt_h"/>
                                          </p:val>
                                        </p:tav>
                                      </p:tavLst>
                                    </p:anim>
                                    <p:animEffect transition="in" filter="fade">
                                      <p:cBhvr>
                                        <p:cTn id="9" dur="500"/>
                                        <p:tgtEl>
                                          <p:spTgt spid="119815"/>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9819"/>
                                        </p:tgtEl>
                                        <p:attrNameLst>
                                          <p:attrName>style.visibility</p:attrName>
                                        </p:attrNameLst>
                                      </p:cBhvr>
                                      <p:to>
                                        <p:strVal val="visible"/>
                                      </p:to>
                                    </p:set>
                                    <p:animEffect transition="in" filter="fade">
                                      <p:cBhvr>
                                        <p:cTn id="13" dur="500"/>
                                        <p:tgtEl>
                                          <p:spTgt spid="119819"/>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9816"/>
                                        </p:tgtEl>
                                        <p:attrNameLst>
                                          <p:attrName>style.visibility</p:attrName>
                                        </p:attrNameLst>
                                      </p:cBhvr>
                                      <p:to>
                                        <p:strVal val="visible"/>
                                      </p:to>
                                    </p:set>
                                    <p:animEffect transition="in" filter="wipe(left)">
                                      <p:cBhvr>
                                        <p:cTn id="17" dur="500"/>
                                        <p:tgtEl>
                                          <p:spTgt spid="119816"/>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119814"/>
                                        </p:tgtEl>
                                        <p:attrNameLst>
                                          <p:attrName>style.visibility</p:attrName>
                                        </p:attrNameLst>
                                      </p:cBhvr>
                                      <p:to>
                                        <p:strVal val="visible"/>
                                      </p:to>
                                    </p:set>
                                    <p:anim calcmode="lin" valueType="num">
                                      <p:cBhvr>
                                        <p:cTn id="20" dur="500" fill="hold"/>
                                        <p:tgtEl>
                                          <p:spTgt spid="119814"/>
                                        </p:tgtEl>
                                        <p:attrNameLst>
                                          <p:attrName>ppt_w</p:attrName>
                                        </p:attrNameLst>
                                      </p:cBhvr>
                                      <p:tavLst>
                                        <p:tav tm="0">
                                          <p:val>
                                            <p:fltVal val="0"/>
                                          </p:val>
                                        </p:tav>
                                        <p:tav tm="100000">
                                          <p:val>
                                            <p:strVal val="#ppt_w"/>
                                          </p:val>
                                        </p:tav>
                                      </p:tavLst>
                                    </p:anim>
                                    <p:anim calcmode="lin" valueType="num">
                                      <p:cBhvr>
                                        <p:cTn id="21" dur="500" fill="hold"/>
                                        <p:tgtEl>
                                          <p:spTgt spid="119814"/>
                                        </p:tgtEl>
                                        <p:attrNameLst>
                                          <p:attrName>ppt_h</p:attrName>
                                        </p:attrNameLst>
                                      </p:cBhvr>
                                      <p:tavLst>
                                        <p:tav tm="0">
                                          <p:val>
                                            <p:fltVal val="0"/>
                                          </p:val>
                                        </p:tav>
                                        <p:tav tm="100000">
                                          <p:val>
                                            <p:strVal val="#ppt_h"/>
                                          </p:val>
                                        </p:tav>
                                      </p:tavLst>
                                    </p:anim>
                                    <p:animEffect transition="in" filter="fade">
                                      <p:cBhvr>
                                        <p:cTn id="22" dur="500"/>
                                        <p:tgtEl>
                                          <p:spTgt spid="119814"/>
                                        </p:tgtEl>
                                      </p:cBhvr>
                                    </p:animEffect>
                                  </p:childTnLst>
                                </p:cTn>
                              </p:par>
                            </p:childTnLst>
                          </p:cTn>
                        </p:par>
                        <p:par>
                          <p:cTn id="23" fill="hold">
                            <p:stCondLst>
                              <p:cond delay="1500"/>
                            </p:stCondLst>
                            <p:childTnLst>
                              <p:par>
                                <p:cTn id="24" presetID="53" presetClass="entr" presetSubtype="0" fill="hold" nodeType="afterEffect">
                                  <p:stCondLst>
                                    <p:cond delay="0"/>
                                  </p:stCondLst>
                                  <p:childTnLst>
                                    <p:set>
                                      <p:cBhvr>
                                        <p:cTn id="25" dur="1" fill="hold">
                                          <p:stCondLst>
                                            <p:cond delay="0"/>
                                          </p:stCondLst>
                                        </p:cTn>
                                        <p:tgtEl>
                                          <p:spTgt spid="119817"/>
                                        </p:tgtEl>
                                        <p:attrNameLst>
                                          <p:attrName>style.visibility</p:attrName>
                                        </p:attrNameLst>
                                      </p:cBhvr>
                                      <p:to>
                                        <p:strVal val="visible"/>
                                      </p:to>
                                    </p:set>
                                    <p:anim calcmode="lin" valueType="num">
                                      <p:cBhvr>
                                        <p:cTn id="26" dur="500" fill="hold"/>
                                        <p:tgtEl>
                                          <p:spTgt spid="119817"/>
                                        </p:tgtEl>
                                        <p:attrNameLst>
                                          <p:attrName>ppt_w</p:attrName>
                                        </p:attrNameLst>
                                      </p:cBhvr>
                                      <p:tavLst>
                                        <p:tav tm="0">
                                          <p:val>
                                            <p:fltVal val="0"/>
                                          </p:val>
                                        </p:tav>
                                        <p:tav tm="100000">
                                          <p:val>
                                            <p:strVal val="#ppt_w"/>
                                          </p:val>
                                        </p:tav>
                                      </p:tavLst>
                                    </p:anim>
                                    <p:anim calcmode="lin" valueType="num">
                                      <p:cBhvr>
                                        <p:cTn id="27" dur="500" fill="hold"/>
                                        <p:tgtEl>
                                          <p:spTgt spid="119817"/>
                                        </p:tgtEl>
                                        <p:attrNameLst>
                                          <p:attrName>ppt_h</p:attrName>
                                        </p:attrNameLst>
                                      </p:cBhvr>
                                      <p:tavLst>
                                        <p:tav tm="0">
                                          <p:val>
                                            <p:fltVal val="0"/>
                                          </p:val>
                                        </p:tav>
                                        <p:tav tm="100000">
                                          <p:val>
                                            <p:strVal val="#ppt_h"/>
                                          </p:val>
                                        </p:tav>
                                      </p:tavLst>
                                    </p:anim>
                                    <p:animEffect transition="in" filter="fade">
                                      <p:cBhvr>
                                        <p:cTn id="28" dur="500"/>
                                        <p:tgtEl>
                                          <p:spTgt spid="119817"/>
                                        </p:tgtEl>
                                      </p:cBhvr>
                                    </p:animEffect>
                                  </p:childTnLst>
                                </p:cTn>
                              </p:par>
                              <p:par>
                                <p:cTn id="29" presetID="53" presetClass="entr" presetSubtype="0" fill="hold" grpId="0" nodeType="withEffect">
                                  <p:stCondLst>
                                    <p:cond delay="0"/>
                                  </p:stCondLst>
                                  <p:childTnLst>
                                    <p:set>
                                      <p:cBhvr>
                                        <p:cTn id="30" dur="1" fill="hold">
                                          <p:stCondLst>
                                            <p:cond delay="0"/>
                                          </p:stCondLst>
                                        </p:cTn>
                                        <p:tgtEl>
                                          <p:spTgt spid="119818"/>
                                        </p:tgtEl>
                                        <p:attrNameLst>
                                          <p:attrName>style.visibility</p:attrName>
                                        </p:attrNameLst>
                                      </p:cBhvr>
                                      <p:to>
                                        <p:strVal val="visible"/>
                                      </p:to>
                                    </p:set>
                                    <p:anim calcmode="lin" valueType="num">
                                      <p:cBhvr>
                                        <p:cTn id="31" dur="500" fill="hold"/>
                                        <p:tgtEl>
                                          <p:spTgt spid="119818"/>
                                        </p:tgtEl>
                                        <p:attrNameLst>
                                          <p:attrName>ppt_w</p:attrName>
                                        </p:attrNameLst>
                                      </p:cBhvr>
                                      <p:tavLst>
                                        <p:tav tm="0">
                                          <p:val>
                                            <p:fltVal val="0"/>
                                          </p:val>
                                        </p:tav>
                                        <p:tav tm="100000">
                                          <p:val>
                                            <p:strVal val="#ppt_w"/>
                                          </p:val>
                                        </p:tav>
                                      </p:tavLst>
                                    </p:anim>
                                    <p:anim calcmode="lin" valueType="num">
                                      <p:cBhvr>
                                        <p:cTn id="32" dur="500" fill="hold"/>
                                        <p:tgtEl>
                                          <p:spTgt spid="119818"/>
                                        </p:tgtEl>
                                        <p:attrNameLst>
                                          <p:attrName>ppt_h</p:attrName>
                                        </p:attrNameLst>
                                      </p:cBhvr>
                                      <p:tavLst>
                                        <p:tav tm="0">
                                          <p:val>
                                            <p:fltVal val="0"/>
                                          </p:val>
                                        </p:tav>
                                        <p:tav tm="100000">
                                          <p:val>
                                            <p:strVal val="#ppt_h"/>
                                          </p:val>
                                        </p:tav>
                                      </p:tavLst>
                                    </p:anim>
                                    <p:animEffect transition="in" filter="fade">
                                      <p:cBhvr>
                                        <p:cTn id="33" dur="500"/>
                                        <p:tgtEl>
                                          <p:spTgt spid="119818"/>
                                        </p:tgtEl>
                                      </p:cBhvr>
                                    </p:animEffect>
                                  </p:childTnLst>
                                </p:cTn>
                              </p:par>
                            </p:childTnLst>
                          </p:cTn>
                        </p:par>
                        <p:par>
                          <p:cTn id="34" fill="hold">
                            <p:stCondLst>
                              <p:cond delay="2000"/>
                            </p:stCondLst>
                            <p:childTnLst>
                              <p:par>
                                <p:cTn id="35" presetID="53" presetClass="entr" presetSubtype="0" fill="hold" nodeType="afterEffect">
                                  <p:stCondLst>
                                    <p:cond delay="0"/>
                                  </p:stCondLst>
                                  <p:childTnLst>
                                    <p:set>
                                      <p:cBhvr>
                                        <p:cTn id="36" dur="1" fill="hold">
                                          <p:stCondLst>
                                            <p:cond delay="0"/>
                                          </p:stCondLst>
                                        </p:cTn>
                                        <p:tgtEl>
                                          <p:spTgt spid="119822"/>
                                        </p:tgtEl>
                                        <p:attrNameLst>
                                          <p:attrName>style.visibility</p:attrName>
                                        </p:attrNameLst>
                                      </p:cBhvr>
                                      <p:to>
                                        <p:strVal val="visible"/>
                                      </p:to>
                                    </p:set>
                                    <p:anim calcmode="lin" valueType="num">
                                      <p:cBhvr>
                                        <p:cTn id="37" dur="500" fill="hold"/>
                                        <p:tgtEl>
                                          <p:spTgt spid="119822"/>
                                        </p:tgtEl>
                                        <p:attrNameLst>
                                          <p:attrName>ppt_w</p:attrName>
                                        </p:attrNameLst>
                                      </p:cBhvr>
                                      <p:tavLst>
                                        <p:tav tm="0">
                                          <p:val>
                                            <p:fltVal val="0"/>
                                          </p:val>
                                        </p:tav>
                                        <p:tav tm="100000">
                                          <p:val>
                                            <p:strVal val="#ppt_w"/>
                                          </p:val>
                                        </p:tav>
                                      </p:tavLst>
                                    </p:anim>
                                    <p:anim calcmode="lin" valueType="num">
                                      <p:cBhvr>
                                        <p:cTn id="38" dur="500" fill="hold"/>
                                        <p:tgtEl>
                                          <p:spTgt spid="119822"/>
                                        </p:tgtEl>
                                        <p:attrNameLst>
                                          <p:attrName>ppt_h</p:attrName>
                                        </p:attrNameLst>
                                      </p:cBhvr>
                                      <p:tavLst>
                                        <p:tav tm="0">
                                          <p:val>
                                            <p:fltVal val="0"/>
                                          </p:val>
                                        </p:tav>
                                        <p:tav tm="100000">
                                          <p:val>
                                            <p:strVal val="#ppt_h"/>
                                          </p:val>
                                        </p:tav>
                                      </p:tavLst>
                                    </p:anim>
                                    <p:animEffect transition="in" filter="fade">
                                      <p:cBhvr>
                                        <p:cTn id="39" dur="500"/>
                                        <p:tgtEl>
                                          <p:spTgt spid="119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animBg="1"/>
      <p:bldP spid="119815" grpId="0" animBg="1"/>
      <p:bldP spid="1198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D:\Projects\ConceptualModel\AloftReservoir\TN_AloftReservoir_for_20110608.png"/>
          <p:cNvPicPr>
            <a:picLocks noChangeAspect="1" noChangeArrowheads="1"/>
          </p:cNvPicPr>
          <p:nvPr/>
        </p:nvPicPr>
        <p:blipFill>
          <a:blip r:embed="rId2" cstate="print"/>
          <a:srcRect/>
          <a:stretch>
            <a:fillRect/>
          </a:stretch>
        </p:blipFill>
        <p:spPr bwMode="auto">
          <a:xfrm>
            <a:off x="0" y="974725"/>
            <a:ext cx="9144000" cy="5883275"/>
          </a:xfrm>
          <a:prstGeom prst="rect">
            <a:avLst/>
          </a:prstGeom>
          <a:noFill/>
          <a:ln w="9525">
            <a:noFill/>
            <a:miter lim="800000"/>
            <a:headEnd/>
            <a:tailEnd/>
          </a:ln>
        </p:spPr>
      </p:pic>
      <p:sp>
        <p:nvSpPr>
          <p:cNvPr id="27651" name="Rectangle 3"/>
          <p:cNvSpPr>
            <a:spLocks noGrp="1" noChangeArrowheads="1"/>
          </p:cNvSpPr>
          <p:nvPr>
            <p:ph type="title" idx="4294967295"/>
          </p:nvPr>
        </p:nvSpPr>
        <p:spPr>
          <a:xfrm>
            <a:off x="762000" y="69850"/>
            <a:ext cx="7940675" cy="825500"/>
          </a:xfrm>
        </p:spPr>
        <p:txBody>
          <a:bodyPr/>
          <a:lstStyle/>
          <a:p>
            <a:r>
              <a:rPr lang="en-US" smtClean="0">
                <a:solidFill>
                  <a:srgbClr val="000099"/>
                </a:solidFill>
                <a:ea typeface="ＭＳ Ｐゴシック" pitchFamily="34" charset="-128"/>
              </a:rPr>
              <a:t>Same Signal – Tennessee 2011</a:t>
            </a:r>
            <a:endParaRPr lang="en-US" sz="3500" smtClean="0">
              <a:solidFill>
                <a:srgbClr val="000099"/>
              </a:solidFill>
              <a:ea typeface="ＭＳ Ｐゴシック" pitchFamily="34" charset="-128"/>
            </a:endParaRPr>
          </a:p>
        </p:txBody>
      </p:sp>
      <p:sp>
        <p:nvSpPr>
          <p:cNvPr id="169988" name="Rectangle 4"/>
          <p:cNvSpPr>
            <a:spLocks noChangeArrowheads="1"/>
          </p:cNvSpPr>
          <p:nvPr/>
        </p:nvSpPr>
        <p:spPr bwMode="auto">
          <a:xfrm>
            <a:off x="3724275" y="3209925"/>
            <a:ext cx="647700" cy="1162050"/>
          </a:xfrm>
          <a:prstGeom prst="rect">
            <a:avLst/>
          </a:prstGeom>
          <a:noFill/>
          <a:ln w="25400" algn="ctr">
            <a:solidFill>
              <a:srgbClr val="FF0000"/>
            </a:solidFill>
            <a:prstDash val="dash"/>
            <a:miter lim="800000"/>
            <a:headEnd/>
            <a:tailEnd/>
          </a:ln>
        </p:spPr>
        <p:txBody>
          <a:bodyPr anchor="ctr"/>
          <a:lstStyle/>
          <a:p>
            <a:pPr>
              <a:spcBef>
                <a:spcPct val="0"/>
              </a:spcBef>
              <a:buClrTx/>
              <a:buSzTx/>
              <a:buFontTx/>
              <a:buNone/>
            </a:pPr>
            <a:endParaRPr lang="en-US" sz="1400">
              <a:solidFill>
                <a:schemeClr val="tx2"/>
              </a:solidFill>
              <a:latin typeface="Arial" charset="0"/>
              <a:cs typeface="Arial" charset="0"/>
            </a:endParaRPr>
          </a:p>
        </p:txBody>
      </p:sp>
      <p:sp>
        <p:nvSpPr>
          <p:cNvPr id="169989" name="Rectangle 5"/>
          <p:cNvSpPr>
            <a:spLocks noChangeArrowheads="1"/>
          </p:cNvSpPr>
          <p:nvPr/>
        </p:nvSpPr>
        <p:spPr bwMode="auto">
          <a:xfrm>
            <a:off x="454025" y="2857500"/>
            <a:ext cx="3411538" cy="1600200"/>
          </a:xfrm>
          <a:prstGeom prst="rect">
            <a:avLst/>
          </a:prstGeom>
          <a:noFill/>
          <a:ln w="25400" algn="ctr">
            <a:solidFill>
              <a:srgbClr val="FF6600"/>
            </a:solidFill>
            <a:prstDash val="dash"/>
            <a:miter lim="800000"/>
            <a:headEnd/>
            <a:tailEnd/>
          </a:ln>
        </p:spPr>
        <p:txBody>
          <a:bodyPr anchor="ctr"/>
          <a:lstStyle/>
          <a:p>
            <a:pPr>
              <a:spcBef>
                <a:spcPct val="0"/>
              </a:spcBef>
              <a:buClrTx/>
              <a:buSzTx/>
              <a:buFontTx/>
              <a:buNone/>
            </a:pPr>
            <a:endParaRPr lang="en-US" sz="1400">
              <a:solidFill>
                <a:schemeClr val="tx2"/>
              </a:solidFill>
              <a:latin typeface="Arial" charset="0"/>
              <a:cs typeface="Arial" charset="0"/>
            </a:endParaRPr>
          </a:p>
        </p:txBody>
      </p:sp>
      <p:pic>
        <p:nvPicPr>
          <p:cNvPr id="169990" name="Picture 6" descr="RedArrow"/>
          <p:cNvPicPr>
            <a:picLocks noChangeAspect="1" noChangeArrowheads="1"/>
          </p:cNvPicPr>
          <p:nvPr/>
        </p:nvPicPr>
        <p:blipFill>
          <a:blip r:embed="rId3" cstate="print"/>
          <a:srcRect/>
          <a:stretch>
            <a:fillRect/>
          </a:stretch>
        </p:blipFill>
        <p:spPr bwMode="auto">
          <a:xfrm rot="578893">
            <a:off x="3517900" y="2508250"/>
            <a:ext cx="633413" cy="631825"/>
          </a:xfrm>
          <a:prstGeom prst="rect">
            <a:avLst/>
          </a:prstGeom>
          <a:noFill/>
          <a:ln w="9525">
            <a:noFill/>
            <a:miter lim="800000"/>
            <a:headEnd/>
            <a:tailEnd/>
          </a:ln>
        </p:spPr>
      </p:pic>
      <p:pic>
        <p:nvPicPr>
          <p:cNvPr id="169991" name="Picture 7" descr="Stage3_Label"/>
          <p:cNvPicPr>
            <a:picLocks noChangeAspect="1" noChangeArrowheads="1"/>
          </p:cNvPicPr>
          <p:nvPr/>
        </p:nvPicPr>
        <p:blipFill>
          <a:blip r:embed="rId4" cstate="print"/>
          <a:srcRect/>
          <a:stretch>
            <a:fillRect/>
          </a:stretch>
        </p:blipFill>
        <p:spPr bwMode="auto">
          <a:xfrm>
            <a:off x="4084637" y="1674813"/>
            <a:ext cx="2468563" cy="617537"/>
          </a:xfrm>
          <a:prstGeom prst="rect">
            <a:avLst/>
          </a:prstGeom>
          <a:noFill/>
          <a:ln w="9525">
            <a:noFill/>
            <a:miter lim="800000"/>
            <a:headEnd/>
            <a:tailEnd/>
          </a:ln>
        </p:spPr>
      </p:pic>
      <p:sp>
        <p:nvSpPr>
          <p:cNvPr id="169992" name="Rectangle 8"/>
          <p:cNvSpPr>
            <a:spLocks noChangeArrowheads="1"/>
          </p:cNvSpPr>
          <p:nvPr/>
        </p:nvSpPr>
        <p:spPr bwMode="auto">
          <a:xfrm>
            <a:off x="4162425" y="2352675"/>
            <a:ext cx="3286125" cy="2238375"/>
          </a:xfrm>
          <a:prstGeom prst="rect">
            <a:avLst/>
          </a:prstGeom>
          <a:noFill/>
          <a:ln w="25400" algn="ctr">
            <a:solidFill>
              <a:srgbClr val="800080"/>
            </a:solidFill>
            <a:prstDash val="dash"/>
            <a:miter lim="800000"/>
            <a:headEnd/>
            <a:tailEnd/>
          </a:ln>
        </p:spPr>
        <p:txBody>
          <a:bodyPr anchor="ctr"/>
          <a:lstStyle/>
          <a:p>
            <a:pPr>
              <a:spcBef>
                <a:spcPct val="0"/>
              </a:spcBef>
              <a:buClrTx/>
              <a:buSzTx/>
              <a:buFontTx/>
              <a:buNone/>
            </a:pPr>
            <a:endParaRPr lang="en-US" sz="1400">
              <a:solidFill>
                <a:schemeClr val="tx2"/>
              </a:solidFill>
              <a:latin typeface="Arial" charset="0"/>
              <a:cs typeface="Arial" charset="0"/>
            </a:endParaRPr>
          </a:p>
        </p:txBody>
      </p:sp>
      <p:pic>
        <p:nvPicPr>
          <p:cNvPr id="169993" name="Picture 9" descr="Stage2_Label1"/>
          <p:cNvPicPr>
            <a:picLocks noChangeAspect="1" noChangeArrowheads="1"/>
          </p:cNvPicPr>
          <p:nvPr/>
        </p:nvPicPr>
        <p:blipFill>
          <a:blip r:embed="rId5" cstate="print"/>
          <a:srcRect/>
          <a:stretch>
            <a:fillRect/>
          </a:stretch>
        </p:blipFill>
        <p:spPr bwMode="auto">
          <a:xfrm>
            <a:off x="1876425" y="1944688"/>
            <a:ext cx="2120900" cy="584200"/>
          </a:xfrm>
          <a:prstGeom prst="rect">
            <a:avLst/>
          </a:prstGeom>
          <a:noFill/>
          <a:ln w="9525">
            <a:noFill/>
            <a:miter lim="800000"/>
            <a:headEnd/>
            <a:tailEnd/>
          </a:ln>
        </p:spPr>
      </p:pic>
      <p:pic>
        <p:nvPicPr>
          <p:cNvPr id="169994" name="Picture 10" descr="Stage1_Label"/>
          <p:cNvPicPr>
            <a:picLocks noChangeAspect="1" noChangeArrowheads="1"/>
          </p:cNvPicPr>
          <p:nvPr/>
        </p:nvPicPr>
        <p:blipFill>
          <a:blip r:embed="rId6" cstate="print"/>
          <a:srcRect/>
          <a:stretch>
            <a:fillRect/>
          </a:stretch>
        </p:blipFill>
        <p:spPr bwMode="auto">
          <a:xfrm>
            <a:off x="1306513" y="3429000"/>
            <a:ext cx="2157412" cy="5857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69994"/>
                                        </p:tgtEl>
                                        <p:attrNameLst>
                                          <p:attrName>style.visibility</p:attrName>
                                        </p:attrNameLst>
                                      </p:cBhvr>
                                      <p:to>
                                        <p:strVal val="visible"/>
                                      </p:to>
                                    </p:set>
                                    <p:anim calcmode="lin" valueType="num">
                                      <p:cBhvr>
                                        <p:cTn id="7" dur="500" fill="hold"/>
                                        <p:tgtEl>
                                          <p:spTgt spid="169994"/>
                                        </p:tgtEl>
                                        <p:attrNameLst>
                                          <p:attrName>ppt_w</p:attrName>
                                        </p:attrNameLst>
                                      </p:cBhvr>
                                      <p:tavLst>
                                        <p:tav tm="0">
                                          <p:val>
                                            <p:fltVal val="0"/>
                                          </p:val>
                                        </p:tav>
                                        <p:tav tm="100000">
                                          <p:val>
                                            <p:strVal val="#ppt_w"/>
                                          </p:val>
                                        </p:tav>
                                      </p:tavLst>
                                    </p:anim>
                                    <p:anim calcmode="lin" valueType="num">
                                      <p:cBhvr>
                                        <p:cTn id="8" dur="500" fill="hold"/>
                                        <p:tgtEl>
                                          <p:spTgt spid="169994"/>
                                        </p:tgtEl>
                                        <p:attrNameLst>
                                          <p:attrName>ppt_h</p:attrName>
                                        </p:attrNameLst>
                                      </p:cBhvr>
                                      <p:tavLst>
                                        <p:tav tm="0">
                                          <p:val>
                                            <p:fltVal val="0"/>
                                          </p:val>
                                        </p:tav>
                                        <p:tav tm="100000">
                                          <p:val>
                                            <p:strVal val="#ppt_h"/>
                                          </p:val>
                                        </p:tav>
                                      </p:tavLst>
                                    </p:anim>
                                    <p:animEffect transition="in" filter="fade">
                                      <p:cBhvr>
                                        <p:cTn id="9" dur="500"/>
                                        <p:tgtEl>
                                          <p:spTgt spid="169994"/>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69989"/>
                                        </p:tgtEl>
                                        <p:attrNameLst>
                                          <p:attrName>style.visibility</p:attrName>
                                        </p:attrNameLst>
                                      </p:cBhvr>
                                      <p:to>
                                        <p:strVal val="visible"/>
                                      </p:to>
                                    </p:set>
                                    <p:anim calcmode="lin" valueType="num">
                                      <p:cBhvr>
                                        <p:cTn id="12" dur="500" fill="hold"/>
                                        <p:tgtEl>
                                          <p:spTgt spid="169989"/>
                                        </p:tgtEl>
                                        <p:attrNameLst>
                                          <p:attrName>ppt_w</p:attrName>
                                        </p:attrNameLst>
                                      </p:cBhvr>
                                      <p:tavLst>
                                        <p:tav tm="0">
                                          <p:val>
                                            <p:fltVal val="0"/>
                                          </p:val>
                                        </p:tav>
                                        <p:tav tm="100000">
                                          <p:val>
                                            <p:strVal val="#ppt_w"/>
                                          </p:val>
                                        </p:tav>
                                      </p:tavLst>
                                    </p:anim>
                                    <p:anim calcmode="lin" valueType="num">
                                      <p:cBhvr>
                                        <p:cTn id="13" dur="500" fill="hold"/>
                                        <p:tgtEl>
                                          <p:spTgt spid="169989"/>
                                        </p:tgtEl>
                                        <p:attrNameLst>
                                          <p:attrName>ppt_h</p:attrName>
                                        </p:attrNameLst>
                                      </p:cBhvr>
                                      <p:tavLst>
                                        <p:tav tm="0">
                                          <p:val>
                                            <p:fltVal val="0"/>
                                          </p:val>
                                        </p:tav>
                                        <p:tav tm="100000">
                                          <p:val>
                                            <p:strVal val="#ppt_h"/>
                                          </p:val>
                                        </p:tav>
                                      </p:tavLst>
                                    </p:anim>
                                    <p:animEffect transition="in" filter="fade">
                                      <p:cBhvr>
                                        <p:cTn id="14" dur="500"/>
                                        <p:tgtEl>
                                          <p:spTgt spid="169989"/>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69993"/>
                                        </p:tgtEl>
                                        <p:attrNameLst>
                                          <p:attrName>style.visibility</p:attrName>
                                        </p:attrNameLst>
                                      </p:cBhvr>
                                      <p:to>
                                        <p:strVal val="visible"/>
                                      </p:to>
                                    </p:set>
                                    <p:animEffect transition="in" filter="fade">
                                      <p:cBhvr>
                                        <p:cTn id="18" dur="500"/>
                                        <p:tgtEl>
                                          <p:spTgt spid="169993"/>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9990"/>
                                        </p:tgtEl>
                                        <p:attrNameLst>
                                          <p:attrName>style.visibility</p:attrName>
                                        </p:attrNameLst>
                                      </p:cBhvr>
                                      <p:to>
                                        <p:strVal val="visible"/>
                                      </p:to>
                                    </p:set>
                                    <p:animEffect transition="in" filter="wipe(left)">
                                      <p:cBhvr>
                                        <p:cTn id="22" dur="500"/>
                                        <p:tgtEl>
                                          <p:spTgt spid="169990"/>
                                        </p:tgtEl>
                                      </p:cBhvr>
                                    </p:animEffect>
                                  </p:childTnLst>
                                </p:cTn>
                              </p:par>
                              <p:par>
                                <p:cTn id="23" presetID="53" presetClass="entr" presetSubtype="0" fill="hold" grpId="0" nodeType="withEffect">
                                  <p:stCondLst>
                                    <p:cond delay="0"/>
                                  </p:stCondLst>
                                  <p:childTnLst>
                                    <p:set>
                                      <p:cBhvr>
                                        <p:cTn id="24" dur="1" fill="hold">
                                          <p:stCondLst>
                                            <p:cond delay="0"/>
                                          </p:stCondLst>
                                        </p:cTn>
                                        <p:tgtEl>
                                          <p:spTgt spid="169988"/>
                                        </p:tgtEl>
                                        <p:attrNameLst>
                                          <p:attrName>style.visibility</p:attrName>
                                        </p:attrNameLst>
                                      </p:cBhvr>
                                      <p:to>
                                        <p:strVal val="visible"/>
                                      </p:to>
                                    </p:set>
                                    <p:anim calcmode="lin" valueType="num">
                                      <p:cBhvr>
                                        <p:cTn id="25" dur="500" fill="hold"/>
                                        <p:tgtEl>
                                          <p:spTgt spid="169988"/>
                                        </p:tgtEl>
                                        <p:attrNameLst>
                                          <p:attrName>ppt_w</p:attrName>
                                        </p:attrNameLst>
                                      </p:cBhvr>
                                      <p:tavLst>
                                        <p:tav tm="0">
                                          <p:val>
                                            <p:fltVal val="0"/>
                                          </p:val>
                                        </p:tav>
                                        <p:tav tm="100000">
                                          <p:val>
                                            <p:strVal val="#ppt_w"/>
                                          </p:val>
                                        </p:tav>
                                      </p:tavLst>
                                    </p:anim>
                                    <p:anim calcmode="lin" valueType="num">
                                      <p:cBhvr>
                                        <p:cTn id="26" dur="500" fill="hold"/>
                                        <p:tgtEl>
                                          <p:spTgt spid="169988"/>
                                        </p:tgtEl>
                                        <p:attrNameLst>
                                          <p:attrName>ppt_h</p:attrName>
                                        </p:attrNameLst>
                                      </p:cBhvr>
                                      <p:tavLst>
                                        <p:tav tm="0">
                                          <p:val>
                                            <p:fltVal val="0"/>
                                          </p:val>
                                        </p:tav>
                                        <p:tav tm="100000">
                                          <p:val>
                                            <p:strVal val="#ppt_h"/>
                                          </p:val>
                                        </p:tav>
                                      </p:tavLst>
                                    </p:anim>
                                    <p:animEffect transition="in" filter="fade">
                                      <p:cBhvr>
                                        <p:cTn id="27" dur="500"/>
                                        <p:tgtEl>
                                          <p:spTgt spid="169988"/>
                                        </p:tgtEl>
                                      </p:cBhvr>
                                    </p:animEffect>
                                  </p:childTnLst>
                                </p:cTn>
                              </p:par>
                            </p:childTnLst>
                          </p:cTn>
                        </p:par>
                        <p:par>
                          <p:cTn id="28" fill="hold">
                            <p:stCondLst>
                              <p:cond delay="1500"/>
                            </p:stCondLst>
                            <p:childTnLst>
                              <p:par>
                                <p:cTn id="29" presetID="53" presetClass="entr" presetSubtype="0" fill="hold" nodeType="afterEffect">
                                  <p:stCondLst>
                                    <p:cond delay="0"/>
                                  </p:stCondLst>
                                  <p:childTnLst>
                                    <p:set>
                                      <p:cBhvr>
                                        <p:cTn id="30" dur="1" fill="hold">
                                          <p:stCondLst>
                                            <p:cond delay="0"/>
                                          </p:stCondLst>
                                        </p:cTn>
                                        <p:tgtEl>
                                          <p:spTgt spid="169991"/>
                                        </p:tgtEl>
                                        <p:attrNameLst>
                                          <p:attrName>style.visibility</p:attrName>
                                        </p:attrNameLst>
                                      </p:cBhvr>
                                      <p:to>
                                        <p:strVal val="visible"/>
                                      </p:to>
                                    </p:set>
                                    <p:anim calcmode="lin" valueType="num">
                                      <p:cBhvr>
                                        <p:cTn id="31" dur="500" fill="hold"/>
                                        <p:tgtEl>
                                          <p:spTgt spid="169991"/>
                                        </p:tgtEl>
                                        <p:attrNameLst>
                                          <p:attrName>ppt_w</p:attrName>
                                        </p:attrNameLst>
                                      </p:cBhvr>
                                      <p:tavLst>
                                        <p:tav tm="0">
                                          <p:val>
                                            <p:fltVal val="0"/>
                                          </p:val>
                                        </p:tav>
                                        <p:tav tm="100000">
                                          <p:val>
                                            <p:strVal val="#ppt_w"/>
                                          </p:val>
                                        </p:tav>
                                      </p:tavLst>
                                    </p:anim>
                                    <p:anim calcmode="lin" valueType="num">
                                      <p:cBhvr>
                                        <p:cTn id="32" dur="500" fill="hold"/>
                                        <p:tgtEl>
                                          <p:spTgt spid="169991"/>
                                        </p:tgtEl>
                                        <p:attrNameLst>
                                          <p:attrName>ppt_h</p:attrName>
                                        </p:attrNameLst>
                                      </p:cBhvr>
                                      <p:tavLst>
                                        <p:tav tm="0">
                                          <p:val>
                                            <p:fltVal val="0"/>
                                          </p:val>
                                        </p:tav>
                                        <p:tav tm="100000">
                                          <p:val>
                                            <p:strVal val="#ppt_h"/>
                                          </p:val>
                                        </p:tav>
                                      </p:tavLst>
                                    </p:anim>
                                    <p:animEffect transition="in" filter="fade">
                                      <p:cBhvr>
                                        <p:cTn id="33" dur="500"/>
                                        <p:tgtEl>
                                          <p:spTgt spid="169991"/>
                                        </p:tgtEl>
                                      </p:cBhvr>
                                    </p:animEffect>
                                  </p:childTnLst>
                                </p:cTn>
                              </p:par>
                              <p:par>
                                <p:cTn id="34" presetID="53" presetClass="entr" presetSubtype="0" fill="hold" grpId="0" nodeType="withEffect">
                                  <p:stCondLst>
                                    <p:cond delay="0"/>
                                  </p:stCondLst>
                                  <p:childTnLst>
                                    <p:set>
                                      <p:cBhvr>
                                        <p:cTn id="35" dur="1" fill="hold">
                                          <p:stCondLst>
                                            <p:cond delay="0"/>
                                          </p:stCondLst>
                                        </p:cTn>
                                        <p:tgtEl>
                                          <p:spTgt spid="169992"/>
                                        </p:tgtEl>
                                        <p:attrNameLst>
                                          <p:attrName>style.visibility</p:attrName>
                                        </p:attrNameLst>
                                      </p:cBhvr>
                                      <p:to>
                                        <p:strVal val="visible"/>
                                      </p:to>
                                    </p:set>
                                    <p:anim calcmode="lin" valueType="num">
                                      <p:cBhvr>
                                        <p:cTn id="36" dur="500" fill="hold"/>
                                        <p:tgtEl>
                                          <p:spTgt spid="169992"/>
                                        </p:tgtEl>
                                        <p:attrNameLst>
                                          <p:attrName>ppt_w</p:attrName>
                                        </p:attrNameLst>
                                      </p:cBhvr>
                                      <p:tavLst>
                                        <p:tav tm="0">
                                          <p:val>
                                            <p:fltVal val="0"/>
                                          </p:val>
                                        </p:tav>
                                        <p:tav tm="100000">
                                          <p:val>
                                            <p:strVal val="#ppt_w"/>
                                          </p:val>
                                        </p:tav>
                                      </p:tavLst>
                                    </p:anim>
                                    <p:anim calcmode="lin" valueType="num">
                                      <p:cBhvr>
                                        <p:cTn id="37" dur="500" fill="hold"/>
                                        <p:tgtEl>
                                          <p:spTgt spid="169992"/>
                                        </p:tgtEl>
                                        <p:attrNameLst>
                                          <p:attrName>ppt_h</p:attrName>
                                        </p:attrNameLst>
                                      </p:cBhvr>
                                      <p:tavLst>
                                        <p:tav tm="0">
                                          <p:val>
                                            <p:fltVal val="0"/>
                                          </p:val>
                                        </p:tav>
                                        <p:tav tm="100000">
                                          <p:val>
                                            <p:strVal val="#ppt_h"/>
                                          </p:val>
                                        </p:tav>
                                      </p:tavLst>
                                    </p:anim>
                                    <p:animEffect transition="in" filter="fade">
                                      <p:cBhvr>
                                        <p:cTn id="38" dur="500"/>
                                        <p:tgtEl>
                                          <p:spTgt spid="1699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8" grpId="0" animBg="1"/>
      <p:bldP spid="169989" grpId="0" animBg="1"/>
      <p:bldP spid="16999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2" descr="MD_AloftReservoir_for_20110601"/>
          <p:cNvPicPr>
            <a:picLocks noChangeAspect="1" noChangeArrowheads="1"/>
          </p:cNvPicPr>
          <p:nvPr/>
        </p:nvPicPr>
        <p:blipFill>
          <a:blip r:embed="rId2" cstate="print"/>
          <a:srcRect/>
          <a:stretch>
            <a:fillRect/>
          </a:stretch>
        </p:blipFill>
        <p:spPr bwMode="auto">
          <a:xfrm>
            <a:off x="0" y="1046163"/>
            <a:ext cx="9140825" cy="5811837"/>
          </a:xfrm>
          <a:prstGeom prst="rect">
            <a:avLst/>
          </a:prstGeom>
          <a:noFill/>
          <a:ln w="9525">
            <a:noFill/>
            <a:miter lim="800000"/>
            <a:headEnd/>
            <a:tailEnd/>
          </a:ln>
        </p:spPr>
      </p:pic>
      <p:sp>
        <p:nvSpPr>
          <p:cNvPr id="29699" name="Rectangle 3"/>
          <p:cNvSpPr>
            <a:spLocks noGrp="1" noChangeArrowheads="1"/>
          </p:cNvSpPr>
          <p:nvPr>
            <p:ph type="title" idx="4294967295"/>
          </p:nvPr>
        </p:nvSpPr>
        <p:spPr>
          <a:xfrm>
            <a:off x="752475" y="76200"/>
            <a:ext cx="8026400" cy="688975"/>
          </a:xfrm>
        </p:spPr>
        <p:txBody>
          <a:bodyPr/>
          <a:lstStyle/>
          <a:p>
            <a:r>
              <a:rPr lang="en-US" dirty="0" smtClean="0">
                <a:solidFill>
                  <a:srgbClr val="000099"/>
                </a:solidFill>
                <a:ea typeface="ＭＳ Ｐゴシック" pitchFamily="34" charset="-128"/>
              </a:rPr>
              <a:t>Same Signal – Maryland 2011</a:t>
            </a:r>
            <a:endParaRPr lang="en-US" sz="3500" dirty="0" smtClean="0">
              <a:solidFill>
                <a:srgbClr val="000099"/>
              </a:solidFill>
              <a:ea typeface="ＭＳ Ｐゴシック" pitchFamily="34" charset="-128"/>
            </a:endParaRPr>
          </a:p>
        </p:txBody>
      </p:sp>
      <p:sp>
        <p:nvSpPr>
          <p:cNvPr id="114700" name="Oval 12"/>
          <p:cNvSpPr>
            <a:spLocks noChangeArrowheads="1"/>
          </p:cNvSpPr>
          <p:nvPr/>
        </p:nvSpPr>
        <p:spPr bwMode="auto">
          <a:xfrm>
            <a:off x="0" y="3352800"/>
            <a:ext cx="9144000" cy="1447800"/>
          </a:xfrm>
          <a:prstGeom prst="ellipse">
            <a:avLst/>
          </a:prstGeom>
          <a:noFill/>
          <a:ln w="38100" algn="ctr">
            <a:solidFill>
              <a:srgbClr val="FF0000"/>
            </a:solidFill>
            <a:round/>
            <a:headEnd/>
            <a:tailEnd/>
          </a:ln>
        </p:spPr>
        <p:txBody>
          <a:bodyPr anchor="ctr">
            <a:spAutoFit/>
          </a:bodyPr>
          <a:lstStyle/>
          <a:p>
            <a:endParaRPr lang="en-US"/>
          </a:p>
        </p:txBody>
      </p:sp>
      <p:sp>
        <p:nvSpPr>
          <p:cNvPr id="114701" name="AutoShape 13"/>
          <p:cNvSpPr>
            <a:spLocks noChangeArrowheads="1"/>
          </p:cNvSpPr>
          <p:nvPr/>
        </p:nvSpPr>
        <p:spPr bwMode="auto">
          <a:xfrm>
            <a:off x="685800" y="1219200"/>
            <a:ext cx="4038600" cy="1676400"/>
          </a:xfrm>
          <a:prstGeom prst="wedgeRoundRectCallout">
            <a:avLst>
              <a:gd name="adj1" fmla="val -6523"/>
              <a:gd name="adj2" fmla="val 76231"/>
              <a:gd name="adj3" fmla="val 16667"/>
            </a:avLst>
          </a:prstGeom>
          <a:solidFill>
            <a:srgbClr val="FFFF99"/>
          </a:solidFill>
          <a:ln w="38100" algn="ctr">
            <a:solidFill>
              <a:srgbClr val="008000"/>
            </a:solidFill>
            <a:miter lim="800000"/>
            <a:headEnd/>
            <a:tailEnd/>
          </a:ln>
        </p:spPr>
        <p:txBody>
          <a:bodyPr/>
          <a:lstStyle/>
          <a:p>
            <a:pPr algn="ctr">
              <a:buFont typeface="Wingdings" pitchFamily="2" charset="2"/>
              <a:buNone/>
            </a:pPr>
            <a:r>
              <a:rPr lang="en-US" sz="1600" b="1">
                <a:solidFill>
                  <a:srgbClr val="FF0000"/>
                </a:solidFill>
              </a:rPr>
              <a:t>This is a good way to look at the regional part of our problem in Maryland.  Regional mobile sources, power plants and other sources all contribute to the “reservoir”.  You see this “regional” component …. pretty much … all summer long.</a:t>
            </a:r>
          </a:p>
        </p:txBody>
      </p:sp>
      <p:sp>
        <p:nvSpPr>
          <p:cNvPr id="114702" name="Oval 14"/>
          <p:cNvSpPr>
            <a:spLocks noChangeArrowheads="1"/>
          </p:cNvSpPr>
          <p:nvPr/>
        </p:nvSpPr>
        <p:spPr bwMode="auto">
          <a:xfrm>
            <a:off x="3810000" y="1447800"/>
            <a:ext cx="2971800" cy="2209800"/>
          </a:xfrm>
          <a:prstGeom prst="ellipse">
            <a:avLst/>
          </a:prstGeom>
          <a:noFill/>
          <a:ln w="38100" algn="ctr">
            <a:solidFill>
              <a:srgbClr val="FF0000"/>
            </a:solidFill>
            <a:round/>
            <a:headEnd/>
            <a:tailEnd/>
          </a:ln>
        </p:spPr>
        <p:txBody>
          <a:bodyPr anchor="ctr">
            <a:spAutoFit/>
          </a:bodyPr>
          <a:lstStyle/>
          <a:p>
            <a:endParaRPr lang="en-US"/>
          </a:p>
        </p:txBody>
      </p:sp>
      <p:sp>
        <p:nvSpPr>
          <p:cNvPr id="114703" name="AutoShape 15"/>
          <p:cNvSpPr>
            <a:spLocks noChangeArrowheads="1"/>
          </p:cNvSpPr>
          <p:nvPr/>
        </p:nvSpPr>
        <p:spPr bwMode="auto">
          <a:xfrm>
            <a:off x="2057400" y="4419600"/>
            <a:ext cx="5257800" cy="1905000"/>
          </a:xfrm>
          <a:prstGeom prst="wedgeRoundRectCallout">
            <a:avLst>
              <a:gd name="adj1" fmla="val 17935"/>
              <a:gd name="adj2" fmla="val -86917"/>
              <a:gd name="adj3" fmla="val 16667"/>
            </a:avLst>
          </a:prstGeom>
          <a:solidFill>
            <a:srgbClr val="FFFF99"/>
          </a:solidFill>
          <a:ln w="38100" algn="ctr">
            <a:solidFill>
              <a:srgbClr val="008000"/>
            </a:solidFill>
            <a:miter lim="800000"/>
            <a:headEnd/>
            <a:tailEnd/>
          </a:ln>
        </p:spPr>
        <p:txBody>
          <a:bodyPr/>
          <a:lstStyle/>
          <a:p>
            <a:pPr algn="ctr">
              <a:buFont typeface="Wingdings" pitchFamily="2" charset="2"/>
              <a:buNone/>
            </a:pPr>
            <a:r>
              <a:rPr lang="en-US" sz="1600" b="1">
                <a:solidFill>
                  <a:srgbClr val="FF0000"/>
                </a:solidFill>
              </a:rPr>
              <a:t>This is a good way to look at the “local” part of our problem in Maryland.  Mobile sources generally dominate this piece of our problem, but other sources and more “close by” power plants also contribute.  Local does not mean just Baltimore.  For Baltimore, “local” also clearly includes the huge emission contribution from mobile sources around Washington DC.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114700"/>
                                        </p:tgtEl>
                                        <p:attrNameLst>
                                          <p:attrName>style.visibility</p:attrName>
                                        </p:attrNameLst>
                                      </p:cBhvr>
                                      <p:to>
                                        <p:strVal val="visible"/>
                                      </p:to>
                                    </p:set>
                                    <p:animEffect transition="in" filter="fade">
                                      <p:cBhvr>
                                        <p:cTn id="7" dur="1000"/>
                                        <p:tgtEl>
                                          <p:spTgt spid="114700"/>
                                        </p:tgtEl>
                                      </p:cBhvr>
                                    </p:animEffect>
                                    <p:anim calcmode="lin" valueType="num">
                                      <p:cBhvr>
                                        <p:cTn id="8" dur="1000" fill="hold"/>
                                        <p:tgtEl>
                                          <p:spTgt spid="114700"/>
                                        </p:tgtEl>
                                        <p:attrNameLst>
                                          <p:attrName>style.rotation</p:attrName>
                                        </p:attrNameLst>
                                      </p:cBhvr>
                                      <p:tavLst>
                                        <p:tav tm="0">
                                          <p:val>
                                            <p:fltVal val="720"/>
                                          </p:val>
                                        </p:tav>
                                        <p:tav tm="100000">
                                          <p:val>
                                            <p:fltVal val="0"/>
                                          </p:val>
                                        </p:tav>
                                      </p:tavLst>
                                    </p:anim>
                                    <p:anim calcmode="lin" valueType="num">
                                      <p:cBhvr>
                                        <p:cTn id="9" dur="1000" fill="hold"/>
                                        <p:tgtEl>
                                          <p:spTgt spid="114700"/>
                                        </p:tgtEl>
                                        <p:attrNameLst>
                                          <p:attrName>ppt_h</p:attrName>
                                        </p:attrNameLst>
                                      </p:cBhvr>
                                      <p:tavLst>
                                        <p:tav tm="0">
                                          <p:val>
                                            <p:fltVal val="0"/>
                                          </p:val>
                                        </p:tav>
                                        <p:tav tm="100000">
                                          <p:val>
                                            <p:strVal val="#ppt_h"/>
                                          </p:val>
                                        </p:tav>
                                      </p:tavLst>
                                    </p:anim>
                                    <p:anim calcmode="lin" valueType="num">
                                      <p:cBhvr>
                                        <p:cTn id="10" dur="1000" fill="hold"/>
                                        <p:tgtEl>
                                          <p:spTgt spid="114700"/>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114701"/>
                                        </p:tgtEl>
                                        <p:attrNameLst>
                                          <p:attrName>style.visibility</p:attrName>
                                        </p:attrNameLst>
                                      </p:cBhvr>
                                      <p:to>
                                        <p:strVal val="visible"/>
                                      </p:to>
                                    </p:set>
                                    <p:animEffect transition="in" filter="fade">
                                      <p:cBhvr>
                                        <p:cTn id="13" dur="1000"/>
                                        <p:tgtEl>
                                          <p:spTgt spid="114701"/>
                                        </p:tgtEl>
                                      </p:cBhvr>
                                    </p:animEffect>
                                    <p:anim calcmode="lin" valueType="num">
                                      <p:cBhvr>
                                        <p:cTn id="14" dur="1000" fill="hold"/>
                                        <p:tgtEl>
                                          <p:spTgt spid="114701"/>
                                        </p:tgtEl>
                                        <p:attrNameLst>
                                          <p:attrName>style.rotation</p:attrName>
                                        </p:attrNameLst>
                                      </p:cBhvr>
                                      <p:tavLst>
                                        <p:tav tm="0">
                                          <p:val>
                                            <p:fltVal val="720"/>
                                          </p:val>
                                        </p:tav>
                                        <p:tav tm="100000">
                                          <p:val>
                                            <p:fltVal val="0"/>
                                          </p:val>
                                        </p:tav>
                                      </p:tavLst>
                                    </p:anim>
                                    <p:anim calcmode="lin" valueType="num">
                                      <p:cBhvr>
                                        <p:cTn id="15" dur="1000" fill="hold"/>
                                        <p:tgtEl>
                                          <p:spTgt spid="114701"/>
                                        </p:tgtEl>
                                        <p:attrNameLst>
                                          <p:attrName>ppt_h</p:attrName>
                                        </p:attrNameLst>
                                      </p:cBhvr>
                                      <p:tavLst>
                                        <p:tav tm="0">
                                          <p:val>
                                            <p:fltVal val="0"/>
                                          </p:val>
                                        </p:tav>
                                        <p:tav tm="100000">
                                          <p:val>
                                            <p:strVal val="#ppt_h"/>
                                          </p:val>
                                        </p:tav>
                                      </p:tavLst>
                                    </p:anim>
                                    <p:anim calcmode="lin" valueType="num">
                                      <p:cBhvr>
                                        <p:cTn id="16" dur="1000" fill="hold"/>
                                        <p:tgtEl>
                                          <p:spTgt spid="114701"/>
                                        </p:tgtEl>
                                        <p:attrNameLst>
                                          <p:attrName>ppt_w</p:attrName>
                                        </p:attrNameLst>
                                      </p:cBhvr>
                                      <p:tavLst>
                                        <p:tav tm="0">
                                          <p:val>
                                            <p:fltVal val="0"/>
                                          </p:val>
                                        </p:tav>
                                        <p:tav tm="100000">
                                          <p:val>
                                            <p:strVal val="#ppt_w"/>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xit" presetSubtype="10" fill="hold" grpId="1" nodeType="clickEffect">
                                  <p:stCondLst>
                                    <p:cond delay="0"/>
                                  </p:stCondLst>
                                  <p:childTnLst>
                                    <p:anim calcmode="lin" valueType="num">
                                      <p:cBhvr>
                                        <p:cTn id="20" dur="1000"/>
                                        <p:tgtEl>
                                          <p:spTgt spid="114700"/>
                                        </p:tgtEl>
                                        <p:attrNameLst>
                                          <p:attrName>ppt_w</p:attrName>
                                        </p:attrNameLst>
                                      </p:cBhvr>
                                      <p:tavLst>
                                        <p:tav tm="0">
                                          <p:val>
                                            <p:strVal val="ppt_w"/>
                                          </p:val>
                                        </p:tav>
                                        <p:tav tm="100000">
                                          <p:val>
                                            <p:fltVal val="0"/>
                                          </p:val>
                                        </p:tav>
                                      </p:tavLst>
                                    </p:anim>
                                    <p:anim calcmode="lin" valueType="num">
                                      <p:cBhvr>
                                        <p:cTn id="21" dur="1000"/>
                                        <p:tgtEl>
                                          <p:spTgt spid="114700"/>
                                        </p:tgtEl>
                                        <p:attrNameLst>
                                          <p:attrName>ppt_h</p:attrName>
                                        </p:attrNameLst>
                                      </p:cBhvr>
                                      <p:tavLst>
                                        <p:tav tm="0">
                                          <p:val>
                                            <p:strVal val="ppt_h"/>
                                          </p:val>
                                        </p:tav>
                                        <p:tav tm="100000">
                                          <p:val>
                                            <p:strVal val="ppt_h"/>
                                          </p:val>
                                        </p:tav>
                                      </p:tavLst>
                                    </p:anim>
                                    <p:set>
                                      <p:cBhvr>
                                        <p:cTn id="22" dur="1" fill="hold">
                                          <p:stCondLst>
                                            <p:cond delay="999"/>
                                          </p:stCondLst>
                                        </p:cTn>
                                        <p:tgtEl>
                                          <p:spTgt spid="114700"/>
                                        </p:tgtEl>
                                        <p:attrNameLst>
                                          <p:attrName>style.visibility</p:attrName>
                                        </p:attrNameLst>
                                      </p:cBhvr>
                                      <p:to>
                                        <p:strVal val="hidden"/>
                                      </p:to>
                                    </p:set>
                                  </p:childTnLst>
                                </p:cTn>
                              </p:par>
                              <p:par>
                                <p:cTn id="23" presetID="17" presetClass="exit" presetSubtype="10" fill="hold" grpId="1" nodeType="withEffect">
                                  <p:stCondLst>
                                    <p:cond delay="0"/>
                                  </p:stCondLst>
                                  <p:childTnLst>
                                    <p:anim calcmode="lin" valueType="num">
                                      <p:cBhvr>
                                        <p:cTn id="24" dur="1000"/>
                                        <p:tgtEl>
                                          <p:spTgt spid="114701"/>
                                        </p:tgtEl>
                                        <p:attrNameLst>
                                          <p:attrName>ppt_w</p:attrName>
                                        </p:attrNameLst>
                                      </p:cBhvr>
                                      <p:tavLst>
                                        <p:tav tm="0">
                                          <p:val>
                                            <p:strVal val="ppt_w"/>
                                          </p:val>
                                        </p:tav>
                                        <p:tav tm="100000">
                                          <p:val>
                                            <p:fltVal val="0"/>
                                          </p:val>
                                        </p:tav>
                                      </p:tavLst>
                                    </p:anim>
                                    <p:anim calcmode="lin" valueType="num">
                                      <p:cBhvr>
                                        <p:cTn id="25" dur="1000"/>
                                        <p:tgtEl>
                                          <p:spTgt spid="114701"/>
                                        </p:tgtEl>
                                        <p:attrNameLst>
                                          <p:attrName>ppt_h</p:attrName>
                                        </p:attrNameLst>
                                      </p:cBhvr>
                                      <p:tavLst>
                                        <p:tav tm="0">
                                          <p:val>
                                            <p:strVal val="ppt_h"/>
                                          </p:val>
                                        </p:tav>
                                        <p:tav tm="100000">
                                          <p:val>
                                            <p:strVal val="ppt_h"/>
                                          </p:val>
                                        </p:tav>
                                      </p:tavLst>
                                    </p:anim>
                                    <p:set>
                                      <p:cBhvr>
                                        <p:cTn id="26" dur="1" fill="hold">
                                          <p:stCondLst>
                                            <p:cond delay="999"/>
                                          </p:stCondLst>
                                        </p:cTn>
                                        <p:tgtEl>
                                          <p:spTgt spid="114701"/>
                                        </p:tgtEl>
                                        <p:attrNameLst>
                                          <p:attrName>style.visibility</p:attrName>
                                        </p:attrNameLst>
                                      </p:cBhvr>
                                      <p:to>
                                        <p:strVal val="hidden"/>
                                      </p:to>
                                    </p:set>
                                  </p:childTnLst>
                                </p:cTn>
                              </p:par>
                            </p:childTnLst>
                          </p:cTn>
                        </p:par>
                        <p:par>
                          <p:cTn id="27" fill="hold">
                            <p:stCondLst>
                              <p:cond delay="1000"/>
                            </p:stCondLst>
                            <p:childTnLst>
                              <p:par>
                                <p:cTn id="28" presetID="35" presetClass="entr" presetSubtype="0" fill="hold" grpId="0" nodeType="afterEffect">
                                  <p:stCondLst>
                                    <p:cond delay="0"/>
                                  </p:stCondLst>
                                  <p:childTnLst>
                                    <p:set>
                                      <p:cBhvr>
                                        <p:cTn id="29" dur="1" fill="hold">
                                          <p:stCondLst>
                                            <p:cond delay="0"/>
                                          </p:stCondLst>
                                        </p:cTn>
                                        <p:tgtEl>
                                          <p:spTgt spid="114702"/>
                                        </p:tgtEl>
                                        <p:attrNameLst>
                                          <p:attrName>style.visibility</p:attrName>
                                        </p:attrNameLst>
                                      </p:cBhvr>
                                      <p:to>
                                        <p:strVal val="visible"/>
                                      </p:to>
                                    </p:set>
                                    <p:animEffect transition="in" filter="fade">
                                      <p:cBhvr>
                                        <p:cTn id="30" dur="2000"/>
                                        <p:tgtEl>
                                          <p:spTgt spid="114702"/>
                                        </p:tgtEl>
                                      </p:cBhvr>
                                    </p:animEffect>
                                    <p:anim calcmode="lin" valueType="num">
                                      <p:cBhvr>
                                        <p:cTn id="31" dur="2000" fill="hold"/>
                                        <p:tgtEl>
                                          <p:spTgt spid="114702"/>
                                        </p:tgtEl>
                                        <p:attrNameLst>
                                          <p:attrName>style.rotation</p:attrName>
                                        </p:attrNameLst>
                                      </p:cBhvr>
                                      <p:tavLst>
                                        <p:tav tm="0">
                                          <p:val>
                                            <p:fltVal val="720"/>
                                          </p:val>
                                        </p:tav>
                                        <p:tav tm="100000">
                                          <p:val>
                                            <p:fltVal val="0"/>
                                          </p:val>
                                        </p:tav>
                                      </p:tavLst>
                                    </p:anim>
                                    <p:anim calcmode="lin" valueType="num">
                                      <p:cBhvr>
                                        <p:cTn id="32" dur="2000" fill="hold"/>
                                        <p:tgtEl>
                                          <p:spTgt spid="114702"/>
                                        </p:tgtEl>
                                        <p:attrNameLst>
                                          <p:attrName>ppt_h</p:attrName>
                                        </p:attrNameLst>
                                      </p:cBhvr>
                                      <p:tavLst>
                                        <p:tav tm="0">
                                          <p:val>
                                            <p:fltVal val="0"/>
                                          </p:val>
                                        </p:tav>
                                        <p:tav tm="100000">
                                          <p:val>
                                            <p:strVal val="#ppt_h"/>
                                          </p:val>
                                        </p:tav>
                                      </p:tavLst>
                                    </p:anim>
                                    <p:anim calcmode="lin" valueType="num">
                                      <p:cBhvr>
                                        <p:cTn id="33" dur="2000" fill="hold"/>
                                        <p:tgtEl>
                                          <p:spTgt spid="114702"/>
                                        </p:tgtEl>
                                        <p:attrNameLst>
                                          <p:attrName>ppt_w</p:attrName>
                                        </p:attrNameLst>
                                      </p:cBhvr>
                                      <p:tavLst>
                                        <p:tav tm="0">
                                          <p:val>
                                            <p:fltVal val="0"/>
                                          </p:val>
                                        </p:tav>
                                        <p:tav tm="100000">
                                          <p:val>
                                            <p:strVal val="#ppt_w"/>
                                          </p:val>
                                        </p:tav>
                                      </p:tavLst>
                                    </p:anim>
                                  </p:childTnLst>
                                </p:cTn>
                              </p:par>
                              <p:par>
                                <p:cTn id="34" presetID="35" presetClass="entr" presetSubtype="0" fill="hold" grpId="0" nodeType="withEffect">
                                  <p:stCondLst>
                                    <p:cond delay="0"/>
                                  </p:stCondLst>
                                  <p:childTnLst>
                                    <p:set>
                                      <p:cBhvr>
                                        <p:cTn id="35" dur="1" fill="hold">
                                          <p:stCondLst>
                                            <p:cond delay="0"/>
                                          </p:stCondLst>
                                        </p:cTn>
                                        <p:tgtEl>
                                          <p:spTgt spid="114703"/>
                                        </p:tgtEl>
                                        <p:attrNameLst>
                                          <p:attrName>style.visibility</p:attrName>
                                        </p:attrNameLst>
                                      </p:cBhvr>
                                      <p:to>
                                        <p:strVal val="visible"/>
                                      </p:to>
                                    </p:set>
                                    <p:animEffect transition="in" filter="fade">
                                      <p:cBhvr>
                                        <p:cTn id="36" dur="2000"/>
                                        <p:tgtEl>
                                          <p:spTgt spid="114703"/>
                                        </p:tgtEl>
                                      </p:cBhvr>
                                    </p:animEffect>
                                    <p:anim calcmode="lin" valueType="num">
                                      <p:cBhvr>
                                        <p:cTn id="37" dur="2000" fill="hold"/>
                                        <p:tgtEl>
                                          <p:spTgt spid="114703"/>
                                        </p:tgtEl>
                                        <p:attrNameLst>
                                          <p:attrName>style.rotation</p:attrName>
                                        </p:attrNameLst>
                                      </p:cBhvr>
                                      <p:tavLst>
                                        <p:tav tm="0">
                                          <p:val>
                                            <p:fltVal val="720"/>
                                          </p:val>
                                        </p:tav>
                                        <p:tav tm="100000">
                                          <p:val>
                                            <p:fltVal val="0"/>
                                          </p:val>
                                        </p:tav>
                                      </p:tavLst>
                                    </p:anim>
                                    <p:anim calcmode="lin" valueType="num">
                                      <p:cBhvr>
                                        <p:cTn id="38" dur="2000" fill="hold"/>
                                        <p:tgtEl>
                                          <p:spTgt spid="114703"/>
                                        </p:tgtEl>
                                        <p:attrNameLst>
                                          <p:attrName>ppt_h</p:attrName>
                                        </p:attrNameLst>
                                      </p:cBhvr>
                                      <p:tavLst>
                                        <p:tav tm="0">
                                          <p:val>
                                            <p:fltVal val="0"/>
                                          </p:val>
                                        </p:tav>
                                        <p:tav tm="100000">
                                          <p:val>
                                            <p:strVal val="#ppt_h"/>
                                          </p:val>
                                        </p:tav>
                                      </p:tavLst>
                                    </p:anim>
                                    <p:anim calcmode="lin" valueType="num">
                                      <p:cBhvr>
                                        <p:cTn id="39" dur="2000" fill="hold"/>
                                        <p:tgtEl>
                                          <p:spTgt spid="11470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00" grpId="0" animBg="1"/>
      <p:bldP spid="114700" grpId="1" animBg="1"/>
      <p:bldP spid="114701" grpId="0" animBg="1"/>
      <p:bldP spid="114701" grpId="1" animBg="1"/>
      <p:bldP spid="114702" grpId="0" animBg="1"/>
      <p:bldP spid="11470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60" name="Picture 8" descr="D:\Projects\Traj_Clusters\TranPatterns\trajpercent_bwi.png"/>
          <p:cNvPicPr>
            <a:picLocks noChangeArrowheads="1"/>
          </p:cNvPicPr>
          <p:nvPr/>
        </p:nvPicPr>
        <p:blipFill>
          <a:blip r:embed="rId2" cstate="print"/>
          <a:srcRect/>
          <a:stretch>
            <a:fillRect/>
          </a:stretch>
        </p:blipFill>
        <p:spPr bwMode="auto">
          <a:xfrm>
            <a:off x="827088" y="1120775"/>
            <a:ext cx="7997825" cy="5495925"/>
          </a:xfrm>
          <a:prstGeom prst="rect">
            <a:avLst/>
          </a:prstGeom>
          <a:noFill/>
          <a:effectLst>
            <a:outerShdw blurRad="50800" dist="38100" dir="2700000" algn="tl" rotWithShape="0">
              <a:prstClr val="black">
                <a:alpha val="40000"/>
              </a:prstClr>
            </a:outerShdw>
          </a:effectLst>
        </p:spPr>
      </p:pic>
      <p:sp>
        <p:nvSpPr>
          <p:cNvPr id="7" name="Slide Number Placeholder 2"/>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defRPr/>
            </a:pPr>
            <a:r>
              <a:rPr lang="en-US" sz="1000">
                <a:solidFill>
                  <a:srgbClr val="58595B"/>
                </a:solidFill>
                <a:latin typeface="+mn-lt"/>
                <a:cs typeface="Arial" charset="0"/>
              </a:rPr>
              <a:t>p. </a:t>
            </a:r>
            <a:fld id="{E067F847-B15D-490E-9ACD-CCB250DAA7B5}" type="slidenum">
              <a:rPr lang="en-US" sz="1000">
                <a:solidFill>
                  <a:srgbClr val="58595B"/>
                </a:solidFill>
                <a:latin typeface="+mn-lt"/>
                <a:cs typeface="Arial" charset="0"/>
              </a:rPr>
              <a:pPr eaLnBrk="0" hangingPunct="0">
                <a:lnSpc>
                  <a:spcPct val="100000"/>
                </a:lnSpc>
                <a:defRPr/>
              </a:pPr>
              <a:t>14</a:t>
            </a:fld>
            <a:endParaRPr lang="en-US" sz="1000">
              <a:solidFill>
                <a:srgbClr val="58595B"/>
              </a:solidFill>
              <a:latin typeface="+mn-lt"/>
              <a:cs typeface="Arial" charset="0"/>
            </a:endParaRPr>
          </a:p>
        </p:txBody>
      </p:sp>
      <p:sp>
        <p:nvSpPr>
          <p:cNvPr id="931844" name="Rectangle 9"/>
          <p:cNvSpPr>
            <a:spLocks noGrp="1" noChangeArrowheads="1"/>
          </p:cNvSpPr>
          <p:nvPr>
            <p:ph type="title" idx="4294967295"/>
          </p:nvPr>
        </p:nvSpPr>
        <p:spPr>
          <a:xfrm>
            <a:off x="685800" y="76200"/>
            <a:ext cx="8277225" cy="825500"/>
          </a:xfrm>
        </p:spPr>
        <p:txBody>
          <a:bodyPr/>
          <a:lstStyle/>
          <a:p>
            <a:r>
              <a:rPr lang="en-US" sz="3800" dirty="0">
                <a:solidFill>
                  <a:srgbClr val="000099"/>
                </a:solidFill>
              </a:rPr>
              <a:t>The Three Different Types of Transport</a:t>
            </a:r>
          </a:p>
        </p:txBody>
      </p:sp>
      <p:sp>
        <p:nvSpPr>
          <p:cNvPr id="123916" name="AutoShape 12"/>
          <p:cNvSpPr>
            <a:spLocks noChangeArrowheads="1"/>
          </p:cNvSpPr>
          <p:nvPr/>
        </p:nvSpPr>
        <p:spPr bwMode="auto">
          <a:xfrm rot="438894">
            <a:off x="2068513" y="2291587"/>
            <a:ext cx="4003675" cy="2262128"/>
          </a:xfrm>
          <a:prstGeom prst="rightArrow">
            <a:avLst>
              <a:gd name="adj1" fmla="val 50000"/>
              <a:gd name="adj2" fmla="val 45491"/>
            </a:avLst>
          </a:prstGeom>
          <a:solidFill>
            <a:srgbClr val="CCFFFF"/>
          </a:solidFill>
          <a:ln w="38100" algn="ctr">
            <a:solidFill>
              <a:srgbClr val="FF5050"/>
            </a:solidFill>
            <a:miter lim="800000"/>
            <a:headEnd/>
            <a:tailEnd/>
          </a:ln>
        </p:spPr>
        <p:txBody>
          <a:bodyPr anchor="ctr">
            <a:spAutoFit/>
          </a:bodyPr>
          <a:lstStyle/>
          <a:p>
            <a:pPr algn="ctr">
              <a:buNone/>
            </a:pPr>
            <a:r>
              <a:rPr lang="en-US" sz="4000" dirty="0">
                <a:solidFill>
                  <a:schemeClr val="tx1"/>
                </a:solidFill>
                <a:latin typeface="Times New Roman" pitchFamily="18" charset="0"/>
                <a:cs typeface="Arial" charset="0"/>
              </a:rPr>
              <a:t>Westerly Transport</a:t>
            </a:r>
          </a:p>
        </p:txBody>
      </p:sp>
      <p:sp>
        <p:nvSpPr>
          <p:cNvPr id="123918" name="AutoShape 14"/>
          <p:cNvSpPr>
            <a:spLocks noChangeArrowheads="1"/>
          </p:cNvSpPr>
          <p:nvPr/>
        </p:nvSpPr>
        <p:spPr bwMode="auto">
          <a:xfrm rot="-68108218">
            <a:off x="6585744" y="2819029"/>
            <a:ext cx="1403350" cy="1416793"/>
          </a:xfrm>
          <a:prstGeom prst="rightArrow">
            <a:avLst>
              <a:gd name="adj1" fmla="val 49500"/>
              <a:gd name="adj2" fmla="val 21765"/>
            </a:avLst>
          </a:prstGeom>
          <a:solidFill>
            <a:srgbClr val="CCFFFF"/>
          </a:solidFill>
          <a:ln w="38100" algn="ctr">
            <a:solidFill>
              <a:srgbClr val="3333FF"/>
            </a:solidFill>
            <a:miter lim="800000"/>
            <a:headEnd/>
            <a:tailEnd/>
          </a:ln>
        </p:spPr>
        <p:txBody>
          <a:bodyPr anchor="ctr">
            <a:spAutoFit/>
          </a:bodyPr>
          <a:lstStyle/>
          <a:p>
            <a:pPr algn="ctr">
              <a:buNone/>
            </a:pPr>
            <a:r>
              <a:rPr lang="en-US" sz="1400" b="1" dirty="0">
                <a:solidFill>
                  <a:schemeClr val="tx1"/>
                </a:solidFill>
                <a:latin typeface="Times New Roman" pitchFamily="18" charset="0"/>
                <a:cs typeface="Arial" charset="0"/>
              </a:rPr>
              <a:t>City-to-City</a:t>
            </a:r>
          </a:p>
          <a:p>
            <a:pPr algn="ctr">
              <a:buNone/>
            </a:pPr>
            <a:r>
              <a:rPr lang="en-US" sz="1400" b="1" dirty="0">
                <a:solidFill>
                  <a:schemeClr val="tx1"/>
                </a:solidFill>
                <a:latin typeface="Times New Roman" pitchFamily="18" charset="0"/>
                <a:cs typeface="Arial" charset="0"/>
              </a:rPr>
              <a:t>“Local” Transport</a:t>
            </a:r>
          </a:p>
        </p:txBody>
      </p:sp>
      <p:sp>
        <p:nvSpPr>
          <p:cNvPr id="8" name="AutoShape 13"/>
          <p:cNvSpPr>
            <a:spLocks noChangeArrowheads="1"/>
          </p:cNvSpPr>
          <p:nvPr/>
        </p:nvSpPr>
        <p:spPr bwMode="auto">
          <a:xfrm rot="-3600000">
            <a:off x="4607230" y="4648640"/>
            <a:ext cx="3090289" cy="1161633"/>
          </a:xfrm>
          <a:prstGeom prst="rightArrow">
            <a:avLst>
              <a:gd name="adj1" fmla="val 50000"/>
              <a:gd name="adj2" fmla="val 90388"/>
            </a:avLst>
          </a:prstGeom>
          <a:solidFill>
            <a:srgbClr val="CCFFFF"/>
          </a:solidFill>
          <a:ln w="38100" algn="ctr">
            <a:solidFill>
              <a:srgbClr val="DC5FBD"/>
            </a:solidFill>
            <a:miter lim="800000"/>
            <a:headEnd/>
            <a:tailEnd/>
          </a:ln>
        </p:spPr>
        <p:txBody>
          <a:bodyPr wrap="square" anchor="ctr">
            <a:spAutoFit/>
          </a:bodyPr>
          <a:lstStyle/>
          <a:p>
            <a:pPr algn="ctr">
              <a:buNone/>
            </a:pPr>
            <a:r>
              <a:rPr lang="en-US" sz="1600" b="1" dirty="0">
                <a:solidFill>
                  <a:schemeClr val="tx1"/>
                </a:solidFill>
                <a:latin typeface="Times New Roman" pitchFamily="18" charset="0"/>
                <a:cs typeface="Arial" charset="0"/>
              </a:rPr>
              <a:t>Nigh-time Southerly</a:t>
            </a:r>
          </a:p>
          <a:p>
            <a:pPr algn="ctr">
              <a:buNone/>
            </a:pPr>
            <a:r>
              <a:rPr lang="en-US" sz="1600" b="1" dirty="0">
                <a:solidFill>
                  <a:schemeClr val="tx1"/>
                </a:solidFill>
                <a:latin typeface="Times New Roman" pitchFamily="18" charset="0"/>
                <a:cs typeface="Arial" charset="0"/>
              </a:rPr>
              <a:t>“Low Level Jet”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3916"/>
                                        </p:tgtEl>
                                        <p:attrNameLst>
                                          <p:attrName>style.visibility</p:attrName>
                                        </p:attrNameLst>
                                      </p:cBhvr>
                                      <p:to>
                                        <p:strVal val="visible"/>
                                      </p:to>
                                    </p:set>
                                    <p:anim calcmode="lin" valueType="num">
                                      <p:cBhvr additive="base">
                                        <p:cTn id="7" dur="3000" fill="hold"/>
                                        <p:tgtEl>
                                          <p:spTgt spid="123916"/>
                                        </p:tgtEl>
                                        <p:attrNameLst>
                                          <p:attrName>ppt_x</p:attrName>
                                        </p:attrNameLst>
                                      </p:cBhvr>
                                      <p:tavLst>
                                        <p:tav tm="0">
                                          <p:val>
                                            <p:strVal val="0-#ppt_w/2"/>
                                          </p:val>
                                        </p:tav>
                                        <p:tav tm="100000">
                                          <p:val>
                                            <p:strVal val="#ppt_x"/>
                                          </p:val>
                                        </p:tav>
                                      </p:tavLst>
                                    </p:anim>
                                    <p:anim calcmode="lin" valueType="num">
                                      <p:cBhvr additive="base">
                                        <p:cTn id="8" dur="3000" fill="hold"/>
                                        <p:tgtEl>
                                          <p:spTgt spid="123916"/>
                                        </p:tgtEl>
                                        <p:attrNameLst>
                                          <p:attrName>ppt_y</p:attrName>
                                        </p:attrNameLst>
                                      </p:cBhvr>
                                      <p:tavLst>
                                        <p:tav tm="0">
                                          <p:val>
                                            <p:strVal val="#ppt_y"/>
                                          </p:val>
                                        </p:tav>
                                        <p:tav tm="100000">
                                          <p:val>
                                            <p:strVal val="#ppt_y"/>
                                          </p:val>
                                        </p:tav>
                                      </p:tavLst>
                                    </p:anim>
                                  </p:childTnLst>
                                </p:cTn>
                              </p:par>
                              <p:par>
                                <p:cTn id="9" presetID="2" presetClass="entr" presetSubtype="12" fill="hold" grpId="0" nodeType="withEffect">
                                  <p:stCondLst>
                                    <p:cond delay="500"/>
                                  </p:stCondLst>
                                  <p:childTnLst>
                                    <p:set>
                                      <p:cBhvr>
                                        <p:cTn id="10" dur="1" fill="hold">
                                          <p:stCondLst>
                                            <p:cond delay="0"/>
                                          </p:stCondLst>
                                        </p:cTn>
                                        <p:tgtEl>
                                          <p:spTgt spid="123918"/>
                                        </p:tgtEl>
                                        <p:attrNameLst>
                                          <p:attrName>style.visibility</p:attrName>
                                        </p:attrNameLst>
                                      </p:cBhvr>
                                      <p:to>
                                        <p:strVal val="visible"/>
                                      </p:to>
                                    </p:set>
                                    <p:anim calcmode="lin" valueType="num">
                                      <p:cBhvr additive="base">
                                        <p:cTn id="11" dur="3000" fill="hold"/>
                                        <p:tgtEl>
                                          <p:spTgt spid="123918"/>
                                        </p:tgtEl>
                                        <p:attrNameLst>
                                          <p:attrName>ppt_x</p:attrName>
                                        </p:attrNameLst>
                                      </p:cBhvr>
                                      <p:tavLst>
                                        <p:tav tm="0">
                                          <p:val>
                                            <p:strVal val="0-#ppt_w/2"/>
                                          </p:val>
                                        </p:tav>
                                        <p:tav tm="100000">
                                          <p:val>
                                            <p:strVal val="#ppt_x"/>
                                          </p:val>
                                        </p:tav>
                                      </p:tavLst>
                                    </p:anim>
                                    <p:anim calcmode="lin" valueType="num">
                                      <p:cBhvr additive="base">
                                        <p:cTn id="12" dur="3000" fill="hold"/>
                                        <p:tgtEl>
                                          <p:spTgt spid="123918"/>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10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16" grpId="0" animBg="1"/>
      <p:bldP spid="123918"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lide Number Placeholder 2"/>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defRPr/>
            </a:pPr>
            <a:r>
              <a:rPr lang="en-US" sz="1000">
                <a:solidFill>
                  <a:srgbClr val="58595B"/>
                </a:solidFill>
                <a:latin typeface="+mn-lt"/>
                <a:cs typeface="Arial" charset="0"/>
              </a:rPr>
              <a:t>p. </a:t>
            </a:r>
            <a:fld id="{4205CCA2-990B-4091-BF93-4150ED8BEDE7}" type="slidenum">
              <a:rPr lang="en-US" sz="1000">
                <a:solidFill>
                  <a:srgbClr val="58595B"/>
                </a:solidFill>
                <a:latin typeface="+mn-lt"/>
                <a:cs typeface="Arial" charset="0"/>
              </a:rPr>
              <a:pPr eaLnBrk="0" hangingPunct="0">
                <a:lnSpc>
                  <a:spcPct val="100000"/>
                </a:lnSpc>
                <a:defRPr/>
              </a:pPr>
              <a:t>15</a:t>
            </a:fld>
            <a:endParaRPr lang="en-US" sz="1000">
              <a:solidFill>
                <a:srgbClr val="58595B"/>
              </a:solidFill>
              <a:latin typeface="+mn-lt"/>
              <a:cs typeface="Arial" charset="0"/>
            </a:endParaRPr>
          </a:p>
        </p:txBody>
      </p:sp>
      <p:pic>
        <p:nvPicPr>
          <p:cNvPr id="934915" name="Picture 2" descr="Background"/>
          <p:cNvPicPr>
            <a:picLocks noChangeAspect="1" noChangeArrowheads="1"/>
          </p:cNvPicPr>
          <p:nvPr/>
        </p:nvPicPr>
        <p:blipFill>
          <a:blip r:embed="rId2" cstate="print"/>
          <a:srcRect/>
          <a:stretch>
            <a:fillRect/>
          </a:stretch>
        </p:blipFill>
        <p:spPr bwMode="auto">
          <a:xfrm>
            <a:off x="0" y="820738"/>
            <a:ext cx="9144000" cy="6037262"/>
          </a:xfrm>
          <a:prstGeom prst="rect">
            <a:avLst/>
          </a:prstGeom>
          <a:noFill/>
          <a:ln w="9525">
            <a:noFill/>
            <a:miter lim="800000"/>
            <a:headEnd/>
            <a:tailEnd/>
          </a:ln>
        </p:spPr>
      </p:pic>
      <p:pic>
        <p:nvPicPr>
          <p:cNvPr id="126979" name="Picture 3" descr="PollutionPlume4"/>
          <p:cNvPicPr>
            <a:picLocks noChangeAspect="1" noChangeArrowheads="1"/>
          </p:cNvPicPr>
          <p:nvPr/>
        </p:nvPicPr>
        <p:blipFill>
          <a:blip r:embed="rId3" cstate="print"/>
          <a:srcRect/>
          <a:stretch>
            <a:fillRect/>
          </a:stretch>
        </p:blipFill>
        <p:spPr bwMode="auto">
          <a:xfrm>
            <a:off x="4649788" y="1679575"/>
            <a:ext cx="1009650" cy="704850"/>
          </a:xfrm>
          <a:prstGeom prst="rect">
            <a:avLst/>
          </a:prstGeom>
          <a:noFill/>
          <a:ln w="9525">
            <a:noFill/>
            <a:miter lim="800000"/>
            <a:headEnd/>
            <a:tailEnd/>
          </a:ln>
        </p:spPr>
      </p:pic>
      <p:pic>
        <p:nvPicPr>
          <p:cNvPr id="126980" name="Picture 4" descr="PollutionPlume2"/>
          <p:cNvPicPr>
            <a:picLocks noChangeAspect="1" noChangeArrowheads="1"/>
          </p:cNvPicPr>
          <p:nvPr/>
        </p:nvPicPr>
        <p:blipFill>
          <a:blip r:embed="rId4" cstate="print"/>
          <a:srcRect/>
          <a:stretch>
            <a:fillRect/>
          </a:stretch>
        </p:blipFill>
        <p:spPr bwMode="auto">
          <a:xfrm>
            <a:off x="3630613" y="1492250"/>
            <a:ext cx="2524125" cy="1428750"/>
          </a:xfrm>
          <a:prstGeom prst="rect">
            <a:avLst/>
          </a:prstGeom>
          <a:noFill/>
          <a:ln w="9525">
            <a:noFill/>
            <a:miter lim="800000"/>
            <a:headEnd/>
            <a:tailEnd/>
          </a:ln>
        </p:spPr>
      </p:pic>
      <p:pic>
        <p:nvPicPr>
          <p:cNvPr id="126981" name="Picture 5" descr="PollutionPlume3"/>
          <p:cNvPicPr>
            <a:picLocks noChangeAspect="1" noChangeArrowheads="1"/>
          </p:cNvPicPr>
          <p:nvPr/>
        </p:nvPicPr>
        <p:blipFill>
          <a:blip r:embed="rId5" cstate="print"/>
          <a:srcRect/>
          <a:stretch>
            <a:fillRect/>
          </a:stretch>
        </p:blipFill>
        <p:spPr bwMode="auto">
          <a:xfrm>
            <a:off x="3997325" y="1279525"/>
            <a:ext cx="2524125" cy="1428750"/>
          </a:xfrm>
          <a:prstGeom prst="rect">
            <a:avLst/>
          </a:prstGeom>
          <a:noFill/>
          <a:ln w="9525">
            <a:noFill/>
            <a:miter lim="800000"/>
            <a:headEnd/>
            <a:tailEnd/>
          </a:ln>
        </p:spPr>
      </p:pic>
      <p:pic>
        <p:nvPicPr>
          <p:cNvPr id="126982" name="Picture 6" descr="PollutionPlume1"/>
          <p:cNvPicPr>
            <a:picLocks noChangeAspect="1" noChangeArrowheads="1"/>
          </p:cNvPicPr>
          <p:nvPr/>
        </p:nvPicPr>
        <p:blipFill>
          <a:blip r:embed="rId6" cstate="print"/>
          <a:srcRect/>
          <a:stretch>
            <a:fillRect/>
          </a:stretch>
        </p:blipFill>
        <p:spPr bwMode="auto">
          <a:xfrm>
            <a:off x="511175" y="1117600"/>
            <a:ext cx="6200775" cy="3495675"/>
          </a:xfrm>
          <a:prstGeom prst="rect">
            <a:avLst/>
          </a:prstGeom>
          <a:noFill/>
          <a:ln w="9525">
            <a:noFill/>
            <a:miter lim="800000"/>
            <a:headEnd/>
            <a:tailEnd/>
          </a:ln>
        </p:spPr>
      </p:pic>
      <p:sp>
        <p:nvSpPr>
          <p:cNvPr id="934920" name="Rectangle 7"/>
          <p:cNvSpPr>
            <a:spLocks noGrp="1" noChangeArrowheads="1"/>
          </p:cNvSpPr>
          <p:nvPr>
            <p:ph type="title" idx="4294967295"/>
          </p:nvPr>
        </p:nvSpPr>
        <p:spPr>
          <a:xfrm>
            <a:off x="752475" y="149225"/>
            <a:ext cx="8026400" cy="688975"/>
          </a:xfrm>
        </p:spPr>
        <p:txBody>
          <a:bodyPr/>
          <a:lstStyle/>
          <a:p>
            <a:r>
              <a:rPr lang="en-US" sz="3800" dirty="0">
                <a:solidFill>
                  <a:srgbClr val="000099"/>
                </a:solidFill>
              </a:rPr>
              <a:t>Classic Mid-Atlantic Ozone Weather</a:t>
            </a:r>
          </a:p>
        </p:txBody>
      </p:sp>
      <p:pic>
        <p:nvPicPr>
          <p:cNvPr id="126984" name="Picture 8" descr="BermudaHigh"/>
          <p:cNvPicPr>
            <a:picLocks noChangeAspect="1" noChangeArrowheads="1"/>
          </p:cNvPicPr>
          <p:nvPr/>
        </p:nvPicPr>
        <p:blipFill>
          <a:blip r:embed="rId7" cstate="print"/>
          <a:srcRect/>
          <a:stretch>
            <a:fillRect/>
          </a:stretch>
        </p:blipFill>
        <p:spPr bwMode="auto">
          <a:xfrm rot="-252410">
            <a:off x="1627188" y="2792413"/>
            <a:ext cx="5802312" cy="3335337"/>
          </a:xfrm>
          <a:prstGeom prst="rect">
            <a:avLst/>
          </a:prstGeom>
          <a:noFill/>
          <a:ln w="9525">
            <a:noFill/>
            <a:miter lim="800000"/>
            <a:headEnd/>
            <a:tailEnd/>
          </a:ln>
        </p:spPr>
      </p:pic>
      <p:pic>
        <p:nvPicPr>
          <p:cNvPr id="126985" name="Picture 9" descr="Arrow0"/>
          <p:cNvPicPr>
            <a:picLocks noChangeAspect="1" noChangeArrowheads="1"/>
          </p:cNvPicPr>
          <p:nvPr/>
        </p:nvPicPr>
        <p:blipFill>
          <a:blip r:embed="rId8" cstate="print"/>
          <a:srcRect/>
          <a:stretch>
            <a:fillRect/>
          </a:stretch>
        </p:blipFill>
        <p:spPr bwMode="auto">
          <a:xfrm>
            <a:off x="1165225" y="4667250"/>
            <a:ext cx="1666875" cy="1506538"/>
          </a:xfrm>
          <a:prstGeom prst="rect">
            <a:avLst/>
          </a:prstGeom>
          <a:noFill/>
          <a:ln w="9525">
            <a:noFill/>
            <a:miter lim="800000"/>
            <a:headEnd/>
            <a:tailEnd/>
          </a:ln>
        </p:spPr>
      </p:pic>
      <p:pic>
        <p:nvPicPr>
          <p:cNvPr id="126986" name="Picture 10" descr="Arrow1"/>
          <p:cNvPicPr>
            <a:picLocks noChangeAspect="1" noChangeArrowheads="1"/>
          </p:cNvPicPr>
          <p:nvPr/>
        </p:nvPicPr>
        <p:blipFill>
          <a:blip r:embed="rId9" cstate="print"/>
          <a:srcRect/>
          <a:stretch>
            <a:fillRect/>
          </a:stretch>
        </p:blipFill>
        <p:spPr bwMode="auto">
          <a:xfrm rot="-594427">
            <a:off x="1277938" y="3314700"/>
            <a:ext cx="1712912" cy="1546225"/>
          </a:xfrm>
          <a:prstGeom prst="rect">
            <a:avLst/>
          </a:prstGeom>
          <a:noFill/>
          <a:ln w="9525">
            <a:noFill/>
            <a:miter lim="800000"/>
            <a:headEnd/>
            <a:tailEnd/>
          </a:ln>
        </p:spPr>
      </p:pic>
      <p:pic>
        <p:nvPicPr>
          <p:cNvPr id="126987" name="Picture 11" descr="Arrow2"/>
          <p:cNvPicPr>
            <a:picLocks noChangeAspect="1" noChangeArrowheads="1"/>
          </p:cNvPicPr>
          <p:nvPr/>
        </p:nvPicPr>
        <p:blipFill>
          <a:blip r:embed="rId10" cstate="print"/>
          <a:srcRect/>
          <a:stretch>
            <a:fillRect/>
          </a:stretch>
        </p:blipFill>
        <p:spPr bwMode="auto">
          <a:xfrm rot="-312293">
            <a:off x="2863850" y="2309813"/>
            <a:ext cx="1684338" cy="1522412"/>
          </a:xfrm>
          <a:prstGeom prst="rect">
            <a:avLst/>
          </a:prstGeom>
          <a:noFill/>
          <a:ln w="9525">
            <a:noFill/>
            <a:miter lim="800000"/>
            <a:headEnd/>
            <a:tailEnd/>
          </a:ln>
        </p:spPr>
      </p:pic>
      <p:pic>
        <p:nvPicPr>
          <p:cNvPr id="126988" name="Picture 12" descr="Arrow4"/>
          <p:cNvPicPr>
            <a:picLocks noChangeAspect="1" noChangeArrowheads="1"/>
          </p:cNvPicPr>
          <p:nvPr/>
        </p:nvPicPr>
        <p:blipFill>
          <a:blip r:embed="rId11" cstate="print"/>
          <a:srcRect/>
          <a:stretch>
            <a:fillRect/>
          </a:stretch>
        </p:blipFill>
        <p:spPr bwMode="auto">
          <a:xfrm rot="504490">
            <a:off x="6149975" y="2797175"/>
            <a:ext cx="1651000" cy="1492250"/>
          </a:xfrm>
          <a:prstGeom prst="rect">
            <a:avLst/>
          </a:prstGeom>
          <a:noFill/>
          <a:ln w="9525">
            <a:noFill/>
            <a:miter lim="800000"/>
            <a:headEnd/>
            <a:tailEnd/>
          </a:ln>
        </p:spPr>
      </p:pic>
      <p:pic>
        <p:nvPicPr>
          <p:cNvPr id="126989" name="Picture 13" descr="Arrow5"/>
          <p:cNvPicPr>
            <a:picLocks noChangeAspect="1" noChangeArrowheads="1"/>
          </p:cNvPicPr>
          <p:nvPr/>
        </p:nvPicPr>
        <p:blipFill>
          <a:blip r:embed="rId12" cstate="print"/>
          <a:srcRect/>
          <a:stretch>
            <a:fillRect/>
          </a:stretch>
        </p:blipFill>
        <p:spPr bwMode="auto">
          <a:xfrm rot="290990">
            <a:off x="6088063" y="4278313"/>
            <a:ext cx="1649412" cy="1490662"/>
          </a:xfrm>
          <a:prstGeom prst="rect">
            <a:avLst/>
          </a:prstGeom>
          <a:noFill/>
          <a:ln w="9525">
            <a:noFill/>
            <a:miter lim="800000"/>
            <a:headEnd/>
            <a:tailEnd/>
          </a:ln>
        </p:spPr>
      </p:pic>
      <p:pic>
        <p:nvPicPr>
          <p:cNvPr id="126990" name="Picture 14" descr="Arrow6"/>
          <p:cNvPicPr>
            <a:picLocks noChangeAspect="1" noChangeArrowheads="1"/>
          </p:cNvPicPr>
          <p:nvPr/>
        </p:nvPicPr>
        <p:blipFill>
          <a:blip r:embed="rId13" cstate="print"/>
          <a:srcRect/>
          <a:stretch>
            <a:fillRect/>
          </a:stretch>
        </p:blipFill>
        <p:spPr bwMode="auto">
          <a:xfrm rot="-270295">
            <a:off x="4772025" y="5162550"/>
            <a:ext cx="1682750" cy="1520825"/>
          </a:xfrm>
          <a:prstGeom prst="rect">
            <a:avLst/>
          </a:prstGeom>
          <a:noFill/>
          <a:ln w="9525">
            <a:noFill/>
            <a:miter lim="800000"/>
            <a:headEnd/>
            <a:tailEnd/>
          </a:ln>
        </p:spPr>
      </p:pic>
      <p:pic>
        <p:nvPicPr>
          <p:cNvPr id="126991" name="Picture 15" descr="Arrow7"/>
          <p:cNvPicPr>
            <a:picLocks noChangeAspect="1" noChangeArrowheads="1"/>
          </p:cNvPicPr>
          <p:nvPr/>
        </p:nvPicPr>
        <p:blipFill>
          <a:blip r:embed="rId14" cstate="print"/>
          <a:srcRect/>
          <a:stretch>
            <a:fillRect/>
          </a:stretch>
        </p:blipFill>
        <p:spPr bwMode="auto">
          <a:xfrm rot="-159297">
            <a:off x="2546350" y="5386388"/>
            <a:ext cx="1676400" cy="1514475"/>
          </a:xfrm>
          <a:prstGeom prst="rect">
            <a:avLst/>
          </a:prstGeom>
          <a:noFill/>
          <a:ln w="9525">
            <a:noFill/>
            <a:miter lim="800000"/>
            <a:headEnd/>
            <a:tailEnd/>
          </a:ln>
        </p:spPr>
      </p:pic>
      <p:pic>
        <p:nvPicPr>
          <p:cNvPr id="126992" name="Picture 16" descr="MoistAirFlow2"/>
          <p:cNvPicPr>
            <a:picLocks noChangeAspect="1" noChangeArrowheads="1"/>
          </p:cNvPicPr>
          <p:nvPr/>
        </p:nvPicPr>
        <p:blipFill>
          <a:blip r:embed="rId15" cstate="print"/>
          <a:srcRect/>
          <a:stretch>
            <a:fillRect/>
          </a:stretch>
        </p:blipFill>
        <p:spPr bwMode="auto">
          <a:xfrm>
            <a:off x="246063" y="1535113"/>
            <a:ext cx="5703887" cy="4800600"/>
          </a:xfrm>
          <a:prstGeom prst="rect">
            <a:avLst/>
          </a:prstGeom>
          <a:noFill/>
          <a:ln w="9525">
            <a:noFill/>
            <a:miter lim="800000"/>
            <a:headEnd/>
            <a:tailEnd/>
          </a:ln>
        </p:spPr>
      </p:pic>
      <p:pic>
        <p:nvPicPr>
          <p:cNvPr id="126993" name="Picture 17" descr="MoistAirFlow3"/>
          <p:cNvPicPr>
            <a:picLocks noChangeAspect="1" noChangeArrowheads="1"/>
          </p:cNvPicPr>
          <p:nvPr/>
        </p:nvPicPr>
        <p:blipFill>
          <a:blip r:embed="rId16" cstate="print"/>
          <a:srcRect/>
          <a:stretch>
            <a:fillRect/>
          </a:stretch>
        </p:blipFill>
        <p:spPr bwMode="auto">
          <a:xfrm>
            <a:off x="146050" y="904875"/>
            <a:ext cx="4765675" cy="2200275"/>
          </a:xfrm>
          <a:prstGeom prst="rect">
            <a:avLst/>
          </a:prstGeom>
          <a:noFill/>
          <a:ln w="9525">
            <a:noFill/>
            <a:miter lim="800000"/>
            <a:headEnd/>
            <a:tailEnd/>
          </a:ln>
        </p:spPr>
      </p:pic>
      <p:pic>
        <p:nvPicPr>
          <p:cNvPr id="126994" name="Picture 18" descr="Arrow3"/>
          <p:cNvPicPr>
            <a:picLocks noChangeAspect="1" noChangeArrowheads="1"/>
          </p:cNvPicPr>
          <p:nvPr/>
        </p:nvPicPr>
        <p:blipFill>
          <a:blip r:embed="rId17" cstate="print"/>
          <a:srcRect/>
          <a:stretch>
            <a:fillRect/>
          </a:stretch>
        </p:blipFill>
        <p:spPr bwMode="auto">
          <a:xfrm rot="-132243">
            <a:off x="4672013" y="1995488"/>
            <a:ext cx="1674812" cy="1512887"/>
          </a:xfrm>
          <a:prstGeom prst="rect">
            <a:avLst/>
          </a:prstGeom>
          <a:noFill/>
          <a:ln w="9525">
            <a:noFill/>
            <a:miter lim="800000"/>
            <a:headEnd/>
            <a:tailEnd/>
          </a:ln>
        </p:spPr>
      </p:pic>
      <p:pic>
        <p:nvPicPr>
          <p:cNvPr id="126995" name="Picture 19" descr="MoistAirFlow1"/>
          <p:cNvPicPr>
            <a:picLocks noChangeAspect="1" noChangeArrowheads="1"/>
          </p:cNvPicPr>
          <p:nvPr/>
        </p:nvPicPr>
        <p:blipFill>
          <a:blip r:embed="rId18" cstate="print"/>
          <a:srcRect/>
          <a:stretch>
            <a:fillRect/>
          </a:stretch>
        </p:blipFill>
        <p:spPr bwMode="auto">
          <a:xfrm>
            <a:off x="992188" y="2176463"/>
            <a:ext cx="4906962" cy="4257675"/>
          </a:xfrm>
          <a:prstGeom prst="rect">
            <a:avLst/>
          </a:prstGeom>
          <a:noFill/>
          <a:ln w="9525">
            <a:noFill/>
            <a:miter lim="800000"/>
            <a:headEnd/>
            <a:tailEnd/>
          </a:ln>
        </p:spPr>
      </p:pic>
      <p:pic>
        <p:nvPicPr>
          <p:cNvPr id="126996" name="Picture 20" descr="WarmMoistAirLabel"/>
          <p:cNvPicPr>
            <a:picLocks noChangeAspect="1" noChangeArrowheads="1"/>
          </p:cNvPicPr>
          <p:nvPr/>
        </p:nvPicPr>
        <p:blipFill>
          <a:blip r:embed="rId19" cstate="print"/>
          <a:srcRect/>
          <a:stretch>
            <a:fillRect/>
          </a:stretch>
        </p:blipFill>
        <p:spPr bwMode="auto">
          <a:xfrm>
            <a:off x="188913" y="3836988"/>
            <a:ext cx="1304925" cy="504825"/>
          </a:xfrm>
          <a:prstGeom prst="rect">
            <a:avLst/>
          </a:prstGeom>
          <a:noFill/>
          <a:ln w="9525">
            <a:noFill/>
            <a:miter lim="800000"/>
            <a:headEnd/>
            <a:tailEnd/>
          </a:ln>
        </p:spPr>
      </p:pic>
      <p:pic>
        <p:nvPicPr>
          <p:cNvPr id="126997" name="Picture 21" descr="PollutionPlumeLabel"/>
          <p:cNvPicPr>
            <a:picLocks noChangeAspect="1" noChangeArrowheads="1"/>
          </p:cNvPicPr>
          <p:nvPr/>
        </p:nvPicPr>
        <p:blipFill>
          <a:blip r:embed="rId20" cstate="print"/>
          <a:srcRect/>
          <a:stretch>
            <a:fillRect/>
          </a:stretch>
        </p:blipFill>
        <p:spPr bwMode="auto">
          <a:xfrm>
            <a:off x="6345238" y="1017588"/>
            <a:ext cx="885825" cy="371475"/>
          </a:xfrm>
          <a:prstGeom prst="rect">
            <a:avLst/>
          </a:prstGeom>
          <a:noFill/>
          <a:ln w="9525">
            <a:noFill/>
            <a:miter lim="800000"/>
            <a:headEnd/>
            <a:tailEnd/>
          </a:ln>
        </p:spPr>
      </p:pic>
      <p:pic>
        <p:nvPicPr>
          <p:cNvPr id="126998" name="Picture 22" descr="BrownArrow"/>
          <p:cNvPicPr>
            <a:picLocks noChangeAspect="1" noChangeArrowheads="1"/>
          </p:cNvPicPr>
          <p:nvPr/>
        </p:nvPicPr>
        <p:blipFill>
          <a:blip r:embed="rId21" cstate="print"/>
          <a:srcRect/>
          <a:stretch>
            <a:fillRect/>
          </a:stretch>
        </p:blipFill>
        <p:spPr bwMode="auto">
          <a:xfrm>
            <a:off x="5897563" y="1301750"/>
            <a:ext cx="488950" cy="500063"/>
          </a:xfrm>
          <a:prstGeom prst="rect">
            <a:avLst/>
          </a:prstGeom>
          <a:noFill/>
          <a:ln w="9525">
            <a:noFill/>
            <a:miter lim="800000"/>
            <a:headEnd/>
            <a:tailEnd/>
          </a:ln>
        </p:spPr>
      </p:pic>
      <p:pic>
        <p:nvPicPr>
          <p:cNvPr id="126999" name="Picture 23" descr="Baltimore"/>
          <p:cNvPicPr>
            <a:picLocks noChangeAspect="1" noChangeArrowheads="1"/>
          </p:cNvPicPr>
          <p:nvPr/>
        </p:nvPicPr>
        <p:blipFill>
          <a:blip r:embed="rId22" cstate="print"/>
          <a:srcRect/>
          <a:stretch>
            <a:fillRect/>
          </a:stretch>
        </p:blipFill>
        <p:spPr bwMode="auto">
          <a:xfrm>
            <a:off x="5048250" y="1985963"/>
            <a:ext cx="1238250" cy="2667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26984"/>
                                        </p:tgtEl>
                                        <p:attrNameLst>
                                          <p:attrName>style.visibility</p:attrName>
                                        </p:attrNameLst>
                                      </p:cBhvr>
                                      <p:to>
                                        <p:strVal val="visible"/>
                                      </p:to>
                                    </p:set>
                                    <p:anim calcmode="lin" valueType="num">
                                      <p:cBhvr>
                                        <p:cTn id="7" dur="1000" fill="hold"/>
                                        <p:tgtEl>
                                          <p:spTgt spid="126984"/>
                                        </p:tgtEl>
                                        <p:attrNameLst>
                                          <p:attrName>ppt_w</p:attrName>
                                        </p:attrNameLst>
                                      </p:cBhvr>
                                      <p:tavLst>
                                        <p:tav tm="0">
                                          <p:val>
                                            <p:fltVal val="0"/>
                                          </p:val>
                                        </p:tav>
                                        <p:tav tm="100000">
                                          <p:val>
                                            <p:strVal val="#ppt_w"/>
                                          </p:val>
                                        </p:tav>
                                      </p:tavLst>
                                    </p:anim>
                                    <p:anim calcmode="lin" valueType="num">
                                      <p:cBhvr>
                                        <p:cTn id="8" dur="1000" fill="hold"/>
                                        <p:tgtEl>
                                          <p:spTgt spid="126984"/>
                                        </p:tgtEl>
                                        <p:attrNameLst>
                                          <p:attrName>ppt_h</p:attrName>
                                        </p:attrNameLst>
                                      </p:cBhvr>
                                      <p:tavLst>
                                        <p:tav tm="0">
                                          <p:val>
                                            <p:fltVal val="0"/>
                                          </p:val>
                                        </p:tav>
                                        <p:tav tm="100000">
                                          <p:val>
                                            <p:strVal val="#ppt_h"/>
                                          </p:val>
                                        </p:tav>
                                      </p:tavLst>
                                    </p:anim>
                                    <p:animEffect transition="in" filter="fade">
                                      <p:cBhvr>
                                        <p:cTn id="9" dur="1000"/>
                                        <p:tgtEl>
                                          <p:spTgt spid="126984"/>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26985"/>
                                        </p:tgtEl>
                                        <p:attrNameLst>
                                          <p:attrName>style.visibility</p:attrName>
                                        </p:attrNameLst>
                                      </p:cBhvr>
                                      <p:to>
                                        <p:strVal val="visible"/>
                                      </p:to>
                                    </p:set>
                                    <p:animEffect transition="in" filter="fade">
                                      <p:cBhvr>
                                        <p:cTn id="13" dur="300"/>
                                        <p:tgtEl>
                                          <p:spTgt spid="126985"/>
                                        </p:tgtEl>
                                      </p:cBhvr>
                                    </p:animEffect>
                                  </p:childTnLst>
                                </p:cTn>
                              </p:par>
                            </p:childTnLst>
                          </p:cTn>
                        </p:par>
                        <p:par>
                          <p:cTn id="14" fill="hold">
                            <p:stCondLst>
                              <p:cond delay="1300"/>
                            </p:stCondLst>
                            <p:childTnLst>
                              <p:par>
                                <p:cTn id="15" presetID="10" presetClass="entr" presetSubtype="0" fill="hold" nodeType="afterEffect">
                                  <p:stCondLst>
                                    <p:cond delay="0"/>
                                  </p:stCondLst>
                                  <p:childTnLst>
                                    <p:set>
                                      <p:cBhvr>
                                        <p:cTn id="16" dur="1" fill="hold">
                                          <p:stCondLst>
                                            <p:cond delay="0"/>
                                          </p:stCondLst>
                                        </p:cTn>
                                        <p:tgtEl>
                                          <p:spTgt spid="126986"/>
                                        </p:tgtEl>
                                        <p:attrNameLst>
                                          <p:attrName>style.visibility</p:attrName>
                                        </p:attrNameLst>
                                      </p:cBhvr>
                                      <p:to>
                                        <p:strVal val="visible"/>
                                      </p:to>
                                    </p:set>
                                    <p:animEffect transition="in" filter="fade">
                                      <p:cBhvr>
                                        <p:cTn id="17" dur="300"/>
                                        <p:tgtEl>
                                          <p:spTgt spid="126986"/>
                                        </p:tgtEl>
                                      </p:cBhvr>
                                    </p:animEffect>
                                  </p:childTnLst>
                                </p:cTn>
                              </p:par>
                            </p:childTnLst>
                          </p:cTn>
                        </p:par>
                        <p:par>
                          <p:cTn id="18" fill="hold">
                            <p:stCondLst>
                              <p:cond delay="1600"/>
                            </p:stCondLst>
                            <p:childTnLst>
                              <p:par>
                                <p:cTn id="19" presetID="10" presetClass="entr" presetSubtype="0" fill="hold" nodeType="afterEffect">
                                  <p:stCondLst>
                                    <p:cond delay="0"/>
                                  </p:stCondLst>
                                  <p:childTnLst>
                                    <p:set>
                                      <p:cBhvr>
                                        <p:cTn id="20" dur="1" fill="hold">
                                          <p:stCondLst>
                                            <p:cond delay="0"/>
                                          </p:stCondLst>
                                        </p:cTn>
                                        <p:tgtEl>
                                          <p:spTgt spid="126987"/>
                                        </p:tgtEl>
                                        <p:attrNameLst>
                                          <p:attrName>style.visibility</p:attrName>
                                        </p:attrNameLst>
                                      </p:cBhvr>
                                      <p:to>
                                        <p:strVal val="visible"/>
                                      </p:to>
                                    </p:set>
                                    <p:animEffect transition="in" filter="fade">
                                      <p:cBhvr>
                                        <p:cTn id="21" dur="300"/>
                                        <p:tgtEl>
                                          <p:spTgt spid="126987"/>
                                        </p:tgtEl>
                                      </p:cBhvr>
                                    </p:animEffect>
                                  </p:childTnLst>
                                </p:cTn>
                              </p:par>
                            </p:childTnLst>
                          </p:cTn>
                        </p:par>
                        <p:par>
                          <p:cTn id="22" fill="hold">
                            <p:stCondLst>
                              <p:cond delay="1900"/>
                            </p:stCondLst>
                            <p:childTnLst>
                              <p:par>
                                <p:cTn id="23" presetID="10" presetClass="entr" presetSubtype="0" fill="hold" nodeType="afterEffect">
                                  <p:stCondLst>
                                    <p:cond delay="0"/>
                                  </p:stCondLst>
                                  <p:childTnLst>
                                    <p:set>
                                      <p:cBhvr>
                                        <p:cTn id="24" dur="1" fill="hold">
                                          <p:stCondLst>
                                            <p:cond delay="0"/>
                                          </p:stCondLst>
                                        </p:cTn>
                                        <p:tgtEl>
                                          <p:spTgt spid="126994"/>
                                        </p:tgtEl>
                                        <p:attrNameLst>
                                          <p:attrName>style.visibility</p:attrName>
                                        </p:attrNameLst>
                                      </p:cBhvr>
                                      <p:to>
                                        <p:strVal val="visible"/>
                                      </p:to>
                                    </p:set>
                                    <p:animEffect transition="in" filter="fade">
                                      <p:cBhvr>
                                        <p:cTn id="25" dur="300"/>
                                        <p:tgtEl>
                                          <p:spTgt spid="126994"/>
                                        </p:tgtEl>
                                      </p:cBhvr>
                                    </p:animEffect>
                                  </p:childTnLst>
                                </p:cTn>
                              </p:par>
                            </p:childTnLst>
                          </p:cTn>
                        </p:par>
                        <p:par>
                          <p:cTn id="26" fill="hold">
                            <p:stCondLst>
                              <p:cond delay="2200"/>
                            </p:stCondLst>
                            <p:childTnLst>
                              <p:par>
                                <p:cTn id="27" presetID="10" presetClass="entr" presetSubtype="0" fill="hold" nodeType="afterEffect">
                                  <p:stCondLst>
                                    <p:cond delay="0"/>
                                  </p:stCondLst>
                                  <p:childTnLst>
                                    <p:set>
                                      <p:cBhvr>
                                        <p:cTn id="28" dur="1" fill="hold">
                                          <p:stCondLst>
                                            <p:cond delay="0"/>
                                          </p:stCondLst>
                                        </p:cTn>
                                        <p:tgtEl>
                                          <p:spTgt spid="126988"/>
                                        </p:tgtEl>
                                        <p:attrNameLst>
                                          <p:attrName>style.visibility</p:attrName>
                                        </p:attrNameLst>
                                      </p:cBhvr>
                                      <p:to>
                                        <p:strVal val="visible"/>
                                      </p:to>
                                    </p:set>
                                    <p:animEffect transition="in" filter="fade">
                                      <p:cBhvr>
                                        <p:cTn id="29" dur="300"/>
                                        <p:tgtEl>
                                          <p:spTgt spid="126988"/>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6989"/>
                                        </p:tgtEl>
                                        <p:attrNameLst>
                                          <p:attrName>style.visibility</p:attrName>
                                        </p:attrNameLst>
                                      </p:cBhvr>
                                      <p:to>
                                        <p:strVal val="visible"/>
                                      </p:to>
                                    </p:set>
                                    <p:animEffect transition="in" filter="fade">
                                      <p:cBhvr>
                                        <p:cTn id="33" dur="300"/>
                                        <p:tgtEl>
                                          <p:spTgt spid="126989"/>
                                        </p:tgtEl>
                                      </p:cBhvr>
                                    </p:animEffect>
                                  </p:childTnLst>
                                </p:cTn>
                              </p:par>
                            </p:childTnLst>
                          </p:cTn>
                        </p:par>
                        <p:par>
                          <p:cTn id="34" fill="hold">
                            <p:stCondLst>
                              <p:cond delay="2800"/>
                            </p:stCondLst>
                            <p:childTnLst>
                              <p:par>
                                <p:cTn id="35" presetID="10" presetClass="entr" presetSubtype="0" fill="hold" nodeType="afterEffect">
                                  <p:stCondLst>
                                    <p:cond delay="0"/>
                                  </p:stCondLst>
                                  <p:childTnLst>
                                    <p:set>
                                      <p:cBhvr>
                                        <p:cTn id="36" dur="1" fill="hold">
                                          <p:stCondLst>
                                            <p:cond delay="0"/>
                                          </p:stCondLst>
                                        </p:cTn>
                                        <p:tgtEl>
                                          <p:spTgt spid="126990"/>
                                        </p:tgtEl>
                                        <p:attrNameLst>
                                          <p:attrName>style.visibility</p:attrName>
                                        </p:attrNameLst>
                                      </p:cBhvr>
                                      <p:to>
                                        <p:strVal val="visible"/>
                                      </p:to>
                                    </p:set>
                                    <p:animEffect transition="in" filter="fade">
                                      <p:cBhvr>
                                        <p:cTn id="37" dur="300"/>
                                        <p:tgtEl>
                                          <p:spTgt spid="126990"/>
                                        </p:tgtEl>
                                      </p:cBhvr>
                                    </p:animEffect>
                                  </p:childTnLst>
                                </p:cTn>
                              </p:par>
                            </p:childTnLst>
                          </p:cTn>
                        </p:par>
                        <p:par>
                          <p:cTn id="38" fill="hold">
                            <p:stCondLst>
                              <p:cond delay="3100"/>
                            </p:stCondLst>
                            <p:childTnLst>
                              <p:par>
                                <p:cTn id="39" presetID="10" presetClass="entr" presetSubtype="0" fill="hold" nodeType="afterEffect">
                                  <p:stCondLst>
                                    <p:cond delay="0"/>
                                  </p:stCondLst>
                                  <p:childTnLst>
                                    <p:set>
                                      <p:cBhvr>
                                        <p:cTn id="40" dur="1" fill="hold">
                                          <p:stCondLst>
                                            <p:cond delay="0"/>
                                          </p:stCondLst>
                                        </p:cTn>
                                        <p:tgtEl>
                                          <p:spTgt spid="126991"/>
                                        </p:tgtEl>
                                        <p:attrNameLst>
                                          <p:attrName>style.visibility</p:attrName>
                                        </p:attrNameLst>
                                      </p:cBhvr>
                                      <p:to>
                                        <p:strVal val="visible"/>
                                      </p:to>
                                    </p:set>
                                    <p:animEffect transition="in" filter="fade">
                                      <p:cBhvr>
                                        <p:cTn id="41" dur="300"/>
                                        <p:tgtEl>
                                          <p:spTgt spid="126991"/>
                                        </p:tgtEl>
                                      </p:cBhvr>
                                    </p:animEffect>
                                  </p:childTnLst>
                                </p:cTn>
                              </p:par>
                            </p:childTnLst>
                          </p:cTn>
                        </p:par>
                        <p:par>
                          <p:cTn id="42" fill="hold">
                            <p:stCondLst>
                              <p:cond delay="3400"/>
                            </p:stCondLst>
                            <p:childTnLst>
                              <p:par>
                                <p:cTn id="43" presetID="18" presetClass="entr" presetSubtype="3" fill="hold" nodeType="afterEffect">
                                  <p:stCondLst>
                                    <p:cond delay="0"/>
                                  </p:stCondLst>
                                  <p:childTnLst>
                                    <p:set>
                                      <p:cBhvr>
                                        <p:cTn id="44" dur="1" fill="hold">
                                          <p:stCondLst>
                                            <p:cond delay="0"/>
                                          </p:stCondLst>
                                        </p:cTn>
                                        <p:tgtEl>
                                          <p:spTgt spid="126995"/>
                                        </p:tgtEl>
                                        <p:attrNameLst>
                                          <p:attrName>style.visibility</p:attrName>
                                        </p:attrNameLst>
                                      </p:cBhvr>
                                      <p:to>
                                        <p:strVal val="visible"/>
                                      </p:to>
                                    </p:set>
                                    <p:animEffect transition="in" filter="strips(upRight)">
                                      <p:cBhvr>
                                        <p:cTn id="45" dur="1000"/>
                                        <p:tgtEl>
                                          <p:spTgt spid="126995"/>
                                        </p:tgtEl>
                                      </p:cBhvr>
                                    </p:animEffect>
                                  </p:childTnLst>
                                </p:cTn>
                              </p:par>
                              <p:par>
                                <p:cTn id="46" presetID="18" presetClass="entr" presetSubtype="3" fill="hold" nodeType="withEffect">
                                  <p:stCondLst>
                                    <p:cond delay="0"/>
                                  </p:stCondLst>
                                  <p:childTnLst>
                                    <p:set>
                                      <p:cBhvr>
                                        <p:cTn id="47" dur="1" fill="hold">
                                          <p:stCondLst>
                                            <p:cond delay="0"/>
                                          </p:stCondLst>
                                        </p:cTn>
                                        <p:tgtEl>
                                          <p:spTgt spid="126992"/>
                                        </p:tgtEl>
                                        <p:attrNameLst>
                                          <p:attrName>style.visibility</p:attrName>
                                        </p:attrNameLst>
                                      </p:cBhvr>
                                      <p:to>
                                        <p:strVal val="visible"/>
                                      </p:to>
                                    </p:set>
                                    <p:animEffect transition="in" filter="strips(upRight)">
                                      <p:cBhvr>
                                        <p:cTn id="48" dur="1000"/>
                                        <p:tgtEl>
                                          <p:spTgt spid="126992"/>
                                        </p:tgtEl>
                                      </p:cBhvr>
                                    </p:animEffect>
                                  </p:childTnLst>
                                </p:cTn>
                              </p:par>
                              <p:par>
                                <p:cTn id="49" presetID="18" presetClass="entr" presetSubtype="3" fill="hold" nodeType="withEffect">
                                  <p:stCondLst>
                                    <p:cond delay="0"/>
                                  </p:stCondLst>
                                  <p:childTnLst>
                                    <p:set>
                                      <p:cBhvr>
                                        <p:cTn id="50" dur="1" fill="hold">
                                          <p:stCondLst>
                                            <p:cond delay="0"/>
                                          </p:stCondLst>
                                        </p:cTn>
                                        <p:tgtEl>
                                          <p:spTgt spid="126993"/>
                                        </p:tgtEl>
                                        <p:attrNameLst>
                                          <p:attrName>style.visibility</p:attrName>
                                        </p:attrNameLst>
                                      </p:cBhvr>
                                      <p:to>
                                        <p:strVal val="visible"/>
                                      </p:to>
                                    </p:set>
                                    <p:animEffect transition="in" filter="strips(upRight)">
                                      <p:cBhvr>
                                        <p:cTn id="51" dur="1000"/>
                                        <p:tgtEl>
                                          <p:spTgt spid="126993"/>
                                        </p:tgtEl>
                                      </p:cBhvr>
                                    </p:animEffect>
                                  </p:childTnLst>
                                </p:cTn>
                              </p:par>
                              <p:par>
                                <p:cTn id="52" presetID="10" presetClass="entr" presetSubtype="0" fill="hold" nodeType="withEffect">
                                  <p:stCondLst>
                                    <p:cond delay="0"/>
                                  </p:stCondLst>
                                  <p:childTnLst>
                                    <p:set>
                                      <p:cBhvr>
                                        <p:cTn id="53" dur="1" fill="hold">
                                          <p:stCondLst>
                                            <p:cond delay="0"/>
                                          </p:stCondLst>
                                        </p:cTn>
                                        <p:tgtEl>
                                          <p:spTgt spid="126996"/>
                                        </p:tgtEl>
                                        <p:attrNameLst>
                                          <p:attrName>style.visibility</p:attrName>
                                        </p:attrNameLst>
                                      </p:cBhvr>
                                      <p:to>
                                        <p:strVal val="visible"/>
                                      </p:to>
                                    </p:set>
                                    <p:animEffect transition="in" filter="fade">
                                      <p:cBhvr>
                                        <p:cTn id="54" dur="500"/>
                                        <p:tgtEl>
                                          <p:spTgt spid="126996"/>
                                        </p:tgtEl>
                                      </p:cBhvr>
                                    </p:animEffect>
                                  </p:childTnLst>
                                </p:cTn>
                              </p:par>
                            </p:childTnLst>
                          </p:cTn>
                        </p:par>
                        <p:par>
                          <p:cTn id="55" fill="hold">
                            <p:stCondLst>
                              <p:cond delay="4400"/>
                            </p:stCondLst>
                            <p:childTnLst>
                              <p:par>
                                <p:cTn id="56" presetID="10" presetClass="entr" presetSubtype="0" fill="hold" nodeType="afterEffect">
                                  <p:stCondLst>
                                    <p:cond delay="0"/>
                                  </p:stCondLst>
                                  <p:childTnLst>
                                    <p:set>
                                      <p:cBhvr>
                                        <p:cTn id="57" dur="1" fill="hold">
                                          <p:stCondLst>
                                            <p:cond delay="0"/>
                                          </p:stCondLst>
                                        </p:cTn>
                                        <p:tgtEl>
                                          <p:spTgt spid="126982"/>
                                        </p:tgtEl>
                                        <p:attrNameLst>
                                          <p:attrName>style.visibility</p:attrName>
                                        </p:attrNameLst>
                                      </p:cBhvr>
                                      <p:to>
                                        <p:strVal val="visible"/>
                                      </p:to>
                                    </p:set>
                                    <p:animEffect transition="in" filter="fade">
                                      <p:cBhvr>
                                        <p:cTn id="58" dur="2000"/>
                                        <p:tgtEl>
                                          <p:spTgt spid="126982"/>
                                        </p:tgtEl>
                                      </p:cBhvr>
                                    </p:animEffect>
                                  </p:childTnLst>
                                </p:cTn>
                              </p:par>
                            </p:childTnLst>
                          </p:cTn>
                        </p:par>
                        <p:par>
                          <p:cTn id="59" fill="hold">
                            <p:stCondLst>
                              <p:cond delay="6400"/>
                            </p:stCondLst>
                            <p:childTnLst>
                              <p:par>
                                <p:cTn id="60" presetID="10" presetClass="entr" presetSubtype="0" fill="hold" nodeType="afterEffect">
                                  <p:stCondLst>
                                    <p:cond delay="0"/>
                                  </p:stCondLst>
                                  <p:childTnLst>
                                    <p:set>
                                      <p:cBhvr>
                                        <p:cTn id="61" dur="1" fill="hold">
                                          <p:stCondLst>
                                            <p:cond delay="0"/>
                                          </p:stCondLst>
                                        </p:cTn>
                                        <p:tgtEl>
                                          <p:spTgt spid="126980"/>
                                        </p:tgtEl>
                                        <p:attrNameLst>
                                          <p:attrName>style.visibility</p:attrName>
                                        </p:attrNameLst>
                                      </p:cBhvr>
                                      <p:to>
                                        <p:strVal val="visible"/>
                                      </p:to>
                                    </p:set>
                                    <p:animEffect transition="in" filter="fade">
                                      <p:cBhvr>
                                        <p:cTn id="62" dur="1000"/>
                                        <p:tgtEl>
                                          <p:spTgt spid="126980"/>
                                        </p:tgtEl>
                                      </p:cBhvr>
                                    </p:animEffect>
                                  </p:childTnLst>
                                </p:cTn>
                              </p:par>
                            </p:childTnLst>
                          </p:cTn>
                        </p:par>
                        <p:par>
                          <p:cTn id="63" fill="hold">
                            <p:stCondLst>
                              <p:cond delay="7400"/>
                            </p:stCondLst>
                            <p:childTnLst>
                              <p:par>
                                <p:cTn id="64" presetID="10" presetClass="entr" presetSubtype="0" fill="hold" nodeType="afterEffect">
                                  <p:stCondLst>
                                    <p:cond delay="0"/>
                                  </p:stCondLst>
                                  <p:childTnLst>
                                    <p:set>
                                      <p:cBhvr>
                                        <p:cTn id="65" dur="1" fill="hold">
                                          <p:stCondLst>
                                            <p:cond delay="0"/>
                                          </p:stCondLst>
                                        </p:cTn>
                                        <p:tgtEl>
                                          <p:spTgt spid="126981"/>
                                        </p:tgtEl>
                                        <p:attrNameLst>
                                          <p:attrName>style.visibility</p:attrName>
                                        </p:attrNameLst>
                                      </p:cBhvr>
                                      <p:to>
                                        <p:strVal val="visible"/>
                                      </p:to>
                                    </p:set>
                                    <p:animEffect transition="in" filter="fade">
                                      <p:cBhvr>
                                        <p:cTn id="66" dur="1000"/>
                                        <p:tgtEl>
                                          <p:spTgt spid="126981"/>
                                        </p:tgtEl>
                                      </p:cBhvr>
                                    </p:animEffect>
                                  </p:childTnLst>
                                </p:cTn>
                              </p:par>
                            </p:childTnLst>
                          </p:cTn>
                        </p:par>
                        <p:par>
                          <p:cTn id="67" fill="hold">
                            <p:stCondLst>
                              <p:cond delay="8400"/>
                            </p:stCondLst>
                            <p:childTnLst>
                              <p:par>
                                <p:cTn id="68" presetID="10" presetClass="entr" presetSubtype="0" fill="hold" nodeType="afterEffect">
                                  <p:stCondLst>
                                    <p:cond delay="0"/>
                                  </p:stCondLst>
                                  <p:childTnLst>
                                    <p:set>
                                      <p:cBhvr>
                                        <p:cTn id="69" dur="1" fill="hold">
                                          <p:stCondLst>
                                            <p:cond delay="0"/>
                                          </p:stCondLst>
                                        </p:cTn>
                                        <p:tgtEl>
                                          <p:spTgt spid="126979"/>
                                        </p:tgtEl>
                                        <p:attrNameLst>
                                          <p:attrName>style.visibility</p:attrName>
                                        </p:attrNameLst>
                                      </p:cBhvr>
                                      <p:to>
                                        <p:strVal val="visible"/>
                                      </p:to>
                                    </p:set>
                                    <p:animEffect transition="in" filter="fade">
                                      <p:cBhvr>
                                        <p:cTn id="70" dur="1000"/>
                                        <p:tgtEl>
                                          <p:spTgt spid="126979"/>
                                        </p:tgtEl>
                                      </p:cBhvr>
                                    </p:animEffect>
                                  </p:childTnLst>
                                </p:cTn>
                              </p:par>
                            </p:childTnLst>
                          </p:cTn>
                        </p:par>
                        <p:par>
                          <p:cTn id="71" fill="hold">
                            <p:stCondLst>
                              <p:cond delay="9400"/>
                            </p:stCondLst>
                            <p:childTnLst>
                              <p:par>
                                <p:cTn id="72" presetID="1" presetClass="entr" presetSubtype="0" fill="hold" nodeType="afterEffect">
                                  <p:stCondLst>
                                    <p:cond delay="0"/>
                                  </p:stCondLst>
                                  <p:childTnLst>
                                    <p:set>
                                      <p:cBhvr>
                                        <p:cTn id="73" dur="1" fill="hold">
                                          <p:stCondLst>
                                            <p:cond delay="0"/>
                                          </p:stCondLst>
                                        </p:cTn>
                                        <p:tgtEl>
                                          <p:spTgt spid="126997"/>
                                        </p:tgtEl>
                                        <p:attrNameLst>
                                          <p:attrName>style.visibility</p:attrName>
                                        </p:attrNameLst>
                                      </p:cBhvr>
                                      <p:to>
                                        <p:strVal val="visible"/>
                                      </p:to>
                                    </p:set>
                                  </p:childTnLst>
                                </p:cTn>
                              </p:par>
                            </p:childTnLst>
                          </p:cTn>
                        </p:par>
                        <p:par>
                          <p:cTn id="74" fill="hold">
                            <p:stCondLst>
                              <p:cond delay="9400"/>
                            </p:stCondLst>
                            <p:childTnLst>
                              <p:par>
                                <p:cTn id="75" presetID="18" presetClass="entr" presetSubtype="12" fill="hold" nodeType="afterEffect">
                                  <p:stCondLst>
                                    <p:cond delay="0"/>
                                  </p:stCondLst>
                                  <p:childTnLst>
                                    <p:set>
                                      <p:cBhvr>
                                        <p:cTn id="76" dur="1" fill="hold">
                                          <p:stCondLst>
                                            <p:cond delay="0"/>
                                          </p:stCondLst>
                                        </p:cTn>
                                        <p:tgtEl>
                                          <p:spTgt spid="126998"/>
                                        </p:tgtEl>
                                        <p:attrNameLst>
                                          <p:attrName>style.visibility</p:attrName>
                                        </p:attrNameLst>
                                      </p:cBhvr>
                                      <p:to>
                                        <p:strVal val="visible"/>
                                      </p:to>
                                    </p:set>
                                    <p:animEffect transition="in" filter="strips(downLeft)">
                                      <p:cBhvr>
                                        <p:cTn id="77" dur="500"/>
                                        <p:tgtEl>
                                          <p:spTgt spid="126998"/>
                                        </p:tgtEl>
                                      </p:cBhvr>
                                    </p:animEffect>
                                  </p:childTnLst>
                                </p:cTn>
                              </p:par>
                            </p:childTnLst>
                          </p:cTn>
                        </p:par>
                        <p:par>
                          <p:cTn id="78" fill="hold">
                            <p:stCondLst>
                              <p:cond delay="9900"/>
                            </p:stCondLst>
                            <p:childTnLst>
                              <p:par>
                                <p:cTn id="79" presetID="10" presetClass="entr" presetSubtype="0" fill="hold" nodeType="afterEffect">
                                  <p:stCondLst>
                                    <p:cond delay="0"/>
                                  </p:stCondLst>
                                  <p:childTnLst>
                                    <p:set>
                                      <p:cBhvr>
                                        <p:cTn id="80" dur="1" fill="hold">
                                          <p:stCondLst>
                                            <p:cond delay="0"/>
                                          </p:stCondLst>
                                        </p:cTn>
                                        <p:tgtEl>
                                          <p:spTgt spid="126999"/>
                                        </p:tgtEl>
                                        <p:attrNameLst>
                                          <p:attrName>style.visibility</p:attrName>
                                        </p:attrNameLst>
                                      </p:cBhvr>
                                      <p:to>
                                        <p:strVal val="visible"/>
                                      </p:to>
                                    </p:set>
                                    <p:animEffect transition="in" filter="fade">
                                      <p:cBhvr>
                                        <p:cTn id="81" dur="1000"/>
                                        <p:tgtEl>
                                          <p:spTgt spid="1269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2"/>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defRPr/>
            </a:pPr>
            <a:r>
              <a:rPr lang="en-US" sz="1000">
                <a:solidFill>
                  <a:srgbClr val="58595B"/>
                </a:solidFill>
                <a:latin typeface="+mn-lt"/>
                <a:cs typeface="Arial" charset="0"/>
              </a:rPr>
              <a:t>p. </a:t>
            </a:r>
            <a:fld id="{63D880D2-BF72-4561-BEB8-BC70F69E7156}" type="slidenum">
              <a:rPr lang="en-US" sz="1000">
                <a:solidFill>
                  <a:srgbClr val="58595B"/>
                </a:solidFill>
                <a:latin typeface="+mn-lt"/>
                <a:cs typeface="Arial" charset="0"/>
              </a:rPr>
              <a:pPr eaLnBrk="0" hangingPunct="0">
                <a:lnSpc>
                  <a:spcPct val="100000"/>
                </a:lnSpc>
                <a:defRPr/>
              </a:pPr>
              <a:t>16</a:t>
            </a:fld>
            <a:endParaRPr lang="en-US" sz="1000">
              <a:solidFill>
                <a:srgbClr val="58595B"/>
              </a:solidFill>
              <a:latin typeface="+mn-lt"/>
              <a:cs typeface="Arial" charset="0"/>
            </a:endParaRPr>
          </a:p>
        </p:txBody>
      </p:sp>
      <p:pic>
        <p:nvPicPr>
          <p:cNvPr id="935939" name="Picture 18" descr="camd_emissions_1997"/>
          <p:cNvPicPr>
            <a:picLocks noChangeAspect="1" noChangeArrowheads="1"/>
          </p:cNvPicPr>
          <p:nvPr/>
        </p:nvPicPr>
        <p:blipFill>
          <a:blip r:embed="rId2" cstate="print"/>
          <a:srcRect/>
          <a:stretch>
            <a:fillRect/>
          </a:stretch>
        </p:blipFill>
        <p:spPr bwMode="auto">
          <a:xfrm>
            <a:off x="0" y="911225"/>
            <a:ext cx="9144000" cy="6264275"/>
          </a:xfrm>
          <a:prstGeom prst="rect">
            <a:avLst/>
          </a:prstGeom>
          <a:noFill/>
          <a:ln w="9525">
            <a:noFill/>
            <a:miter lim="800000"/>
            <a:headEnd/>
            <a:tailEnd/>
          </a:ln>
        </p:spPr>
      </p:pic>
      <p:pic>
        <p:nvPicPr>
          <p:cNvPr id="128019" name="Picture 19" descr="camd_emissions_2010"/>
          <p:cNvPicPr>
            <a:picLocks noChangeArrowheads="1"/>
          </p:cNvPicPr>
          <p:nvPr/>
        </p:nvPicPr>
        <p:blipFill>
          <a:blip r:embed="rId3" cstate="print"/>
          <a:srcRect/>
          <a:stretch>
            <a:fillRect/>
          </a:stretch>
        </p:blipFill>
        <p:spPr bwMode="auto">
          <a:xfrm>
            <a:off x="0" y="977900"/>
            <a:ext cx="9144000" cy="6261100"/>
          </a:xfrm>
          <a:prstGeom prst="rect">
            <a:avLst/>
          </a:prstGeom>
          <a:noFill/>
          <a:ln w="9525">
            <a:noFill/>
            <a:miter lim="800000"/>
            <a:headEnd/>
            <a:tailEnd/>
          </a:ln>
        </p:spPr>
      </p:pic>
      <p:sp>
        <p:nvSpPr>
          <p:cNvPr id="935941" name="Rectangle 7"/>
          <p:cNvSpPr>
            <a:spLocks noGrp="1" noChangeArrowheads="1"/>
          </p:cNvSpPr>
          <p:nvPr>
            <p:ph type="title" idx="4294967295"/>
          </p:nvPr>
        </p:nvSpPr>
        <p:spPr>
          <a:xfrm>
            <a:off x="685800" y="107950"/>
            <a:ext cx="7940675" cy="825500"/>
          </a:xfrm>
        </p:spPr>
        <p:txBody>
          <a:bodyPr/>
          <a:lstStyle/>
          <a:p>
            <a:r>
              <a:rPr lang="en-US" dirty="0">
                <a:solidFill>
                  <a:srgbClr val="000099"/>
                </a:solidFill>
              </a:rPr>
              <a:t>Westerly </a:t>
            </a:r>
            <a:r>
              <a:rPr lang="en-US" dirty="0" smtClean="0">
                <a:solidFill>
                  <a:srgbClr val="000099"/>
                </a:solidFill>
              </a:rPr>
              <a:t>Transport</a:t>
            </a:r>
            <a:endParaRPr lang="en-US" dirty="0">
              <a:solidFill>
                <a:srgbClr val="000099"/>
              </a:solidFill>
            </a:endParaRPr>
          </a:p>
        </p:txBody>
      </p:sp>
      <p:pic>
        <p:nvPicPr>
          <p:cNvPr id="128008" name="Picture 8" descr="BermudaHigh"/>
          <p:cNvPicPr>
            <a:picLocks noChangeAspect="1" noChangeArrowheads="1"/>
          </p:cNvPicPr>
          <p:nvPr/>
        </p:nvPicPr>
        <p:blipFill>
          <a:blip r:embed="rId4" cstate="print"/>
          <a:srcRect/>
          <a:stretch>
            <a:fillRect/>
          </a:stretch>
        </p:blipFill>
        <p:spPr bwMode="auto">
          <a:xfrm>
            <a:off x="1746250" y="3144838"/>
            <a:ext cx="5516563" cy="3182937"/>
          </a:xfrm>
          <a:prstGeom prst="rect">
            <a:avLst/>
          </a:prstGeom>
          <a:noFill/>
          <a:ln w="9525">
            <a:noFill/>
            <a:miter lim="800000"/>
            <a:headEnd/>
            <a:tailEnd/>
          </a:ln>
        </p:spPr>
      </p:pic>
      <p:pic>
        <p:nvPicPr>
          <p:cNvPr id="128009" name="Picture 9" descr="Arrow0"/>
          <p:cNvPicPr>
            <a:picLocks noChangeAspect="1" noChangeArrowheads="1"/>
          </p:cNvPicPr>
          <p:nvPr/>
        </p:nvPicPr>
        <p:blipFill>
          <a:blip r:embed="rId5" cstate="print"/>
          <a:srcRect/>
          <a:stretch>
            <a:fillRect/>
          </a:stretch>
        </p:blipFill>
        <p:spPr bwMode="auto">
          <a:xfrm>
            <a:off x="1198563" y="4810125"/>
            <a:ext cx="1524000" cy="1376363"/>
          </a:xfrm>
          <a:prstGeom prst="rect">
            <a:avLst/>
          </a:prstGeom>
          <a:noFill/>
          <a:ln w="9525">
            <a:noFill/>
            <a:miter lim="800000"/>
            <a:headEnd/>
            <a:tailEnd/>
          </a:ln>
        </p:spPr>
      </p:pic>
      <p:pic>
        <p:nvPicPr>
          <p:cNvPr id="128010" name="Picture 10" descr="Arrow1"/>
          <p:cNvPicPr>
            <a:picLocks noChangeAspect="1" noChangeArrowheads="1"/>
          </p:cNvPicPr>
          <p:nvPr/>
        </p:nvPicPr>
        <p:blipFill>
          <a:blip r:embed="rId6" cstate="print"/>
          <a:srcRect/>
          <a:stretch>
            <a:fillRect/>
          </a:stretch>
        </p:blipFill>
        <p:spPr bwMode="auto">
          <a:xfrm rot="-389983">
            <a:off x="1273175" y="3429000"/>
            <a:ext cx="1524000" cy="1374775"/>
          </a:xfrm>
          <a:prstGeom prst="rect">
            <a:avLst/>
          </a:prstGeom>
          <a:noFill/>
          <a:ln w="9525">
            <a:noFill/>
            <a:miter lim="800000"/>
            <a:headEnd/>
            <a:tailEnd/>
          </a:ln>
        </p:spPr>
      </p:pic>
      <p:pic>
        <p:nvPicPr>
          <p:cNvPr id="128011" name="Picture 11" descr="Arrow2"/>
          <p:cNvPicPr>
            <a:picLocks noChangeAspect="1" noChangeArrowheads="1"/>
          </p:cNvPicPr>
          <p:nvPr/>
        </p:nvPicPr>
        <p:blipFill>
          <a:blip r:embed="rId7" cstate="print"/>
          <a:srcRect/>
          <a:stretch>
            <a:fillRect/>
          </a:stretch>
        </p:blipFill>
        <p:spPr bwMode="auto">
          <a:xfrm>
            <a:off x="2771775" y="2513013"/>
            <a:ext cx="1524000" cy="1376362"/>
          </a:xfrm>
          <a:prstGeom prst="rect">
            <a:avLst/>
          </a:prstGeom>
          <a:noFill/>
          <a:ln w="9525">
            <a:noFill/>
            <a:miter lim="800000"/>
            <a:headEnd/>
            <a:tailEnd/>
          </a:ln>
        </p:spPr>
      </p:pic>
      <p:pic>
        <p:nvPicPr>
          <p:cNvPr id="128012" name="Picture 12" descr="Arrow4"/>
          <p:cNvPicPr>
            <a:picLocks noChangeAspect="1" noChangeArrowheads="1"/>
          </p:cNvPicPr>
          <p:nvPr/>
        </p:nvPicPr>
        <p:blipFill>
          <a:blip r:embed="rId8" cstate="print"/>
          <a:srcRect/>
          <a:stretch>
            <a:fillRect/>
          </a:stretch>
        </p:blipFill>
        <p:spPr bwMode="auto">
          <a:xfrm>
            <a:off x="6286500" y="3059113"/>
            <a:ext cx="1524000" cy="1376362"/>
          </a:xfrm>
          <a:prstGeom prst="rect">
            <a:avLst/>
          </a:prstGeom>
          <a:noFill/>
          <a:ln w="9525">
            <a:noFill/>
            <a:miter lim="800000"/>
            <a:headEnd/>
            <a:tailEnd/>
          </a:ln>
        </p:spPr>
      </p:pic>
      <p:pic>
        <p:nvPicPr>
          <p:cNvPr id="128013" name="Picture 13" descr="Arrow5"/>
          <p:cNvPicPr>
            <a:picLocks noChangeAspect="1" noChangeArrowheads="1"/>
          </p:cNvPicPr>
          <p:nvPr/>
        </p:nvPicPr>
        <p:blipFill>
          <a:blip r:embed="rId9" cstate="print"/>
          <a:srcRect/>
          <a:stretch>
            <a:fillRect/>
          </a:stretch>
        </p:blipFill>
        <p:spPr bwMode="auto">
          <a:xfrm>
            <a:off x="6276975" y="4462463"/>
            <a:ext cx="1524000" cy="1376362"/>
          </a:xfrm>
          <a:prstGeom prst="rect">
            <a:avLst/>
          </a:prstGeom>
          <a:noFill/>
          <a:ln w="9525">
            <a:noFill/>
            <a:miter lim="800000"/>
            <a:headEnd/>
            <a:tailEnd/>
          </a:ln>
        </p:spPr>
      </p:pic>
      <p:pic>
        <p:nvPicPr>
          <p:cNvPr id="128014" name="Picture 14" descr="Arrow6"/>
          <p:cNvPicPr>
            <a:picLocks noChangeAspect="1" noChangeArrowheads="1"/>
          </p:cNvPicPr>
          <p:nvPr/>
        </p:nvPicPr>
        <p:blipFill>
          <a:blip r:embed="rId10" cstate="print"/>
          <a:srcRect/>
          <a:stretch>
            <a:fillRect/>
          </a:stretch>
        </p:blipFill>
        <p:spPr bwMode="auto">
          <a:xfrm>
            <a:off x="4989513" y="5476875"/>
            <a:ext cx="1524000" cy="1376363"/>
          </a:xfrm>
          <a:prstGeom prst="rect">
            <a:avLst/>
          </a:prstGeom>
          <a:noFill/>
          <a:ln w="9525">
            <a:noFill/>
            <a:miter lim="800000"/>
            <a:headEnd/>
            <a:tailEnd/>
          </a:ln>
        </p:spPr>
      </p:pic>
      <p:pic>
        <p:nvPicPr>
          <p:cNvPr id="128015" name="Picture 15" descr="Arrow7"/>
          <p:cNvPicPr>
            <a:picLocks noChangeAspect="1" noChangeArrowheads="1"/>
          </p:cNvPicPr>
          <p:nvPr/>
        </p:nvPicPr>
        <p:blipFill>
          <a:blip r:embed="rId11" cstate="print"/>
          <a:srcRect/>
          <a:stretch>
            <a:fillRect/>
          </a:stretch>
        </p:blipFill>
        <p:spPr bwMode="auto">
          <a:xfrm>
            <a:off x="3124200" y="5634038"/>
            <a:ext cx="1524000" cy="1376362"/>
          </a:xfrm>
          <a:prstGeom prst="rect">
            <a:avLst/>
          </a:prstGeom>
          <a:noFill/>
          <a:ln w="9525">
            <a:noFill/>
            <a:miter lim="800000"/>
            <a:headEnd/>
            <a:tailEnd/>
          </a:ln>
        </p:spPr>
      </p:pic>
      <p:pic>
        <p:nvPicPr>
          <p:cNvPr id="128016" name="Picture 16" descr="Arrow3"/>
          <p:cNvPicPr>
            <a:picLocks noChangeAspect="1" noChangeArrowheads="1"/>
          </p:cNvPicPr>
          <p:nvPr/>
        </p:nvPicPr>
        <p:blipFill>
          <a:blip r:embed="rId12" cstate="print"/>
          <a:srcRect/>
          <a:stretch>
            <a:fillRect/>
          </a:stretch>
        </p:blipFill>
        <p:spPr bwMode="auto">
          <a:xfrm>
            <a:off x="4572000" y="2373313"/>
            <a:ext cx="1524000" cy="13763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28008"/>
                                        </p:tgtEl>
                                        <p:attrNameLst>
                                          <p:attrName>style.visibility</p:attrName>
                                        </p:attrNameLst>
                                      </p:cBhvr>
                                      <p:to>
                                        <p:strVal val="visible"/>
                                      </p:to>
                                    </p:set>
                                    <p:anim calcmode="lin" valueType="num">
                                      <p:cBhvr>
                                        <p:cTn id="7" dur="1000" fill="hold"/>
                                        <p:tgtEl>
                                          <p:spTgt spid="128008"/>
                                        </p:tgtEl>
                                        <p:attrNameLst>
                                          <p:attrName>ppt_w</p:attrName>
                                        </p:attrNameLst>
                                      </p:cBhvr>
                                      <p:tavLst>
                                        <p:tav tm="0">
                                          <p:val>
                                            <p:fltVal val="0"/>
                                          </p:val>
                                        </p:tav>
                                        <p:tav tm="100000">
                                          <p:val>
                                            <p:strVal val="#ppt_w"/>
                                          </p:val>
                                        </p:tav>
                                      </p:tavLst>
                                    </p:anim>
                                    <p:anim calcmode="lin" valueType="num">
                                      <p:cBhvr>
                                        <p:cTn id="8" dur="1000" fill="hold"/>
                                        <p:tgtEl>
                                          <p:spTgt spid="128008"/>
                                        </p:tgtEl>
                                        <p:attrNameLst>
                                          <p:attrName>ppt_h</p:attrName>
                                        </p:attrNameLst>
                                      </p:cBhvr>
                                      <p:tavLst>
                                        <p:tav tm="0">
                                          <p:val>
                                            <p:fltVal val="0"/>
                                          </p:val>
                                        </p:tav>
                                        <p:tav tm="100000">
                                          <p:val>
                                            <p:strVal val="#ppt_h"/>
                                          </p:val>
                                        </p:tav>
                                      </p:tavLst>
                                    </p:anim>
                                    <p:animEffect transition="in" filter="fade">
                                      <p:cBhvr>
                                        <p:cTn id="9" dur="1000"/>
                                        <p:tgtEl>
                                          <p:spTgt spid="128008"/>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28009"/>
                                        </p:tgtEl>
                                        <p:attrNameLst>
                                          <p:attrName>style.visibility</p:attrName>
                                        </p:attrNameLst>
                                      </p:cBhvr>
                                      <p:to>
                                        <p:strVal val="visible"/>
                                      </p:to>
                                    </p:set>
                                    <p:animEffect transition="in" filter="fade">
                                      <p:cBhvr>
                                        <p:cTn id="13" dur="300"/>
                                        <p:tgtEl>
                                          <p:spTgt spid="128009"/>
                                        </p:tgtEl>
                                      </p:cBhvr>
                                    </p:animEffect>
                                  </p:childTnLst>
                                </p:cTn>
                              </p:par>
                            </p:childTnLst>
                          </p:cTn>
                        </p:par>
                        <p:par>
                          <p:cTn id="14" fill="hold">
                            <p:stCondLst>
                              <p:cond delay="1300"/>
                            </p:stCondLst>
                            <p:childTnLst>
                              <p:par>
                                <p:cTn id="15" presetID="10" presetClass="entr" presetSubtype="0" fill="hold" nodeType="afterEffect">
                                  <p:stCondLst>
                                    <p:cond delay="0"/>
                                  </p:stCondLst>
                                  <p:childTnLst>
                                    <p:set>
                                      <p:cBhvr>
                                        <p:cTn id="16" dur="1" fill="hold">
                                          <p:stCondLst>
                                            <p:cond delay="0"/>
                                          </p:stCondLst>
                                        </p:cTn>
                                        <p:tgtEl>
                                          <p:spTgt spid="128010"/>
                                        </p:tgtEl>
                                        <p:attrNameLst>
                                          <p:attrName>style.visibility</p:attrName>
                                        </p:attrNameLst>
                                      </p:cBhvr>
                                      <p:to>
                                        <p:strVal val="visible"/>
                                      </p:to>
                                    </p:set>
                                    <p:animEffect transition="in" filter="fade">
                                      <p:cBhvr>
                                        <p:cTn id="17" dur="300"/>
                                        <p:tgtEl>
                                          <p:spTgt spid="128010"/>
                                        </p:tgtEl>
                                      </p:cBhvr>
                                    </p:animEffect>
                                  </p:childTnLst>
                                </p:cTn>
                              </p:par>
                            </p:childTnLst>
                          </p:cTn>
                        </p:par>
                        <p:par>
                          <p:cTn id="18" fill="hold">
                            <p:stCondLst>
                              <p:cond delay="1600"/>
                            </p:stCondLst>
                            <p:childTnLst>
                              <p:par>
                                <p:cTn id="19" presetID="10" presetClass="entr" presetSubtype="0" fill="hold" nodeType="afterEffect">
                                  <p:stCondLst>
                                    <p:cond delay="0"/>
                                  </p:stCondLst>
                                  <p:childTnLst>
                                    <p:set>
                                      <p:cBhvr>
                                        <p:cTn id="20" dur="1" fill="hold">
                                          <p:stCondLst>
                                            <p:cond delay="0"/>
                                          </p:stCondLst>
                                        </p:cTn>
                                        <p:tgtEl>
                                          <p:spTgt spid="128011"/>
                                        </p:tgtEl>
                                        <p:attrNameLst>
                                          <p:attrName>style.visibility</p:attrName>
                                        </p:attrNameLst>
                                      </p:cBhvr>
                                      <p:to>
                                        <p:strVal val="visible"/>
                                      </p:to>
                                    </p:set>
                                    <p:animEffect transition="in" filter="fade">
                                      <p:cBhvr>
                                        <p:cTn id="21" dur="300"/>
                                        <p:tgtEl>
                                          <p:spTgt spid="128011"/>
                                        </p:tgtEl>
                                      </p:cBhvr>
                                    </p:animEffect>
                                  </p:childTnLst>
                                </p:cTn>
                              </p:par>
                            </p:childTnLst>
                          </p:cTn>
                        </p:par>
                        <p:par>
                          <p:cTn id="22" fill="hold">
                            <p:stCondLst>
                              <p:cond delay="1900"/>
                            </p:stCondLst>
                            <p:childTnLst>
                              <p:par>
                                <p:cTn id="23" presetID="10" presetClass="entr" presetSubtype="0" fill="hold" nodeType="afterEffect">
                                  <p:stCondLst>
                                    <p:cond delay="0"/>
                                  </p:stCondLst>
                                  <p:childTnLst>
                                    <p:set>
                                      <p:cBhvr>
                                        <p:cTn id="24" dur="1" fill="hold">
                                          <p:stCondLst>
                                            <p:cond delay="0"/>
                                          </p:stCondLst>
                                        </p:cTn>
                                        <p:tgtEl>
                                          <p:spTgt spid="128016"/>
                                        </p:tgtEl>
                                        <p:attrNameLst>
                                          <p:attrName>style.visibility</p:attrName>
                                        </p:attrNameLst>
                                      </p:cBhvr>
                                      <p:to>
                                        <p:strVal val="visible"/>
                                      </p:to>
                                    </p:set>
                                    <p:animEffect transition="in" filter="fade">
                                      <p:cBhvr>
                                        <p:cTn id="25" dur="300"/>
                                        <p:tgtEl>
                                          <p:spTgt spid="128016"/>
                                        </p:tgtEl>
                                      </p:cBhvr>
                                    </p:animEffect>
                                  </p:childTnLst>
                                </p:cTn>
                              </p:par>
                            </p:childTnLst>
                          </p:cTn>
                        </p:par>
                        <p:par>
                          <p:cTn id="26" fill="hold">
                            <p:stCondLst>
                              <p:cond delay="2200"/>
                            </p:stCondLst>
                            <p:childTnLst>
                              <p:par>
                                <p:cTn id="27" presetID="10" presetClass="entr" presetSubtype="0" fill="hold" nodeType="afterEffect">
                                  <p:stCondLst>
                                    <p:cond delay="0"/>
                                  </p:stCondLst>
                                  <p:childTnLst>
                                    <p:set>
                                      <p:cBhvr>
                                        <p:cTn id="28" dur="1" fill="hold">
                                          <p:stCondLst>
                                            <p:cond delay="0"/>
                                          </p:stCondLst>
                                        </p:cTn>
                                        <p:tgtEl>
                                          <p:spTgt spid="128012"/>
                                        </p:tgtEl>
                                        <p:attrNameLst>
                                          <p:attrName>style.visibility</p:attrName>
                                        </p:attrNameLst>
                                      </p:cBhvr>
                                      <p:to>
                                        <p:strVal val="visible"/>
                                      </p:to>
                                    </p:set>
                                    <p:animEffect transition="in" filter="fade">
                                      <p:cBhvr>
                                        <p:cTn id="29" dur="300"/>
                                        <p:tgtEl>
                                          <p:spTgt spid="128012"/>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8013"/>
                                        </p:tgtEl>
                                        <p:attrNameLst>
                                          <p:attrName>style.visibility</p:attrName>
                                        </p:attrNameLst>
                                      </p:cBhvr>
                                      <p:to>
                                        <p:strVal val="visible"/>
                                      </p:to>
                                    </p:set>
                                    <p:animEffect transition="in" filter="fade">
                                      <p:cBhvr>
                                        <p:cTn id="33" dur="300"/>
                                        <p:tgtEl>
                                          <p:spTgt spid="128013"/>
                                        </p:tgtEl>
                                      </p:cBhvr>
                                    </p:animEffect>
                                  </p:childTnLst>
                                </p:cTn>
                              </p:par>
                            </p:childTnLst>
                          </p:cTn>
                        </p:par>
                        <p:par>
                          <p:cTn id="34" fill="hold">
                            <p:stCondLst>
                              <p:cond delay="2800"/>
                            </p:stCondLst>
                            <p:childTnLst>
                              <p:par>
                                <p:cTn id="35" presetID="10" presetClass="entr" presetSubtype="0" fill="hold" nodeType="afterEffect">
                                  <p:stCondLst>
                                    <p:cond delay="0"/>
                                  </p:stCondLst>
                                  <p:childTnLst>
                                    <p:set>
                                      <p:cBhvr>
                                        <p:cTn id="36" dur="1" fill="hold">
                                          <p:stCondLst>
                                            <p:cond delay="0"/>
                                          </p:stCondLst>
                                        </p:cTn>
                                        <p:tgtEl>
                                          <p:spTgt spid="128014"/>
                                        </p:tgtEl>
                                        <p:attrNameLst>
                                          <p:attrName>style.visibility</p:attrName>
                                        </p:attrNameLst>
                                      </p:cBhvr>
                                      <p:to>
                                        <p:strVal val="visible"/>
                                      </p:to>
                                    </p:set>
                                    <p:animEffect transition="in" filter="fade">
                                      <p:cBhvr>
                                        <p:cTn id="37" dur="300"/>
                                        <p:tgtEl>
                                          <p:spTgt spid="128014"/>
                                        </p:tgtEl>
                                      </p:cBhvr>
                                    </p:animEffect>
                                  </p:childTnLst>
                                </p:cTn>
                              </p:par>
                            </p:childTnLst>
                          </p:cTn>
                        </p:par>
                        <p:par>
                          <p:cTn id="38" fill="hold">
                            <p:stCondLst>
                              <p:cond delay="3100"/>
                            </p:stCondLst>
                            <p:childTnLst>
                              <p:par>
                                <p:cTn id="39" presetID="10" presetClass="entr" presetSubtype="0" fill="hold" nodeType="afterEffect">
                                  <p:stCondLst>
                                    <p:cond delay="0"/>
                                  </p:stCondLst>
                                  <p:childTnLst>
                                    <p:set>
                                      <p:cBhvr>
                                        <p:cTn id="40" dur="1" fill="hold">
                                          <p:stCondLst>
                                            <p:cond delay="0"/>
                                          </p:stCondLst>
                                        </p:cTn>
                                        <p:tgtEl>
                                          <p:spTgt spid="128015"/>
                                        </p:tgtEl>
                                        <p:attrNameLst>
                                          <p:attrName>style.visibility</p:attrName>
                                        </p:attrNameLst>
                                      </p:cBhvr>
                                      <p:to>
                                        <p:strVal val="visible"/>
                                      </p:to>
                                    </p:set>
                                    <p:animEffect transition="in" filter="fade">
                                      <p:cBhvr>
                                        <p:cTn id="41" dur="300"/>
                                        <p:tgtEl>
                                          <p:spTgt spid="128015"/>
                                        </p:tgtEl>
                                      </p:cBhvr>
                                    </p:animEffect>
                                  </p:childTnLst>
                                </p:cTn>
                              </p:par>
                            </p:childTnLst>
                          </p:cTn>
                        </p:par>
                        <p:par>
                          <p:cTn id="42" fill="hold">
                            <p:stCondLst>
                              <p:cond delay="3400"/>
                            </p:stCondLst>
                            <p:childTnLst>
                              <p:par>
                                <p:cTn id="43" presetID="10" presetClass="entr" presetSubtype="0" fill="hold" nodeType="afterEffect">
                                  <p:stCondLst>
                                    <p:cond delay="0"/>
                                  </p:stCondLst>
                                  <p:childTnLst>
                                    <p:set>
                                      <p:cBhvr>
                                        <p:cTn id="44" dur="1" fill="hold">
                                          <p:stCondLst>
                                            <p:cond delay="0"/>
                                          </p:stCondLst>
                                        </p:cTn>
                                        <p:tgtEl>
                                          <p:spTgt spid="128009"/>
                                        </p:tgtEl>
                                        <p:attrNameLst>
                                          <p:attrName>style.visibility</p:attrName>
                                        </p:attrNameLst>
                                      </p:cBhvr>
                                      <p:to>
                                        <p:strVal val="visible"/>
                                      </p:to>
                                    </p:set>
                                    <p:animEffect transition="in" filter="fade">
                                      <p:cBhvr>
                                        <p:cTn id="45" dur="300"/>
                                        <p:tgtEl>
                                          <p:spTgt spid="12800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28010"/>
                                        </p:tgtEl>
                                        <p:attrNameLst>
                                          <p:attrName>style.visibility</p:attrName>
                                        </p:attrNameLst>
                                      </p:cBhvr>
                                      <p:to>
                                        <p:strVal val="visible"/>
                                      </p:to>
                                    </p:set>
                                    <p:animEffect transition="in" filter="fade">
                                      <p:cBhvr>
                                        <p:cTn id="49" dur="300"/>
                                        <p:tgtEl>
                                          <p:spTgt spid="128010"/>
                                        </p:tgtEl>
                                      </p:cBhvr>
                                    </p:animEffect>
                                  </p:childTnLst>
                                </p:cTn>
                              </p:par>
                            </p:childTnLst>
                          </p:cTn>
                        </p:par>
                        <p:par>
                          <p:cTn id="50" fill="hold">
                            <p:stCondLst>
                              <p:cond delay="4000"/>
                            </p:stCondLst>
                            <p:childTnLst>
                              <p:par>
                                <p:cTn id="51" presetID="10" presetClass="entr" presetSubtype="0" fill="hold" nodeType="afterEffect">
                                  <p:stCondLst>
                                    <p:cond delay="0"/>
                                  </p:stCondLst>
                                  <p:childTnLst>
                                    <p:set>
                                      <p:cBhvr>
                                        <p:cTn id="52" dur="1" fill="hold">
                                          <p:stCondLst>
                                            <p:cond delay="0"/>
                                          </p:stCondLst>
                                        </p:cTn>
                                        <p:tgtEl>
                                          <p:spTgt spid="128011"/>
                                        </p:tgtEl>
                                        <p:attrNameLst>
                                          <p:attrName>style.visibility</p:attrName>
                                        </p:attrNameLst>
                                      </p:cBhvr>
                                      <p:to>
                                        <p:strVal val="visible"/>
                                      </p:to>
                                    </p:set>
                                    <p:animEffect transition="in" filter="fade">
                                      <p:cBhvr>
                                        <p:cTn id="53" dur="300"/>
                                        <p:tgtEl>
                                          <p:spTgt spid="128011"/>
                                        </p:tgtEl>
                                      </p:cBhvr>
                                    </p:animEffect>
                                  </p:childTnLst>
                                </p:cTn>
                              </p:par>
                            </p:childTnLst>
                          </p:cTn>
                        </p:par>
                        <p:par>
                          <p:cTn id="54" fill="hold">
                            <p:stCondLst>
                              <p:cond delay="4300"/>
                            </p:stCondLst>
                            <p:childTnLst>
                              <p:par>
                                <p:cTn id="55" presetID="10" presetClass="entr" presetSubtype="0" fill="hold" nodeType="afterEffect">
                                  <p:stCondLst>
                                    <p:cond delay="0"/>
                                  </p:stCondLst>
                                  <p:childTnLst>
                                    <p:set>
                                      <p:cBhvr>
                                        <p:cTn id="56" dur="1" fill="hold">
                                          <p:stCondLst>
                                            <p:cond delay="0"/>
                                          </p:stCondLst>
                                        </p:cTn>
                                        <p:tgtEl>
                                          <p:spTgt spid="128016"/>
                                        </p:tgtEl>
                                        <p:attrNameLst>
                                          <p:attrName>style.visibility</p:attrName>
                                        </p:attrNameLst>
                                      </p:cBhvr>
                                      <p:to>
                                        <p:strVal val="visible"/>
                                      </p:to>
                                    </p:set>
                                    <p:animEffect transition="in" filter="fade">
                                      <p:cBhvr>
                                        <p:cTn id="57" dur="300"/>
                                        <p:tgtEl>
                                          <p:spTgt spid="128016"/>
                                        </p:tgtEl>
                                      </p:cBhvr>
                                    </p:animEffect>
                                  </p:childTnLst>
                                </p:cTn>
                              </p:par>
                            </p:childTnLst>
                          </p:cTn>
                        </p:par>
                        <p:par>
                          <p:cTn id="58" fill="hold">
                            <p:stCondLst>
                              <p:cond delay="4600"/>
                            </p:stCondLst>
                            <p:childTnLst>
                              <p:par>
                                <p:cTn id="59" presetID="10" presetClass="entr" presetSubtype="0" fill="hold" nodeType="afterEffect">
                                  <p:stCondLst>
                                    <p:cond delay="0"/>
                                  </p:stCondLst>
                                  <p:childTnLst>
                                    <p:set>
                                      <p:cBhvr>
                                        <p:cTn id="60" dur="1" fill="hold">
                                          <p:stCondLst>
                                            <p:cond delay="0"/>
                                          </p:stCondLst>
                                        </p:cTn>
                                        <p:tgtEl>
                                          <p:spTgt spid="128012"/>
                                        </p:tgtEl>
                                        <p:attrNameLst>
                                          <p:attrName>style.visibility</p:attrName>
                                        </p:attrNameLst>
                                      </p:cBhvr>
                                      <p:to>
                                        <p:strVal val="visible"/>
                                      </p:to>
                                    </p:set>
                                    <p:animEffect transition="in" filter="fade">
                                      <p:cBhvr>
                                        <p:cTn id="61" dur="300"/>
                                        <p:tgtEl>
                                          <p:spTgt spid="128012"/>
                                        </p:tgtEl>
                                      </p:cBhvr>
                                    </p:animEffect>
                                  </p:childTnLst>
                                </p:cTn>
                              </p:par>
                            </p:childTnLst>
                          </p:cTn>
                        </p:par>
                        <p:par>
                          <p:cTn id="62" fill="hold">
                            <p:stCondLst>
                              <p:cond delay="4900"/>
                            </p:stCondLst>
                            <p:childTnLst>
                              <p:par>
                                <p:cTn id="63" presetID="10" presetClass="entr" presetSubtype="0" fill="hold" nodeType="afterEffect">
                                  <p:stCondLst>
                                    <p:cond delay="0"/>
                                  </p:stCondLst>
                                  <p:childTnLst>
                                    <p:set>
                                      <p:cBhvr>
                                        <p:cTn id="64" dur="1" fill="hold">
                                          <p:stCondLst>
                                            <p:cond delay="0"/>
                                          </p:stCondLst>
                                        </p:cTn>
                                        <p:tgtEl>
                                          <p:spTgt spid="128013"/>
                                        </p:tgtEl>
                                        <p:attrNameLst>
                                          <p:attrName>style.visibility</p:attrName>
                                        </p:attrNameLst>
                                      </p:cBhvr>
                                      <p:to>
                                        <p:strVal val="visible"/>
                                      </p:to>
                                    </p:set>
                                    <p:animEffect transition="in" filter="fade">
                                      <p:cBhvr>
                                        <p:cTn id="65" dur="300"/>
                                        <p:tgtEl>
                                          <p:spTgt spid="128013"/>
                                        </p:tgtEl>
                                      </p:cBhvr>
                                    </p:animEffect>
                                  </p:childTnLst>
                                </p:cTn>
                              </p:par>
                            </p:childTnLst>
                          </p:cTn>
                        </p:par>
                        <p:par>
                          <p:cTn id="66" fill="hold">
                            <p:stCondLst>
                              <p:cond delay="5200"/>
                            </p:stCondLst>
                            <p:childTnLst>
                              <p:par>
                                <p:cTn id="67" presetID="10" presetClass="entr" presetSubtype="0" fill="hold" nodeType="afterEffect">
                                  <p:stCondLst>
                                    <p:cond delay="0"/>
                                  </p:stCondLst>
                                  <p:childTnLst>
                                    <p:set>
                                      <p:cBhvr>
                                        <p:cTn id="68" dur="1" fill="hold">
                                          <p:stCondLst>
                                            <p:cond delay="0"/>
                                          </p:stCondLst>
                                        </p:cTn>
                                        <p:tgtEl>
                                          <p:spTgt spid="128014"/>
                                        </p:tgtEl>
                                        <p:attrNameLst>
                                          <p:attrName>style.visibility</p:attrName>
                                        </p:attrNameLst>
                                      </p:cBhvr>
                                      <p:to>
                                        <p:strVal val="visible"/>
                                      </p:to>
                                    </p:set>
                                    <p:animEffect transition="in" filter="fade">
                                      <p:cBhvr>
                                        <p:cTn id="69" dur="300"/>
                                        <p:tgtEl>
                                          <p:spTgt spid="128014"/>
                                        </p:tgtEl>
                                      </p:cBhvr>
                                    </p:animEffect>
                                  </p:childTnLst>
                                </p:cTn>
                              </p:par>
                            </p:childTnLst>
                          </p:cTn>
                        </p:par>
                        <p:par>
                          <p:cTn id="70" fill="hold">
                            <p:stCondLst>
                              <p:cond delay="5500"/>
                            </p:stCondLst>
                            <p:childTnLst>
                              <p:par>
                                <p:cTn id="71" presetID="10" presetClass="entr" presetSubtype="0" fill="hold" nodeType="afterEffect">
                                  <p:stCondLst>
                                    <p:cond delay="0"/>
                                  </p:stCondLst>
                                  <p:childTnLst>
                                    <p:set>
                                      <p:cBhvr>
                                        <p:cTn id="72" dur="1" fill="hold">
                                          <p:stCondLst>
                                            <p:cond delay="0"/>
                                          </p:stCondLst>
                                        </p:cTn>
                                        <p:tgtEl>
                                          <p:spTgt spid="128015"/>
                                        </p:tgtEl>
                                        <p:attrNameLst>
                                          <p:attrName>style.visibility</p:attrName>
                                        </p:attrNameLst>
                                      </p:cBhvr>
                                      <p:to>
                                        <p:strVal val="visible"/>
                                      </p:to>
                                    </p:set>
                                    <p:animEffect transition="in" filter="fade">
                                      <p:cBhvr>
                                        <p:cTn id="73" dur="300"/>
                                        <p:tgtEl>
                                          <p:spTgt spid="128015"/>
                                        </p:tgtEl>
                                      </p:cBhvr>
                                    </p:animEffect>
                                  </p:childTnLst>
                                </p:cTn>
                              </p:par>
                            </p:childTnLst>
                          </p:cTn>
                        </p:par>
                        <p:par>
                          <p:cTn id="74" fill="hold">
                            <p:stCondLst>
                              <p:cond delay="5800"/>
                            </p:stCondLst>
                            <p:childTnLst>
                              <p:par>
                                <p:cTn id="75" presetID="10" presetClass="entr" presetSubtype="0" fill="hold" nodeType="afterEffect">
                                  <p:stCondLst>
                                    <p:cond delay="0"/>
                                  </p:stCondLst>
                                  <p:childTnLst>
                                    <p:set>
                                      <p:cBhvr>
                                        <p:cTn id="76" dur="1" fill="hold">
                                          <p:stCondLst>
                                            <p:cond delay="0"/>
                                          </p:stCondLst>
                                        </p:cTn>
                                        <p:tgtEl>
                                          <p:spTgt spid="128009"/>
                                        </p:tgtEl>
                                        <p:attrNameLst>
                                          <p:attrName>style.visibility</p:attrName>
                                        </p:attrNameLst>
                                      </p:cBhvr>
                                      <p:to>
                                        <p:strVal val="visible"/>
                                      </p:to>
                                    </p:set>
                                    <p:animEffect transition="in" filter="fade">
                                      <p:cBhvr>
                                        <p:cTn id="77" dur="300"/>
                                        <p:tgtEl>
                                          <p:spTgt spid="128009"/>
                                        </p:tgtEl>
                                      </p:cBhvr>
                                    </p:animEffect>
                                  </p:childTnLst>
                                </p:cTn>
                              </p:par>
                            </p:childTnLst>
                          </p:cTn>
                        </p:par>
                        <p:par>
                          <p:cTn id="78" fill="hold">
                            <p:stCondLst>
                              <p:cond delay="6100"/>
                            </p:stCondLst>
                            <p:childTnLst>
                              <p:par>
                                <p:cTn id="79" presetID="10" presetClass="entr" presetSubtype="0" fill="hold" nodeType="afterEffect">
                                  <p:stCondLst>
                                    <p:cond delay="0"/>
                                  </p:stCondLst>
                                  <p:childTnLst>
                                    <p:set>
                                      <p:cBhvr>
                                        <p:cTn id="80" dur="1" fill="hold">
                                          <p:stCondLst>
                                            <p:cond delay="0"/>
                                          </p:stCondLst>
                                        </p:cTn>
                                        <p:tgtEl>
                                          <p:spTgt spid="128010"/>
                                        </p:tgtEl>
                                        <p:attrNameLst>
                                          <p:attrName>style.visibility</p:attrName>
                                        </p:attrNameLst>
                                      </p:cBhvr>
                                      <p:to>
                                        <p:strVal val="visible"/>
                                      </p:to>
                                    </p:set>
                                    <p:animEffect transition="in" filter="fade">
                                      <p:cBhvr>
                                        <p:cTn id="81" dur="300"/>
                                        <p:tgtEl>
                                          <p:spTgt spid="128010"/>
                                        </p:tgtEl>
                                      </p:cBhvr>
                                    </p:animEffect>
                                  </p:childTnLst>
                                </p:cTn>
                              </p:par>
                            </p:childTnLst>
                          </p:cTn>
                        </p:par>
                        <p:par>
                          <p:cTn id="82" fill="hold">
                            <p:stCondLst>
                              <p:cond delay="6400"/>
                            </p:stCondLst>
                            <p:childTnLst>
                              <p:par>
                                <p:cTn id="83" presetID="10" presetClass="entr" presetSubtype="0" fill="hold" nodeType="afterEffect">
                                  <p:stCondLst>
                                    <p:cond delay="0"/>
                                  </p:stCondLst>
                                  <p:childTnLst>
                                    <p:set>
                                      <p:cBhvr>
                                        <p:cTn id="84" dur="1" fill="hold">
                                          <p:stCondLst>
                                            <p:cond delay="0"/>
                                          </p:stCondLst>
                                        </p:cTn>
                                        <p:tgtEl>
                                          <p:spTgt spid="128011"/>
                                        </p:tgtEl>
                                        <p:attrNameLst>
                                          <p:attrName>style.visibility</p:attrName>
                                        </p:attrNameLst>
                                      </p:cBhvr>
                                      <p:to>
                                        <p:strVal val="visible"/>
                                      </p:to>
                                    </p:set>
                                    <p:animEffect transition="in" filter="fade">
                                      <p:cBhvr>
                                        <p:cTn id="85" dur="300"/>
                                        <p:tgtEl>
                                          <p:spTgt spid="128011"/>
                                        </p:tgtEl>
                                      </p:cBhvr>
                                    </p:animEffect>
                                  </p:childTnLst>
                                </p:cTn>
                              </p:par>
                            </p:childTnLst>
                          </p:cTn>
                        </p:par>
                        <p:par>
                          <p:cTn id="86" fill="hold">
                            <p:stCondLst>
                              <p:cond delay="6700"/>
                            </p:stCondLst>
                            <p:childTnLst>
                              <p:par>
                                <p:cTn id="87" presetID="10" presetClass="entr" presetSubtype="0" fill="hold" nodeType="afterEffect">
                                  <p:stCondLst>
                                    <p:cond delay="0"/>
                                  </p:stCondLst>
                                  <p:childTnLst>
                                    <p:set>
                                      <p:cBhvr>
                                        <p:cTn id="88" dur="1" fill="hold">
                                          <p:stCondLst>
                                            <p:cond delay="0"/>
                                          </p:stCondLst>
                                        </p:cTn>
                                        <p:tgtEl>
                                          <p:spTgt spid="128016"/>
                                        </p:tgtEl>
                                        <p:attrNameLst>
                                          <p:attrName>style.visibility</p:attrName>
                                        </p:attrNameLst>
                                      </p:cBhvr>
                                      <p:to>
                                        <p:strVal val="visible"/>
                                      </p:to>
                                    </p:set>
                                    <p:animEffect transition="in" filter="fade">
                                      <p:cBhvr>
                                        <p:cTn id="89" dur="300"/>
                                        <p:tgtEl>
                                          <p:spTgt spid="128016"/>
                                        </p:tgtEl>
                                      </p:cBhvr>
                                    </p:animEffect>
                                  </p:childTnLst>
                                </p:cTn>
                              </p:par>
                            </p:childTnLst>
                          </p:cTn>
                        </p:par>
                        <p:par>
                          <p:cTn id="90" fill="hold">
                            <p:stCondLst>
                              <p:cond delay="7000"/>
                            </p:stCondLst>
                            <p:childTnLst>
                              <p:par>
                                <p:cTn id="91" presetID="10" presetClass="entr" presetSubtype="0" fill="hold" nodeType="afterEffect">
                                  <p:stCondLst>
                                    <p:cond delay="0"/>
                                  </p:stCondLst>
                                  <p:childTnLst>
                                    <p:set>
                                      <p:cBhvr>
                                        <p:cTn id="92" dur="1" fill="hold">
                                          <p:stCondLst>
                                            <p:cond delay="0"/>
                                          </p:stCondLst>
                                        </p:cTn>
                                        <p:tgtEl>
                                          <p:spTgt spid="128012"/>
                                        </p:tgtEl>
                                        <p:attrNameLst>
                                          <p:attrName>style.visibility</p:attrName>
                                        </p:attrNameLst>
                                      </p:cBhvr>
                                      <p:to>
                                        <p:strVal val="visible"/>
                                      </p:to>
                                    </p:set>
                                    <p:animEffect transition="in" filter="fade">
                                      <p:cBhvr>
                                        <p:cTn id="93" dur="300"/>
                                        <p:tgtEl>
                                          <p:spTgt spid="128012"/>
                                        </p:tgtEl>
                                      </p:cBhvr>
                                    </p:animEffect>
                                  </p:childTnLst>
                                </p:cTn>
                              </p:par>
                            </p:childTnLst>
                          </p:cTn>
                        </p:par>
                        <p:par>
                          <p:cTn id="94" fill="hold">
                            <p:stCondLst>
                              <p:cond delay="7300"/>
                            </p:stCondLst>
                            <p:childTnLst>
                              <p:par>
                                <p:cTn id="95" presetID="10" presetClass="entr" presetSubtype="0" fill="hold" nodeType="afterEffect">
                                  <p:stCondLst>
                                    <p:cond delay="0"/>
                                  </p:stCondLst>
                                  <p:childTnLst>
                                    <p:set>
                                      <p:cBhvr>
                                        <p:cTn id="96" dur="1" fill="hold">
                                          <p:stCondLst>
                                            <p:cond delay="0"/>
                                          </p:stCondLst>
                                        </p:cTn>
                                        <p:tgtEl>
                                          <p:spTgt spid="128013"/>
                                        </p:tgtEl>
                                        <p:attrNameLst>
                                          <p:attrName>style.visibility</p:attrName>
                                        </p:attrNameLst>
                                      </p:cBhvr>
                                      <p:to>
                                        <p:strVal val="visible"/>
                                      </p:to>
                                    </p:set>
                                    <p:animEffect transition="in" filter="fade">
                                      <p:cBhvr>
                                        <p:cTn id="97" dur="300"/>
                                        <p:tgtEl>
                                          <p:spTgt spid="128013"/>
                                        </p:tgtEl>
                                      </p:cBhvr>
                                    </p:animEffect>
                                  </p:childTnLst>
                                </p:cTn>
                              </p:par>
                            </p:childTnLst>
                          </p:cTn>
                        </p:par>
                        <p:par>
                          <p:cTn id="98" fill="hold">
                            <p:stCondLst>
                              <p:cond delay="7600"/>
                            </p:stCondLst>
                            <p:childTnLst>
                              <p:par>
                                <p:cTn id="99" presetID="10" presetClass="entr" presetSubtype="0" fill="hold" nodeType="afterEffect">
                                  <p:stCondLst>
                                    <p:cond delay="0"/>
                                  </p:stCondLst>
                                  <p:childTnLst>
                                    <p:set>
                                      <p:cBhvr>
                                        <p:cTn id="100" dur="1" fill="hold">
                                          <p:stCondLst>
                                            <p:cond delay="0"/>
                                          </p:stCondLst>
                                        </p:cTn>
                                        <p:tgtEl>
                                          <p:spTgt spid="128014"/>
                                        </p:tgtEl>
                                        <p:attrNameLst>
                                          <p:attrName>style.visibility</p:attrName>
                                        </p:attrNameLst>
                                      </p:cBhvr>
                                      <p:to>
                                        <p:strVal val="visible"/>
                                      </p:to>
                                    </p:set>
                                    <p:animEffect transition="in" filter="fade">
                                      <p:cBhvr>
                                        <p:cTn id="101" dur="300"/>
                                        <p:tgtEl>
                                          <p:spTgt spid="128014"/>
                                        </p:tgtEl>
                                      </p:cBhvr>
                                    </p:animEffect>
                                  </p:childTnLst>
                                </p:cTn>
                              </p:par>
                            </p:childTnLst>
                          </p:cTn>
                        </p:par>
                        <p:par>
                          <p:cTn id="102" fill="hold">
                            <p:stCondLst>
                              <p:cond delay="7900"/>
                            </p:stCondLst>
                            <p:childTnLst>
                              <p:par>
                                <p:cTn id="103" presetID="10" presetClass="entr" presetSubtype="0" fill="hold" nodeType="afterEffect">
                                  <p:stCondLst>
                                    <p:cond delay="0"/>
                                  </p:stCondLst>
                                  <p:childTnLst>
                                    <p:set>
                                      <p:cBhvr>
                                        <p:cTn id="104" dur="1" fill="hold">
                                          <p:stCondLst>
                                            <p:cond delay="0"/>
                                          </p:stCondLst>
                                        </p:cTn>
                                        <p:tgtEl>
                                          <p:spTgt spid="128015"/>
                                        </p:tgtEl>
                                        <p:attrNameLst>
                                          <p:attrName>style.visibility</p:attrName>
                                        </p:attrNameLst>
                                      </p:cBhvr>
                                      <p:to>
                                        <p:strVal val="visible"/>
                                      </p:to>
                                    </p:set>
                                    <p:animEffect transition="in" filter="fade">
                                      <p:cBhvr>
                                        <p:cTn id="105" dur="300"/>
                                        <p:tgtEl>
                                          <p:spTgt spid="128015"/>
                                        </p:tgtEl>
                                      </p:cBhvr>
                                    </p:animEffect>
                                  </p:childTnLst>
                                </p:cTn>
                              </p:par>
                            </p:childTnLst>
                          </p:cTn>
                        </p:par>
                        <p:par>
                          <p:cTn id="106" fill="hold">
                            <p:stCondLst>
                              <p:cond delay="8200"/>
                            </p:stCondLst>
                            <p:childTnLst>
                              <p:par>
                                <p:cTn id="107" presetID="10" presetClass="entr" presetSubtype="0" fill="hold" nodeType="afterEffect">
                                  <p:stCondLst>
                                    <p:cond delay="0"/>
                                  </p:stCondLst>
                                  <p:childTnLst>
                                    <p:set>
                                      <p:cBhvr>
                                        <p:cTn id="108" dur="1" fill="hold">
                                          <p:stCondLst>
                                            <p:cond delay="0"/>
                                          </p:stCondLst>
                                        </p:cTn>
                                        <p:tgtEl>
                                          <p:spTgt spid="128009"/>
                                        </p:tgtEl>
                                        <p:attrNameLst>
                                          <p:attrName>style.visibility</p:attrName>
                                        </p:attrNameLst>
                                      </p:cBhvr>
                                      <p:to>
                                        <p:strVal val="visible"/>
                                      </p:to>
                                    </p:set>
                                    <p:animEffect transition="in" filter="fade">
                                      <p:cBhvr>
                                        <p:cTn id="109" dur="300"/>
                                        <p:tgtEl>
                                          <p:spTgt spid="128009"/>
                                        </p:tgtEl>
                                      </p:cBhvr>
                                    </p:animEffect>
                                  </p:childTnLst>
                                </p:cTn>
                              </p:par>
                            </p:childTnLst>
                          </p:cTn>
                        </p:par>
                        <p:par>
                          <p:cTn id="110" fill="hold">
                            <p:stCondLst>
                              <p:cond delay="8500"/>
                            </p:stCondLst>
                            <p:childTnLst>
                              <p:par>
                                <p:cTn id="111" presetID="10" presetClass="entr" presetSubtype="0" fill="hold" nodeType="afterEffect">
                                  <p:stCondLst>
                                    <p:cond delay="0"/>
                                  </p:stCondLst>
                                  <p:childTnLst>
                                    <p:set>
                                      <p:cBhvr>
                                        <p:cTn id="112" dur="1" fill="hold">
                                          <p:stCondLst>
                                            <p:cond delay="0"/>
                                          </p:stCondLst>
                                        </p:cTn>
                                        <p:tgtEl>
                                          <p:spTgt spid="128010"/>
                                        </p:tgtEl>
                                        <p:attrNameLst>
                                          <p:attrName>style.visibility</p:attrName>
                                        </p:attrNameLst>
                                      </p:cBhvr>
                                      <p:to>
                                        <p:strVal val="visible"/>
                                      </p:to>
                                    </p:set>
                                    <p:animEffect transition="in" filter="fade">
                                      <p:cBhvr>
                                        <p:cTn id="113" dur="300"/>
                                        <p:tgtEl>
                                          <p:spTgt spid="128010"/>
                                        </p:tgtEl>
                                      </p:cBhvr>
                                    </p:animEffect>
                                  </p:childTnLst>
                                </p:cTn>
                              </p:par>
                            </p:childTnLst>
                          </p:cTn>
                        </p:par>
                        <p:par>
                          <p:cTn id="114" fill="hold">
                            <p:stCondLst>
                              <p:cond delay="8800"/>
                            </p:stCondLst>
                            <p:childTnLst>
                              <p:par>
                                <p:cTn id="115" presetID="10" presetClass="entr" presetSubtype="0" fill="hold" nodeType="afterEffect">
                                  <p:stCondLst>
                                    <p:cond delay="0"/>
                                  </p:stCondLst>
                                  <p:childTnLst>
                                    <p:set>
                                      <p:cBhvr>
                                        <p:cTn id="116" dur="1" fill="hold">
                                          <p:stCondLst>
                                            <p:cond delay="0"/>
                                          </p:stCondLst>
                                        </p:cTn>
                                        <p:tgtEl>
                                          <p:spTgt spid="128011"/>
                                        </p:tgtEl>
                                        <p:attrNameLst>
                                          <p:attrName>style.visibility</p:attrName>
                                        </p:attrNameLst>
                                      </p:cBhvr>
                                      <p:to>
                                        <p:strVal val="visible"/>
                                      </p:to>
                                    </p:set>
                                    <p:animEffect transition="in" filter="fade">
                                      <p:cBhvr>
                                        <p:cTn id="117" dur="300"/>
                                        <p:tgtEl>
                                          <p:spTgt spid="128011"/>
                                        </p:tgtEl>
                                      </p:cBhvr>
                                    </p:animEffect>
                                  </p:childTnLst>
                                </p:cTn>
                              </p:par>
                            </p:childTnLst>
                          </p:cTn>
                        </p:par>
                        <p:par>
                          <p:cTn id="118" fill="hold">
                            <p:stCondLst>
                              <p:cond delay="9100"/>
                            </p:stCondLst>
                            <p:childTnLst>
                              <p:par>
                                <p:cTn id="119" presetID="10" presetClass="entr" presetSubtype="0" fill="hold" nodeType="afterEffect">
                                  <p:stCondLst>
                                    <p:cond delay="0"/>
                                  </p:stCondLst>
                                  <p:childTnLst>
                                    <p:set>
                                      <p:cBhvr>
                                        <p:cTn id="120" dur="1" fill="hold">
                                          <p:stCondLst>
                                            <p:cond delay="0"/>
                                          </p:stCondLst>
                                        </p:cTn>
                                        <p:tgtEl>
                                          <p:spTgt spid="128016"/>
                                        </p:tgtEl>
                                        <p:attrNameLst>
                                          <p:attrName>style.visibility</p:attrName>
                                        </p:attrNameLst>
                                      </p:cBhvr>
                                      <p:to>
                                        <p:strVal val="visible"/>
                                      </p:to>
                                    </p:set>
                                    <p:animEffect transition="in" filter="fade">
                                      <p:cBhvr>
                                        <p:cTn id="121" dur="300"/>
                                        <p:tgtEl>
                                          <p:spTgt spid="128016"/>
                                        </p:tgtEl>
                                      </p:cBhvr>
                                    </p:animEffect>
                                  </p:childTnLst>
                                </p:cTn>
                              </p:par>
                            </p:childTnLst>
                          </p:cTn>
                        </p:par>
                        <p:par>
                          <p:cTn id="122" fill="hold">
                            <p:stCondLst>
                              <p:cond delay="9400"/>
                            </p:stCondLst>
                            <p:childTnLst>
                              <p:par>
                                <p:cTn id="123" presetID="10" presetClass="entr" presetSubtype="0" fill="hold" nodeType="afterEffect">
                                  <p:stCondLst>
                                    <p:cond delay="0"/>
                                  </p:stCondLst>
                                  <p:childTnLst>
                                    <p:set>
                                      <p:cBhvr>
                                        <p:cTn id="124" dur="1" fill="hold">
                                          <p:stCondLst>
                                            <p:cond delay="0"/>
                                          </p:stCondLst>
                                        </p:cTn>
                                        <p:tgtEl>
                                          <p:spTgt spid="128012"/>
                                        </p:tgtEl>
                                        <p:attrNameLst>
                                          <p:attrName>style.visibility</p:attrName>
                                        </p:attrNameLst>
                                      </p:cBhvr>
                                      <p:to>
                                        <p:strVal val="visible"/>
                                      </p:to>
                                    </p:set>
                                    <p:animEffect transition="in" filter="fade">
                                      <p:cBhvr>
                                        <p:cTn id="125" dur="300"/>
                                        <p:tgtEl>
                                          <p:spTgt spid="128012"/>
                                        </p:tgtEl>
                                      </p:cBhvr>
                                    </p:animEffect>
                                  </p:childTnLst>
                                </p:cTn>
                              </p:par>
                            </p:childTnLst>
                          </p:cTn>
                        </p:par>
                        <p:par>
                          <p:cTn id="126" fill="hold">
                            <p:stCondLst>
                              <p:cond delay="9700"/>
                            </p:stCondLst>
                            <p:childTnLst>
                              <p:par>
                                <p:cTn id="127" presetID="10" presetClass="entr" presetSubtype="0" fill="hold" nodeType="afterEffect">
                                  <p:stCondLst>
                                    <p:cond delay="0"/>
                                  </p:stCondLst>
                                  <p:childTnLst>
                                    <p:set>
                                      <p:cBhvr>
                                        <p:cTn id="128" dur="1" fill="hold">
                                          <p:stCondLst>
                                            <p:cond delay="0"/>
                                          </p:stCondLst>
                                        </p:cTn>
                                        <p:tgtEl>
                                          <p:spTgt spid="128013"/>
                                        </p:tgtEl>
                                        <p:attrNameLst>
                                          <p:attrName>style.visibility</p:attrName>
                                        </p:attrNameLst>
                                      </p:cBhvr>
                                      <p:to>
                                        <p:strVal val="visible"/>
                                      </p:to>
                                    </p:set>
                                    <p:animEffect transition="in" filter="fade">
                                      <p:cBhvr>
                                        <p:cTn id="129" dur="300"/>
                                        <p:tgtEl>
                                          <p:spTgt spid="128013"/>
                                        </p:tgtEl>
                                      </p:cBhvr>
                                    </p:animEffect>
                                  </p:childTnLst>
                                </p:cTn>
                              </p:par>
                            </p:childTnLst>
                          </p:cTn>
                        </p:par>
                        <p:par>
                          <p:cTn id="130" fill="hold">
                            <p:stCondLst>
                              <p:cond delay="10000"/>
                            </p:stCondLst>
                            <p:childTnLst>
                              <p:par>
                                <p:cTn id="131" presetID="10" presetClass="entr" presetSubtype="0" fill="hold" nodeType="afterEffect">
                                  <p:stCondLst>
                                    <p:cond delay="0"/>
                                  </p:stCondLst>
                                  <p:childTnLst>
                                    <p:set>
                                      <p:cBhvr>
                                        <p:cTn id="132" dur="1" fill="hold">
                                          <p:stCondLst>
                                            <p:cond delay="0"/>
                                          </p:stCondLst>
                                        </p:cTn>
                                        <p:tgtEl>
                                          <p:spTgt spid="128014"/>
                                        </p:tgtEl>
                                        <p:attrNameLst>
                                          <p:attrName>style.visibility</p:attrName>
                                        </p:attrNameLst>
                                      </p:cBhvr>
                                      <p:to>
                                        <p:strVal val="visible"/>
                                      </p:to>
                                    </p:set>
                                    <p:animEffect transition="in" filter="fade">
                                      <p:cBhvr>
                                        <p:cTn id="133" dur="300"/>
                                        <p:tgtEl>
                                          <p:spTgt spid="128014"/>
                                        </p:tgtEl>
                                      </p:cBhvr>
                                    </p:animEffect>
                                  </p:childTnLst>
                                </p:cTn>
                              </p:par>
                            </p:childTnLst>
                          </p:cTn>
                        </p:par>
                        <p:par>
                          <p:cTn id="134" fill="hold">
                            <p:stCondLst>
                              <p:cond delay="10300"/>
                            </p:stCondLst>
                            <p:childTnLst>
                              <p:par>
                                <p:cTn id="135" presetID="10" presetClass="entr" presetSubtype="0" fill="hold" nodeType="afterEffect">
                                  <p:stCondLst>
                                    <p:cond delay="0"/>
                                  </p:stCondLst>
                                  <p:childTnLst>
                                    <p:set>
                                      <p:cBhvr>
                                        <p:cTn id="136" dur="1" fill="hold">
                                          <p:stCondLst>
                                            <p:cond delay="0"/>
                                          </p:stCondLst>
                                        </p:cTn>
                                        <p:tgtEl>
                                          <p:spTgt spid="128015"/>
                                        </p:tgtEl>
                                        <p:attrNameLst>
                                          <p:attrName>style.visibility</p:attrName>
                                        </p:attrNameLst>
                                      </p:cBhvr>
                                      <p:to>
                                        <p:strVal val="visible"/>
                                      </p:to>
                                    </p:set>
                                    <p:animEffect transition="in" filter="fade">
                                      <p:cBhvr>
                                        <p:cTn id="137" dur="300"/>
                                        <p:tgtEl>
                                          <p:spTgt spid="128015"/>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nodeType="clickEffect">
                                  <p:stCondLst>
                                    <p:cond delay="0"/>
                                  </p:stCondLst>
                                  <p:childTnLst>
                                    <p:set>
                                      <p:cBhvr>
                                        <p:cTn id="141" dur="1" fill="hold">
                                          <p:stCondLst>
                                            <p:cond delay="0"/>
                                          </p:stCondLst>
                                        </p:cTn>
                                        <p:tgtEl>
                                          <p:spTgt spid="128019"/>
                                        </p:tgtEl>
                                        <p:attrNameLst>
                                          <p:attrName>style.visibility</p:attrName>
                                        </p:attrNameLst>
                                      </p:cBhvr>
                                      <p:to>
                                        <p:strVal val="visible"/>
                                      </p:to>
                                    </p:set>
                                    <p:animEffect transition="in" filter="fade">
                                      <p:cBhvr>
                                        <p:cTn id="142" dur="300"/>
                                        <p:tgtEl>
                                          <p:spTgt spid="128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4"/>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buNone/>
              <a:defRPr/>
            </a:pPr>
            <a:r>
              <a:rPr lang="en-US" sz="1000" dirty="0">
                <a:solidFill>
                  <a:srgbClr val="58595B"/>
                </a:solidFill>
                <a:latin typeface="+mn-lt"/>
                <a:cs typeface="Arial" charset="0"/>
              </a:rPr>
              <a:t>p. </a:t>
            </a:r>
            <a:fld id="{1D1CA096-18E4-434E-A1EE-2F4D7CEB0894}" type="slidenum">
              <a:rPr lang="en-US" sz="1000">
                <a:solidFill>
                  <a:srgbClr val="58595B"/>
                </a:solidFill>
                <a:latin typeface="+mn-lt"/>
                <a:cs typeface="Arial" charset="0"/>
              </a:rPr>
              <a:pPr eaLnBrk="0" hangingPunct="0">
                <a:lnSpc>
                  <a:spcPct val="100000"/>
                </a:lnSpc>
                <a:buNone/>
                <a:defRPr/>
              </a:pPr>
              <a:t>17</a:t>
            </a:fld>
            <a:endParaRPr lang="en-US" sz="1000" dirty="0">
              <a:solidFill>
                <a:srgbClr val="58595B"/>
              </a:solidFill>
              <a:latin typeface="+mn-lt"/>
              <a:cs typeface="Arial" charset="0"/>
            </a:endParaRPr>
          </a:p>
        </p:txBody>
      </p:sp>
      <p:grpSp>
        <p:nvGrpSpPr>
          <p:cNvPr id="2" name="Group 2"/>
          <p:cNvGrpSpPr>
            <a:grpSpLocks/>
          </p:cNvGrpSpPr>
          <p:nvPr/>
        </p:nvGrpSpPr>
        <p:grpSpPr bwMode="auto">
          <a:xfrm>
            <a:off x="404813" y="1371601"/>
            <a:ext cx="3587750" cy="2947988"/>
            <a:chOff x="327" y="514"/>
            <a:chExt cx="2260" cy="1857"/>
          </a:xfrm>
        </p:grpSpPr>
        <p:pic>
          <p:nvPicPr>
            <p:cNvPr id="937988" name="Picture 3" descr="EasternUS"/>
            <p:cNvPicPr>
              <a:picLocks noChangeAspect="1" noChangeArrowheads="1"/>
            </p:cNvPicPr>
            <p:nvPr/>
          </p:nvPicPr>
          <p:blipFill>
            <a:blip r:embed="rId2" cstate="print"/>
            <a:srcRect l="34506" t="7970" r="28378" b="23666"/>
            <a:stretch>
              <a:fillRect/>
            </a:stretch>
          </p:blipFill>
          <p:spPr bwMode="auto">
            <a:xfrm>
              <a:off x="385" y="541"/>
              <a:ext cx="2202" cy="1804"/>
            </a:xfrm>
            <a:prstGeom prst="rect">
              <a:avLst/>
            </a:prstGeom>
            <a:noFill/>
            <a:ln w="9525">
              <a:noFill/>
              <a:miter lim="800000"/>
              <a:headEnd/>
              <a:tailEnd/>
            </a:ln>
          </p:spPr>
        </p:pic>
        <p:sp>
          <p:nvSpPr>
            <p:cNvPr id="937989" name="Text Box 4"/>
            <p:cNvSpPr txBox="1">
              <a:spLocks noChangeArrowheads="1"/>
            </p:cNvSpPr>
            <p:nvPr/>
          </p:nvSpPr>
          <p:spPr bwMode="auto">
            <a:xfrm>
              <a:off x="362" y="514"/>
              <a:ext cx="2206" cy="186"/>
            </a:xfrm>
            <a:prstGeom prst="rect">
              <a:avLst/>
            </a:prstGeom>
            <a:solidFill>
              <a:srgbClr val="969696">
                <a:alpha val="59999"/>
              </a:srgbClr>
            </a:solidFill>
            <a:ln w="12700" algn="ctr">
              <a:noFill/>
              <a:miter lim="800000"/>
              <a:headEnd/>
              <a:tailEnd/>
            </a:ln>
          </p:spPr>
          <p:txBody>
            <a:bodyPr lIns="9144" tIns="9144" rIns="9144" bIns="9144" anchor="ctr" anchorCtr="1"/>
            <a:lstStyle/>
            <a:p>
              <a:pPr algn="ctr">
                <a:lnSpc>
                  <a:spcPct val="100000"/>
                </a:lnSpc>
                <a:spcBef>
                  <a:spcPct val="50000"/>
                </a:spcBef>
                <a:buNone/>
              </a:pPr>
              <a:r>
                <a:rPr lang="en-US" sz="1600" b="1" dirty="0">
                  <a:solidFill>
                    <a:schemeClr val="tx2"/>
                  </a:solidFill>
                  <a:latin typeface="Times New Roman" pitchFamily="18" charset="0"/>
                  <a:cs typeface="Arial" charset="0"/>
                </a:rPr>
                <a:t>Winds ~ 1000 Feet Above Surface</a:t>
              </a:r>
            </a:p>
          </p:txBody>
        </p:sp>
        <p:sp>
          <p:nvSpPr>
            <p:cNvPr id="937990" name="Text Box 5"/>
            <p:cNvSpPr txBox="1">
              <a:spLocks noChangeArrowheads="1"/>
            </p:cNvSpPr>
            <p:nvPr/>
          </p:nvSpPr>
          <p:spPr bwMode="auto">
            <a:xfrm>
              <a:off x="327" y="2217"/>
              <a:ext cx="334" cy="154"/>
            </a:xfrm>
            <a:prstGeom prst="rect">
              <a:avLst/>
            </a:prstGeom>
            <a:noFill/>
            <a:ln w="9525" algn="ctr">
              <a:noFill/>
              <a:miter lim="800000"/>
              <a:headEnd/>
              <a:tailEnd/>
            </a:ln>
          </p:spPr>
          <p:txBody>
            <a:bodyPr lIns="0" tIns="0" rIns="0" bIns="0" anchor="ctr" anchorCtr="1"/>
            <a:lstStyle/>
            <a:p>
              <a:pPr algn="ctr">
                <a:spcBef>
                  <a:spcPct val="50000"/>
                </a:spcBef>
              </a:pPr>
              <a:r>
                <a:rPr lang="en-US" sz="1000" b="1" dirty="0">
                  <a:solidFill>
                    <a:schemeClr val="tx2"/>
                  </a:solidFill>
                  <a:latin typeface="Times New Roman" pitchFamily="18" charset="0"/>
                  <a:cs typeface="Arial" charset="0"/>
                </a:rPr>
                <a:t>MDE</a:t>
              </a:r>
            </a:p>
          </p:txBody>
        </p:sp>
      </p:grpSp>
      <p:sp>
        <p:nvSpPr>
          <p:cNvPr id="937992" name="Rectangle 7"/>
          <p:cNvSpPr>
            <a:spLocks noGrp="1" noChangeArrowheads="1"/>
          </p:cNvSpPr>
          <p:nvPr>
            <p:ph type="title" idx="4294967295"/>
          </p:nvPr>
        </p:nvSpPr>
        <p:spPr>
          <a:xfrm>
            <a:off x="609600" y="0"/>
            <a:ext cx="7940675" cy="825500"/>
          </a:xfrm>
        </p:spPr>
        <p:txBody>
          <a:bodyPr/>
          <a:lstStyle/>
          <a:p>
            <a:r>
              <a:rPr lang="en-US" sz="4600" dirty="0">
                <a:solidFill>
                  <a:srgbClr val="000099"/>
                </a:solidFill>
              </a:rPr>
              <a:t>Southerly Transport at Night</a:t>
            </a:r>
          </a:p>
        </p:txBody>
      </p:sp>
      <p:sp>
        <p:nvSpPr>
          <p:cNvPr id="937993" name="Text Box 9"/>
          <p:cNvSpPr txBox="1">
            <a:spLocks noChangeArrowheads="1"/>
          </p:cNvSpPr>
          <p:nvPr/>
        </p:nvSpPr>
        <p:spPr bwMode="auto">
          <a:xfrm>
            <a:off x="1195388" y="776287"/>
            <a:ext cx="6794500" cy="366713"/>
          </a:xfrm>
          <a:prstGeom prst="rect">
            <a:avLst/>
          </a:prstGeom>
          <a:noFill/>
          <a:ln w="12700" algn="ctr">
            <a:noFill/>
            <a:miter lim="800000"/>
            <a:headEnd/>
            <a:tailEnd/>
          </a:ln>
        </p:spPr>
        <p:txBody>
          <a:bodyPr/>
          <a:lstStyle/>
          <a:p>
            <a:pPr algn="ctr">
              <a:lnSpc>
                <a:spcPct val="100000"/>
              </a:lnSpc>
              <a:spcBef>
                <a:spcPct val="50000"/>
              </a:spcBef>
              <a:buNone/>
            </a:pPr>
            <a:r>
              <a:rPr lang="en-US" sz="2800" b="1" dirty="0">
                <a:solidFill>
                  <a:srgbClr val="7598D9"/>
                </a:solidFill>
                <a:latin typeface="Times New Roman" pitchFamily="18" charset="0"/>
                <a:cs typeface="Arial" charset="0"/>
              </a:rPr>
              <a:t>The Nocturnal Low Level Jet (NLLJ)</a:t>
            </a:r>
          </a:p>
        </p:txBody>
      </p:sp>
      <p:pic>
        <p:nvPicPr>
          <p:cNvPr id="937994" name="Picture 11" descr="LLJCore"/>
          <p:cNvPicPr>
            <a:picLocks noChangeAspect="1" noChangeArrowheads="1"/>
          </p:cNvPicPr>
          <p:nvPr/>
        </p:nvPicPr>
        <p:blipFill>
          <a:blip r:embed="rId3" cstate="print"/>
          <a:srcRect/>
          <a:stretch>
            <a:fillRect/>
          </a:stretch>
        </p:blipFill>
        <p:spPr bwMode="auto">
          <a:xfrm>
            <a:off x="1163638" y="1665288"/>
            <a:ext cx="2260600" cy="2487612"/>
          </a:xfrm>
          <a:prstGeom prst="rect">
            <a:avLst/>
          </a:prstGeom>
          <a:noFill/>
          <a:ln w="9525">
            <a:noFill/>
            <a:miter lim="800000"/>
            <a:headEnd/>
            <a:tailEnd/>
          </a:ln>
        </p:spPr>
      </p:pic>
      <p:pic>
        <p:nvPicPr>
          <p:cNvPr id="134156" name="Picture 12" descr="Arrow0"/>
          <p:cNvPicPr>
            <a:picLocks noChangeAspect="1" noChangeArrowheads="1"/>
          </p:cNvPicPr>
          <p:nvPr/>
        </p:nvPicPr>
        <p:blipFill>
          <a:blip r:embed="rId4" cstate="print"/>
          <a:srcRect/>
          <a:stretch>
            <a:fillRect/>
          </a:stretch>
        </p:blipFill>
        <p:spPr bwMode="auto">
          <a:xfrm>
            <a:off x="1208088" y="3354388"/>
            <a:ext cx="601662" cy="749300"/>
          </a:xfrm>
          <a:prstGeom prst="rect">
            <a:avLst/>
          </a:prstGeom>
          <a:noFill/>
          <a:ln w="9525">
            <a:noFill/>
            <a:miter lim="800000"/>
            <a:headEnd/>
            <a:tailEnd/>
          </a:ln>
        </p:spPr>
      </p:pic>
      <p:pic>
        <p:nvPicPr>
          <p:cNvPr id="134157" name="Picture 13" descr="Arrow0"/>
          <p:cNvPicPr>
            <a:picLocks noChangeAspect="1" noChangeArrowheads="1"/>
          </p:cNvPicPr>
          <p:nvPr/>
        </p:nvPicPr>
        <p:blipFill>
          <a:blip r:embed="rId4" cstate="print"/>
          <a:srcRect/>
          <a:stretch>
            <a:fillRect/>
          </a:stretch>
        </p:blipFill>
        <p:spPr bwMode="auto">
          <a:xfrm>
            <a:off x="1652588" y="2709863"/>
            <a:ext cx="601662" cy="749300"/>
          </a:xfrm>
          <a:prstGeom prst="rect">
            <a:avLst/>
          </a:prstGeom>
          <a:noFill/>
          <a:ln w="9525">
            <a:noFill/>
            <a:miter lim="800000"/>
            <a:headEnd/>
            <a:tailEnd/>
          </a:ln>
        </p:spPr>
      </p:pic>
      <p:pic>
        <p:nvPicPr>
          <p:cNvPr id="134158" name="Picture 14" descr="Arrow0"/>
          <p:cNvPicPr>
            <a:picLocks noChangeAspect="1" noChangeArrowheads="1"/>
          </p:cNvPicPr>
          <p:nvPr/>
        </p:nvPicPr>
        <p:blipFill>
          <a:blip r:embed="rId4" cstate="print"/>
          <a:srcRect/>
          <a:stretch>
            <a:fillRect/>
          </a:stretch>
        </p:blipFill>
        <p:spPr bwMode="auto">
          <a:xfrm rot="553679">
            <a:off x="2160588" y="2098675"/>
            <a:ext cx="601662" cy="749300"/>
          </a:xfrm>
          <a:prstGeom prst="rect">
            <a:avLst/>
          </a:prstGeom>
          <a:noFill/>
          <a:ln w="9525">
            <a:noFill/>
            <a:miter lim="800000"/>
            <a:headEnd/>
            <a:tailEnd/>
          </a:ln>
        </p:spPr>
      </p:pic>
      <p:pic>
        <p:nvPicPr>
          <p:cNvPr id="134159" name="Picture 15" descr="Arrow0"/>
          <p:cNvPicPr>
            <a:picLocks noChangeAspect="1" noChangeArrowheads="1"/>
          </p:cNvPicPr>
          <p:nvPr/>
        </p:nvPicPr>
        <p:blipFill>
          <a:blip r:embed="rId4" cstate="print"/>
          <a:srcRect/>
          <a:stretch>
            <a:fillRect/>
          </a:stretch>
        </p:blipFill>
        <p:spPr bwMode="auto">
          <a:xfrm rot="1222683">
            <a:off x="2763838" y="1568450"/>
            <a:ext cx="601662" cy="749300"/>
          </a:xfrm>
          <a:prstGeom prst="rect">
            <a:avLst/>
          </a:prstGeom>
          <a:noFill/>
          <a:ln w="9525">
            <a:noFill/>
            <a:miter lim="800000"/>
            <a:headEnd/>
            <a:tailEnd/>
          </a:ln>
        </p:spPr>
      </p:pic>
      <p:grpSp>
        <p:nvGrpSpPr>
          <p:cNvPr id="3" name="Group 16"/>
          <p:cNvGrpSpPr>
            <a:grpSpLocks/>
          </p:cNvGrpSpPr>
          <p:nvPr/>
        </p:nvGrpSpPr>
        <p:grpSpPr bwMode="auto">
          <a:xfrm>
            <a:off x="1314450" y="4624388"/>
            <a:ext cx="1716088" cy="1687512"/>
            <a:chOff x="1532" y="1333"/>
            <a:chExt cx="1081" cy="1063"/>
          </a:xfrm>
        </p:grpSpPr>
        <p:grpSp>
          <p:nvGrpSpPr>
            <p:cNvPr id="4" name="Group 17"/>
            <p:cNvGrpSpPr>
              <a:grpSpLocks/>
            </p:cNvGrpSpPr>
            <p:nvPr/>
          </p:nvGrpSpPr>
          <p:grpSpPr bwMode="auto">
            <a:xfrm>
              <a:off x="1532" y="1333"/>
              <a:ext cx="1063" cy="1063"/>
              <a:chOff x="5822" y="1639"/>
              <a:chExt cx="1063" cy="1063"/>
            </a:xfrm>
          </p:grpSpPr>
          <p:sp>
            <p:nvSpPr>
              <p:cNvPr id="938001" name="Freeform 18"/>
              <p:cNvSpPr>
                <a:spLocks/>
              </p:cNvSpPr>
              <p:nvPr/>
            </p:nvSpPr>
            <p:spPr bwMode="auto">
              <a:xfrm>
                <a:off x="5826" y="1698"/>
                <a:ext cx="1038" cy="954"/>
              </a:xfrm>
              <a:custGeom>
                <a:avLst/>
                <a:gdLst>
                  <a:gd name="T0" fmla="*/ 0 w 1038"/>
                  <a:gd name="T1" fmla="*/ 444 h 954"/>
                  <a:gd name="T2" fmla="*/ 270 w 1038"/>
                  <a:gd name="T3" fmla="*/ 102 h 954"/>
                  <a:gd name="T4" fmla="*/ 1038 w 1038"/>
                  <a:gd name="T5" fmla="*/ 0 h 954"/>
                  <a:gd name="T6" fmla="*/ 1038 w 1038"/>
                  <a:gd name="T7" fmla="*/ 648 h 954"/>
                  <a:gd name="T8" fmla="*/ 606 w 1038"/>
                  <a:gd name="T9" fmla="*/ 936 h 954"/>
                  <a:gd name="T10" fmla="*/ 6 w 1038"/>
                  <a:gd name="T11" fmla="*/ 954 h 954"/>
                  <a:gd name="T12" fmla="*/ 0 w 1038"/>
                  <a:gd name="T13" fmla="*/ 444 h 954"/>
                  <a:gd name="T14" fmla="*/ 0 60000 65536"/>
                  <a:gd name="T15" fmla="*/ 0 60000 65536"/>
                  <a:gd name="T16" fmla="*/ 0 60000 65536"/>
                  <a:gd name="T17" fmla="*/ 0 60000 65536"/>
                  <a:gd name="T18" fmla="*/ 0 60000 65536"/>
                  <a:gd name="T19" fmla="*/ 0 60000 65536"/>
                  <a:gd name="T20" fmla="*/ 0 60000 65536"/>
                  <a:gd name="T21" fmla="*/ 0 w 1038"/>
                  <a:gd name="T22" fmla="*/ 0 h 954"/>
                  <a:gd name="T23" fmla="*/ 1038 w 1038"/>
                  <a:gd name="T24" fmla="*/ 954 h 95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8" h="954">
                    <a:moveTo>
                      <a:pt x="0" y="444"/>
                    </a:moveTo>
                    <a:lnTo>
                      <a:pt x="270" y="102"/>
                    </a:lnTo>
                    <a:lnTo>
                      <a:pt x="1038" y="0"/>
                    </a:lnTo>
                    <a:lnTo>
                      <a:pt x="1038" y="648"/>
                    </a:lnTo>
                    <a:lnTo>
                      <a:pt x="606" y="936"/>
                    </a:lnTo>
                    <a:lnTo>
                      <a:pt x="6" y="954"/>
                    </a:lnTo>
                    <a:lnTo>
                      <a:pt x="0" y="444"/>
                    </a:lnTo>
                    <a:close/>
                  </a:path>
                </a:pathLst>
              </a:custGeom>
              <a:solidFill>
                <a:schemeClr val="bg1">
                  <a:alpha val="50195"/>
                </a:schemeClr>
              </a:solidFill>
              <a:ln w="9525">
                <a:noFill/>
                <a:round/>
                <a:headEnd/>
                <a:tailEnd/>
              </a:ln>
            </p:spPr>
            <p:txBody>
              <a:bodyPr anchor="ctr"/>
              <a:lstStyle/>
              <a:p>
                <a:endParaRPr lang="en-US"/>
              </a:p>
            </p:txBody>
          </p:sp>
          <p:pic>
            <p:nvPicPr>
              <p:cNvPr id="938002" name="Picture 19" descr="kids-playing-air-hockey"/>
              <p:cNvPicPr>
                <a:picLocks noChangeAspect="1" noChangeArrowheads="1"/>
              </p:cNvPicPr>
              <p:nvPr/>
            </p:nvPicPr>
            <p:blipFill>
              <a:blip r:embed="rId5" cstate="print"/>
              <a:srcRect/>
              <a:stretch>
                <a:fillRect/>
              </a:stretch>
            </p:blipFill>
            <p:spPr bwMode="auto">
              <a:xfrm>
                <a:off x="5822" y="1639"/>
                <a:ext cx="1063" cy="1063"/>
              </a:xfrm>
              <a:prstGeom prst="rect">
                <a:avLst/>
              </a:prstGeom>
              <a:noFill/>
              <a:ln w="9525">
                <a:noFill/>
                <a:miter lim="800000"/>
                <a:headEnd/>
                <a:tailEnd/>
              </a:ln>
            </p:spPr>
          </p:pic>
        </p:grpSp>
        <p:sp>
          <p:nvSpPr>
            <p:cNvPr id="938003" name="Text Box 20"/>
            <p:cNvSpPr txBox="1">
              <a:spLocks noChangeArrowheads="1"/>
            </p:cNvSpPr>
            <p:nvPr/>
          </p:nvSpPr>
          <p:spPr bwMode="auto">
            <a:xfrm rot="-2060674">
              <a:off x="2024" y="2065"/>
              <a:ext cx="589" cy="156"/>
            </a:xfrm>
            <a:prstGeom prst="rect">
              <a:avLst/>
            </a:prstGeom>
            <a:noFill/>
            <a:ln w="9525">
              <a:noFill/>
              <a:miter lim="800000"/>
              <a:headEnd/>
              <a:tailEnd/>
            </a:ln>
          </p:spPr>
          <p:txBody>
            <a:bodyPr wrap="none">
              <a:spAutoFit/>
            </a:bodyPr>
            <a:lstStyle/>
            <a:p>
              <a:r>
                <a:rPr lang="en-US" sz="1200" b="1">
                  <a:solidFill>
                    <a:schemeClr val="bg1"/>
                  </a:solidFill>
                  <a:latin typeface="Times New Roman" pitchFamily="18" charset="0"/>
                  <a:cs typeface="Arial" charset="0"/>
                </a:rPr>
                <a:t>Air Hockey</a:t>
              </a:r>
            </a:p>
          </p:txBody>
        </p:sp>
      </p:grpSp>
      <p:sp>
        <p:nvSpPr>
          <p:cNvPr id="134152" name="Rectangle 8" descr="5%"/>
          <p:cNvSpPr>
            <a:spLocks noChangeArrowheads="1"/>
          </p:cNvSpPr>
          <p:nvPr/>
        </p:nvSpPr>
        <p:spPr bwMode="auto">
          <a:xfrm>
            <a:off x="4343400" y="1371600"/>
            <a:ext cx="4491038" cy="4953000"/>
          </a:xfrm>
          <a:prstGeom prst="rect">
            <a:avLst/>
          </a:prstGeom>
          <a:noFill/>
          <a:ln w="12700">
            <a:noFill/>
            <a:miter lim="800000"/>
            <a:headEnd/>
            <a:tailEnd/>
          </a:ln>
          <a:effectLst/>
        </p:spPr>
        <p:txBody>
          <a:bodyPr/>
          <a:lstStyle/>
          <a:p>
            <a:pPr marL="342900" indent="-342900">
              <a:lnSpc>
                <a:spcPct val="80000"/>
              </a:lnSpc>
              <a:spcBef>
                <a:spcPct val="60000"/>
              </a:spcBef>
              <a:buClr>
                <a:srgbClr val="7598D9"/>
              </a:buClr>
              <a:buSzPct val="60000"/>
              <a:buFont typeface="Wingdings" pitchFamily="2" charset="2"/>
              <a:buChar char="q"/>
              <a:defRPr/>
            </a:pPr>
            <a:r>
              <a:rPr lang="en-US" sz="1800" dirty="0">
                <a:solidFill>
                  <a:srgbClr val="080808"/>
                </a:solidFill>
                <a:latin typeface="Times New Roman" pitchFamily="18" charset="0"/>
                <a:cs typeface="Arial" charset="0"/>
              </a:rPr>
              <a:t>Fast-moving, narrow “river” of air typically around 1000 feet above the surface</a:t>
            </a:r>
          </a:p>
          <a:p>
            <a:pPr marL="342900" indent="-342900">
              <a:lnSpc>
                <a:spcPct val="80000"/>
              </a:lnSpc>
              <a:spcBef>
                <a:spcPct val="60000"/>
              </a:spcBef>
              <a:buClr>
                <a:srgbClr val="7598D9"/>
              </a:buClr>
              <a:buSzPct val="60000"/>
              <a:buFont typeface="Wingdings" pitchFamily="2" charset="2"/>
              <a:buChar char="q"/>
              <a:defRPr/>
            </a:pPr>
            <a:r>
              <a:rPr lang="en-US" sz="1800" dirty="0">
                <a:solidFill>
                  <a:srgbClr val="080808"/>
                </a:solidFill>
                <a:latin typeface="Times New Roman" pitchFamily="18" charset="0"/>
                <a:cs typeface="Arial" charset="0"/>
              </a:rPr>
              <a:t>In the Mid-Atlantic, typically observed during the night between Appalachians and the Atlantic Ocean.</a:t>
            </a:r>
          </a:p>
          <a:p>
            <a:pPr marL="742950" lvl="1" indent="-285750">
              <a:lnSpc>
                <a:spcPct val="80000"/>
              </a:lnSpc>
              <a:spcBef>
                <a:spcPct val="40000"/>
              </a:spcBef>
              <a:buClr>
                <a:srgbClr val="FEBF50"/>
              </a:buClr>
              <a:buSzPct val="70000"/>
              <a:buFont typeface="Wingdings" pitchFamily="2" charset="2"/>
              <a:buChar char="§"/>
              <a:defRPr/>
            </a:pPr>
            <a:r>
              <a:rPr lang="en-US" sz="1700" dirty="0">
                <a:solidFill>
                  <a:srgbClr val="080808"/>
                </a:solidFill>
                <a:latin typeface="Times New Roman" pitchFamily="18" charset="0"/>
                <a:cs typeface="Arial" charset="0"/>
              </a:rPr>
              <a:t>Wind speeds can reach 40 mph or more.</a:t>
            </a:r>
          </a:p>
          <a:p>
            <a:pPr marL="742950" lvl="1" indent="-285750">
              <a:lnSpc>
                <a:spcPct val="80000"/>
              </a:lnSpc>
              <a:spcBef>
                <a:spcPct val="40000"/>
              </a:spcBef>
              <a:buClr>
                <a:srgbClr val="FEBF50"/>
              </a:buClr>
              <a:buSzPct val="70000"/>
              <a:buFont typeface="Wingdings" pitchFamily="2" charset="2"/>
              <a:buChar char="§"/>
              <a:defRPr/>
            </a:pPr>
            <a:r>
              <a:rPr lang="en-US" sz="1700" dirty="0">
                <a:solidFill>
                  <a:srgbClr val="080808"/>
                </a:solidFill>
                <a:latin typeface="Times New Roman" pitchFamily="18" charset="0"/>
                <a:cs typeface="Arial" charset="0"/>
              </a:rPr>
              <a:t>Stretches from NC to MD to NJ and further up the east coast.</a:t>
            </a:r>
          </a:p>
          <a:p>
            <a:pPr marL="342900" indent="-342900">
              <a:lnSpc>
                <a:spcPct val="80000"/>
              </a:lnSpc>
              <a:spcBef>
                <a:spcPct val="60000"/>
              </a:spcBef>
              <a:buClr>
                <a:srgbClr val="7598D9"/>
              </a:buClr>
              <a:buSzPct val="60000"/>
              <a:buFont typeface="Wingdings" pitchFamily="2" charset="2"/>
              <a:buChar char="q"/>
              <a:defRPr/>
            </a:pPr>
            <a:r>
              <a:rPr lang="en-US" sz="1800" dirty="0">
                <a:solidFill>
                  <a:srgbClr val="080808"/>
                </a:solidFill>
                <a:latin typeface="Times New Roman" pitchFamily="18" charset="0"/>
                <a:cs typeface="Arial" charset="0"/>
              </a:rPr>
              <a:t>Seen during most, Mid-Atlantic summer-time air pollution events.</a:t>
            </a:r>
          </a:p>
          <a:p>
            <a:pPr marL="742950" lvl="1" indent="-285750">
              <a:lnSpc>
                <a:spcPct val="80000"/>
              </a:lnSpc>
              <a:spcBef>
                <a:spcPct val="40000"/>
              </a:spcBef>
              <a:buClr>
                <a:srgbClr val="FEBF50"/>
              </a:buClr>
              <a:buSzPct val="70000"/>
              <a:buFont typeface="Wingdings" pitchFamily="2" charset="2"/>
              <a:buChar char="§"/>
              <a:defRPr/>
            </a:pPr>
            <a:r>
              <a:rPr lang="en-US" sz="1700" dirty="0">
                <a:solidFill>
                  <a:srgbClr val="080808"/>
                </a:solidFill>
                <a:latin typeface="Times New Roman" pitchFamily="18" charset="0"/>
                <a:cs typeface="Arial" charset="0"/>
              </a:rPr>
              <a:t>Some form of NLLJ on virtually all code orange or red days</a:t>
            </a:r>
          </a:p>
          <a:p>
            <a:pPr marL="342900" indent="-342900">
              <a:lnSpc>
                <a:spcPct val="80000"/>
              </a:lnSpc>
              <a:spcBef>
                <a:spcPct val="60000"/>
              </a:spcBef>
              <a:buClr>
                <a:srgbClr val="7598D9"/>
              </a:buClr>
              <a:buSzPct val="60000"/>
              <a:buFont typeface="Wingdings" pitchFamily="2" charset="2"/>
              <a:buChar char="q"/>
              <a:defRPr/>
            </a:pPr>
            <a:r>
              <a:rPr lang="en-US" sz="1800" dirty="0">
                <a:solidFill>
                  <a:srgbClr val="080808"/>
                </a:solidFill>
                <a:latin typeface="Times New Roman" pitchFamily="18" charset="0"/>
                <a:cs typeface="Arial" charset="0"/>
              </a:rPr>
              <a:t>Recent findings indicate:</a:t>
            </a:r>
          </a:p>
          <a:p>
            <a:pPr marL="742950" lvl="1" indent="-285750">
              <a:lnSpc>
                <a:spcPct val="80000"/>
              </a:lnSpc>
              <a:spcBef>
                <a:spcPct val="40000"/>
              </a:spcBef>
              <a:buClr>
                <a:srgbClr val="FEBF50"/>
              </a:buClr>
              <a:buSzPct val="70000"/>
              <a:buFont typeface="Wingdings" pitchFamily="2" charset="2"/>
              <a:buChar char="§"/>
              <a:defRPr/>
            </a:pPr>
            <a:r>
              <a:rPr lang="en-US" sz="1700" dirty="0">
                <a:solidFill>
                  <a:srgbClr val="080808"/>
                </a:solidFill>
                <a:latin typeface="Times New Roman" pitchFamily="18" charset="0"/>
                <a:cs typeface="Arial" charset="0"/>
              </a:rPr>
              <a:t>Presence of a NLLJ increased Baltimore maximum ozone by 7 ppb.</a:t>
            </a:r>
          </a:p>
          <a:p>
            <a:pPr marL="742950" lvl="1" indent="-285750">
              <a:lnSpc>
                <a:spcPct val="80000"/>
              </a:lnSpc>
              <a:spcBef>
                <a:spcPct val="40000"/>
              </a:spcBef>
              <a:buClr>
                <a:srgbClr val="FEBF50"/>
              </a:buClr>
              <a:buSzPct val="70000"/>
              <a:buFont typeface="Wingdings" pitchFamily="2" charset="2"/>
              <a:buChar char="§"/>
              <a:defRPr/>
            </a:pPr>
            <a:r>
              <a:rPr lang="en-US" sz="1700" dirty="0">
                <a:solidFill>
                  <a:srgbClr val="080808"/>
                </a:solidFill>
                <a:latin typeface="Times New Roman" pitchFamily="18" charset="0"/>
                <a:cs typeface="Arial" charset="0"/>
              </a:rPr>
              <a:t>Ozone concentrations of 90 – 100 ppb have been measured in the NLLJ.</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134156"/>
                                        </p:tgtEl>
                                        <p:attrNameLst>
                                          <p:attrName>style.visibility</p:attrName>
                                        </p:attrNameLst>
                                      </p:cBhvr>
                                      <p:to>
                                        <p:strVal val="visible"/>
                                      </p:to>
                                    </p:set>
                                    <p:animEffect transition="in" filter="strips(upRight)">
                                      <p:cBhvr>
                                        <p:cTn id="7" dur="500"/>
                                        <p:tgtEl>
                                          <p:spTgt spid="134156"/>
                                        </p:tgtEl>
                                      </p:cBhvr>
                                    </p:animEffect>
                                  </p:childTnLst>
                                </p:cTn>
                              </p:par>
                            </p:childTnLst>
                          </p:cTn>
                        </p:par>
                        <p:par>
                          <p:cTn id="8" fill="hold">
                            <p:stCondLst>
                              <p:cond delay="500"/>
                            </p:stCondLst>
                            <p:childTnLst>
                              <p:par>
                                <p:cTn id="9" presetID="18" presetClass="entr" presetSubtype="3" fill="hold" nodeType="afterEffect">
                                  <p:stCondLst>
                                    <p:cond delay="0"/>
                                  </p:stCondLst>
                                  <p:childTnLst>
                                    <p:set>
                                      <p:cBhvr>
                                        <p:cTn id="10" dur="1" fill="hold">
                                          <p:stCondLst>
                                            <p:cond delay="0"/>
                                          </p:stCondLst>
                                        </p:cTn>
                                        <p:tgtEl>
                                          <p:spTgt spid="134157"/>
                                        </p:tgtEl>
                                        <p:attrNameLst>
                                          <p:attrName>style.visibility</p:attrName>
                                        </p:attrNameLst>
                                      </p:cBhvr>
                                      <p:to>
                                        <p:strVal val="visible"/>
                                      </p:to>
                                    </p:set>
                                    <p:animEffect transition="in" filter="strips(upRight)">
                                      <p:cBhvr>
                                        <p:cTn id="11" dur="500"/>
                                        <p:tgtEl>
                                          <p:spTgt spid="134157"/>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134158"/>
                                        </p:tgtEl>
                                        <p:attrNameLst>
                                          <p:attrName>style.visibility</p:attrName>
                                        </p:attrNameLst>
                                      </p:cBhvr>
                                      <p:to>
                                        <p:strVal val="visible"/>
                                      </p:to>
                                    </p:set>
                                    <p:animEffect transition="in" filter="strips(upRight)">
                                      <p:cBhvr>
                                        <p:cTn id="15" dur="500"/>
                                        <p:tgtEl>
                                          <p:spTgt spid="134158"/>
                                        </p:tgtEl>
                                      </p:cBhvr>
                                    </p:animEffect>
                                  </p:childTnLst>
                                </p:cTn>
                              </p:par>
                            </p:childTnLst>
                          </p:cTn>
                        </p:par>
                        <p:par>
                          <p:cTn id="16" fill="hold">
                            <p:stCondLst>
                              <p:cond delay="1500"/>
                            </p:stCondLst>
                            <p:childTnLst>
                              <p:par>
                                <p:cTn id="17" presetID="18" presetClass="entr" presetSubtype="3" fill="hold" nodeType="afterEffect">
                                  <p:stCondLst>
                                    <p:cond delay="0"/>
                                  </p:stCondLst>
                                  <p:childTnLst>
                                    <p:set>
                                      <p:cBhvr>
                                        <p:cTn id="18" dur="1" fill="hold">
                                          <p:stCondLst>
                                            <p:cond delay="0"/>
                                          </p:stCondLst>
                                        </p:cTn>
                                        <p:tgtEl>
                                          <p:spTgt spid="134159"/>
                                        </p:tgtEl>
                                        <p:attrNameLst>
                                          <p:attrName>style.visibility</p:attrName>
                                        </p:attrNameLst>
                                      </p:cBhvr>
                                      <p:to>
                                        <p:strVal val="visible"/>
                                      </p:to>
                                    </p:set>
                                    <p:animEffect transition="in" filter="strips(upRight)">
                                      <p:cBhvr>
                                        <p:cTn id="19" dur="500"/>
                                        <p:tgtEl>
                                          <p:spTgt spid="134159"/>
                                        </p:tgtEl>
                                      </p:cBhvr>
                                    </p:animEffect>
                                  </p:childTnLst>
                                </p:cTn>
                              </p:par>
                            </p:childTnLst>
                          </p:cTn>
                        </p:par>
                        <p:par>
                          <p:cTn id="20" fill="hold">
                            <p:stCondLst>
                              <p:cond delay="2000"/>
                            </p:stCondLst>
                            <p:childTnLst>
                              <p:par>
                                <p:cTn id="21" presetID="30" presetClass="entr" presetSubtype="0" fill="hold" nodeType="afterEffect">
                                  <p:stCondLst>
                                    <p:cond delay="150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800" decel="100000"/>
                                        <p:tgtEl>
                                          <p:spTgt spid="3"/>
                                        </p:tgtEl>
                                      </p:cBhvr>
                                    </p:animEffect>
                                    <p:anim calcmode="lin" valueType="num">
                                      <p:cBhvr>
                                        <p:cTn id="24" dur="800" decel="100000" fill="hold"/>
                                        <p:tgtEl>
                                          <p:spTgt spid="3"/>
                                        </p:tgtEl>
                                        <p:attrNameLst>
                                          <p:attrName>style.rotation</p:attrName>
                                        </p:attrNameLst>
                                      </p:cBhvr>
                                      <p:tavLst>
                                        <p:tav tm="0">
                                          <p:val>
                                            <p:fltVal val="-90"/>
                                          </p:val>
                                        </p:tav>
                                        <p:tav tm="100000">
                                          <p:val>
                                            <p:fltVal val="0"/>
                                          </p:val>
                                        </p:tav>
                                      </p:tavLst>
                                    </p:anim>
                                    <p:anim calcmode="lin" valueType="num">
                                      <p:cBhvr>
                                        <p:cTn id="25" dur="800" decel="100000" fill="hold"/>
                                        <p:tgtEl>
                                          <p:spTgt spid="3"/>
                                        </p:tgtEl>
                                        <p:attrNameLst>
                                          <p:attrName>ppt_x</p:attrName>
                                        </p:attrNameLst>
                                      </p:cBhvr>
                                      <p:tavLst>
                                        <p:tav tm="0">
                                          <p:val>
                                            <p:strVal val="#ppt_x+0.4"/>
                                          </p:val>
                                        </p:tav>
                                        <p:tav tm="100000">
                                          <p:val>
                                            <p:strVal val="#ppt_x-0.05"/>
                                          </p:val>
                                        </p:tav>
                                      </p:tavLst>
                                    </p:anim>
                                    <p:anim calcmode="lin" valueType="num">
                                      <p:cBhvr>
                                        <p:cTn id="26" dur="800" decel="100000" fill="hold"/>
                                        <p:tgtEl>
                                          <p:spTgt spid="3"/>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3"/>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buNone/>
              <a:defRPr/>
            </a:pPr>
            <a:r>
              <a:rPr lang="en-US" sz="1000" dirty="0">
                <a:solidFill>
                  <a:srgbClr val="58595B"/>
                </a:solidFill>
                <a:latin typeface="+mn-lt"/>
                <a:cs typeface="Arial" charset="0"/>
              </a:rPr>
              <a:t>p. </a:t>
            </a:r>
            <a:fld id="{11C52388-D3CA-4858-B641-189867F1885C}" type="slidenum">
              <a:rPr lang="en-US" sz="1000">
                <a:solidFill>
                  <a:srgbClr val="58595B"/>
                </a:solidFill>
                <a:latin typeface="+mn-lt"/>
                <a:cs typeface="Arial" charset="0"/>
              </a:rPr>
              <a:pPr eaLnBrk="0" hangingPunct="0">
                <a:lnSpc>
                  <a:spcPct val="100000"/>
                </a:lnSpc>
                <a:buNone/>
                <a:defRPr/>
              </a:pPr>
              <a:t>18</a:t>
            </a:fld>
            <a:endParaRPr lang="en-US" sz="1000" dirty="0">
              <a:solidFill>
                <a:srgbClr val="58595B"/>
              </a:solidFill>
              <a:latin typeface="+mn-lt"/>
              <a:cs typeface="Arial" charset="0"/>
            </a:endParaRPr>
          </a:p>
        </p:txBody>
      </p:sp>
      <p:pic>
        <p:nvPicPr>
          <p:cNvPr id="939011" name="Picture 2" descr="BLT_20100809-10_4"/>
          <p:cNvPicPr>
            <a:picLocks noChangeAspect="1" noChangeArrowheads="1"/>
          </p:cNvPicPr>
          <p:nvPr/>
        </p:nvPicPr>
        <p:blipFill>
          <a:blip r:embed="rId2" cstate="print"/>
          <a:srcRect l="362" r="362"/>
          <a:stretch>
            <a:fillRect/>
          </a:stretch>
        </p:blipFill>
        <p:spPr bwMode="auto">
          <a:xfrm>
            <a:off x="238125" y="966788"/>
            <a:ext cx="8705850" cy="3962400"/>
          </a:xfrm>
          <a:prstGeom prst="rect">
            <a:avLst/>
          </a:prstGeom>
          <a:noFill/>
          <a:ln w="9525">
            <a:noFill/>
            <a:miter lim="800000"/>
            <a:headEnd/>
            <a:tailEnd/>
          </a:ln>
        </p:spPr>
      </p:pic>
      <p:sp>
        <p:nvSpPr>
          <p:cNvPr id="939012" name="Rectangle 3"/>
          <p:cNvSpPr>
            <a:spLocks noChangeArrowheads="1"/>
          </p:cNvSpPr>
          <p:nvPr/>
        </p:nvSpPr>
        <p:spPr bwMode="auto">
          <a:xfrm>
            <a:off x="255588" y="960438"/>
            <a:ext cx="895350" cy="238125"/>
          </a:xfrm>
          <a:prstGeom prst="rect">
            <a:avLst/>
          </a:prstGeom>
          <a:solidFill>
            <a:srgbClr val="FFFFFF"/>
          </a:solidFill>
          <a:ln w="9525" algn="ctr">
            <a:noFill/>
            <a:miter lim="800000"/>
            <a:headEnd/>
            <a:tailEnd/>
          </a:ln>
        </p:spPr>
        <p:txBody>
          <a:bodyPr anchor="ctr">
            <a:spAutoFit/>
          </a:bodyPr>
          <a:lstStyle/>
          <a:p>
            <a:endParaRPr lang="en-US" sz="1400">
              <a:cs typeface="Arial" charset="0"/>
            </a:endParaRPr>
          </a:p>
        </p:txBody>
      </p:sp>
      <p:sp>
        <p:nvSpPr>
          <p:cNvPr id="939013" name="Text Box 4"/>
          <p:cNvSpPr txBox="1">
            <a:spLocks noChangeArrowheads="1"/>
          </p:cNvSpPr>
          <p:nvPr/>
        </p:nvSpPr>
        <p:spPr bwMode="auto">
          <a:xfrm rot="-5400000">
            <a:off x="-200025" y="2524125"/>
            <a:ext cx="800100" cy="234950"/>
          </a:xfrm>
          <a:prstGeom prst="rect">
            <a:avLst/>
          </a:prstGeom>
          <a:noFill/>
          <a:ln w="9525" algn="ctr">
            <a:noFill/>
            <a:miter lim="800000"/>
            <a:headEnd/>
            <a:tailEnd/>
          </a:ln>
        </p:spPr>
        <p:txBody>
          <a:bodyPr>
            <a:spAutoFit/>
          </a:bodyPr>
          <a:lstStyle/>
          <a:p>
            <a:pPr algn="ctr">
              <a:spcBef>
                <a:spcPct val="50000"/>
              </a:spcBef>
              <a:buNone/>
            </a:pPr>
            <a:r>
              <a:rPr lang="en-US" sz="1100" dirty="0">
                <a:solidFill>
                  <a:schemeClr val="tx1"/>
                </a:solidFill>
                <a:cs typeface="Arial" charset="0"/>
              </a:rPr>
              <a:t>Height (ft)</a:t>
            </a:r>
          </a:p>
        </p:txBody>
      </p:sp>
      <p:sp>
        <p:nvSpPr>
          <p:cNvPr id="198661" name="Text Box 5"/>
          <p:cNvSpPr txBox="1">
            <a:spLocks noChangeArrowheads="1"/>
          </p:cNvSpPr>
          <p:nvPr/>
        </p:nvSpPr>
        <p:spPr bwMode="auto">
          <a:xfrm>
            <a:off x="53975" y="844550"/>
            <a:ext cx="8664575" cy="350838"/>
          </a:xfrm>
          <a:prstGeom prst="rect">
            <a:avLst/>
          </a:prstGeom>
          <a:noFill/>
          <a:ln w="9525" algn="ctr">
            <a:noFill/>
            <a:miter lim="800000"/>
            <a:headEnd/>
            <a:tailEnd/>
          </a:ln>
          <a:effectLst/>
        </p:spPr>
        <p:txBody>
          <a:bodyPr>
            <a:spAutoFit/>
          </a:bodyPr>
          <a:lstStyle/>
          <a:p>
            <a:pPr algn="ctr">
              <a:spcBef>
                <a:spcPct val="15000"/>
              </a:spcBef>
              <a:buNone/>
            </a:pPr>
            <a:r>
              <a:rPr lang="en-US" sz="2000" dirty="0">
                <a:solidFill>
                  <a:schemeClr val="tx1"/>
                </a:solidFill>
                <a:effectLst>
                  <a:outerShdw blurRad="38100" dist="38100" dir="2700000" algn="tl">
                    <a:srgbClr val="C0C0C0"/>
                  </a:outerShdw>
                </a:effectLst>
                <a:latin typeface="Times New Roman" pitchFamily="18" charset="0"/>
                <a:cs typeface="Arial" charset="0"/>
              </a:rPr>
              <a:t>Wind Speed and Wind Direction - Beltsville, MD on August 9 - 10, 2010</a:t>
            </a:r>
          </a:p>
        </p:txBody>
      </p:sp>
      <p:pic>
        <p:nvPicPr>
          <p:cNvPr id="939015" name="Picture 6" descr="RWP"/>
          <p:cNvPicPr>
            <a:picLocks noChangeAspect="1" noChangeArrowheads="1"/>
          </p:cNvPicPr>
          <p:nvPr/>
        </p:nvPicPr>
        <p:blipFill>
          <a:blip r:embed="rId3" cstate="print"/>
          <a:srcRect/>
          <a:stretch>
            <a:fillRect/>
          </a:stretch>
        </p:blipFill>
        <p:spPr bwMode="auto">
          <a:xfrm>
            <a:off x="5486400" y="5029200"/>
            <a:ext cx="1817688" cy="1365250"/>
          </a:xfrm>
          <a:prstGeom prst="rect">
            <a:avLst/>
          </a:prstGeom>
          <a:noFill/>
          <a:ln w="9525">
            <a:noFill/>
            <a:miter lim="800000"/>
            <a:headEnd/>
            <a:tailEnd/>
          </a:ln>
        </p:spPr>
      </p:pic>
      <p:sp>
        <p:nvSpPr>
          <p:cNvPr id="198663" name="Text Box 7"/>
          <p:cNvSpPr txBox="1">
            <a:spLocks noChangeArrowheads="1"/>
          </p:cNvSpPr>
          <p:nvPr/>
        </p:nvSpPr>
        <p:spPr bwMode="auto">
          <a:xfrm>
            <a:off x="1619250" y="1447800"/>
            <a:ext cx="5876925" cy="457200"/>
          </a:xfrm>
          <a:prstGeom prst="rect">
            <a:avLst/>
          </a:prstGeom>
          <a:solidFill>
            <a:srgbClr val="99CCFF"/>
          </a:solidFill>
          <a:ln w="1270" algn="ctr">
            <a:noFill/>
            <a:miter lim="800000"/>
            <a:headEnd/>
            <a:tailEnd/>
          </a:ln>
          <a:effectLst/>
        </p:spPr>
        <p:txBody>
          <a:bodyPr>
            <a:spAutoFit/>
          </a:bodyPr>
          <a:lstStyle/>
          <a:p>
            <a:pPr algn="ctr">
              <a:spcBef>
                <a:spcPct val="50000"/>
              </a:spcBef>
              <a:buNone/>
              <a:defRPr/>
            </a:pPr>
            <a:r>
              <a:rPr lang="en-US" sz="2800" b="1" dirty="0">
                <a:solidFill>
                  <a:schemeClr val="bg1"/>
                </a:solidFill>
                <a:latin typeface="Times New Roman" pitchFamily="18" charset="0"/>
                <a:cs typeface="Arial" charset="0"/>
              </a:rPr>
              <a:t>30 mph for 7 hours is about 2</a:t>
            </a:r>
            <a:r>
              <a:rPr lang="en-US" sz="2800" b="1" dirty="0">
                <a:solidFill>
                  <a:schemeClr val="bg1"/>
                </a:solidFill>
                <a:effectLst>
                  <a:outerShdw blurRad="38100" dist="38100" dir="2700000" algn="tl">
                    <a:srgbClr val="FFFFFF"/>
                  </a:outerShdw>
                </a:effectLst>
                <a:latin typeface="Times New Roman" pitchFamily="18" charset="0"/>
                <a:cs typeface="Arial" charset="0"/>
              </a:rPr>
              <a:t>10</a:t>
            </a:r>
            <a:r>
              <a:rPr lang="en-US" sz="2800" b="1" dirty="0">
                <a:solidFill>
                  <a:schemeClr val="bg1"/>
                </a:solidFill>
                <a:latin typeface="Times New Roman" pitchFamily="18" charset="0"/>
                <a:cs typeface="Arial" charset="0"/>
              </a:rPr>
              <a:t> miles</a:t>
            </a:r>
          </a:p>
        </p:txBody>
      </p:sp>
      <p:sp>
        <p:nvSpPr>
          <p:cNvPr id="198664" name="Text Box 8"/>
          <p:cNvSpPr txBox="1">
            <a:spLocks noChangeArrowheads="1"/>
          </p:cNvSpPr>
          <p:nvPr/>
        </p:nvSpPr>
        <p:spPr bwMode="auto">
          <a:xfrm>
            <a:off x="1571625" y="5105400"/>
            <a:ext cx="3152775" cy="1231106"/>
          </a:xfrm>
          <a:prstGeom prst="rect">
            <a:avLst/>
          </a:prstGeom>
          <a:solidFill>
            <a:srgbClr val="99CCFF"/>
          </a:solidFill>
          <a:ln w="1270" algn="ctr">
            <a:noFill/>
            <a:miter lim="800000"/>
            <a:headEnd/>
            <a:tailEnd/>
          </a:ln>
        </p:spPr>
        <p:txBody>
          <a:bodyPr wrap="square" lIns="45720" rIns="45720">
            <a:spAutoFit/>
          </a:bodyPr>
          <a:lstStyle/>
          <a:p>
            <a:pPr>
              <a:spcBef>
                <a:spcPct val="50000"/>
              </a:spcBef>
              <a:buNone/>
            </a:pPr>
            <a:r>
              <a:rPr lang="en-US" sz="2000" i="1" dirty="0">
                <a:solidFill>
                  <a:schemeClr val="bg1"/>
                </a:solidFill>
                <a:latin typeface="Times New Roman" pitchFamily="18" charset="0"/>
                <a:cs typeface="Arial" charset="0"/>
              </a:rPr>
              <a:t>What does this graph tell us?</a:t>
            </a:r>
          </a:p>
          <a:p>
            <a:pPr>
              <a:spcBef>
                <a:spcPct val="10000"/>
              </a:spcBef>
              <a:buNone/>
            </a:pPr>
            <a:r>
              <a:rPr lang="en-US" sz="2000" dirty="0" smtClean="0">
                <a:solidFill>
                  <a:schemeClr val="bg1"/>
                </a:solidFill>
                <a:latin typeface="Times New Roman" pitchFamily="18" charset="0"/>
                <a:cs typeface="Arial" charset="0"/>
              </a:rPr>
              <a:t>- </a:t>
            </a:r>
            <a:r>
              <a:rPr lang="en-US" sz="2000" dirty="0">
                <a:solidFill>
                  <a:schemeClr val="bg1"/>
                </a:solidFill>
                <a:latin typeface="Times New Roman" pitchFamily="18" charset="0"/>
                <a:cs typeface="Arial" charset="0"/>
              </a:rPr>
              <a:t>Wind direction</a:t>
            </a:r>
          </a:p>
          <a:p>
            <a:pPr>
              <a:spcBef>
                <a:spcPct val="10000"/>
              </a:spcBef>
              <a:buNone/>
            </a:pPr>
            <a:r>
              <a:rPr lang="en-US" sz="2000" dirty="0" smtClean="0">
                <a:solidFill>
                  <a:schemeClr val="bg1"/>
                </a:solidFill>
                <a:latin typeface="Times New Roman" pitchFamily="18" charset="0"/>
                <a:cs typeface="Arial" charset="0"/>
              </a:rPr>
              <a:t>- </a:t>
            </a:r>
            <a:r>
              <a:rPr lang="en-US" sz="2000" dirty="0">
                <a:solidFill>
                  <a:schemeClr val="bg1"/>
                </a:solidFill>
                <a:latin typeface="Times New Roman" pitchFamily="18" charset="0"/>
                <a:cs typeface="Arial" charset="0"/>
              </a:rPr>
              <a:t>Wind speed</a:t>
            </a:r>
          </a:p>
          <a:p>
            <a:pPr>
              <a:spcBef>
                <a:spcPct val="10000"/>
              </a:spcBef>
              <a:buNone/>
            </a:pPr>
            <a:r>
              <a:rPr lang="en-US" sz="2000" dirty="0" smtClean="0">
                <a:solidFill>
                  <a:schemeClr val="bg1"/>
                </a:solidFill>
                <a:latin typeface="Times New Roman" pitchFamily="18" charset="0"/>
                <a:cs typeface="Arial" charset="0"/>
              </a:rPr>
              <a:t>- </a:t>
            </a:r>
            <a:r>
              <a:rPr lang="en-US" sz="2000" dirty="0">
                <a:solidFill>
                  <a:schemeClr val="bg1"/>
                </a:solidFill>
                <a:latin typeface="Times New Roman" pitchFamily="18" charset="0"/>
                <a:cs typeface="Arial" charset="0"/>
              </a:rPr>
              <a:t>From the ground up</a:t>
            </a:r>
          </a:p>
        </p:txBody>
      </p:sp>
      <p:sp>
        <p:nvSpPr>
          <p:cNvPr id="198665" name="Rectangle 9"/>
          <p:cNvSpPr>
            <a:spLocks noChangeArrowheads="1"/>
          </p:cNvSpPr>
          <p:nvPr/>
        </p:nvSpPr>
        <p:spPr bwMode="auto">
          <a:xfrm>
            <a:off x="1905000" y="3470275"/>
            <a:ext cx="1527175" cy="749300"/>
          </a:xfrm>
          <a:prstGeom prst="rect">
            <a:avLst/>
          </a:prstGeom>
          <a:noFill/>
          <a:ln w="19050" algn="ctr">
            <a:solidFill>
              <a:schemeClr val="tx1"/>
            </a:solidFill>
            <a:miter lim="800000"/>
            <a:headEnd/>
            <a:tailEnd/>
          </a:ln>
        </p:spPr>
        <p:txBody>
          <a:bodyPr anchor="ctr">
            <a:spAutoFit/>
          </a:bodyPr>
          <a:lstStyle/>
          <a:p>
            <a:endParaRPr lang="en-US" sz="1400">
              <a:cs typeface="Arial" charset="0"/>
            </a:endParaRPr>
          </a:p>
        </p:txBody>
      </p:sp>
      <p:sp>
        <p:nvSpPr>
          <p:cNvPr id="198666" name="Text Box 10"/>
          <p:cNvSpPr txBox="1">
            <a:spLocks noChangeArrowheads="1"/>
          </p:cNvSpPr>
          <p:nvPr/>
        </p:nvSpPr>
        <p:spPr bwMode="auto">
          <a:xfrm>
            <a:off x="1498600" y="2581025"/>
            <a:ext cx="2311400" cy="695575"/>
          </a:xfrm>
          <a:prstGeom prst="rect">
            <a:avLst/>
          </a:prstGeom>
          <a:solidFill>
            <a:schemeClr val="bg1">
              <a:lumMod val="20000"/>
              <a:lumOff val="80000"/>
            </a:schemeClr>
          </a:solidFill>
          <a:ln w="9525" algn="ctr">
            <a:noFill/>
            <a:miter lim="800000"/>
            <a:headEnd/>
            <a:tailEnd/>
          </a:ln>
          <a:effectLst/>
        </p:spPr>
        <p:txBody>
          <a:bodyPr wrap="square" lIns="27432" tIns="27432" rIns="27432" bIns="27432">
            <a:spAutoFit/>
          </a:bodyPr>
          <a:lstStyle/>
          <a:p>
            <a:pPr algn="ctr">
              <a:spcBef>
                <a:spcPct val="50000"/>
              </a:spcBef>
              <a:buNone/>
              <a:defRPr/>
            </a:pPr>
            <a:r>
              <a:rPr lang="en-US" sz="1600" dirty="0">
                <a:solidFill>
                  <a:schemeClr val="tx1"/>
                </a:solidFill>
                <a:latin typeface="Times New Roman" pitchFamily="18" charset="0"/>
                <a:cs typeface="Arial" charset="0"/>
              </a:rPr>
              <a:t>August 9</a:t>
            </a:r>
            <a:r>
              <a:rPr lang="en-US" sz="1600" baseline="30000" dirty="0">
                <a:solidFill>
                  <a:schemeClr val="tx1"/>
                </a:solidFill>
                <a:latin typeface="Times New Roman" pitchFamily="18" charset="0"/>
                <a:cs typeface="Arial" charset="0"/>
              </a:rPr>
              <a:t>th</a:t>
            </a:r>
            <a:r>
              <a:rPr lang="en-US" sz="1600" dirty="0">
                <a:solidFill>
                  <a:schemeClr val="tx1"/>
                </a:solidFill>
                <a:latin typeface="Times New Roman" pitchFamily="18" charset="0"/>
                <a:cs typeface="Arial" charset="0"/>
              </a:rPr>
              <a:t>, 11 PM – 7 AM</a:t>
            </a:r>
          </a:p>
          <a:p>
            <a:pPr algn="ctr">
              <a:spcBef>
                <a:spcPct val="30000"/>
              </a:spcBef>
              <a:buNone/>
              <a:defRPr/>
            </a:pPr>
            <a:r>
              <a:rPr lang="en-US" sz="1400" dirty="0">
                <a:solidFill>
                  <a:schemeClr val="tx1"/>
                </a:solidFill>
                <a:latin typeface="Times New Roman" pitchFamily="18" charset="0"/>
                <a:cs typeface="Arial" charset="0"/>
              </a:rPr>
              <a:t>Winds from the </a:t>
            </a:r>
            <a:r>
              <a:rPr lang="en-US" sz="1400" dirty="0">
                <a:solidFill>
                  <a:srgbClr val="FF0000"/>
                </a:solidFill>
                <a:latin typeface="Times New Roman" pitchFamily="18" charset="0"/>
                <a:cs typeface="Arial" charset="0"/>
              </a:rPr>
              <a:t>southwest</a:t>
            </a:r>
            <a:r>
              <a:rPr lang="en-US" sz="1400" dirty="0">
                <a:solidFill>
                  <a:schemeClr val="tx1"/>
                </a:solidFill>
                <a:latin typeface="Times New Roman" pitchFamily="18" charset="0"/>
                <a:cs typeface="Arial" charset="0"/>
              </a:rPr>
              <a:t> at about </a:t>
            </a:r>
            <a:r>
              <a:rPr lang="en-US" sz="1400" b="1" dirty="0">
                <a:solidFill>
                  <a:srgbClr val="FF0000"/>
                </a:solidFill>
                <a:effectLst>
                  <a:outerShdw blurRad="38100" dist="38100" dir="2700000" algn="tl">
                    <a:srgbClr val="C0C0C0"/>
                  </a:outerShdw>
                </a:effectLst>
                <a:latin typeface="Times New Roman" pitchFamily="18" charset="0"/>
                <a:cs typeface="Arial" charset="0"/>
              </a:rPr>
              <a:t>25 - 30</a:t>
            </a:r>
            <a:r>
              <a:rPr lang="en-US" sz="1400" dirty="0">
                <a:solidFill>
                  <a:schemeClr val="tx1"/>
                </a:solidFill>
                <a:latin typeface="Times New Roman" pitchFamily="18" charset="0"/>
                <a:cs typeface="Arial" charset="0"/>
              </a:rPr>
              <a:t> mph</a:t>
            </a:r>
          </a:p>
        </p:txBody>
      </p:sp>
      <p:sp>
        <p:nvSpPr>
          <p:cNvPr id="198667" name="Rectangle 11"/>
          <p:cNvSpPr>
            <a:spLocks noChangeArrowheads="1"/>
          </p:cNvSpPr>
          <p:nvPr/>
        </p:nvSpPr>
        <p:spPr bwMode="auto">
          <a:xfrm>
            <a:off x="5149850" y="3038475"/>
            <a:ext cx="1804988" cy="1123950"/>
          </a:xfrm>
          <a:prstGeom prst="rect">
            <a:avLst/>
          </a:prstGeom>
          <a:noFill/>
          <a:ln w="19050" algn="ctr">
            <a:solidFill>
              <a:schemeClr val="tx1"/>
            </a:solidFill>
            <a:miter lim="800000"/>
            <a:headEnd/>
            <a:tailEnd/>
          </a:ln>
        </p:spPr>
        <p:txBody>
          <a:bodyPr anchor="ctr">
            <a:spAutoFit/>
          </a:bodyPr>
          <a:lstStyle/>
          <a:p>
            <a:endParaRPr lang="en-US" sz="1400">
              <a:cs typeface="Arial" charset="0"/>
            </a:endParaRPr>
          </a:p>
        </p:txBody>
      </p:sp>
      <p:sp>
        <p:nvSpPr>
          <p:cNvPr id="198668" name="Text Box 12"/>
          <p:cNvSpPr txBox="1">
            <a:spLocks noChangeArrowheads="1"/>
          </p:cNvSpPr>
          <p:nvPr/>
        </p:nvSpPr>
        <p:spPr bwMode="auto">
          <a:xfrm>
            <a:off x="781050" y="3933825"/>
            <a:ext cx="7410450" cy="403225"/>
          </a:xfrm>
          <a:prstGeom prst="rect">
            <a:avLst/>
          </a:prstGeom>
          <a:solidFill>
            <a:srgbClr val="99CCFF">
              <a:alpha val="50000"/>
            </a:srgbClr>
          </a:solidFill>
          <a:ln w="1270" algn="ctr">
            <a:noFill/>
            <a:miter lim="800000"/>
            <a:headEnd/>
            <a:tailEnd/>
          </a:ln>
        </p:spPr>
        <p:txBody>
          <a:bodyPr>
            <a:spAutoFit/>
          </a:bodyPr>
          <a:lstStyle/>
          <a:p>
            <a:pPr algn="ctr">
              <a:lnSpc>
                <a:spcPct val="102000"/>
              </a:lnSpc>
              <a:spcBef>
                <a:spcPct val="50000"/>
              </a:spcBef>
              <a:buNone/>
            </a:pPr>
            <a:r>
              <a:rPr lang="en-US" sz="2000" dirty="0">
                <a:solidFill>
                  <a:schemeClr val="bg1"/>
                </a:solidFill>
                <a:latin typeface="Times New Roman" pitchFamily="18" charset="0"/>
                <a:cs typeface="Arial" charset="0"/>
              </a:rPr>
              <a:t>Nocturnal Inversion up to 1000 ft</a:t>
            </a:r>
          </a:p>
        </p:txBody>
      </p:sp>
      <p:sp>
        <p:nvSpPr>
          <p:cNvPr id="198669" name="Text Box 13"/>
          <p:cNvSpPr txBox="1">
            <a:spLocks noChangeArrowheads="1"/>
          </p:cNvSpPr>
          <p:nvPr/>
        </p:nvSpPr>
        <p:spPr bwMode="auto">
          <a:xfrm>
            <a:off x="4878388" y="2123825"/>
            <a:ext cx="2397125" cy="695575"/>
          </a:xfrm>
          <a:prstGeom prst="rect">
            <a:avLst/>
          </a:prstGeom>
          <a:solidFill>
            <a:schemeClr val="bg1">
              <a:lumMod val="20000"/>
              <a:lumOff val="80000"/>
            </a:schemeClr>
          </a:solidFill>
          <a:ln w="9525" algn="ctr">
            <a:noFill/>
            <a:miter lim="800000"/>
            <a:headEnd/>
            <a:tailEnd/>
          </a:ln>
          <a:effectLst/>
        </p:spPr>
        <p:txBody>
          <a:bodyPr wrap="square" lIns="27432" tIns="27432" rIns="27432" bIns="27432">
            <a:spAutoFit/>
          </a:bodyPr>
          <a:lstStyle/>
          <a:p>
            <a:pPr algn="ctr">
              <a:spcBef>
                <a:spcPct val="50000"/>
              </a:spcBef>
              <a:buNone/>
              <a:defRPr/>
            </a:pPr>
            <a:r>
              <a:rPr lang="en-US" sz="1600" dirty="0">
                <a:solidFill>
                  <a:schemeClr val="tx1"/>
                </a:solidFill>
                <a:latin typeface="Times New Roman" pitchFamily="18" charset="0"/>
                <a:cs typeface="Arial" charset="0"/>
              </a:rPr>
              <a:t>August 10</a:t>
            </a:r>
            <a:r>
              <a:rPr lang="en-US" sz="1600" baseline="30000" dirty="0">
                <a:solidFill>
                  <a:schemeClr val="tx1"/>
                </a:solidFill>
                <a:latin typeface="Times New Roman" pitchFamily="18" charset="0"/>
                <a:cs typeface="Arial" charset="0"/>
              </a:rPr>
              <a:t>th</a:t>
            </a:r>
            <a:r>
              <a:rPr lang="en-US" sz="1600" dirty="0">
                <a:solidFill>
                  <a:schemeClr val="tx1"/>
                </a:solidFill>
                <a:latin typeface="Times New Roman" pitchFamily="18" charset="0"/>
                <a:cs typeface="Arial" charset="0"/>
              </a:rPr>
              <a:t>, 10 PM – 8 AM</a:t>
            </a:r>
          </a:p>
          <a:p>
            <a:pPr algn="ctr">
              <a:spcBef>
                <a:spcPct val="30000"/>
              </a:spcBef>
              <a:buNone/>
              <a:defRPr/>
            </a:pPr>
            <a:r>
              <a:rPr lang="en-US" sz="1400" dirty="0">
                <a:solidFill>
                  <a:schemeClr val="tx1"/>
                </a:solidFill>
                <a:latin typeface="Times New Roman" pitchFamily="18" charset="0"/>
                <a:cs typeface="Arial" charset="0"/>
              </a:rPr>
              <a:t>Winds from the </a:t>
            </a:r>
            <a:r>
              <a:rPr lang="en-US" sz="1400" dirty="0">
                <a:solidFill>
                  <a:srgbClr val="FF0000"/>
                </a:solidFill>
                <a:latin typeface="Times New Roman" pitchFamily="18" charset="0"/>
                <a:cs typeface="Arial" charset="0"/>
              </a:rPr>
              <a:t>southwest</a:t>
            </a:r>
            <a:r>
              <a:rPr lang="en-US" sz="1400" dirty="0">
                <a:solidFill>
                  <a:schemeClr val="tx1"/>
                </a:solidFill>
                <a:latin typeface="Times New Roman" pitchFamily="18" charset="0"/>
                <a:cs typeface="Arial" charset="0"/>
              </a:rPr>
              <a:t> at about </a:t>
            </a:r>
            <a:r>
              <a:rPr lang="en-US" sz="1400" b="1" dirty="0">
                <a:solidFill>
                  <a:srgbClr val="FF0000"/>
                </a:solidFill>
                <a:effectLst>
                  <a:outerShdw blurRad="38100" dist="38100" dir="2700000" algn="tl">
                    <a:srgbClr val="C0C0C0"/>
                  </a:outerShdw>
                </a:effectLst>
                <a:latin typeface="Times New Roman" pitchFamily="18" charset="0"/>
                <a:cs typeface="Arial" charset="0"/>
              </a:rPr>
              <a:t>25 - 40</a:t>
            </a:r>
            <a:r>
              <a:rPr lang="en-US" sz="1400" dirty="0">
                <a:solidFill>
                  <a:schemeClr val="tx1"/>
                </a:solidFill>
                <a:latin typeface="Times New Roman" pitchFamily="18" charset="0"/>
                <a:cs typeface="Arial" charset="0"/>
              </a:rPr>
              <a:t> mph</a:t>
            </a:r>
          </a:p>
        </p:txBody>
      </p:sp>
      <p:sp>
        <p:nvSpPr>
          <p:cNvPr id="939023" name="Rectangle 14"/>
          <p:cNvSpPr>
            <a:spLocks noGrp="1" noChangeArrowheads="1"/>
          </p:cNvSpPr>
          <p:nvPr>
            <p:ph type="title" idx="4294967295"/>
          </p:nvPr>
        </p:nvSpPr>
        <p:spPr>
          <a:xfrm>
            <a:off x="457200" y="95250"/>
            <a:ext cx="8718550" cy="825500"/>
          </a:xfrm>
        </p:spPr>
        <p:txBody>
          <a:bodyPr/>
          <a:lstStyle/>
          <a:p>
            <a:r>
              <a:rPr lang="en-US" sz="4000" dirty="0">
                <a:solidFill>
                  <a:srgbClr val="000099"/>
                </a:solidFill>
              </a:rPr>
              <a:t>Measuring the </a:t>
            </a:r>
            <a:r>
              <a:rPr lang="en-US" sz="4000" dirty="0" smtClean="0">
                <a:solidFill>
                  <a:srgbClr val="000099"/>
                </a:solidFill>
              </a:rPr>
              <a:t>Nocturnal Low Level Jet</a:t>
            </a:r>
            <a:endParaRPr lang="en-US" sz="4000" dirty="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8664"/>
                                        </p:tgtEl>
                                        <p:attrNameLst>
                                          <p:attrName>style.visibility</p:attrName>
                                        </p:attrNameLst>
                                      </p:cBhvr>
                                      <p:to>
                                        <p:strVal val="visible"/>
                                      </p:to>
                                    </p:set>
                                    <p:animEffect transition="in" filter="fade">
                                      <p:cBhvr>
                                        <p:cTn id="7" dur="500"/>
                                        <p:tgtEl>
                                          <p:spTgt spid="19866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98668"/>
                                        </p:tgtEl>
                                        <p:attrNameLst>
                                          <p:attrName>style.visibility</p:attrName>
                                        </p:attrNameLst>
                                      </p:cBhvr>
                                      <p:to>
                                        <p:strVal val="visible"/>
                                      </p:to>
                                    </p:set>
                                    <p:animEffect transition="in" filter="wipe(down)">
                                      <p:cBhvr>
                                        <p:cTn id="12" dur="500"/>
                                        <p:tgtEl>
                                          <p:spTgt spid="19866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1" nodeType="clickEffect">
                                  <p:stCondLst>
                                    <p:cond delay="0"/>
                                  </p:stCondLst>
                                  <p:childTnLst>
                                    <p:animEffect transition="out" filter="wipe(down)">
                                      <p:cBhvr>
                                        <p:cTn id="16" dur="500"/>
                                        <p:tgtEl>
                                          <p:spTgt spid="198668"/>
                                        </p:tgtEl>
                                      </p:cBhvr>
                                    </p:animEffect>
                                    <p:set>
                                      <p:cBhvr>
                                        <p:cTn id="17" dur="1" fill="hold">
                                          <p:stCondLst>
                                            <p:cond delay="499"/>
                                          </p:stCondLst>
                                        </p:cTn>
                                        <p:tgtEl>
                                          <p:spTgt spid="198668"/>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98665"/>
                                        </p:tgtEl>
                                        <p:attrNameLst>
                                          <p:attrName>style.visibility</p:attrName>
                                        </p:attrNameLst>
                                      </p:cBhvr>
                                      <p:to>
                                        <p:strVal val="visible"/>
                                      </p:to>
                                    </p:set>
                                    <p:animEffect transition="in" filter="fade">
                                      <p:cBhvr>
                                        <p:cTn id="21" dur="500"/>
                                        <p:tgtEl>
                                          <p:spTgt spid="19866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98666"/>
                                        </p:tgtEl>
                                        <p:attrNameLst>
                                          <p:attrName>style.visibility</p:attrName>
                                        </p:attrNameLst>
                                      </p:cBhvr>
                                      <p:to>
                                        <p:strVal val="visible"/>
                                      </p:to>
                                    </p:set>
                                    <p:animEffect transition="in" filter="fade">
                                      <p:cBhvr>
                                        <p:cTn id="24" dur="500"/>
                                        <p:tgtEl>
                                          <p:spTgt spid="19866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98667"/>
                                        </p:tgtEl>
                                        <p:attrNameLst>
                                          <p:attrName>style.visibility</p:attrName>
                                        </p:attrNameLst>
                                      </p:cBhvr>
                                      <p:to>
                                        <p:strVal val="visible"/>
                                      </p:to>
                                    </p:set>
                                    <p:animEffect transition="in" filter="fade">
                                      <p:cBhvr>
                                        <p:cTn id="29" dur="500"/>
                                        <p:tgtEl>
                                          <p:spTgt spid="19866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8669"/>
                                        </p:tgtEl>
                                        <p:attrNameLst>
                                          <p:attrName>style.visibility</p:attrName>
                                        </p:attrNameLst>
                                      </p:cBhvr>
                                      <p:to>
                                        <p:strVal val="visible"/>
                                      </p:to>
                                    </p:set>
                                    <p:animEffect transition="in" filter="fade">
                                      <p:cBhvr>
                                        <p:cTn id="32" dur="500"/>
                                        <p:tgtEl>
                                          <p:spTgt spid="19866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98663"/>
                                        </p:tgtEl>
                                        <p:attrNameLst>
                                          <p:attrName>style.visibility</p:attrName>
                                        </p:attrNameLst>
                                      </p:cBhvr>
                                      <p:to>
                                        <p:strVal val="visible"/>
                                      </p:to>
                                    </p:set>
                                    <p:animEffect transition="in" filter="fade">
                                      <p:cBhvr>
                                        <p:cTn id="37" dur="500"/>
                                        <p:tgtEl>
                                          <p:spTgt spid="198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3" grpId="0" animBg="1"/>
      <p:bldP spid="198664" grpId="0" animBg="1"/>
      <p:bldP spid="198665" grpId="0" animBg="1"/>
      <p:bldP spid="198666" grpId="0" animBg="1"/>
      <p:bldP spid="198667" grpId="0" animBg="1"/>
      <p:bldP spid="198668" grpId="0" animBg="1"/>
      <p:bldP spid="198668" grpId="1" animBg="1"/>
      <p:bldP spid="19866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lide Number Placeholder 2"/>
          <p:cNvSpPr txBox="1">
            <a:spLocks noGrp="1"/>
          </p:cNvSpPr>
          <p:nvPr/>
        </p:nvSpPr>
        <p:spPr bwMode="auto">
          <a:xfrm>
            <a:off x="-55563" y="6650038"/>
            <a:ext cx="531813" cy="207962"/>
          </a:xfrm>
          <a:prstGeom prst="rect">
            <a:avLst/>
          </a:prstGeom>
          <a:noFill/>
          <a:ln>
            <a:miter lim="800000"/>
            <a:headEnd/>
            <a:tailEnd/>
          </a:ln>
        </p:spPr>
        <p:txBody>
          <a:bodyPr wrap="none" lIns="0" tIns="0" rIns="0" bIns="0" anchor="ctr" anchorCtr="1"/>
          <a:lstStyle/>
          <a:p>
            <a:pPr eaLnBrk="0" hangingPunct="0">
              <a:lnSpc>
                <a:spcPct val="100000"/>
              </a:lnSpc>
              <a:defRPr/>
            </a:pPr>
            <a:r>
              <a:rPr lang="en-US" sz="1000">
                <a:solidFill>
                  <a:srgbClr val="58595B"/>
                </a:solidFill>
                <a:latin typeface="+mn-lt"/>
                <a:cs typeface="Arial" charset="0"/>
              </a:rPr>
              <a:t>p. </a:t>
            </a:r>
            <a:fld id="{EEB837E0-BD8B-4C8E-A1C4-F657644229AF}" type="slidenum">
              <a:rPr lang="en-US" sz="1000">
                <a:solidFill>
                  <a:srgbClr val="58595B"/>
                </a:solidFill>
                <a:latin typeface="+mn-lt"/>
                <a:cs typeface="Arial" charset="0"/>
              </a:rPr>
              <a:pPr eaLnBrk="0" hangingPunct="0">
                <a:lnSpc>
                  <a:spcPct val="100000"/>
                </a:lnSpc>
                <a:defRPr/>
              </a:pPr>
              <a:t>19</a:t>
            </a:fld>
            <a:endParaRPr lang="en-US" sz="1000">
              <a:solidFill>
                <a:srgbClr val="58595B"/>
              </a:solidFill>
              <a:latin typeface="+mn-lt"/>
              <a:cs typeface="Arial" charset="0"/>
            </a:endParaRPr>
          </a:p>
        </p:txBody>
      </p:sp>
      <p:sp>
        <p:nvSpPr>
          <p:cNvPr id="940035" name="Rectangle 2"/>
          <p:cNvSpPr>
            <a:spLocks noChangeArrowheads="1"/>
          </p:cNvSpPr>
          <p:nvPr/>
        </p:nvSpPr>
        <p:spPr bwMode="auto">
          <a:xfrm>
            <a:off x="0" y="5400675"/>
            <a:ext cx="9144000" cy="1457325"/>
          </a:xfrm>
          <a:prstGeom prst="rect">
            <a:avLst/>
          </a:prstGeom>
          <a:solidFill>
            <a:schemeClr val="bg1"/>
          </a:solidFill>
          <a:ln w="9525" algn="ctr">
            <a:noFill/>
            <a:miter lim="800000"/>
            <a:headEnd/>
            <a:tailEnd/>
          </a:ln>
        </p:spPr>
        <p:txBody>
          <a:bodyPr wrap="none" anchor="ctr"/>
          <a:lstStyle/>
          <a:p>
            <a:endParaRPr lang="en-US" sz="1400">
              <a:cs typeface="Arial" charset="0"/>
            </a:endParaRPr>
          </a:p>
        </p:txBody>
      </p:sp>
      <p:pic>
        <p:nvPicPr>
          <p:cNvPr id="940036" name="Picture 3" descr="BLT_20080712-13-2"/>
          <p:cNvPicPr>
            <a:picLocks noChangeAspect="1" noChangeArrowheads="1"/>
          </p:cNvPicPr>
          <p:nvPr/>
        </p:nvPicPr>
        <p:blipFill>
          <a:blip r:embed="rId2" cstate="print"/>
          <a:srcRect/>
          <a:stretch>
            <a:fillRect/>
          </a:stretch>
        </p:blipFill>
        <p:spPr bwMode="auto">
          <a:xfrm>
            <a:off x="361950" y="968375"/>
            <a:ext cx="8543925" cy="5746750"/>
          </a:xfrm>
          <a:prstGeom prst="rect">
            <a:avLst/>
          </a:prstGeom>
          <a:noFill/>
          <a:ln w="9525">
            <a:noFill/>
            <a:miter lim="800000"/>
            <a:headEnd/>
            <a:tailEnd/>
          </a:ln>
        </p:spPr>
      </p:pic>
      <p:sp>
        <p:nvSpPr>
          <p:cNvPr id="940037" name="Text Box 4"/>
          <p:cNvSpPr txBox="1">
            <a:spLocks noChangeArrowheads="1"/>
          </p:cNvSpPr>
          <p:nvPr/>
        </p:nvSpPr>
        <p:spPr bwMode="auto">
          <a:xfrm>
            <a:off x="3560763" y="1412875"/>
            <a:ext cx="1852612" cy="273050"/>
          </a:xfrm>
          <a:prstGeom prst="rect">
            <a:avLst/>
          </a:prstGeom>
          <a:noFill/>
          <a:ln w="9525" algn="ctr">
            <a:noFill/>
            <a:miter lim="800000"/>
            <a:headEnd/>
            <a:tailEnd/>
          </a:ln>
        </p:spPr>
        <p:txBody>
          <a:bodyPr wrap="none">
            <a:spAutoFit/>
          </a:bodyPr>
          <a:lstStyle/>
          <a:p>
            <a:pPr>
              <a:buNone/>
            </a:pPr>
            <a:r>
              <a:rPr lang="en-US" sz="1400" b="1" dirty="0">
                <a:latin typeface="Times New Roman" pitchFamily="18" charset="0"/>
                <a:cs typeface="Arial" charset="0"/>
              </a:rPr>
              <a:t>July 12 | July 13, 2008</a:t>
            </a:r>
          </a:p>
        </p:txBody>
      </p:sp>
      <p:sp>
        <p:nvSpPr>
          <p:cNvPr id="940038" name="Text Box 5"/>
          <p:cNvSpPr txBox="1">
            <a:spLocks noChangeArrowheads="1"/>
          </p:cNvSpPr>
          <p:nvPr/>
        </p:nvSpPr>
        <p:spPr bwMode="auto">
          <a:xfrm>
            <a:off x="309563" y="966788"/>
            <a:ext cx="8132762" cy="403225"/>
          </a:xfrm>
          <a:prstGeom prst="rect">
            <a:avLst/>
          </a:prstGeom>
          <a:solidFill>
            <a:schemeClr val="accent3">
              <a:lumMod val="40000"/>
              <a:lumOff val="60000"/>
            </a:schemeClr>
          </a:solidFill>
          <a:ln w="9525" algn="ctr">
            <a:noFill/>
            <a:miter lim="800000"/>
            <a:headEnd/>
            <a:tailEnd/>
          </a:ln>
        </p:spPr>
        <p:txBody>
          <a:bodyPr>
            <a:spAutoFit/>
          </a:bodyPr>
          <a:lstStyle/>
          <a:p>
            <a:pPr algn="ctr">
              <a:spcBef>
                <a:spcPct val="50000"/>
              </a:spcBef>
              <a:buNone/>
            </a:pPr>
            <a:r>
              <a:rPr lang="en-US" sz="1200" b="1" dirty="0">
                <a:latin typeface="Times New Roman" pitchFamily="18" charset="0"/>
                <a:cs typeface="Arial" charset="0"/>
              </a:rPr>
              <a:t>Howard University launched 4 </a:t>
            </a:r>
            <a:r>
              <a:rPr lang="en-US" sz="1200" b="1" dirty="0" err="1">
                <a:latin typeface="Times New Roman" pitchFamily="18" charset="0"/>
                <a:cs typeface="Arial" charset="0"/>
              </a:rPr>
              <a:t>ozonesondes</a:t>
            </a:r>
            <a:r>
              <a:rPr lang="en-US" sz="1200" b="1" dirty="0">
                <a:latin typeface="Times New Roman" pitchFamily="18" charset="0"/>
                <a:cs typeface="Arial" charset="0"/>
              </a:rPr>
              <a:t> on July 12-13, 2008.  The 10:30 PM (Saturday, July 12th) and 2:30 AM (Sunday, July 13th) occurred during a NLLJ event, as captured by MDE’s Wind Profiler.</a:t>
            </a:r>
          </a:p>
        </p:txBody>
      </p:sp>
      <p:sp>
        <p:nvSpPr>
          <p:cNvPr id="940039" name="Line 6"/>
          <p:cNvSpPr>
            <a:spLocks noChangeShapeType="1"/>
          </p:cNvSpPr>
          <p:nvPr/>
        </p:nvSpPr>
        <p:spPr bwMode="auto">
          <a:xfrm>
            <a:off x="4252913" y="1671638"/>
            <a:ext cx="9525" cy="4511675"/>
          </a:xfrm>
          <a:prstGeom prst="line">
            <a:avLst/>
          </a:prstGeom>
          <a:noFill/>
          <a:ln w="31750">
            <a:solidFill>
              <a:srgbClr val="5F5F5F"/>
            </a:solidFill>
            <a:prstDash val="dash"/>
            <a:round/>
            <a:headEnd/>
            <a:tailEnd/>
          </a:ln>
        </p:spPr>
        <p:txBody>
          <a:bodyPr anchor="ctr"/>
          <a:lstStyle/>
          <a:p>
            <a:endParaRPr lang="en-US"/>
          </a:p>
        </p:txBody>
      </p:sp>
      <p:sp>
        <p:nvSpPr>
          <p:cNvPr id="940040" name="Text Box 7"/>
          <p:cNvSpPr txBox="1">
            <a:spLocks noChangeArrowheads="1"/>
          </p:cNvSpPr>
          <p:nvPr/>
        </p:nvSpPr>
        <p:spPr bwMode="auto">
          <a:xfrm rot="-5400000">
            <a:off x="3672681" y="3472657"/>
            <a:ext cx="1157287" cy="590550"/>
          </a:xfrm>
          <a:prstGeom prst="rect">
            <a:avLst/>
          </a:prstGeom>
          <a:solidFill>
            <a:srgbClr val="5F5F5F">
              <a:alpha val="50195"/>
            </a:srgbClr>
          </a:solidFill>
          <a:ln w="9525" algn="ctr">
            <a:solidFill>
              <a:schemeClr val="bg1"/>
            </a:solidFill>
            <a:miter lim="800000"/>
            <a:headEnd/>
            <a:tailEnd/>
          </a:ln>
        </p:spPr>
        <p:txBody>
          <a:bodyPr>
            <a:spAutoFit/>
          </a:bodyPr>
          <a:lstStyle/>
          <a:p>
            <a:pPr algn="ctr">
              <a:lnSpc>
                <a:spcPct val="100000"/>
              </a:lnSpc>
              <a:spcBef>
                <a:spcPct val="50000"/>
              </a:spcBef>
              <a:buNone/>
            </a:pPr>
            <a:r>
              <a:rPr lang="en-US" sz="1600" b="1" dirty="0">
                <a:solidFill>
                  <a:srgbClr val="333333"/>
                </a:solidFill>
                <a:latin typeface="Times New Roman" pitchFamily="18" charset="0"/>
                <a:cs typeface="Arial" charset="0"/>
              </a:rPr>
              <a:t>Midnight (EDT)</a:t>
            </a:r>
          </a:p>
        </p:txBody>
      </p:sp>
      <p:grpSp>
        <p:nvGrpSpPr>
          <p:cNvPr id="2" name="Group 8"/>
          <p:cNvGrpSpPr>
            <a:grpSpLocks/>
          </p:cNvGrpSpPr>
          <p:nvPr/>
        </p:nvGrpSpPr>
        <p:grpSpPr bwMode="auto">
          <a:xfrm>
            <a:off x="3467100" y="1735138"/>
            <a:ext cx="476250" cy="4446587"/>
            <a:chOff x="2184" y="1201"/>
            <a:chExt cx="300" cy="2801"/>
          </a:xfrm>
        </p:grpSpPr>
        <p:sp>
          <p:nvSpPr>
            <p:cNvPr id="940042" name="Line 9"/>
            <p:cNvSpPr>
              <a:spLocks noChangeShapeType="1"/>
            </p:cNvSpPr>
            <p:nvPr/>
          </p:nvSpPr>
          <p:spPr bwMode="auto">
            <a:xfrm flipH="1">
              <a:off x="2329" y="1457"/>
              <a:ext cx="0" cy="2545"/>
            </a:xfrm>
            <a:prstGeom prst="line">
              <a:avLst/>
            </a:prstGeom>
            <a:noFill/>
            <a:ln w="31750">
              <a:solidFill>
                <a:srgbClr val="FF0000"/>
              </a:solidFill>
              <a:prstDash val="dash"/>
              <a:round/>
              <a:headEnd/>
              <a:tailEnd/>
            </a:ln>
          </p:spPr>
          <p:txBody>
            <a:bodyPr anchor="ctr"/>
            <a:lstStyle/>
            <a:p>
              <a:endParaRPr lang="en-US"/>
            </a:p>
          </p:txBody>
        </p:sp>
        <p:pic>
          <p:nvPicPr>
            <p:cNvPr id="940043" name="Picture 10" descr="Balloon"/>
            <p:cNvPicPr>
              <a:picLocks noChangeAspect="1" noChangeArrowheads="1"/>
            </p:cNvPicPr>
            <p:nvPr/>
          </p:nvPicPr>
          <p:blipFill>
            <a:blip r:embed="rId3" cstate="print"/>
            <a:srcRect/>
            <a:stretch>
              <a:fillRect/>
            </a:stretch>
          </p:blipFill>
          <p:spPr bwMode="auto">
            <a:xfrm>
              <a:off x="2184" y="1201"/>
              <a:ext cx="300" cy="291"/>
            </a:xfrm>
            <a:prstGeom prst="rect">
              <a:avLst/>
            </a:prstGeom>
            <a:noFill/>
            <a:ln w="9525">
              <a:noFill/>
              <a:miter lim="800000"/>
              <a:headEnd/>
              <a:tailEnd/>
            </a:ln>
          </p:spPr>
        </p:pic>
      </p:grpSp>
      <p:grpSp>
        <p:nvGrpSpPr>
          <p:cNvPr id="3" name="Group 11"/>
          <p:cNvGrpSpPr>
            <a:grpSpLocks/>
          </p:cNvGrpSpPr>
          <p:nvPr/>
        </p:nvGrpSpPr>
        <p:grpSpPr bwMode="auto">
          <a:xfrm>
            <a:off x="4733925" y="1735138"/>
            <a:ext cx="476250" cy="4437062"/>
            <a:chOff x="2982" y="1201"/>
            <a:chExt cx="300" cy="2795"/>
          </a:xfrm>
        </p:grpSpPr>
        <p:sp>
          <p:nvSpPr>
            <p:cNvPr id="940045" name="Line 12"/>
            <p:cNvSpPr>
              <a:spLocks noChangeShapeType="1"/>
            </p:cNvSpPr>
            <p:nvPr/>
          </p:nvSpPr>
          <p:spPr bwMode="auto">
            <a:xfrm flipH="1">
              <a:off x="3127" y="1439"/>
              <a:ext cx="0" cy="2557"/>
            </a:xfrm>
            <a:prstGeom prst="line">
              <a:avLst/>
            </a:prstGeom>
            <a:noFill/>
            <a:ln w="31750">
              <a:solidFill>
                <a:srgbClr val="FF0000"/>
              </a:solidFill>
              <a:prstDash val="dash"/>
              <a:round/>
              <a:headEnd/>
              <a:tailEnd/>
            </a:ln>
          </p:spPr>
          <p:txBody>
            <a:bodyPr anchor="ctr"/>
            <a:lstStyle/>
            <a:p>
              <a:endParaRPr lang="en-US"/>
            </a:p>
          </p:txBody>
        </p:sp>
        <p:pic>
          <p:nvPicPr>
            <p:cNvPr id="940046" name="Picture 13" descr="Balloon"/>
            <p:cNvPicPr>
              <a:picLocks noChangeAspect="1" noChangeArrowheads="1"/>
            </p:cNvPicPr>
            <p:nvPr/>
          </p:nvPicPr>
          <p:blipFill>
            <a:blip r:embed="rId3" cstate="print"/>
            <a:srcRect/>
            <a:stretch>
              <a:fillRect/>
            </a:stretch>
          </p:blipFill>
          <p:spPr bwMode="auto">
            <a:xfrm>
              <a:off x="2982" y="1201"/>
              <a:ext cx="300" cy="291"/>
            </a:xfrm>
            <a:prstGeom prst="rect">
              <a:avLst/>
            </a:prstGeom>
            <a:noFill/>
            <a:ln w="9525">
              <a:noFill/>
              <a:miter lim="800000"/>
              <a:headEnd/>
              <a:tailEnd/>
            </a:ln>
          </p:spPr>
        </p:pic>
      </p:grpSp>
      <p:sp>
        <p:nvSpPr>
          <p:cNvPr id="201742" name="Text Box 14"/>
          <p:cNvSpPr txBox="1">
            <a:spLocks noChangeArrowheads="1"/>
          </p:cNvSpPr>
          <p:nvPr/>
        </p:nvSpPr>
        <p:spPr bwMode="auto">
          <a:xfrm>
            <a:off x="4233863" y="4792663"/>
            <a:ext cx="3200400" cy="609600"/>
          </a:xfrm>
          <a:prstGeom prst="rect">
            <a:avLst/>
          </a:prstGeom>
          <a:noFill/>
          <a:ln w="9525" algn="ctr">
            <a:noFill/>
            <a:miter lim="800000"/>
            <a:headEnd/>
            <a:tailEnd/>
          </a:ln>
        </p:spPr>
        <p:txBody>
          <a:bodyPr wrap="none">
            <a:spAutoFit/>
          </a:bodyPr>
          <a:lstStyle/>
          <a:p>
            <a:pPr algn="ctr">
              <a:spcAft>
                <a:spcPct val="20000"/>
              </a:spcAft>
              <a:buNone/>
            </a:pPr>
            <a:r>
              <a:rPr lang="en-US" sz="2000" b="1" dirty="0">
                <a:solidFill>
                  <a:srgbClr val="333399"/>
                </a:solidFill>
                <a:latin typeface="Times New Roman" pitchFamily="18" charset="0"/>
                <a:cs typeface="Arial" charset="0"/>
              </a:rPr>
              <a:t>(22+ mph for 14+ hours)</a:t>
            </a:r>
            <a:br>
              <a:rPr lang="en-US" sz="2000" b="1" dirty="0">
                <a:solidFill>
                  <a:srgbClr val="333399"/>
                </a:solidFill>
                <a:latin typeface="Times New Roman" pitchFamily="18" charset="0"/>
                <a:cs typeface="Arial" charset="0"/>
              </a:rPr>
            </a:br>
            <a:r>
              <a:rPr lang="en-US" sz="2000" b="1" dirty="0">
                <a:solidFill>
                  <a:srgbClr val="333399"/>
                </a:solidFill>
                <a:latin typeface="Times New Roman" pitchFamily="18" charset="0"/>
                <a:cs typeface="Arial" charset="0"/>
                <a:sym typeface="Wingdings" pitchFamily="2" charset="2"/>
              </a:rPr>
              <a:t> Air Traveled 300+ miles.</a:t>
            </a:r>
            <a:endParaRPr lang="en-US" sz="2000" b="1" dirty="0">
              <a:solidFill>
                <a:srgbClr val="333399"/>
              </a:solidFill>
              <a:latin typeface="Times New Roman" pitchFamily="18" charset="0"/>
              <a:cs typeface="Arial" charset="0"/>
            </a:endParaRPr>
          </a:p>
        </p:txBody>
      </p:sp>
      <p:grpSp>
        <p:nvGrpSpPr>
          <p:cNvPr id="4" name="Group 15"/>
          <p:cNvGrpSpPr>
            <a:grpSpLocks/>
          </p:cNvGrpSpPr>
          <p:nvPr/>
        </p:nvGrpSpPr>
        <p:grpSpPr bwMode="auto">
          <a:xfrm>
            <a:off x="338138" y="2011363"/>
            <a:ext cx="2946400" cy="2381250"/>
            <a:chOff x="363" y="1471"/>
            <a:chExt cx="1856" cy="1500"/>
          </a:xfrm>
        </p:grpSpPr>
        <p:pic>
          <p:nvPicPr>
            <p:cNvPr id="940049" name="Picture 16"/>
            <p:cNvPicPr>
              <a:picLocks noChangeAspect="1" noChangeArrowheads="1"/>
            </p:cNvPicPr>
            <p:nvPr/>
          </p:nvPicPr>
          <p:blipFill>
            <a:blip r:embed="rId4" cstate="print"/>
            <a:srcRect l="5920" t="1494" r="6241" b="3841"/>
            <a:stretch>
              <a:fillRect/>
            </a:stretch>
          </p:blipFill>
          <p:spPr bwMode="auto">
            <a:xfrm>
              <a:off x="363" y="1471"/>
              <a:ext cx="1856" cy="1500"/>
            </a:xfrm>
            <a:prstGeom prst="rect">
              <a:avLst/>
            </a:prstGeom>
            <a:noFill/>
            <a:ln w="6350" algn="ctr">
              <a:solidFill>
                <a:schemeClr val="tx1"/>
              </a:solidFill>
              <a:miter lim="800000"/>
              <a:headEnd/>
              <a:tailEnd/>
            </a:ln>
          </p:spPr>
        </p:pic>
        <p:sp>
          <p:nvSpPr>
            <p:cNvPr id="940050" name="Text Box 17"/>
            <p:cNvSpPr txBox="1">
              <a:spLocks noChangeArrowheads="1"/>
            </p:cNvSpPr>
            <p:nvPr/>
          </p:nvSpPr>
          <p:spPr bwMode="auto">
            <a:xfrm>
              <a:off x="510" y="1539"/>
              <a:ext cx="575" cy="192"/>
            </a:xfrm>
            <a:prstGeom prst="rect">
              <a:avLst/>
            </a:prstGeom>
            <a:noFill/>
            <a:ln w="9525" algn="ctr">
              <a:noFill/>
              <a:miter lim="800000"/>
              <a:headEnd/>
              <a:tailEnd/>
            </a:ln>
          </p:spPr>
          <p:txBody>
            <a:bodyPr lIns="45720" rIns="45720">
              <a:spAutoFit/>
            </a:bodyPr>
            <a:lstStyle/>
            <a:p>
              <a:pPr>
                <a:lnSpc>
                  <a:spcPct val="100000"/>
                </a:lnSpc>
                <a:spcBef>
                  <a:spcPct val="50000"/>
                </a:spcBef>
                <a:buNone/>
              </a:pPr>
              <a:r>
                <a:rPr lang="en-US" sz="1400" b="1" dirty="0">
                  <a:solidFill>
                    <a:schemeClr val="tx1"/>
                  </a:solidFill>
                  <a:latin typeface="Times New Roman" pitchFamily="18" charset="0"/>
                  <a:cs typeface="Arial" charset="0"/>
                </a:rPr>
                <a:t>10:30 PM</a:t>
              </a:r>
            </a:p>
          </p:txBody>
        </p:sp>
      </p:grpSp>
      <p:sp>
        <p:nvSpPr>
          <p:cNvPr id="201746" name="Text Box 18"/>
          <p:cNvSpPr txBox="1">
            <a:spLocks noChangeArrowheads="1"/>
          </p:cNvSpPr>
          <p:nvPr/>
        </p:nvSpPr>
        <p:spPr bwMode="auto">
          <a:xfrm>
            <a:off x="2001838" y="2741613"/>
            <a:ext cx="1123950" cy="715962"/>
          </a:xfrm>
          <a:prstGeom prst="rect">
            <a:avLst/>
          </a:prstGeom>
          <a:noFill/>
          <a:ln w="9525" algn="ctr">
            <a:noFill/>
            <a:miter lim="800000"/>
            <a:headEnd/>
            <a:tailEnd/>
          </a:ln>
        </p:spPr>
        <p:txBody>
          <a:bodyPr lIns="45720" rIns="45720">
            <a:spAutoFit/>
          </a:bodyPr>
          <a:lstStyle/>
          <a:p>
            <a:pPr algn="ctr">
              <a:buNone/>
            </a:pPr>
            <a:r>
              <a:rPr lang="en-US" sz="1600" b="1" dirty="0">
                <a:solidFill>
                  <a:schemeClr val="tx1"/>
                </a:solidFill>
                <a:latin typeface="Times New Roman" pitchFamily="18" charset="0"/>
                <a:cs typeface="Arial" charset="0"/>
              </a:rPr>
              <a:t>Ozone Spike at NLLJ Core</a:t>
            </a:r>
          </a:p>
        </p:txBody>
      </p:sp>
      <p:sp>
        <p:nvSpPr>
          <p:cNvPr id="201747" name="Line 19"/>
          <p:cNvSpPr>
            <a:spLocks noChangeShapeType="1"/>
          </p:cNvSpPr>
          <p:nvPr/>
        </p:nvSpPr>
        <p:spPr bwMode="auto">
          <a:xfrm flipH="1">
            <a:off x="1820863" y="3505200"/>
            <a:ext cx="288925" cy="279400"/>
          </a:xfrm>
          <a:prstGeom prst="line">
            <a:avLst/>
          </a:prstGeom>
          <a:noFill/>
          <a:ln w="19050">
            <a:solidFill>
              <a:schemeClr val="tx1"/>
            </a:solidFill>
            <a:round/>
            <a:headEnd/>
            <a:tailEnd type="triangle" w="med" len="med"/>
          </a:ln>
        </p:spPr>
        <p:txBody>
          <a:bodyPr anchor="ctr"/>
          <a:lstStyle/>
          <a:p>
            <a:endParaRPr lang="en-US"/>
          </a:p>
        </p:txBody>
      </p:sp>
      <p:sp>
        <p:nvSpPr>
          <p:cNvPr id="201748" name="Oval 20"/>
          <p:cNvSpPr>
            <a:spLocks noChangeArrowheads="1"/>
          </p:cNvSpPr>
          <p:nvPr/>
        </p:nvSpPr>
        <p:spPr bwMode="auto">
          <a:xfrm>
            <a:off x="1581150" y="3743325"/>
            <a:ext cx="228600" cy="285750"/>
          </a:xfrm>
          <a:prstGeom prst="ellipse">
            <a:avLst/>
          </a:prstGeom>
          <a:noFill/>
          <a:ln w="19050" algn="ctr">
            <a:solidFill>
              <a:schemeClr val="tx1"/>
            </a:solidFill>
            <a:round/>
            <a:headEnd/>
            <a:tailEnd/>
          </a:ln>
        </p:spPr>
        <p:txBody>
          <a:bodyPr wrap="none" anchor="ctr"/>
          <a:lstStyle/>
          <a:p>
            <a:endParaRPr lang="en-US" sz="1400">
              <a:cs typeface="Arial" charset="0"/>
            </a:endParaRPr>
          </a:p>
        </p:txBody>
      </p:sp>
      <p:grpSp>
        <p:nvGrpSpPr>
          <p:cNvPr id="5" name="Group 21"/>
          <p:cNvGrpSpPr>
            <a:grpSpLocks/>
          </p:cNvGrpSpPr>
          <p:nvPr/>
        </p:nvGrpSpPr>
        <p:grpSpPr bwMode="auto">
          <a:xfrm>
            <a:off x="3308350" y="3773488"/>
            <a:ext cx="4664075" cy="2255837"/>
            <a:chOff x="2084" y="2485"/>
            <a:chExt cx="2938" cy="1421"/>
          </a:xfrm>
        </p:grpSpPr>
        <p:sp>
          <p:nvSpPr>
            <p:cNvPr id="940055" name="Freeform 22"/>
            <p:cNvSpPr>
              <a:spLocks/>
            </p:cNvSpPr>
            <p:nvPr/>
          </p:nvSpPr>
          <p:spPr bwMode="auto">
            <a:xfrm>
              <a:off x="2084" y="2485"/>
              <a:ext cx="2938" cy="1421"/>
            </a:xfrm>
            <a:custGeom>
              <a:avLst/>
              <a:gdLst>
                <a:gd name="T0" fmla="*/ 1978 w 2938"/>
                <a:gd name="T1" fmla="*/ 216 h 1511"/>
                <a:gd name="T2" fmla="*/ 2020 w 2938"/>
                <a:gd name="T3" fmla="*/ 194 h 1511"/>
                <a:gd name="T4" fmla="*/ 2056 w 2938"/>
                <a:gd name="T5" fmla="*/ 185 h 1511"/>
                <a:gd name="T6" fmla="*/ 2068 w 2938"/>
                <a:gd name="T7" fmla="*/ 175 h 1511"/>
                <a:gd name="T8" fmla="*/ 2104 w 2938"/>
                <a:gd name="T9" fmla="*/ 166 h 1511"/>
                <a:gd name="T10" fmla="*/ 2134 w 2938"/>
                <a:gd name="T11" fmla="*/ 151 h 1511"/>
                <a:gd name="T12" fmla="*/ 2146 w 2938"/>
                <a:gd name="T13" fmla="*/ 142 h 1511"/>
                <a:gd name="T14" fmla="*/ 2476 w 2938"/>
                <a:gd name="T15" fmla="*/ 111 h 1511"/>
                <a:gd name="T16" fmla="*/ 2614 w 2938"/>
                <a:gd name="T17" fmla="*/ 77 h 1511"/>
                <a:gd name="T18" fmla="*/ 2698 w 2938"/>
                <a:gd name="T19" fmla="*/ 58 h 1511"/>
                <a:gd name="T20" fmla="*/ 2818 w 2938"/>
                <a:gd name="T21" fmla="*/ 20 h 1511"/>
                <a:gd name="T22" fmla="*/ 2938 w 2938"/>
                <a:gd name="T23" fmla="*/ 38 h 1511"/>
                <a:gd name="T24" fmla="*/ 2932 w 2938"/>
                <a:gd name="T25" fmla="*/ 373 h 1511"/>
                <a:gd name="T26" fmla="*/ 2926 w 2938"/>
                <a:gd name="T27" fmla="*/ 396 h 1511"/>
                <a:gd name="T28" fmla="*/ 2920 w 2938"/>
                <a:gd name="T29" fmla="*/ 444 h 1511"/>
                <a:gd name="T30" fmla="*/ 2872 w 2938"/>
                <a:gd name="T31" fmla="*/ 482 h 1511"/>
                <a:gd name="T32" fmla="*/ 2650 w 2938"/>
                <a:gd name="T33" fmla="*/ 572 h 1511"/>
                <a:gd name="T34" fmla="*/ 2632 w 2938"/>
                <a:gd name="T35" fmla="*/ 576 h 1511"/>
                <a:gd name="T36" fmla="*/ 2602 w 2938"/>
                <a:gd name="T37" fmla="*/ 580 h 1511"/>
                <a:gd name="T38" fmla="*/ 2560 w 2938"/>
                <a:gd name="T39" fmla="*/ 594 h 1511"/>
                <a:gd name="T40" fmla="*/ 2440 w 2938"/>
                <a:gd name="T41" fmla="*/ 642 h 1511"/>
                <a:gd name="T42" fmla="*/ 2386 w 2938"/>
                <a:gd name="T43" fmla="*/ 646 h 1511"/>
                <a:gd name="T44" fmla="*/ 2236 w 2938"/>
                <a:gd name="T45" fmla="*/ 677 h 1511"/>
                <a:gd name="T46" fmla="*/ 2146 w 2938"/>
                <a:gd name="T47" fmla="*/ 715 h 1511"/>
                <a:gd name="T48" fmla="*/ 2014 w 2938"/>
                <a:gd name="T49" fmla="*/ 775 h 1511"/>
                <a:gd name="T50" fmla="*/ 1954 w 2938"/>
                <a:gd name="T51" fmla="*/ 785 h 1511"/>
                <a:gd name="T52" fmla="*/ 1792 w 2938"/>
                <a:gd name="T53" fmla="*/ 817 h 1511"/>
                <a:gd name="T54" fmla="*/ 1768 w 2938"/>
                <a:gd name="T55" fmla="*/ 814 h 1511"/>
                <a:gd name="T56" fmla="*/ 1714 w 2938"/>
                <a:gd name="T57" fmla="*/ 811 h 1511"/>
                <a:gd name="T58" fmla="*/ 1600 w 2938"/>
                <a:gd name="T59" fmla="*/ 782 h 1511"/>
                <a:gd name="T60" fmla="*/ 1498 w 2938"/>
                <a:gd name="T61" fmla="*/ 772 h 1511"/>
                <a:gd name="T62" fmla="*/ 1246 w 2938"/>
                <a:gd name="T63" fmla="*/ 785 h 1511"/>
                <a:gd name="T64" fmla="*/ 1096 w 2938"/>
                <a:gd name="T65" fmla="*/ 768 h 1511"/>
                <a:gd name="T66" fmla="*/ 976 w 2938"/>
                <a:gd name="T67" fmla="*/ 715 h 1511"/>
                <a:gd name="T68" fmla="*/ 868 w 2938"/>
                <a:gd name="T69" fmla="*/ 706 h 1511"/>
                <a:gd name="T70" fmla="*/ 406 w 2938"/>
                <a:gd name="T71" fmla="*/ 717 h 1511"/>
                <a:gd name="T72" fmla="*/ 160 w 2938"/>
                <a:gd name="T73" fmla="*/ 748 h 1511"/>
                <a:gd name="T74" fmla="*/ 88 w 2938"/>
                <a:gd name="T75" fmla="*/ 730 h 1511"/>
                <a:gd name="T76" fmla="*/ 52 w 2938"/>
                <a:gd name="T77" fmla="*/ 717 h 1511"/>
                <a:gd name="T78" fmla="*/ 10 w 2938"/>
                <a:gd name="T79" fmla="*/ 690 h 1511"/>
                <a:gd name="T80" fmla="*/ 34 w 2938"/>
                <a:gd name="T81" fmla="*/ 616 h 1511"/>
                <a:gd name="T82" fmla="*/ 118 w 2938"/>
                <a:gd name="T83" fmla="*/ 536 h 1511"/>
                <a:gd name="T84" fmla="*/ 148 w 2938"/>
                <a:gd name="T85" fmla="*/ 526 h 1511"/>
                <a:gd name="T86" fmla="*/ 190 w 2938"/>
                <a:gd name="T87" fmla="*/ 497 h 1511"/>
                <a:gd name="T88" fmla="*/ 268 w 2938"/>
                <a:gd name="T89" fmla="*/ 460 h 1511"/>
                <a:gd name="T90" fmla="*/ 358 w 2938"/>
                <a:gd name="T91" fmla="*/ 387 h 1511"/>
                <a:gd name="T92" fmla="*/ 484 w 2938"/>
                <a:gd name="T93" fmla="*/ 354 h 1511"/>
                <a:gd name="T94" fmla="*/ 568 w 2938"/>
                <a:gd name="T95" fmla="*/ 334 h 1511"/>
                <a:gd name="T96" fmla="*/ 1372 w 2938"/>
                <a:gd name="T97" fmla="*/ 311 h 1511"/>
                <a:gd name="T98" fmla="*/ 1492 w 2938"/>
                <a:gd name="T99" fmla="*/ 292 h 1511"/>
                <a:gd name="T100" fmla="*/ 1606 w 2938"/>
                <a:gd name="T101" fmla="*/ 275 h 1511"/>
                <a:gd name="T102" fmla="*/ 1768 w 2938"/>
                <a:gd name="T103" fmla="*/ 259 h 1511"/>
                <a:gd name="T104" fmla="*/ 1810 w 2938"/>
                <a:gd name="T105" fmla="*/ 253 h 1511"/>
                <a:gd name="T106" fmla="*/ 1828 w 2938"/>
                <a:gd name="T107" fmla="*/ 244 h 1511"/>
                <a:gd name="T108" fmla="*/ 1900 w 2938"/>
                <a:gd name="T109" fmla="*/ 237 h 1511"/>
                <a:gd name="T110" fmla="*/ 1978 w 2938"/>
                <a:gd name="T111" fmla="*/ 228 h 1511"/>
                <a:gd name="T112" fmla="*/ 1978 w 2938"/>
                <a:gd name="T113" fmla="*/ 216 h 1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38"/>
                <a:gd name="T172" fmla="*/ 0 h 1511"/>
                <a:gd name="T173" fmla="*/ 2938 w 2938"/>
                <a:gd name="T174" fmla="*/ 1511 h 151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38" h="1511">
                  <a:moveTo>
                    <a:pt x="1978" y="401"/>
                  </a:moveTo>
                  <a:cubicBezTo>
                    <a:pt x="1987" y="373"/>
                    <a:pt x="1991" y="366"/>
                    <a:pt x="2020" y="359"/>
                  </a:cubicBezTo>
                  <a:cubicBezTo>
                    <a:pt x="2031" y="352"/>
                    <a:pt x="2046" y="349"/>
                    <a:pt x="2056" y="341"/>
                  </a:cubicBezTo>
                  <a:cubicBezTo>
                    <a:pt x="2062" y="336"/>
                    <a:pt x="2062" y="328"/>
                    <a:pt x="2068" y="323"/>
                  </a:cubicBezTo>
                  <a:cubicBezTo>
                    <a:pt x="2078" y="315"/>
                    <a:pt x="2093" y="312"/>
                    <a:pt x="2104" y="305"/>
                  </a:cubicBezTo>
                  <a:cubicBezTo>
                    <a:pt x="2138" y="253"/>
                    <a:pt x="2093" y="314"/>
                    <a:pt x="2134" y="281"/>
                  </a:cubicBezTo>
                  <a:cubicBezTo>
                    <a:pt x="2140" y="276"/>
                    <a:pt x="2141" y="268"/>
                    <a:pt x="2146" y="263"/>
                  </a:cubicBezTo>
                  <a:cubicBezTo>
                    <a:pt x="2235" y="185"/>
                    <a:pt x="2369" y="206"/>
                    <a:pt x="2476" y="203"/>
                  </a:cubicBezTo>
                  <a:cubicBezTo>
                    <a:pt x="2528" y="193"/>
                    <a:pt x="2564" y="160"/>
                    <a:pt x="2614" y="143"/>
                  </a:cubicBezTo>
                  <a:cubicBezTo>
                    <a:pt x="2643" y="133"/>
                    <a:pt x="2672" y="121"/>
                    <a:pt x="2698" y="107"/>
                  </a:cubicBezTo>
                  <a:cubicBezTo>
                    <a:pt x="2738" y="85"/>
                    <a:pt x="2773" y="46"/>
                    <a:pt x="2818" y="35"/>
                  </a:cubicBezTo>
                  <a:cubicBezTo>
                    <a:pt x="2871" y="0"/>
                    <a:pt x="2908" y="30"/>
                    <a:pt x="2938" y="71"/>
                  </a:cubicBezTo>
                  <a:cubicBezTo>
                    <a:pt x="2936" y="277"/>
                    <a:pt x="2936" y="483"/>
                    <a:pt x="2932" y="689"/>
                  </a:cubicBezTo>
                  <a:cubicBezTo>
                    <a:pt x="2932" y="703"/>
                    <a:pt x="2927" y="717"/>
                    <a:pt x="2926" y="731"/>
                  </a:cubicBezTo>
                  <a:cubicBezTo>
                    <a:pt x="2923" y="761"/>
                    <a:pt x="2926" y="792"/>
                    <a:pt x="2920" y="821"/>
                  </a:cubicBezTo>
                  <a:cubicBezTo>
                    <a:pt x="2915" y="846"/>
                    <a:pt x="2887" y="874"/>
                    <a:pt x="2872" y="893"/>
                  </a:cubicBezTo>
                  <a:cubicBezTo>
                    <a:pt x="2806" y="974"/>
                    <a:pt x="2757" y="1028"/>
                    <a:pt x="2650" y="1055"/>
                  </a:cubicBezTo>
                  <a:cubicBezTo>
                    <a:pt x="2644" y="1059"/>
                    <a:pt x="2639" y="1064"/>
                    <a:pt x="2632" y="1067"/>
                  </a:cubicBezTo>
                  <a:cubicBezTo>
                    <a:pt x="2622" y="1071"/>
                    <a:pt x="2611" y="1068"/>
                    <a:pt x="2602" y="1073"/>
                  </a:cubicBezTo>
                  <a:cubicBezTo>
                    <a:pt x="2531" y="1109"/>
                    <a:pt x="2639" y="1077"/>
                    <a:pt x="2560" y="1097"/>
                  </a:cubicBezTo>
                  <a:cubicBezTo>
                    <a:pt x="2524" y="1133"/>
                    <a:pt x="2482" y="1159"/>
                    <a:pt x="2440" y="1187"/>
                  </a:cubicBezTo>
                  <a:cubicBezTo>
                    <a:pt x="2425" y="1197"/>
                    <a:pt x="2404" y="1191"/>
                    <a:pt x="2386" y="1193"/>
                  </a:cubicBezTo>
                  <a:cubicBezTo>
                    <a:pt x="2344" y="1214"/>
                    <a:pt x="2282" y="1242"/>
                    <a:pt x="2236" y="1253"/>
                  </a:cubicBezTo>
                  <a:cubicBezTo>
                    <a:pt x="2204" y="1274"/>
                    <a:pt x="2181" y="1302"/>
                    <a:pt x="2146" y="1319"/>
                  </a:cubicBezTo>
                  <a:cubicBezTo>
                    <a:pt x="2121" y="1350"/>
                    <a:pt x="2054" y="1413"/>
                    <a:pt x="2014" y="1433"/>
                  </a:cubicBezTo>
                  <a:cubicBezTo>
                    <a:pt x="1986" y="1447"/>
                    <a:pt x="1980" y="1442"/>
                    <a:pt x="1954" y="1451"/>
                  </a:cubicBezTo>
                  <a:cubicBezTo>
                    <a:pt x="1899" y="1469"/>
                    <a:pt x="1847" y="1493"/>
                    <a:pt x="1792" y="1511"/>
                  </a:cubicBezTo>
                  <a:cubicBezTo>
                    <a:pt x="1784" y="1509"/>
                    <a:pt x="1776" y="1506"/>
                    <a:pt x="1768" y="1505"/>
                  </a:cubicBezTo>
                  <a:cubicBezTo>
                    <a:pt x="1750" y="1502"/>
                    <a:pt x="1732" y="1503"/>
                    <a:pt x="1714" y="1499"/>
                  </a:cubicBezTo>
                  <a:cubicBezTo>
                    <a:pt x="1683" y="1492"/>
                    <a:pt x="1635" y="1455"/>
                    <a:pt x="1600" y="1445"/>
                  </a:cubicBezTo>
                  <a:cubicBezTo>
                    <a:pt x="1570" y="1437"/>
                    <a:pt x="1529" y="1431"/>
                    <a:pt x="1498" y="1427"/>
                  </a:cubicBezTo>
                  <a:cubicBezTo>
                    <a:pt x="1410" y="1431"/>
                    <a:pt x="1332" y="1444"/>
                    <a:pt x="1246" y="1451"/>
                  </a:cubicBezTo>
                  <a:cubicBezTo>
                    <a:pt x="1172" y="1476"/>
                    <a:pt x="1153" y="1435"/>
                    <a:pt x="1096" y="1421"/>
                  </a:cubicBezTo>
                  <a:cubicBezTo>
                    <a:pt x="1057" y="1382"/>
                    <a:pt x="1029" y="1340"/>
                    <a:pt x="976" y="1319"/>
                  </a:cubicBezTo>
                  <a:cubicBezTo>
                    <a:pt x="955" y="1311"/>
                    <a:pt x="868" y="1307"/>
                    <a:pt x="868" y="1307"/>
                  </a:cubicBezTo>
                  <a:cubicBezTo>
                    <a:pt x="710" y="1312"/>
                    <a:pt x="565" y="1321"/>
                    <a:pt x="406" y="1325"/>
                  </a:cubicBezTo>
                  <a:cubicBezTo>
                    <a:pt x="322" y="1334"/>
                    <a:pt x="244" y="1367"/>
                    <a:pt x="160" y="1379"/>
                  </a:cubicBezTo>
                  <a:cubicBezTo>
                    <a:pt x="132" y="1373"/>
                    <a:pt x="113" y="1364"/>
                    <a:pt x="88" y="1349"/>
                  </a:cubicBezTo>
                  <a:cubicBezTo>
                    <a:pt x="76" y="1342"/>
                    <a:pt x="52" y="1325"/>
                    <a:pt x="52" y="1325"/>
                  </a:cubicBezTo>
                  <a:cubicBezTo>
                    <a:pt x="39" y="1305"/>
                    <a:pt x="23" y="1297"/>
                    <a:pt x="10" y="1277"/>
                  </a:cubicBezTo>
                  <a:cubicBezTo>
                    <a:pt x="0" y="1225"/>
                    <a:pt x="5" y="1183"/>
                    <a:pt x="34" y="1139"/>
                  </a:cubicBezTo>
                  <a:cubicBezTo>
                    <a:pt x="45" y="1086"/>
                    <a:pt x="73" y="1023"/>
                    <a:pt x="118" y="989"/>
                  </a:cubicBezTo>
                  <a:cubicBezTo>
                    <a:pt x="127" y="982"/>
                    <a:pt x="139" y="979"/>
                    <a:pt x="148" y="971"/>
                  </a:cubicBezTo>
                  <a:cubicBezTo>
                    <a:pt x="211" y="914"/>
                    <a:pt x="156" y="955"/>
                    <a:pt x="190" y="917"/>
                  </a:cubicBezTo>
                  <a:cubicBezTo>
                    <a:pt x="214" y="890"/>
                    <a:pt x="238" y="871"/>
                    <a:pt x="268" y="851"/>
                  </a:cubicBezTo>
                  <a:cubicBezTo>
                    <a:pt x="289" y="809"/>
                    <a:pt x="322" y="744"/>
                    <a:pt x="358" y="713"/>
                  </a:cubicBezTo>
                  <a:cubicBezTo>
                    <a:pt x="395" y="682"/>
                    <a:pt x="442" y="674"/>
                    <a:pt x="484" y="653"/>
                  </a:cubicBezTo>
                  <a:cubicBezTo>
                    <a:pt x="513" y="638"/>
                    <a:pt x="535" y="624"/>
                    <a:pt x="568" y="617"/>
                  </a:cubicBezTo>
                  <a:cubicBezTo>
                    <a:pt x="826" y="488"/>
                    <a:pt x="964" y="578"/>
                    <a:pt x="1372" y="575"/>
                  </a:cubicBezTo>
                  <a:cubicBezTo>
                    <a:pt x="1412" y="562"/>
                    <a:pt x="1452" y="549"/>
                    <a:pt x="1492" y="539"/>
                  </a:cubicBezTo>
                  <a:cubicBezTo>
                    <a:pt x="1527" y="513"/>
                    <a:pt x="1564" y="515"/>
                    <a:pt x="1606" y="509"/>
                  </a:cubicBezTo>
                  <a:cubicBezTo>
                    <a:pt x="1656" y="492"/>
                    <a:pt x="1716" y="486"/>
                    <a:pt x="1768" y="479"/>
                  </a:cubicBezTo>
                  <a:cubicBezTo>
                    <a:pt x="1782" y="474"/>
                    <a:pt x="1797" y="474"/>
                    <a:pt x="1810" y="467"/>
                  </a:cubicBezTo>
                  <a:cubicBezTo>
                    <a:pt x="1817" y="463"/>
                    <a:pt x="1821" y="454"/>
                    <a:pt x="1828" y="449"/>
                  </a:cubicBezTo>
                  <a:cubicBezTo>
                    <a:pt x="1848" y="436"/>
                    <a:pt x="1876" y="440"/>
                    <a:pt x="1900" y="437"/>
                  </a:cubicBezTo>
                  <a:cubicBezTo>
                    <a:pt x="1926" y="428"/>
                    <a:pt x="1952" y="426"/>
                    <a:pt x="1978" y="419"/>
                  </a:cubicBezTo>
                  <a:cubicBezTo>
                    <a:pt x="1985" y="392"/>
                    <a:pt x="1990" y="389"/>
                    <a:pt x="1978" y="401"/>
                  </a:cubicBezTo>
                  <a:close/>
                </a:path>
              </a:pathLst>
            </a:custGeom>
            <a:noFill/>
            <a:ln w="44450">
              <a:solidFill>
                <a:srgbClr val="333399"/>
              </a:solidFill>
              <a:round/>
              <a:headEnd/>
              <a:tailEnd/>
            </a:ln>
          </p:spPr>
          <p:txBody>
            <a:bodyPr anchor="ctr"/>
            <a:lstStyle/>
            <a:p>
              <a:endParaRPr lang="en-US"/>
            </a:p>
          </p:txBody>
        </p:sp>
        <p:sp>
          <p:nvSpPr>
            <p:cNvPr id="201751" name="Text Box 23"/>
            <p:cNvSpPr txBox="1">
              <a:spLocks noChangeArrowheads="1"/>
            </p:cNvSpPr>
            <p:nvPr/>
          </p:nvSpPr>
          <p:spPr bwMode="auto">
            <a:xfrm>
              <a:off x="3142" y="2721"/>
              <a:ext cx="648" cy="271"/>
            </a:xfrm>
            <a:prstGeom prst="rect">
              <a:avLst/>
            </a:prstGeom>
            <a:noFill/>
            <a:ln w="9525" algn="ctr">
              <a:noFill/>
              <a:miter lim="800000"/>
              <a:headEnd/>
              <a:tailEnd/>
            </a:ln>
            <a:effectLst/>
          </p:spPr>
          <p:txBody>
            <a:bodyPr wrap="none">
              <a:spAutoFit/>
            </a:bodyPr>
            <a:lstStyle/>
            <a:p>
              <a:pPr algn="ctr">
                <a:spcAft>
                  <a:spcPct val="20000"/>
                </a:spcAft>
                <a:buNone/>
                <a:defRPr/>
              </a:pPr>
              <a:r>
                <a:rPr lang="en-US" sz="2600" b="1" dirty="0">
                  <a:solidFill>
                    <a:srgbClr val="333399"/>
                  </a:solidFill>
                  <a:effectLst>
                    <a:outerShdw blurRad="38100" dist="38100" dir="2700000" algn="tl">
                      <a:srgbClr val="C0C0C0"/>
                    </a:outerShdw>
                  </a:effectLst>
                  <a:latin typeface="Times New Roman" pitchFamily="18" charset="0"/>
                  <a:cs typeface="Arial" charset="0"/>
                </a:rPr>
                <a:t>NLLJ</a:t>
              </a:r>
            </a:p>
          </p:txBody>
        </p:sp>
      </p:grpSp>
      <p:grpSp>
        <p:nvGrpSpPr>
          <p:cNvPr id="6" name="Group 24"/>
          <p:cNvGrpSpPr>
            <a:grpSpLocks/>
          </p:cNvGrpSpPr>
          <p:nvPr/>
        </p:nvGrpSpPr>
        <p:grpSpPr bwMode="auto">
          <a:xfrm>
            <a:off x="5270500" y="1635125"/>
            <a:ext cx="3013075" cy="2449513"/>
            <a:chOff x="3320" y="1144"/>
            <a:chExt cx="1898" cy="1543"/>
          </a:xfrm>
        </p:grpSpPr>
        <p:pic>
          <p:nvPicPr>
            <p:cNvPr id="940058" name="Picture 25"/>
            <p:cNvPicPr>
              <a:picLocks noChangeAspect="1" noChangeArrowheads="1"/>
            </p:cNvPicPr>
            <p:nvPr/>
          </p:nvPicPr>
          <p:blipFill>
            <a:blip r:embed="rId5" cstate="print"/>
            <a:srcRect l="7040" t="2347" r="7201" b="4694"/>
            <a:stretch>
              <a:fillRect/>
            </a:stretch>
          </p:blipFill>
          <p:spPr bwMode="auto">
            <a:xfrm>
              <a:off x="3320" y="1144"/>
              <a:ext cx="1898" cy="1543"/>
            </a:xfrm>
            <a:prstGeom prst="rect">
              <a:avLst/>
            </a:prstGeom>
            <a:noFill/>
            <a:ln w="6350" algn="ctr">
              <a:solidFill>
                <a:schemeClr val="tx1"/>
              </a:solidFill>
              <a:miter lim="800000"/>
              <a:headEnd/>
              <a:tailEnd/>
            </a:ln>
          </p:spPr>
        </p:pic>
        <p:sp>
          <p:nvSpPr>
            <p:cNvPr id="940059" name="Text Box 26"/>
            <p:cNvSpPr txBox="1">
              <a:spLocks noChangeArrowheads="1"/>
            </p:cNvSpPr>
            <p:nvPr/>
          </p:nvSpPr>
          <p:spPr bwMode="auto">
            <a:xfrm>
              <a:off x="3462" y="1203"/>
              <a:ext cx="575" cy="192"/>
            </a:xfrm>
            <a:prstGeom prst="rect">
              <a:avLst/>
            </a:prstGeom>
            <a:noFill/>
            <a:ln w="9525" algn="ctr">
              <a:noFill/>
              <a:miter lim="800000"/>
              <a:headEnd/>
              <a:tailEnd/>
            </a:ln>
          </p:spPr>
          <p:txBody>
            <a:bodyPr lIns="45720" rIns="45720">
              <a:spAutoFit/>
            </a:bodyPr>
            <a:lstStyle/>
            <a:p>
              <a:pPr>
                <a:lnSpc>
                  <a:spcPct val="100000"/>
                </a:lnSpc>
                <a:spcBef>
                  <a:spcPct val="50000"/>
                </a:spcBef>
                <a:buNone/>
              </a:pPr>
              <a:r>
                <a:rPr lang="en-US" sz="1400" b="1" dirty="0">
                  <a:solidFill>
                    <a:schemeClr val="tx1"/>
                  </a:solidFill>
                  <a:latin typeface="Times New Roman" pitchFamily="18" charset="0"/>
                  <a:cs typeface="Arial" charset="0"/>
                </a:rPr>
                <a:t>2:30 AM</a:t>
              </a:r>
            </a:p>
          </p:txBody>
        </p:sp>
      </p:grpSp>
      <p:sp>
        <p:nvSpPr>
          <p:cNvPr id="201755" name="Text Box 27"/>
          <p:cNvSpPr txBox="1">
            <a:spLocks noChangeArrowheads="1"/>
          </p:cNvSpPr>
          <p:nvPr/>
        </p:nvSpPr>
        <p:spPr bwMode="auto">
          <a:xfrm>
            <a:off x="7080250" y="2536825"/>
            <a:ext cx="1055688" cy="794064"/>
          </a:xfrm>
          <a:prstGeom prst="rect">
            <a:avLst/>
          </a:prstGeom>
          <a:noFill/>
          <a:ln w="9525" algn="ctr">
            <a:noFill/>
            <a:miter lim="800000"/>
            <a:headEnd/>
            <a:tailEnd/>
          </a:ln>
        </p:spPr>
        <p:txBody>
          <a:bodyPr lIns="45720" rIns="45720">
            <a:spAutoFit/>
          </a:bodyPr>
          <a:lstStyle/>
          <a:p>
            <a:pPr algn="ctr">
              <a:buNone/>
            </a:pPr>
            <a:r>
              <a:rPr lang="en-US" sz="1600" b="1" dirty="0">
                <a:solidFill>
                  <a:schemeClr val="tx1"/>
                </a:solidFill>
                <a:latin typeface="Times New Roman" pitchFamily="18" charset="0"/>
                <a:cs typeface="Arial" charset="0"/>
              </a:rPr>
              <a:t>Near</a:t>
            </a:r>
          </a:p>
          <a:p>
            <a:pPr algn="ctr">
              <a:buNone/>
            </a:pPr>
            <a:r>
              <a:rPr lang="en-US" sz="1600" b="1" dirty="0">
                <a:solidFill>
                  <a:schemeClr val="tx1"/>
                </a:solidFill>
                <a:latin typeface="Times New Roman" pitchFamily="18" charset="0"/>
                <a:cs typeface="Arial" charset="0"/>
              </a:rPr>
              <a:t>Code Red Ozone</a:t>
            </a:r>
          </a:p>
        </p:txBody>
      </p:sp>
      <p:sp>
        <p:nvSpPr>
          <p:cNvPr id="201756" name="Line 28"/>
          <p:cNvSpPr>
            <a:spLocks noChangeShapeType="1"/>
          </p:cNvSpPr>
          <p:nvPr/>
        </p:nvSpPr>
        <p:spPr bwMode="auto">
          <a:xfrm flipH="1">
            <a:off x="6989763" y="3267075"/>
            <a:ext cx="312737" cy="203200"/>
          </a:xfrm>
          <a:prstGeom prst="line">
            <a:avLst/>
          </a:prstGeom>
          <a:noFill/>
          <a:ln w="19050">
            <a:solidFill>
              <a:schemeClr val="tx1"/>
            </a:solidFill>
            <a:round/>
            <a:headEnd/>
            <a:tailEnd type="triangle" w="med" len="med"/>
          </a:ln>
        </p:spPr>
        <p:txBody>
          <a:bodyPr anchor="ctr"/>
          <a:lstStyle/>
          <a:p>
            <a:endParaRPr lang="en-US"/>
          </a:p>
        </p:txBody>
      </p:sp>
      <p:sp>
        <p:nvSpPr>
          <p:cNvPr id="201757" name="Oval 29"/>
          <p:cNvSpPr>
            <a:spLocks noChangeArrowheads="1"/>
          </p:cNvSpPr>
          <p:nvPr/>
        </p:nvSpPr>
        <p:spPr bwMode="auto">
          <a:xfrm>
            <a:off x="6581775" y="3324225"/>
            <a:ext cx="390525" cy="409575"/>
          </a:xfrm>
          <a:prstGeom prst="ellipse">
            <a:avLst/>
          </a:prstGeom>
          <a:noFill/>
          <a:ln w="19050" algn="ctr">
            <a:solidFill>
              <a:schemeClr val="tx1"/>
            </a:solidFill>
            <a:round/>
            <a:headEnd/>
            <a:tailEnd/>
          </a:ln>
        </p:spPr>
        <p:txBody>
          <a:bodyPr wrap="none" anchor="ctr"/>
          <a:lstStyle/>
          <a:p>
            <a:endParaRPr lang="en-US" sz="1400">
              <a:cs typeface="Arial" charset="0"/>
            </a:endParaRPr>
          </a:p>
        </p:txBody>
      </p:sp>
      <p:sp>
        <p:nvSpPr>
          <p:cNvPr id="940063" name="Rectangle 30"/>
          <p:cNvSpPr>
            <a:spLocks noGrp="1" noChangeArrowheads="1"/>
          </p:cNvSpPr>
          <p:nvPr>
            <p:ph type="title" idx="4294967295"/>
          </p:nvPr>
        </p:nvSpPr>
        <p:spPr>
          <a:xfrm>
            <a:off x="752475" y="149225"/>
            <a:ext cx="8026400" cy="688975"/>
          </a:xfrm>
        </p:spPr>
        <p:txBody>
          <a:bodyPr/>
          <a:lstStyle/>
          <a:p>
            <a:r>
              <a:rPr lang="en-US" sz="3600" dirty="0">
                <a:solidFill>
                  <a:srgbClr val="000099"/>
                </a:solidFill>
              </a:rPr>
              <a:t>Measuring Ozone Transport in the NLLJ</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1742"/>
                                        </p:tgtEl>
                                        <p:attrNameLst>
                                          <p:attrName>style.visibility</p:attrName>
                                        </p:attrNameLst>
                                      </p:cBhvr>
                                      <p:to>
                                        <p:strVal val="visible"/>
                                      </p:to>
                                    </p:set>
                                    <p:animEffect transition="in" filter="fade">
                                      <p:cBhvr>
                                        <p:cTn id="11" dur="1000"/>
                                        <p:tgtEl>
                                          <p:spTgt spid="20174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down)">
                                      <p:cBhvr>
                                        <p:cTn id="16" dur="500"/>
                                        <p:tgtEl>
                                          <p:spTgt spid="2"/>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01748"/>
                                        </p:tgtEl>
                                        <p:attrNameLst>
                                          <p:attrName>style.visibility</p:attrName>
                                        </p:attrNameLst>
                                      </p:cBhvr>
                                      <p:to>
                                        <p:strVal val="visible"/>
                                      </p:to>
                                    </p:set>
                                    <p:animEffect transition="in" filter="fade">
                                      <p:cBhvr>
                                        <p:cTn id="24" dur="500"/>
                                        <p:tgtEl>
                                          <p:spTgt spid="20174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1747"/>
                                        </p:tgtEl>
                                        <p:attrNameLst>
                                          <p:attrName>style.visibility</p:attrName>
                                        </p:attrNameLst>
                                      </p:cBhvr>
                                      <p:to>
                                        <p:strVal val="visible"/>
                                      </p:to>
                                    </p:set>
                                    <p:animEffect transition="in" filter="fade">
                                      <p:cBhvr>
                                        <p:cTn id="27" dur="500"/>
                                        <p:tgtEl>
                                          <p:spTgt spid="20174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01746"/>
                                        </p:tgtEl>
                                        <p:attrNameLst>
                                          <p:attrName>style.visibility</p:attrName>
                                        </p:attrNameLst>
                                      </p:cBhvr>
                                      <p:to>
                                        <p:strVal val="visible"/>
                                      </p:to>
                                    </p:set>
                                    <p:animEffect transition="in" filter="fade">
                                      <p:cBhvr>
                                        <p:cTn id="30" dur="500"/>
                                        <p:tgtEl>
                                          <p:spTgt spid="20174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01757"/>
                                        </p:tgtEl>
                                        <p:attrNameLst>
                                          <p:attrName>style.visibility</p:attrName>
                                        </p:attrNameLst>
                                      </p:cBhvr>
                                      <p:to>
                                        <p:strVal val="visible"/>
                                      </p:to>
                                    </p:set>
                                    <p:animEffect transition="in" filter="fade">
                                      <p:cBhvr>
                                        <p:cTn id="43" dur="500"/>
                                        <p:tgtEl>
                                          <p:spTgt spid="20175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1756"/>
                                        </p:tgtEl>
                                        <p:attrNameLst>
                                          <p:attrName>style.visibility</p:attrName>
                                        </p:attrNameLst>
                                      </p:cBhvr>
                                      <p:to>
                                        <p:strVal val="visible"/>
                                      </p:to>
                                    </p:set>
                                    <p:animEffect transition="in" filter="fade">
                                      <p:cBhvr>
                                        <p:cTn id="46" dur="500"/>
                                        <p:tgtEl>
                                          <p:spTgt spid="20175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01755"/>
                                        </p:tgtEl>
                                        <p:attrNameLst>
                                          <p:attrName>style.visibility</p:attrName>
                                        </p:attrNameLst>
                                      </p:cBhvr>
                                      <p:to>
                                        <p:strVal val="visible"/>
                                      </p:to>
                                    </p:set>
                                    <p:animEffect transition="in" filter="fade">
                                      <p:cBhvr>
                                        <p:cTn id="49" dur="500"/>
                                        <p:tgtEl>
                                          <p:spTgt spid="201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42" grpId="0"/>
      <p:bldP spid="201746" grpId="0"/>
      <p:bldP spid="201747" grpId="0" animBg="1"/>
      <p:bldP spid="201748" grpId="0" animBg="1"/>
      <p:bldP spid="201755" grpId="0"/>
      <p:bldP spid="201756" grpId="0" animBg="1"/>
      <p:bldP spid="20175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
          <p:cNvSpPr>
            <a:spLocks noGrp="1" noChangeArrowheads="1"/>
          </p:cNvSpPr>
          <p:nvPr>
            <p:ph type="title" sz="quarter" idx="4294967295"/>
          </p:nvPr>
        </p:nvSpPr>
        <p:spPr>
          <a:xfrm>
            <a:off x="304800" y="76200"/>
            <a:ext cx="9131300" cy="825500"/>
          </a:xfrm>
        </p:spPr>
        <p:txBody>
          <a:bodyPr/>
          <a:lstStyle/>
          <a:p>
            <a:r>
              <a:rPr lang="en-US" sz="3600" smtClean="0">
                <a:solidFill>
                  <a:srgbClr val="000099"/>
                </a:solidFill>
                <a:ea typeface="ＭＳ Ｐゴシック" pitchFamily="34" charset="-128"/>
              </a:rPr>
              <a:t>Reducing Regional Ozone – A Case Study</a:t>
            </a:r>
            <a:r>
              <a:rPr lang="en-US" sz="4000" smtClean="0">
                <a:solidFill>
                  <a:srgbClr val="000099"/>
                </a:solidFill>
                <a:ea typeface="ＭＳ Ｐゴシック" pitchFamily="34" charset="-128"/>
              </a:rPr>
              <a:t> </a:t>
            </a:r>
            <a:endParaRPr lang="en-US" sz="4000" i="1" smtClean="0">
              <a:solidFill>
                <a:srgbClr val="000099"/>
              </a:solidFill>
              <a:ea typeface="ＭＳ Ｐゴシック" pitchFamily="34" charset="-128"/>
            </a:endParaRPr>
          </a:p>
        </p:txBody>
      </p:sp>
      <p:graphicFrame>
        <p:nvGraphicFramePr>
          <p:cNvPr id="913411" name="Object 3"/>
          <p:cNvGraphicFramePr>
            <a:graphicFrameLocks noGrp="1" noChangeAspect="1"/>
          </p:cNvGraphicFramePr>
          <p:nvPr>
            <p:ph sz="quarter" idx="4294967295"/>
          </p:nvPr>
        </p:nvGraphicFramePr>
        <p:xfrm>
          <a:off x="0" y="3081338"/>
          <a:ext cx="4935538" cy="3546475"/>
        </p:xfrm>
        <a:graphic>
          <a:graphicData uri="http://schemas.openxmlformats.org/presentationml/2006/ole">
            <p:oleObj spid="_x0000_s2050" name="Chart" r:id="rId3" imgW="6448460" imgH="4067083" progId="MSGraph.Chart.8">
              <p:embed followColorScheme="full"/>
            </p:oleObj>
          </a:graphicData>
        </a:graphic>
      </p:graphicFrame>
      <p:graphicFrame>
        <p:nvGraphicFramePr>
          <p:cNvPr id="913412" name="Object 4"/>
          <p:cNvGraphicFramePr>
            <a:graphicFrameLocks noChangeAspect="1"/>
          </p:cNvGraphicFramePr>
          <p:nvPr>
            <p:ph sz="quarter" idx="4294967295"/>
          </p:nvPr>
        </p:nvGraphicFramePr>
        <p:xfrm>
          <a:off x="5516563" y="2271713"/>
          <a:ext cx="1927225" cy="1111250"/>
        </p:xfrm>
        <a:graphic>
          <a:graphicData uri="http://schemas.openxmlformats.org/presentationml/2006/ole">
            <p:oleObj spid="_x0000_s2051" name="Chart" r:id="rId4" imgW="5905420" imgH="3590865" progId="Excel.Sheet.8">
              <p:embed/>
            </p:oleObj>
          </a:graphicData>
        </a:graphic>
      </p:graphicFrame>
      <p:graphicFrame>
        <p:nvGraphicFramePr>
          <p:cNvPr id="913413" name="Object 5"/>
          <p:cNvGraphicFramePr>
            <a:graphicFrameLocks noChangeAspect="1"/>
          </p:cNvGraphicFramePr>
          <p:nvPr>
            <p:ph sz="quarter" idx="4294967295"/>
          </p:nvPr>
        </p:nvGraphicFramePr>
        <p:xfrm>
          <a:off x="152400" y="3276600"/>
          <a:ext cx="4314825" cy="3124200"/>
        </p:xfrm>
        <a:graphic>
          <a:graphicData uri="http://schemas.openxmlformats.org/presentationml/2006/ole">
            <p:oleObj spid="_x0000_s2052" name="Photo Editor Photo" r:id="rId5" imgW="12609524" imgH="8495238" progId="">
              <p:embed/>
            </p:oleObj>
          </a:graphicData>
        </a:graphic>
      </p:graphicFrame>
      <p:graphicFrame>
        <p:nvGraphicFramePr>
          <p:cNvPr id="913423" name="Object 15"/>
          <p:cNvGraphicFramePr>
            <a:graphicFrameLocks noChangeAspect="1"/>
          </p:cNvGraphicFramePr>
          <p:nvPr>
            <p:ph sz="quarter" idx="4294967295"/>
          </p:nvPr>
        </p:nvGraphicFramePr>
        <p:xfrm>
          <a:off x="-19050" y="3473450"/>
          <a:ext cx="4438650" cy="2698750"/>
        </p:xfrm>
        <a:graphic>
          <a:graphicData uri="http://schemas.openxmlformats.org/presentationml/2006/ole">
            <p:oleObj spid="_x0000_s2053" name="Chart" r:id="rId6" imgW="5905420" imgH="3590865" progId="Excel.Sheet.8">
              <p:embed/>
            </p:oleObj>
          </a:graphicData>
        </a:graphic>
      </p:graphicFrame>
      <p:sp>
        <p:nvSpPr>
          <p:cNvPr id="913414" name="Rectangle 6" descr="5%"/>
          <p:cNvSpPr>
            <a:spLocks noGrp="1" noChangeArrowheads="1"/>
          </p:cNvSpPr>
          <p:nvPr>
            <p:ph type="body" sz="half" idx="4294967295"/>
          </p:nvPr>
        </p:nvSpPr>
        <p:spPr>
          <a:xfrm>
            <a:off x="4495800" y="838200"/>
            <a:ext cx="4648200" cy="6019800"/>
          </a:xfrm>
          <a:solidFill>
            <a:schemeClr val="accent1"/>
          </a:solidFill>
          <a:ln>
            <a:solidFill>
              <a:srgbClr val="000099"/>
            </a:solidFill>
          </a:ln>
          <a:effectLst>
            <a:outerShdw dist="81320" dir="2319588" algn="ctr" rotWithShape="0">
              <a:srgbClr val="808080">
                <a:alpha val="50000"/>
              </a:srgbClr>
            </a:outerShdw>
          </a:effectLst>
        </p:spPr>
        <p:txBody>
          <a:bodyPr/>
          <a:lstStyle/>
          <a:p>
            <a:pPr>
              <a:lnSpc>
                <a:spcPct val="90000"/>
              </a:lnSpc>
              <a:defRPr/>
            </a:pPr>
            <a:r>
              <a:rPr lang="en-US" sz="2000" dirty="0" smtClean="0">
                <a:ea typeface="ＭＳ Ｐゴシック" pitchFamily="34" charset="-128"/>
              </a:rPr>
              <a:t>The 2003/2004 “</a:t>
            </a:r>
            <a:r>
              <a:rPr lang="en-US" sz="2000" dirty="0" err="1" smtClean="0">
                <a:ea typeface="ＭＳ Ｐゴシック" pitchFamily="34" charset="-128"/>
              </a:rPr>
              <a:t>NOx</a:t>
            </a:r>
            <a:r>
              <a:rPr lang="en-US" sz="2000" dirty="0" smtClean="0">
                <a:ea typeface="ＭＳ Ｐゴシック" pitchFamily="34" charset="-128"/>
              </a:rPr>
              <a:t> SIP Call” as a case study.  Significant nitrogen oxide (</a:t>
            </a:r>
            <a:r>
              <a:rPr lang="en-US" sz="2000" dirty="0" err="1" smtClean="0">
                <a:ea typeface="ＭＳ Ｐゴシック" pitchFamily="34" charset="-128"/>
              </a:rPr>
              <a:t>NOx</a:t>
            </a:r>
            <a:r>
              <a:rPr lang="en-US" sz="2000" dirty="0" smtClean="0">
                <a:ea typeface="ＭＳ Ｐゴシック" pitchFamily="34" charset="-128"/>
              </a:rPr>
              <a:t>) reductions from Federal Tier 2 Vehicle Standards occurring in the same time frame</a:t>
            </a:r>
          </a:p>
          <a:p>
            <a:pPr lvl="1">
              <a:lnSpc>
                <a:spcPct val="90000"/>
              </a:lnSpc>
              <a:defRPr/>
            </a:pPr>
            <a:r>
              <a:rPr lang="en-US" sz="2000" dirty="0" smtClean="0">
                <a:ea typeface="ＭＳ Ｐゴシック" pitchFamily="34" charset="-128"/>
              </a:rPr>
              <a:t>A classic ozone transport success story</a:t>
            </a:r>
          </a:p>
          <a:p>
            <a:pPr lvl="1">
              <a:lnSpc>
                <a:spcPct val="90000"/>
              </a:lnSpc>
              <a:defRPr/>
            </a:pPr>
            <a:r>
              <a:rPr lang="en-US" sz="2000" dirty="0" smtClean="0">
                <a:ea typeface="ＭＳ Ｐゴシック" pitchFamily="34" charset="-128"/>
              </a:rPr>
              <a:t>Incoming ozone levels collect in an elevated reservoir over night</a:t>
            </a:r>
          </a:p>
          <a:p>
            <a:pPr lvl="1">
              <a:lnSpc>
                <a:spcPct val="90000"/>
              </a:lnSpc>
              <a:defRPr/>
            </a:pPr>
            <a:r>
              <a:rPr lang="en-US" sz="2000" dirty="0" smtClean="0">
                <a:ea typeface="ＭＳ Ｐゴシック" pitchFamily="34" charset="-128"/>
              </a:rPr>
              <a:t>Real world programs like the </a:t>
            </a:r>
            <a:r>
              <a:rPr lang="en-US" sz="2000" dirty="0" err="1" smtClean="0">
                <a:ea typeface="ＭＳ Ｐゴシック" pitchFamily="34" charset="-128"/>
              </a:rPr>
              <a:t>NOx</a:t>
            </a:r>
            <a:r>
              <a:rPr lang="en-US" sz="2000" dirty="0" smtClean="0">
                <a:ea typeface="ＭＳ Ｐゴシック" pitchFamily="34" charset="-128"/>
              </a:rPr>
              <a:t> SIP Call (power plants) and the Tier 2 Vehicle Standards show that:</a:t>
            </a:r>
          </a:p>
          <a:p>
            <a:pPr lvl="2">
              <a:lnSpc>
                <a:spcPct val="85000"/>
              </a:lnSpc>
              <a:defRPr/>
            </a:pPr>
            <a:r>
              <a:rPr lang="en-US" sz="1800" dirty="0" smtClean="0">
                <a:ea typeface="ＭＳ Ｐゴシック" pitchFamily="34" charset="-128"/>
              </a:rPr>
              <a:t>Adding regional controls …</a:t>
            </a:r>
          </a:p>
          <a:p>
            <a:pPr lvl="2">
              <a:lnSpc>
                <a:spcPct val="85000"/>
              </a:lnSpc>
              <a:defRPr/>
            </a:pPr>
            <a:r>
              <a:rPr lang="en-US" sz="1800" dirty="0" smtClean="0">
                <a:ea typeface="ＭＳ Ｐゴシック" pitchFamily="34" charset="-128"/>
              </a:rPr>
              <a:t>Results in regional </a:t>
            </a:r>
            <a:r>
              <a:rPr lang="en-US" sz="1800" dirty="0" err="1" smtClean="0">
                <a:ea typeface="ＭＳ Ｐゴシック" pitchFamily="34" charset="-128"/>
              </a:rPr>
              <a:t>NOx</a:t>
            </a:r>
            <a:r>
              <a:rPr lang="en-US" sz="1800" dirty="0" smtClean="0">
                <a:ea typeface="ＭＳ Ｐゴシック" pitchFamily="34" charset="-128"/>
              </a:rPr>
              <a:t> emission reductions …</a:t>
            </a:r>
          </a:p>
          <a:p>
            <a:pPr lvl="2">
              <a:lnSpc>
                <a:spcPct val="85000"/>
              </a:lnSpc>
              <a:defRPr/>
            </a:pPr>
            <a:r>
              <a:rPr lang="en-US" sz="1800" dirty="0" smtClean="0">
                <a:ea typeface="ＭＳ Ｐゴシック" pitchFamily="34" charset="-128"/>
              </a:rPr>
              <a:t>Which leads to reduced ozone in the elevated reservoir …</a:t>
            </a:r>
          </a:p>
          <a:p>
            <a:pPr lvl="2">
              <a:lnSpc>
                <a:spcPct val="85000"/>
              </a:lnSpc>
              <a:defRPr/>
            </a:pPr>
            <a:r>
              <a:rPr lang="en-US" sz="1800" dirty="0" smtClean="0">
                <a:ea typeface="ＭＳ Ｐゴシック" pitchFamily="34" charset="-128"/>
              </a:rPr>
              <a:t>Which lead to lower ozone at ground level and public health protection!</a:t>
            </a:r>
          </a:p>
        </p:txBody>
      </p:sp>
      <p:pic>
        <p:nvPicPr>
          <p:cNvPr id="913415" name="Picture 7" descr="East Coast -3"/>
          <p:cNvPicPr>
            <a:picLocks noChangeAspect="1" noChangeArrowheads="1"/>
          </p:cNvPicPr>
          <p:nvPr/>
        </p:nvPicPr>
        <p:blipFill>
          <a:blip r:embed="rId7" cstate="print"/>
          <a:srcRect/>
          <a:stretch>
            <a:fillRect/>
          </a:stretch>
        </p:blipFill>
        <p:spPr bwMode="auto">
          <a:xfrm>
            <a:off x="152400" y="3208338"/>
            <a:ext cx="3752850" cy="3354387"/>
          </a:xfrm>
          <a:prstGeom prst="rect">
            <a:avLst/>
          </a:prstGeom>
          <a:noFill/>
          <a:ln w="38100">
            <a:solidFill>
              <a:schemeClr val="hlink"/>
            </a:solidFill>
            <a:miter lim="800000"/>
            <a:headEnd/>
            <a:tailEnd/>
          </a:ln>
        </p:spPr>
      </p:pic>
      <p:sp>
        <p:nvSpPr>
          <p:cNvPr id="913416" name="Oval 8"/>
          <p:cNvSpPr>
            <a:spLocks noChangeArrowheads="1"/>
          </p:cNvSpPr>
          <p:nvPr/>
        </p:nvSpPr>
        <p:spPr bwMode="auto">
          <a:xfrm rot="8394848">
            <a:off x="762000" y="4322763"/>
            <a:ext cx="2719388" cy="1087437"/>
          </a:xfrm>
          <a:prstGeom prst="ellipse">
            <a:avLst/>
          </a:prstGeom>
          <a:solidFill>
            <a:srgbClr val="FFFF99">
              <a:alpha val="50195"/>
            </a:srgbClr>
          </a:solidFill>
          <a:ln w="28575">
            <a:solidFill>
              <a:srgbClr val="000099"/>
            </a:solidFill>
            <a:round/>
            <a:headEnd/>
            <a:tailEnd/>
          </a:ln>
        </p:spPr>
        <p:txBody>
          <a:bodyPr rot="10800000" wrap="none" anchor="ctr"/>
          <a:lstStyle/>
          <a:p>
            <a:pPr algn="ctr">
              <a:spcBef>
                <a:spcPct val="0"/>
              </a:spcBef>
              <a:buClrTx/>
              <a:buSzTx/>
              <a:buFontTx/>
              <a:buNone/>
            </a:pPr>
            <a:r>
              <a:rPr lang="en-US" sz="2000" b="1">
                <a:solidFill>
                  <a:schemeClr val="bg1"/>
                </a:solidFill>
                <a:latin typeface="Arial" charset="0"/>
              </a:rPr>
              <a:t>80 ppb at 2000 ft.</a:t>
            </a:r>
          </a:p>
          <a:p>
            <a:pPr algn="ctr">
              <a:spcBef>
                <a:spcPct val="0"/>
              </a:spcBef>
              <a:buClrTx/>
              <a:buSzTx/>
              <a:buFontTx/>
              <a:buNone/>
            </a:pPr>
            <a:r>
              <a:rPr lang="en-US" sz="2000" b="1">
                <a:solidFill>
                  <a:schemeClr val="bg1"/>
                </a:solidFill>
                <a:latin typeface="Arial" charset="0"/>
              </a:rPr>
              <a:t>at 6 a.m.</a:t>
            </a:r>
          </a:p>
        </p:txBody>
      </p:sp>
      <p:sp>
        <p:nvSpPr>
          <p:cNvPr id="913417" name="Text Box 9"/>
          <p:cNvSpPr txBox="1">
            <a:spLocks noChangeArrowheads="1"/>
          </p:cNvSpPr>
          <p:nvPr/>
        </p:nvSpPr>
        <p:spPr bwMode="auto">
          <a:xfrm>
            <a:off x="377825" y="1524000"/>
            <a:ext cx="3078163" cy="1348061"/>
          </a:xfrm>
          <a:prstGeom prst="rect">
            <a:avLst/>
          </a:prstGeom>
          <a:solidFill>
            <a:srgbClr val="CCFFFF"/>
          </a:solidFill>
          <a:ln w="38100">
            <a:solidFill>
              <a:srgbClr val="FF0000"/>
            </a:solidFill>
            <a:miter lim="800000"/>
            <a:headEnd/>
            <a:tailEnd/>
          </a:ln>
        </p:spPr>
        <p:txBody>
          <a:bodyPr>
            <a:spAutoFit/>
          </a:bodyPr>
          <a:lstStyle/>
          <a:p>
            <a:pPr algn="ctr">
              <a:spcBef>
                <a:spcPct val="50000"/>
              </a:spcBef>
              <a:buClrTx/>
              <a:buSzTx/>
              <a:buFontTx/>
              <a:buNone/>
            </a:pPr>
            <a:r>
              <a:rPr lang="en-US" sz="2400" dirty="0">
                <a:solidFill>
                  <a:schemeClr val="bg1"/>
                </a:solidFill>
                <a:latin typeface="Arial" charset="0"/>
              </a:rPr>
              <a:t>Morning Elevated Reservoir of Ozone Above the </a:t>
            </a:r>
            <a:r>
              <a:rPr lang="en-US" sz="2400" dirty="0" smtClean="0">
                <a:solidFill>
                  <a:schemeClr val="bg1"/>
                </a:solidFill>
                <a:latin typeface="Arial" charset="0"/>
              </a:rPr>
              <a:t>Mid-Atlantic States</a:t>
            </a:r>
            <a:endParaRPr lang="en-US" sz="2400" dirty="0">
              <a:solidFill>
                <a:schemeClr val="bg1"/>
              </a:solidFill>
              <a:latin typeface="Arial" charset="0"/>
            </a:endParaRPr>
          </a:p>
        </p:txBody>
      </p:sp>
      <p:sp>
        <p:nvSpPr>
          <p:cNvPr id="913418" name="Text Box 10"/>
          <p:cNvSpPr txBox="1">
            <a:spLocks noChangeArrowheads="1"/>
          </p:cNvSpPr>
          <p:nvPr/>
        </p:nvSpPr>
        <p:spPr bwMode="auto">
          <a:xfrm>
            <a:off x="76200" y="1295400"/>
            <a:ext cx="4114800" cy="1661993"/>
          </a:xfrm>
          <a:prstGeom prst="rect">
            <a:avLst/>
          </a:prstGeom>
          <a:solidFill>
            <a:srgbClr val="CCFFFF"/>
          </a:solidFill>
          <a:ln w="38100">
            <a:solidFill>
              <a:srgbClr val="FF0000"/>
            </a:solidFill>
            <a:miter lim="800000"/>
            <a:headEnd/>
            <a:tailEnd/>
          </a:ln>
        </p:spPr>
        <p:txBody>
          <a:bodyPr wrap="square">
            <a:spAutoFit/>
          </a:bodyPr>
          <a:lstStyle/>
          <a:p>
            <a:pPr algn="ctr">
              <a:spcBef>
                <a:spcPct val="50000"/>
              </a:spcBef>
              <a:buClrTx/>
              <a:buSzTx/>
              <a:buFontTx/>
              <a:buNone/>
            </a:pPr>
            <a:r>
              <a:rPr lang="en-US" sz="2400" dirty="0">
                <a:solidFill>
                  <a:schemeClr val="bg1"/>
                </a:solidFill>
                <a:latin typeface="Arial" charset="0"/>
              </a:rPr>
              <a:t>Huge Investment in </a:t>
            </a:r>
            <a:r>
              <a:rPr lang="en-US" sz="2400" dirty="0" smtClean="0">
                <a:solidFill>
                  <a:schemeClr val="bg1"/>
                </a:solidFill>
                <a:latin typeface="Arial" charset="0"/>
              </a:rPr>
              <a:t>Selective Catalytic Reduction (SCR) Control Technology at Eastern Power Plants </a:t>
            </a:r>
            <a:r>
              <a:rPr lang="en-US" sz="2400" dirty="0">
                <a:solidFill>
                  <a:schemeClr val="bg1"/>
                </a:solidFill>
                <a:latin typeface="Arial" charset="0"/>
              </a:rPr>
              <a:t>in </a:t>
            </a:r>
            <a:r>
              <a:rPr lang="en-US" sz="2400" dirty="0" smtClean="0">
                <a:solidFill>
                  <a:schemeClr val="bg1"/>
                </a:solidFill>
                <a:latin typeface="Arial" charset="0"/>
              </a:rPr>
              <a:t>2003/2004</a:t>
            </a:r>
            <a:endParaRPr lang="en-US" sz="2400" dirty="0">
              <a:solidFill>
                <a:schemeClr val="bg1"/>
              </a:solidFill>
              <a:latin typeface="Arial" charset="0"/>
            </a:endParaRPr>
          </a:p>
        </p:txBody>
      </p:sp>
      <p:sp>
        <p:nvSpPr>
          <p:cNvPr id="913419" name="Text Box 11"/>
          <p:cNvSpPr txBox="1">
            <a:spLocks noChangeArrowheads="1"/>
          </p:cNvSpPr>
          <p:nvPr/>
        </p:nvSpPr>
        <p:spPr bwMode="auto">
          <a:xfrm>
            <a:off x="247650" y="1676400"/>
            <a:ext cx="3714750" cy="1220787"/>
          </a:xfrm>
          <a:prstGeom prst="rect">
            <a:avLst/>
          </a:prstGeom>
          <a:solidFill>
            <a:srgbClr val="CCFFFF"/>
          </a:solidFill>
          <a:ln w="38100">
            <a:solidFill>
              <a:srgbClr val="FF0000"/>
            </a:solidFill>
            <a:miter lim="800000"/>
            <a:headEnd/>
            <a:tailEnd/>
          </a:ln>
        </p:spPr>
        <p:txBody>
          <a:bodyPr>
            <a:spAutoFit/>
          </a:bodyPr>
          <a:lstStyle/>
          <a:p>
            <a:pPr algn="ctr">
              <a:spcBef>
                <a:spcPct val="50000"/>
              </a:spcBef>
              <a:buClrTx/>
              <a:buSzTx/>
              <a:buFontTx/>
              <a:buNone/>
            </a:pPr>
            <a:r>
              <a:rPr lang="en-US" sz="2800" dirty="0">
                <a:solidFill>
                  <a:schemeClr val="bg1"/>
                </a:solidFill>
                <a:latin typeface="Arial" charset="0"/>
              </a:rPr>
              <a:t>Regional </a:t>
            </a:r>
            <a:r>
              <a:rPr lang="en-US" sz="2800" dirty="0" err="1">
                <a:solidFill>
                  <a:schemeClr val="bg1"/>
                </a:solidFill>
                <a:latin typeface="Arial" charset="0"/>
              </a:rPr>
              <a:t>NOx</a:t>
            </a:r>
            <a:r>
              <a:rPr lang="en-US" sz="2800" dirty="0">
                <a:solidFill>
                  <a:schemeClr val="bg1"/>
                </a:solidFill>
                <a:latin typeface="Arial" charset="0"/>
              </a:rPr>
              <a:t> Emissions Drop Dramatically in 2004</a:t>
            </a:r>
          </a:p>
        </p:txBody>
      </p:sp>
      <p:sp>
        <p:nvSpPr>
          <p:cNvPr id="913420" name="Text Box 12"/>
          <p:cNvSpPr txBox="1">
            <a:spLocks noChangeArrowheads="1"/>
          </p:cNvSpPr>
          <p:nvPr/>
        </p:nvSpPr>
        <p:spPr bwMode="auto">
          <a:xfrm>
            <a:off x="247650" y="1447800"/>
            <a:ext cx="3714750" cy="1584325"/>
          </a:xfrm>
          <a:prstGeom prst="rect">
            <a:avLst/>
          </a:prstGeom>
          <a:solidFill>
            <a:srgbClr val="CCFFFF"/>
          </a:solidFill>
          <a:ln w="38100">
            <a:solidFill>
              <a:srgbClr val="FF0000"/>
            </a:solidFill>
            <a:miter lim="800000"/>
            <a:headEnd/>
            <a:tailEnd/>
          </a:ln>
        </p:spPr>
        <p:txBody>
          <a:bodyPr>
            <a:spAutoFit/>
          </a:bodyPr>
          <a:lstStyle/>
          <a:p>
            <a:pPr algn="ctr">
              <a:spcBef>
                <a:spcPct val="50000"/>
              </a:spcBef>
              <a:buClrTx/>
              <a:buSzTx/>
              <a:buFontTx/>
              <a:buNone/>
            </a:pPr>
            <a:r>
              <a:rPr lang="en-US" sz="2800" dirty="0">
                <a:solidFill>
                  <a:schemeClr val="bg1"/>
                </a:solidFill>
                <a:latin typeface="Arial" charset="0"/>
              </a:rPr>
              <a:t>Ozone Levels in the Elevated Reservoir Reduced by 25% after 2004</a:t>
            </a:r>
          </a:p>
        </p:txBody>
      </p:sp>
      <p:sp>
        <p:nvSpPr>
          <p:cNvPr id="913421" name="Text Box 13"/>
          <p:cNvSpPr txBox="1">
            <a:spLocks noChangeArrowheads="1"/>
          </p:cNvSpPr>
          <p:nvPr/>
        </p:nvSpPr>
        <p:spPr bwMode="auto">
          <a:xfrm>
            <a:off x="152400" y="1143000"/>
            <a:ext cx="3990975" cy="1787525"/>
          </a:xfrm>
          <a:prstGeom prst="rect">
            <a:avLst/>
          </a:prstGeom>
          <a:solidFill>
            <a:srgbClr val="CCFFFF"/>
          </a:solidFill>
          <a:ln w="38100">
            <a:solidFill>
              <a:srgbClr val="000099"/>
            </a:solidFill>
            <a:miter lim="800000"/>
            <a:headEnd/>
            <a:tailEnd/>
          </a:ln>
        </p:spPr>
        <p:txBody>
          <a:bodyPr>
            <a:spAutoFit/>
          </a:bodyPr>
          <a:lstStyle/>
          <a:p>
            <a:pPr algn="ctr">
              <a:spcBef>
                <a:spcPct val="50000"/>
              </a:spcBef>
              <a:buClrTx/>
              <a:buSzTx/>
              <a:buFontTx/>
              <a:buNone/>
            </a:pPr>
            <a:r>
              <a:rPr lang="en-US" sz="3200">
                <a:solidFill>
                  <a:schemeClr val="bg1"/>
                </a:solidFill>
                <a:latin typeface="Arial" charset="0"/>
              </a:rPr>
              <a:t>Ground Level Ozone Drops Dramatically in the Same Time Frame</a:t>
            </a:r>
          </a:p>
        </p:txBody>
      </p:sp>
      <p:pic>
        <p:nvPicPr>
          <p:cNvPr id="913422" name="Picture 14"/>
          <p:cNvPicPr>
            <a:picLocks noChangeAspect="1" noChangeArrowheads="1"/>
          </p:cNvPicPr>
          <p:nvPr/>
        </p:nvPicPr>
        <p:blipFill>
          <a:blip r:embed="rId8" cstate="print"/>
          <a:srcRect/>
          <a:stretch>
            <a:fillRect/>
          </a:stretch>
        </p:blipFill>
        <p:spPr bwMode="auto">
          <a:xfrm>
            <a:off x="95250" y="3124200"/>
            <a:ext cx="4095750" cy="3489325"/>
          </a:xfrm>
          <a:prstGeom prst="rect">
            <a:avLst/>
          </a:prstGeom>
          <a:solidFill>
            <a:srgbClr val="FFFFCC"/>
          </a:solidFill>
          <a:ln w="12700" algn="ctr">
            <a:solidFill>
              <a:srgbClr val="FF0000"/>
            </a:solidFill>
            <a:miter lim="800000"/>
            <a:headEnd/>
            <a:tailEnd/>
          </a:ln>
        </p:spPr>
      </p:pic>
      <p:sp>
        <p:nvSpPr>
          <p:cNvPr id="16" name="Slide Number Placeholder 15"/>
          <p:cNvSpPr>
            <a:spLocks noGrp="1"/>
          </p:cNvSpPr>
          <p:nvPr>
            <p:ph type="sldNum" sz="quarter" idx="10"/>
          </p:nvPr>
        </p:nvSpPr>
        <p:spPr/>
        <p:txBody>
          <a:bodyPr/>
          <a:lstStyle/>
          <a:p>
            <a:pPr>
              <a:defRPr/>
            </a:pPr>
            <a:r>
              <a:rPr lang="en-US"/>
              <a:t>Page </a:t>
            </a:r>
            <a:fld id="{02D4F453-BB55-4DA5-B535-C6AC9D6F46A4}" type="slidenum">
              <a:rPr lang="en-US"/>
              <a:pPr>
                <a:defRPr/>
              </a:pPr>
              <a:t>20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13415"/>
                                        </p:tgtEl>
                                        <p:attrNameLst>
                                          <p:attrName>style.visibility</p:attrName>
                                        </p:attrNameLst>
                                      </p:cBhvr>
                                      <p:to>
                                        <p:strVal val="visible"/>
                                      </p:to>
                                    </p:set>
                                    <p:anim calcmode="lin" valueType="num">
                                      <p:cBhvr additive="base">
                                        <p:cTn id="7" dur="500" fill="hold"/>
                                        <p:tgtEl>
                                          <p:spTgt spid="913415"/>
                                        </p:tgtEl>
                                        <p:attrNameLst>
                                          <p:attrName>ppt_x</p:attrName>
                                        </p:attrNameLst>
                                      </p:cBhvr>
                                      <p:tavLst>
                                        <p:tav tm="0">
                                          <p:val>
                                            <p:strVal val="#ppt_x"/>
                                          </p:val>
                                        </p:tav>
                                        <p:tav tm="100000">
                                          <p:val>
                                            <p:strVal val="#ppt_x"/>
                                          </p:val>
                                        </p:tav>
                                      </p:tavLst>
                                    </p:anim>
                                    <p:anim calcmode="lin" valueType="num">
                                      <p:cBhvr additive="base">
                                        <p:cTn id="8" dur="500" fill="hold"/>
                                        <p:tgtEl>
                                          <p:spTgt spid="913415"/>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913415"/>
                                        </p:tgtEl>
                                        <p:attrNameLst>
                                          <p:attrName>style.visibility</p:attrName>
                                        </p:attrNameLst>
                                      </p:cBhvr>
                                      <p:to>
                                        <p:strVal val="hidden"/>
                                      </p:to>
                                    </p:set>
                                  </p:subTnLst>
                                </p:cTn>
                              </p:par>
                              <p:par>
                                <p:cTn id="9" presetID="2" presetClass="entr" presetSubtype="2" fill="hold" grpId="0" nodeType="withEffect">
                                  <p:stCondLst>
                                    <p:cond delay="0"/>
                                  </p:stCondLst>
                                  <p:childTnLst>
                                    <p:set>
                                      <p:cBhvr>
                                        <p:cTn id="10" dur="1" fill="hold">
                                          <p:stCondLst>
                                            <p:cond delay="0"/>
                                          </p:stCondLst>
                                        </p:cTn>
                                        <p:tgtEl>
                                          <p:spTgt spid="913416"/>
                                        </p:tgtEl>
                                        <p:attrNameLst>
                                          <p:attrName>style.visibility</p:attrName>
                                        </p:attrNameLst>
                                      </p:cBhvr>
                                      <p:to>
                                        <p:strVal val="visible"/>
                                      </p:to>
                                    </p:set>
                                    <p:anim calcmode="lin" valueType="num">
                                      <p:cBhvr additive="base">
                                        <p:cTn id="11" dur="500" fill="hold"/>
                                        <p:tgtEl>
                                          <p:spTgt spid="913416"/>
                                        </p:tgtEl>
                                        <p:attrNameLst>
                                          <p:attrName>ppt_x</p:attrName>
                                        </p:attrNameLst>
                                      </p:cBhvr>
                                      <p:tavLst>
                                        <p:tav tm="0">
                                          <p:val>
                                            <p:strVal val="1+#ppt_w/2"/>
                                          </p:val>
                                        </p:tav>
                                        <p:tav tm="100000">
                                          <p:val>
                                            <p:strVal val="#ppt_x"/>
                                          </p:val>
                                        </p:tav>
                                      </p:tavLst>
                                    </p:anim>
                                    <p:anim calcmode="lin" valueType="num">
                                      <p:cBhvr additive="base">
                                        <p:cTn id="12" dur="500" fill="hold"/>
                                        <p:tgtEl>
                                          <p:spTgt spid="91341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913416"/>
                                        </p:tgtEl>
                                        <p:attrNameLst>
                                          <p:attrName>style.visibility</p:attrName>
                                        </p:attrNameLst>
                                      </p:cBhvr>
                                      <p:to>
                                        <p:strVal val="hidden"/>
                                      </p:to>
                                    </p:set>
                                  </p:subTnLst>
                                </p:cTn>
                              </p:par>
                              <p:par>
                                <p:cTn id="13" presetID="2" presetClass="entr" presetSubtype="8" fill="hold" grpId="0" nodeType="withEffect">
                                  <p:stCondLst>
                                    <p:cond delay="0"/>
                                  </p:stCondLst>
                                  <p:childTnLst>
                                    <p:set>
                                      <p:cBhvr>
                                        <p:cTn id="14" dur="1" fill="hold">
                                          <p:stCondLst>
                                            <p:cond delay="0"/>
                                          </p:stCondLst>
                                        </p:cTn>
                                        <p:tgtEl>
                                          <p:spTgt spid="913417"/>
                                        </p:tgtEl>
                                        <p:attrNameLst>
                                          <p:attrName>style.visibility</p:attrName>
                                        </p:attrNameLst>
                                      </p:cBhvr>
                                      <p:to>
                                        <p:strVal val="visible"/>
                                      </p:to>
                                    </p:set>
                                    <p:anim calcmode="lin" valueType="num">
                                      <p:cBhvr additive="base">
                                        <p:cTn id="15" dur="500" fill="hold"/>
                                        <p:tgtEl>
                                          <p:spTgt spid="913417"/>
                                        </p:tgtEl>
                                        <p:attrNameLst>
                                          <p:attrName>ppt_x</p:attrName>
                                        </p:attrNameLst>
                                      </p:cBhvr>
                                      <p:tavLst>
                                        <p:tav tm="0">
                                          <p:val>
                                            <p:strVal val="0-#ppt_w/2"/>
                                          </p:val>
                                        </p:tav>
                                        <p:tav tm="100000">
                                          <p:val>
                                            <p:strVal val="#ppt_x"/>
                                          </p:val>
                                        </p:tav>
                                      </p:tavLst>
                                    </p:anim>
                                    <p:anim calcmode="lin" valueType="num">
                                      <p:cBhvr additive="base">
                                        <p:cTn id="16" dur="500" fill="hold"/>
                                        <p:tgtEl>
                                          <p:spTgt spid="913417"/>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913417"/>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913418"/>
                                        </p:tgtEl>
                                        <p:attrNameLst>
                                          <p:attrName>style.visibility</p:attrName>
                                        </p:attrNameLst>
                                      </p:cBhvr>
                                      <p:to>
                                        <p:strVal val="visible"/>
                                      </p:to>
                                    </p:set>
                                    <p:animEffect transition="in" filter="blinds(horizontal)">
                                      <p:cBhvr>
                                        <p:cTn id="21" dur="500"/>
                                        <p:tgtEl>
                                          <p:spTgt spid="913418"/>
                                        </p:tgtEl>
                                      </p:cBhvr>
                                    </p:animEffect>
                                  </p:childTnLst>
                                  <p:subTnLst>
                                    <p:set>
                                      <p:cBhvr override="childStyle">
                                        <p:cTn dur="1" fill="hold" display="0" masterRel="nextClick" afterEffect="1"/>
                                        <p:tgtEl>
                                          <p:spTgt spid="913418"/>
                                        </p:tgtEl>
                                        <p:attrNameLst>
                                          <p:attrName>style.visibility</p:attrName>
                                        </p:attrNameLst>
                                      </p:cBhvr>
                                      <p:to>
                                        <p:strVal val="hidden"/>
                                      </p:to>
                                    </p:set>
                                  </p:subTnLst>
                                </p:cTn>
                              </p:par>
                              <p:par>
                                <p:cTn id="22" presetID="3" presetClass="entr" presetSubtype="10" fill="hold" grpId="0" nodeType="withEffect">
                                  <p:stCondLst>
                                    <p:cond delay="0"/>
                                  </p:stCondLst>
                                  <p:childTnLst>
                                    <p:set>
                                      <p:cBhvr>
                                        <p:cTn id="23" dur="1" fill="hold">
                                          <p:stCondLst>
                                            <p:cond delay="0"/>
                                          </p:stCondLst>
                                        </p:cTn>
                                        <p:tgtEl>
                                          <p:spTgt spid="913411"/>
                                        </p:tgtEl>
                                        <p:attrNameLst>
                                          <p:attrName>style.visibility</p:attrName>
                                        </p:attrNameLst>
                                      </p:cBhvr>
                                      <p:to>
                                        <p:strVal val="visible"/>
                                      </p:to>
                                    </p:set>
                                    <p:animEffect transition="in" filter="blinds(horizontal)">
                                      <p:cBhvr>
                                        <p:cTn id="24" dur="500"/>
                                        <p:tgtEl>
                                          <p:spTgt spid="913411"/>
                                        </p:tgtEl>
                                      </p:cBhvr>
                                    </p:animEffect>
                                  </p:childTnLst>
                                  <p:subTnLst>
                                    <p:set>
                                      <p:cBhvr override="childStyle">
                                        <p:cTn dur="1" fill="hold" display="0" masterRel="nextClick" afterEffect="1"/>
                                        <p:tgtEl>
                                          <p:spTgt spid="913411"/>
                                        </p:tgtEl>
                                        <p:attrNameLst>
                                          <p:attrName>style.visibility</p:attrName>
                                        </p:attrNameLst>
                                      </p:cBhvr>
                                      <p:to>
                                        <p:strVal val="hidden"/>
                                      </p:to>
                                    </p:set>
                                  </p:subTnLst>
                                </p:cTn>
                              </p:par>
                            </p:childTnLst>
                          </p:cTn>
                        </p:par>
                      </p:childTnLst>
                    </p:cTn>
                  </p:par>
                  <p:par>
                    <p:cTn id="25" fill="hold">
                      <p:stCondLst>
                        <p:cond delay="indefinite"/>
                      </p:stCondLst>
                      <p:childTnLst>
                        <p:par>
                          <p:cTn id="26" fill="hold">
                            <p:stCondLst>
                              <p:cond delay="0"/>
                            </p:stCondLst>
                            <p:childTnLst>
                              <p:par>
                                <p:cTn id="27" presetID="49" presetClass="entr" presetSubtype="0" decel="100000" fill="hold" grpId="0" nodeType="clickEffect">
                                  <p:stCondLst>
                                    <p:cond delay="0"/>
                                  </p:stCondLst>
                                  <p:childTnLst>
                                    <p:set>
                                      <p:cBhvr>
                                        <p:cTn id="28" dur="1" fill="hold">
                                          <p:stCondLst>
                                            <p:cond delay="0"/>
                                          </p:stCondLst>
                                        </p:cTn>
                                        <p:tgtEl>
                                          <p:spTgt spid="913419"/>
                                        </p:tgtEl>
                                        <p:attrNameLst>
                                          <p:attrName>style.visibility</p:attrName>
                                        </p:attrNameLst>
                                      </p:cBhvr>
                                      <p:to>
                                        <p:strVal val="visible"/>
                                      </p:to>
                                    </p:set>
                                    <p:anim calcmode="lin" valueType="num">
                                      <p:cBhvr>
                                        <p:cTn id="29" dur="500" fill="hold"/>
                                        <p:tgtEl>
                                          <p:spTgt spid="913419"/>
                                        </p:tgtEl>
                                        <p:attrNameLst>
                                          <p:attrName>ppt_w</p:attrName>
                                        </p:attrNameLst>
                                      </p:cBhvr>
                                      <p:tavLst>
                                        <p:tav tm="0">
                                          <p:val>
                                            <p:fltVal val="0"/>
                                          </p:val>
                                        </p:tav>
                                        <p:tav tm="100000">
                                          <p:val>
                                            <p:strVal val="#ppt_w"/>
                                          </p:val>
                                        </p:tav>
                                      </p:tavLst>
                                    </p:anim>
                                    <p:anim calcmode="lin" valueType="num">
                                      <p:cBhvr>
                                        <p:cTn id="30" dur="500" fill="hold"/>
                                        <p:tgtEl>
                                          <p:spTgt spid="913419"/>
                                        </p:tgtEl>
                                        <p:attrNameLst>
                                          <p:attrName>ppt_h</p:attrName>
                                        </p:attrNameLst>
                                      </p:cBhvr>
                                      <p:tavLst>
                                        <p:tav tm="0">
                                          <p:val>
                                            <p:fltVal val="0"/>
                                          </p:val>
                                        </p:tav>
                                        <p:tav tm="100000">
                                          <p:val>
                                            <p:strVal val="#ppt_h"/>
                                          </p:val>
                                        </p:tav>
                                      </p:tavLst>
                                    </p:anim>
                                    <p:anim calcmode="lin" valueType="num">
                                      <p:cBhvr>
                                        <p:cTn id="31" dur="500" fill="hold"/>
                                        <p:tgtEl>
                                          <p:spTgt spid="913419"/>
                                        </p:tgtEl>
                                        <p:attrNameLst>
                                          <p:attrName>style.rotation</p:attrName>
                                        </p:attrNameLst>
                                      </p:cBhvr>
                                      <p:tavLst>
                                        <p:tav tm="0">
                                          <p:val>
                                            <p:fltVal val="360"/>
                                          </p:val>
                                        </p:tav>
                                        <p:tav tm="100000">
                                          <p:val>
                                            <p:fltVal val="0"/>
                                          </p:val>
                                        </p:tav>
                                      </p:tavLst>
                                    </p:anim>
                                    <p:animEffect transition="in" filter="fade">
                                      <p:cBhvr>
                                        <p:cTn id="32" dur="500"/>
                                        <p:tgtEl>
                                          <p:spTgt spid="913419"/>
                                        </p:tgtEl>
                                      </p:cBhvr>
                                    </p:animEffect>
                                  </p:childTnLst>
                                  <p:subTnLst>
                                    <p:set>
                                      <p:cBhvr override="childStyle">
                                        <p:cTn dur="1" fill="hold" display="0" masterRel="nextClick" afterEffect="1"/>
                                        <p:tgtEl>
                                          <p:spTgt spid="913419"/>
                                        </p:tgtEl>
                                        <p:attrNameLst>
                                          <p:attrName>style.visibility</p:attrName>
                                        </p:attrNameLst>
                                      </p:cBhvr>
                                      <p:to>
                                        <p:strVal val="hidden"/>
                                      </p:to>
                                    </p:set>
                                  </p:subTnLst>
                                </p:cTn>
                              </p:par>
                              <p:par>
                                <p:cTn id="33" presetID="2" presetClass="entr" presetSubtype="4" fill="hold" grpId="0" nodeType="withEffect">
                                  <p:stCondLst>
                                    <p:cond delay="0"/>
                                  </p:stCondLst>
                                  <p:childTnLst>
                                    <p:set>
                                      <p:cBhvr>
                                        <p:cTn id="34" dur="1" fill="hold">
                                          <p:stCondLst>
                                            <p:cond delay="0"/>
                                          </p:stCondLst>
                                        </p:cTn>
                                        <p:tgtEl>
                                          <p:spTgt spid="913423"/>
                                        </p:tgtEl>
                                        <p:attrNameLst>
                                          <p:attrName>style.visibility</p:attrName>
                                        </p:attrNameLst>
                                      </p:cBhvr>
                                      <p:to>
                                        <p:strVal val="visible"/>
                                      </p:to>
                                    </p:set>
                                    <p:anim calcmode="lin" valueType="num">
                                      <p:cBhvr additive="base">
                                        <p:cTn id="35" dur="500" fill="hold"/>
                                        <p:tgtEl>
                                          <p:spTgt spid="913423"/>
                                        </p:tgtEl>
                                        <p:attrNameLst>
                                          <p:attrName>ppt_x</p:attrName>
                                        </p:attrNameLst>
                                      </p:cBhvr>
                                      <p:tavLst>
                                        <p:tav tm="0">
                                          <p:val>
                                            <p:strVal val="#ppt_x"/>
                                          </p:val>
                                        </p:tav>
                                        <p:tav tm="100000">
                                          <p:val>
                                            <p:strVal val="#ppt_x"/>
                                          </p:val>
                                        </p:tav>
                                      </p:tavLst>
                                    </p:anim>
                                    <p:anim calcmode="lin" valueType="num">
                                      <p:cBhvr additive="base">
                                        <p:cTn id="36" dur="500" fill="hold"/>
                                        <p:tgtEl>
                                          <p:spTgt spid="913423"/>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913423"/>
                                        </p:tgtEl>
                                        <p:attrNameLst>
                                          <p:attrName>style.visibility</p:attrName>
                                        </p:attrNameLst>
                                      </p:cBhvr>
                                      <p:to>
                                        <p:strVal val="hidden"/>
                                      </p:to>
                                    </p:set>
                                  </p:subTnLst>
                                </p:cTn>
                              </p:par>
                              <p:par>
                                <p:cTn id="37" presetID="49" presetClass="entr" presetSubtype="0" decel="100000" fill="hold" grpId="0" nodeType="withEffect">
                                  <p:stCondLst>
                                    <p:cond delay="0"/>
                                  </p:stCondLst>
                                  <p:childTnLst>
                                    <p:set>
                                      <p:cBhvr>
                                        <p:cTn id="38" dur="1" fill="hold">
                                          <p:stCondLst>
                                            <p:cond delay="0"/>
                                          </p:stCondLst>
                                        </p:cTn>
                                        <p:tgtEl>
                                          <p:spTgt spid="913412"/>
                                        </p:tgtEl>
                                        <p:attrNameLst>
                                          <p:attrName>style.visibility</p:attrName>
                                        </p:attrNameLst>
                                      </p:cBhvr>
                                      <p:to>
                                        <p:strVal val="visible"/>
                                      </p:to>
                                    </p:set>
                                    <p:anim calcmode="lin" valueType="num">
                                      <p:cBhvr>
                                        <p:cTn id="39" dur="500" fill="hold"/>
                                        <p:tgtEl>
                                          <p:spTgt spid="913412"/>
                                        </p:tgtEl>
                                        <p:attrNameLst>
                                          <p:attrName>ppt_w</p:attrName>
                                        </p:attrNameLst>
                                      </p:cBhvr>
                                      <p:tavLst>
                                        <p:tav tm="0">
                                          <p:val>
                                            <p:fltVal val="0"/>
                                          </p:val>
                                        </p:tav>
                                        <p:tav tm="100000">
                                          <p:val>
                                            <p:strVal val="#ppt_w"/>
                                          </p:val>
                                        </p:tav>
                                      </p:tavLst>
                                    </p:anim>
                                    <p:anim calcmode="lin" valueType="num">
                                      <p:cBhvr>
                                        <p:cTn id="40" dur="500" fill="hold"/>
                                        <p:tgtEl>
                                          <p:spTgt spid="913412"/>
                                        </p:tgtEl>
                                        <p:attrNameLst>
                                          <p:attrName>ppt_h</p:attrName>
                                        </p:attrNameLst>
                                      </p:cBhvr>
                                      <p:tavLst>
                                        <p:tav tm="0">
                                          <p:val>
                                            <p:fltVal val="0"/>
                                          </p:val>
                                        </p:tav>
                                        <p:tav tm="100000">
                                          <p:val>
                                            <p:strVal val="#ppt_h"/>
                                          </p:val>
                                        </p:tav>
                                      </p:tavLst>
                                    </p:anim>
                                    <p:anim calcmode="lin" valueType="num">
                                      <p:cBhvr>
                                        <p:cTn id="41" dur="500" fill="hold"/>
                                        <p:tgtEl>
                                          <p:spTgt spid="913412"/>
                                        </p:tgtEl>
                                        <p:attrNameLst>
                                          <p:attrName>style.rotation</p:attrName>
                                        </p:attrNameLst>
                                      </p:cBhvr>
                                      <p:tavLst>
                                        <p:tav tm="0">
                                          <p:val>
                                            <p:fltVal val="360"/>
                                          </p:val>
                                        </p:tav>
                                        <p:tav tm="100000">
                                          <p:val>
                                            <p:fltVal val="0"/>
                                          </p:val>
                                        </p:tav>
                                      </p:tavLst>
                                    </p:anim>
                                    <p:animEffect transition="in" filter="fade">
                                      <p:cBhvr>
                                        <p:cTn id="42" dur="500"/>
                                        <p:tgtEl>
                                          <p:spTgt spid="913412"/>
                                        </p:tgtEl>
                                      </p:cBhvr>
                                    </p:animEffect>
                                  </p:childTnLst>
                                  <p:subTnLst>
                                    <p:set>
                                      <p:cBhvr override="childStyle">
                                        <p:cTn dur="1" fill="hold" display="0" masterRel="nextClick" afterEffect="1"/>
                                        <p:tgtEl>
                                          <p:spTgt spid="913412"/>
                                        </p:tgtEl>
                                        <p:attrNameLst>
                                          <p:attrName>style.visibility</p:attrName>
                                        </p:attrNameLst>
                                      </p:cBhvr>
                                      <p:to>
                                        <p:strVal val="hidden"/>
                                      </p:to>
                                    </p:set>
                                  </p:sub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913420"/>
                                        </p:tgtEl>
                                        <p:attrNameLst>
                                          <p:attrName>style.visibility</p:attrName>
                                        </p:attrNameLst>
                                      </p:cBhvr>
                                      <p:to>
                                        <p:strVal val="visible"/>
                                      </p:to>
                                    </p:set>
                                    <p:animEffect transition="in" filter="diamond(in)">
                                      <p:cBhvr>
                                        <p:cTn id="47" dur="2000"/>
                                        <p:tgtEl>
                                          <p:spTgt spid="913420"/>
                                        </p:tgtEl>
                                      </p:cBhvr>
                                    </p:animEffect>
                                  </p:childTnLst>
                                  <p:subTnLst>
                                    <p:set>
                                      <p:cBhvr override="childStyle">
                                        <p:cTn dur="1" fill="hold" display="0" masterRel="nextClick" afterEffect="1"/>
                                        <p:tgtEl>
                                          <p:spTgt spid="913420"/>
                                        </p:tgtEl>
                                        <p:attrNameLst>
                                          <p:attrName>style.visibility</p:attrName>
                                        </p:attrNameLst>
                                      </p:cBhvr>
                                      <p:to>
                                        <p:strVal val="hidden"/>
                                      </p:to>
                                    </p:set>
                                  </p:subTnLst>
                                </p:cTn>
                              </p:par>
                              <p:par>
                                <p:cTn id="48" presetID="8" presetClass="entr" presetSubtype="16" fill="hold" nodeType="withEffect">
                                  <p:stCondLst>
                                    <p:cond delay="0"/>
                                  </p:stCondLst>
                                  <p:childTnLst>
                                    <p:set>
                                      <p:cBhvr>
                                        <p:cTn id="49" dur="1" fill="hold">
                                          <p:stCondLst>
                                            <p:cond delay="0"/>
                                          </p:stCondLst>
                                        </p:cTn>
                                        <p:tgtEl>
                                          <p:spTgt spid="913413"/>
                                        </p:tgtEl>
                                        <p:attrNameLst>
                                          <p:attrName>style.visibility</p:attrName>
                                        </p:attrNameLst>
                                      </p:cBhvr>
                                      <p:to>
                                        <p:strVal val="visible"/>
                                      </p:to>
                                    </p:set>
                                    <p:animEffect transition="in" filter="diamond(in)">
                                      <p:cBhvr>
                                        <p:cTn id="50" dur="2000"/>
                                        <p:tgtEl>
                                          <p:spTgt spid="913413"/>
                                        </p:tgtEl>
                                      </p:cBhvr>
                                    </p:animEffect>
                                  </p:childTnLst>
                                  <p:subTnLst>
                                    <p:set>
                                      <p:cBhvr override="childStyle">
                                        <p:cTn dur="1" fill="hold" display="0" masterRel="nextClick" afterEffect="1"/>
                                        <p:tgtEl>
                                          <p:spTgt spid="913413"/>
                                        </p:tgtEl>
                                        <p:attrNameLst>
                                          <p:attrName>style.visibility</p:attrName>
                                        </p:attrNameLst>
                                      </p:cBhvr>
                                      <p:to>
                                        <p:strVal val="hidden"/>
                                      </p:to>
                                    </p:set>
                                  </p:subTnLst>
                                </p:cTn>
                              </p:par>
                            </p:childTnLst>
                          </p:cTn>
                        </p:par>
                      </p:childTnLst>
                    </p:cTn>
                  </p:par>
                  <p:par>
                    <p:cTn id="51" fill="hold">
                      <p:stCondLst>
                        <p:cond delay="indefinite"/>
                      </p:stCondLst>
                      <p:childTnLst>
                        <p:par>
                          <p:cTn id="52" fill="hold">
                            <p:stCondLst>
                              <p:cond delay="0"/>
                            </p:stCondLst>
                            <p:childTnLst>
                              <p:par>
                                <p:cTn id="53" presetID="35" presetClass="entr" presetSubtype="0" fill="hold" grpId="0" nodeType="clickEffect">
                                  <p:stCondLst>
                                    <p:cond delay="0"/>
                                  </p:stCondLst>
                                  <p:childTnLst>
                                    <p:set>
                                      <p:cBhvr>
                                        <p:cTn id="54" dur="1" fill="hold">
                                          <p:stCondLst>
                                            <p:cond delay="0"/>
                                          </p:stCondLst>
                                        </p:cTn>
                                        <p:tgtEl>
                                          <p:spTgt spid="913421"/>
                                        </p:tgtEl>
                                        <p:attrNameLst>
                                          <p:attrName>style.visibility</p:attrName>
                                        </p:attrNameLst>
                                      </p:cBhvr>
                                      <p:to>
                                        <p:strVal val="visible"/>
                                      </p:to>
                                    </p:set>
                                    <p:animEffect transition="in" filter="fade">
                                      <p:cBhvr>
                                        <p:cTn id="55" dur="2000"/>
                                        <p:tgtEl>
                                          <p:spTgt spid="913421"/>
                                        </p:tgtEl>
                                      </p:cBhvr>
                                    </p:animEffect>
                                    <p:anim calcmode="lin" valueType="num">
                                      <p:cBhvr>
                                        <p:cTn id="56" dur="2000" fill="hold"/>
                                        <p:tgtEl>
                                          <p:spTgt spid="913421"/>
                                        </p:tgtEl>
                                        <p:attrNameLst>
                                          <p:attrName>style.rotation</p:attrName>
                                        </p:attrNameLst>
                                      </p:cBhvr>
                                      <p:tavLst>
                                        <p:tav tm="0">
                                          <p:val>
                                            <p:fltVal val="720"/>
                                          </p:val>
                                        </p:tav>
                                        <p:tav tm="100000">
                                          <p:val>
                                            <p:fltVal val="0"/>
                                          </p:val>
                                        </p:tav>
                                      </p:tavLst>
                                    </p:anim>
                                    <p:anim calcmode="lin" valueType="num">
                                      <p:cBhvr>
                                        <p:cTn id="57" dur="2000" fill="hold"/>
                                        <p:tgtEl>
                                          <p:spTgt spid="913421"/>
                                        </p:tgtEl>
                                        <p:attrNameLst>
                                          <p:attrName>ppt_h</p:attrName>
                                        </p:attrNameLst>
                                      </p:cBhvr>
                                      <p:tavLst>
                                        <p:tav tm="0">
                                          <p:val>
                                            <p:fltVal val="0"/>
                                          </p:val>
                                        </p:tav>
                                        <p:tav tm="100000">
                                          <p:val>
                                            <p:strVal val="#ppt_h"/>
                                          </p:val>
                                        </p:tav>
                                      </p:tavLst>
                                    </p:anim>
                                    <p:anim calcmode="lin" valueType="num">
                                      <p:cBhvr>
                                        <p:cTn id="58" dur="2000" fill="hold"/>
                                        <p:tgtEl>
                                          <p:spTgt spid="913421"/>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913422"/>
                                        </p:tgtEl>
                                        <p:attrNameLst>
                                          <p:attrName>style.visibility</p:attrName>
                                        </p:attrNameLst>
                                      </p:cBhvr>
                                      <p:to>
                                        <p:strVal val="visible"/>
                                      </p:to>
                                    </p:set>
                                    <p:animEffect transition="in" filter="fade">
                                      <p:cBhvr>
                                        <p:cTn id="61" dur="2000"/>
                                        <p:tgtEl>
                                          <p:spTgt spid="913422"/>
                                        </p:tgtEl>
                                      </p:cBhvr>
                                    </p:animEffect>
                                    <p:anim calcmode="lin" valueType="num">
                                      <p:cBhvr>
                                        <p:cTn id="62" dur="2000" fill="hold"/>
                                        <p:tgtEl>
                                          <p:spTgt spid="913422"/>
                                        </p:tgtEl>
                                        <p:attrNameLst>
                                          <p:attrName>style.rotation</p:attrName>
                                        </p:attrNameLst>
                                      </p:cBhvr>
                                      <p:tavLst>
                                        <p:tav tm="0">
                                          <p:val>
                                            <p:fltVal val="720"/>
                                          </p:val>
                                        </p:tav>
                                        <p:tav tm="100000">
                                          <p:val>
                                            <p:fltVal val="0"/>
                                          </p:val>
                                        </p:tav>
                                      </p:tavLst>
                                    </p:anim>
                                    <p:anim calcmode="lin" valueType="num">
                                      <p:cBhvr>
                                        <p:cTn id="63" dur="2000" fill="hold"/>
                                        <p:tgtEl>
                                          <p:spTgt spid="913422"/>
                                        </p:tgtEl>
                                        <p:attrNameLst>
                                          <p:attrName>ppt_h</p:attrName>
                                        </p:attrNameLst>
                                      </p:cBhvr>
                                      <p:tavLst>
                                        <p:tav tm="0">
                                          <p:val>
                                            <p:fltVal val="0"/>
                                          </p:val>
                                        </p:tav>
                                        <p:tav tm="100000">
                                          <p:val>
                                            <p:strVal val="#ppt_h"/>
                                          </p:val>
                                        </p:tav>
                                      </p:tavLst>
                                    </p:anim>
                                    <p:anim calcmode="lin" valueType="num">
                                      <p:cBhvr>
                                        <p:cTn id="64" dur="2000" fill="hold"/>
                                        <p:tgtEl>
                                          <p:spTgt spid="91342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913411" grpId="0"/>
      <p:bldOleChart spid="913412" grpId="0"/>
      <p:bldOleChart spid="913423" grpId="0"/>
      <p:bldP spid="913416" grpId="0" animBg="1"/>
      <p:bldP spid="913417" grpId="0" animBg="1"/>
      <p:bldP spid="913418" grpId="0" animBg="1"/>
      <p:bldP spid="913419" grpId="0" animBg="1"/>
      <p:bldP spid="913420" grpId="0" animBg="1"/>
      <p:bldP spid="9134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idx="4294967295"/>
          </p:nvPr>
        </p:nvSpPr>
        <p:spPr>
          <a:xfrm>
            <a:off x="609600" y="-76200"/>
            <a:ext cx="8229600" cy="1143000"/>
          </a:xfrm>
        </p:spPr>
        <p:txBody>
          <a:bodyPr/>
          <a:lstStyle/>
          <a:p>
            <a:pPr eaLnBrk="1" hangingPunct="1"/>
            <a:r>
              <a:rPr lang="en-US" smtClean="0">
                <a:solidFill>
                  <a:srgbClr val="000099"/>
                </a:solidFill>
                <a:ea typeface="ＭＳ Ｐゴシック" pitchFamily="34" charset="-128"/>
              </a:rPr>
              <a:t>So … Where Does This Take Us?</a:t>
            </a:r>
          </a:p>
        </p:txBody>
      </p:sp>
      <p:sp>
        <p:nvSpPr>
          <p:cNvPr id="30723" name="Rectangle 3"/>
          <p:cNvSpPr>
            <a:spLocks noGrp="1"/>
          </p:cNvSpPr>
          <p:nvPr>
            <p:ph sz="half" idx="4294967295"/>
          </p:nvPr>
        </p:nvSpPr>
        <p:spPr>
          <a:xfrm>
            <a:off x="228600" y="914400"/>
            <a:ext cx="5791200" cy="5257800"/>
          </a:xfrm>
        </p:spPr>
        <p:txBody>
          <a:bodyPr/>
          <a:lstStyle/>
          <a:p>
            <a:pPr eaLnBrk="1" hangingPunct="1">
              <a:lnSpc>
                <a:spcPct val="80000"/>
              </a:lnSpc>
            </a:pPr>
            <a:r>
              <a:rPr lang="en-US" sz="2600" dirty="0" smtClean="0">
                <a:ea typeface="ＭＳ Ｐゴシック" pitchFamily="34" charset="-128"/>
              </a:rPr>
              <a:t>We understand the science of ozone better than ever</a:t>
            </a:r>
          </a:p>
          <a:p>
            <a:pPr eaLnBrk="1" hangingPunct="1">
              <a:lnSpc>
                <a:spcPct val="80000"/>
              </a:lnSpc>
            </a:pPr>
            <a:r>
              <a:rPr lang="en-US" sz="2600" dirty="0" smtClean="0">
                <a:ea typeface="ＭＳ Ｐゴシック" pitchFamily="34" charset="-128"/>
              </a:rPr>
              <a:t>We’ve implemented programs that have worked in the real world</a:t>
            </a:r>
          </a:p>
          <a:p>
            <a:pPr eaLnBrk="1" hangingPunct="1">
              <a:lnSpc>
                <a:spcPct val="80000"/>
              </a:lnSpc>
            </a:pPr>
            <a:r>
              <a:rPr lang="en-US" sz="2600" dirty="0" smtClean="0">
                <a:ea typeface="ＭＳ Ｐゴシック" pitchFamily="34" charset="-128"/>
              </a:rPr>
              <a:t>Maryland needs a two-part strategy to continue making progress</a:t>
            </a:r>
          </a:p>
          <a:p>
            <a:pPr lvl="1" eaLnBrk="1" hangingPunct="1">
              <a:lnSpc>
                <a:spcPct val="80000"/>
              </a:lnSpc>
            </a:pPr>
            <a:r>
              <a:rPr lang="en-US" sz="2200" dirty="0" smtClean="0">
                <a:ea typeface="ＭＳ Ｐゴシック" pitchFamily="34" charset="-128"/>
              </a:rPr>
              <a:t>Local controls are still critical </a:t>
            </a:r>
          </a:p>
          <a:p>
            <a:pPr lvl="2" eaLnBrk="1" hangingPunct="1">
              <a:lnSpc>
                <a:spcPct val="80000"/>
              </a:lnSpc>
            </a:pPr>
            <a:r>
              <a:rPr lang="en-US" sz="2000" dirty="0" smtClean="0">
                <a:ea typeface="ＭＳ Ｐゴシック" pitchFamily="34" charset="-128"/>
              </a:rPr>
              <a:t>AQCAC has seen many of these over the past year </a:t>
            </a:r>
          </a:p>
          <a:p>
            <a:pPr lvl="1" eaLnBrk="1" hangingPunct="1">
              <a:lnSpc>
                <a:spcPct val="80000"/>
              </a:lnSpc>
            </a:pPr>
            <a:r>
              <a:rPr lang="en-US" sz="2200" dirty="0" smtClean="0">
                <a:ea typeface="ＭＳ Ｐゴシック" pitchFamily="34" charset="-128"/>
              </a:rPr>
              <a:t>National/super-regional controls are also essential</a:t>
            </a:r>
          </a:p>
          <a:p>
            <a:pPr lvl="2" eaLnBrk="1" hangingPunct="1">
              <a:lnSpc>
                <a:spcPct val="80000"/>
              </a:lnSpc>
            </a:pPr>
            <a:r>
              <a:rPr lang="en-US" sz="2000" dirty="0" smtClean="0">
                <a:ea typeface="ＭＳ Ｐゴシック" pitchFamily="34" charset="-128"/>
              </a:rPr>
              <a:t>EPA’s Tier 3 Vehicle and Fuels Standard is the most important new measure needed by Maryland – but more is needed</a:t>
            </a:r>
          </a:p>
          <a:p>
            <a:pPr lvl="2" eaLnBrk="1" hangingPunct="1">
              <a:lnSpc>
                <a:spcPct val="80000"/>
              </a:lnSpc>
            </a:pPr>
            <a:r>
              <a:rPr lang="en-US" sz="2000" dirty="0" smtClean="0">
                <a:ea typeface="ＭＳ Ｐゴシック" pitchFamily="34" charset="-128"/>
              </a:rPr>
              <a:t>There has been significant progress in reducing </a:t>
            </a:r>
            <a:r>
              <a:rPr lang="en-US" sz="2000" dirty="0" err="1" smtClean="0">
                <a:ea typeface="ＭＳ Ｐゴシック" pitchFamily="34" charset="-128"/>
              </a:rPr>
              <a:t>NOx</a:t>
            </a:r>
            <a:r>
              <a:rPr lang="en-US" sz="2000" dirty="0" smtClean="0">
                <a:ea typeface="ＭＳ Ｐゴシック" pitchFamily="34" charset="-128"/>
              </a:rPr>
              <a:t> from regional power plants</a:t>
            </a:r>
          </a:p>
          <a:p>
            <a:pPr lvl="3" eaLnBrk="1" hangingPunct="1">
              <a:lnSpc>
                <a:spcPct val="80000"/>
              </a:lnSpc>
            </a:pPr>
            <a:r>
              <a:rPr lang="en-US" sz="1800" dirty="0" smtClean="0">
                <a:ea typeface="ＭＳ Ｐゴシック" pitchFamily="34" charset="-128"/>
              </a:rPr>
              <a:t>But there are a few significant issues that need to be resolved</a:t>
            </a:r>
          </a:p>
          <a:p>
            <a:pPr lvl="2" eaLnBrk="1" hangingPunct="1">
              <a:lnSpc>
                <a:spcPct val="80000"/>
              </a:lnSpc>
            </a:pPr>
            <a:endParaRPr lang="en-US" sz="2000" dirty="0" smtClean="0">
              <a:ea typeface="ＭＳ Ｐゴシック" pitchFamily="34" charset="-128"/>
            </a:endParaRPr>
          </a:p>
        </p:txBody>
      </p:sp>
      <p:pic>
        <p:nvPicPr>
          <p:cNvPr id="30724" name="Picture 4" descr="5315238-lg">
            <a:hlinkClick r:id="rId2"/>
          </p:cNvPr>
          <p:cNvPicPr>
            <a:picLocks noChangeAspect="1" noChangeArrowheads="1"/>
          </p:cNvPicPr>
          <p:nvPr/>
        </p:nvPicPr>
        <p:blipFill>
          <a:blip r:embed="rId3" cstate="print"/>
          <a:srcRect/>
          <a:stretch>
            <a:fillRect/>
          </a:stretch>
        </p:blipFill>
        <p:spPr bwMode="auto">
          <a:xfrm>
            <a:off x="6270625" y="1295400"/>
            <a:ext cx="2568575" cy="4038600"/>
          </a:xfrm>
          <a:prstGeom prst="rect">
            <a:avLst/>
          </a:prstGeom>
          <a:noFill/>
          <a:ln w="9525">
            <a:noFill/>
            <a:miter lim="800000"/>
            <a:headEnd/>
            <a:tailEnd/>
          </a:ln>
        </p:spPr>
      </p:pic>
      <p:sp>
        <p:nvSpPr>
          <p:cNvPr id="5" name="Slide Number Placeholder 4"/>
          <p:cNvSpPr>
            <a:spLocks noGrp="1"/>
          </p:cNvSpPr>
          <p:nvPr>
            <p:ph type="sldNum" sz="quarter" idx="10"/>
          </p:nvPr>
        </p:nvSpPr>
        <p:spPr/>
        <p:txBody>
          <a:bodyPr/>
          <a:lstStyle/>
          <a:p>
            <a:pPr>
              <a:defRPr/>
            </a:pPr>
            <a:r>
              <a:rPr lang="en-US"/>
              <a:t>Page </a:t>
            </a:r>
            <a:fld id="{AFB8B36C-B8BC-4811-9E6C-45C15F176B92}" type="slidenum">
              <a:rPr lang="en-US"/>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8"/>
          <p:cNvSpPr>
            <a:spLocks noGrp="1" noChangeArrowheads="1"/>
          </p:cNvSpPr>
          <p:nvPr>
            <p:ph type="title" idx="4294967295"/>
          </p:nvPr>
        </p:nvSpPr>
        <p:spPr>
          <a:xfrm>
            <a:off x="523875" y="152400"/>
            <a:ext cx="8391525" cy="688975"/>
          </a:xfrm>
        </p:spPr>
        <p:txBody>
          <a:bodyPr/>
          <a:lstStyle/>
          <a:p>
            <a:pPr eaLnBrk="1" hangingPunct="1"/>
            <a:r>
              <a:rPr lang="en-US" sz="4000" dirty="0" smtClean="0">
                <a:solidFill>
                  <a:srgbClr val="000099"/>
                </a:solidFill>
                <a:ea typeface="ＭＳ Ｐゴシック" pitchFamily="34" charset="-128"/>
              </a:rPr>
              <a:t>EPA’s Recent Transport Actions</a:t>
            </a:r>
          </a:p>
        </p:txBody>
      </p:sp>
      <p:sp>
        <p:nvSpPr>
          <p:cNvPr id="44035" name="Content Placeholder 2"/>
          <p:cNvSpPr>
            <a:spLocks noGrp="1"/>
          </p:cNvSpPr>
          <p:nvPr>
            <p:ph sz="half" idx="4294967295"/>
          </p:nvPr>
        </p:nvSpPr>
        <p:spPr>
          <a:xfrm>
            <a:off x="228600" y="990600"/>
            <a:ext cx="6553200" cy="4724400"/>
          </a:xfrm>
          <a:ln>
            <a:noFill/>
          </a:ln>
        </p:spPr>
        <p:txBody>
          <a:bodyPr/>
          <a:lstStyle/>
          <a:p>
            <a:pPr eaLnBrk="1" hangingPunct="1"/>
            <a:r>
              <a:rPr lang="en-US" sz="2200" dirty="0" smtClean="0">
                <a:ea typeface="ＭＳ Ｐゴシック" pitchFamily="34" charset="-128"/>
              </a:rPr>
              <a:t>On January 22, EPA issued a guidance memo to begin a process that will require states to submit Good Neighbor SIPs (GN SIPs) to address ozone transport in the East</a:t>
            </a:r>
          </a:p>
          <a:p>
            <a:pPr lvl="1" eaLnBrk="1" hangingPunct="1"/>
            <a:r>
              <a:rPr lang="en-US" sz="2000" dirty="0" smtClean="0">
                <a:ea typeface="ＭＳ Ｐゴシック" pitchFamily="34" charset="-128"/>
              </a:rPr>
              <a:t>A 2011 requirement that’s a little late</a:t>
            </a:r>
          </a:p>
          <a:p>
            <a:pPr lvl="1">
              <a:lnSpc>
                <a:spcPct val="80000"/>
              </a:lnSpc>
            </a:pPr>
            <a:r>
              <a:rPr lang="en-US" sz="2000" dirty="0" smtClean="0">
                <a:ea typeface="ＭＳ Ｐゴシック" pitchFamily="34" charset="-128"/>
              </a:rPr>
              <a:t>The guidance builds from Supreme Court decisions … and provides preliminary analyses to identify which states are contributing significantly to downwind problem areas</a:t>
            </a:r>
          </a:p>
          <a:p>
            <a:pPr>
              <a:lnSpc>
                <a:spcPct val="80000"/>
              </a:lnSpc>
            </a:pPr>
            <a:r>
              <a:rPr lang="en-US" sz="2200" dirty="0" smtClean="0">
                <a:ea typeface="ＭＳ Ｐゴシック" pitchFamily="34" charset="-128"/>
              </a:rPr>
              <a:t>On </a:t>
            </a:r>
            <a:r>
              <a:rPr lang="en-US" sz="2200" dirty="0" smtClean="0"/>
              <a:t>June 30, 2015 EPA made a “Finding of Failure to Submit” for GN SIPs in 24 States </a:t>
            </a:r>
            <a:endParaRPr lang="en-US" sz="2200" dirty="0" smtClean="0"/>
          </a:p>
          <a:p>
            <a:pPr lvl="1">
              <a:lnSpc>
                <a:spcPct val="80000"/>
              </a:lnSpc>
            </a:pPr>
            <a:r>
              <a:rPr lang="en-US" sz="2000" dirty="0" smtClean="0"/>
              <a:t>Maryland not included - Submitted GN SIP in </a:t>
            </a:r>
            <a:r>
              <a:rPr lang="en-US" sz="2000" dirty="0" smtClean="0"/>
              <a:t>2011 </a:t>
            </a:r>
          </a:p>
          <a:p>
            <a:pPr lvl="1">
              <a:lnSpc>
                <a:spcPct val="80000"/>
              </a:lnSpc>
            </a:pPr>
            <a:r>
              <a:rPr lang="en-US" sz="2000" dirty="0" smtClean="0"/>
              <a:t>These states are now required to submit GN SIPs in a timeframe that allows EPA to approve those SIPs or implement a FIP (Federal Implementation Plan) in two years - All driven by a consent agreement</a:t>
            </a:r>
          </a:p>
          <a:p>
            <a:pPr>
              <a:lnSpc>
                <a:spcPct val="80000"/>
              </a:lnSpc>
            </a:pPr>
            <a:r>
              <a:rPr lang="en-US" sz="2200" dirty="0" smtClean="0">
                <a:ea typeface="ＭＳ Ｐゴシック" pitchFamily="34" charset="-128"/>
              </a:rPr>
              <a:t>Additional federal rules and guidance and a “federal backstop” rule are expected in about a month</a:t>
            </a:r>
          </a:p>
        </p:txBody>
      </p:sp>
      <p:pic>
        <p:nvPicPr>
          <p:cNvPr id="5" name="Picture 2" descr="https://encrypted-tbn2.gstatic.com/images?q=tbn:ANd9GcRGS_W8ZabMKCd7Z6Z-4Df2mqJLIljbyVKFZ3QvimZz9ELmea7B">
            <a:hlinkClick r:id="rId2"/>
          </p:cNvPr>
          <p:cNvPicPr>
            <a:picLocks noChangeAspect="1" noChangeArrowheads="1"/>
          </p:cNvPicPr>
          <p:nvPr/>
        </p:nvPicPr>
        <p:blipFill>
          <a:blip r:embed="rId3" cstate="print"/>
          <a:srcRect/>
          <a:stretch>
            <a:fillRect/>
          </a:stretch>
        </p:blipFill>
        <p:spPr bwMode="auto">
          <a:xfrm>
            <a:off x="7010400" y="1524001"/>
            <a:ext cx="1719177" cy="3505199"/>
          </a:xfrm>
          <a:prstGeom prst="rect">
            <a:avLst/>
          </a:prstGeom>
          <a:noFill/>
          <a:ln w="38100">
            <a:solidFill>
              <a:schemeClr val="tx1"/>
            </a:solidFill>
          </a:ln>
        </p:spPr>
      </p:pic>
      <p:sp>
        <p:nvSpPr>
          <p:cNvPr id="7" name="Slide Number Placeholder 6"/>
          <p:cNvSpPr>
            <a:spLocks noGrp="1"/>
          </p:cNvSpPr>
          <p:nvPr>
            <p:ph type="sldNum" sz="quarter" idx="10"/>
          </p:nvPr>
        </p:nvSpPr>
        <p:spPr/>
        <p:txBody>
          <a:bodyPr/>
          <a:lstStyle/>
          <a:p>
            <a:pPr>
              <a:defRPr/>
            </a:pPr>
            <a:r>
              <a:rPr lang="en-US" smtClean="0"/>
              <a:t>Page </a:t>
            </a:r>
            <a:fld id="{F8A9D30C-DB66-463A-8CB9-72E711A44C88}" type="slidenum">
              <a:rPr lang="en-US" smtClean="0"/>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475" y="149225"/>
            <a:ext cx="8026400" cy="688975"/>
          </a:xfrm>
        </p:spPr>
        <p:txBody>
          <a:bodyPr/>
          <a:lstStyle/>
          <a:p>
            <a:r>
              <a:rPr lang="en-US" sz="4000" dirty="0" smtClean="0">
                <a:solidFill>
                  <a:srgbClr val="000099"/>
                </a:solidFill>
              </a:rPr>
              <a:t>Preliminary EPA Contribution Work</a:t>
            </a:r>
            <a:endParaRPr lang="en-US" sz="4000" dirty="0">
              <a:solidFill>
                <a:srgbClr val="000099"/>
              </a:solidFill>
            </a:endParaRPr>
          </a:p>
        </p:txBody>
      </p:sp>
      <p:sp>
        <p:nvSpPr>
          <p:cNvPr id="6" name="Content Placeholder 2"/>
          <p:cNvSpPr txBox="1">
            <a:spLocks/>
          </p:cNvSpPr>
          <p:nvPr/>
        </p:nvSpPr>
        <p:spPr bwMode="auto">
          <a:xfrm>
            <a:off x="533400" y="914400"/>
            <a:ext cx="8077200" cy="838200"/>
          </a:xfrm>
          <a:prstGeom prst="rect">
            <a:avLst/>
          </a:prstGeom>
          <a:solidFill>
            <a:schemeClr val="tx2"/>
          </a:solidFill>
          <a:ln w="12700">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30000"/>
              </a:spcBef>
              <a:spcAft>
                <a:spcPct val="0"/>
              </a:spcAft>
              <a:buClr>
                <a:srgbClr val="034983"/>
              </a:buClr>
              <a:buSzTx/>
              <a:buFontTx/>
              <a:buChar char="•"/>
              <a:tabLst/>
              <a:defRPr/>
            </a:pPr>
            <a:r>
              <a:rPr kumimoji="0" lang="en-US" sz="1700" b="0" i="0" u="none" strike="noStrike" kern="0" cap="none" spc="0" normalizeH="0" baseline="0" noProof="0" dirty="0" smtClean="0">
                <a:ln>
                  <a:noFill/>
                </a:ln>
                <a:solidFill>
                  <a:srgbClr val="080808"/>
                </a:solidFill>
                <a:effectLst/>
                <a:uLnTx/>
                <a:uFillTx/>
                <a:latin typeface="+mn-lt"/>
                <a:ea typeface="ＭＳ Ｐゴシック" charset="0"/>
                <a:cs typeface="+mn-cs"/>
              </a:rPr>
              <a:t>EPA has performed preliminary modeling to identify which states may owe Good Neighbor SIPs for selected downwind problem areas … </a:t>
            </a:r>
            <a:r>
              <a:rPr lang="en-US" sz="1700" kern="0" dirty="0" smtClean="0">
                <a:latin typeface="+mn-lt"/>
                <a:ea typeface="ＭＳ Ｐゴシック" charset="0"/>
              </a:rPr>
              <a:t>Future problems for </a:t>
            </a:r>
            <a:r>
              <a:rPr lang="en-US" sz="1700" b="1" kern="0" dirty="0" smtClean="0">
                <a:solidFill>
                  <a:srgbClr val="000099"/>
                </a:solidFill>
                <a:latin typeface="+mn-lt"/>
                <a:ea typeface="ＭＳ Ｐゴシック" charset="0"/>
              </a:rPr>
              <a:t>nonattainment</a:t>
            </a:r>
            <a:r>
              <a:rPr lang="en-US" sz="1700" kern="0" dirty="0" smtClean="0">
                <a:latin typeface="+mn-lt"/>
                <a:ea typeface="ＭＳ Ｐゴシック" charset="0"/>
              </a:rPr>
              <a:t> and </a:t>
            </a:r>
            <a:r>
              <a:rPr lang="en-US" sz="1700" b="1" kern="0" dirty="0" smtClean="0">
                <a:solidFill>
                  <a:srgbClr val="FFC000"/>
                </a:solidFill>
                <a:latin typeface="+mn-lt"/>
                <a:ea typeface="ＭＳ Ｐゴシック" charset="0"/>
              </a:rPr>
              <a:t>maintenance</a:t>
            </a:r>
            <a:r>
              <a:rPr lang="en-US" sz="1700" kern="0" dirty="0" smtClean="0">
                <a:latin typeface="+mn-lt"/>
                <a:ea typeface="ＭＳ Ｐゴシック" charset="0"/>
              </a:rPr>
              <a:t> both identified. </a:t>
            </a:r>
            <a:r>
              <a:rPr kumimoji="0" lang="en-US" sz="1700" b="0" i="0" u="none" strike="noStrike" kern="0" cap="none" spc="0" normalizeH="0" baseline="0" noProof="0" dirty="0" smtClean="0">
                <a:ln>
                  <a:noFill/>
                </a:ln>
                <a:solidFill>
                  <a:srgbClr val="080808"/>
                </a:solidFill>
                <a:effectLst/>
                <a:uLnTx/>
                <a:uFillTx/>
                <a:latin typeface="+mn-lt"/>
                <a:ea typeface="ＭＳ Ｐゴシック" charset="0"/>
                <a:cs typeface="+mn-cs"/>
              </a:rPr>
              <a:t>Texas problem areas not included.</a:t>
            </a:r>
            <a:endParaRPr kumimoji="0" lang="en-US" sz="1700" b="0" i="0" u="none" strike="noStrike" kern="0" cap="none" spc="0" normalizeH="0" baseline="0" noProof="0" dirty="0">
              <a:ln>
                <a:noFill/>
              </a:ln>
              <a:solidFill>
                <a:srgbClr val="080808"/>
              </a:solidFill>
              <a:effectLst/>
              <a:uLnTx/>
              <a:uFillTx/>
              <a:latin typeface="+mn-lt"/>
              <a:ea typeface="ＭＳ Ｐゴシック" charset="0"/>
              <a:cs typeface="+mn-cs"/>
            </a:endParaRPr>
          </a:p>
        </p:txBody>
      </p:sp>
      <p:sp>
        <p:nvSpPr>
          <p:cNvPr id="9" name="Rectangle 8"/>
          <p:cNvSpPr/>
          <p:nvPr/>
        </p:nvSpPr>
        <p:spPr bwMode="auto">
          <a:xfrm>
            <a:off x="7315200" y="6172200"/>
            <a:ext cx="1828800" cy="667875"/>
          </a:xfrm>
          <a:prstGeom prst="rect">
            <a:avLst/>
          </a:prstGeom>
          <a:solidFill>
            <a:schemeClr val="tx2"/>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4400" b="0" i="0" u="none" strike="noStrike" cap="none" normalizeH="0" baseline="0" dirty="0" smtClean="0">
              <a:ln>
                <a:noFill/>
              </a:ln>
              <a:solidFill>
                <a:srgbClr val="080808"/>
              </a:solidFill>
              <a:effectLst/>
              <a:latin typeface="Times New Roman" pitchFamily="18" charset="0"/>
              <a:cs typeface="Arial" charset="0"/>
            </a:endParaRPr>
          </a:p>
        </p:txBody>
      </p:sp>
      <p:graphicFrame>
        <p:nvGraphicFramePr>
          <p:cNvPr id="11" name="Content Placeholder 4"/>
          <p:cNvGraphicFramePr>
            <a:graphicFrameLocks/>
          </p:cNvGraphicFramePr>
          <p:nvPr/>
        </p:nvGraphicFramePr>
        <p:xfrm>
          <a:off x="583437" y="2209800"/>
          <a:ext cx="8103363" cy="4358640"/>
        </p:xfrm>
        <a:graphic>
          <a:graphicData uri="http://schemas.openxmlformats.org/drawingml/2006/table">
            <a:tbl>
              <a:tblPr firstRow="1" bandRow="1">
                <a:tableStyleId>{5C22544A-7EE6-4342-B048-85BDC9FD1C3A}</a:tableStyleId>
              </a:tblPr>
              <a:tblGrid>
                <a:gridCol w="1447800"/>
                <a:gridCol w="304800"/>
                <a:gridCol w="304800"/>
                <a:gridCol w="304800"/>
                <a:gridCol w="304800"/>
                <a:gridCol w="304800"/>
                <a:gridCol w="304800"/>
                <a:gridCol w="304800"/>
                <a:gridCol w="304800"/>
                <a:gridCol w="304800"/>
                <a:gridCol w="304800"/>
                <a:gridCol w="304800"/>
                <a:gridCol w="304800"/>
                <a:gridCol w="304800"/>
                <a:gridCol w="304800"/>
                <a:gridCol w="304800"/>
                <a:gridCol w="304800"/>
                <a:gridCol w="304800"/>
                <a:gridCol w="228600"/>
                <a:gridCol w="304800"/>
                <a:gridCol w="304800"/>
                <a:gridCol w="289683"/>
                <a:gridCol w="346080"/>
              </a:tblGrid>
              <a:tr h="370840">
                <a:tc>
                  <a:txBody>
                    <a:bodyPr/>
                    <a:lstStyle/>
                    <a:p>
                      <a:r>
                        <a:rPr lang="en-US" sz="1400" b="1" dirty="0" smtClean="0"/>
                        <a:t>Problem Monitors</a:t>
                      </a:r>
                      <a:endParaRPr lang="en-US" sz="1400" b="1" dirty="0"/>
                    </a:p>
                  </a:txBody>
                  <a:tcPr/>
                </a:tc>
                <a:tc>
                  <a:txBody>
                    <a:bodyPr/>
                    <a:lstStyle/>
                    <a:p>
                      <a:pPr algn="ctr"/>
                      <a:r>
                        <a:rPr lang="en-US" sz="1200" b="1" dirty="0" smtClean="0"/>
                        <a:t>AL</a:t>
                      </a:r>
                      <a:endParaRPr lang="en-US" sz="1200" b="1" dirty="0"/>
                    </a:p>
                  </a:txBody>
                  <a:tcPr/>
                </a:tc>
                <a:tc>
                  <a:txBody>
                    <a:bodyPr/>
                    <a:lstStyle/>
                    <a:p>
                      <a:pPr algn="ctr"/>
                      <a:r>
                        <a:rPr lang="en-US" sz="1200" b="1" dirty="0" smtClean="0"/>
                        <a:t>AR</a:t>
                      </a:r>
                      <a:endParaRPr lang="en-US" sz="1200" b="1" dirty="0"/>
                    </a:p>
                  </a:txBody>
                  <a:tcPr/>
                </a:tc>
                <a:tc>
                  <a:txBody>
                    <a:bodyPr/>
                    <a:lstStyle/>
                    <a:p>
                      <a:pPr algn="ctr"/>
                      <a:r>
                        <a:rPr lang="en-US" sz="1200" b="1" dirty="0" smtClean="0"/>
                        <a:t>DE</a:t>
                      </a:r>
                      <a:endParaRPr lang="en-US" sz="1200" b="1" dirty="0"/>
                    </a:p>
                  </a:txBody>
                  <a:tcPr/>
                </a:tc>
                <a:tc>
                  <a:txBody>
                    <a:bodyPr/>
                    <a:lstStyle/>
                    <a:p>
                      <a:pPr algn="ctr"/>
                      <a:r>
                        <a:rPr lang="en-US" sz="1200" b="1" dirty="0" smtClean="0"/>
                        <a:t>IA</a:t>
                      </a:r>
                      <a:endParaRPr lang="en-US" sz="1200" b="1" dirty="0"/>
                    </a:p>
                  </a:txBody>
                  <a:tcPr/>
                </a:tc>
                <a:tc>
                  <a:txBody>
                    <a:bodyPr/>
                    <a:lstStyle/>
                    <a:p>
                      <a:pPr algn="ctr"/>
                      <a:r>
                        <a:rPr lang="en-US" sz="1200" b="1" dirty="0" smtClean="0"/>
                        <a:t>IL</a:t>
                      </a:r>
                      <a:endParaRPr lang="en-US" sz="1200" b="1" dirty="0"/>
                    </a:p>
                  </a:txBody>
                  <a:tcPr/>
                </a:tc>
                <a:tc>
                  <a:txBody>
                    <a:bodyPr/>
                    <a:lstStyle/>
                    <a:p>
                      <a:pPr algn="ctr"/>
                      <a:r>
                        <a:rPr lang="en-US" sz="1200" b="1" dirty="0" smtClean="0"/>
                        <a:t>IN</a:t>
                      </a:r>
                      <a:endParaRPr lang="en-US" sz="1200" b="1" dirty="0"/>
                    </a:p>
                  </a:txBody>
                  <a:tcPr/>
                </a:tc>
                <a:tc>
                  <a:txBody>
                    <a:bodyPr/>
                    <a:lstStyle/>
                    <a:p>
                      <a:pPr algn="ctr"/>
                      <a:r>
                        <a:rPr lang="en-US" sz="1200" b="1" dirty="0" smtClean="0"/>
                        <a:t>KS</a:t>
                      </a:r>
                      <a:endParaRPr lang="en-US" sz="1200" b="1" dirty="0"/>
                    </a:p>
                  </a:txBody>
                  <a:tcPr/>
                </a:tc>
                <a:tc>
                  <a:txBody>
                    <a:bodyPr/>
                    <a:lstStyle/>
                    <a:p>
                      <a:pPr algn="ctr"/>
                      <a:r>
                        <a:rPr lang="en-US" sz="1200" b="1" dirty="0" smtClean="0"/>
                        <a:t>KY</a:t>
                      </a:r>
                      <a:endParaRPr lang="en-US" sz="1200" b="1" dirty="0"/>
                    </a:p>
                  </a:txBody>
                  <a:tcPr/>
                </a:tc>
                <a:tc>
                  <a:txBody>
                    <a:bodyPr/>
                    <a:lstStyle/>
                    <a:p>
                      <a:pPr algn="ctr"/>
                      <a:r>
                        <a:rPr lang="en-US" sz="1200" b="1" dirty="0" smtClean="0"/>
                        <a:t>LA</a:t>
                      </a:r>
                      <a:endParaRPr lang="en-US" sz="1200" b="1" dirty="0"/>
                    </a:p>
                  </a:txBody>
                  <a:tcPr/>
                </a:tc>
                <a:tc>
                  <a:txBody>
                    <a:bodyPr/>
                    <a:lstStyle/>
                    <a:p>
                      <a:pPr algn="ctr"/>
                      <a:r>
                        <a:rPr lang="en-US" sz="1200" b="1" dirty="0" smtClean="0"/>
                        <a:t>MD</a:t>
                      </a:r>
                      <a:endParaRPr lang="en-US" sz="1200" b="1" dirty="0"/>
                    </a:p>
                  </a:txBody>
                  <a:tcPr/>
                </a:tc>
                <a:tc>
                  <a:txBody>
                    <a:bodyPr/>
                    <a:lstStyle/>
                    <a:p>
                      <a:pPr algn="ctr"/>
                      <a:r>
                        <a:rPr lang="en-US" sz="1200" b="1" dirty="0" smtClean="0"/>
                        <a:t>MI</a:t>
                      </a:r>
                      <a:endParaRPr lang="en-US" sz="1200" b="1" dirty="0"/>
                    </a:p>
                  </a:txBody>
                  <a:tcPr/>
                </a:tc>
                <a:tc>
                  <a:txBody>
                    <a:bodyPr/>
                    <a:lstStyle/>
                    <a:p>
                      <a:pPr algn="ctr"/>
                      <a:r>
                        <a:rPr lang="en-US" sz="1200" b="1" dirty="0" smtClean="0"/>
                        <a:t>MO</a:t>
                      </a:r>
                      <a:endParaRPr lang="en-US" sz="1200" b="1" dirty="0"/>
                    </a:p>
                  </a:txBody>
                  <a:tcPr/>
                </a:tc>
                <a:tc>
                  <a:txBody>
                    <a:bodyPr/>
                    <a:lstStyle/>
                    <a:p>
                      <a:pPr algn="ctr"/>
                      <a:r>
                        <a:rPr lang="en-US" sz="1200" b="1" dirty="0" smtClean="0"/>
                        <a:t>NJ</a:t>
                      </a:r>
                      <a:endParaRPr lang="en-US" sz="1200" b="1" dirty="0"/>
                    </a:p>
                  </a:txBody>
                  <a:tcPr/>
                </a:tc>
                <a:tc>
                  <a:txBody>
                    <a:bodyPr/>
                    <a:lstStyle/>
                    <a:p>
                      <a:pPr algn="ctr"/>
                      <a:r>
                        <a:rPr lang="en-US" sz="1200" b="1" dirty="0" smtClean="0">
                          <a:solidFill>
                            <a:srgbClr val="0066AD"/>
                          </a:solidFill>
                        </a:rPr>
                        <a:t>NY</a:t>
                      </a:r>
                      <a:endParaRPr lang="en-US" sz="1200" b="1" dirty="0">
                        <a:solidFill>
                          <a:srgbClr val="0066AD"/>
                        </a:solidFill>
                      </a:endParaRPr>
                    </a:p>
                  </a:txBody>
                  <a:tcPr/>
                </a:tc>
                <a:tc>
                  <a:txBody>
                    <a:bodyPr/>
                    <a:lstStyle/>
                    <a:p>
                      <a:pPr algn="ctr"/>
                      <a:r>
                        <a:rPr lang="en-US" sz="1200" b="1" dirty="0" smtClean="0"/>
                        <a:t>OH</a:t>
                      </a:r>
                      <a:endParaRPr lang="en-US" sz="1200" b="1" dirty="0"/>
                    </a:p>
                  </a:txBody>
                  <a:tcPr/>
                </a:tc>
                <a:tc>
                  <a:txBody>
                    <a:bodyPr/>
                    <a:lstStyle/>
                    <a:p>
                      <a:pPr algn="ctr"/>
                      <a:r>
                        <a:rPr lang="en-US" sz="1200" b="1" dirty="0" smtClean="0"/>
                        <a:t>OK</a:t>
                      </a:r>
                      <a:endParaRPr lang="en-US" sz="1200" b="1" dirty="0"/>
                    </a:p>
                  </a:txBody>
                  <a:tcPr/>
                </a:tc>
                <a:tc>
                  <a:txBody>
                    <a:bodyPr/>
                    <a:lstStyle/>
                    <a:p>
                      <a:pPr algn="ctr"/>
                      <a:r>
                        <a:rPr lang="en-US" sz="1200" b="1" dirty="0" smtClean="0"/>
                        <a:t>PA</a:t>
                      </a:r>
                      <a:endParaRPr lang="en-US" sz="1200" b="1" dirty="0"/>
                    </a:p>
                  </a:txBody>
                  <a:tcPr/>
                </a:tc>
                <a:tc>
                  <a:txBody>
                    <a:bodyPr/>
                    <a:lstStyle/>
                    <a:p>
                      <a:pPr algn="ctr"/>
                      <a:r>
                        <a:rPr lang="en-US" sz="1200" b="1" dirty="0" smtClean="0"/>
                        <a:t>TN</a:t>
                      </a:r>
                      <a:endParaRPr lang="en-US" sz="1200" b="1" dirty="0"/>
                    </a:p>
                  </a:txBody>
                  <a:tcPr/>
                </a:tc>
                <a:tc>
                  <a:txBody>
                    <a:bodyPr/>
                    <a:lstStyle/>
                    <a:p>
                      <a:pPr algn="ctr"/>
                      <a:r>
                        <a:rPr lang="en-US" sz="1200" b="1" dirty="0" smtClean="0"/>
                        <a:t>TX</a:t>
                      </a:r>
                      <a:endParaRPr lang="en-US" sz="1200" b="1" dirty="0"/>
                    </a:p>
                  </a:txBody>
                  <a:tcPr/>
                </a:tc>
                <a:tc>
                  <a:txBody>
                    <a:bodyPr/>
                    <a:lstStyle/>
                    <a:p>
                      <a:pPr algn="ctr"/>
                      <a:r>
                        <a:rPr lang="en-US" sz="1200" b="1" dirty="0" smtClean="0"/>
                        <a:t>VA</a:t>
                      </a:r>
                      <a:endParaRPr lang="en-US" sz="1200" b="1" dirty="0"/>
                    </a:p>
                  </a:txBody>
                  <a:tcPr/>
                </a:tc>
                <a:tc>
                  <a:txBody>
                    <a:bodyPr/>
                    <a:lstStyle/>
                    <a:p>
                      <a:pPr algn="ctr"/>
                      <a:r>
                        <a:rPr lang="en-US" sz="1200" b="1" dirty="0" smtClean="0"/>
                        <a:t>WI</a:t>
                      </a:r>
                      <a:endParaRPr lang="en-US" sz="1200" b="1" dirty="0"/>
                    </a:p>
                  </a:txBody>
                  <a:tcPr/>
                </a:tc>
                <a:tc>
                  <a:txBody>
                    <a:bodyPr/>
                    <a:lstStyle/>
                    <a:p>
                      <a:pPr algn="ctr"/>
                      <a:r>
                        <a:rPr lang="en-US" sz="1200" b="1" dirty="0" smtClean="0"/>
                        <a:t>WV</a:t>
                      </a:r>
                      <a:endParaRPr lang="en-US" sz="1200" b="1" dirty="0"/>
                    </a:p>
                  </a:txBody>
                  <a:tcPr/>
                </a:tc>
              </a:tr>
              <a:tr h="228600">
                <a:tc>
                  <a:txBody>
                    <a:bodyPr/>
                    <a:lstStyle/>
                    <a:p>
                      <a:r>
                        <a:rPr lang="en-US" sz="1200" b="1" dirty="0" smtClean="0">
                          <a:solidFill>
                            <a:srgbClr val="002060"/>
                          </a:solidFill>
                        </a:rPr>
                        <a:t>Harford, MD</a:t>
                      </a:r>
                      <a:endParaRPr lang="en-US" sz="1200" b="1" dirty="0">
                        <a:solidFill>
                          <a:srgbClr val="002060"/>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162560">
                <a:tc>
                  <a:txBody>
                    <a:bodyPr/>
                    <a:lstStyle/>
                    <a:p>
                      <a:r>
                        <a:rPr lang="en-US" sz="1200" b="1" dirty="0" smtClean="0">
                          <a:solidFill>
                            <a:srgbClr val="002060"/>
                          </a:solidFill>
                        </a:rPr>
                        <a:t>Fairfield, CT</a:t>
                      </a: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a:p>
                  </a:txBody>
                  <a:tcPr/>
                </a:tc>
                <a:tc>
                  <a:txBody>
                    <a:bodyPr/>
                    <a:lstStyle/>
                    <a:p>
                      <a:pPr algn="ctr"/>
                      <a:endParaRPr lang="en-US" sz="1200" b="1"/>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a:p>
                  </a:txBody>
                  <a:tcPr/>
                </a:tc>
                <a:tc>
                  <a:txBody>
                    <a:bodyPr/>
                    <a:lstStyle/>
                    <a:p>
                      <a:pPr algn="ctr"/>
                      <a:endParaRPr lang="en-US" sz="1200" b="1"/>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193040">
                <a:tc>
                  <a:txBody>
                    <a:bodyPr/>
                    <a:lstStyle/>
                    <a:p>
                      <a:r>
                        <a:rPr lang="en-US" sz="1200" b="1" dirty="0" smtClean="0">
                          <a:solidFill>
                            <a:srgbClr val="002060"/>
                          </a:solidFill>
                        </a:rPr>
                        <a:t>Fairfield, CT</a:t>
                      </a: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a:p>
                  </a:txBody>
                  <a:tcPr/>
                </a:tc>
                <a:tc>
                  <a:txBody>
                    <a:bodyPr/>
                    <a:lstStyle/>
                    <a:p>
                      <a:pPr algn="ctr"/>
                      <a:endParaRPr lang="en-US" sz="1200" b="1"/>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223520">
                <a:tc>
                  <a:txBody>
                    <a:bodyPr/>
                    <a:lstStyle/>
                    <a:p>
                      <a:r>
                        <a:rPr lang="en-US" sz="1200" b="1" dirty="0" smtClean="0">
                          <a:solidFill>
                            <a:srgbClr val="002060"/>
                          </a:solidFill>
                        </a:rPr>
                        <a:t>Suffolk, NY</a:t>
                      </a: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0">
                <a:tc>
                  <a:txBody>
                    <a:bodyPr/>
                    <a:lstStyle/>
                    <a:p>
                      <a:r>
                        <a:rPr lang="en-US" sz="1200" b="1" dirty="0" smtClean="0">
                          <a:solidFill>
                            <a:srgbClr val="E6761A"/>
                          </a:solidFill>
                        </a:rPr>
                        <a:t>Fairfield, CT </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132080">
                <a:tc>
                  <a:txBody>
                    <a:bodyPr/>
                    <a:lstStyle/>
                    <a:p>
                      <a:r>
                        <a:rPr lang="en-US" sz="1200" b="1" dirty="0" smtClean="0">
                          <a:solidFill>
                            <a:srgbClr val="E6761A"/>
                          </a:solidFill>
                        </a:rPr>
                        <a:t>New Haven, CT</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0">
                <a:tc>
                  <a:txBody>
                    <a:bodyPr/>
                    <a:lstStyle/>
                    <a:p>
                      <a:r>
                        <a:rPr lang="en-US" sz="1200" b="1" dirty="0" smtClean="0">
                          <a:solidFill>
                            <a:srgbClr val="E6761A"/>
                          </a:solidFill>
                        </a:rPr>
                        <a:t>Jefferson, KY</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r>
              <a:tr h="0">
                <a:tc>
                  <a:txBody>
                    <a:bodyPr/>
                    <a:lstStyle/>
                    <a:p>
                      <a:r>
                        <a:rPr lang="en-US" sz="1200" b="1" dirty="0" smtClean="0">
                          <a:solidFill>
                            <a:srgbClr val="E6761A"/>
                          </a:solidFill>
                        </a:rPr>
                        <a:t>Allegan, MI</a:t>
                      </a:r>
                      <a:endParaRPr lang="en-US" sz="1200" b="1" dirty="0">
                        <a:solidFill>
                          <a:srgbClr val="E6761A"/>
                        </a:solidFill>
                      </a:endParaRPr>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r>
              <a:tr h="147320">
                <a:tc>
                  <a:txBody>
                    <a:bodyPr/>
                    <a:lstStyle/>
                    <a:p>
                      <a:r>
                        <a:rPr lang="en-US" sz="1200" b="1" dirty="0" smtClean="0">
                          <a:solidFill>
                            <a:srgbClr val="E6761A"/>
                          </a:solidFill>
                        </a:rPr>
                        <a:t>St. Charles, MO</a:t>
                      </a:r>
                      <a:endParaRPr lang="en-US" sz="1200" b="1" dirty="0">
                        <a:solidFill>
                          <a:srgbClr val="E6761A"/>
                        </a:solidFill>
                      </a:endParaRPr>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r>
              <a:tr h="0">
                <a:tc>
                  <a:txBody>
                    <a:bodyPr/>
                    <a:lstStyle/>
                    <a:p>
                      <a:r>
                        <a:rPr lang="en-US" sz="1200" b="1" dirty="0" smtClean="0">
                          <a:solidFill>
                            <a:srgbClr val="E6761A"/>
                          </a:solidFill>
                        </a:rPr>
                        <a:t>Camden, NJ</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132080">
                <a:tc>
                  <a:txBody>
                    <a:bodyPr/>
                    <a:lstStyle/>
                    <a:p>
                      <a:r>
                        <a:rPr lang="en-US" sz="1200" b="1" dirty="0" smtClean="0">
                          <a:solidFill>
                            <a:srgbClr val="E6761A"/>
                          </a:solidFill>
                        </a:rPr>
                        <a:t>Gloucester, NJ</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162560">
                <a:tc>
                  <a:txBody>
                    <a:bodyPr/>
                    <a:lstStyle/>
                    <a:p>
                      <a:r>
                        <a:rPr lang="en-US" sz="1200" b="1" dirty="0" smtClean="0">
                          <a:solidFill>
                            <a:srgbClr val="E6761A"/>
                          </a:solidFill>
                        </a:rPr>
                        <a:t>Richmond, NY</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147320">
                <a:tc>
                  <a:txBody>
                    <a:bodyPr/>
                    <a:lstStyle/>
                    <a:p>
                      <a:r>
                        <a:rPr lang="en-US" sz="1200" b="1" dirty="0" smtClean="0">
                          <a:solidFill>
                            <a:srgbClr val="E6761A"/>
                          </a:solidFill>
                        </a:rPr>
                        <a:t>Philadelphia, PA</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r>
              <a:tr h="0">
                <a:tc>
                  <a:txBody>
                    <a:bodyPr/>
                    <a:lstStyle/>
                    <a:p>
                      <a:r>
                        <a:rPr lang="en-US" sz="1200" b="1" dirty="0" smtClean="0">
                          <a:solidFill>
                            <a:srgbClr val="E6761A"/>
                          </a:solidFill>
                        </a:rPr>
                        <a:t>Sheboygan, WI</a:t>
                      </a:r>
                      <a:endParaRPr lang="en-US" sz="1200" b="1" dirty="0">
                        <a:solidFill>
                          <a:srgbClr val="E6761A"/>
                        </a:solidFill>
                      </a:endParaRPr>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r>
                        <a:rPr lang="en-US" sz="1200" b="1" dirty="0" smtClean="0"/>
                        <a:t>x</a:t>
                      </a:r>
                      <a:endParaRPr lang="en-US" sz="1200" b="1" dirty="0"/>
                    </a:p>
                  </a:txBody>
                  <a:tcPr/>
                </a:tc>
                <a:tc>
                  <a:txBody>
                    <a:bodyPr/>
                    <a:lstStyle/>
                    <a:p>
                      <a:pPr algn="ctr"/>
                      <a:endParaRPr lang="en-US" sz="1200" b="1" dirty="0"/>
                    </a:p>
                  </a:txBody>
                  <a:tcPr/>
                </a:tc>
                <a:tc>
                  <a:txBody>
                    <a:bodyPr/>
                    <a:lstStyle/>
                    <a:p>
                      <a:pPr algn="ctr"/>
                      <a:endParaRPr lang="en-US" sz="1200" b="1" dirty="0"/>
                    </a:p>
                  </a:txBody>
                  <a:tcPr/>
                </a:tc>
                <a:tc>
                  <a:txBody>
                    <a:bodyPr/>
                    <a:lstStyle/>
                    <a:p>
                      <a:pPr algn="ctr"/>
                      <a:endParaRPr lang="en-US" sz="1200" b="1" dirty="0"/>
                    </a:p>
                  </a:txBody>
                  <a:tcPr/>
                </a:tc>
              </a:tr>
            </a:tbl>
          </a:graphicData>
        </a:graphic>
      </p:graphicFrame>
      <p:cxnSp>
        <p:nvCxnSpPr>
          <p:cNvPr id="12" name="Straight Connector 11"/>
          <p:cNvCxnSpPr/>
          <p:nvPr/>
        </p:nvCxnSpPr>
        <p:spPr bwMode="auto">
          <a:xfrm>
            <a:off x="609600" y="3810000"/>
            <a:ext cx="8077200" cy="0"/>
          </a:xfrm>
          <a:prstGeom prst="line">
            <a:avLst/>
          </a:prstGeom>
          <a:noFill/>
          <a:ln w="25400" cap="flat" cmpd="sng" algn="ctr">
            <a:solidFill>
              <a:srgbClr val="FF0000"/>
            </a:solidFill>
            <a:prstDash val="solid"/>
            <a:round/>
            <a:headEnd type="none" w="med" len="med"/>
            <a:tailEnd type="none" w="med" len="med"/>
          </a:ln>
          <a:effectLst/>
        </p:spPr>
      </p:cxnSp>
      <p:sp>
        <p:nvSpPr>
          <p:cNvPr id="10" name="5-Point Star 9"/>
          <p:cNvSpPr/>
          <p:nvPr/>
        </p:nvSpPr>
        <p:spPr bwMode="auto">
          <a:xfrm>
            <a:off x="1752600" y="3048000"/>
            <a:ext cx="1524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13" name="5-Point Star 12"/>
          <p:cNvSpPr/>
          <p:nvPr/>
        </p:nvSpPr>
        <p:spPr bwMode="auto">
          <a:xfrm>
            <a:off x="1752600" y="3352800"/>
            <a:ext cx="1524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14" name="5-Point Star 13"/>
          <p:cNvSpPr/>
          <p:nvPr/>
        </p:nvSpPr>
        <p:spPr bwMode="auto">
          <a:xfrm>
            <a:off x="1752600" y="3581400"/>
            <a:ext cx="1524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15" name="5-Point Star 14"/>
          <p:cNvSpPr/>
          <p:nvPr/>
        </p:nvSpPr>
        <p:spPr bwMode="auto">
          <a:xfrm>
            <a:off x="1752600" y="3886200"/>
            <a:ext cx="1524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16" name="5-Point Star 15"/>
          <p:cNvSpPr/>
          <p:nvPr/>
        </p:nvSpPr>
        <p:spPr bwMode="auto">
          <a:xfrm>
            <a:off x="1752600" y="4191000"/>
            <a:ext cx="1524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20" name="5-Point Star 19"/>
          <p:cNvSpPr/>
          <p:nvPr/>
        </p:nvSpPr>
        <p:spPr bwMode="auto">
          <a:xfrm>
            <a:off x="1752600" y="5791200"/>
            <a:ext cx="1524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dirty="0" smtClean="0">
              <a:ln>
                <a:noFill/>
              </a:ln>
              <a:solidFill>
                <a:srgbClr val="080808"/>
              </a:solidFill>
              <a:effectLst/>
              <a:latin typeface="Times New Roman" pitchFamily="18" charset="0"/>
              <a:cs typeface="Arial" charset="0"/>
            </a:endParaRPr>
          </a:p>
        </p:txBody>
      </p:sp>
      <p:sp>
        <p:nvSpPr>
          <p:cNvPr id="21" name="5-Point Star 20"/>
          <p:cNvSpPr/>
          <p:nvPr/>
        </p:nvSpPr>
        <p:spPr bwMode="auto">
          <a:xfrm>
            <a:off x="1828800" y="5257800"/>
            <a:ext cx="152400" cy="152400"/>
          </a:xfrm>
          <a:prstGeom prst="star5">
            <a:avLst/>
          </a:prstGeom>
          <a:solidFill>
            <a:srgbClr val="7030A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dirty="0" smtClean="0">
              <a:ln>
                <a:noFill/>
              </a:ln>
              <a:solidFill>
                <a:srgbClr val="080808"/>
              </a:solidFill>
              <a:effectLst/>
              <a:latin typeface="Times New Roman" pitchFamily="18" charset="0"/>
              <a:cs typeface="Arial" charset="0"/>
            </a:endParaRPr>
          </a:p>
        </p:txBody>
      </p:sp>
      <p:sp>
        <p:nvSpPr>
          <p:cNvPr id="23" name="5-Point Star 22"/>
          <p:cNvSpPr/>
          <p:nvPr/>
        </p:nvSpPr>
        <p:spPr bwMode="auto">
          <a:xfrm>
            <a:off x="1828800" y="5562600"/>
            <a:ext cx="152400" cy="152400"/>
          </a:xfrm>
          <a:prstGeom prst="star5">
            <a:avLst/>
          </a:prstGeom>
          <a:solidFill>
            <a:srgbClr val="7030A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dirty="0" smtClean="0">
              <a:ln>
                <a:noFill/>
              </a:ln>
              <a:solidFill>
                <a:srgbClr val="080808"/>
              </a:solidFill>
              <a:effectLst/>
              <a:latin typeface="Times New Roman" pitchFamily="18" charset="0"/>
              <a:cs typeface="Arial" charset="0"/>
            </a:endParaRPr>
          </a:p>
        </p:txBody>
      </p:sp>
      <p:sp>
        <p:nvSpPr>
          <p:cNvPr id="24" name="5-Point Star 23"/>
          <p:cNvSpPr/>
          <p:nvPr/>
        </p:nvSpPr>
        <p:spPr bwMode="auto">
          <a:xfrm>
            <a:off x="1828800" y="6096000"/>
            <a:ext cx="152400" cy="152400"/>
          </a:xfrm>
          <a:prstGeom prst="star5">
            <a:avLst/>
          </a:prstGeom>
          <a:solidFill>
            <a:srgbClr val="7030A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dirty="0" smtClean="0">
              <a:ln>
                <a:noFill/>
              </a:ln>
              <a:solidFill>
                <a:srgbClr val="080808"/>
              </a:solidFill>
              <a:effectLst/>
              <a:latin typeface="Times New Roman" pitchFamily="18" charset="0"/>
              <a:cs typeface="Arial" charset="0"/>
            </a:endParaRPr>
          </a:p>
        </p:txBody>
      </p:sp>
      <p:sp>
        <p:nvSpPr>
          <p:cNvPr id="25" name="TextBox 24"/>
          <p:cNvSpPr txBox="1"/>
          <p:nvPr/>
        </p:nvSpPr>
        <p:spPr>
          <a:xfrm>
            <a:off x="1600200" y="6582540"/>
            <a:ext cx="3048000" cy="275460"/>
          </a:xfrm>
          <a:prstGeom prst="rect">
            <a:avLst/>
          </a:prstGeom>
          <a:noFill/>
        </p:spPr>
        <p:txBody>
          <a:bodyPr wrap="square" rtlCol="0">
            <a:spAutoFit/>
          </a:bodyPr>
          <a:lstStyle/>
          <a:p>
            <a:pPr>
              <a:buNone/>
            </a:pPr>
            <a:r>
              <a:rPr lang="en-US" sz="1400" dirty="0" smtClean="0"/>
              <a:t>In the same nonattainment area … </a:t>
            </a:r>
            <a:endParaRPr lang="en-US" sz="1400" dirty="0"/>
          </a:p>
        </p:txBody>
      </p:sp>
      <p:sp>
        <p:nvSpPr>
          <p:cNvPr id="26" name="5-Point Star 25"/>
          <p:cNvSpPr/>
          <p:nvPr/>
        </p:nvSpPr>
        <p:spPr bwMode="auto">
          <a:xfrm>
            <a:off x="4267200" y="6629400"/>
            <a:ext cx="228600" cy="152400"/>
          </a:xfrm>
          <a:prstGeom prst="star5">
            <a:avLst/>
          </a:prstGeom>
          <a:solidFill>
            <a:srgbClr val="FF000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27" name="TextBox 26"/>
          <p:cNvSpPr txBox="1"/>
          <p:nvPr/>
        </p:nvSpPr>
        <p:spPr>
          <a:xfrm>
            <a:off x="4495800" y="6582540"/>
            <a:ext cx="1371600" cy="275460"/>
          </a:xfrm>
          <a:prstGeom prst="rect">
            <a:avLst/>
          </a:prstGeom>
          <a:noFill/>
        </p:spPr>
        <p:txBody>
          <a:bodyPr wrap="square" rtlCol="0">
            <a:spAutoFit/>
          </a:bodyPr>
          <a:lstStyle/>
          <a:p>
            <a:pPr>
              <a:buNone/>
            </a:pPr>
            <a:r>
              <a:rPr lang="en-US" sz="1400" dirty="0" smtClean="0"/>
              <a:t>= NY/NJ/CT</a:t>
            </a:r>
            <a:endParaRPr lang="en-US" sz="1400" dirty="0"/>
          </a:p>
        </p:txBody>
      </p:sp>
      <p:sp>
        <p:nvSpPr>
          <p:cNvPr id="28" name="5-Point Star 27"/>
          <p:cNvSpPr/>
          <p:nvPr/>
        </p:nvSpPr>
        <p:spPr bwMode="auto">
          <a:xfrm>
            <a:off x="5791200" y="6629400"/>
            <a:ext cx="228600" cy="152400"/>
          </a:xfrm>
          <a:prstGeom prst="star5">
            <a:avLst/>
          </a:prstGeom>
          <a:solidFill>
            <a:srgbClr val="7030A0"/>
          </a:solidFill>
          <a:ln w="12700"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spAutoFit/>
          </a:bodyPr>
          <a:lstStyle/>
          <a:p>
            <a: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pPr>
            <a:endParaRPr kumimoji="0" lang="en-US" sz="1800" b="0" i="0" u="none" strike="noStrike" cap="none" normalizeH="0" baseline="0" smtClean="0">
              <a:ln>
                <a:noFill/>
              </a:ln>
              <a:solidFill>
                <a:srgbClr val="080808"/>
              </a:solidFill>
              <a:effectLst/>
              <a:latin typeface="Times New Roman" pitchFamily="18" charset="0"/>
              <a:cs typeface="Arial" charset="0"/>
            </a:endParaRPr>
          </a:p>
        </p:txBody>
      </p:sp>
      <p:sp>
        <p:nvSpPr>
          <p:cNvPr id="29" name="TextBox 28"/>
          <p:cNvSpPr txBox="1"/>
          <p:nvPr/>
        </p:nvSpPr>
        <p:spPr>
          <a:xfrm>
            <a:off x="6019800" y="6582540"/>
            <a:ext cx="1371600" cy="275460"/>
          </a:xfrm>
          <a:prstGeom prst="rect">
            <a:avLst/>
          </a:prstGeom>
          <a:noFill/>
        </p:spPr>
        <p:txBody>
          <a:bodyPr wrap="square" rtlCol="0">
            <a:spAutoFit/>
          </a:bodyPr>
          <a:lstStyle/>
          <a:p>
            <a:pPr>
              <a:buNone/>
            </a:pPr>
            <a:r>
              <a:rPr lang="en-US" sz="1400" dirty="0" smtClean="0"/>
              <a:t>= Philadelphia</a:t>
            </a:r>
            <a:endParaRPr lang="en-US" sz="1400" dirty="0"/>
          </a:p>
        </p:txBody>
      </p:sp>
      <p:sp>
        <p:nvSpPr>
          <p:cNvPr id="22" name="TextBox 21"/>
          <p:cNvSpPr txBox="1"/>
          <p:nvPr/>
        </p:nvSpPr>
        <p:spPr>
          <a:xfrm>
            <a:off x="2057400" y="1905000"/>
            <a:ext cx="6629400" cy="288541"/>
          </a:xfrm>
          <a:prstGeom prst="rect">
            <a:avLst/>
          </a:prstGeom>
          <a:solidFill>
            <a:schemeClr val="accent1"/>
          </a:solidFill>
          <a:ln>
            <a:solidFill>
              <a:srgbClr val="0070C0"/>
            </a:solidFill>
          </a:ln>
        </p:spPr>
        <p:txBody>
          <a:bodyPr wrap="square" rtlCol="0">
            <a:spAutoFit/>
          </a:bodyPr>
          <a:lstStyle/>
          <a:p>
            <a:pPr algn="ctr">
              <a:buNone/>
            </a:pPr>
            <a:r>
              <a:rPr lang="en-US" sz="1500" b="1" dirty="0" smtClean="0">
                <a:solidFill>
                  <a:srgbClr val="0066AD"/>
                </a:solidFill>
              </a:rPr>
              <a:t>Contributing States from Preliminary EPA Analyses</a:t>
            </a:r>
            <a:endParaRPr lang="en-US" sz="1500" b="1" dirty="0">
              <a:solidFill>
                <a:srgbClr val="0066AD"/>
              </a:solidFill>
            </a:endParaRPr>
          </a:p>
        </p:txBody>
      </p:sp>
      <p:sp>
        <p:nvSpPr>
          <p:cNvPr id="30" name="Slide Number Placeholder 29"/>
          <p:cNvSpPr>
            <a:spLocks noGrp="1"/>
          </p:cNvSpPr>
          <p:nvPr>
            <p:ph type="sldNum" sz="quarter" idx="10"/>
          </p:nvPr>
        </p:nvSpPr>
        <p:spPr/>
        <p:txBody>
          <a:bodyPr/>
          <a:lstStyle/>
          <a:p>
            <a:pPr>
              <a:defRPr/>
            </a:pPr>
            <a:r>
              <a:rPr lang="en-US" smtClean="0"/>
              <a:t>Page </a:t>
            </a:r>
            <a:fld id="{8E3694C6-7422-4670-A182-6012B3C8F90F}" type="slidenum">
              <a:rPr lang="en-US" smtClean="0"/>
              <a:pPr>
                <a:defRPr/>
              </a:pPr>
              <a:t>23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ppt_x"/>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ppt_x"/>
                                          </p:val>
                                        </p:tav>
                                        <p:tav tm="100000">
                                          <p:val>
                                            <p:strVal val="#ppt_x"/>
                                          </p:val>
                                        </p:tav>
                                      </p:tavLst>
                                    </p:anim>
                                    <p:anim calcmode="lin" valueType="num">
                                      <p:cBhvr additive="base">
                                        <p:cTn id="53" dur="500" fill="hold"/>
                                        <p:tgtEl>
                                          <p:spTgt spid="2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fill="hold"/>
                                        <p:tgtEl>
                                          <p:spTgt spid="26"/>
                                        </p:tgtEl>
                                        <p:attrNameLst>
                                          <p:attrName>ppt_x</p:attrName>
                                        </p:attrNameLst>
                                      </p:cBhvr>
                                      <p:tavLst>
                                        <p:tav tm="0">
                                          <p:val>
                                            <p:strVal val="#ppt_x"/>
                                          </p:val>
                                        </p:tav>
                                        <p:tav tm="100000">
                                          <p:val>
                                            <p:strVal val="#ppt_x"/>
                                          </p:val>
                                        </p:tav>
                                      </p:tavLst>
                                    </p:anim>
                                    <p:anim calcmode="lin" valueType="num">
                                      <p:cBhvr additive="base">
                                        <p:cTn id="57" dur="500" fill="hold"/>
                                        <p:tgtEl>
                                          <p:spTgt spid="2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ppt_x"/>
                                          </p:val>
                                        </p:tav>
                                        <p:tav tm="100000">
                                          <p:val>
                                            <p:strVal val="#ppt_x"/>
                                          </p:val>
                                        </p:tav>
                                      </p:tavLst>
                                    </p:anim>
                                    <p:anim calcmode="lin" valueType="num">
                                      <p:cBhvr additive="base">
                                        <p:cTn id="61" dur="500" fill="hold"/>
                                        <p:tgtEl>
                                          <p:spTgt spid="27"/>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additive="base">
                                        <p:cTn id="64" dur="500" fill="hold"/>
                                        <p:tgtEl>
                                          <p:spTgt spid="28"/>
                                        </p:tgtEl>
                                        <p:attrNameLst>
                                          <p:attrName>ppt_x</p:attrName>
                                        </p:attrNameLst>
                                      </p:cBhvr>
                                      <p:tavLst>
                                        <p:tav tm="0">
                                          <p:val>
                                            <p:strVal val="#ppt_x"/>
                                          </p:val>
                                        </p:tav>
                                        <p:tav tm="100000">
                                          <p:val>
                                            <p:strVal val="#ppt_x"/>
                                          </p:val>
                                        </p:tav>
                                      </p:tavLst>
                                    </p:anim>
                                    <p:anim calcmode="lin" valueType="num">
                                      <p:cBhvr additive="base">
                                        <p:cTn id="65" dur="500" fill="hold"/>
                                        <p:tgtEl>
                                          <p:spTgt spid="28"/>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fill="hold"/>
                                        <p:tgtEl>
                                          <p:spTgt spid="29"/>
                                        </p:tgtEl>
                                        <p:attrNameLst>
                                          <p:attrName>ppt_x</p:attrName>
                                        </p:attrNameLst>
                                      </p:cBhvr>
                                      <p:tavLst>
                                        <p:tav tm="0">
                                          <p:val>
                                            <p:strVal val="#ppt_x"/>
                                          </p:val>
                                        </p:tav>
                                        <p:tav tm="100000">
                                          <p:val>
                                            <p:strVal val="#ppt_x"/>
                                          </p:val>
                                        </p:tav>
                                      </p:tavLst>
                                    </p:anim>
                                    <p:anim calcmode="lin" valueType="num">
                                      <p:cBhvr additive="base">
                                        <p:cTn id="69"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5" grpId="0" animBg="1"/>
      <p:bldP spid="16" grpId="0" animBg="1"/>
      <p:bldP spid="20" grpId="0" animBg="1"/>
      <p:bldP spid="21" grpId="0" animBg="1"/>
      <p:bldP spid="23" grpId="0" animBg="1"/>
      <p:bldP spid="24" grpId="0" animBg="1"/>
      <p:bldP spid="25" grpId="0"/>
      <p:bldP spid="26" grpId="0" animBg="1"/>
      <p:bldP spid="27" grpId="0"/>
      <p:bldP spid="28" grpId="0" animBg="1"/>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503830" y="-76200"/>
            <a:ext cx="8716370" cy="1143000"/>
          </a:xfrm>
        </p:spPr>
        <p:txBody>
          <a:bodyPr/>
          <a:lstStyle/>
          <a:p>
            <a:r>
              <a:rPr lang="en-US" sz="3800" dirty="0" smtClean="0">
                <a:solidFill>
                  <a:srgbClr val="003399"/>
                </a:solidFill>
              </a:rPr>
              <a:t>Transport Control Measures on the Way</a:t>
            </a:r>
            <a:endParaRPr lang="en-US" sz="3800" dirty="0">
              <a:solidFill>
                <a:srgbClr val="003399"/>
              </a:solidFill>
            </a:endParaRPr>
          </a:p>
        </p:txBody>
      </p:sp>
      <p:sp>
        <p:nvSpPr>
          <p:cNvPr id="10" name="Rectangle 3"/>
          <p:cNvSpPr>
            <a:spLocks noGrp="1"/>
          </p:cNvSpPr>
          <p:nvPr>
            <p:ph type="body" sz="half" idx="4294967295"/>
          </p:nvPr>
        </p:nvSpPr>
        <p:spPr>
          <a:xfrm>
            <a:off x="304800" y="990600"/>
            <a:ext cx="6400800" cy="5029200"/>
          </a:xfrm>
        </p:spPr>
        <p:txBody>
          <a:bodyPr/>
          <a:lstStyle/>
          <a:p>
            <a:pPr>
              <a:lnSpc>
                <a:spcPct val="90000"/>
              </a:lnSpc>
            </a:pPr>
            <a:r>
              <a:rPr lang="en-US" sz="2200" dirty="0" smtClean="0">
                <a:latin typeface="Arial" pitchFamily="34" charset="0"/>
                <a:cs typeface="Arial" pitchFamily="34" charset="0"/>
              </a:rPr>
              <a:t>Federal measures </a:t>
            </a:r>
            <a:r>
              <a:rPr lang="en-US" sz="2200" dirty="0" smtClean="0">
                <a:latin typeface="Arial" pitchFamily="34" charset="0"/>
                <a:cs typeface="Arial" pitchFamily="34" charset="0"/>
              </a:rPr>
              <a:t>that will reduce transport that </a:t>
            </a:r>
            <a:r>
              <a:rPr lang="en-US" sz="2200" dirty="0" smtClean="0">
                <a:latin typeface="Arial" pitchFamily="34" charset="0"/>
                <a:cs typeface="Arial" pitchFamily="34" charset="0"/>
              </a:rPr>
              <a:t>are “on the way” include:</a:t>
            </a:r>
          </a:p>
          <a:p>
            <a:pPr lvl="1">
              <a:lnSpc>
                <a:spcPct val="90000"/>
              </a:lnSpc>
            </a:pPr>
            <a:r>
              <a:rPr lang="en-US" sz="1800" dirty="0" smtClean="0">
                <a:latin typeface="Arial" pitchFamily="34" charset="0"/>
                <a:cs typeface="Arial" pitchFamily="34" charset="0"/>
              </a:rPr>
              <a:t>Over 40 control programs: generally older federal programs that continue to generate deeper reductions as they phase in or as fleets turn over</a:t>
            </a:r>
          </a:p>
          <a:p>
            <a:pPr>
              <a:lnSpc>
                <a:spcPct val="90000"/>
              </a:lnSpc>
            </a:pPr>
            <a:r>
              <a:rPr lang="en-US" sz="2200" dirty="0" smtClean="0">
                <a:latin typeface="Arial" pitchFamily="34" charset="0"/>
                <a:cs typeface="Arial" pitchFamily="34" charset="0"/>
              </a:rPr>
              <a:t>“Optimized” Electric Generating Unit (EGU) controls across the East:</a:t>
            </a:r>
          </a:p>
          <a:p>
            <a:pPr lvl="1">
              <a:lnSpc>
                <a:spcPct val="90000"/>
              </a:lnSpc>
            </a:pPr>
            <a:r>
              <a:rPr lang="en-US" sz="1800" dirty="0" smtClean="0">
                <a:latin typeface="Arial" pitchFamily="34" charset="0"/>
                <a:cs typeface="Arial" pitchFamily="34" charset="0"/>
              </a:rPr>
              <a:t>Coal-fired units in eastern states simply running controls in the summertime consistent with best emission rates measured in earlier years</a:t>
            </a:r>
          </a:p>
          <a:p>
            <a:pPr>
              <a:lnSpc>
                <a:spcPct val="90000"/>
              </a:lnSpc>
            </a:pPr>
            <a:r>
              <a:rPr lang="en-US" sz="2200" dirty="0" smtClean="0">
                <a:latin typeface="Arial" pitchFamily="34" charset="0"/>
                <a:cs typeface="Arial" pitchFamily="34" charset="0"/>
              </a:rPr>
              <a:t>New OTC Regional Control Measures:</a:t>
            </a:r>
          </a:p>
          <a:p>
            <a:pPr lvl="1">
              <a:lnSpc>
                <a:spcPct val="90000"/>
              </a:lnSpc>
            </a:pPr>
            <a:r>
              <a:rPr lang="en-US" sz="1800" dirty="0" smtClean="0">
                <a:latin typeface="Arial" pitchFamily="34" charset="0"/>
                <a:cs typeface="Arial" pitchFamily="34" charset="0"/>
              </a:rPr>
              <a:t>Nine new Ozone Transport Commission (OTC) model reduction programs for mobile sources and other sources implemented in just the 11 OTC states</a:t>
            </a:r>
          </a:p>
          <a:p>
            <a:pPr>
              <a:lnSpc>
                <a:spcPct val="90000"/>
              </a:lnSpc>
            </a:pPr>
            <a:r>
              <a:rPr lang="en-US" sz="2200" dirty="0" smtClean="0">
                <a:latin typeface="Arial" pitchFamily="34" charset="0"/>
                <a:cs typeface="Arial" pitchFamily="34" charset="0"/>
              </a:rPr>
              <a:t>The rest of this presentation will focus on the effort to insure that EGU controls across the East are being run in a manner to minimize </a:t>
            </a:r>
            <a:r>
              <a:rPr lang="en-US" sz="2200" dirty="0" err="1" smtClean="0">
                <a:latin typeface="Arial" pitchFamily="34" charset="0"/>
                <a:cs typeface="Arial" pitchFamily="34" charset="0"/>
              </a:rPr>
              <a:t>NOx</a:t>
            </a:r>
            <a:r>
              <a:rPr lang="en-US" sz="2200" dirty="0" smtClean="0">
                <a:latin typeface="Arial" pitchFamily="34" charset="0"/>
                <a:cs typeface="Arial" pitchFamily="34" charset="0"/>
              </a:rPr>
              <a:t> emissions </a:t>
            </a:r>
          </a:p>
          <a:p>
            <a:pPr>
              <a:lnSpc>
                <a:spcPct val="90000"/>
              </a:lnSpc>
            </a:pPr>
            <a:endParaRPr lang="en-US" sz="2000" dirty="0" smtClean="0">
              <a:latin typeface="Arial" pitchFamily="34" charset="0"/>
              <a:cs typeface="Arial" pitchFamily="34" charset="0"/>
            </a:endParaRPr>
          </a:p>
          <a:p>
            <a:pPr>
              <a:lnSpc>
                <a:spcPct val="90000"/>
              </a:lnSpc>
            </a:pPr>
            <a:endParaRPr lang="en-US" sz="2000" dirty="0" smtClean="0">
              <a:latin typeface="Arial" pitchFamily="34" charset="0"/>
              <a:cs typeface="Arial" pitchFamily="34" charset="0"/>
            </a:endParaRPr>
          </a:p>
        </p:txBody>
      </p:sp>
      <p:sp>
        <p:nvSpPr>
          <p:cNvPr id="8" name="Slide Number Placeholder 7"/>
          <p:cNvSpPr>
            <a:spLocks noGrp="1"/>
          </p:cNvSpPr>
          <p:nvPr>
            <p:ph type="sldNum" sz="quarter" idx="10"/>
          </p:nvPr>
        </p:nvSpPr>
        <p:spPr/>
        <p:txBody>
          <a:bodyPr/>
          <a:lstStyle/>
          <a:p>
            <a:pPr>
              <a:defRPr/>
            </a:pPr>
            <a:r>
              <a:rPr lang="en-US" smtClean="0"/>
              <a:t>Page </a:t>
            </a:r>
            <a:fld id="{420D65AB-DD19-4E5C-8129-3730AADDC5E2}" type="slidenum">
              <a:rPr lang="en-US" smtClean="0"/>
              <a:pPr>
                <a:defRPr/>
              </a:pPr>
              <a:t>24</a:t>
            </a:fld>
            <a:endParaRPr lang="en-US"/>
          </a:p>
        </p:txBody>
      </p:sp>
      <p:pic>
        <p:nvPicPr>
          <p:cNvPr id="9" name="Picture 5" descr="Lorain_lighthouse_at_sunset"/>
          <p:cNvPicPr>
            <a:picLocks noChangeAspect="1" noChangeArrowheads="1"/>
          </p:cNvPicPr>
          <p:nvPr/>
        </p:nvPicPr>
        <p:blipFill>
          <a:blip r:embed="rId2" cstate="print"/>
          <a:srcRect/>
          <a:stretch>
            <a:fillRect/>
          </a:stretch>
        </p:blipFill>
        <p:spPr bwMode="auto">
          <a:xfrm>
            <a:off x="7010400" y="1295400"/>
            <a:ext cx="1752600" cy="4419600"/>
          </a:xfrm>
          <a:prstGeom prst="rect">
            <a:avLst/>
          </a:prstGeom>
          <a:noFill/>
          <a:ln w="38100">
            <a:solidFill>
              <a:srgbClr val="FFFF00"/>
            </a:solidFill>
            <a:miter lim="800000"/>
            <a:headEnd/>
            <a:tailEnd/>
          </a:ln>
        </p:spPr>
      </p:pic>
    </p:spTree>
    <p:extLst>
      <p:ext uri="{BB962C8B-B14F-4D97-AF65-F5344CB8AC3E}">
        <p14:creationId xmlns="" xmlns:p14="http://schemas.microsoft.com/office/powerpoint/2010/main" val="31541714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sz="half" idx="4294967295"/>
          </p:nvPr>
        </p:nvSpPr>
        <p:spPr>
          <a:xfrm>
            <a:off x="203200" y="1150938"/>
            <a:ext cx="4583113" cy="4908550"/>
          </a:xfrm>
        </p:spPr>
        <p:txBody>
          <a:bodyPr/>
          <a:lstStyle/>
          <a:p>
            <a:pPr algn="ctr" eaLnBrk="1" hangingPunct="1">
              <a:lnSpc>
                <a:spcPct val="80000"/>
              </a:lnSpc>
              <a:buFontTx/>
              <a:buNone/>
            </a:pPr>
            <a:r>
              <a:rPr lang="en-US" sz="3200" smtClean="0">
                <a:ea typeface="ＭＳ Ｐゴシック" pitchFamily="34" charset="-128"/>
              </a:rPr>
              <a:t>  </a:t>
            </a:r>
          </a:p>
        </p:txBody>
      </p:sp>
      <p:sp>
        <p:nvSpPr>
          <p:cNvPr id="9219" name="Rectangle 4"/>
          <p:cNvSpPr>
            <a:spLocks noGrp="1" noChangeArrowheads="1"/>
          </p:cNvSpPr>
          <p:nvPr>
            <p:ph type="body" sz="half" idx="4294967295"/>
          </p:nvPr>
        </p:nvSpPr>
        <p:spPr>
          <a:xfrm>
            <a:off x="304800" y="990600"/>
            <a:ext cx="8382000" cy="4767263"/>
          </a:xfrm>
        </p:spPr>
        <p:txBody>
          <a:bodyPr/>
          <a:lstStyle/>
          <a:p>
            <a:pPr>
              <a:lnSpc>
                <a:spcPct val="80000"/>
              </a:lnSpc>
            </a:pPr>
            <a:r>
              <a:rPr lang="en-US" sz="2600" dirty="0" smtClean="0">
                <a:ea typeface="ＭＳ Ｐゴシック" pitchFamily="34" charset="-128"/>
              </a:rPr>
              <a:t>A collaborative partnership between about 25 Eastern states</a:t>
            </a:r>
          </a:p>
          <a:p>
            <a:pPr lvl="1">
              <a:lnSpc>
                <a:spcPct val="80000"/>
              </a:lnSpc>
            </a:pPr>
            <a:r>
              <a:rPr lang="en-US" sz="2400" dirty="0" smtClean="0">
                <a:ea typeface="ＭＳ Ｐゴシック" pitchFamily="34" charset="-128"/>
              </a:rPr>
              <a:t>“State </a:t>
            </a:r>
            <a:r>
              <a:rPr lang="en-US" sz="2400" dirty="0">
                <a:ea typeface="ＭＳ Ｐゴシック" pitchFamily="34" charset="-128"/>
              </a:rPr>
              <a:t>Collaborative on Ozone Transport</a:t>
            </a:r>
            <a:r>
              <a:rPr lang="en-US" sz="2400" dirty="0" smtClean="0">
                <a:ea typeface="ＭＳ Ｐゴシック" pitchFamily="34" charset="-128"/>
              </a:rPr>
              <a:t>”</a:t>
            </a:r>
          </a:p>
          <a:p>
            <a:pPr lvl="1">
              <a:lnSpc>
                <a:spcPct val="80000"/>
              </a:lnSpc>
            </a:pPr>
            <a:r>
              <a:rPr lang="en-US" sz="2400" dirty="0" smtClean="0">
                <a:ea typeface="ＭＳ Ｐゴシック" pitchFamily="34" charset="-128"/>
              </a:rPr>
              <a:t>Commissioner level policy discussions</a:t>
            </a:r>
          </a:p>
          <a:p>
            <a:pPr lvl="1">
              <a:lnSpc>
                <a:spcPct val="80000"/>
              </a:lnSpc>
            </a:pPr>
            <a:r>
              <a:rPr lang="en-US" sz="2400" dirty="0" smtClean="0">
                <a:ea typeface="ＭＳ Ｐゴシック" pitchFamily="34" charset="-128"/>
              </a:rPr>
              <a:t>Air Director technical discussions</a:t>
            </a:r>
          </a:p>
          <a:p>
            <a:pPr>
              <a:lnSpc>
                <a:spcPct val="80000"/>
              </a:lnSpc>
            </a:pPr>
            <a:r>
              <a:rPr lang="en-US" altLang="ja-JP" sz="2600" dirty="0" smtClean="0">
                <a:ea typeface="ＭＳ Ｐゴシック" pitchFamily="34" charset="-128"/>
              </a:rPr>
              <a:t>Looking at a host of issues, but highest priority is focused on insuring that EGUs are optimizing the use of existing control technologies - some progress but still a ways to go</a:t>
            </a:r>
          </a:p>
          <a:p>
            <a:pPr lvl="1">
              <a:lnSpc>
                <a:spcPct val="80000"/>
              </a:lnSpc>
            </a:pPr>
            <a:r>
              <a:rPr lang="en-US" sz="2400" dirty="0" smtClean="0">
                <a:ea typeface="ＭＳ Ｐゴシック" pitchFamily="34" charset="-128"/>
              </a:rPr>
              <a:t>Most states in the East now have 80% to 90% of coal-fired generation controlled with SCR or SNCR control technology</a:t>
            </a:r>
            <a:endParaRPr lang="en-US" sz="2400" dirty="0" smtClean="0"/>
          </a:p>
        </p:txBody>
      </p:sp>
      <p:sp>
        <p:nvSpPr>
          <p:cNvPr id="9220" name="Text Box 5"/>
          <p:cNvSpPr txBox="1">
            <a:spLocks noChangeArrowheads="1"/>
          </p:cNvSpPr>
          <p:nvPr/>
        </p:nvSpPr>
        <p:spPr bwMode="auto">
          <a:xfrm>
            <a:off x="5562600" y="379613"/>
            <a:ext cx="3973513" cy="458587"/>
          </a:xfrm>
          <a:prstGeom prst="rect">
            <a:avLst/>
          </a:prstGeom>
          <a:noFill/>
          <a:ln w="38100">
            <a:noFill/>
            <a:miter lim="800000"/>
            <a:headEnd/>
            <a:tailEnd/>
          </a:ln>
        </p:spPr>
        <p:txBody>
          <a:bodyPr>
            <a:spAutoFit/>
          </a:bodyPr>
          <a:lstStyle/>
          <a:p>
            <a:pPr>
              <a:spcBef>
                <a:spcPct val="0"/>
              </a:spcBef>
              <a:buClrTx/>
              <a:buSzTx/>
              <a:buFontTx/>
              <a:buNone/>
            </a:pPr>
            <a:endParaRPr lang="en-US" sz="2800" dirty="0">
              <a:solidFill>
                <a:schemeClr val="tx2"/>
              </a:solidFill>
              <a:latin typeface="Arial" charset="0"/>
            </a:endParaRPr>
          </a:p>
        </p:txBody>
      </p:sp>
      <p:sp>
        <p:nvSpPr>
          <p:cNvPr id="9222" name="Rectangle 7"/>
          <p:cNvSpPr>
            <a:spLocks noGrp="1" noChangeArrowheads="1"/>
          </p:cNvSpPr>
          <p:nvPr>
            <p:ph type="title" idx="4294967295"/>
          </p:nvPr>
        </p:nvSpPr>
        <p:spPr>
          <a:xfrm>
            <a:off x="685800" y="149225"/>
            <a:ext cx="8026400" cy="688975"/>
          </a:xfrm>
        </p:spPr>
        <p:txBody>
          <a:bodyPr/>
          <a:lstStyle/>
          <a:p>
            <a:pPr eaLnBrk="1" hangingPunct="1"/>
            <a:r>
              <a:rPr lang="en-US" dirty="0" smtClean="0">
                <a:solidFill>
                  <a:srgbClr val="000099"/>
                </a:solidFill>
                <a:ea typeface="ＭＳ Ｐゴシック" pitchFamily="34" charset="-128"/>
              </a:rPr>
              <a:t>What is “SCOOT”</a:t>
            </a:r>
          </a:p>
        </p:txBody>
      </p:sp>
      <p:sp>
        <p:nvSpPr>
          <p:cNvPr id="7" name="Slide Number Placeholder 6"/>
          <p:cNvSpPr>
            <a:spLocks noGrp="1"/>
          </p:cNvSpPr>
          <p:nvPr>
            <p:ph type="sldNum" sz="quarter" idx="10"/>
          </p:nvPr>
        </p:nvSpPr>
        <p:spPr/>
        <p:txBody>
          <a:bodyPr/>
          <a:lstStyle/>
          <a:p>
            <a:pPr>
              <a:defRPr/>
            </a:pPr>
            <a:r>
              <a:rPr lang="en-US"/>
              <a:t>Page </a:t>
            </a:r>
            <a:fld id="{42343029-E20F-40E2-BCAE-3C19B8C28674}" type="slidenum">
              <a:rPr lang="en-US"/>
              <a:pPr>
                <a:defRPr/>
              </a:pPr>
              <a:t>25</a:t>
            </a:fld>
            <a:endParaRPr lang="en-US"/>
          </a:p>
        </p:txBody>
      </p:sp>
      <p:pic>
        <p:nvPicPr>
          <p:cNvPr id="8" name="Picture 7" descr="p1517541432-3"/>
          <p:cNvPicPr>
            <a:picLocks noChangeAspect="1" noChangeArrowheads="1"/>
          </p:cNvPicPr>
          <p:nvPr/>
        </p:nvPicPr>
        <p:blipFill>
          <a:blip r:embed="rId2" cstate="print"/>
          <a:srcRect/>
          <a:stretch>
            <a:fillRect/>
          </a:stretch>
        </p:blipFill>
        <p:spPr bwMode="auto">
          <a:xfrm>
            <a:off x="1066800" y="5105400"/>
            <a:ext cx="6996329" cy="1066800"/>
          </a:xfrm>
          <a:prstGeom prst="rect">
            <a:avLst/>
          </a:prstGeom>
          <a:noFill/>
          <a:ln w="38100">
            <a:solidFill>
              <a:srgbClr val="000080"/>
            </a:solid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5" name="Rectangle 3"/>
          <p:cNvSpPr>
            <a:spLocks noGrp="1" noChangeArrowheads="1"/>
          </p:cNvSpPr>
          <p:nvPr>
            <p:ph type="body" sz="half" idx="1"/>
          </p:nvPr>
        </p:nvSpPr>
        <p:spPr>
          <a:xfrm>
            <a:off x="381000" y="1447800"/>
            <a:ext cx="5334000" cy="5791200"/>
          </a:xfrm>
        </p:spPr>
        <p:txBody>
          <a:bodyPr>
            <a:normAutofit/>
          </a:bodyPr>
          <a:lstStyle/>
          <a:p>
            <a:pPr eaLnBrk="1" hangingPunct="1">
              <a:lnSpc>
                <a:spcPct val="90000"/>
              </a:lnSpc>
            </a:pPr>
            <a:r>
              <a:rPr lang="en-US" sz="2600" dirty="0" smtClean="0">
                <a:ea typeface="ＭＳ Ｐゴシック" pitchFamily="34" charset="-128"/>
              </a:rPr>
              <a:t>Maryland and other states have analyzed EGU emissions data to see how well existing pollution controls are being run</a:t>
            </a:r>
          </a:p>
          <a:p>
            <a:pPr eaLnBrk="1" hangingPunct="1">
              <a:lnSpc>
                <a:spcPct val="90000"/>
              </a:lnSpc>
            </a:pPr>
            <a:r>
              <a:rPr lang="en-US" sz="2600" dirty="0" smtClean="0">
                <a:ea typeface="ＭＳ Ｐゴシック" pitchFamily="34" charset="-128"/>
              </a:rPr>
              <a:t>Changes in the energy market, a regulatory system that is driven by ozone season tonnage caps and inexpensive NOx allowances have created an unexpected situation</a:t>
            </a:r>
          </a:p>
          <a:p>
            <a:pPr lvl="1">
              <a:lnSpc>
                <a:spcPct val="90000"/>
              </a:lnSpc>
            </a:pPr>
            <a:r>
              <a:rPr lang="en-US" sz="2200" dirty="0" smtClean="0">
                <a:ea typeface="ＭＳ Ｐゴシック" pitchFamily="34" charset="-128"/>
              </a:rPr>
              <a:t>EGU operators can meet ozone season tonnage caps without operating their control technologies efficiently on bad ozone days</a:t>
            </a:r>
          </a:p>
          <a:p>
            <a:pPr lvl="1" eaLnBrk="1" hangingPunct="1">
              <a:lnSpc>
                <a:spcPct val="90000"/>
              </a:lnSpc>
            </a:pPr>
            <a:r>
              <a:rPr lang="en-US" sz="2200" dirty="0" smtClean="0">
                <a:ea typeface="ＭＳ Ｐゴシック" pitchFamily="34" charset="-128"/>
              </a:rPr>
              <a:t>Sometimes not running them at all</a:t>
            </a:r>
          </a:p>
        </p:txBody>
      </p:sp>
      <p:sp>
        <p:nvSpPr>
          <p:cNvPr id="231426" name="Rectangle 6"/>
          <p:cNvSpPr>
            <a:spLocks noGrp="1" noChangeArrowheads="1"/>
          </p:cNvSpPr>
          <p:nvPr>
            <p:ph type="title"/>
          </p:nvPr>
        </p:nvSpPr>
        <p:spPr>
          <a:xfrm>
            <a:off x="228600" y="149225"/>
            <a:ext cx="8915400" cy="688975"/>
          </a:xfrm>
        </p:spPr>
        <p:txBody>
          <a:bodyPr/>
          <a:lstStyle/>
          <a:p>
            <a:pPr eaLnBrk="1" hangingPunct="1"/>
            <a:r>
              <a:rPr lang="en-US" sz="4000" dirty="0" smtClean="0">
                <a:solidFill>
                  <a:srgbClr val="000099"/>
                </a:solidFill>
                <a:ea typeface="ＭＳ Ｐゴシック" pitchFamily="34" charset="-128"/>
              </a:rPr>
              <a:t>Optimized EGU Controls</a:t>
            </a:r>
          </a:p>
        </p:txBody>
      </p:sp>
      <p:sp>
        <p:nvSpPr>
          <p:cNvPr id="6" name="Slide Number Placeholder 5"/>
          <p:cNvSpPr>
            <a:spLocks noGrp="1"/>
          </p:cNvSpPr>
          <p:nvPr>
            <p:ph type="sldNum" sz="quarter" idx="10"/>
          </p:nvPr>
        </p:nvSpPr>
        <p:spPr>
          <a:xfrm>
            <a:off x="-685800" y="6492875"/>
            <a:ext cx="2133600" cy="365125"/>
          </a:xfrm>
        </p:spPr>
        <p:txBody>
          <a:bodyPr/>
          <a:lstStyle/>
          <a:p>
            <a:pPr>
              <a:defRPr/>
            </a:pPr>
            <a:r>
              <a:rPr lang="en-US" dirty="0"/>
              <a:t>Page </a:t>
            </a:r>
            <a:fld id="{F24A34F3-4B33-4CDC-BEE9-2A2882FFBEB1}" type="slidenum">
              <a:rPr lang="en-US"/>
              <a:pPr>
                <a:defRPr/>
              </a:pPr>
              <a:t>26</a:t>
            </a:fld>
            <a:endParaRPr lang="en-US" dirty="0"/>
          </a:p>
        </p:txBody>
      </p:sp>
      <p:pic>
        <p:nvPicPr>
          <p:cNvPr id="5" name="Picture 32" descr="https://encrypted-tbn2.gstatic.com/images?q=tbn:ANd9GcQ8UN9XPLglwx1CPDSf6_1JXb0--ywi1zunSyFNTAei3NkbdtTY"/>
          <p:cNvPicPr>
            <a:picLocks noChangeAspect="1" noChangeArrowheads="1"/>
          </p:cNvPicPr>
          <p:nvPr/>
        </p:nvPicPr>
        <p:blipFill>
          <a:blip r:embed="rId2" cstate="print"/>
          <a:srcRect/>
          <a:stretch>
            <a:fillRect/>
          </a:stretch>
        </p:blipFill>
        <p:spPr bwMode="auto">
          <a:xfrm>
            <a:off x="6096000" y="3810000"/>
            <a:ext cx="2748196" cy="1828800"/>
          </a:xfrm>
          <a:prstGeom prst="rect">
            <a:avLst/>
          </a:prstGeom>
          <a:noFill/>
          <a:ln w="38100">
            <a:solidFill>
              <a:srgbClr val="FF0000"/>
            </a:solidFill>
          </a:ln>
        </p:spPr>
      </p:pic>
      <p:pic>
        <p:nvPicPr>
          <p:cNvPr id="7" name="Picture 14" descr="https://encrypted-tbn2.gstatic.com/images?q=tbn:ANd9GcTyWhCrp6-339NUdbsO-nIu5nyyunnqIa6gffmKr9WRTA3Mc7WV">
            <a:hlinkClick r:id="rId3"/>
          </p:cNvPr>
          <p:cNvPicPr>
            <a:picLocks noChangeAspect="1" noChangeArrowheads="1"/>
          </p:cNvPicPr>
          <p:nvPr/>
        </p:nvPicPr>
        <p:blipFill>
          <a:blip r:embed="rId4" cstate="print"/>
          <a:srcRect/>
          <a:stretch>
            <a:fillRect/>
          </a:stretch>
        </p:blipFill>
        <p:spPr bwMode="auto">
          <a:xfrm>
            <a:off x="6272226" y="1524000"/>
            <a:ext cx="2338374" cy="1752600"/>
          </a:xfrm>
          <a:prstGeom prst="rect">
            <a:avLst/>
          </a:prstGeom>
          <a:noFill/>
          <a:ln w="38100">
            <a:solidFill>
              <a:srgbClr val="FFFF00"/>
            </a:solidFill>
          </a:ln>
        </p:spPr>
      </p:pic>
      <p:sp>
        <p:nvSpPr>
          <p:cNvPr id="8" name="Rectangle 6"/>
          <p:cNvSpPr txBox="1">
            <a:spLocks noChangeArrowheads="1"/>
          </p:cNvSpPr>
          <p:nvPr/>
        </p:nvSpPr>
        <p:spPr bwMode="auto">
          <a:xfrm>
            <a:off x="152400" y="758825"/>
            <a:ext cx="8915400" cy="6889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85000"/>
              </a:lnSpc>
              <a:spcBef>
                <a:spcPct val="0"/>
              </a:spcBef>
              <a:spcAft>
                <a:spcPct val="0"/>
              </a:spcAft>
              <a:buClrTx/>
              <a:buSzTx/>
              <a:buFontTx/>
              <a:buNone/>
              <a:tabLst/>
              <a:defRPr/>
            </a:pPr>
            <a:r>
              <a:rPr lang="en-US" sz="2800" i="1" kern="0" dirty="0" smtClean="0">
                <a:solidFill>
                  <a:srgbClr val="000099"/>
                </a:solidFill>
                <a:latin typeface="+mj-lt"/>
                <a:cs typeface="+mj-cs"/>
              </a:rPr>
              <a:t>o</a:t>
            </a:r>
            <a:r>
              <a:rPr kumimoji="0" lang="en-US" sz="2800" b="0" i="1" u="none" strike="noStrike" kern="0" cap="none" spc="0" normalizeH="0" baseline="0" noProof="0" dirty="0" smtClean="0">
                <a:ln>
                  <a:noFill/>
                </a:ln>
                <a:solidFill>
                  <a:srgbClr val="000099"/>
                </a:solidFill>
                <a:effectLst/>
                <a:uLnTx/>
                <a:uFillTx/>
                <a:latin typeface="+mj-lt"/>
                <a:ea typeface="ＭＳ Ｐゴシック" pitchFamily="34" charset="-128"/>
                <a:cs typeface="+mj-cs"/>
              </a:rPr>
              <a:t>r … running power </a:t>
            </a:r>
            <a:r>
              <a:rPr lang="en-US" sz="2800" i="1" kern="0" dirty="0" smtClean="0">
                <a:solidFill>
                  <a:srgbClr val="000099"/>
                </a:solidFill>
                <a:latin typeface="+mj-lt"/>
                <a:cs typeface="+mj-cs"/>
              </a:rPr>
              <a:t>p</a:t>
            </a:r>
            <a:r>
              <a:rPr kumimoji="0" lang="en-US" sz="2800" b="0" i="1" u="none" strike="noStrike" kern="0" cap="none" spc="0" normalizeH="0" baseline="0" noProof="0" dirty="0" err="1" smtClean="0">
                <a:ln>
                  <a:noFill/>
                </a:ln>
                <a:solidFill>
                  <a:srgbClr val="000099"/>
                </a:solidFill>
                <a:effectLst/>
                <a:uLnTx/>
                <a:uFillTx/>
                <a:latin typeface="+mj-lt"/>
                <a:ea typeface="ＭＳ Ｐゴシック" pitchFamily="34" charset="-128"/>
                <a:cs typeface="+mj-cs"/>
              </a:rPr>
              <a:t>lant</a:t>
            </a:r>
            <a:r>
              <a:rPr kumimoji="0" lang="en-US" sz="2800" b="0" i="1" u="none" strike="noStrike" kern="0" cap="none" spc="0" normalizeH="0" baseline="0" noProof="0" dirty="0" smtClean="0">
                <a:ln>
                  <a:noFill/>
                </a:ln>
                <a:solidFill>
                  <a:srgbClr val="000099"/>
                </a:solidFill>
                <a:effectLst/>
                <a:uLnTx/>
                <a:uFillTx/>
                <a:latin typeface="+mj-lt"/>
                <a:ea typeface="ＭＳ Ｐゴシック" pitchFamily="34" charset="-128"/>
                <a:cs typeface="+mj-cs"/>
              </a:rPr>
              <a:t> controls more effectively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Grp="1" noChangeArrowheads="1"/>
          </p:cNvSpPr>
          <p:nvPr>
            <p:ph type="sldNum" sz="quarter" idx="10"/>
          </p:nvPr>
        </p:nvSpPr>
        <p:spPr>
          <a:xfrm>
            <a:off x="-685800" y="6569075"/>
            <a:ext cx="2133600" cy="365125"/>
          </a:xfrm>
        </p:spPr>
        <p:txBody>
          <a:bodyPr/>
          <a:lstStyle/>
          <a:p>
            <a:pPr>
              <a:defRPr/>
            </a:pPr>
            <a:r>
              <a:rPr lang="en-US" dirty="0"/>
              <a:t>Page </a:t>
            </a:r>
            <a:fld id="{0929B8CA-ADB0-44C2-84FE-5250B8D6705F}" type="slidenum">
              <a:rPr lang="en-US"/>
              <a:pPr>
                <a:defRPr/>
              </a:pPr>
              <a:t>27</a:t>
            </a:fld>
            <a:endParaRPr lang="en-US" dirty="0"/>
          </a:p>
        </p:txBody>
      </p:sp>
      <p:graphicFrame>
        <p:nvGraphicFramePr>
          <p:cNvPr id="7" name="Shape"/>
          <p:cNvGraphicFramePr>
            <a:graphicFrameLocks noGrp="1"/>
          </p:cNvGraphicFramePr>
          <p:nvPr/>
        </p:nvGraphicFramePr>
        <p:xfrm>
          <a:off x="3419475" y="914400"/>
          <a:ext cx="5724525" cy="2824480"/>
        </p:xfrm>
        <a:graphic>
          <a:graphicData uri="http://schemas.openxmlformats.org/drawingml/2006/chart">
            <c:chart xmlns:c="http://schemas.openxmlformats.org/drawingml/2006/chart" xmlns:r="http://schemas.openxmlformats.org/officeDocument/2006/relationships" r:id="rId2"/>
          </a:graphicData>
        </a:graphic>
      </p:graphicFrame>
      <p:sp>
        <p:nvSpPr>
          <p:cNvPr id="233474" name="Rectangle 2"/>
          <p:cNvSpPr>
            <a:spLocks/>
          </p:cNvSpPr>
          <p:nvPr/>
        </p:nvSpPr>
        <p:spPr bwMode="auto">
          <a:xfrm>
            <a:off x="-152400" y="1143000"/>
            <a:ext cx="3810000" cy="685800"/>
          </a:xfrm>
          <a:prstGeom prst="rect">
            <a:avLst/>
          </a:prstGeom>
          <a:noFill/>
          <a:ln w="9525">
            <a:noFill/>
            <a:miter lim="800000"/>
            <a:headEnd/>
            <a:tailEnd/>
          </a:ln>
        </p:spPr>
        <p:txBody>
          <a:bodyPr anchor="ctr"/>
          <a:lstStyle/>
          <a:p>
            <a:pPr algn="ctr" eaLnBrk="0" hangingPunct="0">
              <a:buNone/>
            </a:pPr>
            <a:r>
              <a:rPr lang="en-US" sz="2700" i="1" dirty="0">
                <a:solidFill>
                  <a:srgbClr val="000099"/>
                </a:solidFill>
                <a:latin typeface="+mj-lt"/>
              </a:rPr>
              <a:t>A</a:t>
            </a:r>
            <a:r>
              <a:rPr lang="en-US" sz="2700" i="1" dirty="0" smtClean="0">
                <a:solidFill>
                  <a:srgbClr val="000099"/>
                </a:solidFill>
                <a:latin typeface="+mj-lt"/>
              </a:rPr>
              <a:t>verage </a:t>
            </a:r>
            <a:r>
              <a:rPr lang="en-US" sz="2700" i="1" dirty="0">
                <a:solidFill>
                  <a:srgbClr val="000099"/>
                </a:solidFill>
                <a:latin typeface="+mj-lt"/>
              </a:rPr>
              <a:t>Ozone </a:t>
            </a:r>
            <a:r>
              <a:rPr lang="en-US" sz="2700" i="1" dirty="0" smtClean="0">
                <a:solidFill>
                  <a:srgbClr val="000099"/>
                </a:solidFill>
                <a:latin typeface="+mj-lt"/>
              </a:rPr>
              <a:t>Season Emission </a:t>
            </a:r>
            <a:r>
              <a:rPr lang="en-US" sz="2700" i="1" dirty="0">
                <a:solidFill>
                  <a:srgbClr val="000099"/>
                </a:solidFill>
                <a:latin typeface="+mj-lt"/>
              </a:rPr>
              <a:t>Rates at Specific Units by Year</a:t>
            </a:r>
          </a:p>
        </p:txBody>
      </p:sp>
      <p:sp>
        <p:nvSpPr>
          <p:cNvPr id="233475" name="Text Box 5"/>
          <p:cNvSpPr txBox="1">
            <a:spLocks noChangeArrowheads="1"/>
          </p:cNvSpPr>
          <p:nvPr/>
        </p:nvSpPr>
        <p:spPr bwMode="auto">
          <a:xfrm>
            <a:off x="5715000" y="1013091"/>
            <a:ext cx="3276600" cy="510909"/>
          </a:xfrm>
          <a:prstGeom prst="rect">
            <a:avLst/>
          </a:prstGeom>
          <a:solidFill>
            <a:schemeClr val="accent1"/>
          </a:solidFill>
          <a:ln w="25400">
            <a:noFill/>
            <a:miter lim="800000"/>
            <a:headEnd/>
            <a:tailEnd/>
          </a:ln>
        </p:spPr>
        <p:txBody>
          <a:bodyPr>
            <a:spAutoFit/>
          </a:bodyPr>
          <a:lstStyle/>
          <a:p>
            <a:pPr>
              <a:spcBef>
                <a:spcPct val="50000"/>
              </a:spcBef>
              <a:buNone/>
            </a:pPr>
            <a:r>
              <a:rPr lang="en-US" sz="1600" dirty="0" smtClean="0">
                <a:solidFill>
                  <a:schemeClr val="tx1"/>
                </a:solidFill>
                <a:latin typeface="Calibri" pitchFamily="34" charset="0"/>
              </a:rPr>
              <a:t>Example: Specific units (names not shown) consistently running controls </a:t>
            </a:r>
            <a:endParaRPr lang="en-US" sz="1600" dirty="0">
              <a:solidFill>
                <a:schemeClr val="tx1"/>
              </a:solidFill>
              <a:latin typeface="Calibri" pitchFamily="34" charset="0"/>
            </a:endParaRPr>
          </a:p>
        </p:txBody>
      </p:sp>
      <p:sp>
        <p:nvSpPr>
          <p:cNvPr id="233476" name="Rectangle 7"/>
          <p:cNvSpPr>
            <a:spLocks noChangeArrowheads="1"/>
          </p:cNvSpPr>
          <p:nvPr/>
        </p:nvSpPr>
        <p:spPr bwMode="auto">
          <a:xfrm>
            <a:off x="381000" y="2057400"/>
            <a:ext cx="2743200" cy="1527175"/>
          </a:xfrm>
          <a:prstGeom prst="rect">
            <a:avLst/>
          </a:prstGeom>
          <a:noFill/>
          <a:ln w="9525">
            <a:noFill/>
            <a:miter lim="800000"/>
            <a:headEnd/>
            <a:tailEnd/>
          </a:ln>
        </p:spPr>
        <p:txBody>
          <a:bodyPr anchor="ctr"/>
          <a:lstStyle/>
          <a:p>
            <a:pPr algn="ctr" eaLnBrk="0" hangingPunct="0">
              <a:lnSpc>
                <a:spcPct val="85000"/>
              </a:lnSpc>
              <a:buNone/>
            </a:pPr>
            <a:r>
              <a:rPr lang="en-US" sz="2400" dirty="0"/>
              <a:t>Many Sources Run Controls </a:t>
            </a:r>
            <a:r>
              <a:rPr lang="en-US" sz="2400" dirty="0" smtClean="0"/>
              <a:t>Well </a:t>
            </a:r>
            <a:r>
              <a:rPr lang="en-US" sz="2400" dirty="0" smtClean="0">
                <a:sym typeface="Wingdings" pitchFamily="2" charset="2"/>
              </a:rPr>
              <a:t></a:t>
            </a:r>
            <a:endParaRPr lang="en-US" sz="2400" dirty="0"/>
          </a:p>
        </p:txBody>
      </p:sp>
      <p:sp>
        <p:nvSpPr>
          <p:cNvPr id="9" name="AutoShape 11"/>
          <p:cNvSpPr>
            <a:spLocks noChangeArrowheads="1"/>
          </p:cNvSpPr>
          <p:nvPr/>
        </p:nvSpPr>
        <p:spPr bwMode="auto">
          <a:xfrm>
            <a:off x="6212840" y="1676400"/>
            <a:ext cx="2397760" cy="929640"/>
          </a:xfrm>
          <a:prstGeom prst="wedgeRoundRectCallout">
            <a:avLst>
              <a:gd name="adj1" fmla="val 1454"/>
              <a:gd name="adj2" fmla="val 81042"/>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rgbClr val="000000"/>
              </a:buClr>
              <a:buSzPct val="80000"/>
              <a:buFont typeface="Wingdings" pitchFamily="2" charset="2"/>
              <a:buNone/>
            </a:pPr>
            <a:r>
              <a:rPr lang="en-US" sz="1600" dirty="0">
                <a:solidFill>
                  <a:srgbClr val="000099"/>
                </a:solidFill>
              </a:rPr>
              <a:t>These 4 units have consistently run at low rates around or below 0.1 lb/</a:t>
            </a:r>
            <a:r>
              <a:rPr lang="en-US" sz="1600" dirty="0" err="1">
                <a:solidFill>
                  <a:srgbClr val="000099"/>
                </a:solidFill>
              </a:rPr>
              <a:t>MMBtu</a:t>
            </a:r>
            <a:r>
              <a:rPr lang="en-US" sz="1600" dirty="0">
                <a:solidFill>
                  <a:srgbClr val="000099"/>
                </a:solidFill>
              </a:rPr>
              <a:t> since 2004</a:t>
            </a:r>
          </a:p>
        </p:txBody>
      </p:sp>
      <p:graphicFrame>
        <p:nvGraphicFramePr>
          <p:cNvPr id="10" name="Shape"/>
          <p:cNvGraphicFramePr>
            <a:graphicFrameLocks noGrp="1"/>
          </p:cNvGraphicFramePr>
          <p:nvPr/>
        </p:nvGraphicFramePr>
        <p:xfrm>
          <a:off x="3449320" y="3749040"/>
          <a:ext cx="5694680" cy="3108960"/>
        </p:xfrm>
        <a:graphic>
          <a:graphicData uri="http://schemas.openxmlformats.org/drawingml/2006/chart">
            <c:chart xmlns:c="http://schemas.openxmlformats.org/drawingml/2006/chart" xmlns:r="http://schemas.openxmlformats.org/officeDocument/2006/relationships" r:id="rId3"/>
          </a:graphicData>
        </a:graphic>
      </p:graphicFrame>
      <p:sp>
        <p:nvSpPr>
          <p:cNvPr id="233479" name="Text Box 5"/>
          <p:cNvSpPr txBox="1">
            <a:spLocks noChangeArrowheads="1"/>
          </p:cNvSpPr>
          <p:nvPr/>
        </p:nvSpPr>
        <p:spPr bwMode="auto">
          <a:xfrm>
            <a:off x="6248400" y="4023515"/>
            <a:ext cx="2743200" cy="720197"/>
          </a:xfrm>
          <a:prstGeom prst="rect">
            <a:avLst/>
          </a:prstGeom>
          <a:solidFill>
            <a:schemeClr val="accent1"/>
          </a:solidFill>
          <a:ln w="25400">
            <a:noFill/>
            <a:miter lim="800000"/>
            <a:headEnd/>
            <a:tailEnd/>
          </a:ln>
        </p:spPr>
        <p:txBody>
          <a:bodyPr wrap="square">
            <a:spAutoFit/>
          </a:bodyPr>
          <a:lstStyle/>
          <a:p>
            <a:pPr>
              <a:spcBef>
                <a:spcPct val="50000"/>
              </a:spcBef>
              <a:buNone/>
            </a:pPr>
            <a:r>
              <a:rPr lang="en-US" sz="1600" dirty="0">
                <a:solidFill>
                  <a:schemeClr val="tx1"/>
                </a:solidFill>
                <a:latin typeface="Calibri" pitchFamily="34" charset="0"/>
              </a:rPr>
              <a:t>E</a:t>
            </a:r>
            <a:r>
              <a:rPr lang="en-US" sz="1600" dirty="0" smtClean="0">
                <a:solidFill>
                  <a:schemeClr val="tx1"/>
                </a:solidFill>
                <a:latin typeface="Calibri" pitchFamily="34" charset="0"/>
              </a:rPr>
              <a:t>xample</a:t>
            </a:r>
            <a:r>
              <a:rPr lang="en-US" sz="1600" dirty="0">
                <a:solidFill>
                  <a:schemeClr val="tx1"/>
                </a:solidFill>
                <a:latin typeface="Calibri" pitchFamily="34" charset="0"/>
              </a:rPr>
              <a:t>: Specific units (names not shown) not running controls in later years</a:t>
            </a:r>
          </a:p>
        </p:txBody>
      </p:sp>
      <p:sp>
        <p:nvSpPr>
          <p:cNvPr id="233480" name="Rectangle 7"/>
          <p:cNvSpPr>
            <a:spLocks noChangeArrowheads="1"/>
          </p:cNvSpPr>
          <p:nvPr/>
        </p:nvSpPr>
        <p:spPr bwMode="auto">
          <a:xfrm>
            <a:off x="304800" y="3886200"/>
            <a:ext cx="2819400" cy="2136775"/>
          </a:xfrm>
          <a:prstGeom prst="rect">
            <a:avLst/>
          </a:prstGeom>
          <a:noFill/>
          <a:ln w="9525">
            <a:noFill/>
            <a:miter lim="800000"/>
            <a:headEnd/>
            <a:tailEnd/>
          </a:ln>
        </p:spPr>
        <p:txBody>
          <a:bodyPr anchor="ctr"/>
          <a:lstStyle/>
          <a:p>
            <a:pPr algn="ctr" eaLnBrk="0" hangingPunct="0">
              <a:lnSpc>
                <a:spcPct val="85000"/>
              </a:lnSpc>
              <a:buNone/>
            </a:pPr>
            <a:r>
              <a:rPr lang="en-US" sz="2400" dirty="0"/>
              <a:t>Some Units Are Not Running Controls as </a:t>
            </a:r>
            <a:r>
              <a:rPr lang="en-US" sz="2400" dirty="0" smtClean="0"/>
              <a:t>Well </a:t>
            </a:r>
            <a:r>
              <a:rPr lang="en-US" sz="2400" dirty="0" smtClean="0">
                <a:sym typeface="Wingdings" pitchFamily="2" charset="2"/>
              </a:rPr>
              <a:t></a:t>
            </a:r>
            <a:endParaRPr lang="en-US" sz="2400" dirty="0"/>
          </a:p>
        </p:txBody>
      </p:sp>
      <p:sp>
        <p:nvSpPr>
          <p:cNvPr id="16" name="AutoShape 11"/>
          <p:cNvSpPr>
            <a:spLocks noChangeArrowheads="1"/>
          </p:cNvSpPr>
          <p:nvPr/>
        </p:nvSpPr>
        <p:spPr bwMode="auto">
          <a:xfrm>
            <a:off x="4191000" y="4495800"/>
            <a:ext cx="1905000" cy="1005840"/>
          </a:xfrm>
          <a:prstGeom prst="wedgeRoundRectCallout">
            <a:avLst>
              <a:gd name="adj1" fmla="val 96221"/>
              <a:gd name="adj2" fmla="val 29757"/>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rgbClr val="000000"/>
              </a:buClr>
              <a:buSzPct val="80000"/>
              <a:buFont typeface="Wingdings" pitchFamily="2" charset="2"/>
              <a:buNone/>
            </a:pPr>
            <a:r>
              <a:rPr lang="en-US" sz="1600">
                <a:solidFill>
                  <a:srgbClr val="000099"/>
                </a:solidFill>
              </a:rPr>
              <a:t>These 3 units have been running at higher rates since 2009</a:t>
            </a:r>
          </a:p>
        </p:txBody>
      </p:sp>
      <p:sp>
        <p:nvSpPr>
          <p:cNvPr id="233483" name="Rectangle 18"/>
          <p:cNvSpPr>
            <a:spLocks noChangeArrowheads="1"/>
          </p:cNvSpPr>
          <p:nvPr/>
        </p:nvSpPr>
        <p:spPr bwMode="auto">
          <a:xfrm>
            <a:off x="2819400" y="3505200"/>
            <a:ext cx="6172200" cy="3200400"/>
          </a:xfrm>
          <a:prstGeom prst="rect">
            <a:avLst/>
          </a:prstGeom>
          <a:noFill/>
          <a:ln w="19050" algn="ctr">
            <a:noFill/>
            <a:round/>
            <a:headEnd/>
            <a:tailEnd/>
          </a:ln>
        </p:spPr>
        <p:txBody>
          <a:bodyPr wrap="none">
            <a:spAutoFit/>
          </a:bodyPr>
          <a:lstStyle/>
          <a:p>
            <a:pPr>
              <a:lnSpc>
                <a:spcPct val="85000"/>
              </a:lnSpc>
              <a:spcBef>
                <a:spcPct val="30000"/>
              </a:spcBef>
              <a:buClr>
                <a:schemeClr val="bg1"/>
              </a:buClr>
              <a:buSzPct val="80000"/>
              <a:buFont typeface="Wingdings" pitchFamily="2" charset="2"/>
              <a:buChar char="•"/>
            </a:pPr>
            <a:endParaRPr lang="en-US"/>
          </a:p>
        </p:txBody>
      </p:sp>
      <p:sp>
        <p:nvSpPr>
          <p:cNvPr id="233484" name="Rectangle 19"/>
          <p:cNvSpPr>
            <a:spLocks noChangeArrowheads="1"/>
          </p:cNvSpPr>
          <p:nvPr/>
        </p:nvSpPr>
        <p:spPr bwMode="auto">
          <a:xfrm>
            <a:off x="2819400" y="228600"/>
            <a:ext cx="6172200" cy="3124200"/>
          </a:xfrm>
          <a:prstGeom prst="rect">
            <a:avLst/>
          </a:prstGeom>
          <a:noFill/>
          <a:ln w="19050" algn="ctr">
            <a:noFill/>
            <a:round/>
            <a:headEnd/>
            <a:tailEnd/>
          </a:ln>
        </p:spPr>
        <p:txBody>
          <a:bodyPr wrap="none">
            <a:spAutoFit/>
          </a:bodyPr>
          <a:lstStyle/>
          <a:p>
            <a:pPr>
              <a:lnSpc>
                <a:spcPct val="85000"/>
              </a:lnSpc>
              <a:spcBef>
                <a:spcPct val="30000"/>
              </a:spcBef>
              <a:buClr>
                <a:schemeClr val="bg1"/>
              </a:buClr>
              <a:buSzPct val="80000"/>
              <a:buFont typeface="Wingdings" pitchFamily="2" charset="2"/>
              <a:buChar char="•"/>
            </a:pPr>
            <a:endParaRPr lang="en-US"/>
          </a:p>
        </p:txBody>
      </p:sp>
      <p:sp>
        <p:nvSpPr>
          <p:cNvPr id="15" name="Rectangle 2"/>
          <p:cNvSpPr>
            <a:spLocks/>
          </p:cNvSpPr>
          <p:nvPr/>
        </p:nvSpPr>
        <p:spPr bwMode="auto">
          <a:xfrm>
            <a:off x="1295400" y="152400"/>
            <a:ext cx="6781800" cy="685800"/>
          </a:xfrm>
          <a:prstGeom prst="rect">
            <a:avLst/>
          </a:prstGeom>
          <a:noFill/>
          <a:ln w="9525">
            <a:noFill/>
            <a:miter lim="800000"/>
            <a:headEnd/>
            <a:tailEnd/>
          </a:ln>
        </p:spPr>
        <p:txBody>
          <a:bodyPr anchor="ctr"/>
          <a:lstStyle/>
          <a:p>
            <a:pPr algn="ctr" eaLnBrk="0" hangingPunct="0">
              <a:buNone/>
            </a:pPr>
            <a:r>
              <a:rPr lang="en-US" sz="4000" dirty="0" smtClean="0">
                <a:solidFill>
                  <a:srgbClr val="000099"/>
                </a:solidFill>
                <a:latin typeface="+mj-lt"/>
              </a:rPr>
              <a:t>Running EGU Controls Well?</a:t>
            </a:r>
            <a:endParaRPr lang="en-US" sz="4000" dirty="0">
              <a:solidFill>
                <a:srgbClr val="000099"/>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0-#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Rectangle 6"/>
          <p:cNvSpPr>
            <a:spLocks noGrp="1" noChangeArrowheads="1"/>
          </p:cNvSpPr>
          <p:nvPr>
            <p:ph type="title"/>
          </p:nvPr>
        </p:nvSpPr>
        <p:spPr>
          <a:xfrm>
            <a:off x="609600" y="149225"/>
            <a:ext cx="8382000" cy="688975"/>
          </a:xfrm>
        </p:spPr>
        <p:txBody>
          <a:bodyPr>
            <a:noAutofit/>
          </a:bodyPr>
          <a:lstStyle/>
          <a:p>
            <a:pPr eaLnBrk="1" hangingPunct="1"/>
            <a:r>
              <a:rPr lang="en-US" dirty="0" smtClean="0">
                <a:solidFill>
                  <a:srgbClr val="000099"/>
                </a:solidFill>
                <a:ea typeface="ＭＳ Ｐゴシック" pitchFamily="34" charset="-128"/>
              </a:rPr>
              <a:t>This is Happening in Many States</a:t>
            </a:r>
          </a:p>
        </p:txBody>
      </p:sp>
      <p:sp>
        <p:nvSpPr>
          <p:cNvPr id="6" name="Slide Number Placeholder 5"/>
          <p:cNvSpPr>
            <a:spLocks noGrp="1"/>
          </p:cNvSpPr>
          <p:nvPr>
            <p:ph type="sldNum" sz="quarter" idx="10"/>
          </p:nvPr>
        </p:nvSpPr>
        <p:spPr>
          <a:xfrm>
            <a:off x="-685800" y="6492875"/>
            <a:ext cx="2133600" cy="365125"/>
          </a:xfrm>
        </p:spPr>
        <p:txBody>
          <a:bodyPr/>
          <a:lstStyle/>
          <a:p>
            <a:pPr>
              <a:defRPr/>
            </a:pPr>
            <a:r>
              <a:rPr lang="en-US" dirty="0"/>
              <a:t>Page </a:t>
            </a:r>
            <a:fld id="{7EDFB5E7-45E8-4046-909A-742B19071AF8}" type="slidenum">
              <a:rPr lang="en-US"/>
              <a:pPr>
                <a:defRPr/>
              </a:pPr>
              <a:t>28</a:t>
            </a:fld>
            <a:endParaRPr lang="en-US" dirty="0"/>
          </a:p>
        </p:txBody>
      </p:sp>
      <p:pic>
        <p:nvPicPr>
          <p:cNvPr id="236547" name="Picture 8" descr="July 2 State By Control.png"/>
          <p:cNvPicPr>
            <a:picLocks noChangeAspect="1"/>
          </p:cNvPicPr>
          <p:nvPr/>
        </p:nvPicPr>
        <p:blipFill>
          <a:blip r:embed="rId2" cstate="print"/>
          <a:srcRect/>
          <a:stretch>
            <a:fillRect/>
          </a:stretch>
        </p:blipFill>
        <p:spPr bwMode="auto">
          <a:xfrm>
            <a:off x="320040" y="975360"/>
            <a:ext cx="8458200" cy="5334000"/>
          </a:xfrm>
          <a:prstGeom prst="rect">
            <a:avLst/>
          </a:prstGeom>
          <a:solidFill>
            <a:sysClr val="window" lastClr="FFFFFF"/>
          </a:solidFill>
          <a:ln w="9525">
            <a:noFill/>
            <a:miter lim="800000"/>
            <a:headEnd/>
            <a:tailEnd/>
          </a:ln>
        </p:spPr>
      </p:pic>
      <p:sp>
        <p:nvSpPr>
          <p:cNvPr id="236548" name="TextBox 9"/>
          <p:cNvSpPr txBox="1">
            <a:spLocks noChangeArrowheads="1"/>
          </p:cNvSpPr>
          <p:nvPr/>
        </p:nvSpPr>
        <p:spPr bwMode="auto">
          <a:xfrm>
            <a:off x="2971800" y="1676400"/>
            <a:ext cx="2819400" cy="327025"/>
          </a:xfrm>
          <a:prstGeom prst="rect">
            <a:avLst/>
          </a:prstGeom>
          <a:noFill/>
          <a:ln w="9525">
            <a:noFill/>
            <a:miter lim="800000"/>
            <a:headEnd/>
            <a:tailEnd/>
          </a:ln>
        </p:spPr>
        <p:txBody>
          <a:bodyPr>
            <a:spAutoFit/>
          </a:bodyPr>
          <a:lstStyle/>
          <a:p>
            <a:pPr>
              <a:lnSpc>
                <a:spcPct val="85000"/>
              </a:lnSpc>
              <a:spcBef>
                <a:spcPct val="30000"/>
              </a:spcBef>
              <a:buClr>
                <a:schemeClr val="bg1"/>
              </a:buClr>
              <a:buSzPct val="80000"/>
              <a:buFont typeface="Wingdings" pitchFamily="2" charset="2"/>
              <a:buChar char="•"/>
            </a:pPr>
            <a:endParaRPr lang="en-US"/>
          </a:p>
        </p:txBody>
      </p:sp>
      <p:sp>
        <p:nvSpPr>
          <p:cNvPr id="11" name="AutoShape 11"/>
          <p:cNvSpPr>
            <a:spLocks noChangeArrowheads="1"/>
          </p:cNvSpPr>
          <p:nvPr/>
        </p:nvSpPr>
        <p:spPr bwMode="auto">
          <a:xfrm>
            <a:off x="6675120" y="2987040"/>
            <a:ext cx="1178560" cy="970280"/>
          </a:xfrm>
          <a:prstGeom prst="wedgeRoundRectCallout">
            <a:avLst>
              <a:gd name="adj1" fmla="val -24002"/>
              <a:gd name="adj2" fmla="val 136544"/>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chemeClr val="tx1"/>
              </a:buClr>
              <a:buSzPct val="80000"/>
              <a:buFont typeface="Wingdings" pitchFamily="2" charset="2"/>
              <a:buNone/>
            </a:pPr>
            <a:r>
              <a:rPr lang="en-US" sz="1600">
                <a:solidFill>
                  <a:srgbClr val="000099"/>
                </a:solidFill>
              </a:rPr>
              <a:t>TN SCR Units always run well</a:t>
            </a:r>
          </a:p>
        </p:txBody>
      </p:sp>
      <p:sp>
        <p:nvSpPr>
          <p:cNvPr id="13" name="AutoShape 11"/>
          <p:cNvSpPr>
            <a:spLocks noChangeArrowheads="1"/>
          </p:cNvSpPr>
          <p:nvPr/>
        </p:nvSpPr>
        <p:spPr bwMode="auto">
          <a:xfrm>
            <a:off x="7142480" y="1656080"/>
            <a:ext cx="1468120" cy="1087120"/>
          </a:xfrm>
          <a:prstGeom prst="wedgeRoundRectCallout">
            <a:avLst>
              <a:gd name="adj1" fmla="val 410"/>
              <a:gd name="adj2" fmla="val 197542"/>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chemeClr val="tx1"/>
              </a:buClr>
              <a:buSzPct val="80000"/>
              <a:buFont typeface="Wingdings" pitchFamily="2" charset="2"/>
              <a:buNone/>
            </a:pPr>
            <a:r>
              <a:rPr lang="en-US" sz="1600" dirty="0">
                <a:solidFill>
                  <a:srgbClr val="000099"/>
                </a:solidFill>
              </a:rPr>
              <a:t>In VA SNCR Units Appear to be Larger Emitters</a:t>
            </a:r>
          </a:p>
        </p:txBody>
      </p:sp>
      <p:sp>
        <p:nvSpPr>
          <p:cNvPr id="15" name="AutoShape 11"/>
          <p:cNvSpPr>
            <a:spLocks noChangeArrowheads="1"/>
          </p:cNvSpPr>
          <p:nvPr/>
        </p:nvSpPr>
        <p:spPr bwMode="auto">
          <a:xfrm>
            <a:off x="1524000" y="2209800"/>
            <a:ext cx="2438400" cy="762000"/>
          </a:xfrm>
          <a:prstGeom prst="wedgeRoundRectCallout">
            <a:avLst>
              <a:gd name="adj1" fmla="val 130016"/>
              <a:gd name="adj2" fmla="val 177991"/>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chemeClr val="tx1"/>
              </a:buClr>
              <a:buSzPct val="80000"/>
              <a:buFont typeface="Wingdings" pitchFamily="2" charset="2"/>
              <a:buNone/>
            </a:pPr>
            <a:r>
              <a:rPr lang="en-US" sz="1200" dirty="0">
                <a:solidFill>
                  <a:srgbClr val="000099"/>
                </a:solidFill>
              </a:rPr>
              <a:t>PA has several issues … SCRs underperforming … units without SCR or SNCR have large emissions</a:t>
            </a:r>
          </a:p>
        </p:txBody>
      </p:sp>
      <p:sp>
        <p:nvSpPr>
          <p:cNvPr id="12" name="AutoShape 11"/>
          <p:cNvSpPr>
            <a:spLocks noChangeArrowheads="1"/>
          </p:cNvSpPr>
          <p:nvPr/>
        </p:nvSpPr>
        <p:spPr bwMode="auto">
          <a:xfrm>
            <a:off x="4485640" y="2514600"/>
            <a:ext cx="1457960" cy="1198880"/>
          </a:xfrm>
          <a:prstGeom prst="wedgeRoundRectCallout">
            <a:avLst>
              <a:gd name="adj1" fmla="val -19209"/>
              <a:gd name="adj2" fmla="val 90718"/>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chemeClr val="tx1"/>
              </a:buClr>
              <a:buSzPct val="80000"/>
              <a:buFont typeface="Wingdings" pitchFamily="2" charset="2"/>
              <a:buNone/>
            </a:pPr>
            <a:r>
              <a:rPr lang="en-US" sz="1600" dirty="0">
                <a:solidFill>
                  <a:srgbClr val="000099"/>
                </a:solidFill>
              </a:rPr>
              <a:t>Same in NC - SNCR Units Appear to be Larger Emitters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xit" presetSubtype="0" fill="hold" grpId="1" nodeType="clickEffect">
                                  <p:stCondLst>
                                    <p:cond delay="0"/>
                                  </p:stCondLst>
                                  <p:childTnLst>
                                    <p:animEffect transition="out" filter="dissolv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0-#ppt_w/2"/>
                                          </p:val>
                                        </p:tav>
                                        <p:tav tm="100000">
                                          <p:val>
                                            <p:strVal val="#ppt_x"/>
                                          </p:val>
                                        </p:tav>
                                      </p:tavLst>
                                    </p:anim>
                                    <p:anim calcmode="lin" valueType="num">
                                      <p:cBhvr additive="base">
                                        <p:cTn id="1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9" presetClass="exit" presetSubtype="0" fill="hold" grpId="1" nodeType="clickEffect">
                                  <p:stCondLst>
                                    <p:cond delay="0"/>
                                  </p:stCondLst>
                                  <p:childTnLst>
                                    <p:animEffect transition="out" filter="dissolv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childTnLst>
                          </p:cTn>
                        </p:par>
                        <p:par>
                          <p:cTn id="24" fill="hold">
                            <p:stCondLst>
                              <p:cond delay="500"/>
                            </p:stCondLst>
                            <p:childTnLst>
                              <p:par>
                                <p:cTn id="25" presetID="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9" presetClass="exit" presetSubtype="0" fill="hold" grpId="1" nodeType="clickEffect">
                                  <p:stCondLst>
                                    <p:cond delay="0"/>
                                  </p:stCondLst>
                                  <p:childTnLst>
                                    <p:animEffect transition="out" filter="dissolve">
                                      <p:cBhvr>
                                        <p:cTn id="32" dur="500"/>
                                        <p:tgtEl>
                                          <p:spTgt spid="12"/>
                                        </p:tgtEl>
                                      </p:cBhvr>
                                    </p:animEffect>
                                    <p:set>
                                      <p:cBhvr>
                                        <p:cTn id="33" dur="1" fill="hold">
                                          <p:stCondLst>
                                            <p:cond delay="499"/>
                                          </p:stCondLst>
                                        </p:cTn>
                                        <p:tgtEl>
                                          <p:spTgt spid="12"/>
                                        </p:tgtEl>
                                        <p:attrNameLst>
                                          <p:attrName>style.visibility</p:attrName>
                                        </p:attrNameLst>
                                      </p:cBhvr>
                                      <p:to>
                                        <p:strVal val="hidden"/>
                                      </p:to>
                                    </p:set>
                                  </p:childTnLst>
                                </p:cTn>
                              </p:par>
                            </p:childTnLst>
                          </p:cTn>
                        </p:par>
                        <p:par>
                          <p:cTn id="34" fill="hold">
                            <p:stCondLst>
                              <p:cond delay="500"/>
                            </p:stCondLst>
                            <p:childTnLst>
                              <p:par>
                                <p:cTn id="35" presetID="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9" presetClass="exit" presetSubtype="0" fill="hold" grpId="1" nodeType="clickEffect">
                                  <p:stCondLst>
                                    <p:cond delay="0"/>
                                  </p:stCondLst>
                                  <p:childTnLst>
                                    <p:animEffect transition="out" filter="dissolve">
                                      <p:cBhvr>
                                        <p:cTn id="42" dur="500"/>
                                        <p:tgtEl>
                                          <p:spTgt spid="15"/>
                                        </p:tgtEl>
                                      </p:cBhvr>
                                    </p:animEffect>
                                    <p:set>
                                      <p:cBhvr>
                                        <p:cTn id="43"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3" grpId="0" animBg="1"/>
      <p:bldP spid="13" grpId="1" animBg="1"/>
      <p:bldP spid="15" grpId="0" animBg="1"/>
      <p:bldP spid="15" grpId="1" animBg="1"/>
      <p:bldP spid="12" grpId="0" animBg="1"/>
      <p:bldP spid="12"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9" name="Rectangle 8"/>
          <p:cNvSpPr>
            <a:spLocks noGrp="1" noChangeArrowheads="1"/>
          </p:cNvSpPr>
          <p:nvPr>
            <p:ph type="title" idx="4294967295"/>
          </p:nvPr>
        </p:nvSpPr>
        <p:spPr>
          <a:xfrm>
            <a:off x="289560" y="149225"/>
            <a:ext cx="9006840" cy="688975"/>
          </a:xfrm>
        </p:spPr>
        <p:txBody>
          <a:bodyPr>
            <a:noAutofit/>
          </a:bodyPr>
          <a:lstStyle/>
          <a:p>
            <a:pPr eaLnBrk="1" hangingPunct="1"/>
            <a:r>
              <a:rPr lang="en-US" sz="4000" dirty="0" smtClean="0">
                <a:solidFill>
                  <a:srgbClr val="000099"/>
                </a:solidFill>
                <a:ea typeface="ＭＳ Ｐゴシック" pitchFamily="34" charset="-128"/>
              </a:rPr>
              <a:t>Reductions Could be Very Large</a:t>
            </a:r>
          </a:p>
        </p:txBody>
      </p:sp>
      <p:pic>
        <p:nvPicPr>
          <p:cNvPr id="237571" name="Picture 4" descr="Lost Reductions 11 State July 2.png"/>
          <p:cNvPicPr>
            <a:picLocks noChangeAspect="1"/>
          </p:cNvPicPr>
          <p:nvPr/>
        </p:nvPicPr>
        <p:blipFill>
          <a:blip r:embed="rId2" cstate="print"/>
          <a:srcRect/>
          <a:stretch>
            <a:fillRect/>
          </a:stretch>
        </p:blipFill>
        <p:spPr bwMode="auto">
          <a:xfrm>
            <a:off x="533400" y="838200"/>
            <a:ext cx="8153400" cy="5334000"/>
          </a:xfrm>
          <a:prstGeom prst="rect">
            <a:avLst/>
          </a:prstGeom>
          <a:solidFill>
            <a:sysClr val="window" lastClr="FFFFFF"/>
          </a:solidFill>
          <a:ln w="9525">
            <a:noFill/>
            <a:miter lim="800000"/>
            <a:headEnd/>
            <a:tailEnd/>
          </a:ln>
        </p:spPr>
      </p:pic>
      <p:sp>
        <p:nvSpPr>
          <p:cNvPr id="8" name="Rounded Rectangle 7"/>
          <p:cNvSpPr>
            <a:spLocks noChangeArrowheads="1"/>
          </p:cNvSpPr>
          <p:nvPr/>
        </p:nvSpPr>
        <p:spPr bwMode="auto">
          <a:xfrm>
            <a:off x="2209800" y="1828800"/>
            <a:ext cx="1672936" cy="1707963"/>
          </a:xfrm>
          <a:prstGeom prst="roundRect">
            <a:avLst>
              <a:gd name="adj" fmla="val 16667"/>
            </a:avLst>
          </a:prstGeom>
          <a:solidFill>
            <a:srgbClr val="FFFF66"/>
          </a:solidFill>
          <a:ln w="38100" algn="ctr">
            <a:solidFill>
              <a:srgbClr val="FF0000"/>
            </a:solidFill>
            <a:round/>
            <a:headEnd/>
            <a:tailEnd/>
          </a:ln>
        </p:spPr>
        <p:txBody>
          <a:bodyPr wrap="square">
            <a:spAutoFit/>
          </a:bodyPr>
          <a:lstStyle/>
          <a:p>
            <a:pPr>
              <a:lnSpc>
                <a:spcPct val="85000"/>
              </a:lnSpc>
              <a:spcBef>
                <a:spcPct val="30000"/>
              </a:spcBef>
              <a:buClr>
                <a:schemeClr val="bg1"/>
              </a:buClr>
              <a:buSzPct val="80000"/>
              <a:buFont typeface="Wingdings" pitchFamily="2" charset="2"/>
              <a:buNone/>
            </a:pPr>
            <a:r>
              <a:rPr lang="en-US" sz="1600" dirty="0">
                <a:solidFill>
                  <a:srgbClr val="000099"/>
                </a:solidFill>
              </a:rPr>
              <a:t>Average daily reductions that could have been achieved on this day … about 490 tons per day</a:t>
            </a:r>
          </a:p>
        </p:txBody>
      </p:sp>
      <p:sp>
        <p:nvSpPr>
          <p:cNvPr id="9" name="Rounded Rectangle 8"/>
          <p:cNvSpPr>
            <a:spLocks noChangeArrowheads="1"/>
          </p:cNvSpPr>
          <p:nvPr/>
        </p:nvSpPr>
        <p:spPr bwMode="auto">
          <a:xfrm>
            <a:off x="3962400" y="1828800"/>
            <a:ext cx="1905000" cy="1723025"/>
          </a:xfrm>
          <a:prstGeom prst="roundRect">
            <a:avLst>
              <a:gd name="adj" fmla="val 16667"/>
            </a:avLst>
          </a:prstGeom>
          <a:solidFill>
            <a:srgbClr val="FFFF66"/>
          </a:solidFill>
          <a:ln w="38100" algn="ctr">
            <a:solidFill>
              <a:srgbClr val="FF0000"/>
            </a:solidFill>
            <a:round/>
            <a:headEnd/>
            <a:tailEnd/>
          </a:ln>
        </p:spPr>
        <p:txBody>
          <a:bodyPr wrap="square">
            <a:spAutoFit/>
          </a:bodyPr>
          <a:lstStyle/>
          <a:p>
            <a:pPr>
              <a:lnSpc>
                <a:spcPct val="85000"/>
              </a:lnSpc>
              <a:spcBef>
                <a:spcPct val="30000"/>
              </a:spcBef>
              <a:buClr>
                <a:schemeClr val="bg1"/>
              </a:buClr>
              <a:buSzPct val="80000"/>
              <a:buFont typeface="Wingdings" pitchFamily="2" charset="2"/>
              <a:buNone/>
            </a:pPr>
            <a:r>
              <a:rPr lang="en-US" sz="1600" dirty="0">
                <a:solidFill>
                  <a:srgbClr val="000099"/>
                </a:solidFill>
              </a:rPr>
              <a:t>Total reductions that could have been achieved during </a:t>
            </a:r>
            <a:r>
              <a:rPr lang="en-US" sz="1600" dirty="0" smtClean="0">
                <a:solidFill>
                  <a:srgbClr val="000099"/>
                </a:solidFill>
              </a:rPr>
              <a:t>this 10 </a:t>
            </a:r>
            <a:r>
              <a:rPr lang="en-US" sz="1600" dirty="0">
                <a:solidFill>
                  <a:srgbClr val="000099"/>
                </a:solidFill>
              </a:rPr>
              <a:t>day </a:t>
            </a:r>
            <a:r>
              <a:rPr lang="en-US" sz="1600" dirty="0" smtClean="0">
                <a:solidFill>
                  <a:srgbClr val="000099"/>
                </a:solidFill>
              </a:rPr>
              <a:t>bad “ozone episode” in 2012 - about </a:t>
            </a:r>
            <a:r>
              <a:rPr lang="en-US" sz="1600" dirty="0">
                <a:solidFill>
                  <a:srgbClr val="000099"/>
                </a:solidFill>
              </a:rPr>
              <a:t>4740 tons</a:t>
            </a:r>
          </a:p>
        </p:txBody>
      </p:sp>
      <p:sp>
        <p:nvSpPr>
          <p:cNvPr id="10" name="Rectangle 8"/>
          <p:cNvSpPr txBox="1">
            <a:spLocks noChangeArrowheads="1"/>
          </p:cNvSpPr>
          <p:nvPr/>
        </p:nvSpPr>
        <p:spPr bwMode="auto">
          <a:xfrm>
            <a:off x="137160" y="835025"/>
            <a:ext cx="9006840" cy="6889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ctr" defTabSz="914400" rtl="0" eaLnBrk="1" fontAlgn="base" latinLnBrk="0" hangingPunct="1">
              <a:lnSpc>
                <a:spcPct val="85000"/>
              </a:lnSpc>
              <a:spcBef>
                <a:spcPct val="0"/>
              </a:spcBef>
              <a:spcAft>
                <a:spcPct val="0"/>
              </a:spcAft>
              <a:buClrTx/>
              <a:buSzTx/>
              <a:buFontTx/>
              <a:buNone/>
              <a:tabLst/>
              <a:defRPr/>
            </a:pPr>
            <a:r>
              <a:rPr kumimoji="0" lang="en-US" sz="2600" b="0" i="1" u="none" strike="noStrike" kern="0" cap="none" spc="0" normalizeH="0" baseline="0" noProof="0" dirty="0" smtClean="0">
                <a:ln>
                  <a:noFill/>
                </a:ln>
                <a:solidFill>
                  <a:srgbClr val="000099"/>
                </a:solidFill>
                <a:effectLst/>
                <a:uLnTx/>
                <a:uFillTx/>
                <a:latin typeface="+mj-lt"/>
                <a:ea typeface="ＭＳ Ｐゴシック" pitchFamily="34" charset="-128"/>
                <a:cs typeface="+mj-cs"/>
              </a:rPr>
              <a:t>Potential large reductions – 11 state total</a:t>
            </a:r>
          </a:p>
        </p:txBody>
      </p:sp>
      <p:sp>
        <p:nvSpPr>
          <p:cNvPr id="13" name="AutoShape 11"/>
          <p:cNvSpPr>
            <a:spLocks noChangeArrowheads="1"/>
          </p:cNvSpPr>
          <p:nvPr/>
        </p:nvSpPr>
        <p:spPr bwMode="auto">
          <a:xfrm>
            <a:off x="7010400" y="1447800"/>
            <a:ext cx="1447800" cy="685800"/>
          </a:xfrm>
          <a:prstGeom prst="wedgeRoundRectCallout">
            <a:avLst>
              <a:gd name="adj1" fmla="val -96148"/>
              <a:gd name="adj2" fmla="val -26085"/>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chemeClr val="tx1"/>
              </a:buClr>
              <a:buSzPct val="80000"/>
              <a:buFont typeface="Wingdings" pitchFamily="2" charset="2"/>
              <a:buNone/>
            </a:pPr>
            <a:r>
              <a:rPr lang="en-US" sz="2000">
                <a:solidFill>
                  <a:srgbClr val="000099"/>
                </a:solidFill>
              </a:rPr>
              <a:t>Actual Emissions</a:t>
            </a:r>
          </a:p>
        </p:txBody>
      </p:sp>
      <p:sp>
        <p:nvSpPr>
          <p:cNvPr id="14" name="AutoShape 11"/>
          <p:cNvSpPr>
            <a:spLocks noChangeArrowheads="1"/>
          </p:cNvSpPr>
          <p:nvPr/>
        </p:nvSpPr>
        <p:spPr bwMode="auto">
          <a:xfrm>
            <a:off x="7010400" y="2438400"/>
            <a:ext cx="1676400" cy="1143000"/>
          </a:xfrm>
          <a:prstGeom prst="wedgeRoundRectCallout">
            <a:avLst>
              <a:gd name="adj1" fmla="val -69690"/>
              <a:gd name="adj2" fmla="val 86520"/>
              <a:gd name="adj3" fmla="val 16667"/>
            </a:avLst>
          </a:prstGeom>
          <a:solidFill>
            <a:srgbClr val="FFFF66"/>
          </a:solidFill>
          <a:ln w="38100" algn="ctr">
            <a:solidFill>
              <a:srgbClr val="FF0000"/>
            </a:solidFill>
            <a:miter lim="800000"/>
            <a:headEnd/>
            <a:tailEnd/>
          </a:ln>
        </p:spPr>
        <p:txBody>
          <a:bodyPr/>
          <a:lstStyle/>
          <a:p>
            <a:pPr algn="ctr">
              <a:lnSpc>
                <a:spcPct val="85000"/>
              </a:lnSpc>
              <a:spcBef>
                <a:spcPct val="30000"/>
              </a:spcBef>
              <a:buClr>
                <a:schemeClr val="tx1"/>
              </a:buClr>
              <a:buSzPct val="80000"/>
              <a:buFont typeface="Wingdings" pitchFamily="2" charset="2"/>
              <a:buNone/>
            </a:pPr>
            <a:r>
              <a:rPr lang="en-US" sz="1600" dirty="0">
                <a:solidFill>
                  <a:srgbClr val="000099"/>
                </a:solidFill>
              </a:rPr>
              <a:t>Emissions if controls run consistent with best rates from earlier years</a:t>
            </a:r>
          </a:p>
        </p:txBody>
      </p:sp>
      <p:sp>
        <p:nvSpPr>
          <p:cNvPr id="15" name="Slide Number Placeholder 14"/>
          <p:cNvSpPr>
            <a:spLocks noGrp="1"/>
          </p:cNvSpPr>
          <p:nvPr>
            <p:ph type="sldNum" sz="quarter" idx="10"/>
          </p:nvPr>
        </p:nvSpPr>
        <p:spPr/>
        <p:txBody>
          <a:bodyPr/>
          <a:lstStyle/>
          <a:p>
            <a:pPr>
              <a:defRPr/>
            </a:pPr>
            <a:r>
              <a:rPr lang="en-US" smtClean="0"/>
              <a:t>Page </a:t>
            </a:r>
            <a:fld id="{F8A9D30C-DB66-463A-8CB9-72E711A44C88}" type="slidenum">
              <a:rPr lang="en-US" smtClean="0"/>
              <a:pPr>
                <a:defRPr/>
              </a:pPr>
              <a:t>29</a:t>
            </a:fld>
            <a:endParaRPr lang="en-US"/>
          </a:p>
        </p:txBody>
      </p:sp>
      <p:sp>
        <p:nvSpPr>
          <p:cNvPr id="16" name="Rounded Rectangle 15"/>
          <p:cNvSpPr>
            <a:spLocks noChangeArrowheads="1"/>
          </p:cNvSpPr>
          <p:nvPr/>
        </p:nvSpPr>
        <p:spPr bwMode="auto">
          <a:xfrm>
            <a:off x="1828800" y="5995618"/>
            <a:ext cx="5486400" cy="709982"/>
          </a:xfrm>
          <a:prstGeom prst="roundRect">
            <a:avLst>
              <a:gd name="adj" fmla="val 16667"/>
            </a:avLst>
          </a:prstGeom>
          <a:solidFill>
            <a:srgbClr val="FFFF66"/>
          </a:solidFill>
          <a:ln w="38100" algn="ctr">
            <a:solidFill>
              <a:srgbClr val="FF0000"/>
            </a:solidFill>
            <a:round/>
            <a:headEnd/>
            <a:tailEnd/>
          </a:ln>
        </p:spPr>
        <p:txBody>
          <a:bodyPr wrap="square">
            <a:spAutoFit/>
          </a:bodyPr>
          <a:lstStyle/>
          <a:p>
            <a:pPr>
              <a:lnSpc>
                <a:spcPct val="85000"/>
              </a:lnSpc>
              <a:spcBef>
                <a:spcPct val="30000"/>
              </a:spcBef>
              <a:buClr>
                <a:schemeClr val="bg1"/>
              </a:buClr>
              <a:buSzPct val="80000"/>
              <a:buFont typeface="Wingdings" pitchFamily="2" charset="2"/>
              <a:buNone/>
            </a:pPr>
            <a:r>
              <a:rPr lang="en-US" sz="1400" dirty="0" smtClean="0">
                <a:solidFill>
                  <a:srgbClr val="000099"/>
                </a:solidFill>
              </a:rPr>
              <a:t>To put 490 tons per day in context, the expected reductions from the Tier 3 Vehicle and Fuel Standards in 2018 is projected to be 324 </a:t>
            </a:r>
            <a:r>
              <a:rPr lang="en-US" sz="1400" dirty="0" err="1" smtClean="0">
                <a:solidFill>
                  <a:srgbClr val="000099"/>
                </a:solidFill>
              </a:rPr>
              <a:t>tpd</a:t>
            </a:r>
            <a:r>
              <a:rPr lang="en-US" sz="1400" dirty="0" smtClean="0">
                <a:solidFill>
                  <a:srgbClr val="000099"/>
                </a:solidFill>
              </a:rPr>
              <a:t>  (in OTC and 176A  states) and 486 </a:t>
            </a:r>
            <a:r>
              <a:rPr lang="en-US" sz="1400" dirty="0" err="1" smtClean="0">
                <a:solidFill>
                  <a:srgbClr val="000099"/>
                </a:solidFill>
              </a:rPr>
              <a:t>tpd</a:t>
            </a:r>
            <a:r>
              <a:rPr lang="en-US" sz="1400" dirty="0" smtClean="0">
                <a:solidFill>
                  <a:srgbClr val="000099"/>
                </a:solidFill>
              </a:rPr>
              <a:t> for all states in SE and MW and  OTC</a:t>
            </a:r>
            <a:endParaRPr lang="en-US" sz="1400" dirty="0">
              <a:solidFill>
                <a:srgbClr val="00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P spid="14"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381000" y="-152400"/>
            <a:ext cx="8716370" cy="1143000"/>
          </a:xfrm>
        </p:spPr>
        <p:txBody>
          <a:bodyPr/>
          <a:lstStyle/>
          <a:p>
            <a:r>
              <a:rPr lang="en-US" sz="4800" dirty="0" smtClean="0">
                <a:solidFill>
                  <a:srgbClr val="003399"/>
                </a:solidFill>
              </a:rPr>
              <a:t>Some Progress in 2015</a:t>
            </a:r>
            <a:endParaRPr lang="en-US" sz="4800" dirty="0">
              <a:solidFill>
                <a:srgbClr val="003399"/>
              </a:solidFill>
            </a:endParaRPr>
          </a:p>
        </p:txBody>
      </p:sp>
      <p:sp>
        <p:nvSpPr>
          <p:cNvPr id="10" name="Rectangle 3"/>
          <p:cNvSpPr>
            <a:spLocks noGrp="1"/>
          </p:cNvSpPr>
          <p:nvPr>
            <p:ph type="body" sz="half" idx="4294967295"/>
          </p:nvPr>
        </p:nvSpPr>
        <p:spPr>
          <a:xfrm>
            <a:off x="304800" y="1216926"/>
            <a:ext cx="5181600" cy="5564874"/>
          </a:xfrm>
        </p:spPr>
        <p:txBody>
          <a:bodyPr/>
          <a:lstStyle/>
          <a:p>
            <a:pPr>
              <a:lnSpc>
                <a:spcPct val="90000"/>
              </a:lnSpc>
            </a:pPr>
            <a:r>
              <a:rPr lang="en-US" sz="2800" dirty="0" smtClean="0">
                <a:latin typeface="Arial" pitchFamily="34" charset="0"/>
                <a:cs typeface="Arial" pitchFamily="34" charset="0"/>
              </a:rPr>
              <a:t>The states participating in SCOOT have been working to optimize EGU controls</a:t>
            </a:r>
          </a:p>
          <a:p>
            <a:pPr>
              <a:lnSpc>
                <a:spcPct val="90000"/>
              </a:lnSpc>
            </a:pPr>
            <a:r>
              <a:rPr lang="en-US" sz="2800" dirty="0" smtClean="0">
                <a:latin typeface="Arial" pitchFamily="34" charset="0"/>
                <a:cs typeface="Arial" pitchFamily="34" charset="0"/>
              </a:rPr>
              <a:t>Some progress in the summer of 2015, but still a long way to go</a:t>
            </a:r>
          </a:p>
          <a:p>
            <a:pPr>
              <a:lnSpc>
                <a:spcPct val="90000"/>
              </a:lnSpc>
            </a:pPr>
            <a:r>
              <a:rPr lang="en-US" sz="2800" dirty="0" smtClean="0">
                <a:latin typeface="Arial" pitchFamily="34" charset="0"/>
                <a:cs typeface="Arial" pitchFamily="34" charset="0"/>
              </a:rPr>
              <a:t>Pushing to have states include optimized controls in Good Neighbor SIPs</a:t>
            </a:r>
          </a:p>
          <a:p>
            <a:pPr>
              <a:lnSpc>
                <a:spcPct val="90000"/>
              </a:lnSpc>
            </a:pPr>
            <a:r>
              <a:rPr lang="en-US" sz="2800" dirty="0" smtClean="0">
                <a:latin typeface="Arial" pitchFamily="34" charset="0"/>
                <a:cs typeface="Arial" pitchFamily="34" charset="0"/>
              </a:rPr>
              <a:t>More success by the summer of 2016?</a:t>
            </a:r>
          </a:p>
        </p:txBody>
      </p:sp>
      <p:pic>
        <p:nvPicPr>
          <p:cNvPr id="13" name="Picture 6" descr="ANd9GcSq8i9nABeKVipRLgvZxjkdEkJJzPzChoor-d0-8KY3YqvR3p8J3dnq-wrb"/>
          <p:cNvPicPr>
            <a:picLocks noChangeAspect="1" noChangeArrowheads="1"/>
          </p:cNvPicPr>
          <p:nvPr/>
        </p:nvPicPr>
        <p:blipFill>
          <a:blip r:embed="rId2" cstate="print"/>
          <a:srcRect/>
          <a:stretch>
            <a:fillRect/>
          </a:stretch>
        </p:blipFill>
        <p:spPr bwMode="auto">
          <a:xfrm>
            <a:off x="5943600" y="3505200"/>
            <a:ext cx="2768600" cy="1842319"/>
          </a:xfrm>
          <a:prstGeom prst="rect">
            <a:avLst/>
          </a:prstGeom>
          <a:noFill/>
          <a:ln w="38100">
            <a:solidFill>
              <a:srgbClr val="000080"/>
            </a:solidFill>
            <a:miter lim="800000"/>
            <a:headEnd/>
            <a:tailEnd/>
          </a:ln>
        </p:spPr>
      </p:pic>
      <p:pic>
        <p:nvPicPr>
          <p:cNvPr id="14" name="Picture 8" descr="ANd9GcTK5rumB7aPKylGUp5TYMI3vjEWiT2Af3TI0jiC6GO895STPv382Q"/>
          <p:cNvPicPr>
            <a:picLocks noChangeAspect="1" noChangeArrowheads="1"/>
          </p:cNvPicPr>
          <p:nvPr/>
        </p:nvPicPr>
        <p:blipFill>
          <a:blip r:embed="rId3" cstate="print"/>
          <a:srcRect/>
          <a:stretch>
            <a:fillRect/>
          </a:stretch>
        </p:blipFill>
        <p:spPr bwMode="auto">
          <a:xfrm>
            <a:off x="5991225" y="1341438"/>
            <a:ext cx="2619375" cy="1785598"/>
          </a:xfrm>
          <a:prstGeom prst="rect">
            <a:avLst/>
          </a:prstGeom>
          <a:noFill/>
          <a:ln w="38100">
            <a:solidFill>
              <a:srgbClr val="FF0000"/>
            </a:solidFill>
            <a:miter lim="800000"/>
            <a:headEnd/>
            <a:tailEnd/>
          </a:ln>
        </p:spPr>
      </p:pic>
      <p:sp>
        <p:nvSpPr>
          <p:cNvPr id="8" name="Slide Number Placeholder 7"/>
          <p:cNvSpPr>
            <a:spLocks noGrp="1"/>
          </p:cNvSpPr>
          <p:nvPr>
            <p:ph type="sldNum" sz="quarter" idx="10"/>
          </p:nvPr>
        </p:nvSpPr>
        <p:spPr/>
        <p:txBody>
          <a:bodyPr/>
          <a:lstStyle/>
          <a:p>
            <a:pPr>
              <a:defRPr/>
            </a:pPr>
            <a:r>
              <a:rPr lang="en-US" smtClean="0"/>
              <a:t>Page </a:t>
            </a:r>
            <a:fld id="{420D65AB-DD19-4E5C-8129-3730AADDC5E2}" type="slidenum">
              <a:rPr lang="en-US" smtClean="0"/>
              <a:pPr>
                <a:defRPr/>
              </a:pPr>
              <a:t>30</a:t>
            </a:fld>
            <a:endParaRPr lang="en-US"/>
          </a:p>
        </p:txBody>
      </p:sp>
    </p:spTree>
    <p:extLst>
      <p:ext uri="{BB962C8B-B14F-4D97-AF65-F5344CB8AC3E}">
        <p14:creationId xmlns="" xmlns:p14="http://schemas.microsoft.com/office/powerpoint/2010/main" val="315417147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2" name="Rectangle 4"/>
          <p:cNvSpPr>
            <a:spLocks noGrp="1"/>
          </p:cNvSpPr>
          <p:nvPr>
            <p:ph type="title" idx="4294967295"/>
          </p:nvPr>
        </p:nvSpPr>
        <p:spPr>
          <a:xfrm>
            <a:off x="609600" y="-76201"/>
            <a:ext cx="8229600" cy="1143001"/>
          </a:xfrm>
        </p:spPr>
        <p:txBody>
          <a:bodyPr/>
          <a:lstStyle/>
          <a:p>
            <a:r>
              <a:rPr lang="en-US" sz="4800" dirty="0" smtClean="0">
                <a:solidFill>
                  <a:srgbClr val="003399"/>
                </a:solidFill>
                <a:latin typeface="Calibri" pitchFamily="34" charset="0"/>
                <a:ea typeface="ＭＳ Ｐゴシック" pitchFamily="34" charset="-128"/>
              </a:rPr>
              <a:t>Analysis of 2015 Optimization</a:t>
            </a:r>
          </a:p>
        </p:txBody>
      </p:sp>
      <p:sp>
        <p:nvSpPr>
          <p:cNvPr id="165893" name="Rectangle 5"/>
          <p:cNvSpPr>
            <a:spLocks noGrp="1"/>
          </p:cNvSpPr>
          <p:nvPr>
            <p:ph type="body" sz="half" idx="4294967295"/>
          </p:nvPr>
        </p:nvSpPr>
        <p:spPr>
          <a:xfrm>
            <a:off x="152400" y="990600"/>
            <a:ext cx="6019800" cy="5867400"/>
          </a:xfrm>
        </p:spPr>
        <p:txBody>
          <a:bodyPr/>
          <a:lstStyle/>
          <a:p>
            <a:pPr>
              <a:lnSpc>
                <a:spcPct val="80000"/>
              </a:lnSpc>
            </a:pPr>
            <a:r>
              <a:rPr lang="en-US" sz="2400" dirty="0" smtClean="0">
                <a:latin typeface="Times New Roman" pitchFamily="18" charset="0"/>
                <a:ea typeface="ＭＳ Ｐゴシック" pitchFamily="34" charset="-128"/>
                <a:cs typeface="Times New Roman" pitchFamily="18" charset="0"/>
              </a:rPr>
              <a:t>Maryland analyzed the emissions data submitted by sources for May and June of 2015</a:t>
            </a:r>
          </a:p>
          <a:p>
            <a:pPr lvl="1">
              <a:lnSpc>
                <a:spcPct val="80000"/>
              </a:lnSpc>
            </a:pPr>
            <a:r>
              <a:rPr lang="en-US" sz="2000" dirty="0" smtClean="0">
                <a:latin typeface="Times New Roman" pitchFamily="18" charset="0"/>
                <a:cs typeface="Times New Roman" pitchFamily="18" charset="0"/>
              </a:rPr>
              <a:t>MD, PA, VA, NC, TN, KY, WV, OH, IN, IL, MI</a:t>
            </a:r>
            <a:endParaRPr lang="en-US" sz="2000" dirty="0" smtClean="0">
              <a:latin typeface="Times New Roman" pitchFamily="18" charset="0"/>
              <a:ea typeface="ＭＳ Ｐゴシック" pitchFamily="34" charset="-128"/>
              <a:cs typeface="Times New Roman" pitchFamily="18" charset="0"/>
            </a:endParaRPr>
          </a:p>
          <a:p>
            <a:pPr>
              <a:lnSpc>
                <a:spcPct val="80000"/>
              </a:lnSpc>
            </a:pPr>
            <a:r>
              <a:rPr lang="en-US" sz="2400" dirty="0" smtClean="0">
                <a:latin typeface="Times New Roman" pitchFamily="18" charset="0"/>
                <a:ea typeface="ＭＳ Ｐゴシック" pitchFamily="34" charset="-128"/>
                <a:cs typeface="Times New Roman" pitchFamily="18" charset="0"/>
              </a:rPr>
              <a:t>Looked at 2015 May through June average emission rates at 233 individual units</a:t>
            </a:r>
          </a:p>
          <a:p>
            <a:pPr>
              <a:lnSpc>
                <a:spcPct val="80000"/>
              </a:lnSpc>
            </a:pPr>
            <a:r>
              <a:rPr lang="en-US" sz="2400" dirty="0" smtClean="0">
                <a:latin typeface="Times New Roman" pitchFamily="18" charset="0"/>
                <a:ea typeface="ＭＳ Ｐゴシック" pitchFamily="34" charset="-128"/>
                <a:cs typeface="Times New Roman" pitchFamily="18" charset="0"/>
              </a:rPr>
              <a:t>Compared those rates to the lowest demonstrated ozone season average emission rate from the past</a:t>
            </a:r>
          </a:p>
          <a:p>
            <a:pPr>
              <a:lnSpc>
                <a:spcPct val="80000"/>
              </a:lnSpc>
            </a:pPr>
            <a:r>
              <a:rPr lang="en-US" sz="2400" dirty="0" smtClean="0">
                <a:latin typeface="Times New Roman" pitchFamily="18" charset="0"/>
                <a:ea typeface="ＭＳ Ｐゴシック" pitchFamily="34" charset="-128"/>
                <a:cs typeface="Times New Roman" pitchFamily="18" charset="0"/>
              </a:rPr>
              <a:t>Identified which units are and are not optimizing controls</a:t>
            </a:r>
          </a:p>
          <a:p>
            <a:pPr>
              <a:lnSpc>
                <a:spcPct val="80000"/>
              </a:lnSpc>
            </a:pPr>
            <a:r>
              <a:rPr lang="en-US" sz="2400" dirty="0" smtClean="0">
                <a:latin typeface="Times New Roman" pitchFamily="18" charset="0"/>
                <a:ea typeface="ＭＳ Ｐゴシック" pitchFamily="34" charset="-128"/>
                <a:cs typeface="Times New Roman" pitchFamily="18" charset="0"/>
              </a:rPr>
              <a:t>Identified which states are doing better than others</a:t>
            </a:r>
          </a:p>
          <a:p>
            <a:pPr>
              <a:lnSpc>
                <a:spcPct val="80000"/>
              </a:lnSpc>
            </a:pPr>
            <a:r>
              <a:rPr lang="en-US" sz="2400" dirty="0" smtClean="0">
                <a:latin typeface="Times New Roman" pitchFamily="18" charset="0"/>
                <a:ea typeface="ＭＳ Ｐゴシック" pitchFamily="34" charset="-128"/>
                <a:cs typeface="Times New Roman" pitchFamily="18" charset="0"/>
              </a:rPr>
              <a:t>Mixed results</a:t>
            </a:r>
          </a:p>
          <a:p>
            <a:pPr lvl="1">
              <a:lnSpc>
                <a:spcPct val="80000"/>
              </a:lnSpc>
            </a:pPr>
            <a:r>
              <a:rPr lang="en-US" sz="2000" dirty="0" smtClean="0">
                <a:latin typeface="Times New Roman" pitchFamily="18" charset="0"/>
                <a:ea typeface="ＭＳ Ｐゴシック" pitchFamily="34" charset="-128"/>
                <a:cs typeface="Times New Roman" pitchFamily="18" charset="0"/>
              </a:rPr>
              <a:t>Clearly some real efforts being made to optimize controls</a:t>
            </a:r>
          </a:p>
          <a:p>
            <a:pPr lvl="1">
              <a:lnSpc>
                <a:spcPct val="80000"/>
              </a:lnSpc>
            </a:pPr>
            <a:r>
              <a:rPr lang="en-US" sz="2000" dirty="0" smtClean="0">
                <a:latin typeface="Times New Roman" pitchFamily="18" charset="0"/>
                <a:ea typeface="ＭＳ Ｐゴシック" pitchFamily="34" charset="-128"/>
                <a:cs typeface="Times New Roman" pitchFamily="18" charset="0"/>
              </a:rPr>
              <a:t>Clearly some lack of effort as well</a:t>
            </a:r>
            <a:endParaRPr lang="en-US" sz="2400" dirty="0" smtClean="0">
              <a:latin typeface="Times New Roman" pitchFamily="18" charset="0"/>
              <a:ea typeface="ＭＳ Ｐゴシック" pitchFamily="34" charset="-128"/>
              <a:cs typeface="Times New Roman" pitchFamily="18" charset="0"/>
            </a:endParaRPr>
          </a:p>
        </p:txBody>
      </p:sp>
      <p:sp>
        <p:nvSpPr>
          <p:cNvPr id="165896" name="AutoShape 8" descr="Z"/>
          <p:cNvSpPr>
            <a:spLocks noChangeAspect="1" noChangeArrowheads="1"/>
          </p:cNvSpPr>
          <p:nvPr/>
        </p:nvSpPr>
        <p:spPr bwMode="auto">
          <a:xfrm>
            <a:off x="4419600" y="3276600"/>
            <a:ext cx="304800" cy="304800"/>
          </a:xfrm>
          <a:prstGeom prst="rect">
            <a:avLst/>
          </a:prstGeom>
          <a:noFill/>
        </p:spPr>
        <p:txBody>
          <a:bodyPr/>
          <a:lstStyle/>
          <a:p>
            <a:pPr algn="l" defTabSz="457200"/>
            <a:endParaRPr lang="en-US" dirty="0">
              <a:solidFill>
                <a:prstClr val="black"/>
              </a:solidFill>
            </a:endParaRPr>
          </a:p>
        </p:txBody>
      </p:sp>
      <p:sp>
        <p:nvSpPr>
          <p:cNvPr id="165898" name="AutoShape 10" descr="Z"/>
          <p:cNvSpPr>
            <a:spLocks noChangeAspect="1" noChangeArrowheads="1"/>
          </p:cNvSpPr>
          <p:nvPr/>
        </p:nvSpPr>
        <p:spPr bwMode="auto">
          <a:xfrm>
            <a:off x="4419600" y="3276600"/>
            <a:ext cx="304800" cy="304800"/>
          </a:xfrm>
          <a:prstGeom prst="rect">
            <a:avLst/>
          </a:prstGeom>
          <a:noFill/>
        </p:spPr>
        <p:txBody>
          <a:bodyPr/>
          <a:lstStyle/>
          <a:p>
            <a:pPr algn="l" defTabSz="457200"/>
            <a:endParaRPr lang="en-US" dirty="0">
              <a:solidFill>
                <a:prstClr val="black"/>
              </a:solidFill>
            </a:endParaRPr>
          </a:p>
        </p:txBody>
      </p:sp>
      <p:sp>
        <p:nvSpPr>
          <p:cNvPr id="165900" name="AutoShape 12" descr="Z"/>
          <p:cNvSpPr>
            <a:spLocks noChangeAspect="1" noChangeArrowheads="1"/>
          </p:cNvSpPr>
          <p:nvPr/>
        </p:nvSpPr>
        <p:spPr bwMode="auto">
          <a:xfrm>
            <a:off x="3281363" y="2543175"/>
            <a:ext cx="2581275" cy="1771650"/>
          </a:xfrm>
          <a:prstGeom prst="rect">
            <a:avLst/>
          </a:prstGeom>
          <a:noFill/>
        </p:spPr>
        <p:txBody>
          <a:bodyPr/>
          <a:lstStyle/>
          <a:p>
            <a:pPr algn="l" defTabSz="457200"/>
            <a:endParaRPr lang="en-US" dirty="0">
              <a:solidFill>
                <a:prstClr val="black"/>
              </a:solidFill>
            </a:endParaRPr>
          </a:p>
        </p:txBody>
      </p:sp>
      <p:sp>
        <p:nvSpPr>
          <p:cNvPr id="165902" name="AutoShape 14" descr="Z"/>
          <p:cNvSpPr>
            <a:spLocks noChangeAspect="1" noChangeArrowheads="1"/>
          </p:cNvSpPr>
          <p:nvPr/>
        </p:nvSpPr>
        <p:spPr bwMode="auto">
          <a:xfrm>
            <a:off x="3281363" y="2543175"/>
            <a:ext cx="2581275" cy="1771650"/>
          </a:xfrm>
          <a:prstGeom prst="rect">
            <a:avLst/>
          </a:prstGeom>
          <a:noFill/>
        </p:spPr>
        <p:txBody>
          <a:bodyPr/>
          <a:lstStyle/>
          <a:p>
            <a:pPr algn="l" defTabSz="457200"/>
            <a:endParaRPr lang="en-US" dirty="0">
              <a:solidFill>
                <a:prstClr val="black"/>
              </a:solidFill>
            </a:endParaRPr>
          </a:p>
        </p:txBody>
      </p:sp>
      <p:pic>
        <p:nvPicPr>
          <p:cNvPr id="165904" name="Picture 16" descr="7107644-md"/>
          <p:cNvPicPr>
            <a:picLocks noChangeAspect="1" noChangeArrowheads="1"/>
          </p:cNvPicPr>
          <p:nvPr/>
        </p:nvPicPr>
        <p:blipFill>
          <a:blip r:embed="rId3" cstate="print"/>
          <a:srcRect/>
          <a:stretch>
            <a:fillRect/>
          </a:stretch>
        </p:blipFill>
        <p:spPr bwMode="auto">
          <a:xfrm>
            <a:off x="6400800" y="3962401"/>
            <a:ext cx="2438400" cy="1672621"/>
          </a:xfrm>
          <a:prstGeom prst="rect">
            <a:avLst/>
          </a:prstGeom>
          <a:noFill/>
        </p:spPr>
      </p:pic>
      <p:pic>
        <p:nvPicPr>
          <p:cNvPr id="165906" name="Picture 18" descr="4675899754_3e524da299_o"/>
          <p:cNvPicPr>
            <a:picLocks noChangeAspect="1" noChangeArrowheads="1"/>
          </p:cNvPicPr>
          <p:nvPr/>
        </p:nvPicPr>
        <p:blipFill>
          <a:blip r:embed="rId4" cstate="print"/>
          <a:srcRect/>
          <a:stretch>
            <a:fillRect/>
          </a:stretch>
        </p:blipFill>
        <p:spPr bwMode="auto">
          <a:xfrm>
            <a:off x="6858000" y="1371600"/>
            <a:ext cx="1432059" cy="2286000"/>
          </a:xfrm>
          <a:prstGeom prst="rect">
            <a:avLst/>
          </a:prstGeom>
          <a:noFill/>
          <a:ln w="38100">
            <a:solidFill>
              <a:srgbClr val="FF0000"/>
            </a:solidFill>
            <a:miter lim="800000"/>
            <a:headEnd/>
            <a:tailEnd/>
          </a:ln>
        </p:spPr>
      </p:pic>
      <p:sp>
        <p:nvSpPr>
          <p:cNvPr id="10" name="Slide Number Placeholder 9"/>
          <p:cNvSpPr>
            <a:spLocks noGrp="1"/>
          </p:cNvSpPr>
          <p:nvPr>
            <p:ph type="sldNum" sz="quarter" idx="4294967295"/>
          </p:nvPr>
        </p:nvSpPr>
        <p:spPr>
          <a:xfrm>
            <a:off x="-838200" y="6569075"/>
            <a:ext cx="2133600" cy="365125"/>
          </a:xfrm>
          <a:prstGeom prst="rect">
            <a:avLst/>
          </a:prstGeom>
        </p:spPr>
        <p:txBody>
          <a:bodyPr/>
          <a:lstStyle/>
          <a:p>
            <a:pPr>
              <a:buNone/>
            </a:pPr>
            <a:fld id="{D93B1CB0-A352-4247-B372-17F044EE26A0}" type="slidenum">
              <a:rPr lang="en-US" sz="1200" smtClean="0"/>
              <a:pPr>
                <a:buNone/>
              </a:pPr>
              <a:t>31</a:t>
            </a:fld>
            <a:endParaRPr lang="en-US" sz="12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934200" y="6492875"/>
            <a:ext cx="2133600" cy="365125"/>
          </a:xfrm>
        </p:spPr>
        <p:txBody>
          <a:bodyPr/>
          <a:lstStyle/>
          <a:p>
            <a:fld id="{A4E377A7-66E4-4E97-B5BB-60ED309E521D}" type="slidenum">
              <a:rPr lang="en-US" smtClean="0"/>
              <a:pPr/>
              <a:t>32</a:t>
            </a:fld>
            <a:endParaRPr lang="en-US" dirty="0"/>
          </a:p>
        </p:txBody>
      </p:sp>
      <p:sp>
        <p:nvSpPr>
          <p:cNvPr id="6" name="Title 1"/>
          <p:cNvSpPr txBox="1">
            <a:spLocks/>
          </p:cNvSpPr>
          <p:nvPr/>
        </p:nvSpPr>
        <p:spPr>
          <a:xfrm>
            <a:off x="685800" y="152400"/>
            <a:ext cx="8458200" cy="1143000"/>
          </a:xfrm>
          <a:prstGeom prst="rect">
            <a:avLst/>
          </a:prstGeom>
        </p:spPr>
        <p:txBody>
          <a:bodyPr/>
          <a:lstStyle/>
          <a:p>
            <a:pPr algn="ctr" defTabSz="457200" eaLnBrk="0" hangingPunct="0">
              <a:lnSpc>
                <a:spcPct val="100000"/>
              </a:lnSpc>
              <a:spcBef>
                <a:spcPct val="0"/>
              </a:spcBef>
              <a:buClrTx/>
              <a:buSzTx/>
              <a:buFontTx/>
              <a:buNone/>
              <a:defRPr/>
            </a:pPr>
            <a:r>
              <a:rPr lang="en-US" sz="3600" dirty="0" smtClean="0">
                <a:solidFill>
                  <a:srgbClr val="003399"/>
                </a:solidFill>
                <a:latin typeface="Arial" charset="0"/>
                <a:ea typeface="ＭＳ Ｐゴシック"/>
                <a:cs typeface="+mj-cs"/>
              </a:rPr>
              <a:t>Optimization Appears to be Underway</a:t>
            </a:r>
            <a:endParaRPr lang="en-US" sz="3600" dirty="0">
              <a:solidFill>
                <a:srgbClr val="003399"/>
              </a:solidFill>
              <a:latin typeface="Arial" charset="0"/>
              <a:ea typeface="ＭＳ Ｐゴシック"/>
              <a:cs typeface="+mj-cs"/>
            </a:endParaRPr>
          </a:p>
        </p:txBody>
      </p:sp>
      <p:sp>
        <p:nvSpPr>
          <p:cNvPr id="10" name="Content Placeholder 2"/>
          <p:cNvSpPr txBox="1">
            <a:spLocks/>
          </p:cNvSpPr>
          <p:nvPr/>
        </p:nvSpPr>
        <p:spPr>
          <a:xfrm>
            <a:off x="533400" y="1371600"/>
            <a:ext cx="8153400" cy="2514600"/>
          </a:xfrm>
          <a:prstGeom prst="rect">
            <a:avLst/>
          </a:prstGeom>
        </p:spPr>
        <p:txBody>
          <a:bodyPr>
            <a:noAutofit/>
          </a:bodyPr>
          <a:lstStyle/>
          <a:p>
            <a:pPr marL="342900" indent="-342900" defTabSz="457200" eaLnBrk="0" hangingPunct="0">
              <a:lnSpc>
                <a:spcPct val="100000"/>
              </a:lnSpc>
              <a:spcBef>
                <a:spcPct val="20000"/>
              </a:spcBef>
              <a:buClrTx/>
              <a:buSzTx/>
              <a:buFont typeface="Arial" charset="0"/>
              <a:buChar char="•"/>
            </a:pPr>
            <a:r>
              <a:rPr lang="en-US" sz="3200" dirty="0" smtClean="0">
                <a:solidFill>
                  <a:prstClr val="black"/>
                </a:solidFill>
                <a:latin typeface="Arial" charset="0"/>
              </a:rPr>
              <a:t>States with the majority of their units meeting or out-performing best historical rates</a:t>
            </a:r>
          </a:p>
          <a:p>
            <a:pPr marL="800100" lvl="1" indent="-342900" defTabSz="457200" eaLnBrk="0" hangingPunct="0">
              <a:lnSpc>
                <a:spcPct val="100000"/>
              </a:lnSpc>
              <a:spcBef>
                <a:spcPct val="20000"/>
              </a:spcBef>
              <a:buClrTx/>
              <a:buSzTx/>
              <a:buFont typeface="Arial" charset="0"/>
              <a:buChar char="•"/>
            </a:pPr>
            <a:r>
              <a:rPr lang="en-US" sz="2800" dirty="0" smtClean="0">
                <a:solidFill>
                  <a:prstClr val="black"/>
                </a:solidFill>
                <a:latin typeface="Arial" charset="0"/>
              </a:rPr>
              <a:t>Illinois</a:t>
            </a:r>
          </a:p>
          <a:p>
            <a:pPr marL="800100" lvl="1" indent="-342900" defTabSz="457200" eaLnBrk="0" hangingPunct="0">
              <a:lnSpc>
                <a:spcPct val="100000"/>
              </a:lnSpc>
              <a:spcBef>
                <a:spcPct val="20000"/>
              </a:spcBef>
              <a:buClrTx/>
              <a:buSzTx/>
              <a:buFont typeface="Arial" charset="0"/>
              <a:buChar char="•"/>
            </a:pPr>
            <a:r>
              <a:rPr lang="en-US" sz="2800" dirty="0" smtClean="0">
                <a:solidFill>
                  <a:prstClr val="black"/>
                </a:solidFill>
                <a:latin typeface="Arial" charset="0"/>
              </a:rPr>
              <a:t>Michigan</a:t>
            </a:r>
          </a:p>
          <a:p>
            <a:pPr marL="800100" lvl="1" indent="-342900" defTabSz="457200" eaLnBrk="0" hangingPunct="0">
              <a:lnSpc>
                <a:spcPct val="100000"/>
              </a:lnSpc>
              <a:spcBef>
                <a:spcPct val="20000"/>
              </a:spcBef>
              <a:buClrTx/>
              <a:buSzTx/>
              <a:buFont typeface="Arial" charset="0"/>
              <a:buChar char="•"/>
            </a:pPr>
            <a:r>
              <a:rPr lang="en-US" sz="2800" dirty="0" smtClean="0">
                <a:solidFill>
                  <a:prstClr val="black"/>
                </a:solidFill>
                <a:latin typeface="Arial" charset="0"/>
              </a:rPr>
              <a:t>Tennessee</a:t>
            </a:r>
          </a:p>
          <a:p>
            <a:pPr marL="800100" lvl="1" indent="-342900" defTabSz="457200" eaLnBrk="0" hangingPunct="0">
              <a:lnSpc>
                <a:spcPct val="100000"/>
              </a:lnSpc>
              <a:spcBef>
                <a:spcPct val="20000"/>
              </a:spcBef>
              <a:buClrTx/>
              <a:buSzTx/>
              <a:buFont typeface="Arial" charset="0"/>
              <a:buChar char="•"/>
            </a:pPr>
            <a:r>
              <a:rPr lang="en-US" sz="2800" dirty="0" smtClean="0">
                <a:solidFill>
                  <a:prstClr val="black"/>
                </a:solidFill>
                <a:latin typeface="Arial" charset="0"/>
              </a:rPr>
              <a:t>Virginia</a:t>
            </a:r>
          </a:p>
          <a:p>
            <a:pPr marL="800100" lvl="1" indent="-342900" defTabSz="457200" eaLnBrk="0" hangingPunct="0">
              <a:lnSpc>
                <a:spcPct val="100000"/>
              </a:lnSpc>
              <a:spcBef>
                <a:spcPct val="20000"/>
              </a:spcBef>
              <a:buClrTx/>
              <a:buSzTx/>
              <a:buFont typeface="Arial" charset="0"/>
              <a:buChar char="•"/>
            </a:pPr>
            <a:r>
              <a:rPr lang="en-US" sz="2800" dirty="0" smtClean="0">
                <a:solidFill>
                  <a:prstClr val="black"/>
                </a:solidFill>
                <a:latin typeface="Arial" charset="0"/>
              </a:rPr>
              <a:t>Maryland </a:t>
            </a:r>
          </a:p>
          <a:p>
            <a:pPr marL="342900" indent="-342900" defTabSz="457200" eaLnBrk="0" hangingPunct="0">
              <a:lnSpc>
                <a:spcPct val="100000"/>
              </a:lnSpc>
              <a:spcBef>
                <a:spcPct val="20000"/>
              </a:spcBef>
              <a:buClrTx/>
              <a:buSzTx/>
              <a:buFont typeface="Arial" charset="0"/>
              <a:buChar char="•"/>
            </a:pPr>
            <a:endParaRPr lang="en-US" sz="2000" dirty="0" smtClean="0">
              <a:solidFill>
                <a:srgbClr val="C0504D"/>
              </a:solidFill>
              <a:latin typeface="Arial" charset="0"/>
            </a:endParaRPr>
          </a:p>
          <a:p>
            <a:pPr marL="342900" indent="-342900" defTabSz="457200" eaLnBrk="0" hangingPunct="0">
              <a:lnSpc>
                <a:spcPct val="100000"/>
              </a:lnSpc>
              <a:spcBef>
                <a:spcPct val="20000"/>
              </a:spcBef>
              <a:buClrTx/>
              <a:buSzTx/>
              <a:buFont typeface="Arial" charset="0"/>
              <a:buChar char="•"/>
            </a:pPr>
            <a:endParaRPr lang="en-US" sz="2000" dirty="0" smtClean="0">
              <a:solidFill>
                <a:srgbClr val="FF0000"/>
              </a:solidFill>
              <a:latin typeface="Arial" charset="0"/>
              <a:ea typeface="ＭＳ Ｐゴシック"/>
            </a:endParaRPr>
          </a:p>
        </p:txBody>
      </p:sp>
      <p:pic>
        <p:nvPicPr>
          <p:cNvPr id="5" name="Picture 4" descr="image010">
            <a:hlinkClick r:id="rId2"/>
          </p:cNvPr>
          <p:cNvPicPr>
            <a:picLocks noChangeAspect="1" noChangeArrowheads="1"/>
          </p:cNvPicPr>
          <p:nvPr/>
        </p:nvPicPr>
        <p:blipFill>
          <a:blip r:embed="rId3" cstate="print"/>
          <a:srcRect/>
          <a:stretch>
            <a:fillRect/>
          </a:stretch>
        </p:blipFill>
        <p:spPr bwMode="auto">
          <a:xfrm>
            <a:off x="3886200" y="2895600"/>
            <a:ext cx="4578350" cy="2514600"/>
          </a:xfrm>
          <a:prstGeom prst="rect">
            <a:avLst/>
          </a:prstGeom>
          <a:noFill/>
          <a:ln w="38100">
            <a:solidFill>
              <a:srgbClr val="C00000"/>
            </a:solid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8305800" cy="685800"/>
          </a:xfrm>
        </p:spPr>
        <p:txBody>
          <a:bodyPr>
            <a:noAutofit/>
          </a:bodyPr>
          <a:lstStyle/>
          <a:p>
            <a:r>
              <a:rPr lang="en-US" sz="3600" dirty="0" smtClean="0"/>
              <a:t>Optimization Appears to be Underway</a:t>
            </a:r>
            <a:endParaRPr lang="en-US" sz="3600" dirty="0"/>
          </a:p>
        </p:txBody>
      </p:sp>
      <p:sp>
        <p:nvSpPr>
          <p:cNvPr id="18" name="Title 1"/>
          <p:cNvSpPr txBox="1">
            <a:spLocks/>
          </p:cNvSpPr>
          <p:nvPr/>
        </p:nvSpPr>
        <p:spPr bwMode="auto">
          <a:xfrm>
            <a:off x="533400" y="762000"/>
            <a:ext cx="83058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a:spcBef>
                <a:spcPct val="0"/>
              </a:spcBef>
              <a:buClrTx/>
              <a:buSzTx/>
              <a:buFontTx/>
              <a:buNone/>
              <a:defRPr/>
            </a:pPr>
            <a:r>
              <a:rPr lang="en-US" i="1" kern="0" dirty="0" smtClean="0">
                <a:solidFill>
                  <a:srgbClr val="003399"/>
                </a:solidFill>
                <a:latin typeface="Arial"/>
              </a:rPr>
              <a:t>May and June 2015 Total NOx Emissions – Actual and Best Rates from Past</a:t>
            </a:r>
            <a:endParaRPr lang="en-US" i="1" kern="0" dirty="0">
              <a:solidFill>
                <a:srgbClr val="003399"/>
              </a:solidFill>
              <a:latin typeface="Arial"/>
            </a:endParaRPr>
          </a:p>
        </p:txBody>
      </p:sp>
      <p:sp>
        <p:nvSpPr>
          <p:cNvPr id="11" name="Slide Number Placeholder 8"/>
          <p:cNvSpPr txBox="1">
            <a:spLocks/>
          </p:cNvSpPr>
          <p:nvPr/>
        </p:nvSpPr>
        <p:spPr>
          <a:xfrm>
            <a:off x="8763000" y="6569075"/>
            <a:ext cx="533400" cy="365125"/>
          </a:xfrm>
          <a:prstGeom prst="rect">
            <a:avLst/>
          </a:prstGeom>
        </p:spPr>
        <p:txBody>
          <a:bodyPr/>
          <a:lstStyle/>
          <a:p>
            <a:pPr algn="ctr">
              <a:lnSpc>
                <a:spcPct val="100000"/>
              </a:lnSpc>
              <a:spcBef>
                <a:spcPct val="0"/>
              </a:spcBef>
              <a:buClrTx/>
              <a:buSzTx/>
              <a:buFontTx/>
              <a:buNone/>
              <a:defRPr/>
            </a:pPr>
            <a:fld id="{A4E377A7-66E4-4E97-B5BB-60ED309E521D}" type="slidenum">
              <a:rPr lang="en-US" sz="1200" smtClean="0">
                <a:solidFill>
                  <a:prstClr val="black">
                    <a:tint val="75000"/>
                  </a:prstClr>
                </a:solidFill>
                <a:latin typeface="Arial" charset="0"/>
              </a:rPr>
              <a:pPr algn="ctr">
                <a:lnSpc>
                  <a:spcPct val="100000"/>
                </a:lnSpc>
                <a:spcBef>
                  <a:spcPct val="0"/>
                </a:spcBef>
                <a:buClrTx/>
                <a:buSzTx/>
                <a:buFontTx/>
                <a:buNone/>
                <a:defRPr/>
              </a:pPr>
              <a:t>33</a:t>
            </a:fld>
            <a:endParaRPr lang="en-US" sz="1200" dirty="0">
              <a:solidFill>
                <a:prstClr val="black">
                  <a:tint val="75000"/>
                </a:prstClr>
              </a:solidFill>
              <a:latin typeface="Arial" charset="0"/>
            </a:endParaRPr>
          </a:p>
        </p:txBody>
      </p:sp>
      <p:graphicFrame>
        <p:nvGraphicFramePr>
          <p:cNvPr id="14" name="Content Placeholder 9"/>
          <p:cNvGraphicFramePr>
            <a:graphicFrameLocks noGrp="1"/>
          </p:cNvGraphicFramePr>
          <p:nvPr>
            <p:ph idx="1"/>
          </p:nvPr>
        </p:nvGraphicFramePr>
        <p:xfrm>
          <a:off x="0" y="1295400"/>
          <a:ext cx="457200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Content Placeholder 6"/>
          <p:cNvGraphicFramePr>
            <a:graphicFrameLocks/>
          </p:cNvGraphicFramePr>
          <p:nvPr/>
        </p:nvGraphicFramePr>
        <p:xfrm>
          <a:off x="0" y="4038600"/>
          <a:ext cx="4572000" cy="2667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Content Placeholder 6"/>
          <p:cNvGraphicFramePr>
            <a:graphicFrameLocks/>
          </p:cNvGraphicFramePr>
          <p:nvPr/>
        </p:nvGraphicFramePr>
        <p:xfrm>
          <a:off x="4572000" y="129540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22" name="Rectangle 21"/>
          <p:cNvSpPr/>
          <p:nvPr/>
        </p:nvSpPr>
        <p:spPr bwMode="auto">
          <a:xfrm>
            <a:off x="7315200" y="5943600"/>
            <a:ext cx="1600200" cy="609600"/>
          </a:xfrm>
          <a:prstGeom prst="rect">
            <a:avLst/>
          </a:prstGeom>
          <a:solidFill>
            <a:schemeClr val="tx1"/>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00000"/>
              </a:lnSpc>
              <a:spcBef>
                <a:spcPct val="0"/>
              </a:spcBef>
              <a:buClrTx/>
              <a:buSzTx/>
              <a:buFontTx/>
              <a:buNone/>
            </a:pPr>
            <a:endParaRPr lang="en-US" smtClean="0">
              <a:solidFill>
                <a:srgbClr val="000000"/>
              </a:solidFill>
              <a:latin typeface="Arial" charset="0"/>
            </a:endParaRPr>
          </a:p>
        </p:txBody>
      </p:sp>
      <p:graphicFrame>
        <p:nvGraphicFramePr>
          <p:cNvPr id="21" name="Table 20"/>
          <p:cNvGraphicFramePr>
            <a:graphicFrameLocks noGrp="1"/>
          </p:cNvGraphicFramePr>
          <p:nvPr/>
        </p:nvGraphicFramePr>
        <p:xfrm>
          <a:off x="4724400" y="4114800"/>
          <a:ext cx="4114800" cy="2059662"/>
        </p:xfrm>
        <a:graphic>
          <a:graphicData uri="http://schemas.openxmlformats.org/drawingml/2006/table">
            <a:tbl>
              <a:tblPr firstRow="1" bandRow="1">
                <a:tableStyleId>{8A107856-5554-42FB-B03E-39F5DBC370BA}</a:tableStyleId>
              </a:tblPr>
              <a:tblGrid>
                <a:gridCol w="990600"/>
                <a:gridCol w="762000"/>
                <a:gridCol w="762000"/>
                <a:gridCol w="838200"/>
                <a:gridCol w="762000"/>
              </a:tblGrid>
              <a:tr h="1188720">
                <a:tc>
                  <a:txBody>
                    <a:bodyPr/>
                    <a:lstStyle/>
                    <a:p>
                      <a:endParaRPr lang="en-US" sz="12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Actual OS NOx</a:t>
                      </a:r>
                      <a:r>
                        <a:rPr lang="en-US" sz="1200" baseline="0" dirty="0" smtClean="0">
                          <a:solidFill>
                            <a:schemeClr val="accent6"/>
                          </a:solidFill>
                        </a:rPr>
                        <a:t>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 Best Rates OS NOx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Lost</a:t>
                      </a:r>
                      <a:r>
                        <a:rPr lang="en-US" sz="1200" baseline="0" dirty="0" smtClean="0">
                          <a:solidFill>
                            <a:schemeClr val="accent6"/>
                          </a:solidFill>
                        </a:rPr>
                        <a:t> Savings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 of</a:t>
                      </a:r>
                      <a:r>
                        <a:rPr lang="en-US" sz="1200" baseline="0" dirty="0" smtClean="0">
                          <a:solidFill>
                            <a:schemeClr val="accent6"/>
                          </a:solidFill>
                        </a:rPr>
                        <a:t> Total Loss</a:t>
                      </a:r>
                      <a:endParaRPr lang="en-US" sz="12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r>
              <a:tr h="290314">
                <a:tc>
                  <a:txBody>
                    <a:bodyPr/>
                    <a:lstStyle/>
                    <a:p>
                      <a:r>
                        <a:rPr lang="en-US" sz="1300" dirty="0" smtClean="0">
                          <a:solidFill>
                            <a:schemeClr val="accent6"/>
                          </a:solidFill>
                        </a:rPr>
                        <a:t>Illinois</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3,236</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2,905</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332</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1.26%</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tcPr>
                </a:tc>
              </a:tr>
              <a:tr h="290314">
                <a:tc>
                  <a:txBody>
                    <a:bodyPr/>
                    <a:lstStyle/>
                    <a:p>
                      <a:r>
                        <a:rPr lang="en-US" sz="1300" dirty="0" smtClean="0">
                          <a:solidFill>
                            <a:schemeClr val="accent6"/>
                          </a:solidFill>
                        </a:rPr>
                        <a:t>Michigan</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tcPr>
                </a:tc>
                <a:tc>
                  <a:txBody>
                    <a:bodyPr/>
                    <a:lstStyle/>
                    <a:p>
                      <a:r>
                        <a:rPr lang="en-US" sz="1300" dirty="0" smtClean="0">
                          <a:solidFill>
                            <a:schemeClr val="accent6"/>
                          </a:solidFill>
                        </a:rPr>
                        <a:t>1,231</a:t>
                      </a:r>
                      <a:endParaRPr lang="en-US" sz="1300" dirty="0">
                        <a:solidFill>
                          <a:schemeClr val="accent6"/>
                        </a:solidFill>
                      </a:endParaRPr>
                    </a:p>
                  </a:txBody>
                  <a:tcPr/>
                </a:tc>
                <a:tc>
                  <a:txBody>
                    <a:bodyPr/>
                    <a:lstStyle/>
                    <a:p>
                      <a:r>
                        <a:rPr lang="en-US" sz="1300" dirty="0" smtClean="0">
                          <a:solidFill>
                            <a:schemeClr val="accent6"/>
                          </a:solidFill>
                        </a:rPr>
                        <a:t>1,064</a:t>
                      </a:r>
                      <a:endParaRPr lang="en-US" sz="1300" dirty="0">
                        <a:solidFill>
                          <a:schemeClr val="accent6"/>
                        </a:solidFill>
                      </a:endParaRPr>
                    </a:p>
                  </a:txBody>
                  <a:tcPr/>
                </a:tc>
                <a:tc>
                  <a:txBody>
                    <a:bodyPr/>
                    <a:lstStyle/>
                    <a:p>
                      <a:r>
                        <a:rPr lang="en-US" sz="1300" dirty="0" smtClean="0">
                          <a:solidFill>
                            <a:schemeClr val="accent6"/>
                          </a:solidFill>
                        </a:rPr>
                        <a:t>167</a:t>
                      </a:r>
                      <a:endParaRPr lang="en-US" sz="1300" dirty="0">
                        <a:solidFill>
                          <a:schemeClr val="accent6"/>
                        </a:solidFill>
                      </a:endParaRPr>
                    </a:p>
                  </a:txBody>
                  <a:tcPr/>
                </a:tc>
                <a:tc>
                  <a:txBody>
                    <a:bodyPr/>
                    <a:lstStyle/>
                    <a:p>
                      <a:r>
                        <a:rPr lang="en-US" sz="1300" dirty="0" smtClean="0">
                          <a:solidFill>
                            <a:schemeClr val="accent6"/>
                          </a:solidFill>
                        </a:rPr>
                        <a:t>0.64%</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tcPr>
                </a:tc>
              </a:tr>
              <a:tr h="290314">
                <a:tc>
                  <a:txBody>
                    <a:bodyPr/>
                    <a:lstStyle/>
                    <a:p>
                      <a:r>
                        <a:rPr lang="en-US" sz="1300" dirty="0" smtClean="0">
                          <a:solidFill>
                            <a:schemeClr val="accent6"/>
                          </a:solidFill>
                        </a:rPr>
                        <a:t>Tennessee</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2,070</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1,684</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386</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1.47%</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B w="38100" cap="flat" cmpd="sng" algn="ctr">
                      <a:solidFill>
                        <a:schemeClr val="accent6"/>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8305800" cy="685800"/>
          </a:xfrm>
        </p:spPr>
        <p:txBody>
          <a:bodyPr>
            <a:noAutofit/>
          </a:bodyPr>
          <a:lstStyle/>
          <a:p>
            <a:r>
              <a:rPr lang="en-US" sz="3600" dirty="0" smtClean="0"/>
              <a:t>Optimization Appears to be Underway</a:t>
            </a:r>
            <a:endParaRPr lang="en-US" sz="3600" dirty="0"/>
          </a:p>
        </p:txBody>
      </p:sp>
      <p:sp>
        <p:nvSpPr>
          <p:cNvPr id="18" name="Title 1"/>
          <p:cNvSpPr txBox="1">
            <a:spLocks/>
          </p:cNvSpPr>
          <p:nvPr/>
        </p:nvSpPr>
        <p:spPr bwMode="auto">
          <a:xfrm>
            <a:off x="533400" y="762000"/>
            <a:ext cx="83058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a:spcBef>
                <a:spcPct val="0"/>
              </a:spcBef>
              <a:buClrTx/>
              <a:buSzTx/>
              <a:buFontTx/>
              <a:buNone/>
              <a:defRPr/>
            </a:pPr>
            <a:r>
              <a:rPr lang="en-US" i="1" kern="0" dirty="0" smtClean="0">
                <a:solidFill>
                  <a:srgbClr val="003399"/>
                </a:solidFill>
                <a:latin typeface="Arial"/>
              </a:rPr>
              <a:t>May and June 2015 Total NOx Emissions – Actual and Best Rates from Past</a:t>
            </a:r>
            <a:endParaRPr lang="en-US" i="1" kern="0" dirty="0">
              <a:solidFill>
                <a:srgbClr val="003399"/>
              </a:solidFill>
              <a:latin typeface="Arial"/>
            </a:endParaRPr>
          </a:p>
        </p:txBody>
      </p:sp>
      <p:sp>
        <p:nvSpPr>
          <p:cNvPr id="11" name="Slide Number Placeholder 8"/>
          <p:cNvSpPr txBox="1">
            <a:spLocks/>
          </p:cNvSpPr>
          <p:nvPr/>
        </p:nvSpPr>
        <p:spPr>
          <a:xfrm>
            <a:off x="8763000" y="6569075"/>
            <a:ext cx="533400" cy="365125"/>
          </a:xfrm>
          <a:prstGeom prst="rect">
            <a:avLst/>
          </a:prstGeom>
        </p:spPr>
        <p:txBody>
          <a:bodyPr/>
          <a:lstStyle/>
          <a:p>
            <a:pPr algn="ctr">
              <a:lnSpc>
                <a:spcPct val="100000"/>
              </a:lnSpc>
              <a:spcBef>
                <a:spcPct val="0"/>
              </a:spcBef>
              <a:buClrTx/>
              <a:buSzTx/>
              <a:buFontTx/>
              <a:buNone/>
              <a:defRPr/>
            </a:pPr>
            <a:fld id="{A4E377A7-66E4-4E97-B5BB-60ED309E521D}" type="slidenum">
              <a:rPr lang="en-US" sz="1200" smtClean="0">
                <a:solidFill>
                  <a:prstClr val="black">
                    <a:tint val="75000"/>
                  </a:prstClr>
                </a:solidFill>
                <a:latin typeface="Arial" charset="0"/>
              </a:rPr>
              <a:pPr algn="ctr">
                <a:lnSpc>
                  <a:spcPct val="100000"/>
                </a:lnSpc>
                <a:spcBef>
                  <a:spcPct val="0"/>
                </a:spcBef>
                <a:buClrTx/>
                <a:buSzTx/>
                <a:buFontTx/>
                <a:buNone/>
                <a:defRPr/>
              </a:pPr>
              <a:t>34</a:t>
            </a:fld>
            <a:endParaRPr lang="en-US" sz="1200" dirty="0">
              <a:solidFill>
                <a:prstClr val="black">
                  <a:tint val="75000"/>
                </a:prstClr>
              </a:solidFill>
              <a:latin typeface="Arial" charset="0"/>
            </a:endParaRPr>
          </a:p>
        </p:txBody>
      </p:sp>
      <p:graphicFrame>
        <p:nvGraphicFramePr>
          <p:cNvPr id="9" name="Content Placeholder 6"/>
          <p:cNvGraphicFramePr>
            <a:graphicFrameLocks noGrp="1"/>
          </p:cNvGraphicFramePr>
          <p:nvPr>
            <p:ph idx="1"/>
          </p:nvPr>
        </p:nvGraphicFramePr>
        <p:xfrm>
          <a:off x="0" y="1295400"/>
          <a:ext cx="4572000" cy="3200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6"/>
          <p:cNvGraphicFramePr>
            <a:graphicFrameLocks/>
          </p:cNvGraphicFramePr>
          <p:nvPr/>
        </p:nvGraphicFramePr>
        <p:xfrm>
          <a:off x="4572000" y="1295400"/>
          <a:ext cx="4572000" cy="32004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Table 12"/>
          <p:cNvGraphicFramePr>
            <a:graphicFrameLocks noGrp="1"/>
          </p:cNvGraphicFramePr>
          <p:nvPr/>
        </p:nvGraphicFramePr>
        <p:xfrm>
          <a:off x="2667000" y="4707652"/>
          <a:ext cx="4114800" cy="1769348"/>
        </p:xfrm>
        <a:graphic>
          <a:graphicData uri="http://schemas.openxmlformats.org/drawingml/2006/table">
            <a:tbl>
              <a:tblPr firstRow="1" bandRow="1">
                <a:tableStyleId>{8A107856-5554-42FB-B03E-39F5DBC370BA}</a:tableStyleId>
              </a:tblPr>
              <a:tblGrid>
                <a:gridCol w="990600"/>
                <a:gridCol w="762000"/>
                <a:gridCol w="762000"/>
                <a:gridCol w="838200"/>
                <a:gridCol w="762000"/>
              </a:tblGrid>
              <a:tr h="1188720">
                <a:tc>
                  <a:txBody>
                    <a:bodyPr/>
                    <a:lstStyle/>
                    <a:p>
                      <a:endParaRPr lang="en-US" sz="12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Actual OS NOx</a:t>
                      </a:r>
                      <a:r>
                        <a:rPr lang="en-US" sz="1200" baseline="0" dirty="0" smtClean="0">
                          <a:solidFill>
                            <a:schemeClr val="accent6"/>
                          </a:solidFill>
                        </a:rPr>
                        <a:t>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 Best Rates OS NOx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Lost</a:t>
                      </a:r>
                      <a:r>
                        <a:rPr lang="en-US" sz="1200" baseline="0" dirty="0" smtClean="0">
                          <a:solidFill>
                            <a:schemeClr val="accent6"/>
                          </a:solidFill>
                        </a:rPr>
                        <a:t> Savings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 of</a:t>
                      </a:r>
                      <a:r>
                        <a:rPr lang="en-US" sz="1200" baseline="0" dirty="0" smtClean="0">
                          <a:solidFill>
                            <a:schemeClr val="accent6"/>
                          </a:solidFill>
                        </a:rPr>
                        <a:t> Total Loss</a:t>
                      </a:r>
                      <a:endParaRPr lang="en-US" sz="12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r>
              <a:tr h="290314">
                <a:tc>
                  <a:txBody>
                    <a:bodyPr/>
                    <a:lstStyle/>
                    <a:p>
                      <a:r>
                        <a:rPr lang="en-US" sz="1300" dirty="0" smtClean="0">
                          <a:solidFill>
                            <a:schemeClr val="accent6"/>
                          </a:solidFill>
                        </a:rPr>
                        <a:t>Virginia</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2,018</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1,728</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290</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1.10%</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tcPr>
                </a:tc>
              </a:tr>
              <a:tr h="290314">
                <a:tc>
                  <a:txBody>
                    <a:bodyPr/>
                    <a:lstStyle/>
                    <a:p>
                      <a:r>
                        <a:rPr lang="en-US" sz="1300" dirty="0" smtClean="0">
                          <a:solidFill>
                            <a:schemeClr val="accent6"/>
                          </a:solidFill>
                        </a:rPr>
                        <a:t>Maryland</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1,258</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1,187</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71</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0.27%</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B w="38100" cap="flat" cmpd="sng" algn="ctr">
                      <a:solidFill>
                        <a:schemeClr val="accent6"/>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858000" y="6492875"/>
            <a:ext cx="2133600" cy="365125"/>
          </a:xfrm>
        </p:spPr>
        <p:txBody>
          <a:bodyPr/>
          <a:lstStyle/>
          <a:p>
            <a:fld id="{A4E377A7-66E4-4E97-B5BB-60ED309E521D}" type="slidenum">
              <a:rPr lang="en-US" smtClean="0"/>
              <a:pPr/>
              <a:t>35</a:t>
            </a:fld>
            <a:endParaRPr lang="en-US" dirty="0"/>
          </a:p>
        </p:txBody>
      </p:sp>
      <p:sp>
        <p:nvSpPr>
          <p:cNvPr id="6" name="Title 1"/>
          <p:cNvSpPr txBox="1">
            <a:spLocks/>
          </p:cNvSpPr>
          <p:nvPr/>
        </p:nvSpPr>
        <p:spPr>
          <a:xfrm>
            <a:off x="685800" y="76200"/>
            <a:ext cx="8458200" cy="1143000"/>
          </a:xfrm>
          <a:prstGeom prst="rect">
            <a:avLst/>
          </a:prstGeom>
        </p:spPr>
        <p:txBody>
          <a:bodyPr/>
          <a:lstStyle/>
          <a:p>
            <a:pPr algn="ctr" defTabSz="457200" eaLnBrk="0" hangingPunct="0">
              <a:lnSpc>
                <a:spcPct val="100000"/>
              </a:lnSpc>
              <a:spcBef>
                <a:spcPct val="0"/>
              </a:spcBef>
              <a:buClrTx/>
              <a:buSzTx/>
              <a:buFontTx/>
              <a:buNone/>
              <a:defRPr/>
            </a:pPr>
            <a:r>
              <a:rPr lang="en-US" sz="4000" dirty="0" smtClean="0">
                <a:solidFill>
                  <a:srgbClr val="003399"/>
                </a:solidFill>
                <a:latin typeface="Arial" charset="0"/>
                <a:ea typeface="ＭＳ Ｐゴシック"/>
                <a:cs typeface="+mj-cs"/>
              </a:rPr>
              <a:t>Review of Optimization Needed</a:t>
            </a:r>
            <a:endParaRPr lang="en-US" sz="4000" dirty="0">
              <a:solidFill>
                <a:srgbClr val="003399"/>
              </a:solidFill>
              <a:latin typeface="Arial" charset="0"/>
              <a:ea typeface="ＭＳ Ｐゴシック"/>
              <a:cs typeface="+mj-cs"/>
            </a:endParaRPr>
          </a:p>
        </p:txBody>
      </p:sp>
      <p:sp>
        <p:nvSpPr>
          <p:cNvPr id="10" name="Content Placeholder 2"/>
          <p:cNvSpPr txBox="1">
            <a:spLocks/>
          </p:cNvSpPr>
          <p:nvPr/>
        </p:nvSpPr>
        <p:spPr>
          <a:xfrm>
            <a:off x="457200" y="1143000"/>
            <a:ext cx="5029200" cy="2514600"/>
          </a:xfrm>
          <a:prstGeom prst="rect">
            <a:avLst/>
          </a:prstGeom>
        </p:spPr>
        <p:txBody>
          <a:bodyPr>
            <a:noAutofit/>
          </a:bodyPr>
          <a:lstStyle/>
          <a:p>
            <a:pPr marL="342900" indent="-342900" defTabSz="457200" eaLnBrk="0" hangingPunct="0">
              <a:lnSpc>
                <a:spcPct val="100000"/>
              </a:lnSpc>
              <a:spcBef>
                <a:spcPct val="20000"/>
              </a:spcBef>
              <a:buClrTx/>
              <a:buSzTx/>
              <a:buFont typeface="Arial" charset="0"/>
              <a:buChar char="•"/>
            </a:pPr>
            <a:r>
              <a:rPr lang="en-US" sz="3000" dirty="0" smtClean="0">
                <a:solidFill>
                  <a:prstClr val="black"/>
                </a:solidFill>
                <a:latin typeface="Arial" charset="0"/>
              </a:rPr>
              <a:t>States with a meaningful portion of their units with rates exceeding best historical rates and higher than expected 2015 rates</a:t>
            </a:r>
          </a:p>
          <a:p>
            <a:pPr marL="800100" lvl="1" indent="-342900" defTabSz="457200" eaLnBrk="0" hangingPunct="0">
              <a:lnSpc>
                <a:spcPct val="100000"/>
              </a:lnSpc>
              <a:spcBef>
                <a:spcPct val="20000"/>
              </a:spcBef>
              <a:buClrTx/>
              <a:buSzTx/>
              <a:buFont typeface="Arial" charset="0"/>
              <a:buChar char="•"/>
            </a:pPr>
            <a:r>
              <a:rPr lang="en-US" sz="2600" dirty="0" smtClean="0">
                <a:solidFill>
                  <a:prstClr val="black"/>
                </a:solidFill>
                <a:latin typeface="Arial" charset="0"/>
              </a:rPr>
              <a:t>Indiana</a:t>
            </a:r>
          </a:p>
          <a:p>
            <a:pPr marL="800100" lvl="1" indent="-342900" defTabSz="457200" eaLnBrk="0" hangingPunct="0">
              <a:lnSpc>
                <a:spcPct val="100000"/>
              </a:lnSpc>
              <a:spcBef>
                <a:spcPct val="20000"/>
              </a:spcBef>
              <a:buClrTx/>
              <a:buSzTx/>
              <a:buFont typeface="Arial" charset="0"/>
              <a:buChar char="•"/>
            </a:pPr>
            <a:r>
              <a:rPr lang="en-US" sz="2600" dirty="0" smtClean="0">
                <a:solidFill>
                  <a:prstClr val="black"/>
                </a:solidFill>
                <a:latin typeface="Arial" charset="0"/>
              </a:rPr>
              <a:t>Kentucky</a:t>
            </a:r>
          </a:p>
          <a:p>
            <a:pPr marL="800100" lvl="1" indent="-342900" defTabSz="457200" eaLnBrk="0" hangingPunct="0">
              <a:lnSpc>
                <a:spcPct val="100000"/>
              </a:lnSpc>
              <a:spcBef>
                <a:spcPct val="20000"/>
              </a:spcBef>
              <a:buClrTx/>
              <a:buSzTx/>
              <a:buFont typeface="Arial" charset="0"/>
              <a:buChar char="•"/>
            </a:pPr>
            <a:r>
              <a:rPr lang="en-US" sz="2600" dirty="0" smtClean="0">
                <a:solidFill>
                  <a:prstClr val="black"/>
                </a:solidFill>
                <a:latin typeface="Arial" charset="0"/>
              </a:rPr>
              <a:t>North Carolina</a:t>
            </a:r>
          </a:p>
          <a:p>
            <a:pPr marL="800100" lvl="1" indent="-342900" defTabSz="457200" eaLnBrk="0" hangingPunct="0">
              <a:lnSpc>
                <a:spcPct val="100000"/>
              </a:lnSpc>
              <a:spcBef>
                <a:spcPct val="20000"/>
              </a:spcBef>
              <a:buClrTx/>
              <a:buSzTx/>
              <a:buFont typeface="Arial" charset="0"/>
              <a:buChar char="•"/>
            </a:pPr>
            <a:r>
              <a:rPr lang="en-US" sz="2600" dirty="0" smtClean="0">
                <a:solidFill>
                  <a:prstClr val="black"/>
                </a:solidFill>
                <a:latin typeface="Arial" charset="0"/>
              </a:rPr>
              <a:t>Ohio</a:t>
            </a:r>
          </a:p>
          <a:p>
            <a:pPr marL="800100" lvl="1" indent="-342900" defTabSz="457200" eaLnBrk="0" hangingPunct="0">
              <a:lnSpc>
                <a:spcPct val="100000"/>
              </a:lnSpc>
              <a:spcBef>
                <a:spcPct val="20000"/>
              </a:spcBef>
              <a:buClrTx/>
              <a:buSzTx/>
              <a:buFont typeface="Arial" charset="0"/>
              <a:buChar char="•"/>
            </a:pPr>
            <a:r>
              <a:rPr lang="en-US" sz="2600" dirty="0" smtClean="0">
                <a:solidFill>
                  <a:prstClr val="black"/>
                </a:solidFill>
                <a:latin typeface="Arial" charset="0"/>
              </a:rPr>
              <a:t>Pennsylvania</a:t>
            </a:r>
          </a:p>
          <a:p>
            <a:pPr marL="800100" lvl="1" indent="-342900" defTabSz="457200" eaLnBrk="0" hangingPunct="0">
              <a:lnSpc>
                <a:spcPct val="100000"/>
              </a:lnSpc>
              <a:spcBef>
                <a:spcPct val="20000"/>
              </a:spcBef>
              <a:buClrTx/>
              <a:buSzTx/>
              <a:buFont typeface="Arial" charset="0"/>
              <a:buChar char="•"/>
            </a:pPr>
            <a:r>
              <a:rPr lang="en-US" sz="2600" dirty="0" smtClean="0">
                <a:solidFill>
                  <a:prstClr val="black"/>
                </a:solidFill>
                <a:latin typeface="Arial" charset="0"/>
              </a:rPr>
              <a:t>West Virginia</a:t>
            </a:r>
          </a:p>
          <a:p>
            <a:pPr marL="342900" indent="-342900" defTabSz="457200" eaLnBrk="0" hangingPunct="0">
              <a:lnSpc>
                <a:spcPct val="100000"/>
              </a:lnSpc>
              <a:spcBef>
                <a:spcPct val="20000"/>
              </a:spcBef>
              <a:buClrTx/>
              <a:buSzTx/>
              <a:buFont typeface="Arial" charset="0"/>
              <a:buChar char="•"/>
            </a:pPr>
            <a:endParaRPr lang="en-US" sz="2000" dirty="0" smtClean="0">
              <a:solidFill>
                <a:srgbClr val="C0504D"/>
              </a:solidFill>
              <a:latin typeface="Arial" charset="0"/>
            </a:endParaRPr>
          </a:p>
          <a:p>
            <a:pPr marL="342900" indent="-342900" defTabSz="457200" eaLnBrk="0" hangingPunct="0">
              <a:lnSpc>
                <a:spcPct val="100000"/>
              </a:lnSpc>
              <a:spcBef>
                <a:spcPct val="20000"/>
              </a:spcBef>
              <a:buClrTx/>
              <a:buSzTx/>
              <a:buFont typeface="Arial" charset="0"/>
              <a:buChar char="•"/>
            </a:pPr>
            <a:endParaRPr lang="en-US" sz="2000" dirty="0" smtClean="0">
              <a:solidFill>
                <a:srgbClr val="FF0000"/>
              </a:solidFill>
              <a:latin typeface="Arial" charset="0"/>
              <a:ea typeface="ＭＳ Ｐゴシック"/>
            </a:endParaRPr>
          </a:p>
        </p:txBody>
      </p:sp>
      <p:pic>
        <p:nvPicPr>
          <p:cNvPr id="7" name="Picture 9" descr="Bresco"/>
          <p:cNvPicPr>
            <a:picLocks noChangeAspect="1" noChangeArrowheads="1"/>
          </p:cNvPicPr>
          <p:nvPr/>
        </p:nvPicPr>
        <p:blipFill>
          <a:blip r:embed="rId2" cstate="print"/>
          <a:srcRect/>
          <a:stretch>
            <a:fillRect/>
          </a:stretch>
        </p:blipFill>
        <p:spPr bwMode="auto">
          <a:xfrm>
            <a:off x="5761038" y="1179513"/>
            <a:ext cx="2890837" cy="2332037"/>
          </a:xfrm>
          <a:prstGeom prst="rect">
            <a:avLst/>
          </a:prstGeom>
          <a:noFill/>
          <a:ln w="38100">
            <a:solidFill>
              <a:srgbClr val="FFFF00"/>
            </a:solidFill>
            <a:miter lim="800000"/>
            <a:headEnd/>
            <a:tailEnd/>
          </a:ln>
        </p:spPr>
      </p:pic>
      <p:pic>
        <p:nvPicPr>
          <p:cNvPr id="8" name="Picture 11" descr="8BF6DD9E-A0D8-4DB2-93994773A9EA367E">
            <a:hlinkClick r:id="rId3"/>
          </p:cNvPr>
          <p:cNvPicPr>
            <a:picLocks noChangeAspect="1" noChangeArrowheads="1"/>
          </p:cNvPicPr>
          <p:nvPr/>
        </p:nvPicPr>
        <p:blipFill>
          <a:blip r:embed="rId4" cstate="print"/>
          <a:srcRect/>
          <a:stretch>
            <a:fillRect/>
          </a:stretch>
        </p:blipFill>
        <p:spPr bwMode="auto">
          <a:xfrm>
            <a:off x="5778500" y="3824288"/>
            <a:ext cx="2890838" cy="1908175"/>
          </a:xfrm>
          <a:prstGeom prst="rect">
            <a:avLst/>
          </a:prstGeom>
          <a:noFill/>
          <a:ln w="38100">
            <a:solidFill>
              <a:srgbClr val="00CCFF"/>
            </a:solid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7848600" cy="685800"/>
          </a:xfrm>
        </p:spPr>
        <p:txBody>
          <a:bodyPr>
            <a:noAutofit/>
          </a:bodyPr>
          <a:lstStyle/>
          <a:p>
            <a:pPr algn="ctr"/>
            <a:r>
              <a:rPr lang="en-US" sz="3600" dirty="0" smtClean="0"/>
              <a:t>Review of Optimization Needed</a:t>
            </a:r>
            <a:endParaRPr lang="en-US" sz="3600" dirty="0"/>
          </a:p>
        </p:txBody>
      </p:sp>
      <p:sp>
        <p:nvSpPr>
          <p:cNvPr id="18" name="Title 1"/>
          <p:cNvSpPr txBox="1">
            <a:spLocks/>
          </p:cNvSpPr>
          <p:nvPr/>
        </p:nvSpPr>
        <p:spPr bwMode="auto">
          <a:xfrm>
            <a:off x="533400" y="762000"/>
            <a:ext cx="83058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a:spcBef>
                <a:spcPct val="0"/>
              </a:spcBef>
              <a:buClrTx/>
              <a:buSzTx/>
              <a:buFontTx/>
              <a:buNone/>
              <a:defRPr/>
            </a:pPr>
            <a:r>
              <a:rPr lang="en-US" i="1" kern="0" dirty="0" smtClean="0">
                <a:solidFill>
                  <a:srgbClr val="003399"/>
                </a:solidFill>
                <a:latin typeface="Arial"/>
              </a:rPr>
              <a:t>May and June 2015 Total NOx Emissions – Actual and Best Rates from Past</a:t>
            </a:r>
            <a:endParaRPr lang="en-US" i="1" kern="0" dirty="0">
              <a:solidFill>
                <a:srgbClr val="003399"/>
              </a:solidFill>
              <a:latin typeface="Arial"/>
            </a:endParaRPr>
          </a:p>
        </p:txBody>
      </p:sp>
      <p:sp>
        <p:nvSpPr>
          <p:cNvPr id="11" name="Slide Number Placeholder 8"/>
          <p:cNvSpPr txBox="1">
            <a:spLocks/>
          </p:cNvSpPr>
          <p:nvPr/>
        </p:nvSpPr>
        <p:spPr>
          <a:xfrm>
            <a:off x="8763000" y="6569075"/>
            <a:ext cx="533400" cy="365125"/>
          </a:xfrm>
          <a:prstGeom prst="rect">
            <a:avLst/>
          </a:prstGeom>
        </p:spPr>
        <p:txBody>
          <a:bodyPr/>
          <a:lstStyle/>
          <a:p>
            <a:pPr algn="ctr">
              <a:lnSpc>
                <a:spcPct val="100000"/>
              </a:lnSpc>
              <a:spcBef>
                <a:spcPct val="0"/>
              </a:spcBef>
              <a:buClrTx/>
              <a:buSzTx/>
              <a:buFontTx/>
              <a:buNone/>
              <a:defRPr/>
            </a:pPr>
            <a:fld id="{A4E377A7-66E4-4E97-B5BB-60ED309E521D}" type="slidenum">
              <a:rPr lang="en-US" sz="1200" smtClean="0">
                <a:solidFill>
                  <a:prstClr val="black">
                    <a:tint val="75000"/>
                  </a:prstClr>
                </a:solidFill>
                <a:latin typeface="Arial" charset="0"/>
              </a:rPr>
              <a:pPr algn="ctr">
                <a:lnSpc>
                  <a:spcPct val="100000"/>
                </a:lnSpc>
                <a:spcBef>
                  <a:spcPct val="0"/>
                </a:spcBef>
                <a:buClrTx/>
                <a:buSzTx/>
                <a:buFontTx/>
                <a:buNone/>
                <a:defRPr/>
              </a:pPr>
              <a:t>36</a:t>
            </a:fld>
            <a:endParaRPr lang="en-US" sz="1200" dirty="0">
              <a:solidFill>
                <a:prstClr val="black">
                  <a:tint val="75000"/>
                </a:prstClr>
              </a:solidFill>
              <a:latin typeface="Arial" charset="0"/>
            </a:endParaRPr>
          </a:p>
        </p:txBody>
      </p:sp>
      <p:graphicFrame>
        <p:nvGraphicFramePr>
          <p:cNvPr id="10" name="Content Placeholder 9"/>
          <p:cNvGraphicFramePr>
            <a:graphicFrameLocks noGrp="1"/>
          </p:cNvGraphicFramePr>
          <p:nvPr>
            <p:ph idx="1"/>
          </p:nvPr>
        </p:nvGraphicFramePr>
        <p:xfrm>
          <a:off x="0" y="1295400"/>
          <a:ext cx="4572000" cy="2667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ontent Placeholder 6"/>
          <p:cNvGraphicFramePr>
            <a:graphicFrameLocks/>
          </p:cNvGraphicFramePr>
          <p:nvPr/>
        </p:nvGraphicFramePr>
        <p:xfrm>
          <a:off x="4495800" y="1295400"/>
          <a:ext cx="4648200" cy="2667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Content Placeholder 6"/>
          <p:cNvGraphicFramePr>
            <a:graphicFrameLocks/>
          </p:cNvGraphicFramePr>
          <p:nvPr/>
        </p:nvGraphicFramePr>
        <p:xfrm>
          <a:off x="0" y="4065373"/>
          <a:ext cx="4648200" cy="2792627"/>
        </p:xfrm>
        <a:graphic>
          <a:graphicData uri="http://schemas.openxmlformats.org/drawingml/2006/chart">
            <c:chart xmlns:c="http://schemas.openxmlformats.org/drawingml/2006/chart" xmlns:r="http://schemas.openxmlformats.org/officeDocument/2006/relationships" r:id="rId5"/>
          </a:graphicData>
        </a:graphic>
      </p:graphicFrame>
      <p:sp>
        <p:nvSpPr>
          <p:cNvPr id="21" name="Rectangle 20"/>
          <p:cNvSpPr/>
          <p:nvPr/>
        </p:nvSpPr>
        <p:spPr bwMode="auto">
          <a:xfrm>
            <a:off x="7315200" y="6172200"/>
            <a:ext cx="1600200" cy="457200"/>
          </a:xfrm>
          <a:prstGeom prst="rect">
            <a:avLst/>
          </a:prstGeom>
          <a:solidFill>
            <a:schemeClr val="tx1"/>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00000"/>
              </a:lnSpc>
              <a:spcBef>
                <a:spcPct val="0"/>
              </a:spcBef>
              <a:buClrTx/>
              <a:buSzTx/>
              <a:buFontTx/>
              <a:buNone/>
            </a:pPr>
            <a:endParaRPr lang="en-US" smtClean="0">
              <a:solidFill>
                <a:srgbClr val="000000"/>
              </a:solidFill>
              <a:latin typeface="Arial" charset="0"/>
            </a:endParaRPr>
          </a:p>
        </p:txBody>
      </p:sp>
      <p:graphicFrame>
        <p:nvGraphicFramePr>
          <p:cNvPr id="20" name="Table 19"/>
          <p:cNvGraphicFramePr>
            <a:graphicFrameLocks noGrp="1"/>
          </p:cNvGraphicFramePr>
          <p:nvPr/>
        </p:nvGraphicFramePr>
        <p:xfrm>
          <a:off x="4724400" y="4191000"/>
          <a:ext cx="4114800" cy="2257028"/>
        </p:xfrm>
        <a:graphic>
          <a:graphicData uri="http://schemas.openxmlformats.org/drawingml/2006/table">
            <a:tbl>
              <a:tblPr firstRow="1" bandRow="1">
                <a:tableStyleId>{8A107856-5554-42FB-B03E-39F5DBC370BA}</a:tableStyleId>
              </a:tblPr>
              <a:tblGrid>
                <a:gridCol w="990600"/>
                <a:gridCol w="762000"/>
                <a:gridCol w="762000"/>
                <a:gridCol w="838200"/>
                <a:gridCol w="762000"/>
              </a:tblGrid>
              <a:tr h="1188720">
                <a:tc>
                  <a:txBody>
                    <a:bodyPr/>
                    <a:lstStyle/>
                    <a:p>
                      <a:endParaRPr lang="en-US" sz="12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Actual OS NOx</a:t>
                      </a:r>
                      <a:r>
                        <a:rPr lang="en-US" sz="1200" baseline="0" dirty="0" smtClean="0">
                          <a:solidFill>
                            <a:schemeClr val="accent6"/>
                          </a:solidFill>
                        </a:rPr>
                        <a:t>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 Best Rates OS NOx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Lost</a:t>
                      </a:r>
                      <a:r>
                        <a:rPr lang="en-US" sz="1200" baseline="0" dirty="0" smtClean="0">
                          <a:solidFill>
                            <a:schemeClr val="accent6"/>
                          </a:solidFill>
                        </a:rPr>
                        <a:t> Savings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 of</a:t>
                      </a:r>
                      <a:r>
                        <a:rPr lang="en-US" sz="1200" baseline="0" dirty="0" smtClean="0">
                          <a:solidFill>
                            <a:schemeClr val="accent6"/>
                          </a:solidFill>
                        </a:rPr>
                        <a:t> Total Loss</a:t>
                      </a:r>
                      <a:endParaRPr lang="en-US" sz="12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r>
              <a:tr h="290314">
                <a:tc>
                  <a:txBody>
                    <a:bodyPr/>
                    <a:lstStyle/>
                    <a:p>
                      <a:r>
                        <a:rPr lang="en-US" sz="1300" dirty="0" smtClean="0">
                          <a:solidFill>
                            <a:schemeClr val="accent6"/>
                          </a:solidFill>
                        </a:rPr>
                        <a:t>Indiana</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5,852</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2,890</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2,962</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11.25%</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tcPr>
                </a:tc>
              </a:tr>
              <a:tr h="290314">
                <a:tc>
                  <a:txBody>
                    <a:bodyPr/>
                    <a:lstStyle/>
                    <a:p>
                      <a:r>
                        <a:rPr lang="en-US" sz="1300" dirty="0" smtClean="0">
                          <a:solidFill>
                            <a:schemeClr val="accent6"/>
                          </a:solidFill>
                        </a:rPr>
                        <a:t>North</a:t>
                      </a:r>
                      <a:r>
                        <a:rPr lang="en-US" sz="1300" baseline="0" dirty="0" smtClean="0">
                          <a:solidFill>
                            <a:schemeClr val="accent6"/>
                          </a:solidFill>
                        </a:rPr>
                        <a:t> Carolina</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tcPr>
                </a:tc>
                <a:tc>
                  <a:txBody>
                    <a:bodyPr/>
                    <a:lstStyle/>
                    <a:p>
                      <a:r>
                        <a:rPr lang="en-US" sz="1300" dirty="0" smtClean="0">
                          <a:solidFill>
                            <a:schemeClr val="accent6"/>
                          </a:solidFill>
                        </a:rPr>
                        <a:t>5,956</a:t>
                      </a:r>
                      <a:endParaRPr lang="en-US" sz="1300" dirty="0">
                        <a:solidFill>
                          <a:schemeClr val="accent6"/>
                        </a:solidFill>
                      </a:endParaRPr>
                    </a:p>
                  </a:txBody>
                  <a:tcPr/>
                </a:tc>
                <a:tc>
                  <a:txBody>
                    <a:bodyPr/>
                    <a:lstStyle/>
                    <a:p>
                      <a:r>
                        <a:rPr lang="en-US" sz="1300" dirty="0" smtClean="0">
                          <a:solidFill>
                            <a:schemeClr val="accent6"/>
                          </a:solidFill>
                        </a:rPr>
                        <a:t>3,135</a:t>
                      </a:r>
                      <a:endParaRPr lang="en-US" sz="1300" dirty="0">
                        <a:solidFill>
                          <a:schemeClr val="accent6"/>
                        </a:solidFill>
                      </a:endParaRPr>
                    </a:p>
                  </a:txBody>
                  <a:tcPr/>
                </a:tc>
                <a:tc>
                  <a:txBody>
                    <a:bodyPr/>
                    <a:lstStyle/>
                    <a:p>
                      <a:r>
                        <a:rPr lang="en-US" sz="1300" dirty="0" smtClean="0">
                          <a:solidFill>
                            <a:schemeClr val="accent6"/>
                          </a:solidFill>
                        </a:rPr>
                        <a:t>2,822</a:t>
                      </a:r>
                      <a:endParaRPr lang="en-US" sz="1300" dirty="0">
                        <a:solidFill>
                          <a:schemeClr val="accent6"/>
                        </a:solidFill>
                      </a:endParaRPr>
                    </a:p>
                  </a:txBody>
                  <a:tcPr/>
                </a:tc>
                <a:tc>
                  <a:txBody>
                    <a:bodyPr/>
                    <a:lstStyle/>
                    <a:p>
                      <a:r>
                        <a:rPr lang="en-US" sz="1300" dirty="0" smtClean="0">
                          <a:solidFill>
                            <a:schemeClr val="accent6"/>
                          </a:solidFill>
                        </a:rPr>
                        <a:t>10.72%</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tcPr>
                </a:tc>
              </a:tr>
              <a:tr h="290314">
                <a:tc>
                  <a:txBody>
                    <a:bodyPr/>
                    <a:lstStyle/>
                    <a:p>
                      <a:r>
                        <a:rPr lang="en-US" sz="1300" dirty="0" smtClean="0">
                          <a:solidFill>
                            <a:schemeClr val="accent6"/>
                          </a:solidFill>
                        </a:rPr>
                        <a:t>Kentucky</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6,503</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3,546</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2,957</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11.23%</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B w="38100" cap="flat" cmpd="sng" algn="ctr">
                      <a:solidFill>
                        <a:schemeClr val="accent6"/>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bwMode="auto">
          <a:xfrm>
            <a:off x="7467600" y="6019800"/>
            <a:ext cx="1447800" cy="533400"/>
          </a:xfrm>
          <a:prstGeom prst="rect">
            <a:avLst/>
          </a:prstGeom>
          <a:solidFill>
            <a:schemeClr val="tx1"/>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lnSpc>
                <a:spcPct val="100000"/>
              </a:lnSpc>
              <a:spcBef>
                <a:spcPct val="0"/>
              </a:spcBef>
              <a:buClrTx/>
              <a:buSzTx/>
              <a:buFontTx/>
              <a:buNone/>
            </a:pPr>
            <a:endParaRPr lang="en-US" smtClean="0">
              <a:solidFill>
                <a:srgbClr val="000000"/>
              </a:solidFill>
              <a:latin typeface="Arial" charset="0"/>
            </a:endParaRPr>
          </a:p>
        </p:txBody>
      </p:sp>
      <p:sp>
        <p:nvSpPr>
          <p:cNvPr id="2" name="Title 1"/>
          <p:cNvSpPr>
            <a:spLocks noGrp="1"/>
          </p:cNvSpPr>
          <p:nvPr>
            <p:ph type="title"/>
          </p:nvPr>
        </p:nvSpPr>
        <p:spPr>
          <a:xfrm>
            <a:off x="838200" y="152400"/>
            <a:ext cx="7924800" cy="685800"/>
          </a:xfrm>
        </p:spPr>
        <p:txBody>
          <a:bodyPr>
            <a:noAutofit/>
          </a:bodyPr>
          <a:lstStyle/>
          <a:p>
            <a:pPr algn="ctr"/>
            <a:r>
              <a:rPr lang="en-US" sz="3600" dirty="0" smtClean="0"/>
              <a:t>Review of Optimization Needed</a:t>
            </a:r>
            <a:endParaRPr lang="en-US" sz="3600" dirty="0"/>
          </a:p>
        </p:txBody>
      </p:sp>
      <p:sp>
        <p:nvSpPr>
          <p:cNvPr id="18" name="Title 1"/>
          <p:cNvSpPr txBox="1">
            <a:spLocks/>
          </p:cNvSpPr>
          <p:nvPr/>
        </p:nvSpPr>
        <p:spPr bwMode="auto">
          <a:xfrm>
            <a:off x="533400" y="762000"/>
            <a:ext cx="83058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a:spcBef>
                <a:spcPct val="0"/>
              </a:spcBef>
              <a:buClrTx/>
              <a:buSzTx/>
              <a:buFontTx/>
              <a:buNone/>
              <a:defRPr/>
            </a:pPr>
            <a:r>
              <a:rPr lang="en-US" i="1" kern="0" dirty="0" smtClean="0">
                <a:solidFill>
                  <a:srgbClr val="003399"/>
                </a:solidFill>
                <a:latin typeface="Arial"/>
              </a:rPr>
              <a:t>May and June 2015 Total NOx Emissions – Actual and Best Rates from Past</a:t>
            </a:r>
            <a:endParaRPr lang="en-US" i="1" kern="0" dirty="0">
              <a:solidFill>
                <a:srgbClr val="003399"/>
              </a:solidFill>
              <a:latin typeface="Arial"/>
            </a:endParaRPr>
          </a:p>
        </p:txBody>
      </p:sp>
      <p:sp>
        <p:nvSpPr>
          <p:cNvPr id="11" name="Slide Number Placeholder 8"/>
          <p:cNvSpPr txBox="1">
            <a:spLocks/>
          </p:cNvSpPr>
          <p:nvPr/>
        </p:nvSpPr>
        <p:spPr>
          <a:xfrm>
            <a:off x="8763000" y="6569075"/>
            <a:ext cx="533400" cy="365125"/>
          </a:xfrm>
          <a:prstGeom prst="rect">
            <a:avLst/>
          </a:prstGeom>
        </p:spPr>
        <p:txBody>
          <a:bodyPr/>
          <a:lstStyle/>
          <a:p>
            <a:pPr algn="ctr">
              <a:lnSpc>
                <a:spcPct val="100000"/>
              </a:lnSpc>
              <a:spcBef>
                <a:spcPct val="0"/>
              </a:spcBef>
              <a:buClrTx/>
              <a:buSzTx/>
              <a:buFontTx/>
              <a:buNone/>
              <a:defRPr/>
            </a:pPr>
            <a:fld id="{A4E377A7-66E4-4E97-B5BB-60ED309E521D}" type="slidenum">
              <a:rPr lang="en-US" sz="1200" smtClean="0">
                <a:solidFill>
                  <a:prstClr val="black">
                    <a:tint val="75000"/>
                  </a:prstClr>
                </a:solidFill>
                <a:latin typeface="Arial" charset="0"/>
              </a:rPr>
              <a:pPr algn="ctr">
                <a:lnSpc>
                  <a:spcPct val="100000"/>
                </a:lnSpc>
                <a:spcBef>
                  <a:spcPct val="0"/>
                </a:spcBef>
                <a:buClrTx/>
                <a:buSzTx/>
                <a:buFontTx/>
                <a:buNone/>
                <a:defRPr/>
              </a:pPr>
              <a:t>37</a:t>
            </a:fld>
            <a:endParaRPr lang="en-US" sz="1200" dirty="0">
              <a:solidFill>
                <a:prstClr val="black">
                  <a:tint val="75000"/>
                </a:prstClr>
              </a:solidFill>
              <a:latin typeface="Arial" charset="0"/>
            </a:endParaRPr>
          </a:p>
        </p:txBody>
      </p:sp>
      <p:graphicFrame>
        <p:nvGraphicFramePr>
          <p:cNvPr id="10" name="Content Placeholder 9"/>
          <p:cNvGraphicFramePr>
            <a:graphicFrameLocks noGrp="1"/>
          </p:cNvGraphicFramePr>
          <p:nvPr>
            <p:ph idx="1"/>
          </p:nvPr>
        </p:nvGraphicFramePr>
        <p:xfrm>
          <a:off x="0" y="1295400"/>
          <a:ext cx="4572000" cy="2667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ontent Placeholder 6"/>
          <p:cNvGraphicFramePr>
            <a:graphicFrameLocks/>
          </p:cNvGraphicFramePr>
          <p:nvPr/>
        </p:nvGraphicFramePr>
        <p:xfrm>
          <a:off x="4495800" y="1295400"/>
          <a:ext cx="4648200" cy="2667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Content Placeholder 9"/>
          <p:cNvGraphicFramePr>
            <a:graphicFrameLocks/>
          </p:cNvGraphicFramePr>
          <p:nvPr/>
        </p:nvGraphicFramePr>
        <p:xfrm>
          <a:off x="0" y="4038600"/>
          <a:ext cx="4572000" cy="28194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Table 20"/>
          <p:cNvGraphicFramePr>
            <a:graphicFrameLocks noGrp="1"/>
          </p:cNvGraphicFramePr>
          <p:nvPr/>
        </p:nvGraphicFramePr>
        <p:xfrm>
          <a:off x="4648200" y="4191000"/>
          <a:ext cx="4343399" cy="2059662"/>
        </p:xfrm>
        <a:graphic>
          <a:graphicData uri="http://schemas.openxmlformats.org/drawingml/2006/table">
            <a:tbl>
              <a:tblPr firstRow="1" bandRow="1">
                <a:tableStyleId>{8A107856-5554-42FB-B03E-39F5DBC370BA}</a:tableStyleId>
              </a:tblPr>
              <a:tblGrid>
                <a:gridCol w="1219199"/>
                <a:gridCol w="685800"/>
                <a:gridCol w="838200"/>
                <a:gridCol w="838201"/>
                <a:gridCol w="761999"/>
              </a:tblGrid>
              <a:tr h="1188720">
                <a:tc>
                  <a:txBody>
                    <a:bodyPr/>
                    <a:lstStyle/>
                    <a:p>
                      <a:endParaRPr lang="en-US" sz="12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Actual OS NOx</a:t>
                      </a:r>
                      <a:r>
                        <a:rPr lang="en-US" sz="1200" baseline="0" dirty="0" smtClean="0">
                          <a:solidFill>
                            <a:schemeClr val="accent6"/>
                          </a:solidFill>
                        </a:rPr>
                        <a:t>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2015 @ Best Rates OS NOx Mass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Lost</a:t>
                      </a:r>
                      <a:r>
                        <a:rPr lang="en-US" sz="1200" baseline="0" dirty="0" smtClean="0">
                          <a:solidFill>
                            <a:schemeClr val="accent6"/>
                          </a:solidFill>
                        </a:rPr>
                        <a:t> Savings (Tons)</a:t>
                      </a:r>
                      <a:endParaRPr lang="en-US" sz="1200" dirty="0">
                        <a:solidFill>
                          <a:schemeClr val="accent6"/>
                        </a:solidFill>
                      </a:endParaRPr>
                    </a:p>
                  </a:txBody>
                  <a:tcP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c>
                  <a:txBody>
                    <a:bodyPr/>
                    <a:lstStyle/>
                    <a:p>
                      <a:pPr algn="ctr"/>
                      <a:r>
                        <a:rPr lang="en-US" sz="1200" dirty="0" smtClean="0">
                          <a:solidFill>
                            <a:schemeClr val="accent6"/>
                          </a:solidFill>
                        </a:rPr>
                        <a:t>% of</a:t>
                      </a:r>
                      <a:r>
                        <a:rPr lang="en-US" sz="1200" baseline="0" dirty="0" smtClean="0">
                          <a:solidFill>
                            <a:schemeClr val="accent6"/>
                          </a:solidFill>
                        </a:rPr>
                        <a:t> Total Loss</a:t>
                      </a:r>
                      <a:endParaRPr lang="en-US" sz="12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lnB w="38100" cap="flat" cmpd="sng" algn="ctr">
                      <a:solidFill>
                        <a:schemeClr val="accent6"/>
                      </a:solidFill>
                      <a:prstDash val="solid"/>
                      <a:round/>
                      <a:headEnd type="none" w="med" len="med"/>
                      <a:tailEnd type="none" w="med" len="med"/>
                    </a:lnB>
                  </a:tcPr>
                </a:tc>
              </a:tr>
              <a:tr h="290314">
                <a:tc>
                  <a:txBody>
                    <a:bodyPr/>
                    <a:lstStyle/>
                    <a:p>
                      <a:r>
                        <a:rPr lang="en-US" sz="1300" dirty="0" smtClean="0">
                          <a:solidFill>
                            <a:schemeClr val="accent6"/>
                          </a:solidFill>
                        </a:rPr>
                        <a:t>Ohio</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8,212</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3,855</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4,356</a:t>
                      </a:r>
                      <a:endParaRPr lang="en-US" sz="1300" dirty="0">
                        <a:solidFill>
                          <a:schemeClr val="accent6"/>
                        </a:solidFill>
                      </a:endParaRPr>
                    </a:p>
                  </a:txBody>
                  <a:tcPr>
                    <a:lnT w="38100" cap="flat" cmpd="sng" algn="ctr">
                      <a:solidFill>
                        <a:schemeClr val="accent6"/>
                      </a:solidFill>
                      <a:prstDash val="solid"/>
                      <a:round/>
                      <a:headEnd type="none" w="med" len="med"/>
                      <a:tailEnd type="none" w="med" len="med"/>
                    </a:lnT>
                  </a:tcPr>
                </a:tc>
                <a:tc>
                  <a:txBody>
                    <a:bodyPr/>
                    <a:lstStyle/>
                    <a:p>
                      <a:r>
                        <a:rPr lang="en-US" sz="1300" dirty="0" smtClean="0">
                          <a:solidFill>
                            <a:schemeClr val="accent6"/>
                          </a:solidFill>
                        </a:rPr>
                        <a:t>16.55%</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T w="38100" cap="flat" cmpd="sng" algn="ctr">
                      <a:solidFill>
                        <a:schemeClr val="accent6"/>
                      </a:solidFill>
                      <a:prstDash val="solid"/>
                      <a:round/>
                      <a:headEnd type="none" w="med" len="med"/>
                      <a:tailEnd type="none" w="med" len="med"/>
                    </a:lnT>
                  </a:tcPr>
                </a:tc>
              </a:tr>
              <a:tr h="290314">
                <a:tc>
                  <a:txBody>
                    <a:bodyPr/>
                    <a:lstStyle/>
                    <a:p>
                      <a:r>
                        <a:rPr lang="en-US" sz="1300" dirty="0" smtClean="0">
                          <a:solidFill>
                            <a:schemeClr val="accent6"/>
                          </a:solidFill>
                        </a:rPr>
                        <a:t>Pennsylvania</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tcPr>
                </a:tc>
                <a:tc>
                  <a:txBody>
                    <a:bodyPr/>
                    <a:lstStyle/>
                    <a:p>
                      <a:r>
                        <a:rPr lang="en-US" sz="1300" dirty="0" smtClean="0">
                          <a:solidFill>
                            <a:schemeClr val="accent6"/>
                          </a:solidFill>
                        </a:rPr>
                        <a:t>11,499</a:t>
                      </a:r>
                      <a:endParaRPr lang="en-US" sz="1300" dirty="0">
                        <a:solidFill>
                          <a:schemeClr val="accent6"/>
                        </a:solidFill>
                      </a:endParaRPr>
                    </a:p>
                  </a:txBody>
                  <a:tcPr/>
                </a:tc>
                <a:tc>
                  <a:txBody>
                    <a:bodyPr/>
                    <a:lstStyle/>
                    <a:p>
                      <a:r>
                        <a:rPr lang="en-US" sz="1300" dirty="0" smtClean="0">
                          <a:solidFill>
                            <a:schemeClr val="accent6"/>
                          </a:solidFill>
                        </a:rPr>
                        <a:t>5,023</a:t>
                      </a:r>
                      <a:endParaRPr lang="en-US" sz="1300" dirty="0">
                        <a:solidFill>
                          <a:schemeClr val="accent6"/>
                        </a:solidFill>
                      </a:endParaRPr>
                    </a:p>
                  </a:txBody>
                  <a:tcPr/>
                </a:tc>
                <a:tc>
                  <a:txBody>
                    <a:bodyPr/>
                    <a:lstStyle/>
                    <a:p>
                      <a:r>
                        <a:rPr lang="en-US" sz="1300" dirty="0" smtClean="0">
                          <a:solidFill>
                            <a:schemeClr val="accent6"/>
                          </a:solidFill>
                        </a:rPr>
                        <a:t>6,476</a:t>
                      </a:r>
                      <a:endParaRPr lang="en-US" sz="1300" dirty="0">
                        <a:solidFill>
                          <a:schemeClr val="accent6"/>
                        </a:solidFill>
                      </a:endParaRPr>
                    </a:p>
                  </a:txBody>
                  <a:tcPr/>
                </a:tc>
                <a:tc>
                  <a:txBody>
                    <a:bodyPr/>
                    <a:lstStyle/>
                    <a:p>
                      <a:r>
                        <a:rPr lang="en-US" sz="1300" dirty="0" smtClean="0">
                          <a:solidFill>
                            <a:schemeClr val="accent6"/>
                          </a:solidFill>
                        </a:rPr>
                        <a:t>24.60%</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tcPr>
                </a:tc>
              </a:tr>
              <a:tr h="290314">
                <a:tc>
                  <a:txBody>
                    <a:bodyPr/>
                    <a:lstStyle/>
                    <a:p>
                      <a:r>
                        <a:rPr lang="en-US" sz="1300" dirty="0" smtClean="0">
                          <a:solidFill>
                            <a:schemeClr val="accent6"/>
                          </a:solidFill>
                        </a:rPr>
                        <a:t>West</a:t>
                      </a:r>
                      <a:r>
                        <a:rPr lang="en-US" sz="1300" baseline="0" dirty="0" smtClean="0">
                          <a:solidFill>
                            <a:schemeClr val="accent6"/>
                          </a:solidFill>
                        </a:rPr>
                        <a:t> Virginia</a:t>
                      </a:r>
                      <a:endParaRPr lang="en-US" sz="1300" dirty="0">
                        <a:solidFill>
                          <a:schemeClr val="accent6"/>
                        </a:solidFill>
                      </a:endParaRPr>
                    </a:p>
                  </a:txBody>
                  <a:tcPr>
                    <a:lnL w="38100" cap="flat" cmpd="sng" algn="ctr">
                      <a:solidFill>
                        <a:schemeClr val="accent6"/>
                      </a:solidFill>
                      <a:prstDash val="solid"/>
                      <a:round/>
                      <a:headEnd type="none" w="med" len="med"/>
                      <a:tailEnd type="none" w="med" len="med"/>
                    </a:lnL>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7,982</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2,474</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5,508</a:t>
                      </a:r>
                      <a:endParaRPr lang="en-US" sz="1300" dirty="0">
                        <a:solidFill>
                          <a:schemeClr val="accent6"/>
                        </a:solidFill>
                      </a:endParaRPr>
                    </a:p>
                  </a:txBody>
                  <a:tcPr>
                    <a:lnB w="38100" cap="flat" cmpd="sng" algn="ctr">
                      <a:solidFill>
                        <a:schemeClr val="accent6"/>
                      </a:solidFill>
                      <a:prstDash val="solid"/>
                      <a:round/>
                      <a:headEnd type="none" w="med" len="med"/>
                      <a:tailEnd type="none" w="med" len="med"/>
                    </a:lnB>
                  </a:tcPr>
                </a:tc>
                <a:tc>
                  <a:txBody>
                    <a:bodyPr/>
                    <a:lstStyle/>
                    <a:p>
                      <a:r>
                        <a:rPr lang="en-US" sz="1300" dirty="0" smtClean="0">
                          <a:solidFill>
                            <a:schemeClr val="accent6"/>
                          </a:solidFill>
                        </a:rPr>
                        <a:t>20.92%</a:t>
                      </a:r>
                      <a:endParaRPr lang="en-US" sz="1300" dirty="0">
                        <a:solidFill>
                          <a:schemeClr val="accent6"/>
                        </a:solidFill>
                      </a:endParaRPr>
                    </a:p>
                  </a:txBody>
                  <a:tcPr>
                    <a:lnR w="38100" cap="flat" cmpd="sng" algn="ctr">
                      <a:solidFill>
                        <a:schemeClr val="accent6"/>
                      </a:solidFill>
                      <a:prstDash val="solid"/>
                      <a:round/>
                      <a:headEnd type="none" w="med" len="med"/>
                      <a:tailEnd type="none" w="med" len="med"/>
                    </a:lnR>
                    <a:lnB w="38100" cap="flat" cmpd="sng" algn="ctr">
                      <a:solidFill>
                        <a:schemeClr val="accent6"/>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543800" cy="1143000"/>
          </a:xfrm>
        </p:spPr>
        <p:txBody>
          <a:bodyPr/>
          <a:lstStyle/>
          <a:p>
            <a:r>
              <a:rPr lang="en-US" sz="4000" dirty="0" smtClean="0"/>
              <a:t>Lost NOx Reductions - By State</a:t>
            </a:r>
            <a:endParaRPr lang="en-US" sz="4000" dirty="0"/>
          </a:p>
        </p:txBody>
      </p:sp>
      <p:sp>
        <p:nvSpPr>
          <p:cNvPr id="7" name="Slide Number Placeholder 6"/>
          <p:cNvSpPr>
            <a:spLocks noGrp="1"/>
          </p:cNvSpPr>
          <p:nvPr>
            <p:ph type="sldNum" sz="quarter" idx="4294967295"/>
          </p:nvPr>
        </p:nvSpPr>
        <p:spPr>
          <a:xfrm>
            <a:off x="7848600" y="6569075"/>
            <a:ext cx="2133600" cy="365125"/>
          </a:xfrm>
          <a:prstGeom prst="rect">
            <a:avLst/>
          </a:prstGeom>
        </p:spPr>
        <p:txBody>
          <a:bodyPr/>
          <a:lstStyle/>
          <a:p>
            <a:pPr algn="ctr">
              <a:lnSpc>
                <a:spcPct val="100000"/>
              </a:lnSpc>
              <a:spcBef>
                <a:spcPct val="0"/>
              </a:spcBef>
              <a:buClrTx/>
              <a:buSzTx/>
              <a:buFontTx/>
              <a:buNone/>
            </a:pPr>
            <a:fld id="{A4E377A7-66E4-4E97-B5BB-60ED309E521D}" type="slidenum">
              <a:rPr lang="en-US" sz="1200" smtClean="0">
                <a:solidFill>
                  <a:srgbClr val="000000"/>
                </a:solidFill>
                <a:latin typeface="Arial" charset="0"/>
              </a:rPr>
              <a:pPr algn="ctr">
                <a:lnSpc>
                  <a:spcPct val="100000"/>
                </a:lnSpc>
                <a:spcBef>
                  <a:spcPct val="0"/>
                </a:spcBef>
                <a:buClrTx/>
                <a:buSzTx/>
                <a:buFontTx/>
                <a:buNone/>
              </a:pPr>
              <a:t>38</a:t>
            </a:fld>
            <a:endParaRPr lang="en-US" sz="1200" dirty="0">
              <a:solidFill>
                <a:srgbClr val="000000"/>
              </a:solidFill>
              <a:latin typeface="Arial" charset="0"/>
            </a:endParaRPr>
          </a:p>
        </p:txBody>
      </p:sp>
      <p:graphicFrame>
        <p:nvGraphicFramePr>
          <p:cNvPr id="9" name="Content Placeholder 8"/>
          <p:cNvGraphicFramePr>
            <a:graphicFrameLocks noGrp="1"/>
          </p:cNvGraphicFramePr>
          <p:nvPr>
            <p:ph idx="1"/>
          </p:nvPr>
        </p:nvGraphicFramePr>
        <p:xfrm>
          <a:off x="228600" y="1066800"/>
          <a:ext cx="8686800" cy="55626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7400" y="-76200"/>
            <a:ext cx="7543800" cy="1143000"/>
          </a:xfrm>
        </p:spPr>
        <p:txBody>
          <a:bodyPr/>
          <a:lstStyle/>
          <a:p>
            <a:r>
              <a:rPr lang="en-US" sz="4400" dirty="0" smtClean="0"/>
              <a:t>What Happens Next?</a:t>
            </a:r>
            <a:endParaRPr lang="en-US" sz="4400" dirty="0"/>
          </a:p>
        </p:txBody>
      </p:sp>
      <p:sp>
        <p:nvSpPr>
          <p:cNvPr id="3" name="Content Placeholder 2"/>
          <p:cNvSpPr>
            <a:spLocks noGrp="1"/>
          </p:cNvSpPr>
          <p:nvPr>
            <p:ph idx="1"/>
          </p:nvPr>
        </p:nvSpPr>
        <p:spPr>
          <a:xfrm>
            <a:off x="228600" y="990600"/>
            <a:ext cx="8534400" cy="3962400"/>
          </a:xfrm>
        </p:spPr>
        <p:txBody>
          <a:bodyPr>
            <a:noAutofit/>
          </a:bodyPr>
          <a:lstStyle/>
          <a:p>
            <a:r>
              <a:rPr lang="en-US" sz="2000" dirty="0" smtClean="0">
                <a:latin typeface="Times New Roman" pitchFamily="18" charset="0"/>
                <a:cs typeface="Times New Roman" pitchFamily="18" charset="0"/>
              </a:rPr>
              <a:t>SCOOT Effort will </a:t>
            </a:r>
            <a:r>
              <a:rPr lang="en-US" sz="2000" dirty="0" smtClean="0">
                <a:latin typeface="Times New Roman" pitchFamily="18" charset="0"/>
                <a:cs typeface="Times New Roman" pitchFamily="18" charset="0"/>
              </a:rPr>
              <a:t>continue - Additional push for 2015 optimization </a:t>
            </a:r>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EPA transport rule and federal backstop expected by late 2015</a:t>
            </a:r>
          </a:p>
          <a:p>
            <a:r>
              <a:rPr lang="en-US" sz="2000" dirty="0" smtClean="0">
                <a:latin typeface="Times New Roman" pitchFamily="18" charset="0"/>
                <a:cs typeface="Times New Roman" pitchFamily="18" charset="0"/>
              </a:rPr>
              <a:t>Downwind states pushing for more reductions from optimized EGUs by 2016</a:t>
            </a:r>
          </a:p>
          <a:p>
            <a:r>
              <a:rPr lang="en-US" sz="2000" dirty="0" smtClean="0">
                <a:latin typeface="Times New Roman" pitchFamily="18" charset="0"/>
                <a:cs typeface="Times New Roman" pitchFamily="18" charset="0"/>
              </a:rPr>
              <a:t>The Good Neighbor SIP clock is ticking</a:t>
            </a:r>
          </a:p>
          <a:p>
            <a:r>
              <a:rPr lang="en-US" sz="2000" dirty="0" smtClean="0">
                <a:latin typeface="Times New Roman" pitchFamily="18" charset="0"/>
                <a:cs typeface="Times New Roman" pitchFamily="18" charset="0"/>
              </a:rPr>
              <a:t>Maryland pushing for other states to adopt the “optimized EGU” control requirement from our Phase 1 </a:t>
            </a:r>
            <a:r>
              <a:rPr lang="en-US" sz="2000" dirty="0" err="1" smtClean="0">
                <a:latin typeface="Times New Roman" pitchFamily="18" charset="0"/>
                <a:cs typeface="Times New Roman" pitchFamily="18" charset="0"/>
              </a:rPr>
              <a:t>NOx</a:t>
            </a:r>
            <a:r>
              <a:rPr lang="en-US" sz="2000" dirty="0" smtClean="0">
                <a:latin typeface="Times New Roman" pitchFamily="18" charset="0"/>
                <a:cs typeface="Times New Roman" pitchFamily="18" charset="0"/>
              </a:rPr>
              <a:t> regulation approved by AQCAC and now being implemented </a:t>
            </a:r>
          </a:p>
          <a:p>
            <a:pPr lvl="1"/>
            <a:r>
              <a:rPr lang="en-US" sz="1600" dirty="0" smtClean="0">
                <a:latin typeface="Times New Roman" pitchFamily="18" charset="0"/>
                <a:cs typeface="Times New Roman" pitchFamily="18" charset="0"/>
              </a:rPr>
              <a:t>Could drive up to a 400 to 500 ton per day </a:t>
            </a:r>
            <a:r>
              <a:rPr lang="en-US" sz="1600" dirty="0" err="1" smtClean="0">
                <a:latin typeface="Times New Roman" pitchFamily="18" charset="0"/>
                <a:cs typeface="Times New Roman" pitchFamily="18" charset="0"/>
              </a:rPr>
              <a:t>NOx</a:t>
            </a:r>
            <a:r>
              <a:rPr lang="en-US" sz="1600" dirty="0" smtClean="0">
                <a:latin typeface="Times New Roman" pitchFamily="18" charset="0"/>
                <a:cs typeface="Times New Roman" pitchFamily="18" charset="0"/>
              </a:rPr>
              <a:t> reduction - A huge reduction</a:t>
            </a:r>
            <a:endParaRPr lang="en-US" sz="1600" dirty="0" smtClean="0"/>
          </a:p>
        </p:txBody>
      </p:sp>
      <p:sp>
        <p:nvSpPr>
          <p:cNvPr id="6" name="Slide Number Placeholder 5"/>
          <p:cNvSpPr>
            <a:spLocks noGrp="1"/>
          </p:cNvSpPr>
          <p:nvPr>
            <p:ph type="sldNum" sz="quarter" idx="4294967295"/>
          </p:nvPr>
        </p:nvSpPr>
        <p:spPr>
          <a:xfrm>
            <a:off x="7772400" y="6569075"/>
            <a:ext cx="2133600" cy="365125"/>
          </a:xfrm>
          <a:prstGeom prst="rect">
            <a:avLst/>
          </a:prstGeom>
        </p:spPr>
        <p:txBody>
          <a:bodyPr/>
          <a:lstStyle/>
          <a:p>
            <a:pPr algn="ctr">
              <a:lnSpc>
                <a:spcPct val="100000"/>
              </a:lnSpc>
              <a:spcBef>
                <a:spcPct val="0"/>
              </a:spcBef>
              <a:buClrTx/>
              <a:buSzTx/>
              <a:buFontTx/>
              <a:buNone/>
            </a:pPr>
            <a:fld id="{A4E377A7-66E4-4E97-B5BB-60ED309E521D}" type="slidenum">
              <a:rPr lang="en-US" sz="1200" smtClean="0">
                <a:solidFill>
                  <a:prstClr val="black">
                    <a:tint val="75000"/>
                  </a:prstClr>
                </a:solidFill>
                <a:latin typeface="Arial" charset="0"/>
              </a:rPr>
              <a:pPr algn="ctr">
                <a:lnSpc>
                  <a:spcPct val="100000"/>
                </a:lnSpc>
                <a:spcBef>
                  <a:spcPct val="0"/>
                </a:spcBef>
                <a:buClrTx/>
                <a:buSzTx/>
                <a:buFontTx/>
                <a:buNone/>
              </a:pPr>
              <a:t>39</a:t>
            </a:fld>
            <a:endParaRPr lang="en-US" sz="1200" dirty="0">
              <a:solidFill>
                <a:prstClr val="black">
                  <a:tint val="75000"/>
                </a:prstClr>
              </a:solidFill>
              <a:latin typeface="Arial" charset="0"/>
            </a:endParaRPr>
          </a:p>
        </p:txBody>
      </p:sp>
      <p:pic>
        <p:nvPicPr>
          <p:cNvPr id="5" name="Picture 2" descr="http://www.hossedia.com/wp-content/uploads/SailboatSunset.jpg">
            <a:hlinkClick r:id="rId3"/>
          </p:cNvPr>
          <p:cNvPicPr>
            <a:picLocks noChangeAspect="1" noChangeArrowheads="1"/>
          </p:cNvPicPr>
          <p:nvPr/>
        </p:nvPicPr>
        <p:blipFill>
          <a:blip r:embed="rId4" cstate="print"/>
          <a:srcRect/>
          <a:stretch>
            <a:fillRect/>
          </a:stretch>
        </p:blipFill>
        <p:spPr bwMode="auto">
          <a:xfrm>
            <a:off x="1828800" y="5867400"/>
            <a:ext cx="2362200" cy="838200"/>
          </a:xfrm>
          <a:prstGeom prst="rect">
            <a:avLst/>
          </a:prstGeom>
          <a:noFill/>
          <a:ln w="38100">
            <a:solidFill>
              <a:srgbClr val="FF0000"/>
            </a:solidFill>
          </a:ln>
        </p:spPr>
      </p:pic>
      <p:sp>
        <p:nvSpPr>
          <p:cNvPr id="9" name="TextBox 8"/>
          <p:cNvSpPr txBox="1"/>
          <p:nvPr/>
        </p:nvSpPr>
        <p:spPr>
          <a:xfrm>
            <a:off x="609600" y="4419600"/>
            <a:ext cx="7772400" cy="1323439"/>
          </a:xfrm>
          <a:prstGeom prst="rect">
            <a:avLst/>
          </a:prstGeom>
          <a:solidFill>
            <a:srgbClr val="FFFF66"/>
          </a:solidFill>
          <a:ln w="38100">
            <a:solidFill>
              <a:schemeClr val="bg1">
                <a:lumMod val="25000"/>
              </a:schemeClr>
            </a:solidFill>
          </a:ln>
        </p:spPr>
        <p:txBody>
          <a:bodyPr wrap="square" rtlCol="0">
            <a:spAutoFit/>
          </a:bodyPr>
          <a:lstStyle/>
          <a:p>
            <a:pPr>
              <a:lnSpc>
                <a:spcPct val="100000"/>
              </a:lnSpc>
              <a:spcBef>
                <a:spcPct val="0"/>
              </a:spcBef>
              <a:buClrTx/>
              <a:buSzTx/>
              <a:buFontTx/>
              <a:buNone/>
            </a:pPr>
            <a:r>
              <a:rPr lang="en-US" altLang="en-US" sz="1600" b="1" dirty="0" smtClean="0">
                <a:solidFill>
                  <a:srgbClr val="000000"/>
                </a:solidFill>
                <a:latin typeface="Calibri" pitchFamily="34" charset="0"/>
                <a:cs typeface="Times New Roman" pitchFamily="18" charset="0"/>
              </a:rPr>
              <a:t>… for each day during the ozone season, the owner or operator of an affected EGU shall minimize </a:t>
            </a:r>
            <a:r>
              <a:rPr lang="en-US" altLang="en-US" sz="1600" b="1" dirty="0" err="1" smtClean="0">
                <a:solidFill>
                  <a:srgbClr val="000000"/>
                </a:solidFill>
                <a:latin typeface="Calibri" pitchFamily="34" charset="0"/>
                <a:cs typeface="Times New Roman" pitchFamily="18" charset="0"/>
              </a:rPr>
              <a:t>NOx</a:t>
            </a:r>
            <a:r>
              <a:rPr lang="en-US" altLang="en-US" sz="1600" b="1" dirty="0" smtClean="0">
                <a:solidFill>
                  <a:srgbClr val="000000"/>
                </a:solidFill>
                <a:latin typeface="Calibri" pitchFamily="34" charset="0"/>
                <a:cs typeface="Times New Roman" pitchFamily="18" charset="0"/>
              </a:rPr>
              <a:t> emissions by operating and optimizing the use of all installed pollution control technology and combustion controls consistent with the technological limitations, manufacturers specifications, good engineering practices and good air pollution control practices for minimizing emissions (as defined in 40 CFR Section 60.11(d)) …</a:t>
            </a:r>
            <a:endParaRPr lang="en-US" sz="1600" dirty="0">
              <a:solidFill>
                <a:srgbClr val="000000"/>
              </a:solidFill>
              <a:latin typeface="Arial" charset="0"/>
            </a:endParaRPr>
          </a:p>
        </p:txBody>
      </p:sp>
      <p:pic>
        <p:nvPicPr>
          <p:cNvPr id="7" name="Picture 8" descr="https://encrypted-tbn0.gstatic.com/images?q=tbn:ANd9GcRpuxfrTxU2OsBSlE5GUWvAQ_tJMAb0-KDGVL_D4eg6u7D14qoFRQ"/>
          <p:cNvPicPr>
            <a:picLocks noChangeAspect="1" noChangeArrowheads="1"/>
          </p:cNvPicPr>
          <p:nvPr/>
        </p:nvPicPr>
        <p:blipFill>
          <a:blip r:embed="rId5" cstate="print"/>
          <a:srcRect/>
          <a:stretch>
            <a:fillRect/>
          </a:stretch>
        </p:blipFill>
        <p:spPr bwMode="auto">
          <a:xfrm>
            <a:off x="4648200" y="5867400"/>
            <a:ext cx="2362200" cy="838200"/>
          </a:xfrm>
          <a:prstGeom prst="rect">
            <a:avLst/>
          </a:prstGeom>
          <a:noFill/>
          <a:ln w="38100">
            <a:solidFill>
              <a:srgbClr val="FF0000"/>
            </a:solidFill>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descr="540_bloody_sunset_silverbeach_va">
            <a:hlinkClick r:id="rId2"/>
          </p:cNvPr>
          <p:cNvPicPr>
            <a:picLocks noGrp="1" noChangeAspect="1" noChangeArrowheads="1"/>
          </p:cNvPicPr>
          <p:nvPr>
            <p:ph type="clipArt" sz="half" idx="2"/>
          </p:nvPr>
        </p:nvPicPr>
        <p:blipFill>
          <a:blip r:embed="rId3" cstate="print"/>
          <a:srcRect/>
          <a:stretch>
            <a:fillRect/>
          </a:stretch>
        </p:blipFill>
        <p:spPr>
          <a:xfrm>
            <a:off x="1245344" y="2209800"/>
            <a:ext cx="6679456" cy="3810000"/>
          </a:xfrm>
          <a:noFill/>
          <a:ln w="38100">
            <a:solidFill>
              <a:schemeClr val="bg1">
                <a:lumMod val="20000"/>
                <a:lumOff val="80000"/>
              </a:schemeClr>
            </a:solidFill>
          </a:ln>
        </p:spPr>
      </p:pic>
      <p:sp>
        <p:nvSpPr>
          <p:cNvPr id="6" name="Explosion 1 5"/>
          <p:cNvSpPr/>
          <p:nvPr/>
        </p:nvSpPr>
        <p:spPr bwMode="auto">
          <a:xfrm>
            <a:off x="228600" y="1893653"/>
            <a:ext cx="8686800" cy="4888147"/>
          </a:xfrm>
          <a:prstGeom prst="irregularSeal1">
            <a:avLst/>
          </a:prstGeom>
          <a:solidFill>
            <a:srgbClr val="FFFF00"/>
          </a:solid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algn="ctr">
              <a:buNone/>
            </a:pPr>
            <a:r>
              <a:rPr lang="en-US" sz="1400" dirty="0" smtClean="0">
                <a:solidFill>
                  <a:srgbClr val="000099"/>
                </a:solidFill>
                <a:latin typeface="Arial" pitchFamily="34" charset="0"/>
                <a:cs typeface="Arial" pitchFamily="34" charset="0"/>
              </a:rPr>
              <a:t>The real work is done by Mike Woodman, Dave </a:t>
            </a:r>
            <a:r>
              <a:rPr lang="en-US" sz="1400" dirty="0" err="1" smtClean="0">
                <a:solidFill>
                  <a:srgbClr val="000099"/>
                </a:solidFill>
                <a:latin typeface="Arial" pitchFamily="34" charset="0"/>
                <a:cs typeface="Arial" pitchFamily="34" charset="0"/>
              </a:rPr>
              <a:t>Krask</a:t>
            </a:r>
            <a:r>
              <a:rPr lang="en-US" sz="1400" dirty="0" smtClean="0">
                <a:solidFill>
                  <a:srgbClr val="000099"/>
                </a:solidFill>
                <a:latin typeface="Arial" pitchFamily="34" charset="0"/>
                <a:cs typeface="Arial" pitchFamily="34" charset="0"/>
              </a:rPr>
              <a:t>, Jen </a:t>
            </a:r>
            <a:r>
              <a:rPr lang="en-US" sz="1400" dirty="0" err="1" smtClean="0">
                <a:solidFill>
                  <a:srgbClr val="000099"/>
                </a:solidFill>
                <a:latin typeface="Arial" pitchFamily="34" charset="0"/>
                <a:cs typeface="Arial" pitchFamily="34" charset="0"/>
              </a:rPr>
              <a:t>Hains</a:t>
            </a:r>
            <a:r>
              <a:rPr lang="en-US" sz="1400" dirty="0" smtClean="0">
                <a:solidFill>
                  <a:srgbClr val="000099"/>
                </a:solidFill>
                <a:latin typeface="Arial" pitchFamily="34" charset="0"/>
                <a:cs typeface="Arial" pitchFamily="34" charset="0"/>
              </a:rPr>
              <a:t>, Joel </a:t>
            </a:r>
            <a:r>
              <a:rPr lang="en-US" sz="1400" dirty="0" err="1" smtClean="0">
                <a:solidFill>
                  <a:srgbClr val="000099"/>
                </a:solidFill>
                <a:latin typeface="Arial" pitchFamily="34" charset="0"/>
                <a:cs typeface="Arial" pitchFamily="34" charset="0"/>
              </a:rPr>
              <a:t>Dreessen</a:t>
            </a:r>
            <a:r>
              <a:rPr lang="en-US" sz="1400" dirty="0" smtClean="0">
                <a:solidFill>
                  <a:srgbClr val="000099"/>
                </a:solidFill>
                <a:latin typeface="Arial" pitchFamily="34" charset="0"/>
                <a:cs typeface="Arial" pitchFamily="34" charset="0"/>
              </a:rPr>
              <a:t>, Emily Bull, Hannah </a:t>
            </a:r>
            <a:r>
              <a:rPr lang="en-US" sz="1400" dirty="0" err="1" smtClean="0">
                <a:solidFill>
                  <a:srgbClr val="000099"/>
                </a:solidFill>
                <a:latin typeface="Arial" pitchFamily="34" charset="0"/>
                <a:cs typeface="Arial" pitchFamily="34" charset="0"/>
              </a:rPr>
              <a:t>Ashenafi</a:t>
            </a:r>
            <a:r>
              <a:rPr lang="en-US" sz="1400" dirty="0" smtClean="0">
                <a:solidFill>
                  <a:srgbClr val="000099"/>
                </a:solidFill>
                <a:latin typeface="Arial" pitchFamily="34" charset="0"/>
                <a:cs typeface="Arial" pitchFamily="34" charset="0"/>
              </a:rPr>
              <a:t>, Kathy </a:t>
            </a:r>
            <a:r>
              <a:rPr lang="en-US" sz="1400" dirty="0" err="1" smtClean="0">
                <a:solidFill>
                  <a:srgbClr val="000099"/>
                </a:solidFill>
                <a:latin typeface="Arial" pitchFamily="34" charset="0"/>
                <a:cs typeface="Arial" pitchFamily="34" charset="0"/>
              </a:rPr>
              <a:t>Wehnes</a:t>
            </a:r>
            <a:r>
              <a:rPr lang="en-US" sz="1400" dirty="0" smtClean="0">
                <a:solidFill>
                  <a:srgbClr val="000099"/>
                </a:solidFill>
                <a:latin typeface="Arial" pitchFamily="34" charset="0"/>
                <a:cs typeface="Arial" pitchFamily="34" charset="0"/>
              </a:rPr>
              <a:t>, Carolyn Jones and Roger </a:t>
            </a:r>
            <a:r>
              <a:rPr lang="en-US" sz="1400" dirty="0" err="1" smtClean="0">
                <a:solidFill>
                  <a:srgbClr val="000099"/>
                </a:solidFill>
                <a:latin typeface="Arial" pitchFamily="34" charset="0"/>
                <a:cs typeface="Arial" pitchFamily="34" charset="0"/>
              </a:rPr>
              <a:t>Thunell</a:t>
            </a:r>
            <a:r>
              <a:rPr lang="en-US" sz="1400" dirty="0" smtClean="0">
                <a:solidFill>
                  <a:srgbClr val="000099"/>
                </a:solidFill>
                <a:latin typeface="Arial" pitchFamily="34" charset="0"/>
                <a:cs typeface="Arial" pitchFamily="34" charset="0"/>
              </a:rPr>
              <a:t> at MDE and Tim </a:t>
            </a:r>
            <a:r>
              <a:rPr lang="en-US" sz="1400" dirty="0" err="1" smtClean="0">
                <a:solidFill>
                  <a:srgbClr val="000099"/>
                </a:solidFill>
                <a:latin typeface="Arial" pitchFamily="34" charset="0"/>
                <a:cs typeface="Arial" pitchFamily="34" charset="0"/>
              </a:rPr>
              <a:t>Canty</a:t>
            </a:r>
            <a:r>
              <a:rPr lang="en-US" sz="1400" dirty="0" smtClean="0">
                <a:solidFill>
                  <a:srgbClr val="000099"/>
                </a:solidFill>
                <a:latin typeface="Arial" pitchFamily="34" charset="0"/>
                <a:cs typeface="Arial" pitchFamily="34" charset="0"/>
              </a:rPr>
              <a:t>, Dan Goldberg, </a:t>
            </a:r>
            <a:r>
              <a:rPr lang="en-US" sz="1400" dirty="0" err="1" smtClean="0">
                <a:solidFill>
                  <a:srgbClr val="000099"/>
                </a:solidFill>
                <a:latin typeface="Arial" pitchFamily="34" charset="0"/>
                <a:cs typeface="Arial" pitchFamily="34" charset="0"/>
              </a:rPr>
              <a:t>Hao</a:t>
            </a:r>
            <a:r>
              <a:rPr lang="en-US" sz="1400" dirty="0" smtClean="0">
                <a:solidFill>
                  <a:srgbClr val="000099"/>
                </a:solidFill>
                <a:latin typeface="Arial" pitchFamily="34" charset="0"/>
                <a:cs typeface="Arial" pitchFamily="34" charset="0"/>
              </a:rPr>
              <a:t> He,  </a:t>
            </a:r>
            <a:r>
              <a:rPr lang="en-US" sz="1400" dirty="0" err="1" smtClean="0">
                <a:solidFill>
                  <a:srgbClr val="000099"/>
                </a:solidFill>
                <a:latin typeface="Arial" pitchFamily="34" charset="0"/>
                <a:cs typeface="Arial" pitchFamily="34" charset="0"/>
              </a:rPr>
              <a:t>Xinrong</a:t>
            </a:r>
            <a:r>
              <a:rPr lang="en-US" sz="1400" dirty="0" smtClean="0">
                <a:solidFill>
                  <a:srgbClr val="000099"/>
                </a:solidFill>
                <a:latin typeface="Arial" pitchFamily="34" charset="0"/>
                <a:cs typeface="Arial" pitchFamily="34" charset="0"/>
              </a:rPr>
              <a:t> </a:t>
            </a:r>
            <a:r>
              <a:rPr lang="en-US" sz="1400" dirty="0" err="1" smtClean="0">
                <a:solidFill>
                  <a:srgbClr val="000099"/>
                </a:solidFill>
                <a:latin typeface="Arial" pitchFamily="34" charset="0"/>
                <a:cs typeface="Arial" pitchFamily="34" charset="0"/>
              </a:rPr>
              <a:t>Ren</a:t>
            </a:r>
            <a:r>
              <a:rPr lang="en-US" sz="1400" dirty="0" smtClean="0">
                <a:solidFill>
                  <a:srgbClr val="000099"/>
                </a:solidFill>
                <a:latin typeface="Arial" pitchFamily="34" charset="0"/>
                <a:cs typeface="Arial" pitchFamily="34" charset="0"/>
              </a:rPr>
              <a:t>, Dale Allen, Ross </a:t>
            </a:r>
            <a:r>
              <a:rPr lang="en-US" sz="1400" dirty="0" err="1" smtClean="0">
                <a:solidFill>
                  <a:srgbClr val="000099"/>
                </a:solidFill>
                <a:latin typeface="Arial" pitchFamily="34" charset="0"/>
                <a:cs typeface="Arial" pitchFamily="34" charset="0"/>
              </a:rPr>
              <a:t>Salawitch</a:t>
            </a:r>
            <a:r>
              <a:rPr lang="en-US" sz="1400" dirty="0" smtClean="0">
                <a:solidFill>
                  <a:srgbClr val="000099"/>
                </a:solidFill>
                <a:latin typeface="Arial" pitchFamily="34" charset="0"/>
                <a:cs typeface="Arial" pitchFamily="34" charset="0"/>
              </a:rPr>
              <a:t>, Russ Dickerson, Tim </a:t>
            </a:r>
            <a:r>
              <a:rPr lang="en-US" sz="1400" dirty="0" err="1" smtClean="0">
                <a:solidFill>
                  <a:srgbClr val="000099"/>
                </a:solidFill>
                <a:latin typeface="Arial" pitchFamily="34" charset="0"/>
                <a:cs typeface="Arial" pitchFamily="34" charset="0"/>
              </a:rPr>
              <a:t>Vinciguerra</a:t>
            </a:r>
            <a:r>
              <a:rPr lang="en-US" sz="1400" dirty="0" smtClean="0">
                <a:solidFill>
                  <a:srgbClr val="000099"/>
                </a:solidFill>
                <a:latin typeface="Arial" pitchFamily="34" charset="0"/>
                <a:cs typeface="Arial" pitchFamily="34" charset="0"/>
              </a:rPr>
              <a:t>, Dan Anderson, Samantha Carpenter, Linda </a:t>
            </a:r>
            <a:r>
              <a:rPr lang="en-US" sz="1400" dirty="0" err="1" smtClean="0">
                <a:solidFill>
                  <a:srgbClr val="000099"/>
                </a:solidFill>
                <a:latin typeface="Arial" pitchFamily="34" charset="0"/>
                <a:cs typeface="Arial" pitchFamily="34" charset="0"/>
              </a:rPr>
              <a:t>Hembeck</a:t>
            </a:r>
            <a:r>
              <a:rPr lang="en-US" sz="1400" dirty="0" smtClean="0">
                <a:solidFill>
                  <a:srgbClr val="000099"/>
                </a:solidFill>
                <a:latin typeface="Arial" pitchFamily="34" charset="0"/>
                <a:cs typeface="Arial" pitchFamily="34" charset="0"/>
              </a:rPr>
              <a:t> and Sheryl </a:t>
            </a:r>
            <a:r>
              <a:rPr lang="en-US" sz="1400" dirty="0" err="1" smtClean="0">
                <a:solidFill>
                  <a:srgbClr val="000099"/>
                </a:solidFill>
                <a:latin typeface="Arial" pitchFamily="34" charset="0"/>
                <a:cs typeface="Arial" pitchFamily="34" charset="0"/>
              </a:rPr>
              <a:t>Ehrman</a:t>
            </a:r>
            <a:r>
              <a:rPr lang="en-US" sz="1400" dirty="0" smtClean="0">
                <a:solidFill>
                  <a:srgbClr val="000099"/>
                </a:solidFill>
                <a:latin typeface="Arial" pitchFamily="34" charset="0"/>
                <a:cs typeface="Arial" pitchFamily="34" charset="0"/>
              </a:rPr>
              <a:t> at UMCP.  Thanks to support/input from MARAMA, OTC, NH, NYDEC, NJDEP, ME, VADEQ, LADCO, SESARM, NASA,  AQAST, MOG and EPA.</a:t>
            </a:r>
          </a:p>
        </p:txBody>
      </p:sp>
      <p:sp>
        <p:nvSpPr>
          <p:cNvPr id="10" name="Title 9"/>
          <p:cNvSpPr>
            <a:spLocks noGrp="1"/>
          </p:cNvSpPr>
          <p:nvPr>
            <p:ph type="title"/>
          </p:nvPr>
        </p:nvSpPr>
        <p:spPr>
          <a:xfrm>
            <a:off x="609600" y="1139825"/>
            <a:ext cx="8026400" cy="688975"/>
          </a:xfrm>
        </p:spPr>
        <p:txBody>
          <a:bodyPr/>
          <a:lstStyle/>
          <a:p>
            <a:r>
              <a:rPr lang="en-US" sz="8800" dirty="0" smtClean="0">
                <a:solidFill>
                  <a:srgbClr val="000099"/>
                </a:solidFill>
              </a:rPr>
              <a:t>Questions?</a:t>
            </a:r>
            <a:endParaRPr lang="en-US" sz="8800" dirty="0">
              <a:solidFill>
                <a:srgbClr val="000099"/>
              </a:solidFill>
            </a:endParaRPr>
          </a:p>
        </p:txBody>
      </p:sp>
      <p:sp>
        <p:nvSpPr>
          <p:cNvPr id="8" name="Slide Number Placeholder 7"/>
          <p:cNvSpPr>
            <a:spLocks noGrp="1"/>
          </p:cNvSpPr>
          <p:nvPr>
            <p:ph type="sldNum" sz="quarter" idx="10"/>
          </p:nvPr>
        </p:nvSpPr>
        <p:spPr/>
        <p:txBody>
          <a:bodyPr/>
          <a:lstStyle/>
          <a:p>
            <a:pPr>
              <a:defRPr/>
            </a:pPr>
            <a:r>
              <a:rPr lang="en-US" smtClean="0"/>
              <a:t>Page </a:t>
            </a:r>
            <a:fld id="{DAF6A443-942D-4CF1-B534-18F2BB9CB3D3}" type="slidenum">
              <a:rPr lang="en-US" smtClean="0"/>
              <a:pPr>
                <a:defRPr/>
              </a:pPr>
              <a:t>40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theme1.xml><?xml version="1.0" encoding="utf-8"?>
<a:theme xmlns:a="http://schemas.openxmlformats.org/drawingml/2006/main" name="NewMDE">
  <a:themeElements>
    <a:clrScheme name="">
      <a:dk1>
        <a:srgbClr val="000000"/>
      </a:dk1>
      <a:lt1>
        <a:srgbClr val="0066AD"/>
      </a:lt1>
      <a:dk2>
        <a:srgbClr val="FFFFFF"/>
      </a:dk2>
      <a:lt2>
        <a:srgbClr val="C0C0C0"/>
      </a:lt2>
      <a:accent1>
        <a:srgbClr val="DBE3F0"/>
      </a:accent1>
      <a:accent2>
        <a:srgbClr val="000000"/>
      </a:accent2>
      <a:accent3>
        <a:srgbClr val="AAB8D3"/>
      </a:accent3>
      <a:accent4>
        <a:srgbClr val="000000"/>
      </a:accent4>
      <a:accent5>
        <a:srgbClr val="EAEFF6"/>
      </a:accent5>
      <a:accent6>
        <a:srgbClr val="000000"/>
      </a:accent6>
      <a:hlink>
        <a:srgbClr val="66A2E1"/>
      </a:hlink>
      <a:folHlink>
        <a:srgbClr val="800080"/>
      </a:folHlink>
    </a:clrScheme>
    <a:fontScheme name="NewMD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defRPr kumimoji="0" lang="en-US" sz="1800" b="0" i="0" u="none" strike="noStrike" cap="none" normalizeH="0" baseline="0" smtClean="0">
            <a:ln>
              <a:noFill/>
            </a:ln>
            <a:solidFill>
              <a:srgbClr val="080808"/>
            </a:solidFill>
            <a:effectLst/>
            <a:latin typeface="Times New Roman" pitchFamily="18" charset="0"/>
            <a:cs typeface="Arial" charset="0"/>
          </a:defRPr>
        </a:defPPr>
      </a:lstStyle>
    </a:spDef>
    <a:lnDef>
      <a:spPr bwMode="auto">
        <a:xfrm>
          <a:off x="0" y="0"/>
          <a:ext cx="1" cy="1"/>
        </a:xfrm>
        <a:custGeom>
          <a:avLst/>
          <a:gdLst/>
          <a:ahLst/>
          <a:cxnLst/>
          <a:rect l="0" t="0" r="0" b="0"/>
          <a:pathLst/>
        </a:custGeom>
        <a:no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spAutoFit/>
      </a:bodyPr>
      <a:lstStyle>
        <a:defPPr marL="0" marR="0" indent="0" algn="l" defTabSz="914400" rtl="0" eaLnBrk="1" fontAlgn="base" latinLnBrk="0" hangingPunct="1">
          <a:lnSpc>
            <a:spcPct val="85000"/>
          </a:lnSpc>
          <a:spcBef>
            <a:spcPct val="30000"/>
          </a:spcBef>
          <a:spcAft>
            <a:spcPct val="0"/>
          </a:spcAft>
          <a:buClr>
            <a:schemeClr val="bg1"/>
          </a:buClr>
          <a:buSzPct val="80000"/>
          <a:buFont typeface="Wingdings" pitchFamily="2" charset="2"/>
          <a:buChar char="•"/>
          <a:tabLst/>
          <a:defRPr kumimoji="0" lang="en-US" sz="1800" b="0" i="0" u="none" strike="noStrike" cap="none" normalizeH="0" baseline="0" smtClean="0">
            <a:ln>
              <a:noFill/>
            </a:ln>
            <a:solidFill>
              <a:srgbClr val="080808"/>
            </a:solidFill>
            <a:effectLst/>
            <a:latin typeface="Times New Roman" pitchFamily="18" charset="0"/>
            <a:cs typeface="Arial" charset="0"/>
          </a:defRPr>
        </a:defPPr>
      </a:lstStyle>
    </a:lnDef>
  </a:objectDefaults>
  <a:extraClrSchemeLst>
    <a:extraClrScheme>
      <a:clrScheme name="NewMDE 1">
        <a:dk1>
          <a:srgbClr val="F1B60F"/>
        </a:dk1>
        <a:lt1>
          <a:srgbClr val="FFFFFF"/>
        </a:lt1>
        <a:dk2>
          <a:srgbClr val="115606"/>
        </a:dk2>
        <a:lt2>
          <a:srgbClr val="F1B60F"/>
        </a:lt2>
        <a:accent1>
          <a:srgbClr val="CC9900"/>
        </a:accent1>
        <a:accent2>
          <a:srgbClr val="000000"/>
        </a:accent2>
        <a:accent3>
          <a:srgbClr val="AAB4AA"/>
        </a:accent3>
        <a:accent4>
          <a:srgbClr val="DADADA"/>
        </a:accent4>
        <a:accent5>
          <a:srgbClr val="E2CAAA"/>
        </a:accent5>
        <a:accent6>
          <a:srgbClr val="000000"/>
        </a:accent6>
        <a:hlink>
          <a:srgbClr val="FF6600"/>
        </a:hlink>
        <a:folHlink>
          <a:srgbClr val="DC5900"/>
        </a:folHlink>
      </a:clrScheme>
      <a:clrMap bg1="dk2" tx1="lt1" bg2="dk1" tx2="lt2" accent1="accent1" accent2="accent2" accent3="accent3" accent4="accent4" accent5="accent5" accent6="accent6" hlink="hlink" folHlink="folHlink"/>
    </a:extraClrScheme>
    <a:extraClrScheme>
      <a:clrScheme name="NewMDE 2">
        <a:dk1>
          <a:srgbClr val="FF9900"/>
        </a:dk1>
        <a:lt1>
          <a:srgbClr val="FFFFFF"/>
        </a:lt1>
        <a:dk2>
          <a:srgbClr val="4DC024"/>
        </a:dk2>
        <a:lt2>
          <a:srgbClr val="FFFFFF"/>
        </a:lt2>
        <a:accent1>
          <a:srgbClr val="FF6600"/>
        </a:accent1>
        <a:accent2>
          <a:srgbClr val="24864C"/>
        </a:accent2>
        <a:accent3>
          <a:srgbClr val="B2DCAC"/>
        </a:accent3>
        <a:accent4>
          <a:srgbClr val="DADADA"/>
        </a:accent4>
        <a:accent5>
          <a:srgbClr val="FFB8AA"/>
        </a:accent5>
        <a:accent6>
          <a:srgbClr val="207944"/>
        </a:accent6>
        <a:hlink>
          <a:srgbClr val="4D4D4D"/>
        </a:hlink>
        <a:folHlink>
          <a:srgbClr val="5F5F5F"/>
        </a:folHlink>
      </a:clrScheme>
      <a:clrMap bg1="dk2" tx1="lt1" bg2="dk1" tx2="lt2" accent1="accent1" accent2="accent2" accent3="accent3" accent4="accent4" accent5="accent5" accent6="accent6" hlink="hlink" folHlink="folHlink"/>
    </a:extraClrScheme>
    <a:extraClrScheme>
      <a:clrScheme name="NewMDE 3">
        <a:dk1>
          <a:srgbClr val="777777"/>
        </a:dk1>
        <a:lt1>
          <a:srgbClr val="FFFFFF"/>
        </a:lt1>
        <a:dk2>
          <a:srgbClr val="727272"/>
        </a:dk2>
        <a:lt2>
          <a:srgbClr val="FFFFFF"/>
        </a:lt2>
        <a:accent1>
          <a:srgbClr val="808080"/>
        </a:accent1>
        <a:accent2>
          <a:srgbClr val="555555"/>
        </a:accent2>
        <a:accent3>
          <a:srgbClr val="BCBCBC"/>
        </a:accent3>
        <a:accent4>
          <a:srgbClr val="DADADA"/>
        </a:accent4>
        <a:accent5>
          <a:srgbClr val="C0C0C0"/>
        </a:accent5>
        <a:accent6>
          <a:srgbClr val="4C4C4C"/>
        </a:accent6>
        <a:hlink>
          <a:srgbClr val="969696"/>
        </a:hlink>
        <a:folHlink>
          <a:srgbClr val="4D4D4D"/>
        </a:folHlink>
      </a:clrScheme>
      <a:clrMap bg1="dk2" tx1="lt1" bg2="dk1" tx2="lt2" accent1="accent1" accent2="accent2" accent3="accent3" accent4="accent4" accent5="accent5" accent6="accent6" hlink="hlink" folHlink="folHlink"/>
    </a:extraClrScheme>
    <a:extraClrScheme>
      <a:clrScheme name="NewMDE 4">
        <a:dk1>
          <a:srgbClr val="000000"/>
        </a:dk1>
        <a:lt1>
          <a:srgbClr val="FFFFFF"/>
        </a:lt1>
        <a:dk2>
          <a:srgbClr val="000000"/>
        </a:dk2>
        <a:lt2>
          <a:srgbClr val="FFFFFF"/>
        </a:lt2>
        <a:accent1>
          <a:srgbClr val="99CCFF"/>
        </a:accent1>
        <a:accent2>
          <a:srgbClr val="000000"/>
        </a:accent2>
        <a:accent3>
          <a:srgbClr val="FFFFFF"/>
        </a:accent3>
        <a:accent4>
          <a:srgbClr val="000000"/>
        </a:accent4>
        <a:accent5>
          <a:srgbClr val="CAE2FF"/>
        </a:accent5>
        <a:accent6>
          <a:srgbClr val="000000"/>
        </a:accent6>
        <a:hlink>
          <a:srgbClr val="0000CC"/>
        </a:hlink>
        <a:folHlink>
          <a:srgbClr val="800080"/>
        </a:folHlink>
      </a:clrScheme>
      <a:clrMap bg1="lt1" tx1="dk1" bg2="lt2" tx2="dk2" accent1="accent1" accent2="accent2" accent3="accent3" accent4="accent4" accent5="accent5" accent6="accent6" hlink="hlink" folHlink="folHlink"/>
    </a:extraClrScheme>
    <a:extraClrScheme>
      <a:clrScheme name="NewMDE 5">
        <a:dk1>
          <a:srgbClr val="000000"/>
        </a:dk1>
        <a:lt1>
          <a:srgbClr val="FFFFFF"/>
        </a:lt1>
        <a:dk2>
          <a:srgbClr val="575757"/>
        </a:dk2>
        <a:lt2>
          <a:srgbClr val="FFFFFF"/>
        </a:lt2>
        <a:accent1>
          <a:srgbClr val="99CCFF"/>
        </a:accent1>
        <a:accent2>
          <a:srgbClr val="000000"/>
        </a:accent2>
        <a:accent3>
          <a:srgbClr val="FFFFFF"/>
        </a:accent3>
        <a:accent4>
          <a:srgbClr val="000000"/>
        </a:accent4>
        <a:accent5>
          <a:srgbClr val="CAE2FF"/>
        </a:accent5>
        <a:accent6>
          <a:srgbClr val="000000"/>
        </a:accent6>
        <a:hlink>
          <a:srgbClr val="0000CC"/>
        </a:hlink>
        <a:folHlink>
          <a:srgbClr val="800080"/>
        </a:folHlink>
      </a:clrScheme>
      <a:clrMap bg1="lt1" tx1="dk1" bg2="lt2" tx2="dk2" accent1="accent1" accent2="accent2" accent3="accent3" accent4="accent4" accent5="accent5" accent6="accent6" hlink="hlink" folHlink="folHlink"/>
    </a:extraClrScheme>
    <a:extraClrScheme>
      <a:clrScheme name="NewMDE 6">
        <a:dk1>
          <a:srgbClr val="000000"/>
        </a:dk1>
        <a:lt1>
          <a:srgbClr val="FFFFFF"/>
        </a:lt1>
        <a:dk2>
          <a:srgbClr val="575757"/>
        </a:dk2>
        <a:lt2>
          <a:srgbClr val="FFFFFF"/>
        </a:lt2>
        <a:accent1>
          <a:srgbClr val="99CCFF"/>
        </a:accent1>
        <a:accent2>
          <a:srgbClr val="000000"/>
        </a:accent2>
        <a:accent3>
          <a:srgbClr val="FFFFFF"/>
        </a:accent3>
        <a:accent4>
          <a:srgbClr val="000000"/>
        </a:accent4>
        <a:accent5>
          <a:srgbClr val="CAE2FF"/>
        </a:accent5>
        <a:accent6>
          <a:srgbClr val="000000"/>
        </a:accent6>
        <a:hlink>
          <a:srgbClr val="7598D9"/>
        </a:hlink>
        <a:folHlink>
          <a:srgbClr val="800080"/>
        </a:folHlink>
      </a:clrScheme>
      <a:clrMap bg1="lt1" tx1="dk1" bg2="lt2" tx2="dk2" accent1="accent1" accent2="accent2" accent3="accent3" accent4="accent4" accent5="accent5" accent6="accent6" hlink="hlink" folHlink="folHlink"/>
    </a:extraClrScheme>
    <a:extraClrScheme>
      <a:clrScheme name="NewMDE 7">
        <a:dk1>
          <a:srgbClr val="000000"/>
        </a:dk1>
        <a:lt1>
          <a:srgbClr val="FFFFFF"/>
        </a:lt1>
        <a:dk2>
          <a:srgbClr val="000000"/>
        </a:dk2>
        <a:lt2>
          <a:srgbClr val="C0C0C0"/>
        </a:lt2>
        <a:accent1>
          <a:srgbClr val="99CCFF"/>
        </a:accent1>
        <a:accent2>
          <a:srgbClr val="000000"/>
        </a:accent2>
        <a:accent3>
          <a:srgbClr val="FFFFFF"/>
        </a:accent3>
        <a:accent4>
          <a:srgbClr val="000000"/>
        </a:accent4>
        <a:accent5>
          <a:srgbClr val="CAE2FF"/>
        </a:accent5>
        <a:accent6>
          <a:srgbClr val="000000"/>
        </a:accent6>
        <a:hlink>
          <a:srgbClr val="7598D9"/>
        </a:hlink>
        <a:folHlink>
          <a:srgbClr val="800080"/>
        </a:folHlink>
      </a:clrScheme>
      <a:clrMap bg1="lt1" tx1="dk1" bg2="lt2" tx2="dk2" accent1="accent1" accent2="accent2" accent3="accent3" accent4="accent4" accent5="accent5" accent6="accent6" hlink="hlink" folHlink="folHlink"/>
    </a:extraClrScheme>
    <a:extraClrScheme>
      <a:clrScheme name="NewMDE 8">
        <a:dk1>
          <a:srgbClr val="000000"/>
        </a:dk1>
        <a:lt1>
          <a:srgbClr val="FFFFFF"/>
        </a:lt1>
        <a:dk2>
          <a:srgbClr val="FFFFFF"/>
        </a:dk2>
        <a:lt2>
          <a:srgbClr val="C0C0C0"/>
        </a:lt2>
        <a:accent1>
          <a:srgbClr val="99CCFF"/>
        </a:accent1>
        <a:accent2>
          <a:srgbClr val="000000"/>
        </a:accent2>
        <a:accent3>
          <a:srgbClr val="FFFFFF"/>
        </a:accent3>
        <a:accent4>
          <a:srgbClr val="000000"/>
        </a:accent4>
        <a:accent5>
          <a:srgbClr val="CAE2FF"/>
        </a:accent5>
        <a:accent6>
          <a:srgbClr val="000000"/>
        </a:accent6>
        <a:hlink>
          <a:srgbClr val="7598D9"/>
        </a:hlink>
        <a:folHlink>
          <a:srgbClr val="800080"/>
        </a:folHlink>
      </a:clrScheme>
      <a:clrMap bg1="lt1" tx1="dk1" bg2="lt2" tx2="dk2" accent1="accent1" accent2="accent2" accent3="accent3" accent4="accent4" accent5="accent5" accent6="accent6" hlink="hlink" folHlink="folHlink"/>
    </a:extraClrScheme>
    <a:extraClrScheme>
      <a:clrScheme name="NewMDE 9">
        <a:dk1>
          <a:srgbClr val="000000"/>
        </a:dk1>
        <a:lt1>
          <a:srgbClr val="FFFFFF"/>
        </a:lt1>
        <a:dk2>
          <a:srgbClr val="FFFFFF"/>
        </a:dk2>
        <a:lt2>
          <a:srgbClr val="FFFFFF"/>
        </a:lt2>
        <a:accent1>
          <a:srgbClr val="99CCFF"/>
        </a:accent1>
        <a:accent2>
          <a:srgbClr val="000000"/>
        </a:accent2>
        <a:accent3>
          <a:srgbClr val="FFFFFF"/>
        </a:accent3>
        <a:accent4>
          <a:srgbClr val="000000"/>
        </a:accent4>
        <a:accent5>
          <a:srgbClr val="CAE2FF"/>
        </a:accent5>
        <a:accent6>
          <a:srgbClr val="000000"/>
        </a:accent6>
        <a:hlink>
          <a:srgbClr val="0000CC"/>
        </a:hlink>
        <a:folHlink>
          <a:srgbClr val="800080"/>
        </a:folHlink>
      </a:clrScheme>
      <a:clrMap bg1="lt1" tx1="dk1" bg2="lt2" tx2="dk2" accent1="accent1" accent2="accent2" accent3="accent3" accent4="accent4" accent5="accent5" accent6="accent6" hlink="hlink" folHlink="folHlink"/>
    </a:extraClrScheme>
    <a:extraClrScheme>
      <a:clrScheme name="NewMDE 10">
        <a:dk1>
          <a:srgbClr val="000000"/>
        </a:dk1>
        <a:lt1>
          <a:srgbClr val="FFFFFF"/>
        </a:lt1>
        <a:dk2>
          <a:srgbClr val="FFFFFF"/>
        </a:dk2>
        <a:lt2>
          <a:srgbClr val="FFFFFF"/>
        </a:lt2>
        <a:accent1>
          <a:srgbClr val="99CCFF"/>
        </a:accent1>
        <a:accent2>
          <a:srgbClr val="FFFFFF"/>
        </a:accent2>
        <a:accent3>
          <a:srgbClr val="FFFFFF"/>
        </a:accent3>
        <a:accent4>
          <a:srgbClr val="000000"/>
        </a:accent4>
        <a:accent5>
          <a:srgbClr val="CAE2FF"/>
        </a:accent5>
        <a:accent6>
          <a:srgbClr val="E7E7E7"/>
        </a:accent6>
        <a:hlink>
          <a:srgbClr val="0000CC"/>
        </a:hlink>
        <a:folHlink>
          <a:srgbClr val="800080"/>
        </a:folHlink>
      </a:clrScheme>
      <a:clrMap bg1="lt1" tx1="dk1" bg2="lt2" tx2="dk2" accent1="accent1" accent2="accent2" accent3="accent3" accent4="accent4" accent5="accent5" accent6="accent6" hlink="hlink" folHlink="folHlink"/>
    </a:extraClrScheme>
    <a:extraClrScheme>
      <a:clrScheme name="NewMDE 11">
        <a:dk1>
          <a:srgbClr val="000000"/>
        </a:dk1>
        <a:lt1>
          <a:srgbClr val="FFFFFF"/>
        </a:lt1>
        <a:dk2>
          <a:srgbClr val="FFFFFF"/>
        </a:dk2>
        <a:lt2>
          <a:srgbClr val="FFFFFF"/>
        </a:lt2>
        <a:accent1>
          <a:srgbClr val="99CCFF"/>
        </a:accent1>
        <a:accent2>
          <a:srgbClr val="C0C0C0"/>
        </a:accent2>
        <a:accent3>
          <a:srgbClr val="FFFFFF"/>
        </a:accent3>
        <a:accent4>
          <a:srgbClr val="000000"/>
        </a:accent4>
        <a:accent5>
          <a:srgbClr val="CAE2FF"/>
        </a:accent5>
        <a:accent6>
          <a:srgbClr val="AEAEAE"/>
        </a:accent6>
        <a:hlink>
          <a:srgbClr val="0000CC"/>
        </a:hlink>
        <a:folHlink>
          <a:srgbClr val="800080"/>
        </a:folHlink>
      </a:clrScheme>
      <a:clrMap bg1="lt1" tx1="dk1" bg2="lt2" tx2="dk2" accent1="accent1" accent2="accent2" accent3="accent3" accent4="accent4" accent5="accent5" accent6="accent6" hlink="hlink" folHlink="folHlink"/>
    </a:extraClrScheme>
    <a:extraClrScheme>
      <a:clrScheme name="NewMDE 12">
        <a:dk1>
          <a:srgbClr val="000000"/>
        </a:dk1>
        <a:lt1>
          <a:srgbClr val="FFFFFF"/>
        </a:lt1>
        <a:dk2>
          <a:srgbClr val="FFFFFF"/>
        </a:dk2>
        <a:lt2>
          <a:srgbClr val="FFFFFF"/>
        </a:lt2>
        <a:accent1>
          <a:srgbClr val="99CCFF"/>
        </a:accent1>
        <a:accent2>
          <a:srgbClr val="C0C0C0"/>
        </a:accent2>
        <a:accent3>
          <a:srgbClr val="FFFFFF"/>
        </a:accent3>
        <a:accent4>
          <a:srgbClr val="000000"/>
        </a:accent4>
        <a:accent5>
          <a:srgbClr val="CAE2FF"/>
        </a:accent5>
        <a:accent6>
          <a:srgbClr val="AEAEAE"/>
        </a:accent6>
        <a:hlink>
          <a:srgbClr val="66A2E1"/>
        </a:hlink>
        <a:folHlink>
          <a:srgbClr val="800080"/>
        </a:folHlink>
      </a:clrScheme>
      <a:clrMap bg1="lt1" tx1="dk1" bg2="lt2" tx2="dk2" accent1="accent1" accent2="accent2" accent3="accent3" accent4="accent4" accent5="accent5" accent6="accent6" hlink="hlink" folHlink="folHlink"/>
    </a:extraClrScheme>
    <a:extraClrScheme>
      <a:clrScheme name="NewMDE 13">
        <a:dk1>
          <a:srgbClr val="000000"/>
        </a:dk1>
        <a:lt1>
          <a:srgbClr val="FFFFFF"/>
        </a:lt1>
        <a:dk2>
          <a:srgbClr val="FFFFFF"/>
        </a:dk2>
        <a:lt2>
          <a:srgbClr val="FFFFFF"/>
        </a:lt2>
        <a:accent1>
          <a:srgbClr val="99CCFF"/>
        </a:accent1>
        <a:accent2>
          <a:srgbClr val="000000"/>
        </a:accent2>
        <a:accent3>
          <a:srgbClr val="FFFFFF"/>
        </a:accent3>
        <a:accent4>
          <a:srgbClr val="000000"/>
        </a:accent4>
        <a:accent5>
          <a:srgbClr val="CAE2FF"/>
        </a:accent5>
        <a:accent6>
          <a:srgbClr val="000000"/>
        </a:accent6>
        <a:hlink>
          <a:srgbClr val="66A2E1"/>
        </a:hlink>
        <a:folHlink>
          <a:srgbClr val="800080"/>
        </a:folHlink>
      </a:clrScheme>
      <a:clrMap bg1="lt1" tx1="dk1" bg2="lt2" tx2="dk2" accent1="accent1" accent2="accent2" accent3="accent3" accent4="accent4" accent5="accent5" accent6="accent6" hlink="hlink" folHlink="folHlink"/>
    </a:extraClrScheme>
    <a:extraClrScheme>
      <a:clrScheme name="NewMDE 14">
        <a:dk1>
          <a:srgbClr val="000000"/>
        </a:dk1>
        <a:lt1>
          <a:srgbClr val="66A2FF"/>
        </a:lt1>
        <a:dk2>
          <a:srgbClr val="FFFFFF"/>
        </a:dk2>
        <a:lt2>
          <a:srgbClr val="FFFFFF"/>
        </a:lt2>
        <a:accent1>
          <a:srgbClr val="99CCFF"/>
        </a:accent1>
        <a:accent2>
          <a:srgbClr val="000000"/>
        </a:accent2>
        <a:accent3>
          <a:srgbClr val="B8CEFF"/>
        </a:accent3>
        <a:accent4>
          <a:srgbClr val="000000"/>
        </a:accent4>
        <a:accent5>
          <a:srgbClr val="CAE2FF"/>
        </a:accent5>
        <a:accent6>
          <a:srgbClr val="000000"/>
        </a:accent6>
        <a:hlink>
          <a:srgbClr val="66A2E1"/>
        </a:hlink>
        <a:folHlink>
          <a:srgbClr val="800080"/>
        </a:folHlink>
      </a:clrScheme>
      <a:clrMap bg1="lt1" tx1="dk1" bg2="lt2" tx2="dk2" accent1="accent1" accent2="accent2" accent3="accent3" accent4="accent4" accent5="accent5" accent6="accent6" hlink="hlink" folHlink="folHlink"/>
    </a:extraClrScheme>
    <a:extraClrScheme>
      <a:clrScheme name="NewMDE 15">
        <a:dk1>
          <a:srgbClr val="000000"/>
        </a:dk1>
        <a:lt1>
          <a:srgbClr val="0066AD"/>
        </a:lt1>
        <a:dk2>
          <a:srgbClr val="FFFFFF"/>
        </a:dk2>
        <a:lt2>
          <a:srgbClr val="FFFFFF"/>
        </a:lt2>
        <a:accent1>
          <a:srgbClr val="99CCFF"/>
        </a:accent1>
        <a:accent2>
          <a:srgbClr val="000000"/>
        </a:accent2>
        <a:accent3>
          <a:srgbClr val="AAB8D3"/>
        </a:accent3>
        <a:accent4>
          <a:srgbClr val="000000"/>
        </a:accent4>
        <a:accent5>
          <a:srgbClr val="CAE2FF"/>
        </a:accent5>
        <a:accent6>
          <a:srgbClr val="000000"/>
        </a:accent6>
        <a:hlink>
          <a:srgbClr val="66A2E1"/>
        </a:hlink>
        <a:folHlink>
          <a:srgbClr val="800080"/>
        </a:folHlink>
      </a:clrScheme>
      <a:clrMap bg1="lt1" tx1="dk1" bg2="lt2" tx2="dk2" accent1="accent1" accent2="accent2" accent3="accent3" accent4="accent4" accent5="accent5" accent6="accent6" hlink="hlink" folHlink="folHlink"/>
    </a:extraClrScheme>
    <a:extraClrScheme>
      <a:clrScheme name="NewMDE 16">
        <a:dk1>
          <a:srgbClr val="000000"/>
        </a:dk1>
        <a:lt1>
          <a:srgbClr val="0066AD"/>
        </a:lt1>
        <a:dk2>
          <a:srgbClr val="FFFFFF"/>
        </a:dk2>
        <a:lt2>
          <a:srgbClr val="C0C0C0"/>
        </a:lt2>
        <a:accent1>
          <a:srgbClr val="99CCFF"/>
        </a:accent1>
        <a:accent2>
          <a:srgbClr val="000000"/>
        </a:accent2>
        <a:accent3>
          <a:srgbClr val="AAB8D3"/>
        </a:accent3>
        <a:accent4>
          <a:srgbClr val="000000"/>
        </a:accent4>
        <a:accent5>
          <a:srgbClr val="CAE2FF"/>
        </a:accent5>
        <a:accent6>
          <a:srgbClr val="000000"/>
        </a:accent6>
        <a:hlink>
          <a:srgbClr val="66A2E1"/>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DE_PowerPoint_Template">
  <a:themeElements>
    <a:clrScheme name="">
      <a:dk1>
        <a:srgbClr val="FFFFFF"/>
      </a:dk1>
      <a:lt1>
        <a:srgbClr val="FFFFFF"/>
      </a:lt1>
      <a:dk2>
        <a:srgbClr val="99CCFF"/>
      </a:dk2>
      <a:lt2>
        <a:srgbClr val="FFCC66"/>
      </a:lt2>
      <a:accent1>
        <a:srgbClr val="99CCFF"/>
      </a:accent1>
      <a:accent2>
        <a:srgbClr val="000000"/>
      </a:accent2>
      <a:accent3>
        <a:srgbClr val="CAE2FF"/>
      </a:accent3>
      <a:accent4>
        <a:srgbClr val="DADADA"/>
      </a:accent4>
      <a:accent5>
        <a:srgbClr val="CAE2FF"/>
      </a:accent5>
      <a:accent6>
        <a:srgbClr val="000000"/>
      </a:accent6>
      <a:hlink>
        <a:srgbClr val="0000CC"/>
      </a:hlink>
      <a:folHlink>
        <a:srgbClr val="800080"/>
      </a:folHlink>
    </a:clrScheme>
    <a:fontScheme name="MDE_PowerPoin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lnDef>
  </a:objectDefaults>
  <a:extraClrSchemeLst>
    <a:extraClrScheme>
      <a:clrScheme name="MDE_PowerPoint_Template 1">
        <a:dk1>
          <a:srgbClr val="F1B60F"/>
        </a:dk1>
        <a:lt1>
          <a:srgbClr val="FFFFFF"/>
        </a:lt1>
        <a:dk2>
          <a:srgbClr val="115606"/>
        </a:dk2>
        <a:lt2>
          <a:srgbClr val="F1B60F"/>
        </a:lt2>
        <a:accent1>
          <a:srgbClr val="CC9900"/>
        </a:accent1>
        <a:accent2>
          <a:srgbClr val="000000"/>
        </a:accent2>
        <a:accent3>
          <a:srgbClr val="AAB4AA"/>
        </a:accent3>
        <a:accent4>
          <a:srgbClr val="DADADA"/>
        </a:accent4>
        <a:accent5>
          <a:srgbClr val="E2CAAA"/>
        </a:accent5>
        <a:accent6>
          <a:srgbClr val="000000"/>
        </a:accent6>
        <a:hlink>
          <a:srgbClr val="FF6600"/>
        </a:hlink>
        <a:folHlink>
          <a:srgbClr val="DC5900"/>
        </a:folHlink>
      </a:clrScheme>
      <a:clrMap bg1="dk2" tx1="lt1" bg2="dk1" tx2="lt2" accent1="accent1" accent2="accent2" accent3="accent3" accent4="accent4" accent5="accent5" accent6="accent6" hlink="hlink" folHlink="folHlink"/>
    </a:extraClrScheme>
    <a:extraClrScheme>
      <a:clrScheme name="MDE_PowerPoint_Template 2">
        <a:dk1>
          <a:srgbClr val="FF9900"/>
        </a:dk1>
        <a:lt1>
          <a:srgbClr val="FFFFFF"/>
        </a:lt1>
        <a:dk2>
          <a:srgbClr val="4DC024"/>
        </a:dk2>
        <a:lt2>
          <a:srgbClr val="FFFFFF"/>
        </a:lt2>
        <a:accent1>
          <a:srgbClr val="FF6600"/>
        </a:accent1>
        <a:accent2>
          <a:srgbClr val="24864C"/>
        </a:accent2>
        <a:accent3>
          <a:srgbClr val="B2DCAC"/>
        </a:accent3>
        <a:accent4>
          <a:srgbClr val="DADADA"/>
        </a:accent4>
        <a:accent5>
          <a:srgbClr val="FFB8AA"/>
        </a:accent5>
        <a:accent6>
          <a:srgbClr val="207944"/>
        </a:accent6>
        <a:hlink>
          <a:srgbClr val="4D4D4D"/>
        </a:hlink>
        <a:folHlink>
          <a:srgbClr val="5F5F5F"/>
        </a:folHlink>
      </a:clrScheme>
      <a:clrMap bg1="dk2" tx1="lt1" bg2="dk1" tx2="lt2" accent1="accent1" accent2="accent2" accent3="accent3" accent4="accent4" accent5="accent5" accent6="accent6" hlink="hlink" folHlink="folHlink"/>
    </a:extraClrScheme>
    <a:extraClrScheme>
      <a:clrScheme name="MDE_PowerPoint_Template 3">
        <a:dk1>
          <a:srgbClr val="777777"/>
        </a:dk1>
        <a:lt1>
          <a:srgbClr val="FFFFFF"/>
        </a:lt1>
        <a:dk2>
          <a:srgbClr val="727272"/>
        </a:dk2>
        <a:lt2>
          <a:srgbClr val="FFFFFF"/>
        </a:lt2>
        <a:accent1>
          <a:srgbClr val="808080"/>
        </a:accent1>
        <a:accent2>
          <a:srgbClr val="555555"/>
        </a:accent2>
        <a:accent3>
          <a:srgbClr val="BCBCBC"/>
        </a:accent3>
        <a:accent4>
          <a:srgbClr val="DADADA"/>
        </a:accent4>
        <a:accent5>
          <a:srgbClr val="C0C0C0"/>
        </a:accent5>
        <a:accent6>
          <a:srgbClr val="4C4C4C"/>
        </a:accent6>
        <a:hlink>
          <a:srgbClr val="969696"/>
        </a:hlink>
        <a:folHlink>
          <a:srgbClr val="4D4D4D"/>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DE_PowerPoint_Template">
  <a:themeElements>
    <a:clrScheme name="">
      <a:dk1>
        <a:srgbClr val="FFFFFF"/>
      </a:dk1>
      <a:lt1>
        <a:srgbClr val="FFFFFF"/>
      </a:lt1>
      <a:dk2>
        <a:srgbClr val="99CCFF"/>
      </a:dk2>
      <a:lt2>
        <a:srgbClr val="FFCC66"/>
      </a:lt2>
      <a:accent1>
        <a:srgbClr val="99CCFF"/>
      </a:accent1>
      <a:accent2>
        <a:srgbClr val="000000"/>
      </a:accent2>
      <a:accent3>
        <a:srgbClr val="CAE2FF"/>
      </a:accent3>
      <a:accent4>
        <a:srgbClr val="DADADA"/>
      </a:accent4>
      <a:accent5>
        <a:srgbClr val="CAE2FF"/>
      </a:accent5>
      <a:accent6>
        <a:srgbClr val="000000"/>
      </a:accent6>
      <a:hlink>
        <a:srgbClr val="0000CC"/>
      </a:hlink>
      <a:folHlink>
        <a:srgbClr val="800080"/>
      </a:folHlink>
    </a:clrScheme>
    <a:fontScheme name="MDE_PowerPoin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lnDef>
  </a:objectDefaults>
  <a:extraClrSchemeLst>
    <a:extraClrScheme>
      <a:clrScheme name="MDE_PowerPoint_Template 1">
        <a:dk1>
          <a:srgbClr val="F1B60F"/>
        </a:dk1>
        <a:lt1>
          <a:srgbClr val="FFFFFF"/>
        </a:lt1>
        <a:dk2>
          <a:srgbClr val="115606"/>
        </a:dk2>
        <a:lt2>
          <a:srgbClr val="F1B60F"/>
        </a:lt2>
        <a:accent1>
          <a:srgbClr val="CC9900"/>
        </a:accent1>
        <a:accent2>
          <a:srgbClr val="000000"/>
        </a:accent2>
        <a:accent3>
          <a:srgbClr val="AAB4AA"/>
        </a:accent3>
        <a:accent4>
          <a:srgbClr val="DADADA"/>
        </a:accent4>
        <a:accent5>
          <a:srgbClr val="E2CAAA"/>
        </a:accent5>
        <a:accent6>
          <a:srgbClr val="000000"/>
        </a:accent6>
        <a:hlink>
          <a:srgbClr val="FF6600"/>
        </a:hlink>
        <a:folHlink>
          <a:srgbClr val="DC5900"/>
        </a:folHlink>
      </a:clrScheme>
      <a:clrMap bg1="dk2" tx1="lt1" bg2="dk1" tx2="lt2" accent1="accent1" accent2="accent2" accent3="accent3" accent4="accent4" accent5="accent5" accent6="accent6" hlink="hlink" folHlink="folHlink"/>
    </a:extraClrScheme>
    <a:extraClrScheme>
      <a:clrScheme name="MDE_PowerPoint_Template 2">
        <a:dk1>
          <a:srgbClr val="FF9900"/>
        </a:dk1>
        <a:lt1>
          <a:srgbClr val="FFFFFF"/>
        </a:lt1>
        <a:dk2>
          <a:srgbClr val="4DC024"/>
        </a:dk2>
        <a:lt2>
          <a:srgbClr val="FFFFFF"/>
        </a:lt2>
        <a:accent1>
          <a:srgbClr val="FF6600"/>
        </a:accent1>
        <a:accent2>
          <a:srgbClr val="24864C"/>
        </a:accent2>
        <a:accent3>
          <a:srgbClr val="B2DCAC"/>
        </a:accent3>
        <a:accent4>
          <a:srgbClr val="DADADA"/>
        </a:accent4>
        <a:accent5>
          <a:srgbClr val="FFB8AA"/>
        </a:accent5>
        <a:accent6>
          <a:srgbClr val="207944"/>
        </a:accent6>
        <a:hlink>
          <a:srgbClr val="4D4D4D"/>
        </a:hlink>
        <a:folHlink>
          <a:srgbClr val="5F5F5F"/>
        </a:folHlink>
      </a:clrScheme>
      <a:clrMap bg1="dk2" tx1="lt1" bg2="dk1" tx2="lt2" accent1="accent1" accent2="accent2" accent3="accent3" accent4="accent4" accent5="accent5" accent6="accent6" hlink="hlink" folHlink="folHlink"/>
    </a:extraClrScheme>
    <a:extraClrScheme>
      <a:clrScheme name="MDE_PowerPoint_Template 3">
        <a:dk1>
          <a:srgbClr val="777777"/>
        </a:dk1>
        <a:lt1>
          <a:srgbClr val="FFFFFF"/>
        </a:lt1>
        <a:dk2>
          <a:srgbClr val="727272"/>
        </a:dk2>
        <a:lt2>
          <a:srgbClr val="FFFFFF"/>
        </a:lt2>
        <a:accent1>
          <a:srgbClr val="808080"/>
        </a:accent1>
        <a:accent2>
          <a:srgbClr val="555555"/>
        </a:accent2>
        <a:accent3>
          <a:srgbClr val="BCBCBC"/>
        </a:accent3>
        <a:accent4>
          <a:srgbClr val="DADADA"/>
        </a:accent4>
        <a:accent5>
          <a:srgbClr val="C0C0C0"/>
        </a:accent5>
        <a:accent6>
          <a:srgbClr val="4C4C4C"/>
        </a:accent6>
        <a:hlink>
          <a:srgbClr val="969696"/>
        </a:hlink>
        <a:folHlink>
          <a:srgbClr val="4D4D4D"/>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MDE_PowerPoint_Template">
  <a:themeElements>
    <a:clrScheme name="">
      <a:dk1>
        <a:srgbClr val="FFFFFF"/>
      </a:dk1>
      <a:lt1>
        <a:srgbClr val="FFFFFF"/>
      </a:lt1>
      <a:dk2>
        <a:srgbClr val="99CCFF"/>
      </a:dk2>
      <a:lt2>
        <a:srgbClr val="FFCC66"/>
      </a:lt2>
      <a:accent1>
        <a:srgbClr val="99CCFF"/>
      </a:accent1>
      <a:accent2>
        <a:srgbClr val="000000"/>
      </a:accent2>
      <a:accent3>
        <a:srgbClr val="CAE2FF"/>
      </a:accent3>
      <a:accent4>
        <a:srgbClr val="DADADA"/>
      </a:accent4>
      <a:accent5>
        <a:srgbClr val="CAE2FF"/>
      </a:accent5>
      <a:accent6>
        <a:srgbClr val="000000"/>
      </a:accent6>
      <a:hlink>
        <a:srgbClr val="0000CC"/>
      </a:hlink>
      <a:folHlink>
        <a:srgbClr val="800080"/>
      </a:folHlink>
    </a:clrScheme>
    <a:fontScheme name="MDE_PowerPoin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lnDef>
  </a:objectDefaults>
  <a:extraClrSchemeLst>
    <a:extraClrScheme>
      <a:clrScheme name="MDE_PowerPoint_Template 1">
        <a:dk1>
          <a:srgbClr val="F1B60F"/>
        </a:dk1>
        <a:lt1>
          <a:srgbClr val="FFFFFF"/>
        </a:lt1>
        <a:dk2>
          <a:srgbClr val="115606"/>
        </a:dk2>
        <a:lt2>
          <a:srgbClr val="F1B60F"/>
        </a:lt2>
        <a:accent1>
          <a:srgbClr val="CC9900"/>
        </a:accent1>
        <a:accent2>
          <a:srgbClr val="000000"/>
        </a:accent2>
        <a:accent3>
          <a:srgbClr val="AAB4AA"/>
        </a:accent3>
        <a:accent4>
          <a:srgbClr val="DADADA"/>
        </a:accent4>
        <a:accent5>
          <a:srgbClr val="E2CAAA"/>
        </a:accent5>
        <a:accent6>
          <a:srgbClr val="000000"/>
        </a:accent6>
        <a:hlink>
          <a:srgbClr val="FF6600"/>
        </a:hlink>
        <a:folHlink>
          <a:srgbClr val="DC5900"/>
        </a:folHlink>
      </a:clrScheme>
      <a:clrMap bg1="dk2" tx1="lt1" bg2="dk1" tx2="lt2" accent1="accent1" accent2="accent2" accent3="accent3" accent4="accent4" accent5="accent5" accent6="accent6" hlink="hlink" folHlink="folHlink"/>
    </a:extraClrScheme>
    <a:extraClrScheme>
      <a:clrScheme name="MDE_PowerPoint_Template 2">
        <a:dk1>
          <a:srgbClr val="FF9900"/>
        </a:dk1>
        <a:lt1>
          <a:srgbClr val="FFFFFF"/>
        </a:lt1>
        <a:dk2>
          <a:srgbClr val="4DC024"/>
        </a:dk2>
        <a:lt2>
          <a:srgbClr val="FFFFFF"/>
        </a:lt2>
        <a:accent1>
          <a:srgbClr val="FF6600"/>
        </a:accent1>
        <a:accent2>
          <a:srgbClr val="24864C"/>
        </a:accent2>
        <a:accent3>
          <a:srgbClr val="B2DCAC"/>
        </a:accent3>
        <a:accent4>
          <a:srgbClr val="DADADA"/>
        </a:accent4>
        <a:accent5>
          <a:srgbClr val="FFB8AA"/>
        </a:accent5>
        <a:accent6>
          <a:srgbClr val="207944"/>
        </a:accent6>
        <a:hlink>
          <a:srgbClr val="4D4D4D"/>
        </a:hlink>
        <a:folHlink>
          <a:srgbClr val="5F5F5F"/>
        </a:folHlink>
      </a:clrScheme>
      <a:clrMap bg1="dk2" tx1="lt1" bg2="dk1" tx2="lt2" accent1="accent1" accent2="accent2" accent3="accent3" accent4="accent4" accent5="accent5" accent6="accent6" hlink="hlink" folHlink="folHlink"/>
    </a:extraClrScheme>
    <a:extraClrScheme>
      <a:clrScheme name="MDE_PowerPoint_Template 3">
        <a:dk1>
          <a:srgbClr val="777777"/>
        </a:dk1>
        <a:lt1>
          <a:srgbClr val="FFFFFF"/>
        </a:lt1>
        <a:dk2>
          <a:srgbClr val="727272"/>
        </a:dk2>
        <a:lt2>
          <a:srgbClr val="FFFFFF"/>
        </a:lt2>
        <a:accent1>
          <a:srgbClr val="808080"/>
        </a:accent1>
        <a:accent2>
          <a:srgbClr val="555555"/>
        </a:accent2>
        <a:accent3>
          <a:srgbClr val="BCBCBC"/>
        </a:accent3>
        <a:accent4>
          <a:srgbClr val="DADADA"/>
        </a:accent4>
        <a:accent5>
          <a:srgbClr val="C0C0C0"/>
        </a:accent5>
        <a:accent6>
          <a:srgbClr val="4C4C4C"/>
        </a:accent6>
        <a:hlink>
          <a:srgbClr val="969696"/>
        </a:hlink>
        <a:folHlink>
          <a:srgbClr val="4D4D4D"/>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MDE_PowerPoint_Template">
  <a:themeElements>
    <a:clrScheme name="">
      <a:dk1>
        <a:srgbClr val="FFFFFF"/>
      </a:dk1>
      <a:lt1>
        <a:srgbClr val="FFFFFF"/>
      </a:lt1>
      <a:dk2>
        <a:srgbClr val="99CCFF"/>
      </a:dk2>
      <a:lt2>
        <a:srgbClr val="FFCC66"/>
      </a:lt2>
      <a:accent1>
        <a:srgbClr val="99CCFF"/>
      </a:accent1>
      <a:accent2>
        <a:srgbClr val="000000"/>
      </a:accent2>
      <a:accent3>
        <a:srgbClr val="CAE2FF"/>
      </a:accent3>
      <a:accent4>
        <a:srgbClr val="DADADA"/>
      </a:accent4>
      <a:accent5>
        <a:srgbClr val="CAE2FF"/>
      </a:accent5>
      <a:accent6>
        <a:srgbClr val="000000"/>
      </a:accent6>
      <a:hlink>
        <a:srgbClr val="0000CC"/>
      </a:hlink>
      <a:folHlink>
        <a:srgbClr val="800080"/>
      </a:folHlink>
    </a:clrScheme>
    <a:fontScheme name="MDE_PowerPoin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lnDef>
  </a:objectDefaults>
  <a:extraClrSchemeLst>
    <a:extraClrScheme>
      <a:clrScheme name="MDE_PowerPoint_Template 1">
        <a:dk1>
          <a:srgbClr val="F1B60F"/>
        </a:dk1>
        <a:lt1>
          <a:srgbClr val="FFFFFF"/>
        </a:lt1>
        <a:dk2>
          <a:srgbClr val="115606"/>
        </a:dk2>
        <a:lt2>
          <a:srgbClr val="F1B60F"/>
        </a:lt2>
        <a:accent1>
          <a:srgbClr val="CC9900"/>
        </a:accent1>
        <a:accent2>
          <a:srgbClr val="000000"/>
        </a:accent2>
        <a:accent3>
          <a:srgbClr val="AAB4AA"/>
        </a:accent3>
        <a:accent4>
          <a:srgbClr val="DADADA"/>
        </a:accent4>
        <a:accent5>
          <a:srgbClr val="E2CAAA"/>
        </a:accent5>
        <a:accent6>
          <a:srgbClr val="000000"/>
        </a:accent6>
        <a:hlink>
          <a:srgbClr val="FF6600"/>
        </a:hlink>
        <a:folHlink>
          <a:srgbClr val="DC5900"/>
        </a:folHlink>
      </a:clrScheme>
      <a:clrMap bg1="dk2" tx1="lt1" bg2="dk1" tx2="lt2" accent1="accent1" accent2="accent2" accent3="accent3" accent4="accent4" accent5="accent5" accent6="accent6" hlink="hlink" folHlink="folHlink"/>
    </a:extraClrScheme>
    <a:extraClrScheme>
      <a:clrScheme name="MDE_PowerPoint_Template 2">
        <a:dk1>
          <a:srgbClr val="FF9900"/>
        </a:dk1>
        <a:lt1>
          <a:srgbClr val="FFFFFF"/>
        </a:lt1>
        <a:dk2>
          <a:srgbClr val="4DC024"/>
        </a:dk2>
        <a:lt2>
          <a:srgbClr val="FFFFFF"/>
        </a:lt2>
        <a:accent1>
          <a:srgbClr val="FF6600"/>
        </a:accent1>
        <a:accent2>
          <a:srgbClr val="24864C"/>
        </a:accent2>
        <a:accent3>
          <a:srgbClr val="B2DCAC"/>
        </a:accent3>
        <a:accent4>
          <a:srgbClr val="DADADA"/>
        </a:accent4>
        <a:accent5>
          <a:srgbClr val="FFB8AA"/>
        </a:accent5>
        <a:accent6>
          <a:srgbClr val="207944"/>
        </a:accent6>
        <a:hlink>
          <a:srgbClr val="4D4D4D"/>
        </a:hlink>
        <a:folHlink>
          <a:srgbClr val="5F5F5F"/>
        </a:folHlink>
      </a:clrScheme>
      <a:clrMap bg1="dk2" tx1="lt1" bg2="dk1" tx2="lt2" accent1="accent1" accent2="accent2" accent3="accent3" accent4="accent4" accent5="accent5" accent6="accent6" hlink="hlink" folHlink="folHlink"/>
    </a:extraClrScheme>
    <a:extraClrScheme>
      <a:clrScheme name="MDE_PowerPoint_Template 3">
        <a:dk1>
          <a:srgbClr val="777777"/>
        </a:dk1>
        <a:lt1>
          <a:srgbClr val="FFFFFF"/>
        </a:lt1>
        <a:dk2>
          <a:srgbClr val="727272"/>
        </a:dk2>
        <a:lt2>
          <a:srgbClr val="FFFFFF"/>
        </a:lt2>
        <a:accent1>
          <a:srgbClr val="808080"/>
        </a:accent1>
        <a:accent2>
          <a:srgbClr val="555555"/>
        </a:accent2>
        <a:accent3>
          <a:srgbClr val="BCBCBC"/>
        </a:accent3>
        <a:accent4>
          <a:srgbClr val="DADADA"/>
        </a:accent4>
        <a:accent5>
          <a:srgbClr val="C0C0C0"/>
        </a:accent5>
        <a:accent6>
          <a:srgbClr val="4C4C4C"/>
        </a:accent6>
        <a:hlink>
          <a:srgbClr val="969696"/>
        </a:hlink>
        <a:folHlink>
          <a:srgbClr val="4D4D4D"/>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3_Office Theme">
      <a:majorFont>
        <a:latin typeface=""/>
        <a:ea typeface="ＭＳ Ｐゴシック"/>
        <a:cs typeface="ＭＳ Ｐゴシック"/>
      </a:majorFont>
      <a:minorFont>
        <a:latin typeface=""/>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3_Office Theme">
      <a:majorFont>
        <a:latin typeface=""/>
        <a:ea typeface="ＭＳ Ｐゴシック"/>
        <a:cs typeface="ＭＳ Ｐゴシック"/>
      </a:majorFont>
      <a:minorFont>
        <a:latin typeface=""/>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4_MDE_PowerPoint_Template">
  <a:themeElements>
    <a:clrScheme name="">
      <a:dk1>
        <a:srgbClr val="FFFFFF"/>
      </a:dk1>
      <a:lt1>
        <a:srgbClr val="FFFFFF"/>
      </a:lt1>
      <a:dk2>
        <a:srgbClr val="99CCFF"/>
      </a:dk2>
      <a:lt2>
        <a:srgbClr val="FFCC66"/>
      </a:lt2>
      <a:accent1>
        <a:srgbClr val="99CCFF"/>
      </a:accent1>
      <a:accent2>
        <a:srgbClr val="000000"/>
      </a:accent2>
      <a:accent3>
        <a:srgbClr val="CAE2FF"/>
      </a:accent3>
      <a:accent4>
        <a:srgbClr val="DADADA"/>
      </a:accent4>
      <a:accent5>
        <a:srgbClr val="CAE2FF"/>
      </a:accent5>
      <a:accent6>
        <a:srgbClr val="000000"/>
      </a:accent6>
      <a:hlink>
        <a:srgbClr val="0000CC"/>
      </a:hlink>
      <a:folHlink>
        <a:srgbClr val="800080"/>
      </a:folHlink>
    </a:clrScheme>
    <a:fontScheme name="MDE_PowerPoint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spDef>
    <a:lnDef>
      <a:spPr bwMode="auto">
        <a:xfrm>
          <a:off x="0" y="0"/>
          <a:ext cx="1" cy="1"/>
        </a:xfrm>
        <a:custGeom>
          <a:avLst/>
          <a:gdLst/>
          <a:ahLst/>
          <a:cxnLst/>
          <a:rect l="0" t="0" r="0" b="0"/>
          <a:pathLst/>
        </a:custGeom>
        <a:solidFill>
          <a:srgbClr val="CCFFFF"/>
        </a:solidFill>
        <a:ln w="38100" cap="flat" cmpd="sng" algn="ctr">
          <a:solidFill>
            <a:srgbClr val="00008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accent2"/>
            </a:solidFill>
            <a:effectLst/>
            <a:latin typeface="Arial" charset="0"/>
            <a:ea typeface="ＭＳ Ｐゴシック" pitchFamily="34" charset="-128"/>
          </a:defRPr>
        </a:defPPr>
      </a:lstStyle>
    </a:lnDef>
  </a:objectDefaults>
  <a:extraClrSchemeLst>
    <a:extraClrScheme>
      <a:clrScheme name="MDE_PowerPoint_Template 1">
        <a:dk1>
          <a:srgbClr val="F1B60F"/>
        </a:dk1>
        <a:lt1>
          <a:srgbClr val="FFFFFF"/>
        </a:lt1>
        <a:dk2>
          <a:srgbClr val="115606"/>
        </a:dk2>
        <a:lt2>
          <a:srgbClr val="F1B60F"/>
        </a:lt2>
        <a:accent1>
          <a:srgbClr val="CC9900"/>
        </a:accent1>
        <a:accent2>
          <a:srgbClr val="000000"/>
        </a:accent2>
        <a:accent3>
          <a:srgbClr val="AAB4AA"/>
        </a:accent3>
        <a:accent4>
          <a:srgbClr val="DADADA"/>
        </a:accent4>
        <a:accent5>
          <a:srgbClr val="E2CAAA"/>
        </a:accent5>
        <a:accent6>
          <a:srgbClr val="000000"/>
        </a:accent6>
        <a:hlink>
          <a:srgbClr val="FF6600"/>
        </a:hlink>
        <a:folHlink>
          <a:srgbClr val="DC5900"/>
        </a:folHlink>
      </a:clrScheme>
      <a:clrMap bg1="dk2" tx1="lt1" bg2="dk1" tx2="lt2" accent1="accent1" accent2="accent2" accent3="accent3" accent4="accent4" accent5="accent5" accent6="accent6" hlink="hlink" folHlink="folHlink"/>
    </a:extraClrScheme>
    <a:extraClrScheme>
      <a:clrScheme name="MDE_PowerPoint_Template 2">
        <a:dk1>
          <a:srgbClr val="FF9900"/>
        </a:dk1>
        <a:lt1>
          <a:srgbClr val="FFFFFF"/>
        </a:lt1>
        <a:dk2>
          <a:srgbClr val="4DC024"/>
        </a:dk2>
        <a:lt2>
          <a:srgbClr val="FFFFFF"/>
        </a:lt2>
        <a:accent1>
          <a:srgbClr val="FF6600"/>
        </a:accent1>
        <a:accent2>
          <a:srgbClr val="24864C"/>
        </a:accent2>
        <a:accent3>
          <a:srgbClr val="B2DCAC"/>
        </a:accent3>
        <a:accent4>
          <a:srgbClr val="DADADA"/>
        </a:accent4>
        <a:accent5>
          <a:srgbClr val="FFB8AA"/>
        </a:accent5>
        <a:accent6>
          <a:srgbClr val="207944"/>
        </a:accent6>
        <a:hlink>
          <a:srgbClr val="4D4D4D"/>
        </a:hlink>
        <a:folHlink>
          <a:srgbClr val="5F5F5F"/>
        </a:folHlink>
      </a:clrScheme>
      <a:clrMap bg1="dk2" tx1="lt1" bg2="dk1" tx2="lt2" accent1="accent1" accent2="accent2" accent3="accent3" accent4="accent4" accent5="accent5" accent6="accent6" hlink="hlink" folHlink="folHlink"/>
    </a:extraClrScheme>
    <a:extraClrScheme>
      <a:clrScheme name="MDE_PowerPoint_Template 3">
        <a:dk1>
          <a:srgbClr val="777777"/>
        </a:dk1>
        <a:lt1>
          <a:srgbClr val="FFFFFF"/>
        </a:lt1>
        <a:dk2>
          <a:srgbClr val="727272"/>
        </a:dk2>
        <a:lt2>
          <a:srgbClr val="FFFFFF"/>
        </a:lt2>
        <a:accent1>
          <a:srgbClr val="808080"/>
        </a:accent1>
        <a:accent2>
          <a:srgbClr val="555555"/>
        </a:accent2>
        <a:accent3>
          <a:srgbClr val="BCBCBC"/>
        </a:accent3>
        <a:accent4>
          <a:srgbClr val="DADADA"/>
        </a:accent4>
        <a:accent5>
          <a:srgbClr val="C0C0C0"/>
        </a:accent5>
        <a:accent6>
          <a:srgbClr val="4C4C4C"/>
        </a:accent6>
        <a:hlink>
          <a:srgbClr val="969696"/>
        </a:hlink>
        <a:folHlink>
          <a:srgbClr val="4D4D4D"/>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0066AD"/>
    </a:lt1>
    <a:dk2>
      <a:srgbClr val="FFFFFF"/>
    </a:dk2>
    <a:lt2>
      <a:srgbClr val="C0C0C0"/>
    </a:lt2>
    <a:accent1>
      <a:srgbClr val="DBE3F0"/>
    </a:accent1>
    <a:accent2>
      <a:srgbClr val="000000"/>
    </a:accent2>
    <a:accent3>
      <a:srgbClr val="AAB8D3"/>
    </a:accent3>
    <a:accent4>
      <a:srgbClr val="000000"/>
    </a:accent4>
    <a:accent5>
      <a:srgbClr val="EAEFF6"/>
    </a:accent5>
    <a:accent6>
      <a:srgbClr val="000000"/>
    </a:accent6>
    <a:hlink>
      <a:srgbClr val="66A2E1"/>
    </a:hlink>
    <a:folHlink>
      <a:srgbClr val="800080"/>
    </a:folHlink>
  </a:clrScheme>
  <a:fontScheme name="NewMD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000000"/>
    </a:dk1>
    <a:lt1>
      <a:srgbClr val="0066AD"/>
    </a:lt1>
    <a:dk2>
      <a:srgbClr val="FFFFFF"/>
    </a:dk2>
    <a:lt2>
      <a:srgbClr val="C0C0C0"/>
    </a:lt2>
    <a:accent1>
      <a:srgbClr val="DBE3F0"/>
    </a:accent1>
    <a:accent2>
      <a:srgbClr val="000000"/>
    </a:accent2>
    <a:accent3>
      <a:srgbClr val="AAB8D3"/>
    </a:accent3>
    <a:accent4>
      <a:srgbClr val="000000"/>
    </a:accent4>
    <a:accent5>
      <a:srgbClr val="EAEFF6"/>
    </a:accent5>
    <a:accent6>
      <a:srgbClr val="000000"/>
    </a:accent6>
    <a:hlink>
      <a:srgbClr val="66A2E1"/>
    </a:hlink>
    <a:folHlink>
      <a:srgbClr val="800080"/>
    </a:folHlink>
  </a:clrScheme>
  <a:fontScheme name="NewMD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MDE_template</Template>
  <TotalTime>17401</TotalTime>
  <Words>4127</Words>
  <Application>Microsoft Office PowerPoint</Application>
  <PresentationFormat>On-screen Show (4:3)</PresentationFormat>
  <Paragraphs>603</Paragraphs>
  <Slides>40</Slides>
  <Notes>8</Notes>
  <HiddenSlides>0</HiddenSlides>
  <MMClips>0</MMClips>
  <ScaleCrop>false</ScaleCrop>
  <HeadingPairs>
    <vt:vector size="6" baseType="variant">
      <vt:variant>
        <vt:lpstr>Theme</vt:lpstr>
      </vt:variant>
      <vt:variant>
        <vt:i4>8</vt:i4>
      </vt:variant>
      <vt:variant>
        <vt:lpstr>Embedded OLE Servers</vt:lpstr>
      </vt:variant>
      <vt:variant>
        <vt:i4>2</vt:i4>
      </vt:variant>
      <vt:variant>
        <vt:lpstr>Slide Titles</vt:lpstr>
      </vt:variant>
      <vt:variant>
        <vt:i4>40</vt:i4>
      </vt:variant>
    </vt:vector>
  </HeadingPairs>
  <TitlesOfParts>
    <vt:vector size="50" baseType="lpstr">
      <vt:lpstr>NewMDE</vt:lpstr>
      <vt:lpstr>1_MDE_PowerPoint_Template</vt:lpstr>
      <vt:lpstr>MDE_PowerPoint_Template</vt:lpstr>
      <vt:lpstr>2_MDE_PowerPoint_Template</vt:lpstr>
      <vt:lpstr>3_MDE_PowerPoint_Template</vt:lpstr>
      <vt:lpstr>3_Office Theme</vt:lpstr>
      <vt:lpstr>4_Office Theme</vt:lpstr>
      <vt:lpstr>4_MDE_PowerPoint_Template</vt:lpstr>
      <vt:lpstr>Chart</vt:lpstr>
      <vt:lpstr>Photo Editor Photo</vt:lpstr>
      <vt:lpstr>Slide 1</vt:lpstr>
      <vt:lpstr>Baltimore – Worst Ozone in the East?</vt:lpstr>
      <vt:lpstr>So What the Heck is Going On?</vt:lpstr>
      <vt:lpstr>Topics</vt:lpstr>
      <vt:lpstr>Background – Ozone Transport</vt:lpstr>
      <vt:lpstr>Maryland’s Ozone Research Effort</vt:lpstr>
      <vt:lpstr>Understanding Ozone Transport</vt:lpstr>
      <vt:lpstr>What is This Reservoir?</vt:lpstr>
      <vt:lpstr>The Elevated Ozone Reservoir</vt:lpstr>
      <vt:lpstr>The Elevated Reservoir – The 90’s</vt:lpstr>
      <vt:lpstr>Same Signal – Philly/NJ 2008</vt:lpstr>
      <vt:lpstr>Same Signal – Tennessee 2011</vt:lpstr>
      <vt:lpstr>Same Signal – Maryland 2011</vt:lpstr>
      <vt:lpstr>The Three Different Types of Transport</vt:lpstr>
      <vt:lpstr>Classic Mid-Atlantic Ozone Weather</vt:lpstr>
      <vt:lpstr>Westerly Transport</vt:lpstr>
      <vt:lpstr>Southerly Transport at Night</vt:lpstr>
      <vt:lpstr>Measuring the Nocturnal Low Level Jet</vt:lpstr>
      <vt:lpstr>Measuring Ozone Transport in the NLLJ</vt:lpstr>
      <vt:lpstr>Reducing Regional Ozone – A Case Study </vt:lpstr>
      <vt:lpstr>So … Where Does This Take Us?</vt:lpstr>
      <vt:lpstr>EPA’s Recent Transport Actions</vt:lpstr>
      <vt:lpstr>Preliminary EPA Contribution Work</vt:lpstr>
      <vt:lpstr>Transport Control Measures on the Way</vt:lpstr>
      <vt:lpstr>What is “SCOOT”</vt:lpstr>
      <vt:lpstr>Optimized EGU Controls</vt:lpstr>
      <vt:lpstr>Slide 27</vt:lpstr>
      <vt:lpstr>This is Happening in Many States</vt:lpstr>
      <vt:lpstr>Reductions Could be Very Large</vt:lpstr>
      <vt:lpstr>Some Progress in 2015</vt:lpstr>
      <vt:lpstr>Analysis of 2015 Optimization</vt:lpstr>
      <vt:lpstr>Slide 32</vt:lpstr>
      <vt:lpstr>Optimization Appears to be Underway</vt:lpstr>
      <vt:lpstr>Optimization Appears to be Underway</vt:lpstr>
      <vt:lpstr>Slide 35</vt:lpstr>
      <vt:lpstr>Review of Optimization Needed</vt:lpstr>
      <vt:lpstr>Review of Optimization Needed</vt:lpstr>
      <vt:lpstr>Lost NOx Reductions - By State</vt:lpstr>
      <vt:lpstr>What Happens Next?</vt:lpstr>
      <vt:lpstr>Questions?</vt:lpstr>
    </vt:vector>
  </TitlesOfParts>
  <Company>Dept. of Enviromental Services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junderhill</dc:creator>
  <cp:lastModifiedBy>sal</cp:lastModifiedBy>
  <cp:revision>718</cp:revision>
  <dcterms:created xsi:type="dcterms:W3CDTF">2013-05-13T14:04:31Z</dcterms:created>
  <dcterms:modified xsi:type="dcterms:W3CDTF">2015-09-20T17:29:55Z</dcterms:modified>
</cp:coreProperties>
</file>