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0"/>
  </p:notesMasterIdLst>
  <p:sldIdLst>
    <p:sldId id="256" r:id="rId2"/>
    <p:sldId id="285" r:id="rId3"/>
    <p:sldId id="286" r:id="rId4"/>
    <p:sldId id="288" r:id="rId5"/>
    <p:sldId id="259" r:id="rId6"/>
    <p:sldId id="289" r:id="rId7"/>
    <p:sldId id="296" r:id="rId8"/>
    <p:sldId id="297" r:id="rId9"/>
    <p:sldId id="298" r:id="rId10"/>
    <p:sldId id="299" r:id="rId11"/>
    <p:sldId id="300" r:id="rId12"/>
    <p:sldId id="304" r:id="rId13"/>
    <p:sldId id="305" r:id="rId14"/>
    <p:sldId id="301" r:id="rId15"/>
    <p:sldId id="302" r:id="rId16"/>
    <p:sldId id="303" r:id="rId17"/>
    <p:sldId id="272" r:id="rId18"/>
    <p:sldId id="273"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autoAdjust="0"/>
    <p:restoredTop sz="94651" autoAdjust="0"/>
  </p:normalViewPr>
  <p:slideViewPr>
    <p:cSldViewPr>
      <p:cViewPr>
        <p:scale>
          <a:sx n="77" d="100"/>
          <a:sy n="77" d="100"/>
        </p:scale>
        <p:origin x="-948" y="-6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49" d="100"/>
          <a:sy n="49" d="100"/>
        </p:scale>
        <p:origin x="-1956"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EA3803-DE25-41FB-8DA1-B8F48379CFA7}" type="datetimeFigureOut">
              <a:rPr lang="en-US" smtClean="0"/>
              <a:pPr/>
              <a:t>2/11/2014</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5BBD372-0362-4C15-A34E-ABE0BB4D6BBB}" type="slidenum">
              <a:rPr lang="en-US" smtClean="0"/>
              <a:pPr/>
              <a:t>‹#›</a:t>
            </a:fld>
            <a:endParaRPr lang="en-US" dirty="0"/>
          </a:p>
        </p:txBody>
      </p:sp>
    </p:spTree>
    <p:extLst>
      <p:ext uri="{BB962C8B-B14F-4D97-AF65-F5344CB8AC3E}">
        <p14:creationId xmlns:p14="http://schemas.microsoft.com/office/powerpoint/2010/main" val="19763257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5BBD372-0362-4C15-A34E-ABE0BB4D6BBB}"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5BBD372-0362-4C15-A34E-ABE0BB4D6BBB}" type="slidenum">
              <a:rPr lang="en-US" smtClean="0"/>
              <a:pPr/>
              <a:t>5</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342F81F8-DC1B-40E2-A080-545D950E18F0}" type="datetime1">
              <a:rPr lang="en-US" smtClean="0"/>
              <a:pPr/>
              <a:t>2/11/2014</a:t>
            </a:fld>
            <a:endParaRPr lang="en-US" dirty="0"/>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dirty="0"/>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93F790CD-46C6-42D8-B226-35ABFBA199BC}"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5EE41E9-8EC9-4470-88E0-77CC2FB058B4}" type="datetime1">
              <a:rPr lang="en-US" smtClean="0"/>
              <a:pPr/>
              <a:t>2/11/2014</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93F790CD-46C6-42D8-B226-35ABFBA199BC}" type="slidenum">
              <a:rPr lang="en-US" smtClean="0"/>
              <a:pPr/>
              <a:t>‹#›</a:t>
            </a:fld>
            <a:endParaRPr lang="en-US" dirty="0"/>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A0C26977-9B03-4034-B162-81C5F77D599C}" type="datetime1">
              <a:rPr lang="en-US" smtClean="0"/>
              <a:pPr/>
              <a:t>2/11/2014</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93F790CD-46C6-42D8-B226-35ABFBA199BC}" type="slidenum">
              <a:rPr lang="en-US" smtClean="0"/>
              <a:pPr/>
              <a:t>‹#›</a:t>
            </a:fld>
            <a:endParaRPr lang="en-US" dirty="0"/>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FED61408-E677-47A1-A2BD-C7816BD3A1E3}" type="datetime1">
              <a:rPr lang="en-US" smtClean="0"/>
              <a:pPr/>
              <a:t>2/11/2014</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93F790CD-46C6-42D8-B226-35ABFBA199BC}" type="slidenum">
              <a:rPr lang="en-US" smtClean="0"/>
              <a:pPr/>
              <a:t>‹#›</a:t>
            </a:fld>
            <a:endParaRPr lang="en-US" dirty="0"/>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4694A8EA-A0F9-45EF-BD01-CAB99512928E}" type="datetime1">
              <a:rPr lang="en-US" smtClean="0"/>
              <a:pPr/>
              <a:t>2/11/2014</a:t>
            </a:fld>
            <a:endParaRPr lang="en-US" dirty="0"/>
          </a:p>
        </p:txBody>
      </p:sp>
      <p:sp>
        <p:nvSpPr>
          <p:cNvPr id="8" name="Footer Placeholder 7"/>
          <p:cNvSpPr>
            <a:spLocks noGrp="1"/>
          </p:cNvSpPr>
          <p:nvPr>
            <p:ph type="ftr" sz="quarter" idx="11"/>
          </p:nvPr>
        </p:nvSpPr>
        <p:spPr/>
        <p:txBody>
          <a:bodyPr/>
          <a:lstStyle>
            <a:extLst/>
          </a:lstStyle>
          <a:p>
            <a:endParaRPr lang="en-US" dirty="0"/>
          </a:p>
        </p:txBody>
      </p:sp>
      <p:sp>
        <p:nvSpPr>
          <p:cNvPr id="9" name="Slide Number Placeholder 8"/>
          <p:cNvSpPr>
            <a:spLocks noGrp="1"/>
          </p:cNvSpPr>
          <p:nvPr>
            <p:ph type="sldNum" sz="quarter" idx="12"/>
          </p:nvPr>
        </p:nvSpPr>
        <p:spPr/>
        <p:txBody>
          <a:bodyPr/>
          <a:lstStyle>
            <a:extLst/>
          </a:lstStyle>
          <a:p>
            <a:fld id="{93F790CD-46C6-42D8-B226-35ABFBA199BC}"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B0504ED1-CE9E-4912-8C07-F2B418A50DF0}" type="datetime1">
              <a:rPr lang="en-US" smtClean="0"/>
              <a:pPr/>
              <a:t>2/11/2014</a:t>
            </a:fld>
            <a:endParaRPr lang="en-US" dirty="0"/>
          </a:p>
        </p:txBody>
      </p:sp>
      <p:sp>
        <p:nvSpPr>
          <p:cNvPr id="4" name="Footer Placeholder 3"/>
          <p:cNvSpPr>
            <a:spLocks noGrp="1"/>
          </p:cNvSpPr>
          <p:nvPr>
            <p:ph type="ftr" sz="quarter" idx="11"/>
          </p:nvPr>
        </p:nvSpPr>
        <p:spPr/>
        <p:txBody>
          <a:bodyPr/>
          <a:lstStyle>
            <a:extLst/>
          </a:lstStyle>
          <a:p>
            <a:endParaRPr lang="en-US" dirty="0"/>
          </a:p>
        </p:txBody>
      </p:sp>
      <p:sp>
        <p:nvSpPr>
          <p:cNvPr id="5" name="Slide Number Placeholder 4"/>
          <p:cNvSpPr>
            <a:spLocks noGrp="1"/>
          </p:cNvSpPr>
          <p:nvPr>
            <p:ph type="sldNum" sz="quarter" idx="12"/>
          </p:nvPr>
        </p:nvSpPr>
        <p:spPr/>
        <p:txBody>
          <a:bodyPr/>
          <a:lstStyle>
            <a:extLst/>
          </a:lstStyle>
          <a:p>
            <a:fld id="{93F790CD-46C6-42D8-B226-35ABFBA199BC}" type="slidenum">
              <a:rPr lang="en-US" smtClean="0"/>
              <a:pPr/>
              <a:t>‹#›</a:t>
            </a:fld>
            <a:endParaRPr lang="en-US" dirty="0"/>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1FF27BE4-D452-4F0D-8757-6F39D03F32A1}" type="datetime1">
              <a:rPr lang="en-US" smtClean="0"/>
              <a:pPr/>
              <a:t>2/11/2014</a:t>
            </a:fld>
            <a:endParaRPr lang="en-US" dirty="0"/>
          </a:p>
        </p:txBody>
      </p:sp>
      <p:sp>
        <p:nvSpPr>
          <p:cNvPr id="3" name="Footer Placeholder 2"/>
          <p:cNvSpPr>
            <a:spLocks noGrp="1"/>
          </p:cNvSpPr>
          <p:nvPr>
            <p:ph type="ftr" sz="quarter" idx="11"/>
          </p:nvPr>
        </p:nvSpPr>
        <p:spPr/>
        <p:txBody>
          <a:bodyPr/>
          <a:lstStyle>
            <a:extLst/>
          </a:lstStyle>
          <a:p>
            <a:endParaRPr lang="en-US" dirty="0"/>
          </a:p>
        </p:txBody>
      </p:sp>
      <p:sp>
        <p:nvSpPr>
          <p:cNvPr id="4" name="Slide Number Placeholder 3"/>
          <p:cNvSpPr>
            <a:spLocks noGrp="1"/>
          </p:cNvSpPr>
          <p:nvPr>
            <p:ph type="sldNum" sz="quarter" idx="12"/>
          </p:nvPr>
        </p:nvSpPr>
        <p:spPr/>
        <p:txBody>
          <a:bodyPr/>
          <a:lstStyle>
            <a:extLst/>
          </a:lstStyle>
          <a:p>
            <a:fld id="{93F790CD-46C6-42D8-B226-35ABFBA199BC}"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03484A94-DD6C-4F29-A52A-FAE22B16605B}" type="datetime1">
              <a:rPr lang="en-US" smtClean="0"/>
              <a:pPr/>
              <a:t>2/11/2014</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93F790CD-46C6-42D8-B226-35ABFBA199BC}"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dirty="0"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66ADB72E-E4A6-41AA-8D10-54CC91945615}" type="datetime1">
              <a:rPr lang="en-US" smtClean="0"/>
              <a:pPr/>
              <a:t>2/11/2014</a:t>
            </a:fld>
            <a:endParaRPr lang="en-US" dirty="0"/>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dirty="0"/>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93F790CD-46C6-42D8-B226-35ABFBA199BC}" type="slidenum">
              <a:rPr lang="en-US" smtClean="0"/>
              <a:pPr/>
              <a:t>‹#›</a:t>
            </a:fld>
            <a:endParaRPr lang="en-US"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D4CF37E-7D67-43A2-B15C-991F6C417D3F}" type="datetime1">
              <a:rPr lang="en-US" smtClean="0"/>
              <a:pPr/>
              <a:t>2/11/2014</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93F790CD-46C6-42D8-B226-35ABFBA199BC}"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D0D2EE3-F30A-438E-A1C3-6348A958FAA4}" type="datetime1">
              <a:rPr lang="en-US" smtClean="0"/>
              <a:pPr/>
              <a:t>2/11/2014</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93F790CD-46C6-42D8-B226-35ABFBA199BC}"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99223785-EF3C-4E3B-B5A2-ED492150273D}" type="datetime1">
              <a:rPr lang="en-US" smtClean="0"/>
              <a:pPr/>
              <a:t>2/11/2014</a:t>
            </a:fld>
            <a:endParaRPr lang="en-US" dirty="0"/>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dirty="0"/>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93F790CD-46C6-42D8-B226-35ABFBA199BC}"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0" y="152400"/>
            <a:ext cx="3048000" cy="2627375"/>
          </a:xfrm>
          <a:prstGeom prst="rect">
            <a:avLst/>
          </a:prstGeom>
          <a:noFill/>
          <a:ln w="9525">
            <a:noFill/>
            <a:miter lim="800000"/>
            <a:headEnd/>
            <a:tailEnd/>
          </a:ln>
        </p:spPr>
      </p:pic>
      <p:sp>
        <p:nvSpPr>
          <p:cNvPr id="2" name="Title 1"/>
          <p:cNvSpPr>
            <a:spLocks noGrp="1"/>
          </p:cNvSpPr>
          <p:nvPr>
            <p:ph type="ctrTitle"/>
          </p:nvPr>
        </p:nvSpPr>
        <p:spPr>
          <a:xfrm>
            <a:off x="1143000" y="2286000"/>
            <a:ext cx="7772400" cy="1828799"/>
          </a:xfrm>
        </p:spPr>
        <p:txBody>
          <a:bodyPr/>
          <a:lstStyle/>
          <a:p>
            <a:r>
              <a:rPr lang="en-US" dirty="0" smtClean="0"/>
              <a:t>NCR Homeland Security </a:t>
            </a:r>
            <a:br>
              <a:rPr lang="en-US" dirty="0" smtClean="0"/>
            </a:br>
            <a:r>
              <a:rPr lang="en-US" dirty="0" smtClean="0"/>
              <a:t>Strategic Plan</a:t>
            </a:r>
            <a:endParaRPr lang="en-US" dirty="0"/>
          </a:p>
        </p:txBody>
      </p:sp>
      <p:sp>
        <p:nvSpPr>
          <p:cNvPr id="3" name="Subtitle 2"/>
          <p:cNvSpPr>
            <a:spLocks noGrp="1"/>
          </p:cNvSpPr>
          <p:nvPr>
            <p:ph type="subTitle" idx="1"/>
          </p:nvPr>
        </p:nvSpPr>
        <p:spPr>
          <a:xfrm>
            <a:off x="228600" y="4114800"/>
            <a:ext cx="8686800" cy="1295400"/>
          </a:xfrm>
        </p:spPr>
        <p:txBody>
          <a:bodyPr>
            <a:normAutofit fontScale="92500" lnSpcReduction="10000"/>
          </a:bodyPr>
          <a:lstStyle/>
          <a:p>
            <a:r>
              <a:rPr lang="en-US" dirty="0" smtClean="0"/>
              <a:t>2013 Update Process  </a:t>
            </a:r>
          </a:p>
          <a:p>
            <a:r>
              <a:rPr lang="en-US" dirty="0" smtClean="0"/>
              <a:t>Presentation to Emergency Preparedness Council </a:t>
            </a:r>
          </a:p>
          <a:p>
            <a:r>
              <a:rPr lang="en-US" dirty="0" smtClean="0"/>
              <a:t>February 12, 2014</a:t>
            </a:r>
            <a:endParaRPr lang="en-US" dirty="0"/>
          </a:p>
        </p:txBody>
      </p:sp>
      <p:sp>
        <p:nvSpPr>
          <p:cNvPr id="5" name="Slide Number Placeholder 4"/>
          <p:cNvSpPr>
            <a:spLocks noGrp="1"/>
          </p:cNvSpPr>
          <p:nvPr>
            <p:ph type="sldNum" sz="quarter" idx="12"/>
          </p:nvPr>
        </p:nvSpPr>
        <p:spPr/>
        <p:txBody>
          <a:bodyPr/>
          <a:lstStyle/>
          <a:p>
            <a:fld id="{93F790CD-46C6-42D8-B226-35ABFBA199BC}" type="slidenum">
              <a:rPr lang="en-US" smtClean="0"/>
              <a:pPr/>
              <a:t>1</a:t>
            </a:fld>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History of the NCR Strategic Plan</a:t>
            </a:r>
          </a:p>
          <a:p>
            <a:r>
              <a:rPr lang="en-US" dirty="0" smtClean="0"/>
              <a:t>Intent of Plan Refresh</a:t>
            </a:r>
          </a:p>
          <a:p>
            <a:r>
              <a:rPr lang="en-US" dirty="0" smtClean="0"/>
              <a:t>Review of the process and Methodology</a:t>
            </a:r>
          </a:p>
          <a:p>
            <a:r>
              <a:rPr lang="en-US" dirty="0" smtClean="0"/>
              <a:t>Revision Highlights: Goals and Objectives</a:t>
            </a:r>
          </a:p>
          <a:p>
            <a:r>
              <a:rPr lang="en-US" dirty="0" smtClean="0"/>
              <a:t>Snapshots from Work Plans</a:t>
            </a:r>
          </a:p>
          <a:p>
            <a:r>
              <a:rPr lang="en-US" dirty="0" smtClean="0"/>
              <a:t>Next Steps</a:t>
            </a:r>
          </a:p>
          <a:p>
            <a:endParaRPr lang="en-US" dirty="0"/>
          </a:p>
        </p:txBody>
      </p:sp>
      <p:sp>
        <p:nvSpPr>
          <p:cNvPr id="3" name="Slide Number Placeholder 2"/>
          <p:cNvSpPr>
            <a:spLocks noGrp="1"/>
          </p:cNvSpPr>
          <p:nvPr>
            <p:ph type="sldNum" sz="quarter" idx="12"/>
          </p:nvPr>
        </p:nvSpPr>
        <p:spPr/>
        <p:txBody>
          <a:bodyPr/>
          <a:lstStyle/>
          <a:p>
            <a:fld id="{93F790CD-46C6-42D8-B226-35ABFBA199BC}" type="slidenum">
              <a:rPr lang="en-US" smtClean="0"/>
              <a:pPr/>
              <a:t>2</a:t>
            </a:fld>
            <a:endParaRPr lang="en-US" dirty="0"/>
          </a:p>
        </p:txBody>
      </p:sp>
      <p:sp>
        <p:nvSpPr>
          <p:cNvPr id="4" name="Title 3"/>
          <p:cNvSpPr>
            <a:spLocks noGrp="1"/>
          </p:cNvSpPr>
          <p:nvPr>
            <p:ph type="title"/>
          </p:nvPr>
        </p:nvSpPr>
        <p:spPr/>
        <p:txBody>
          <a:bodyPr/>
          <a:lstStyle/>
          <a:p>
            <a:r>
              <a:rPr lang="en-US" dirty="0" smtClean="0"/>
              <a:t>Presentation Overview</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5224272"/>
          </a:xfrm>
        </p:spPr>
        <p:txBody>
          <a:bodyPr>
            <a:normAutofit lnSpcReduction="10000"/>
          </a:bodyPr>
          <a:lstStyle/>
          <a:p>
            <a:r>
              <a:rPr lang="en-US" dirty="0" smtClean="0"/>
              <a:t>2005 DHS requirement</a:t>
            </a:r>
          </a:p>
          <a:p>
            <a:pPr lvl="1"/>
            <a:r>
              <a:rPr lang="en-US" dirty="0" smtClean="0"/>
              <a:t>EPC “owns” plan as UASI UAWG</a:t>
            </a:r>
          </a:p>
          <a:p>
            <a:r>
              <a:rPr lang="en-US" dirty="0" smtClean="0"/>
              <a:t>Plan written in 2010</a:t>
            </a:r>
          </a:p>
          <a:p>
            <a:pPr lvl="1"/>
            <a:r>
              <a:rPr lang="en-US" dirty="0" smtClean="0"/>
              <a:t>DHS requirement of 5 year lifecycle </a:t>
            </a:r>
          </a:p>
          <a:p>
            <a:r>
              <a:rPr lang="en-US" dirty="0" smtClean="0"/>
              <a:t>Refresh effort commenced Fall 2012</a:t>
            </a:r>
          </a:p>
          <a:p>
            <a:r>
              <a:rPr lang="en-US" dirty="0" smtClean="0"/>
              <a:t>Guide for improving the preparedness of the Region</a:t>
            </a:r>
          </a:p>
          <a:p>
            <a:r>
              <a:rPr lang="en-US" dirty="0" smtClean="0"/>
              <a:t>Ensures citizen preparedness and protection against all hazards </a:t>
            </a:r>
          </a:p>
          <a:p>
            <a:r>
              <a:rPr lang="en-US" dirty="0" smtClean="0"/>
              <a:t>Requirement for UASI funding</a:t>
            </a:r>
          </a:p>
          <a:p>
            <a:endParaRPr lang="en-US" dirty="0" smtClean="0"/>
          </a:p>
          <a:p>
            <a:pPr lvl="2"/>
            <a:r>
              <a:rPr lang="en-US" sz="2800" dirty="0" smtClean="0"/>
              <a:t>Is NOT an operational plan</a:t>
            </a:r>
          </a:p>
          <a:p>
            <a:endParaRPr lang="en-US" dirty="0"/>
          </a:p>
        </p:txBody>
      </p:sp>
      <p:sp>
        <p:nvSpPr>
          <p:cNvPr id="3" name="Slide Number Placeholder 2"/>
          <p:cNvSpPr>
            <a:spLocks noGrp="1"/>
          </p:cNvSpPr>
          <p:nvPr>
            <p:ph type="sldNum" sz="quarter" idx="12"/>
          </p:nvPr>
        </p:nvSpPr>
        <p:spPr/>
        <p:txBody>
          <a:bodyPr/>
          <a:lstStyle/>
          <a:p>
            <a:fld id="{93F790CD-46C6-42D8-B226-35ABFBA199BC}" type="slidenum">
              <a:rPr lang="en-US" smtClean="0"/>
              <a:pPr/>
              <a:t>3</a:t>
            </a:fld>
            <a:endParaRPr lang="en-US" dirty="0"/>
          </a:p>
        </p:txBody>
      </p:sp>
      <p:sp>
        <p:nvSpPr>
          <p:cNvPr id="4" name="Title 3"/>
          <p:cNvSpPr>
            <a:spLocks noGrp="1"/>
          </p:cNvSpPr>
          <p:nvPr>
            <p:ph type="title"/>
          </p:nvPr>
        </p:nvSpPr>
        <p:spPr/>
        <p:txBody>
          <a:bodyPr>
            <a:normAutofit fontScale="90000"/>
          </a:bodyPr>
          <a:lstStyle/>
          <a:p>
            <a:r>
              <a:rPr lang="en-US" dirty="0" smtClean="0"/>
              <a:t>History/Purpose of Strategic Plan</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Build on existing Plan</a:t>
            </a:r>
          </a:p>
          <a:p>
            <a:r>
              <a:rPr lang="en-US" dirty="0" smtClean="0"/>
              <a:t>Reflect maturity of effort</a:t>
            </a:r>
          </a:p>
          <a:p>
            <a:r>
              <a:rPr lang="en-US" dirty="0" smtClean="0"/>
              <a:t>Focus on priority Regional activities for next 2 years</a:t>
            </a:r>
          </a:p>
          <a:p>
            <a:r>
              <a:rPr lang="en-US" dirty="0" smtClean="0"/>
              <a:t>Clarify/simplify language</a:t>
            </a:r>
          </a:p>
          <a:p>
            <a:r>
              <a:rPr lang="en-US" dirty="0" smtClean="0"/>
              <a:t>Address GAO findings regarding no metrics in 2010 plan</a:t>
            </a:r>
          </a:p>
          <a:p>
            <a:pPr lvl="1"/>
            <a:r>
              <a:rPr lang="en-US" dirty="0" smtClean="0"/>
              <a:t>Keep Goals and Objectives</a:t>
            </a:r>
          </a:p>
          <a:p>
            <a:pPr lvl="1"/>
            <a:r>
              <a:rPr lang="en-US" dirty="0" smtClean="0"/>
              <a:t>Replace “Initiatives” with Work Plans</a:t>
            </a:r>
          </a:p>
          <a:p>
            <a:r>
              <a:rPr lang="en-US" dirty="0" smtClean="0"/>
              <a:t>Provide solid starting point for new PMO</a:t>
            </a:r>
            <a:endParaRPr lang="en-US" dirty="0"/>
          </a:p>
        </p:txBody>
      </p:sp>
      <p:sp>
        <p:nvSpPr>
          <p:cNvPr id="3" name="Slide Number Placeholder 2"/>
          <p:cNvSpPr>
            <a:spLocks noGrp="1"/>
          </p:cNvSpPr>
          <p:nvPr>
            <p:ph type="sldNum" sz="quarter" idx="12"/>
          </p:nvPr>
        </p:nvSpPr>
        <p:spPr/>
        <p:txBody>
          <a:bodyPr/>
          <a:lstStyle/>
          <a:p>
            <a:fld id="{93F790CD-46C6-42D8-B226-35ABFBA199BC}" type="slidenum">
              <a:rPr lang="en-US" smtClean="0"/>
              <a:pPr/>
              <a:t>4</a:t>
            </a:fld>
            <a:endParaRPr lang="en-US" dirty="0"/>
          </a:p>
        </p:txBody>
      </p:sp>
      <p:sp>
        <p:nvSpPr>
          <p:cNvPr id="4" name="Title 3"/>
          <p:cNvSpPr>
            <a:spLocks noGrp="1"/>
          </p:cNvSpPr>
          <p:nvPr>
            <p:ph type="title"/>
          </p:nvPr>
        </p:nvSpPr>
        <p:spPr/>
        <p:txBody>
          <a:bodyPr>
            <a:normAutofit/>
          </a:bodyPr>
          <a:lstStyle/>
          <a:p>
            <a:r>
              <a:rPr lang="en-US" dirty="0" smtClean="0"/>
              <a:t>The Intent of the Plan Refresh</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a:buSzPct val="200000"/>
              <a:buFont typeface="Wingdings" pitchFamily="2" charset="2"/>
              <a:buChar char="ü"/>
            </a:pPr>
            <a:r>
              <a:rPr lang="en-US" dirty="0" smtClean="0"/>
              <a:t>Advisory Board and SPG approval of </a:t>
            </a:r>
            <a:r>
              <a:rPr lang="en-US" dirty="0"/>
              <a:t> 	</a:t>
            </a:r>
            <a:r>
              <a:rPr lang="en-US" dirty="0" smtClean="0"/>
              <a:t>methodology/product</a:t>
            </a:r>
          </a:p>
          <a:p>
            <a:pPr>
              <a:buSzPct val="200000"/>
              <a:buFont typeface="Wingdings" pitchFamily="2" charset="2"/>
              <a:buChar char="ü"/>
            </a:pPr>
            <a:r>
              <a:rPr lang="en-US" dirty="0" smtClean="0"/>
              <a:t>Advance notice to all RESF/RPWG; July 8</a:t>
            </a:r>
          </a:p>
          <a:p>
            <a:pPr>
              <a:buSzPct val="200000"/>
              <a:buFont typeface="Wingdings" pitchFamily="2" charset="2"/>
              <a:buChar char="ü"/>
            </a:pPr>
            <a:r>
              <a:rPr lang="en-US" dirty="0" smtClean="0"/>
              <a:t>Compile first draft, request comments; July 10</a:t>
            </a:r>
          </a:p>
          <a:p>
            <a:pPr>
              <a:buSzPct val="200000"/>
              <a:buFont typeface="Wingdings" pitchFamily="2" charset="2"/>
              <a:buChar char="ü"/>
            </a:pPr>
            <a:r>
              <a:rPr lang="en-US" dirty="0" smtClean="0"/>
              <a:t>Brief all RESF/RPWG in July</a:t>
            </a:r>
          </a:p>
          <a:p>
            <a:pPr>
              <a:buSzPct val="200000"/>
              <a:buFont typeface="Wingdings" pitchFamily="2" charset="2"/>
              <a:buChar char="ü"/>
            </a:pPr>
            <a:r>
              <a:rPr lang="en-US" dirty="0" smtClean="0"/>
              <a:t>Receive recommended edits by July 24</a:t>
            </a:r>
          </a:p>
          <a:p>
            <a:pPr>
              <a:buSzPct val="200000"/>
              <a:buFont typeface="Wingdings" pitchFamily="2" charset="2"/>
              <a:buChar char="ü"/>
            </a:pPr>
            <a:r>
              <a:rPr lang="en-US" dirty="0" smtClean="0"/>
              <a:t>Develop draft updated Goals and Objectives</a:t>
            </a:r>
          </a:p>
          <a:p>
            <a:pPr>
              <a:buSzPct val="200000"/>
              <a:buFont typeface="Wingdings" pitchFamily="2" charset="2"/>
              <a:buChar char="ü"/>
            </a:pPr>
            <a:r>
              <a:rPr lang="en-US" dirty="0" smtClean="0"/>
              <a:t>Review draft updated Plan with all RESF/RPWGs</a:t>
            </a:r>
          </a:p>
          <a:p>
            <a:pPr lvl="1">
              <a:buSzPct val="200000"/>
              <a:buFont typeface="Wingdings" pitchFamily="2" charset="2"/>
              <a:buChar char="ü"/>
            </a:pPr>
            <a:r>
              <a:rPr lang="en-US" dirty="0" smtClean="0"/>
              <a:t>WebExs to validate revisions</a:t>
            </a:r>
          </a:p>
          <a:p>
            <a:pPr>
              <a:buSzPct val="200000"/>
              <a:buFont typeface="Wingdings" pitchFamily="2" charset="2"/>
              <a:buChar char="ü"/>
            </a:pPr>
            <a:r>
              <a:rPr lang="en-US" dirty="0" smtClean="0"/>
              <a:t>Present to EPC September 11</a:t>
            </a:r>
            <a:r>
              <a:rPr lang="en-US" baseline="30000" dirty="0" smtClean="0"/>
              <a:t>th</a:t>
            </a:r>
            <a:r>
              <a:rPr lang="en-US" dirty="0" smtClean="0"/>
              <a:t> </a:t>
            </a:r>
          </a:p>
          <a:p>
            <a:pPr>
              <a:buSzPct val="200000"/>
              <a:buFont typeface="Wingdings" pitchFamily="2" charset="2"/>
              <a:buChar char="ü"/>
            </a:pPr>
            <a:r>
              <a:rPr lang="en-US" dirty="0" smtClean="0"/>
              <a:t>Develop Work Plan Appendices</a:t>
            </a:r>
          </a:p>
          <a:p>
            <a:pPr>
              <a:buSzPct val="200000"/>
              <a:buFont typeface="Wingdings" pitchFamily="2" charset="2"/>
              <a:buChar char="ü"/>
            </a:pPr>
            <a:r>
              <a:rPr lang="en-US" dirty="0" smtClean="0"/>
              <a:t>Deliver Revised Plan to EPC at February meeting</a:t>
            </a:r>
            <a:endParaRPr lang="en-US" dirty="0"/>
          </a:p>
        </p:txBody>
      </p:sp>
      <p:sp>
        <p:nvSpPr>
          <p:cNvPr id="3" name="Title 2"/>
          <p:cNvSpPr>
            <a:spLocks noGrp="1"/>
          </p:cNvSpPr>
          <p:nvPr>
            <p:ph type="title"/>
          </p:nvPr>
        </p:nvSpPr>
        <p:spPr/>
        <p:txBody>
          <a:bodyPr>
            <a:normAutofit/>
          </a:bodyPr>
          <a:lstStyle/>
          <a:p>
            <a:r>
              <a:rPr lang="en-US" sz="3400" dirty="0" smtClean="0"/>
              <a:t>Process for 2013 Plan Update</a:t>
            </a:r>
            <a:endParaRPr lang="en-US" sz="3400" dirty="0"/>
          </a:p>
        </p:txBody>
      </p:sp>
      <p:sp>
        <p:nvSpPr>
          <p:cNvPr id="4" name="Slide Number Placeholder 3"/>
          <p:cNvSpPr>
            <a:spLocks noGrp="1"/>
          </p:cNvSpPr>
          <p:nvPr>
            <p:ph type="sldNum" sz="quarter" idx="12"/>
          </p:nvPr>
        </p:nvSpPr>
        <p:spPr/>
        <p:txBody>
          <a:bodyPr/>
          <a:lstStyle/>
          <a:p>
            <a:fld id="{93F790CD-46C6-42D8-B226-35ABFBA199BC}" type="slidenum">
              <a:rPr lang="en-US" smtClean="0"/>
              <a:pPr/>
              <a:t>5</a:t>
            </a:fld>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458200" cy="5105400"/>
          </a:xfrm>
        </p:spPr>
        <p:txBody>
          <a:bodyPr/>
          <a:lstStyle/>
          <a:p>
            <a:r>
              <a:rPr lang="en-US" sz="3200" dirty="0" smtClean="0"/>
              <a:t>What is important?</a:t>
            </a:r>
          </a:p>
          <a:p>
            <a:pPr lvl="1"/>
            <a:r>
              <a:rPr lang="en-US" dirty="0" smtClean="0"/>
              <a:t>4 Goals: Interoperable Communication</a:t>
            </a:r>
          </a:p>
          <a:p>
            <a:pPr lvl="4">
              <a:buNone/>
            </a:pPr>
            <a:r>
              <a:rPr lang="en-US" sz="2300" dirty="0" smtClean="0"/>
              <a:t>		Info Sharing/Situational Awareness</a:t>
            </a:r>
          </a:p>
          <a:p>
            <a:pPr lvl="4">
              <a:buNone/>
            </a:pPr>
            <a:r>
              <a:rPr lang="en-US" sz="2300" dirty="0" smtClean="0"/>
              <a:t>		Critical Infrastructure Planning and Resiliency</a:t>
            </a:r>
          </a:p>
          <a:p>
            <a:pPr lvl="4">
              <a:buNone/>
            </a:pPr>
            <a:r>
              <a:rPr lang="en-US" sz="2300" dirty="0" smtClean="0"/>
              <a:t>		Regional Core Capabilities</a:t>
            </a:r>
          </a:p>
          <a:p>
            <a:r>
              <a:rPr lang="en-US" sz="3200" dirty="0" smtClean="0"/>
              <a:t>What do we need to do?</a:t>
            </a:r>
          </a:p>
          <a:p>
            <a:pPr lvl="1"/>
            <a:r>
              <a:rPr lang="en-US" dirty="0" smtClean="0"/>
              <a:t>Objectives: programs or groups of projects necessary to accomplish Goals </a:t>
            </a:r>
          </a:p>
          <a:p>
            <a:r>
              <a:rPr lang="en-US" sz="3200" dirty="0" smtClean="0"/>
              <a:t>How will we do it?</a:t>
            </a:r>
          </a:p>
          <a:p>
            <a:pPr lvl="1"/>
            <a:r>
              <a:rPr lang="en-US" dirty="0" smtClean="0"/>
              <a:t>Work Plans: Detailed list of tasks/outcomes necessary for RESF/RPWG to accomplish Objectives</a:t>
            </a:r>
          </a:p>
          <a:p>
            <a:endParaRPr lang="en-US" sz="3200" dirty="0" smtClean="0"/>
          </a:p>
        </p:txBody>
      </p:sp>
      <p:sp>
        <p:nvSpPr>
          <p:cNvPr id="3" name="Slide Number Placeholder 2"/>
          <p:cNvSpPr>
            <a:spLocks noGrp="1"/>
          </p:cNvSpPr>
          <p:nvPr>
            <p:ph type="sldNum" sz="quarter" idx="12"/>
          </p:nvPr>
        </p:nvSpPr>
        <p:spPr/>
        <p:txBody>
          <a:bodyPr/>
          <a:lstStyle/>
          <a:p>
            <a:fld id="{93F790CD-46C6-42D8-B226-35ABFBA199BC}" type="slidenum">
              <a:rPr lang="en-US" smtClean="0"/>
              <a:pPr/>
              <a:t>6</a:t>
            </a:fld>
            <a:endParaRPr lang="en-US" dirty="0"/>
          </a:p>
        </p:txBody>
      </p:sp>
      <p:sp>
        <p:nvSpPr>
          <p:cNvPr id="4" name="Title 3"/>
          <p:cNvSpPr>
            <a:spLocks noGrp="1"/>
          </p:cNvSpPr>
          <p:nvPr>
            <p:ph type="title"/>
          </p:nvPr>
        </p:nvSpPr>
        <p:spPr/>
        <p:txBody>
          <a:bodyPr/>
          <a:lstStyle/>
          <a:p>
            <a:r>
              <a:rPr lang="en-US" dirty="0" smtClean="0"/>
              <a:t>Methodology of Plan Refresh	</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marL="0">
              <a:buNone/>
            </a:pPr>
            <a:r>
              <a:rPr lang="en-US" dirty="0" smtClean="0"/>
              <a:t>Ensure NCR partners have the ability to transmit and receive voice, data, and video communications. </a:t>
            </a:r>
          </a:p>
          <a:p>
            <a:r>
              <a:rPr lang="en-US" sz="2600" dirty="0" smtClean="0"/>
              <a:t>Objective 1.1: By employing a strategic approach, ensure NCR partners can communicate by voice in all environments and on a day-to-day basis.</a:t>
            </a:r>
            <a:r>
              <a:rPr lang="en-US" sz="2600" b="1" i="1" dirty="0" smtClean="0"/>
              <a:t>	</a:t>
            </a:r>
          </a:p>
          <a:p>
            <a:r>
              <a:rPr lang="en-US" sz="2600" dirty="0" smtClean="0"/>
              <a:t>Objective 1.2: By employing a strategic approach, ensure NCR partners can communicate and share necessary, appropriate data in all environments and on a day-to-day basis.</a:t>
            </a:r>
            <a:r>
              <a:rPr lang="en-US" sz="2600" b="1" i="1" dirty="0" smtClean="0"/>
              <a:t>	</a:t>
            </a:r>
          </a:p>
          <a:p>
            <a:r>
              <a:rPr lang="en-US" sz="2600" dirty="0" smtClean="0"/>
              <a:t>Objective 1.3: Using a strategic approach, continue to develop video sharing capabilities for NCR partners.</a:t>
            </a:r>
            <a:endParaRPr lang="en-US" b="1" i="1" dirty="0" smtClean="0"/>
          </a:p>
          <a:p>
            <a:endParaRPr lang="en-US" dirty="0"/>
          </a:p>
        </p:txBody>
      </p:sp>
      <p:sp>
        <p:nvSpPr>
          <p:cNvPr id="3" name="Title 2"/>
          <p:cNvSpPr>
            <a:spLocks noGrp="1"/>
          </p:cNvSpPr>
          <p:nvPr>
            <p:ph type="title"/>
          </p:nvPr>
        </p:nvSpPr>
        <p:spPr/>
        <p:txBody>
          <a:bodyPr>
            <a:normAutofit fontScale="90000"/>
          </a:bodyPr>
          <a:lstStyle/>
          <a:p>
            <a:r>
              <a:rPr lang="en-US" dirty="0" smtClean="0"/>
              <a:t>Goal 1: Ensure Interoperable Communications</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5148072"/>
          </a:xfrm>
        </p:spPr>
        <p:txBody>
          <a:bodyPr>
            <a:normAutofit fontScale="55000" lnSpcReduction="20000"/>
          </a:bodyPr>
          <a:lstStyle/>
          <a:p>
            <a:pPr marL="0" indent="0">
              <a:buNone/>
            </a:pPr>
            <a:r>
              <a:rPr lang="en-US" sz="4200" dirty="0" smtClean="0"/>
              <a:t>Ensure NCR partners collect, analyze, and share the information needed to make informed and timely decisions; take appropriate actions; and communicate accurate, timely information with the public. </a:t>
            </a:r>
          </a:p>
          <a:p>
            <a:r>
              <a:rPr lang="en-US" sz="4000" dirty="0" smtClean="0"/>
              <a:t>Objective 2.1: NCR partners employ a variety of means to collect, analyze, and disseminate accurate and timely information to ensure appropriate officials have situational awareness.</a:t>
            </a:r>
          </a:p>
          <a:p>
            <a:r>
              <a:rPr lang="en-US" sz="4000" dirty="0" smtClean="0"/>
              <a:t>Objective 2.2: Ensure NCR partners employ a variety of communications tools to inform the public and recommend appropriate actions. </a:t>
            </a:r>
          </a:p>
          <a:p>
            <a:r>
              <a:rPr lang="en-US" sz="4000" dirty="0" smtClean="0"/>
              <a:t>Objective 2.3: Increase Fusion Center and  NCR public safety partners ability to collaborate, collect, analyze, share, and disseminate intelligence &amp; investigative information in a timely and actionable manner.</a:t>
            </a:r>
          </a:p>
          <a:p>
            <a:r>
              <a:rPr lang="en-US" sz="4000" dirty="0" smtClean="0"/>
              <a:t>Objective 2.4:  Continue to develop 911 agency collaboration and coordination on regional issues.</a:t>
            </a:r>
            <a:r>
              <a:rPr lang="en-US" dirty="0" smtClean="0"/>
              <a:t>	</a:t>
            </a:r>
          </a:p>
          <a:p>
            <a:endParaRPr lang="en-US" dirty="0"/>
          </a:p>
        </p:txBody>
      </p:sp>
      <p:sp>
        <p:nvSpPr>
          <p:cNvPr id="3" name="Title 2"/>
          <p:cNvSpPr>
            <a:spLocks noGrp="1"/>
          </p:cNvSpPr>
          <p:nvPr>
            <p:ph type="title"/>
          </p:nvPr>
        </p:nvSpPr>
        <p:spPr/>
        <p:txBody>
          <a:bodyPr>
            <a:normAutofit fontScale="90000"/>
          </a:bodyPr>
          <a:lstStyle/>
          <a:p>
            <a:r>
              <a:rPr lang="en-US" dirty="0" smtClean="0"/>
              <a:t>Goal 2: Enhance Information Sharing and Situational Awareness </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4995672"/>
          </a:xfrm>
        </p:spPr>
        <p:txBody>
          <a:bodyPr>
            <a:normAutofit/>
          </a:bodyPr>
          <a:lstStyle/>
          <a:p>
            <a:pPr marL="0">
              <a:buNone/>
            </a:pPr>
            <a:r>
              <a:rPr lang="en-US" sz="2500" dirty="0" smtClean="0"/>
              <a:t>Enhance the protection and resilience of public and private critical infrastructure and plan for loss of critical infrastructure to reduce the impact on the public and state and local governments in the NCR.</a:t>
            </a:r>
            <a:r>
              <a:rPr lang="en-US" sz="2500" dirty="0" smtClean="0">
                <a:solidFill>
                  <a:schemeClr val="accent2">
                    <a:lumMod val="75000"/>
                  </a:schemeClr>
                </a:solidFill>
              </a:rPr>
              <a:t>  </a:t>
            </a:r>
          </a:p>
          <a:p>
            <a:r>
              <a:rPr lang="en-US" sz="2400" dirty="0" smtClean="0"/>
              <a:t>Objective 3.1: Build Public/Private sector relationships and collaboration in priority critical infrastructure sectors.</a:t>
            </a:r>
          </a:p>
          <a:p>
            <a:r>
              <a:rPr lang="en-US" sz="2400" dirty="0" smtClean="0"/>
              <a:t>Objective 3.2: Undertake Regional planning for loss of public and private sector critical infrastructure.</a:t>
            </a:r>
          </a:p>
          <a:p>
            <a:r>
              <a:rPr lang="en-US" sz="2400" dirty="0" smtClean="0"/>
              <a:t>Objective 3.3: Ensure Public sector critical infrastructure protection and resiliency.</a:t>
            </a:r>
            <a:r>
              <a:rPr lang="en-US" sz="2400" b="1" i="1" dirty="0" smtClean="0"/>
              <a:t>	</a:t>
            </a:r>
          </a:p>
          <a:p>
            <a:endParaRPr lang="en-US" sz="2200" dirty="0"/>
          </a:p>
        </p:txBody>
      </p:sp>
      <p:sp>
        <p:nvSpPr>
          <p:cNvPr id="3" name="Title 2"/>
          <p:cNvSpPr>
            <a:spLocks noGrp="1"/>
          </p:cNvSpPr>
          <p:nvPr>
            <p:ph type="title"/>
          </p:nvPr>
        </p:nvSpPr>
        <p:spPr/>
        <p:txBody>
          <a:bodyPr>
            <a:normAutofit/>
          </a:bodyPr>
          <a:lstStyle/>
          <a:p>
            <a:r>
              <a:rPr lang="en-US" sz="3400" dirty="0" smtClean="0"/>
              <a:t>Goal 3: Enhance Critical Infrastructure Planning and Resiliency </a:t>
            </a:r>
            <a:endParaRPr lang="en-US" sz="34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5148072"/>
          </a:xfrm>
        </p:spPr>
        <p:txBody>
          <a:bodyPr>
            <a:normAutofit fontScale="92500"/>
          </a:bodyPr>
          <a:lstStyle/>
          <a:p>
            <a:pPr marL="0">
              <a:buNone/>
            </a:pPr>
            <a:r>
              <a:rPr lang="en-US" dirty="0" smtClean="0"/>
              <a:t>Develop and maintain regional core capabilities for prevention, preparedness, response, and recovery to threats and hazards that may impact the NCR. </a:t>
            </a:r>
          </a:p>
          <a:p>
            <a:r>
              <a:rPr lang="en-US" sz="2600" dirty="0" smtClean="0">
                <a:latin typeface="+mj-lt"/>
              </a:rPr>
              <a:t>Objective 4.1: Continue to develop and coordinate plans among NCR partners and ensure a region-wide training and exercise program to strengthen prevention, preparedness, response, and recovery efforts from all-hazards events.</a:t>
            </a:r>
          </a:p>
          <a:p>
            <a:r>
              <a:rPr lang="en-US" sz="2600" dirty="0" smtClean="0">
                <a:latin typeface="+mj-lt"/>
              </a:rPr>
              <a:t>Objective 4.2: Ensure the NCR has a region-wide capability to prevent, detect, respond, and recover in a timely manner to attacks and other events requiring tactical response and technical rescue.</a:t>
            </a:r>
          </a:p>
        </p:txBody>
      </p:sp>
      <p:sp>
        <p:nvSpPr>
          <p:cNvPr id="3" name="Title 2"/>
          <p:cNvSpPr>
            <a:spLocks noGrp="1"/>
          </p:cNvSpPr>
          <p:nvPr>
            <p:ph type="title"/>
          </p:nvPr>
        </p:nvSpPr>
        <p:spPr/>
        <p:txBody>
          <a:bodyPr>
            <a:normAutofit fontScale="90000"/>
          </a:bodyPr>
          <a:lstStyle/>
          <a:p>
            <a:r>
              <a:rPr lang="en-US" dirty="0" smtClean="0"/>
              <a:t>Goal 4: Ensure Regional Core Capabilities 	</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4919472"/>
          </a:xfrm>
        </p:spPr>
        <p:txBody>
          <a:bodyPr>
            <a:normAutofit fontScale="92500" lnSpcReduction="20000"/>
          </a:bodyPr>
          <a:lstStyle/>
          <a:p>
            <a:r>
              <a:rPr lang="en-US" sz="2600" dirty="0" smtClean="0"/>
              <a:t>Objective 4.3: Strengthen individual, community, and workplace preparedness for emergency events through volunteer engagement and public participation in preparedness activities.</a:t>
            </a:r>
          </a:p>
          <a:p>
            <a:r>
              <a:rPr lang="en-US" sz="2600" dirty="0" smtClean="0"/>
              <a:t>Objective 4.4: Enhance the NCR’s healthcare system preparedness and response to health and medical consequences of regional events.</a:t>
            </a:r>
          </a:p>
          <a:p>
            <a:r>
              <a:rPr lang="en-US" sz="2600" dirty="0" smtClean="0"/>
              <a:t>Objective 4.5: Improve the NCR’s ability to evacuate and provide mass care for the diverse populations of the region.	</a:t>
            </a:r>
          </a:p>
          <a:p>
            <a:r>
              <a:rPr lang="en-US" sz="2600" dirty="0" smtClean="0"/>
              <a:t>Objective 4.6: Identify and work to resolve policy, procedural, and legal issues that have an impact on NCR regional homeland security and emergency management activities.</a:t>
            </a:r>
            <a:r>
              <a:rPr lang="en-US" b="1" i="1" dirty="0" smtClean="0"/>
              <a:t>	</a:t>
            </a:r>
          </a:p>
          <a:p>
            <a:pPr>
              <a:buNone/>
            </a:pPr>
            <a:r>
              <a:rPr lang="en-US" b="1" i="1" dirty="0" smtClean="0"/>
              <a:t>	</a:t>
            </a:r>
          </a:p>
          <a:p>
            <a:endParaRPr lang="en-US" dirty="0"/>
          </a:p>
        </p:txBody>
      </p:sp>
      <p:sp>
        <p:nvSpPr>
          <p:cNvPr id="3" name="Title 2"/>
          <p:cNvSpPr>
            <a:spLocks noGrp="1"/>
          </p:cNvSpPr>
          <p:nvPr>
            <p:ph type="title"/>
          </p:nvPr>
        </p:nvSpPr>
        <p:spPr/>
        <p:txBody>
          <a:bodyPr/>
          <a:lstStyle/>
          <a:p>
            <a:r>
              <a:rPr lang="en-US" dirty="0" smtClean="0"/>
              <a:t>Goal 4 continued</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365760" lvl="1" indent="-256032">
              <a:spcBef>
                <a:spcPts val="400"/>
              </a:spcBef>
              <a:buSzPct val="68000"/>
              <a:buFont typeface="Wingdings 3"/>
              <a:buChar char=""/>
            </a:pPr>
            <a:r>
              <a:rPr lang="en-US" sz="2700" dirty="0"/>
              <a:t>Detailed list of tasks/outcomes necessary for RESF/RPWG to accomplish </a:t>
            </a:r>
            <a:r>
              <a:rPr lang="en-US" sz="2700" dirty="0" smtClean="0"/>
              <a:t>Objectives</a:t>
            </a:r>
          </a:p>
          <a:p>
            <a:pPr marL="365760" lvl="1" indent="-256032">
              <a:spcBef>
                <a:spcPts val="400"/>
              </a:spcBef>
              <a:buSzPct val="68000"/>
              <a:buFont typeface="Wingdings 3"/>
              <a:buChar char=""/>
            </a:pPr>
            <a:endParaRPr lang="en-US" sz="2700" dirty="0"/>
          </a:p>
          <a:p>
            <a:r>
              <a:rPr lang="en-US" dirty="0"/>
              <a:t>Tasks are priorities for the next two (2) years</a:t>
            </a:r>
          </a:p>
          <a:p>
            <a:endParaRPr lang="en-US" dirty="0" smtClean="0"/>
          </a:p>
          <a:p>
            <a:r>
              <a:rPr lang="en-US" dirty="0" smtClean="0"/>
              <a:t>RESF/RPWGs held work sessions to identify all tasks – Current tasks and new tasks</a:t>
            </a:r>
          </a:p>
          <a:p>
            <a:endParaRPr lang="en-US" dirty="0"/>
          </a:p>
          <a:p>
            <a:r>
              <a:rPr lang="en-US" dirty="0" err="1" smtClean="0"/>
              <a:t>Workplans</a:t>
            </a:r>
            <a:r>
              <a:rPr lang="en-US" dirty="0" smtClean="0"/>
              <a:t> will be reviewed during each RESF/RPWG meeting to measure progress</a:t>
            </a:r>
          </a:p>
          <a:p>
            <a:endParaRPr lang="en-US" dirty="0" smtClean="0"/>
          </a:p>
        </p:txBody>
      </p:sp>
      <p:sp>
        <p:nvSpPr>
          <p:cNvPr id="3" name="Slide Number Placeholder 2"/>
          <p:cNvSpPr>
            <a:spLocks noGrp="1"/>
          </p:cNvSpPr>
          <p:nvPr>
            <p:ph type="sldNum" sz="quarter" idx="12"/>
          </p:nvPr>
        </p:nvSpPr>
        <p:spPr/>
        <p:txBody>
          <a:bodyPr/>
          <a:lstStyle/>
          <a:p>
            <a:fld id="{93F790CD-46C6-42D8-B226-35ABFBA199BC}" type="slidenum">
              <a:rPr lang="en-US" smtClean="0"/>
              <a:pPr/>
              <a:t>12</a:t>
            </a:fld>
            <a:endParaRPr lang="en-US" dirty="0"/>
          </a:p>
        </p:txBody>
      </p:sp>
      <p:sp>
        <p:nvSpPr>
          <p:cNvPr id="4" name="Title 3"/>
          <p:cNvSpPr>
            <a:spLocks noGrp="1"/>
          </p:cNvSpPr>
          <p:nvPr>
            <p:ph type="title"/>
          </p:nvPr>
        </p:nvSpPr>
        <p:spPr/>
        <p:txBody>
          <a:bodyPr/>
          <a:lstStyle/>
          <a:p>
            <a:r>
              <a:rPr lang="en-US" dirty="0" err="1" smtClean="0"/>
              <a:t>Workplans</a:t>
            </a:r>
            <a:endParaRPr lang="en-US" dirty="0"/>
          </a:p>
        </p:txBody>
      </p:sp>
    </p:spTree>
    <p:extLst>
      <p:ext uri="{BB962C8B-B14F-4D97-AF65-F5344CB8AC3E}">
        <p14:creationId xmlns:p14="http://schemas.microsoft.com/office/powerpoint/2010/main" val="114241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228600" y="1143001"/>
          <a:ext cx="8534400" cy="5611915"/>
        </p:xfrm>
        <a:graphic>
          <a:graphicData uri="http://schemas.openxmlformats.org/drawingml/2006/table">
            <a:tbl>
              <a:tblPr firstRow="1" bandRow="1">
                <a:tableStyleId>{5C22544A-7EE6-4342-B048-85BDC9FD1C3A}</a:tableStyleId>
              </a:tblPr>
              <a:tblGrid>
                <a:gridCol w="2133600"/>
                <a:gridCol w="2923823"/>
                <a:gridCol w="2054577"/>
                <a:gridCol w="1422400"/>
              </a:tblGrid>
              <a:tr h="665165">
                <a:tc>
                  <a:txBody>
                    <a:bodyPr/>
                    <a:lstStyle/>
                    <a:p>
                      <a:pPr algn="ctr" fontAlgn="ctr"/>
                      <a:r>
                        <a:rPr lang="en-US" sz="1800" b="1" i="0" u="none" strike="noStrike" dirty="0">
                          <a:solidFill>
                            <a:srgbClr val="000000"/>
                          </a:solidFill>
                          <a:latin typeface="Calibri"/>
                        </a:rPr>
                        <a:t>Objectives</a:t>
                      </a:r>
                    </a:p>
                  </a:txBody>
                  <a:tcPr marL="9525" marR="9525" marT="9525" marB="0" anchor="ctr"/>
                </a:tc>
                <a:tc>
                  <a:txBody>
                    <a:bodyPr/>
                    <a:lstStyle/>
                    <a:p>
                      <a:pPr algn="ctr" fontAlgn="ctr"/>
                      <a:r>
                        <a:rPr lang="en-US" sz="1800" b="1" i="0" u="none" strike="noStrike" dirty="0" smtClean="0">
                          <a:solidFill>
                            <a:srgbClr val="000000"/>
                          </a:solidFill>
                          <a:latin typeface="Calibri"/>
                        </a:rPr>
                        <a:t>ESF</a:t>
                      </a:r>
                      <a:r>
                        <a:rPr lang="en-US" sz="1800" b="1" i="0" u="none" strike="noStrike" baseline="0" dirty="0" smtClean="0">
                          <a:solidFill>
                            <a:srgbClr val="000000"/>
                          </a:solidFill>
                          <a:latin typeface="Calibri"/>
                        </a:rPr>
                        <a:t> 1 </a:t>
                      </a:r>
                      <a:r>
                        <a:rPr lang="en-US" sz="1800" b="1" i="0" u="none" strike="noStrike" dirty="0" smtClean="0">
                          <a:solidFill>
                            <a:srgbClr val="000000"/>
                          </a:solidFill>
                          <a:latin typeface="Calibri"/>
                        </a:rPr>
                        <a:t>Tasks </a:t>
                      </a:r>
                      <a:r>
                        <a:rPr lang="en-US" sz="1800" b="1" i="0" u="none" strike="noStrike" dirty="0">
                          <a:solidFill>
                            <a:srgbClr val="000000"/>
                          </a:solidFill>
                          <a:latin typeface="Calibri"/>
                        </a:rPr>
                        <a:t>and Outcomes</a:t>
                      </a:r>
                    </a:p>
                  </a:txBody>
                  <a:tcPr marL="9525" marR="9525" marT="9525" marB="0" anchor="ctr"/>
                </a:tc>
                <a:tc>
                  <a:txBody>
                    <a:bodyPr/>
                    <a:lstStyle/>
                    <a:p>
                      <a:pPr algn="ctr" fontAlgn="t"/>
                      <a:r>
                        <a:rPr lang="en-US" sz="1800" b="1" i="0" u="none" strike="noStrike" dirty="0">
                          <a:solidFill>
                            <a:srgbClr val="000000"/>
                          </a:solidFill>
                          <a:latin typeface="Calibri"/>
                        </a:rPr>
                        <a:t>Timeline</a:t>
                      </a:r>
                    </a:p>
                  </a:txBody>
                  <a:tcPr marL="9525" marR="9525" marT="9525" marB="0" anchor="ctr"/>
                </a:tc>
                <a:tc>
                  <a:txBody>
                    <a:bodyPr/>
                    <a:lstStyle/>
                    <a:p>
                      <a:pPr algn="ctr" fontAlgn="t"/>
                      <a:r>
                        <a:rPr lang="en-US" sz="1800" b="1" i="0" u="none" strike="noStrike" dirty="0">
                          <a:solidFill>
                            <a:srgbClr val="000000"/>
                          </a:solidFill>
                          <a:latin typeface="Calibri"/>
                        </a:rPr>
                        <a:t>Responsible Party</a:t>
                      </a:r>
                    </a:p>
                  </a:txBody>
                  <a:tcPr marL="9525" marR="9525" marT="9525" marB="0" anchor="ctr"/>
                </a:tc>
              </a:tr>
              <a:tr h="692854">
                <a:tc rowSpan="6">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0" i="0" u="none" strike="noStrike" dirty="0" smtClean="0">
                          <a:solidFill>
                            <a:srgbClr val="000000"/>
                          </a:solidFill>
                          <a:latin typeface="Calibri"/>
                        </a:rPr>
                        <a:t>Objective 1.3: Using a strategic approach, continue to develop video sharing capabilities for NCR partners.</a:t>
                      </a:r>
                    </a:p>
                    <a:p>
                      <a:endParaRPr lang="en-US" dirty="0"/>
                    </a:p>
                  </a:txBody>
                  <a:tcPr anchor="ctr"/>
                </a:tc>
                <a:tc>
                  <a:txBody>
                    <a:bodyPr/>
                    <a:lstStyle/>
                    <a:p>
                      <a:pPr algn="l" fontAlgn="t"/>
                      <a:r>
                        <a:rPr lang="en-US" sz="1700" b="0" i="0" u="none" strike="noStrike" dirty="0" smtClean="0">
                          <a:solidFill>
                            <a:srgbClr val="000000"/>
                          </a:solidFill>
                          <a:latin typeface="Calibri"/>
                        </a:rPr>
                        <a:t>Continue to develop CCTV video sharing capability across NCRNet. </a:t>
                      </a:r>
                      <a:endParaRPr lang="en-US" sz="1700" b="0" i="0" u="none" strike="noStrike" dirty="0">
                        <a:solidFill>
                          <a:srgbClr val="000000"/>
                        </a:solidFill>
                        <a:latin typeface="Calibri"/>
                      </a:endParaRPr>
                    </a:p>
                  </a:txBody>
                  <a:tcPr marL="0" marR="0" marT="0" marB="0"/>
                </a:tc>
                <a:tc>
                  <a:txBody>
                    <a:bodyPr/>
                    <a:lstStyle/>
                    <a:p>
                      <a:pPr algn="ctr" fontAlgn="ctr"/>
                      <a:r>
                        <a:rPr lang="en-US" sz="1800" b="0" i="0" u="none" strike="noStrike" dirty="0">
                          <a:solidFill>
                            <a:srgbClr val="000000"/>
                          </a:solidFill>
                          <a:latin typeface="Calibri"/>
                        </a:rPr>
                        <a:t>Oct 2013-Sept 2015</a:t>
                      </a:r>
                    </a:p>
                  </a:txBody>
                  <a:tcPr marL="0" marR="0" marT="0" marB="0" anchor="ctr"/>
                </a:tc>
                <a:tc>
                  <a:txBody>
                    <a:bodyPr/>
                    <a:lstStyle/>
                    <a:p>
                      <a:pPr algn="ctr" fontAlgn="ctr"/>
                      <a:r>
                        <a:rPr lang="en-US" sz="1800" b="0" i="0" u="none" strike="noStrike">
                          <a:solidFill>
                            <a:srgbClr val="000000"/>
                          </a:solidFill>
                          <a:latin typeface="Calibri"/>
                        </a:rPr>
                        <a:t>RESF 1  w/SWICs</a:t>
                      </a:r>
                    </a:p>
                  </a:txBody>
                  <a:tcPr marL="0" marR="0" marT="0" marB="0" anchor="ctr"/>
                </a:tc>
              </a:tr>
              <a:tr h="645474">
                <a:tc vMerge="1">
                  <a:txBody>
                    <a:bodyPr/>
                    <a:lstStyle/>
                    <a:p>
                      <a:endParaRPr lang="en-US"/>
                    </a:p>
                  </a:txBody>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en-US" sz="1700" b="0" i="0" u="none" strike="noStrike" dirty="0" smtClean="0">
                          <a:solidFill>
                            <a:srgbClr val="000000"/>
                          </a:solidFill>
                          <a:latin typeface="Calibri"/>
                        </a:rPr>
                        <a:t>Develop mobile video sharing capability    </a:t>
                      </a:r>
                    </a:p>
                  </a:txBody>
                  <a:tcPr marL="0" marR="0" marT="0" marB="0"/>
                </a:tc>
                <a:tc>
                  <a:txBody>
                    <a:bodyPr/>
                    <a:lstStyle/>
                    <a:p>
                      <a:pPr algn="ctr" fontAlgn="ctr"/>
                      <a:r>
                        <a:rPr lang="en-US" sz="1800" b="0" i="0" u="none" strike="noStrike" dirty="0">
                          <a:solidFill>
                            <a:srgbClr val="000000"/>
                          </a:solidFill>
                          <a:latin typeface="Calibri"/>
                        </a:rPr>
                        <a:t>Oct 2013-Sept 2015</a:t>
                      </a:r>
                    </a:p>
                  </a:txBody>
                  <a:tcPr marL="0" marR="0" marT="0" marB="0" anchor="ctr"/>
                </a:tc>
                <a:tc>
                  <a:txBody>
                    <a:bodyPr/>
                    <a:lstStyle/>
                    <a:p>
                      <a:pPr algn="ctr" fontAlgn="ctr"/>
                      <a:r>
                        <a:rPr lang="en-US" sz="1800" b="0" i="0" u="none" strike="noStrike">
                          <a:solidFill>
                            <a:srgbClr val="000000"/>
                          </a:solidFill>
                          <a:latin typeface="Calibri"/>
                        </a:rPr>
                        <a:t>RESF 1 w/SWICs</a:t>
                      </a:r>
                    </a:p>
                  </a:txBody>
                  <a:tcPr marL="0" marR="0" marT="0" marB="0" anchor="ctr"/>
                </a:tc>
              </a:tr>
              <a:tr h="692854">
                <a:tc vMerge="1">
                  <a:txBody>
                    <a:bodyPr/>
                    <a:lstStyle/>
                    <a:p>
                      <a:endParaRPr lang="en-US" dirty="0"/>
                    </a:p>
                  </a:txBody>
                  <a:tcPr/>
                </a:tc>
                <a:tc>
                  <a:txBody>
                    <a:bodyPr/>
                    <a:lstStyle/>
                    <a:p>
                      <a:pPr algn="l" fontAlgn="t"/>
                      <a:r>
                        <a:rPr lang="en-US" sz="1700" b="0" i="0" u="none" strike="noStrike" dirty="0">
                          <a:solidFill>
                            <a:srgbClr val="000000"/>
                          </a:solidFill>
                          <a:latin typeface="Calibri"/>
                        </a:rPr>
                        <a:t>Expand  use of mobile video on </a:t>
                      </a:r>
                      <a:r>
                        <a:rPr lang="en-US" sz="1700" b="0" i="0" u="none" strike="noStrike" dirty="0" err="1">
                          <a:solidFill>
                            <a:srgbClr val="000000"/>
                          </a:solidFill>
                          <a:latin typeface="Calibri"/>
                        </a:rPr>
                        <a:t>DoT</a:t>
                      </a:r>
                      <a:r>
                        <a:rPr lang="en-US" sz="1700" b="0" i="0" u="none" strike="noStrike" dirty="0">
                          <a:solidFill>
                            <a:srgbClr val="000000"/>
                          </a:solidFill>
                          <a:latin typeface="Calibri"/>
                        </a:rPr>
                        <a:t> and other ESF-1 vehicles  </a:t>
                      </a:r>
                    </a:p>
                  </a:txBody>
                  <a:tcPr marL="0" marR="0" marT="0" marB="0"/>
                </a:tc>
                <a:tc>
                  <a:txBody>
                    <a:bodyPr/>
                    <a:lstStyle/>
                    <a:p>
                      <a:pPr algn="ctr" fontAlgn="ctr"/>
                      <a:r>
                        <a:rPr lang="en-US" sz="1800" b="0" i="0" u="none" strike="noStrike" dirty="0">
                          <a:solidFill>
                            <a:srgbClr val="000000"/>
                          </a:solidFill>
                          <a:latin typeface="Calibri"/>
                        </a:rPr>
                        <a:t>Oct 2013-Sept 2015</a:t>
                      </a:r>
                    </a:p>
                  </a:txBody>
                  <a:tcPr marL="0" marR="0" marT="0" marB="0" anchor="ctr"/>
                </a:tc>
                <a:tc>
                  <a:txBody>
                    <a:bodyPr/>
                    <a:lstStyle/>
                    <a:p>
                      <a:pPr algn="ctr" fontAlgn="ctr"/>
                      <a:r>
                        <a:rPr lang="en-US" sz="1800" b="0" i="0" u="none" strike="noStrike">
                          <a:solidFill>
                            <a:srgbClr val="000000"/>
                          </a:solidFill>
                          <a:latin typeface="Calibri"/>
                        </a:rPr>
                        <a:t>RESF 1</a:t>
                      </a:r>
                    </a:p>
                  </a:txBody>
                  <a:tcPr marL="0" marR="0" marT="0" marB="0" anchor="ctr"/>
                </a:tc>
              </a:tr>
              <a:tr h="939624">
                <a:tc vMerge="1">
                  <a:txBody>
                    <a:bodyPr/>
                    <a:lstStyle/>
                    <a:p>
                      <a:endParaRPr lang="en-US" dirty="0"/>
                    </a:p>
                  </a:txBody>
                  <a:tcPr/>
                </a:tc>
                <a:tc>
                  <a:txBody>
                    <a:bodyPr/>
                    <a:lstStyle/>
                    <a:p>
                      <a:pPr algn="l" fontAlgn="t"/>
                      <a:r>
                        <a:rPr lang="en-US" sz="1700" b="0" i="0" u="none" strike="noStrike" dirty="0">
                          <a:solidFill>
                            <a:srgbClr val="000000"/>
                          </a:solidFill>
                          <a:latin typeface="Calibri"/>
                        </a:rPr>
                        <a:t>Develop Video Sharing </a:t>
                      </a:r>
                      <a:r>
                        <a:rPr lang="en-US" sz="1700" b="0" i="0" u="none" strike="noStrike" dirty="0" err="1">
                          <a:solidFill>
                            <a:srgbClr val="000000"/>
                          </a:solidFill>
                          <a:latin typeface="Calibri"/>
                        </a:rPr>
                        <a:t>ConOps</a:t>
                      </a:r>
                      <a:r>
                        <a:rPr lang="en-US" sz="1700" b="0" i="0" u="none" strike="noStrike" dirty="0">
                          <a:solidFill>
                            <a:srgbClr val="000000"/>
                          </a:solidFill>
                          <a:latin typeface="Calibri"/>
                        </a:rPr>
                        <a:t>, including any technical, legal &amp; policy issues    </a:t>
                      </a:r>
                    </a:p>
                  </a:txBody>
                  <a:tcPr marL="0" marR="0" marT="0" marB="0"/>
                </a:tc>
                <a:tc>
                  <a:txBody>
                    <a:bodyPr/>
                    <a:lstStyle/>
                    <a:p>
                      <a:pPr algn="ctr" fontAlgn="ctr"/>
                      <a:r>
                        <a:rPr lang="en-US" sz="1800" b="0" i="0" u="none" strike="noStrike" dirty="0">
                          <a:solidFill>
                            <a:srgbClr val="000000"/>
                          </a:solidFill>
                          <a:latin typeface="Calibri"/>
                        </a:rPr>
                        <a:t>Oct 2013-Sept 2015</a:t>
                      </a:r>
                    </a:p>
                  </a:txBody>
                  <a:tcPr marL="0" marR="0" marT="0" marB="0" anchor="ctr"/>
                </a:tc>
                <a:tc>
                  <a:txBody>
                    <a:bodyPr/>
                    <a:lstStyle/>
                    <a:p>
                      <a:pPr algn="ctr" fontAlgn="ctr"/>
                      <a:r>
                        <a:rPr lang="en-US" sz="1800" b="0" i="0" u="none" strike="noStrike">
                          <a:solidFill>
                            <a:srgbClr val="000000"/>
                          </a:solidFill>
                          <a:latin typeface="Calibri"/>
                        </a:rPr>
                        <a:t>RESF 1  w/SWICs</a:t>
                      </a:r>
                    </a:p>
                  </a:txBody>
                  <a:tcPr marL="0" marR="0" marT="0" marB="0" anchor="ctr"/>
                </a:tc>
              </a:tr>
              <a:tr h="939624">
                <a:tc vMerge="1">
                  <a:txBody>
                    <a:bodyPr/>
                    <a:lstStyle/>
                    <a:p>
                      <a:endParaRPr lang="en-US" dirty="0"/>
                    </a:p>
                  </a:txBody>
                  <a:tcPr/>
                </a:tc>
                <a:tc>
                  <a:txBody>
                    <a:bodyPr/>
                    <a:lstStyle/>
                    <a:p>
                      <a:pPr algn="l" fontAlgn="t"/>
                      <a:r>
                        <a:rPr lang="en-US" sz="1700" b="0" i="0" u="none" strike="noStrike" dirty="0">
                          <a:solidFill>
                            <a:srgbClr val="000000"/>
                          </a:solidFill>
                          <a:latin typeface="Calibri"/>
                        </a:rPr>
                        <a:t>Identify bandwidth constraints on video sharing and explore options for increasing as appropriate      </a:t>
                      </a:r>
                    </a:p>
                  </a:txBody>
                  <a:tcPr marL="0" marR="0" marT="0" marB="0"/>
                </a:tc>
                <a:tc>
                  <a:txBody>
                    <a:bodyPr/>
                    <a:lstStyle/>
                    <a:p>
                      <a:pPr algn="ctr" fontAlgn="ctr"/>
                      <a:r>
                        <a:rPr lang="en-US" sz="1800" b="0" i="0" u="none" strike="noStrike" dirty="0">
                          <a:solidFill>
                            <a:srgbClr val="000000"/>
                          </a:solidFill>
                          <a:latin typeface="Calibri"/>
                        </a:rPr>
                        <a:t>Oct 2013-Sept 2015</a:t>
                      </a:r>
                    </a:p>
                  </a:txBody>
                  <a:tcPr marL="0" marR="0" marT="0" marB="0" anchor="ctr"/>
                </a:tc>
                <a:tc>
                  <a:txBody>
                    <a:bodyPr/>
                    <a:lstStyle/>
                    <a:p>
                      <a:pPr algn="ctr" fontAlgn="ctr"/>
                      <a:r>
                        <a:rPr lang="en-US" sz="1800" b="0" i="0" u="none" strike="noStrike" dirty="0">
                          <a:solidFill>
                            <a:srgbClr val="000000"/>
                          </a:solidFill>
                          <a:latin typeface="Calibri"/>
                        </a:rPr>
                        <a:t>RESF 1 w/SWICs</a:t>
                      </a:r>
                    </a:p>
                  </a:txBody>
                  <a:tcPr marL="0" marR="0" marT="0" marB="0" anchor="ctr"/>
                </a:tc>
              </a:tr>
              <a:tr h="939624">
                <a:tc vMerge="1">
                  <a:txBody>
                    <a:bodyPr/>
                    <a:lstStyle/>
                    <a:p>
                      <a:endParaRPr lang="en-US" dirty="0"/>
                    </a:p>
                  </a:txBody>
                  <a:tcPr/>
                </a:tc>
                <a:tc>
                  <a:txBody>
                    <a:bodyPr/>
                    <a:lstStyle/>
                    <a:p>
                      <a:pPr algn="l" fontAlgn="t"/>
                      <a:r>
                        <a:rPr lang="en-US" sz="1700" b="0" i="0" u="none" strike="noStrike" dirty="0">
                          <a:solidFill>
                            <a:srgbClr val="000000"/>
                          </a:solidFill>
                          <a:latin typeface="Calibri"/>
                        </a:rPr>
                        <a:t>Coordination &amp; Collaboration with IT personnel over video sharing and mobile bandwidth</a:t>
                      </a:r>
                    </a:p>
                  </a:txBody>
                  <a:tcPr marL="0" marR="0" marT="0" marB="0"/>
                </a:tc>
                <a:tc>
                  <a:txBody>
                    <a:bodyPr/>
                    <a:lstStyle/>
                    <a:p>
                      <a:pPr algn="ctr" fontAlgn="ctr"/>
                      <a:r>
                        <a:rPr lang="en-US" sz="1800" b="0" i="0" u="none" strike="noStrike">
                          <a:solidFill>
                            <a:srgbClr val="000000"/>
                          </a:solidFill>
                          <a:latin typeface="Calibri"/>
                        </a:rPr>
                        <a:t>Oct 2013-Sept 2015</a:t>
                      </a:r>
                    </a:p>
                  </a:txBody>
                  <a:tcPr marL="0" marR="0" marT="0" marB="0" anchor="ctr"/>
                </a:tc>
                <a:tc>
                  <a:txBody>
                    <a:bodyPr/>
                    <a:lstStyle/>
                    <a:p>
                      <a:pPr algn="ctr" fontAlgn="ctr"/>
                      <a:r>
                        <a:rPr lang="en-US" sz="1800" b="0" i="0" u="none" strike="noStrike" dirty="0">
                          <a:solidFill>
                            <a:srgbClr val="000000"/>
                          </a:solidFill>
                          <a:latin typeface="Calibri"/>
                        </a:rPr>
                        <a:t>RESF 1</a:t>
                      </a:r>
                    </a:p>
                  </a:txBody>
                  <a:tcPr marL="0" marR="0" marT="0" marB="0" anchor="ctr"/>
                </a:tc>
              </a:tr>
            </a:tbl>
          </a:graphicData>
        </a:graphic>
      </p:graphicFrame>
      <p:sp>
        <p:nvSpPr>
          <p:cNvPr id="3" name="Slide Number Placeholder 2"/>
          <p:cNvSpPr>
            <a:spLocks noGrp="1"/>
          </p:cNvSpPr>
          <p:nvPr>
            <p:ph type="sldNum" sz="quarter" idx="12"/>
          </p:nvPr>
        </p:nvSpPr>
        <p:spPr/>
        <p:txBody>
          <a:bodyPr/>
          <a:lstStyle/>
          <a:p>
            <a:fld id="{93F790CD-46C6-42D8-B226-35ABFBA199BC}" type="slidenum">
              <a:rPr lang="en-US" smtClean="0"/>
              <a:pPr/>
              <a:t>13</a:t>
            </a:fld>
            <a:endParaRPr lang="en-US" dirty="0"/>
          </a:p>
        </p:txBody>
      </p:sp>
      <p:sp>
        <p:nvSpPr>
          <p:cNvPr id="4" name="Title 3"/>
          <p:cNvSpPr>
            <a:spLocks noGrp="1"/>
          </p:cNvSpPr>
          <p:nvPr>
            <p:ph type="title"/>
          </p:nvPr>
        </p:nvSpPr>
        <p:spPr>
          <a:xfrm>
            <a:off x="457200" y="152400"/>
            <a:ext cx="8229600" cy="1143000"/>
          </a:xfrm>
        </p:spPr>
        <p:txBody>
          <a:bodyPr>
            <a:normAutofit fontScale="90000"/>
          </a:bodyPr>
          <a:lstStyle/>
          <a:p>
            <a:r>
              <a:rPr lang="en-US" dirty="0" smtClean="0"/>
              <a:t>Snapshot from Work Plan: Goal 1</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622773597"/>
              </p:ext>
            </p:extLst>
          </p:nvPr>
        </p:nvGraphicFramePr>
        <p:xfrm>
          <a:off x="304800" y="1219200"/>
          <a:ext cx="8382000" cy="5440620"/>
        </p:xfrm>
        <a:graphic>
          <a:graphicData uri="http://schemas.openxmlformats.org/drawingml/2006/table">
            <a:tbl>
              <a:tblPr firstRow="1" bandRow="1">
                <a:tableStyleId>{5C22544A-7EE6-4342-B048-85BDC9FD1C3A}</a:tableStyleId>
              </a:tblPr>
              <a:tblGrid>
                <a:gridCol w="2095500"/>
                <a:gridCol w="2328333"/>
                <a:gridCol w="1862667"/>
                <a:gridCol w="2095500"/>
              </a:tblGrid>
              <a:tr h="713041">
                <a:tc>
                  <a:txBody>
                    <a:bodyPr/>
                    <a:lstStyle/>
                    <a:p>
                      <a:pPr algn="ctr" fontAlgn="ctr"/>
                      <a:r>
                        <a:rPr lang="en-US" sz="1800" b="1" i="0" u="none" strike="noStrike" dirty="0" smtClean="0">
                          <a:solidFill>
                            <a:srgbClr val="000000"/>
                          </a:solidFill>
                          <a:latin typeface="Calibri"/>
                        </a:rPr>
                        <a:t>Objective</a:t>
                      </a:r>
                      <a:endParaRPr lang="en-US" sz="1800" b="1" i="0" u="none" strike="noStrike" dirty="0">
                        <a:solidFill>
                          <a:srgbClr val="000000"/>
                        </a:solidFill>
                        <a:latin typeface="Calibri"/>
                      </a:endParaRPr>
                    </a:p>
                  </a:txBody>
                  <a:tcPr marL="9525" marR="9525" marT="9525" marB="0" anchor="ctr"/>
                </a:tc>
                <a:tc>
                  <a:txBody>
                    <a:bodyPr/>
                    <a:lstStyle/>
                    <a:p>
                      <a:pPr algn="ctr" fontAlgn="ctr"/>
                      <a:r>
                        <a:rPr lang="en-US" sz="1800" b="1" i="0" u="none" strike="noStrike" dirty="0">
                          <a:solidFill>
                            <a:srgbClr val="000000"/>
                          </a:solidFill>
                          <a:latin typeface="Calibri"/>
                        </a:rPr>
                        <a:t>ESF 16 </a:t>
                      </a:r>
                      <a:r>
                        <a:rPr lang="en-US" sz="1800" b="1" i="0" u="none" strike="noStrike" dirty="0" smtClean="0">
                          <a:solidFill>
                            <a:srgbClr val="000000"/>
                          </a:solidFill>
                          <a:latin typeface="Calibri"/>
                        </a:rPr>
                        <a:t>Tasks</a:t>
                      </a:r>
                      <a:r>
                        <a:rPr lang="en-US" sz="1800" b="1" i="0" u="none" strike="noStrike" baseline="0" dirty="0" smtClean="0">
                          <a:solidFill>
                            <a:srgbClr val="000000"/>
                          </a:solidFill>
                          <a:latin typeface="Calibri"/>
                        </a:rPr>
                        <a:t> and </a:t>
                      </a:r>
                      <a:r>
                        <a:rPr lang="en-US" sz="1800" b="1" i="0" u="none" strike="noStrike" dirty="0" smtClean="0">
                          <a:solidFill>
                            <a:srgbClr val="000000"/>
                          </a:solidFill>
                          <a:latin typeface="Calibri"/>
                        </a:rPr>
                        <a:t>Outcomes</a:t>
                      </a:r>
                      <a:endParaRPr lang="en-US" sz="1800" b="1" i="0" u="none" strike="noStrike" dirty="0">
                        <a:solidFill>
                          <a:srgbClr val="000000"/>
                        </a:solidFill>
                        <a:latin typeface="Calibri"/>
                      </a:endParaRPr>
                    </a:p>
                  </a:txBody>
                  <a:tcPr marL="9525" marR="9525" marT="9525" marB="0" anchor="ctr"/>
                </a:tc>
                <a:tc>
                  <a:txBody>
                    <a:bodyPr/>
                    <a:lstStyle/>
                    <a:p>
                      <a:pPr algn="ctr" fontAlgn="ctr"/>
                      <a:r>
                        <a:rPr lang="en-US" sz="1800" b="1" i="0" u="none" strike="noStrike" dirty="0">
                          <a:solidFill>
                            <a:srgbClr val="000000"/>
                          </a:solidFill>
                          <a:latin typeface="Calibri"/>
                        </a:rPr>
                        <a:t>Timeline</a:t>
                      </a:r>
                    </a:p>
                  </a:txBody>
                  <a:tcPr marL="9525" marR="9525" marT="9525" marB="0" anchor="ctr"/>
                </a:tc>
                <a:tc>
                  <a:txBody>
                    <a:bodyPr/>
                    <a:lstStyle/>
                    <a:p>
                      <a:pPr algn="ctr" fontAlgn="ctr"/>
                      <a:r>
                        <a:rPr lang="en-US" sz="1800" b="1" i="0" u="none" strike="noStrike" dirty="0">
                          <a:solidFill>
                            <a:srgbClr val="000000"/>
                          </a:solidFill>
                          <a:latin typeface="Calibri"/>
                        </a:rPr>
                        <a:t>Responsible Party</a:t>
                      </a:r>
                    </a:p>
                  </a:txBody>
                  <a:tcPr marL="9525" marR="9525" marT="9525" marB="0" anchor="ctr"/>
                </a:tc>
              </a:tr>
              <a:tr h="927943">
                <a:tc rowSpan="4">
                  <a:txBody>
                    <a:bodyPr/>
                    <a:lstStyle/>
                    <a:p>
                      <a:pPr algn="l"/>
                      <a:r>
                        <a:rPr lang="en-US" dirty="0" smtClean="0"/>
                        <a:t>Objective 2.1: NCR partners employ a variety of means to collect, analyze, and disseminate accurate and timely information to ensure appropriate officials have situational awareness.</a:t>
                      </a:r>
                      <a:endParaRPr lang="en-US" dirty="0"/>
                    </a:p>
                  </a:txBody>
                  <a:tcPr anchor="ctr"/>
                </a:tc>
                <a:tc>
                  <a:txBody>
                    <a:bodyPr/>
                    <a:lstStyle/>
                    <a:p>
                      <a:pPr algn="l" fontAlgn="t"/>
                      <a:r>
                        <a:rPr lang="en-US" sz="1600" b="0" i="0" u="none" strike="noStrike" dirty="0">
                          <a:solidFill>
                            <a:srgbClr val="000000"/>
                          </a:solidFill>
                          <a:latin typeface="Calibri"/>
                        </a:rPr>
                        <a:t>Foster participation of EOC staff in WebEOC training and exercises</a:t>
                      </a:r>
                    </a:p>
                  </a:txBody>
                  <a:tcPr marL="9525" marR="9525" marT="9525" marB="0"/>
                </a:tc>
                <a:tc>
                  <a:txBody>
                    <a:bodyPr/>
                    <a:lstStyle/>
                    <a:p>
                      <a:pPr algn="ctr" fontAlgn="t"/>
                      <a:r>
                        <a:rPr lang="en-US" sz="1600" b="0" i="0" u="none" strike="noStrike" dirty="0">
                          <a:solidFill>
                            <a:srgbClr val="000000"/>
                          </a:solidFill>
                          <a:latin typeface="Calibri"/>
                        </a:rPr>
                        <a:t>Sept </a:t>
                      </a:r>
                      <a:r>
                        <a:rPr lang="en-US" sz="1600" b="0" i="0" u="none" strike="noStrike" dirty="0" smtClean="0">
                          <a:solidFill>
                            <a:srgbClr val="000000"/>
                          </a:solidFill>
                          <a:latin typeface="Calibri"/>
                        </a:rPr>
                        <a:t>2013-Sept 2015</a:t>
                      </a:r>
                      <a:endParaRPr lang="en-US" sz="1600" b="0" i="0" u="none" strike="noStrike" dirty="0">
                        <a:solidFill>
                          <a:srgbClr val="000000"/>
                        </a:solidFill>
                        <a:latin typeface="Calibri"/>
                      </a:endParaRPr>
                    </a:p>
                  </a:txBody>
                  <a:tcPr marL="9525" marR="9525" marT="9525" marB="0" anchor="ctr"/>
                </a:tc>
                <a:tc>
                  <a:txBody>
                    <a:bodyPr/>
                    <a:lstStyle/>
                    <a:p>
                      <a:pPr algn="ctr" fontAlgn="t"/>
                      <a:r>
                        <a:rPr lang="en-US" sz="1600" b="0" i="0" u="none" strike="noStrike" dirty="0">
                          <a:solidFill>
                            <a:srgbClr val="000000"/>
                          </a:solidFill>
                          <a:latin typeface="Calibri"/>
                        </a:rPr>
                        <a:t>RESF 16/RESF 5/Fairfax County OEM</a:t>
                      </a:r>
                    </a:p>
                  </a:txBody>
                  <a:tcPr marL="9525" marR="9525" marT="9525" marB="0" anchor="ctr"/>
                </a:tc>
              </a:tr>
              <a:tr h="1075505">
                <a:tc vMerge="1">
                  <a:txBody>
                    <a:bodyPr/>
                    <a:lstStyle/>
                    <a:p>
                      <a:endParaRPr lang="en-US" dirty="0"/>
                    </a:p>
                  </a:txBody>
                  <a:tcPr/>
                </a:tc>
                <a:tc>
                  <a:txBody>
                    <a:bodyPr/>
                    <a:lstStyle/>
                    <a:p>
                      <a:pPr algn="l" fontAlgn="t"/>
                      <a:r>
                        <a:rPr lang="en-US" sz="1600" b="0" i="0" u="none" strike="noStrike" dirty="0">
                          <a:solidFill>
                            <a:srgbClr val="000000"/>
                          </a:solidFill>
                          <a:latin typeface="Calibri"/>
                        </a:rPr>
                        <a:t>Ensure each Volunteer Coordinator has access to appropriate regional boards in WebEOC</a:t>
                      </a:r>
                    </a:p>
                  </a:txBody>
                  <a:tcPr marL="9525" marR="9525" marT="9525" marB="0"/>
                </a:tc>
                <a:tc>
                  <a:txBody>
                    <a:bodyPr/>
                    <a:lstStyle/>
                    <a:p>
                      <a:pPr algn="ctr" fontAlgn="t"/>
                      <a:r>
                        <a:rPr lang="en-US" sz="1600" b="0" i="0" u="none" strike="noStrike" dirty="0">
                          <a:solidFill>
                            <a:srgbClr val="000000"/>
                          </a:solidFill>
                          <a:latin typeface="Calibri"/>
                        </a:rPr>
                        <a:t>Sept </a:t>
                      </a:r>
                      <a:r>
                        <a:rPr lang="en-US" sz="1600" b="0" i="0" u="none" strike="noStrike" dirty="0" smtClean="0">
                          <a:solidFill>
                            <a:srgbClr val="000000"/>
                          </a:solidFill>
                          <a:latin typeface="Calibri"/>
                        </a:rPr>
                        <a:t>2013-Sept 2015</a:t>
                      </a:r>
                      <a:endParaRPr lang="en-US" sz="1600" b="0" i="0" u="none" strike="noStrike" dirty="0">
                        <a:solidFill>
                          <a:srgbClr val="000000"/>
                        </a:solidFill>
                        <a:latin typeface="Calibri"/>
                      </a:endParaRPr>
                    </a:p>
                  </a:txBody>
                  <a:tcPr marL="9525" marR="9525" marT="9525" marB="0" anchor="ctr"/>
                </a:tc>
                <a:tc>
                  <a:txBody>
                    <a:bodyPr/>
                    <a:lstStyle/>
                    <a:p>
                      <a:pPr algn="ctr" fontAlgn="t"/>
                      <a:r>
                        <a:rPr lang="en-US" sz="1600" b="0" i="0" u="none" strike="noStrike" dirty="0">
                          <a:solidFill>
                            <a:srgbClr val="000000"/>
                          </a:solidFill>
                          <a:latin typeface="Calibri"/>
                        </a:rPr>
                        <a:t>RESF 16/RESF 5/Fairfax County OEM</a:t>
                      </a:r>
                    </a:p>
                  </a:txBody>
                  <a:tcPr marL="9525" marR="9525" marT="9525" marB="0" anchor="ctr"/>
                </a:tc>
              </a:tr>
              <a:tr h="1198305">
                <a:tc vMerge="1">
                  <a:txBody>
                    <a:bodyPr/>
                    <a:lstStyle/>
                    <a:p>
                      <a:endParaRPr lang="en-US" dirty="0"/>
                    </a:p>
                  </a:txBody>
                  <a:tcPr/>
                </a:tc>
                <a:tc>
                  <a:txBody>
                    <a:bodyPr/>
                    <a:lstStyle/>
                    <a:p>
                      <a:pPr algn="l" fontAlgn="t"/>
                      <a:r>
                        <a:rPr lang="en-US" sz="1600" b="0" i="0" u="none" strike="noStrike" dirty="0">
                          <a:solidFill>
                            <a:srgbClr val="000000"/>
                          </a:solidFill>
                          <a:latin typeface="Calibri"/>
                        </a:rPr>
                        <a:t>Ensure Volunteer Coordinators receive training in RICCS usage so they can send messages to ESF 16 groups</a:t>
                      </a:r>
                    </a:p>
                  </a:txBody>
                  <a:tcPr marL="9525" marR="9525" marT="9525" marB="0"/>
                </a:tc>
                <a:tc>
                  <a:txBody>
                    <a:bodyPr/>
                    <a:lstStyle/>
                    <a:p>
                      <a:pPr algn="ctr" fontAlgn="t"/>
                      <a:r>
                        <a:rPr lang="en-US" sz="1600" b="0" i="0" u="none" strike="noStrike" dirty="0">
                          <a:solidFill>
                            <a:srgbClr val="000000"/>
                          </a:solidFill>
                          <a:latin typeface="Calibri"/>
                        </a:rPr>
                        <a:t>Sept </a:t>
                      </a:r>
                      <a:r>
                        <a:rPr lang="en-US" sz="1600" b="0" i="0" u="none" strike="noStrike" dirty="0" smtClean="0">
                          <a:solidFill>
                            <a:srgbClr val="000000"/>
                          </a:solidFill>
                          <a:latin typeface="Calibri"/>
                        </a:rPr>
                        <a:t>2013-Sept 2015</a:t>
                      </a:r>
                      <a:endParaRPr lang="en-US" sz="1600" b="0" i="0" u="none" strike="noStrike" dirty="0">
                        <a:solidFill>
                          <a:srgbClr val="000000"/>
                        </a:solidFill>
                        <a:latin typeface="Calibri"/>
                      </a:endParaRPr>
                    </a:p>
                  </a:txBody>
                  <a:tcPr marL="9525" marR="9525" marT="9525" marB="0" anchor="ctr"/>
                </a:tc>
                <a:tc>
                  <a:txBody>
                    <a:bodyPr/>
                    <a:lstStyle/>
                    <a:p>
                      <a:pPr algn="ctr" fontAlgn="t"/>
                      <a:r>
                        <a:rPr lang="en-US" sz="1600" b="0" i="0" u="none" strike="noStrike" dirty="0">
                          <a:solidFill>
                            <a:srgbClr val="000000"/>
                          </a:solidFill>
                          <a:latin typeface="Calibri"/>
                        </a:rPr>
                        <a:t>RESF 16/COG</a:t>
                      </a:r>
                    </a:p>
                  </a:txBody>
                  <a:tcPr marL="9525" marR="9525" marT="9525" marB="0" anchor="ctr"/>
                </a:tc>
              </a:tr>
              <a:tr h="1495406">
                <a:tc vMerge="1">
                  <a:txBody>
                    <a:bodyPr/>
                    <a:lstStyle/>
                    <a:p>
                      <a:endParaRPr lang="en-US" dirty="0"/>
                    </a:p>
                  </a:txBody>
                  <a:tcPr/>
                </a:tc>
                <a:tc>
                  <a:txBody>
                    <a:bodyPr/>
                    <a:lstStyle/>
                    <a:p>
                      <a:pPr algn="l" fontAlgn="t"/>
                      <a:r>
                        <a:rPr lang="en-US" sz="1600" b="0" i="0" u="none" strike="noStrike" dirty="0">
                          <a:solidFill>
                            <a:srgbClr val="000000"/>
                          </a:solidFill>
                          <a:latin typeface="Calibri"/>
                        </a:rPr>
                        <a:t>Along with CIOs, analyze/undertake creation of a regional virtual system for Donations and Volunteer Management to foster information sharing</a:t>
                      </a:r>
                    </a:p>
                  </a:txBody>
                  <a:tcPr marL="9525" marR="9525" marT="9525" marB="0"/>
                </a:tc>
                <a:tc>
                  <a:txBody>
                    <a:bodyPr/>
                    <a:lstStyle/>
                    <a:p>
                      <a:pPr algn="ctr" fontAlgn="t"/>
                      <a:r>
                        <a:rPr lang="en-US" sz="1600" b="0" i="0" u="none" strike="noStrike" dirty="0">
                          <a:solidFill>
                            <a:srgbClr val="000000"/>
                          </a:solidFill>
                          <a:latin typeface="Calibri"/>
                        </a:rPr>
                        <a:t>Sept </a:t>
                      </a:r>
                      <a:r>
                        <a:rPr lang="en-US" sz="1600" b="0" i="0" u="none" strike="noStrike" dirty="0" smtClean="0">
                          <a:solidFill>
                            <a:srgbClr val="000000"/>
                          </a:solidFill>
                          <a:latin typeface="Calibri"/>
                        </a:rPr>
                        <a:t>2013-Sept 2015</a:t>
                      </a:r>
                      <a:endParaRPr lang="en-US" sz="1600" b="0" i="0" u="none" strike="noStrike" dirty="0">
                        <a:solidFill>
                          <a:srgbClr val="000000"/>
                        </a:solidFill>
                        <a:latin typeface="Calibri"/>
                      </a:endParaRPr>
                    </a:p>
                  </a:txBody>
                  <a:tcPr marL="9525" marR="9525" marT="9525" marB="0" anchor="ctr"/>
                </a:tc>
                <a:tc>
                  <a:txBody>
                    <a:bodyPr/>
                    <a:lstStyle/>
                    <a:p>
                      <a:pPr algn="ctr" fontAlgn="t"/>
                      <a:r>
                        <a:rPr lang="en-US" sz="1600" b="0" i="0" u="none" strike="noStrike" dirty="0">
                          <a:solidFill>
                            <a:srgbClr val="000000"/>
                          </a:solidFill>
                          <a:latin typeface="Calibri"/>
                        </a:rPr>
                        <a:t>RESF 16/CIOs</a:t>
                      </a:r>
                    </a:p>
                  </a:txBody>
                  <a:tcPr marL="9525" marR="9525" marT="9525" marB="0" anchor="ctr"/>
                </a:tc>
              </a:tr>
            </a:tbl>
          </a:graphicData>
        </a:graphic>
      </p:graphicFrame>
      <p:sp>
        <p:nvSpPr>
          <p:cNvPr id="3" name="Slide Number Placeholder 2"/>
          <p:cNvSpPr>
            <a:spLocks noGrp="1"/>
          </p:cNvSpPr>
          <p:nvPr>
            <p:ph type="sldNum" sz="quarter" idx="12"/>
          </p:nvPr>
        </p:nvSpPr>
        <p:spPr/>
        <p:txBody>
          <a:bodyPr/>
          <a:lstStyle/>
          <a:p>
            <a:fld id="{93F790CD-46C6-42D8-B226-35ABFBA199BC}" type="slidenum">
              <a:rPr lang="en-US" smtClean="0"/>
              <a:pPr/>
              <a:t>14</a:t>
            </a:fld>
            <a:endParaRPr lang="en-US" dirty="0"/>
          </a:p>
        </p:txBody>
      </p:sp>
      <p:sp>
        <p:nvSpPr>
          <p:cNvPr id="4" name="Title 3"/>
          <p:cNvSpPr>
            <a:spLocks noGrp="1"/>
          </p:cNvSpPr>
          <p:nvPr>
            <p:ph type="title"/>
          </p:nvPr>
        </p:nvSpPr>
        <p:spPr/>
        <p:txBody>
          <a:bodyPr>
            <a:normAutofit fontScale="90000"/>
          </a:bodyPr>
          <a:lstStyle/>
          <a:p>
            <a:r>
              <a:rPr lang="en-US" dirty="0" smtClean="0"/>
              <a:t>Snapshot from Work Plan: Goal 2</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228600" y="1142999"/>
          <a:ext cx="8534401" cy="5581650"/>
        </p:xfrm>
        <a:graphic>
          <a:graphicData uri="http://schemas.openxmlformats.org/drawingml/2006/table">
            <a:tbl>
              <a:tblPr firstRow="1" bandRow="1">
                <a:tableStyleId>{5C22544A-7EE6-4342-B048-85BDC9FD1C3A}</a:tableStyleId>
              </a:tblPr>
              <a:tblGrid>
                <a:gridCol w="2133600"/>
                <a:gridCol w="3081867"/>
                <a:gridCol w="1490133"/>
                <a:gridCol w="1828801"/>
              </a:tblGrid>
              <a:tr h="609600">
                <a:tc>
                  <a:txBody>
                    <a:bodyPr/>
                    <a:lstStyle/>
                    <a:p>
                      <a:pPr algn="ctr" fontAlgn="ctr"/>
                      <a:r>
                        <a:rPr lang="en-US" sz="1800" b="1" i="0" u="none" strike="noStrike" dirty="0" smtClean="0">
                          <a:solidFill>
                            <a:srgbClr val="000000"/>
                          </a:solidFill>
                          <a:latin typeface="Calibri"/>
                        </a:rPr>
                        <a:t>Objective</a:t>
                      </a:r>
                      <a:endParaRPr lang="en-US" sz="1800" b="1" i="0" u="none" strike="noStrike" dirty="0">
                        <a:solidFill>
                          <a:srgbClr val="000000"/>
                        </a:solidFill>
                        <a:latin typeface="Calibri"/>
                      </a:endParaRPr>
                    </a:p>
                  </a:txBody>
                  <a:tcPr marL="9525" marR="9525" marT="9525" marB="0" anchor="ctr"/>
                </a:tc>
                <a:tc>
                  <a:txBody>
                    <a:bodyPr/>
                    <a:lstStyle/>
                    <a:p>
                      <a:pPr algn="ctr" fontAlgn="ctr"/>
                      <a:r>
                        <a:rPr lang="en-US" sz="1800" b="1" i="0" u="none" strike="noStrike" dirty="0">
                          <a:solidFill>
                            <a:srgbClr val="000000"/>
                          </a:solidFill>
                          <a:latin typeface="Calibri"/>
                        </a:rPr>
                        <a:t>CIP Tasks and Outcomes</a:t>
                      </a:r>
                    </a:p>
                  </a:txBody>
                  <a:tcPr marL="9525" marR="9525" marT="9525" marB="0" anchor="ctr"/>
                </a:tc>
                <a:tc>
                  <a:txBody>
                    <a:bodyPr/>
                    <a:lstStyle/>
                    <a:p>
                      <a:pPr algn="ctr" fontAlgn="ctr"/>
                      <a:r>
                        <a:rPr lang="en-US" sz="1800" b="1" i="0" u="none" strike="noStrike" dirty="0">
                          <a:solidFill>
                            <a:srgbClr val="000000"/>
                          </a:solidFill>
                          <a:latin typeface="Calibri"/>
                        </a:rPr>
                        <a:t>Timeline</a:t>
                      </a:r>
                    </a:p>
                  </a:txBody>
                  <a:tcPr marL="9525" marR="9525" marT="9525" marB="0" anchor="ctr"/>
                </a:tc>
                <a:tc>
                  <a:txBody>
                    <a:bodyPr/>
                    <a:lstStyle/>
                    <a:p>
                      <a:pPr algn="ctr" fontAlgn="ctr"/>
                      <a:r>
                        <a:rPr lang="en-US" sz="1800" b="1" i="0" u="none" strike="noStrike" dirty="0">
                          <a:solidFill>
                            <a:srgbClr val="000000"/>
                          </a:solidFill>
                          <a:latin typeface="Calibri"/>
                        </a:rPr>
                        <a:t>Responsible Party</a:t>
                      </a:r>
                    </a:p>
                  </a:txBody>
                  <a:tcPr marL="9525" marR="9525" marT="9525" marB="0" anchor="ctr"/>
                </a:tc>
              </a:tr>
              <a:tr h="609600">
                <a:tc rowSpan="8">
                  <a:txBody>
                    <a:bodyPr/>
                    <a:lstStyle/>
                    <a:p>
                      <a:pPr algn="l" fontAlgn="ctr"/>
                      <a:r>
                        <a:rPr lang="en-US" sz="2000" b="0" i="0" u="none" strike="noStrike" dirty="0">
                          <a:solidFill>
                            <a:srgbClr val="000000"/>
                          </a:solidFill>
                          <a:latin typeface="Calibri"/>
                        </a:rPr>
                        <a:t>Objective 3.2: Undertake Regional planning for loss of public and private sector critical infrastructure.</a:t>
                      </a:r>
                    </a:p>
                  </a:txBody>
                  <a:tcPr marL="9525" marR="9525" marT="9525" marB="0" anchor="ctr"/>
                </a:tc>
                <a:tc>
                  <a:txBody>
                    <a:bodyPr/>
                    <a:lstStyle/>
                    <a:p>
                      <a:pPr algn="l" fontAlgn="t"/>
                      <a:r>
                        <a:rPr lang="en-US" sz="1500" b="0" i="0" u="none" strike="noStrike" dirty="0">
                          <a:solidFill>
                            <a:srgbClr val="000000"/>
                          </a:solidFill>
                          <a:latin typeface="Calibri"/>
                        </a:rPr>
                        <a:t>Build on NCR THIRA to prioritize CIP investments in the NCR</a:t>
                      </a:r>
                    </a:p>
                  </a:txBody>
                  <a:tcPr marL="9525" marR="9525" marT="9525" marB="0"/>
                </a:tc>
                <a:tc>
                  <a:txBody>
                    <a:bodyPr/>
                    <a:lstStyle/>
                    <a:p>
                      <a:pPr algn="ctr" fontAlgn="t"/>
                      <a:r>
                        <a:rPr lang="en-US" sz="1500" b="0" i="0" u="none" strike="noStrike" dirty="0">
                          <a:solidFill>
                            <a:srgbClr val="000000"/>
                          </a:solidFill>
                          <a:latin typeface="Calibri"/>
                        </a:rPr>
                        <a:t>Oct 2013-Sept 2015</a:t>
                      </a:r>
                    </a:p>
                  </a:txBody>
                  <a:tcPr marL="9525" marR="9525" marT="9525" marB="0" anchor="ctr"/>
                </a:tc>
                <a:tc>
                  <a:txBody>
                    <a:bodyPr/>
                    <a:lstStyle/>
                    <a:p>
                      <a:pPr algn="ctr" fontAlgn="t"/>
                      <a:r>
                        <a:rPr lang="en-US" sz="1500" b="0" i="0" u="none" strike="noStrike" dirty="0">
                          <a:solidFill>
                            <a:srgbClr val="000000"/>
                          </a:solidFill>
                          <a:latin typeface="Calibri"/>
                        </a:rPr>
                        <a:t>CIP/EOCs/Private Sector Partners</a:t>
                      </a:r>
                    </a:p>
                  </a:txBody>
                  <a:tcPr marL="9525" marR="9525" marT="9525" marB="0" anchor="ctr"/>
                </a:tc>
              </a:tr>
              <a:tr h="457201">
                <a:tc vMerge="1">
                  <a:txBody>
                    <a:bodyPr/>
                    <a:lstStyle/>
                    <a:p>
                      <a:endParaRPr lang="en-US"/>
                    </a:p>
                  </a:txBody>
                  <a:tcPr/>
                </a:tc>
                <a:tc>
                  <a:txBody>
                    <a:bodyPr/>
                    <a:lstStyle/>
                    <a:p>
                      <a:pPr algn="l" fontAlgn="t"/>
                      <a:r>
                        <a:rPr lang="en-US" sz="1500" b="0" i="0" u="none" strike="noStrike" dirty="0">
                          <a:solidFill>
                            <a:srgbClr val="000000"/>
                          </a:solidFill>
                          <a:latin typeface="Calibri"/>
                        </a:rPr>
                        <a:t>Share best practices in CIP to develop regional programs</a:t>
                      </a:r>
                    </a:p>
                  </a:txBody>
                  <a:tcPr marL="9525" marR="9525" marT="9525" marB="0"/>
                </a:tc>
                <a:tc>
                  <a:txBody>
                    <a:bodyPr/>
                    <a:lstStyle/>
                    <a:p>
                      <a:pPr algn="ctr" fontAlgn="t"/>
                      <a:r>
                        <a:rPr lang="en-US" sz="1500" b="0" i="0" u="none" strike="noStrike" dirty="0">
                          <a:solidFill>
                            <a:srgbClr val="000000"/>
                          </a:solidFill>
                          <a:latin typeface="Calibri"/>
                        </a:rPr>
                        <a:t>Oct 2013-Sept 2015</a:t>
                      </a:r>
                    </a:p>
                  </a:txBody>
                  <a:tcPr marL="9525" marR="9525" marT="9525" marB="0" anchor="ctr"/>
                </a:tc>
                <a:tc>
                  <a:txBody>
                    <a:bodyPr/>
                    <a:lstStyle/>
                    <a:p>
                      <a:pPr algn="ctr" fontAlgn="t"/>
                      <a:r>
                        <a:rPr lang="en-US" sz="1500" b="0" i="0" u="none" strike="noStrike" dirty="0">
                          <a:solidFill>
                            <a:srgbClr val="000000"/>
                          </a:solidFill>
                          <a:latin typeface="Calibri"/>
                        </a:rPr>
                        <a:t>CIP RPWG</a:t>
                      </a:r>
                    </a:p>
                  </a:txBody>
                  <a:tcPr marL="9525" marR="9525" marT="9525" marB="0" anchor="ctr"/>
                </a:tc>
              </a:tr>
              <a:tr h="609600">
                <a:tc vMerge="1">
                  <a:txBody>
                    <a:bodyPr/>
                    <a:lstStyle/>
                    <a:p>
                      <a:endParaRPr lang="en-US"/>
                    </a:p>
                  </a:txBody>
                  <a:tcPr/>
                </a:tc>
                <a:tc>
                  <a:txBody>
                    <a:bodyPr/>
                    <a:lstStyle/>
                    <a:p>
                      <a:pPr algn="l" fontAlgn="t"/>
                      <a:r>
                        <a:rPr lang="en-US" sz="1500" b="0" i="0" u="none" strike="noStrike" dirty="0">
                          <a:solidFill>
                            <a:srgbClr val="000000"/>
                          </a:solidFill>
                          <a:latin typeface="Calibri"/>
                        </a:rPr>
                        <a:t>Coordinate with other RESFs, especially RESF 5, on CIP priorities and projects</a:t>
                      </a:r>
                    </a:p>
                  </a:txBody>
                  <a:tcPr marL="9525" marR="9525" marT="9525" marB="0"/>
                </a:tc>
                <a:tc>
                  <a:txBody>
                    <a:bodyPr/>
                    <a:lstStyle/>
                    <a:p>
                      <a:pPr algn="ctr" fontAlgn="t"/>
                      <a:r>
                        <a:rPr lang="en-US" sz="1500" b="0" i="0" u="none" strike="noStrike" dirty="0">
                          <a:solidFill>
                            <a:srgbClr val="000000"/>
                          </a:solidFill>
                          <a:latin typeface="Calibri"/>
                        </a:rPr>
                        <a:t>Oct 2013-Sept 2015</a:t>
                      </a:r>
                    </a:p>
                  </a:txBody>
                  <a:tcPr marL="9525" marR="9525" marT="9525" marB="0" anchor="ctr"/>
                </a:tc>
                <a:tc>
                  <a:txBody>
                    <a:bodyPr/>
                    <a:lstStyle/>
                    <a:p>
                      <a:pPr algn="ctr" fontAlgn="t"/>
                      <a:r>
                        <a:rPr lang="en-US" sz="1500" b="0" i="0" u="none" strike="noStrike" dirty="0">
                          <a:solidFill>
                            <a:srgbClr val="000000"/>
                          </a:solidFill>
                          <a:latin typeface="Calibri"/>
                        </a:rPr>
                        <a:t>CIP </a:t>
                      </a:r>
                      <a:r>
                        <a:rPr lang="en-US" sz="1500" b="0" i="0" u="none" strike="noStrike" dirty="0" smtClean="0">
                          <a:solidFill>
                            <a:srgbClr val="000000"/>
                          </a:solidFill>
                          <a:latin typeface="Calibri"/>
                        </a:rPr>
                        <a:t>RPWG/ESFs</a:t>
                      </a:r>
                      <a:endParaRPr lang="en-US" sz="1500" b="0" i="0" u="none" strike="noStrike" dirty="0">
                        <a:solidFill>
                          <a:srgbClr val="000000"/>
                        </a:solidFill>
                        <a:latin typeface="Calibri"/>
                      </a:endParaRPr>
                    </a:p>
                  </a:txBody>
                  <a:tcPr marL="9525" marR="9525" marT="9525" marB="0" anchor="ctr"/>
                </a:tc>
              </a:tr>
              <a:tr h="1066801">
                <a:tc vMerge="1">
                  <a:txBody>
                    <a:bodyPr/>
                    <a:lstStyle/>
                    <a:p>
                      <a:endParaRPr lang="en-US"/>
                    </a:p>
                  </a:txBody>
                  <a:tcPr/>
                </a:tc>
                <a:tc>
                  <a:txBody>
                    <a:bodyPr/>
                    <a:lstStyle/>
                    <a:p>
                      <a:pPr algn="l" fontAlgn="t"/>
                      <a:r>
                        <a:rPr lang="en-US" sz="1500" b="0" i="0" u="none" strike="noStrike" dirty="0">
                          <a:solidFill>
                            <a:srgbClr val="000000"/>
                          </a:solidFill>
                          <a:latin typeface="Calibri"/>
                        </a:rPr>
                        <a:t>Work with Emergency Managers and Emergency Planners to develop program to prioritize and undertake planning efforts within priority sectors                                                                                  </a:t>
                      </a:r>
                    </a:p>
                  </a:txBody>
                  <a:tcPr marL="9525" marR="9525" marT="9525" marB="0"/>
                </a:tc>
                <a:tc>
                  <a:txBody>
                    <a:bodyPr/>
                    <a:lstStyle/>
                    <a:p>
                      <a:pPr algn="ctr" fontAlgn="t"/>
                      <a:r>
                        <a:rPr lang="en-US" sz="1500" b="0" i="0" u="none" strike="noStrike" dirty="0">
                          <a:solidFill>
                            <a:srgbClr val="000000"/>
                          </a:solidFill>
                          <a:latin typeface="Calibri"/>
                        </a:rPr>
                        <a:t>Oct 2013-Sept 2015</a:t>
                      </a:r>
                    </a:p>
                  </a:txBody>
                  <a:tcPr marL="9525" marR="9525" marT="9525" marB="0" anchor="ctr"/>
                </a:tc>
                <a:tc>
                  <a:txBody>
                    <a:bodyPr/>
                    <a:lstStyle/>
                    <a:p>
                      <a:pPr algn="ctr" fontAlgn="t"/>
                      <a:r>
                        <a:rPr lang="en-US" sz="1500" b="0" i="0" u="none" strike="noStrike" dirty="0">
                          <a:solidFill>
                            <a:srgbClr val="000000"/>
                          </a:solidFill>
                          <a:latin typeface="Calibri"/>
                        </a:rPr>
                        <a:t>CIP RPWG/ RESF 5/ Planners</a:t>
                      </a:r>
                    </a:p>
                  </a:txBody>
                  <a:tcPr marL="9525" marR="9525" marT="9525" marB="0" anchor="ctr"/>
                </a:tc>
              </a:tr>
              <a:tr h="432436">
                <a:tc vMerge="1">
                  <a:txBody>
                    <a:bodyPr/>
                    <a:lstStyle/>
                    <a:p>
                      <a:endParaRPr lang="en-US"/>
                    </a:p>
                  </a:txBody>
                  <a:tcPr/>
                </a:tc>
                <a:tc>
                  <a:txBody>
                    <a:bodyPr/>
                    <a:lstStyle/>
                    <a:p>
                      <a:pPr algn="l" fontAlgn="t"/>
                      <a:r>
                        <a:rPr lang="en-US" sz="1500" b="0" i="0" u="none" strike="noStrike" dirty="0">
                          <a:solidFill>
                            <a:srgbClr val="000000"/>
                          </a:solidFill>
                          <a:latin typeface="Calibri"/>
                        </a:rPr>
                        <a:t>Conduct Cybersecurity Exercise</a:t>
                      </a:r>
                    </a:p>
                  </a:txBody>
                  <a:tcPr marL="9525" marR="9525" marT="9525" marB="0"/>
                </a:tc>
                <a:tc>
                  <a:txBody>
                    <a:bodyPr/>
                    <a:lstStyle/>
                    <a:p>
                      <a:pPr algn="ctr" fontAlgn="t"/>
                      <a:r>
                        <a:rPr lang="en-US" sz="1500" b="0" i="0" u="none" strike="noStrike" dirty="0">
                          <a:solidFill>
                            <a:srgbClr val="000000"/>
                          </a:solidFill>
                          <a:latin typeface="Calibri"/>
                        </a:rPr>
                        <a:t>Fall 2014</a:t>
                      </a:r>
                    </a:p>
                  </a:txBody>
                  <a:tcPr marL="9525" marR="9525" marT="9525" marB="0" anchor="ctr"/>
                </a:tc>
                <a:tc>
                  <a:txBody>
                    <a:bodyPr/>
                    <a:lstStyle/>
                    <a:p>
                      <a:pPr algn="ctr" fontAlgn="t"/>
                      <a:r>
                        <a:rPr lang="en-US" sz="1500" b="0" i="0" u="none" strike="noStrike" dirty="0">
                          <a:solidFill>
                            <a:srgbClr val="000000"/>
                          </a:solidFill>
                          <a:latin typeface="Calibri"/>
                        </a:rPr>
                        <a:t>ETOP/CIP/Subgrantee</a:t>
                      </a:r>
                    </a:p>
                  </a:txBody>
                  <a:tcPr marL="9525" marR="9525" marT="9525" marB="0" anchor="ctr"/>
                </a:tc>
              </a:tr>
              <a:tr h="609600">
                <a:tc vMerge="1">
                  <a:txBody>
                    <a:bodyPr/>
                    <a:lstStyle/>
                    <a:p>
                      <a:endParaRPr lang="en-US"/>
                    </a:p>
                  </a:txBody>
                  <a:tcPr/>
                </a:tc>
                <a:tc>
                  <a:txBody>
                    <a:bodyPr/>
                    <a:lstStyle/>
                    <a:p>
                      <a:pPr algn="l" fontAlgn="t"/>
                      <a:r>
                        <a:rPr lang="en-US" sz="1500" b="0" i="0" u="none" strike="noStrike" dirty="0">
                          <a:solidFill>
                            <a:srgbClr val="000000"/>
                          </a:solidFill>
                          <a:latin typeface="Calibri"/>
                        </a:rPr>
                        <a:t>Develop water outage regional plan in coordination with Emergency Managers</a:t>
                      </a:r>
                    </a:p>
                  </a:txBody>
                  <a:tcPr marL="9525" marR="9525" marT="9525" marB="0"/>
                </a:tc>
                <a:tc>
                  <a:txBody>
                    <a:bodyPr/>
                    <a:lstStyle/>
                    <a:p>
                      <a:pPr algn="ctr" fontAlgn="t"/>
                      <a:r>
                        <a:rPr lang="en-US" sz="1500" b="0" i="0" u="none" strike="noStrike" dirty="0">
                          <a:solidFill>
                            <a:srgbClr val="000000"/>
                          </a:solidFill>
                          <a:latin typeface="Calibri"/>
                        </a:rPr>
                        <a:t>Oct 2013-Sept 2015</a:t>
                      </a:r>
                    </a:p>
                  </a:txBody>
                  <a:tcPr marL="9525" marR="9525" marT="9525" marB="0" anchor="ctr"/>
                </a:tc>
                <a:tc>
                  <a:txBody>
                    <a:bodyPr/>
                    <a:lstStyle/>
                    <a:p>
                      <a:pPr algn="ctr" fontAlgn="t"/>
                      <a:r>
                        <a:rPr lang="en-US" sz="1500" b="0" i="0" u="none" strike="noStrike" dirty="0">
                          <a:solidFill>
                            <a:srgbClr val="000000"/>
                          </a:solidFill>
                          <a:latin typeface="Calibri"/>
                        </a:rPr>
                        <a:t>CIP RPWG/ RESF 5/ Planners</a:t>
                      </a:r>
                    </a:p>
                  </a:txBody>
                  <a:tcPr marL="9525" marR="9525" marT="9525" marB="0" anchor="ctr"/>
                </a:tc>
              </a:tr>
              <a:tr h="481963">
                <a:tc vMerge="1">
                  <a:txBody>
                    <a:bodyPr/>
                    <a:lstStyle/>
                    <a:p>
                      <a:endParaRPr lang="en-US"/>
                    </a:p>
                  </a:txBody>
                  <a:tcPr/>
                </a:tc>
                <a:tc>
                  <a:txBody>
                    <a:bodyPr/>
                    <a:lstStyle/>
                    <a:p>
                      <a:pPr algn="l" fontAlgn="t"/>
                      <a:r>
                        <a:rPr lang="en-US" sz="1500" b="0" i="0" u="none" strike="noStrike" dirty="0">
                          <a:solidFill>
                            <a:srgbClr val="000000"/>
                          </a:solidFill>
                          <a:latin typeface="Calibri"/>
                        </a:rPr>
                        <a:t>Participate in FY12 UASI cybersecurity regional planning project </a:t>
                      </a:r>
                    </a:p>
                  </a:txBody>
                  <a:tcPr marL="9525" marR="9525" marT="9525" marB="0"/>
                </a:tc>
                <a:tc>
                  <a:txBody>
                    <a:bodyPr/>
                    <a:lstStyle/>
                    <a:p>
                      <a:pPr algn="ctr" fontAlgn="t"/>
                      <a:r>
                        <a:rPr lang="en-US" sz="1500" b="0" i="0" u="none" strike="noStrike" dirty="0">
                          <a:solidFill>
                            <a:srgbClr val="000000"/>
                          </a:solidFill>
                          <a:latin typeface="Calibri"/>
                        </a:rPr>
                        <a:t>Oct 2013-May 2014</a:t>
                      </a:r>
                    </a:p>
                  </a:txBody>
                  <a:tcPr marL="9525" marR="9525" marT="9525" marB="0" anchor="ctr"/>
                </a:tc>
                <a:tc>
                  <a:txBody>
                    <a:bodyPr/>
                    <a:lstStyle/>
                    <a:p>
                      <a:pPr algn="ctr" fontAlgn="t"/>
                      <a:r>
                        <a:rPr lang="en-US" sz="1500" b="0" i="0" u="none" strike="noStrike" dirty="0">
                          <a:solidFill>
                            <a:srgbClr val="000000"/>
                          </a:solidFill>
                          <a:latin typeface="Calibri"/>
                        </a:rPr>
                        <a:t>CIP RPWG/ Arlington County</a:t>
                      </a:r>
                    </a:p>
                  </a:txBody>
                  <a:tcPr marL="9525" marR="9525" marT="9525" marB="0" anchor="ctr"/>
                </a:tc>
              </a:tr>
              <a:tr h="609600">
                <a:tc vMerge="1">
                  <a:txBody>
                    <a:bodyPr/>
                    <a:lstStyle/>
                    <a:p>
                      <a:endParaRPr lang="en-US"/>
                    </a:p>
                  </a:txBody>
                  <a:tcPr/>
                </a:tc>
                <a:tc>
                  <a:txBody>
                    <a:bodyPr/>
                    <a:lstStyle/>
                    <a:p>
                      <a:pPr algn="l" fontAlgn="t"/>
                      <a:r>
                        <a:rPr lang="fr-FR" sz="1500" b="0" i="0" u="none" strike="noStrike" dirty="0" smtClean="0">
                          <a:solidFill>
                            <a:srgbClr val="000000"/>
                          </a:solidFill>
                          <a:latin typeface="Calibri"/>
                        </a:rPr>
                        <a:t>I</a:t>
                      </a:r>
                      <a:r>
                        <a:rPr lang="en-US" sz="1500" b="0" i="0" u="none" strike="noStrike" noProof="0" dirty="0" smtClean="0">
                          <a:solidFill>
                            <a:srgbClr val="000000"/>
                          </a:solidFill>
                          <a:latin typeface="Calibri"/>
                        </a:rPr>
                        <a:t>mplement NCR Critical Infrastructure Database FY12 UASI project</a:t>
                      </a:r>
                      <a:endParaRPr lang="en-US" sz="1500" b="0" i="0" u="none" strike="noStrike" noProof="0" dirty="0">
                        <a:solidFill>
                          <a:srgbClr val="000000"/>
                        </a:solidFill>
                        <a:latin typeface="Calibri"/>
                      </a:endParaRPr>
                    </a:p>
                  </a:txBody>
                  <a:tcPr marL="9525" marR="9525" marT="9525" marB="0"/>
                </a:tc>
                <a:tc>
                  <a:txBody>
                    <a:bodyPr/>
                    <a:lstStyle/>
                    <a:p>
                      <a:pPr algn="ctr" fontAlgn="t"/>
                      <a:r>
                        <a:rPr lang="en-US" sz="1500" b="0" i="0" u="none" strike="noStrike" dirty="0">
                          <a:solidFill>
                            <a:srgbClr val="000000"/>
                          </a:solidFill>
                          <a:latin typeface="Calibri"/>
                        </a:rPr>
                        <a:t>Oct 2013-May 2014</a:t>
                      </a:r>
                    </a:p>
                  </a:txBody>
                  <a:tcPr marL="9525" marR="9525" marT="9525" marB="0" anchor="ctr"/>
                </a:tc>
                <a:tc>
                  <a:txBody>
                    <a:bodyPr/>
                    <a:lstStyle/>
                    <a:p>
                      <a:pPr algn="ctr" fontAlgn="t"/>
                      <a:r>
                        <a:rPr lang="en-US" sz="1500" b="0" i="0" u="none" strike="noStrike" dirty="0">
                          <a:solidFill>
                            <a:srgbClr val="000000"/>
                          </a:solidFill>
                          <a:latin typeface="Calibri"/>
                        </a:rPr>
                        <a:t>CIP RPWG/VAHS</a:t>
                      </a:r>
                    </a:p>
                  </a:txBody>
                  <a:tcPr marL="9525" marR="9525" marT="9525" marB="0" anchor="ctr"/>
                </a:tc>
              </a:tr>
            </a:tbl>
          </a:graphicData>
        </a:graphic>
      </p:graphicFrame>
      <p:sp>
        <p:nvSpPr>
          <p:cNvPr id="3" name="Slide Number Placeholder 2"/>
          <p:cNvSpPr>
            <a:spLocks noGrp="1"/>
          </p:cNvSpPr>
          <p:nvPr>
            <p:ph type="sldNum" sz="quarter" idx="12"/>
          </p:nvPr>
        </p:nvSpPr>
        <p:spPr/>
        <p:txBody>
          <a:bodyPr/>
          <a:lstStyle/>
          <a:p>
            <a:fld id="{93F790CD-46C6-42D8-B226-35ABFBA199BC}" type="slidenum">
              <a:rPr lang="en-US" smtClean="0"/>
              <a:pPr/>
              <a:t>15</a:t>
            </a:fld>
            <a:endParaRPr lang="en-US" dirty="0"/>
          </a:p>
        </p:txBody>
      </p:sp>
      <p:sp>
        <p:nvSpPr>
          <p:cNvPr id="4" name="Title 3"/>
          <p:cNvSpPr>
            <a:spLocks noGrp="1"/>
          </p:cNvSpPr>
          <p:nvPr>
            <p:ph type="title"/>
          </p:nvPr>
        </p:nvSpPr>
        <p:spPr/>
        <p:txBody>
          <a:bodyPr>
            <a:normAutofit fontScale="90000"/>
          </a:bodyPr>
          <a:lstStyle/>
          <a:p>
            <a:r>
              <a:rPr lang="en-US" dirty="0" smtClean="0"/>
              <a:t>Snapshot from Work Plan: Goal 3</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951945024"/>
              </p:ext>
            </p:extLst>
          </p:nvPr>
        </p:nvGraphicFramePr>
        <p:xfrm>
          <a:off x="381000" y="1219200"/>
          <a:ext cx="8229600" cy="5549094"/>
        </p:xfrm>
        <a:graphic>
          <a:graphicData uri="http://schemas.openxmlformats.org/drawingml/2006/table">
            <a:tbl>
              <a:tblPr firstRow="1" bandRow="1">
                <a:tableStyleId>{5C22544A-7EE6-4342-B048-85BDC9FD1C3A}</a:tableStyleId>
              </a:tblPr>
              <a:tblGrid>
                <a:gridCol w="2057400"/>
                <a:gridCol w="3200400"/>
                <a:gridCol w="1371600"/>
                <a:gridCol w="1600200"/>
              </a:tblGrid>
              <a:tr h="599118">
                <a:tc>
                  <a:txBody>
                    <a:bodyPr/>
                    <a:lstStyle/>
                    <a:p>
                      <a:pPr algn="ctr" fontAlgn="ctr"/>
                      <a:r>
                        <a:rPr lang="en-US" sz="1800" b="1" i="0" u="none" strike="noStrike" dirty="0" smtClean="0">
                          <a:solidFill>
                            <a:srgbClr val="000000"/>
                          </a:solidFill>
                          <a:latin typeface="Calibri"/>
                        </a:rPr>
                        <a:t>Objective</a:t>
                      </a:r>
                      <a:endParaRPr lang="en-US" sz="1800" b="1" i="0" u="none" strike="noStrike" dirty="0">
                        <a:solidFill>
                          <a:srgbClr val="000000"/>
                        </a:solidFill>
                        <a:latin typeface="Calibri"/>
                      </a:endParaRPr>
                    </a:p>
                  </a:txBody>
                  <a:tcPr marL="9525" marR="9525" marT="9525" marB="0" anchor="ctr"/>
                </a:tc>
                <a:tc>
                  <a:txBody>
                    <a:bodyPr/>
                    <a:lstStyle/>
                    <a:p>
                      <a:pPr algn="ctr" fontAlgn="ctr"/>
                      <a:r>
                        <a:rPr lang="en-US" sz="1800" b="1" i="0" u="none" strike="noStrike" dirty="0">
                          <a:solidFill>
                            <a:srgbClr val="000000"/>
                          </a:solidFill>
                          <a:latin typeface="Calibri"/>
                        </a:rPr>
                        <a:t>ESF 5 Tasks and Outcomes</a:t>
                      </a:r>
                    </a:p>
                  </a:txBody>
                  <a:tcPr marL="9525" marR="9525" marT="9525" marB="0" anchor="ctr"/>
                </a:tc>
                <a:tc>
                  <a:txBody>
                    <a:bodyPr/>
                    <a:lstStyle/>
                    <a:p>
                      <a:pPr algn="ctr" fontAlgn="ctr"/>
                      <a:r>
                        <a:rPr lang="en-US" sz="1800" b="1" i="0" u="none" strike="noStrike" dirty="0">
                          <a:solidFill>
                            <a:srgbClr val="000000"/>
                          </a:solidFill>
                          <a:latin typeface="Calibri"/>
                        </a:rPr>
                        <a:t>Timeline</a:t>
                      </a:r>
                    </a:p>
                  </a:txBody>
                  <a:tcPr marL="9525" marR="9525" marT="9525" marB="0" anchor="ctr"/>
                </a:tc>
                <a:tc>
                  <a:txBody>
                    <a:bodyPr/>
                    <a:lstStyle/>
                    <a:p>
                      <a:pPr algn="ctr" fontAlgn="ctr"/>
                      <a:r>
                        <a:rPr lang="en-US" sz="1800" b="1" i="0" u="none" strike="noStrike" dirty="0">
                          <a:solidFill>
                            <a:srgbClr val="000000"/>
                          </a:solidFill>
                          <a:latin typeface="Calibri"/>
                        </a:rPr>
                        <a:t>Responsible Party</a:t>
                      </a:r>
                    </a:p>
                  </a:txBody>
                  <a:tcPr marL="9525" marR="9525" marT="9525" marB="0" anchor="ctr"/>
                </a:tc>
              </a:tr>
              <a:tr h="533685">
                <a:tc rowSpan="6">
                  <a:txBody>
                    <a:bodyPr/>
                    <a:lstStyle/>
                    <a:p>
                      <a:pPr algn="l" fontAlgn="ctr"/>
                      <a:r>
                        <a:rPr lang="en-US" sz="1800" b="0" i="0" u="none" strike="noStrike" dirty="0">
                          <a:solidFill>
                            <a:srgbClr val="000000"/>
                          </a:solidFill>
                          <a:latin typeface="Calibri"/>
                        </a:rPr>
                        <a:t>Objective 4.6: Identify and work to resolve policy, procedural, and legal issues that have an impact on NCR regional homeland security and emergency management activities.</a:t>
                      </a:r>
                    </a:p>
                  </a:txBody>
                  <a:tcPr marL="9525" marR="9525" marT="9525" marB="0" anchor="ctr"/>
                </a:tc>
                <a:tc>
                  <a:txBody>
                    <a:bodyPr/>
                    <a:lstStyle/>
                    <a:p>
                      <a:pPr algn="l" fontAlgn="t"/>
                      <a:r>
                        <a:rPr lang="en-US" sz="1700" b="0" i="0" u="none" strike="noStrike" dirty="0">
                          <a:solidFill>
                            <a:srgbClr val="000000"/>
                          </a:solidFill>
                          <a:latin typeface="Calibri"/>
                        </a:rPr>
                        <a:t>Revise RECP</a:t>
                      </a:r>
                    </a:p>
                  </a:txBody>
                  <a:tcPr marL="9525" marR="9525" marT="9525" marB="0"/>
                </a:tc>
                <a:tc>
                  <a:txBody>
                    <a:bodyPr/>
                    <a:lstStyle/>
                    <a:p>
                      <a:pPr algn="ctr" fontAlgn="t"/>
                      <a:r>
                        <a:rPr lang="en-US" sz="1800" b="0" i="0" u="none" strike="noStrike" dirty="0">
                          <a:solidFill>
                            <a:srgbClr val="000000"/>
                          </a:solidFill>
                          <a:latin typeface="Calibri"/>
                        </a:rPr>
                        <a:t>Sept 2013-Sept 2015</a:t>
                      </a:r>
                    </a:p>
                  </a:txBody>
                  <a:tcPr marL="9525" marR="9525" marT="9525" marB="0" anchor="ctr"/>
                </a:tc>
                <a:tc>
                  <a:txBody>
                    <a:bodyPr/>
                    <a:lstStyle/>
                    <a:p>
                      <a:pPr algn="ctr" fontAlgn="t"/>
                      <a:r>
                        <a:rPr lang="en-US" sz="1800" b="0" i="0" u="none" strike="noStrike" dirty="0">
                          <a:solidFill>
                            <a:srgbClr val="000000"/>
                          </a:solidFill>
                          <a:latin typeface="Calibri"/>
                        </a:rPr>
                        <a:t>ESF 5/Planners</a:t>
                      </a:r>
                    </a:p>
                  </a:txBody>
                  <a:tcPr marL="9525" marR="9525" marT="9525" marB="0" anchor="ctr"/>
                </a:tc>
              </a:tr>
              <a:tr h="467397">
                <a:tc vMerge="1">
                  <a:txBody>
                    <a:bodyPr/>
                    <a:lstStyle/>
                    <a:p>
                      <a:endParaRPr lang="en-US"/>
                    </a:p>
                  </a:txBody>
                  <a:tcPr/>
                </a:tc>
                <a:tc>
                  <a:txBody>
                    <a:bodyPr/>
                    <a:lstStyle/>
                    <a:p>
                      <a:pPr algn="l" fontAlgn="t"/>
                      <a:r>
                        <a:rPr lang="en-US" sz="1700" b="0" i="0" u="none" strike="noStrike" dirty="0">
                          <a:solidFill>
                            <a:srgbClr val="000000"/>
                          </a:solidFill>
                          <a:latin typeface="Calibri"/>
                        </a:rPr>
                        <a:t>Revise </a:t>
                      </a:r>
                      <a:r>
                        <a:rPr lang="en-US" sz="1700" b="0" i="0" u="none" strike="noStrike" dirty="0" smtClean="0">
                          <a:solidFill>
                            <a:srgbClr val="000000"/>
                          </a:solidFill>
                          <a:latin typeface="Calibri"/>
                        </a:rPr>
                        <a:t>1st </a:t>
                      </a:r>
                      <a:r>
                        <a:rPr lang="en-US" sz="1700" b="0" i="0" u="none" strike="noStrike" dirty="0">
                          <a:solidFill>
                            <a:srgbClr val="000000"/>
                          </a:solidFill>
                          <a:latin typeface="Calibri"/>
                        </a:rPr>
                        <a:t>Hour Checklist</a:t>
                      </a:r>
                    </a:p>
                  </a:txBody>
                  <a:tcPr marL="9525" marR="9525" marT="9525" marB="0"/>
                </a:tc>
                <a:tc>
                  <a:txBody>
                    <a:bodyPr/>
                    <a:lstStyle/>
                    <a:p>
                      <a:pPr algn="ctr" fontAlgn="t"/>
                      <a:r>
                        <a:rPr lang="en-US" sz="1800" b="0" i="0" u="none" strike="noStrike" dirty="0">
                          <a:solidFill>
                            <a:srgbClr val="000000"/>
                          </a:solidFill>
                          <a:latin typeface="Calibri"/>
                        </a:rPr>
                        <a:t>Sept 2013-Sept 2015</a:t>
                      </a:r>
                    </a:p>
                  </a:txBody>
                  <a:tcPr marL="9525" marR="9525" marT="9525" marB="0" anchor="ctr"/>
                </a:tc>
                <a:tc>
                  <a:txBody>
                    <a:bodyPr/>
                    <a:lstStyle/>
                    <a:p>
                      <a:pPr algn="ctr" fontAlgn="t"/>
                      <a:r>
                        <a:rPr lang="en-US" sz="1800" b="0" i="0" u="none" strike="noStrike" dirty="0">
                          <a:solidFill>
                            <a:srgbClr val="000000"/>
                          </a:solidFill>
                          <a:latin typeface="Calibri"/>
                        </a:rPr>
                        <a:t>ESF 5/Planners</a:t>
                      </a:r>
                    </a:p>
                  </a:txBody>
                  <a:tcPr marL="9525" marR="9525" marT="9525" marB="0" anchor="ctr"/>
                </a:tc>
              </a:tr>
              <a:tr h="572536">
                <a:tc vMerge="1">
                  <a:txBody>
                    <a:bodyPr/>
                    <a:lstStyle/>
                    <a:p>
                      <a:endParaRPr lang="en-US"/>
                    </a:p>
                  </a:txBody>
                  <a:tcPr/>
                </a:tc>
                <a:tc>
                  <a:txBody>
                    <a:bodyPr/>
                    <a:lstStyle/>
                    <a:p>
                      <a:pPr algn="l" fontAlgn="t"/>
                      <a:r>
                        <a:rPr lang="en-US" sz="1700" b="0" i="0" u="none" strike="noStrike" dirty="0">
                          <a:solidFill>
                            <a:srgbClr val="000000"/>
                          </a:solidFill>
                          <a:latin typeface="Calibri"/>
                        </a:rPr>
                        <a:t>Develop Mutual Aid Operations Plan</a:t>
                      </a:r>
                    </a:p>
                  </a:txBody>
                  <a:tcPr marL="9525" marR="9525" marT="9525" marB="0"/>
                </a:tc>
                <a:tc>
                  <a:txBody>
                    <a:bodyPr/>
                    <a:lstStyle/>
                    <a:p>
                      <a:pPr algn="ctr" fontAlgn="t"/>
                      <a:r>
                        <a:rPr lang="en-US" sz="1800" b="0" i="0" u="none" strike="noStrike" dirty="0">
                          <a:solidFill>
                            <a:srgbClr val="000000"/>
                          </a:solidFill>
                          <a:latin typeface="Calibri"/>
                        </a:rPr>
                        <a:t>Sept 2013-Sept 2015</a:t>
                      </a:r>
                    </a:p>
                  </a:txBody>
                  <a:tcPr marL="9525" marR="9525" marT="9525" marB="0" anchor="ctr"/>
                </a:tc>
                <a:tc>
                  <a:txBody>
                    <a:bodyPr/>
                    <a:lstStyle/>
                    <a:p>
                      <a:pPr algn="ctr" fontAlgn="t"/>
                      <a:r>
                        <a:rPr lang="en-US" sz="1800" b="0" i="0" u="none" strike="noStrike" dirty="0">
                          <a:solidFill>
                            <a:srgbClr val="000000"/>
                          </a:solidFill>
                          <a:latin typeface="Calibri"/>
                        </a:rPr>
                        <a:t>ESF 5/Planners</a:t>
                      </a:r>
                    </a:p>
                  </a:txBody>
                  <a:tcPr marL="9525" marR="9525" marT="9525" marB="0" anchor="ctr"/>
                </a:tc>
              </a:tr>
              <a:tr h="1580609">
                <a:tc vMerge="1">
                  <a:txBody>
                    <a:bodyPr/>
                    <a:lstStyle/>
                    <a:p>
                      <a:endParaRPr lang="en-US"/>
                    </a:p>
                  </a:txBody>
                  <a:tcPr/>
                </a:tc>
                <a:tc>
                  <a:txBody>
                    <a:bodyPr/>
                    <a:lstStyle/>
                    <a:p>
                      <a:pPr algn="l" fontAlgn="t"/>
                      <a:r>
                        <a:rPr lang="en-US" sz="1700" b="0" i="0" u="none" strike="noStrike" dirty="0">
                          <a:solidFill>
                            <a:srgbClr val="000000"/>
                          </a:solidFill>
                          <a:latin typeface="Calibri"/>
                        </a:rPr>
                        <a:t>In coordination with COG Attorney Committee, and other relevant parties,  to resolve IMT deployment issues.  Develop local sustainment model for IMT, including succession model</a:t>
                      </a:r>
                    </a:p>
                  </a:txBody>
                  <a:tcPr marL="9525" marR="9525" marT="9525" marB="0"/>
                </a:tc>
                <a:tc>
                  <a:txBody>
                    <a:bodyPr/>
                    <a:lstStyle/>
                    <a:p>
                      <a:pPr algn="ctr" fontAlgn="t"/>
                      <a:r>
                        <a:rPr lang="en-US" sz="1800" b="0" i="0" u="none" strike="noStrike">
                          <a:solidFill>
                            <a:srgbClr val="000000"/>
                          </a:solidFill>
                          <a:latin typeface="Calibri"/>
                        </a:rPr>
                        <a:t>Sept 2013-Sept 2015</a:t>
                      </a:r>
                    </a:p>
                  </a:txBody>
                  <a:tcPr marL="9525" marR="9525" marT="9525" marB="0" anchor="ctr"/>
                </a:tc>
                <a:tc>
                  <a:txBody>
                    <a:bodyPr/>
                    <a:lstStyle/>
                    <a:p>
                      <a:pPr algn="ctr" fontAlgn="t"/>
                      <a:r>
                        <a:rPr lang="en-US" sz="1800" b="0" i="0" u="none" strike="noStrike" dirty="0">
                          <a:solidFill>
                            <a:srgbClr val="000000"/>
                          </a:solidFill>
                          <a:latin typeface="Calibri"/>
                        </a:rPr>
                        <a:t>ESF 5</a:t>
                      </a:r>
                    </a:p>
                  </a:txBody>
                  <a:tcPr marL="9525" marR="9525" marT="9525" marB="0" anchor="ctr"/>
                </a:tc>
              </a:tr>
              <a:tr h="893736">
                <a:tc vMerge="1">
                  <a:txBody>
                    <a:bodyPr/>
                    <a:lstStyle/>
                    <a:p>
                      <a:endParaRPr lang="en-US"/>
                    </a:p>
                  </a:txBody>
                  <a:tcPr/>
                </a:tc>
                <a:tc>
                  <a:txBody>
                    <a:bodyPr/>
                    <a:lstStyle/>
                    <a:p>
                      <a:pPr algn="l" fontAlgn="t"/>
                      <a:r>
                        <a:rPr lang="en-US" sz="1700" b="0" i="0" u="none" strike="noStrike">
                          <a:solidFill>
                            <a:srgbClr val="000000"/>
                          </a:solidFill>
                          <a:latin typeface="Calibri"/>
                        </a:rPr>
                        <a:t>Participate in annual Fire/Police/Emergency Management meeting </a:t>
                      </a:r>
                    </a:p>
                  </a:txBody>
                  <a:tcPr marL="9525" marR="9525" marT="9525" marB="0"/>
                </a:tc>
                <a:tc>
                  <a:txBody>
                    <a:bodyPr/>
                    <a:lstStyle/>
                    <a:p>
                      <a:pPr algn="ctr" fontAlgn="t"/>
                      <a:r>
                        <a:rPr lang="en-US" sz="1800" b="0" i="0" u="none" strike="noStrike">
                          <a:solidFill>
                            <a:srgbClr val="000000"/>
                          </a:solidFill>
                          <a:latin typeface="Calibri"/>
                        </a:rPr>
                        <a:t>Sept 2013-Sept 2015</a:t>
                      </a:r>
                    </a:p>
                  </a:txBody>
                  <a:tcPr marL="9525" marR="9525" marT="9525" marB="0" anchor="ctr"/>
                </a:tc>
                <a:tc>
                  <a:txBody>
                    <a:bodyPr/>
                    <a:lstStyle/>
                    <a:p>
                      <a:pPr algn="ctr" fontAlgn="t"/>
                      <a:r>
                        <a:rPr lang="en-US" sz="1800" b="0" i="0" u="none" strike="noStrike" dirty="0">
                          <a:solidFill>
                            <a:srgbClr val="000000"/>
                          </a:solidFill>
                          <a:latin typeface="Calibri"/>
                        </a:rPr>
                        <a:t>ESF 5/ ESF4/ ESF 13</a:t>
                      </a:r>
                    </a:p>
                  </a:txBody>
                  <a:tcPr marL="9525" marR="9525" marT="9525" marB="0" anchor="ctr"/>
                </a:tc>
              </a:tr>
              <a:tr h="665136">
                <a:tc vMerge="1">
                  <a:txBody>
                    <a:bodyPr/>
                    <a:lstStyle/>
                    <a:p>
                      <a:endParaRPr lang="en-US"/>
                    </a:p>
                  </a:txBody>
                  <a:tcPr/>
                </a:tc>
                <a:tc>
                  <a:txBody>
                    <a:bodyPr/>
                    <a:lstStyle/>
                    <a:p>
                      <a:pPr algn="l" fontAlgn="t"/>
                      <a:r>
                        <a:rPr lang="en-US" sz="1700" b="0" i="0" u="none" strike="noStrike" dirty="0">
                          <a:solidFill>
                            <a:srgbClr val="000000"/>
                          </a:solidFill>
                          <a:latin typeface="Calibri"/>
                        </a:rPr>
                        <a:t>Identify and work to resolve regional policy, procedural, and legal issues </a:t>
                      </a:r>
                    </a:p>
                  </a:txBody>
                  <a:tcPr marL="9525" marR="9525" marT="9525" marB="0"/>
                </a:tc>
                <a:tc>
                  <a:txBody>
                    <a:bodyPr/>
                    <a:lstStyle/>
                    <a:p>
                      <a:pPr algn="ctr" fontAlgn="t"/>
                      <a:r>
                        <a:rPr lang="en-US" sz="1800" b="0" i="0" u="none" strike="noStrike">
                          <a:solidFill>
                            <a:srgbClr val="000000"/>
                          </a:solidFill>
                          <a:latin typeface="Calibri"/>
                        </a:rPr>
                        <a:t>Sept 2013-Sept 2015</a:t>
                      </a:r>
                    </a:p>
                  </a:txBody>
                  <a:tcPr marL="9525" marR="9525" marT="9525" marB="0" anchor="ctr"/>
                </a:tc>
                <a:tc>
                  <a:txBody>
                    <a:bodyPr/>
                    <a:lstStyle/>
                    <a:p>
                      <a:pPr algn="ctr" fontAlgn="t"/>
                      <a:r>
                        <a:rPr lang="en-US" sz="1800" b="0" i="0" u="none" strike="noStrike" dirty="0">
                          <a:solidFill>
                            <a:srgbClr val="000000"/>
                          </a:solidFill>
                          <a:latin typeface="Calibri"/>
                        </a:rPr>
                        <a:t>ESF 5</a:t>
                      </a:r>
                    </a:p>
                  </a:txBody>
                  <a:tcPr marL="9525" marR="9525" marT="9525" marB="0" anchor="ctr"/>
                </a:tc>
              </a:tr>
            </a:tbl>
          </a:graphicData>
        </a:graphic>
      </p:graphicFrame>
      <p:sp>
        <p:nvSpPr>
          <p:cNvPr id="3" name="Slide Number Placeholder 2"/>
          <p:cNvSpPr>
            <a:spLocks noGrp="1"/>
          </p:cNvSpPr>
          <p:nvPr>
            <p:ph type="sldNum" sz="quarter" idx="12"/>
          </p:nvPr>
        </p:nvSpPr>
        <p:spPr/>
        <p:txBody>
          <a:bodyPr/>
          <a:lstStyle/>
          <a:p>
            <a:fld id="{93F790CD-46C6-42D8-B226-35ABFBA199BC}" type="slidenum">
              <a:rPr lang="en-US" smtClean="0"/>
              <a:pPr/>
              <a:t>16</a:t>
            </a:fld>
            <a:endParaRPr lang="en-US" dirty="0"/>
          </a:p>
        </p:txBody>
      </p:sp>
      <p:sp>
        <p:nvSpPr>
          <p:cNvPr id="4" name="Title 3"/>
          <p:cNvSpPr>
            <a:spLocks noGrp="1"/>
          </p:cNvSpPr>
          <p:nvPr>
            <p:ph type="title"/>
          </p:nvPr>
        </p:nvSpPr>
        <p:spPr/>
        <p:txBody>
          <a:bodyPr>
            <a:normAutofit fontScale="90000"/>
          </a:bodyPr>
          <a:lstStyle/>
          <a:p>
            <a:r>
              <a:rPr lang="en-US" dirty="0" smtClean="0"/>
              <a:t>Snapshot from Work Plan: Goal 4</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EPC final approval of Updated Plan</a:t>
            </a:r>
          </a:p>
          <a:p>
            <a:r>
              <a:rPr lang="en-US" dirty="0" smtClean="0"/>
              <a:t>Deliver NCR Strategic Plan to new PMO</a:t>
            </a:r>
          </a:p>
          <a:p>
            <a:r>
              <a:rPr lang="en-US" dirty="0" smtClean="0"/>
              <a:t>PMO will continue to work with RESF/RPWGs to capture and update their tasks in support of the Plan</a:t>
            </a:r>
          </a:p>
          <a:p>
            <a:pPr lvl="1"/>
            <a:r>
              <a:rPr lang="en-US" dirty="0" smtClean="0"/>
              <a:t>Work Plans referenced at monthly meetings</a:t>
            </a:r>
          </a:p>
          <a:p>
            <a:pPr lvl="1"/>
            <a:r>
              <a:rPr lang="en-US" dirty="0" smtClean="0"/>
              <a:t>Annual update of Work Plans</a:t>
            </a:r>
          </a:p>
          <a:p>
            <a:r>
              <a:rPr lang="en-US" dirty="0" smtClean="0"/>
              <a:t>PMO will lead effort to write new NCR Homeland Security Plan in 2015</a:t>
            </a:r>
            <a:endParaRPr lang="en-US" dirty="0"/>
          </a:p>
        </p:txBody>
      </p:sp>
      <p:sp>
        <p:nvSpPr>
          <p:cNvPr id="3" name="Title 2"/>
          <p:cNvSpPr>
            <a:spLocks noGrp="1"/>
          </p:cNvSpPr>
          <p:nvPr>
            <p:ph type="title"/>
          </p:nvPr>
        </p:nvSpPr>
        <p:spPr/>
        <p:txBody>
          <a:bodyPr/>
          <a:lstStyle/>
          <a:p>
            <a:r>
              <a:rPr lang="en-US" dirty="0" smtClean="0"/>
              <a:t>Next Steps	</a:t>
            </a:r>
            <a:endParaRPr lang="en-US" dirty="0"/>
          </a:p>
        </p:txBody>
      </p:sp>
      <p:sp>
        <p:nvSpPr>
          <p:cNvPr id="4" name="Slide Number Placeholder 3"/>
          <p:cNvSpPr>
            <a:spLocks noGrp="1"/>
          </p:cNvSpPr>
          <p:nvPr>
            <p:ph type="sldNum" sz="quarter" idx="12"/>
          </p:nvPr>
        </p:nvSpPr>
        <p:spPr/>
        <p:txBody>
          <a:bodyPr/>
          <a:lstStyle/>
          <a:p>
            <a:fld id="{93F790CD-46C6-42D8-B226-35ABFBA199BC}" type="slidenum">
              <a:rPr lang="en-US" smtClean="0"/>
              <a:pPr/>
              <a:t>17</a:t>
            </a:fld>
            <a:endParaRPr lang="en-US" dirty="0"/>
          </a:p>
        </p:txBody>
      </p:sp>
    </p:spTree>
    <p:extLst>
      <p:ext uri="{BB962C8B-B14F-4D97-AF65-F5344CB8AC3E}">
        <p14:creationId xmlns:p14="http://schemas.microsoft.com/office/powerpoint/2010/main" val="92587561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dirty="0" smtClean="0"/>
              <a:t>Sue Snider</a:t>
            </a:r>
          </a:p>
          <a:p>
            <a:pPr lvl="1"/>
            <a:r>
              <a:rPr lang="en-US" dirty="0" smtClean="0"/>
              <a:t>571-238-7913</a:t>
            </a:r>
          </a:p>
          <a:p>
            <a:pPr lvl="1"/>
            <a:r>
              <a:rPr lang="en-US" dirty="0"/>
              <a:t>sue.snider@vdem.virginia.gov</a:t>
            </a:r>
            <a:endParaRPr lang="en-US" dirty="0" smtClean="0"/>
          </a:p>
          <a:p>
            <a:endParaRPr lang="en-US" dirty="0" smtClean="0"/>
          </a:p>
          <a:p>
            <a:r>
              <a:rPr lang="en-US" dirty="0" smtClean="0"/>
              <a:t>Stuart Freudberg</a:t>
            </a:r>
          </a:p>
          <a:p>
            <a:pPr lvl="1"/>
            <a:r>
              <a:rPr lang="en-US" dirty="0" smtClean="0"/>
              <a:t>202-962-3340</a:t>
            </a:r>
          </a:p>
          <a:p>
            <a:pPr lvl="1"/>
            <a:r>
              <a:rPr lang="en-US" dirty="0"/>
              <a:t>sfreudberg@mwcog.org</a:t>
            </a:r>
            <a:endParaRPr lang="en-US" dirty="0" smtClean="0"/>
          </a:p>
          <a:p>
            <a:endParaRPr lang="en-US" dirty="0" smtClean="0"/>
          </a:p>
          <a:p>
            <a:r>
              <a:rPr lang="en-US" dirty="0" smtClean="0"/>
              <a:t>Markus Rauschecker</a:t>
            </a:r>
          </a:p>
          <a:p>
            <a:pPr lvl="1"/>
            <a:r>
              <a:rPr lang="en-US" dirty="0" smtClean="0"/>
              <a:t>301-738-6245</a:t>
            </a:r>
          </a:p>
          <a:p>
            <a:pPr lvl="1"/>
            <a:r>
              <a:rPr lang="en-US" dirty="0" smtClean="0"/>
              <a:t>mrauschecker@law.umaryland.edu</a:t>
            </a:r>
            <a:endParaRPr lang="en-US" dirty="0"/>
          </a:p>
        </p:txBody>
      </p:sp>
      <p:sp>
        <p:nvSpPr>
          <p:cNvPr id="3" name="Title 2"/>
          <p:cNvSpPr>
            <a:spLocks noGrp="1"/>
          </p:cNvSpPr>
          <p:nvPr>
            <p:ph type="title"/>
          </p:nvPr>
        </p:nvSpPr>
        <p:spPr/>
        <p:txBody>
          <a:bodyPr/>
          <a:lstStyle/>
          <a:p>
            <a:r>
              <a:rPr lang="en-US" dirty="0" smtClean="0"/>
              <a:t>Contact Information</a:t>
            </a:r>
            <a:endParaRPr lang="en-US" dirty="0"/>
          </a:p>
        </p:txBody>
      </p:sp>
      <p:sp>
        <p:nvSpPr>
          <p:cNvPr id="4" name="Slide Number Placeholder 3"/>
          <p:cNvSpPr>
            <a:spLocks noGrp="1"/>
          </p:cNvSpPr>
          <p:nvPr>
            <p:ph type="sldNum" sz="quarter" idx="12"/>
          </p:nvPr>
        </p:nvSpPr>
        <p:spPr/>
        <p:txBody>
          <a:bodyPr/>
          <a:lstStyle/>
          <a:p>
            <a:fld id="{93F790CD-46C6-42D8-B226-35ABFBA199BC}" type="slidenum">
              <a:rPr lang="en-US" smtClean="0"/>
              <a:pPr/>
              <a:t>18</a:t>
            </a:fld>
            <a:endParaRPr lang="en-US" dirty="0"/>
          </a:p>
        </p:txBody>
      </p:sp>
    </p:spTree>
    <p:extLst>
      <p:ext uri="{BB962C8B-B14F-4D97-AF65-F5344CB8AC3E}">
        <p14:creationId xmlns:p14="http://schemas.microsoft.com/office/powerpoint/2010/main" val="340632106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2351</TotalTime>
  <Words>1279</Words>
  <Application>Microsoft Office PowerPoint</Application>
  <PresentationFormat>On-screen Show (4:3)</PresentationFormat>
  <Paragraphs>217</Paragraphs>
  <Slides>18</Slides>
  <Notes>2</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Concourse</vt:lpstr>
      <vt:lpstr>NCR Homeland Security  Strategic Plan</vt:lpstr>
      <vt:lpstr>Presentation Overview</vt:lpstr>
      <vt:lpstr>History/Purpose of Strategic Plan</vt:lpstr>
      <vt:lpstr>The Intent of the Plan Refresh</vt:lpstr>
      <vt:lpstr>Process for 2013 Plan Update</vt:lpstr>
      <vt:lpstr>Methodology of Plan Refresh </vt:lpstr>
      <vt:lpstr>Goal 1: Ensure Interoperable Communications</vt:lpstr>
      <vt:lpstr>Goal 2: Enhance Information Sharing and Situational Awareness </vt:lpstr>
      <vt:lpstr>Goal 3: Enhance Critical Infrastructure Planning and Resiliency </vt:lpstr>
      <vt:lpstr>Goal 4: Ensure Regional Core Capabilities  </vt:lpstr>
      <vt:lpstr>Goal 4 continued</vt:lpstr>
      <vt:lpstr>Workplans</vt:lpstr>
      <vt:lpstr>Snapshot from Work Plan: Goal 1</vt:lpstr>
      <vt:lpstr>Snapshot from Work Plan: Goal 2</vt:lpstr>
      <vt:lpstr>Snapshot from Work Plan: Goal 3</vt:lpstr>
      <vt:lpstr>Snapshot from Work Plan: Goal 4</vt:lpstr>
      <vt:lpstr>Next Steps </vt:lpstr>
      <vt:lpstr>Contact Information</vt:lpstr>
    </vt:vector>
  </TitlesOfParts>
  <Company>Virginia IT Infrastructure Partnership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ssnider</dc:creator>
  <cp:lastModifiedBy>dmcmillion</cp:lastModifiedBy>
  <cp:revision>65</cp:revision>
  <dcterms:created xsi:type="dcterms:W3CDTF">2013-07-01T18:22:51Z</dcterms:created>
  <dcterms:modified xsi:type="dcterms:W3CDTF">2014-02-11T15:16:14Z</dcterms:modified>
</cp:coreProperties>
</file>