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93" r:id="rId2"/>
  </p:sldMasterIdLst>
  <p:notesMasterIdLst>
    <p:notesMasterId r:id="rId6"/>
  </p:notesMasterIdLst>
  <p:sldIdLst>
    <p:sldId id="261" r:id="rId3"/>
    <p:sldId id="260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0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6C82F3-B11D-AE4A-8B17-75CD66637D00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25E8F-A097-6F4A-8DBF-F819EF714A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004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736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99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-EP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 noChangeAspect="1"/>
          </p:cNvSpPr>
          <p:nvPr/>
        </p:nvSpPr>
        <p:spPr bwMode="auto">
          <a:xfrm>
            <a:off x="1201317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" name="Freeform 29"/>
          <p:cNvSpPr>
            <a:spLocks noChangeAspect="1"/>
          </p:cNvSpPr>
          <p:nvPr/>
        </p:nvSpPr>
        <p:spPr bwMode="auto">
          <a:xfrm>
            <a:off x="1201317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9" name="Freeform 35"/>
          <p:cNvSpPr>
            <a:spLocks noChangeAspect="1"/>
          </p:cNvSpPr>
          <p:nvPr/>
        </p:nvSpPr>
        <p:spPr bwMode="auto">
          <a:xfrm>
            <a:off x="1201317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0" name="Freeform 36"/>
          <p:cNvSpPr>
            <a:spLocks noChangeAspect="1"/>
          </p:cNvSpPr>
          <p:nvPr/>
        </p:nvSpPr>
        <p:spPr bwMode="auto">
          <a:xfrm>
            <a:off x="1201317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2" name="Freeform 42"/>
          <p:cNvSpPr>
            <a:spLocks noChangeAspect="1"/>
          </p:cNvSpPr>
          <p:nvPr/>
        </p:nvSpPr>
        <p:spPr bwMode="auto">
          <a:xfrm>
            <a:off x="1201317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3" name="Freeform 26"/>
          <p:cNvSpPr>
            <a:spLocks noChangeAspect="1"/>
          </p:cNvSpPr>
          <p:nvPr/>
        </p:nvSpPr>
        <p:spPr bwMode="auto">
          <a:xfrm>
            <a:off x="7226333" y="-314615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4" name="Freeform 45"/>
          <p:cNvSpPr>
            <a:spLocks noChangeAspect="1"/>
          </p:cNvSpPr>
          <p:nvPr/>
        </p:nvSpPr>
        <p:spPr bwMode="auto">
          <a:xfrm>
            <a:off x="9238928" y="-314616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5" name="Freeform 28"/>
          <p:cNvSpPr>
            <a:spLocks noChangeAspect="1"/>
          </p:cNvSpPr>
          <p:nvPr/>
        </p:nvSpPr>
        <p:spPr bwMode="auto">
          <a:xfrm>
            <a:off x="11247268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6" name="Freeform 32"/>
          <p:cNvSpPr>
            <a:spLocks noChangeAspect="1"/>
          </p:cNvSpPr>
          <p:nvPr/>
        </p:nvSpPr>
        <p:spPr bwMode="auto">
          <a:xfrm>
            <a:off x="7226333" y="771373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7" name="Freeform 45"/>
          <p:cNvSpPr>
            <a:spLocks noChangeAspect="1"/>
          </p:cNvSpPr>
          <p:nvPr/>
        </p:nvSpPr>
        <p:spPr bwMode="auto">
          <a:xfrm>
            <a:off x="9238928" y="75939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8" name="Freeform 34"/>
          <p:cNvSpPr>
            <a:spLocks noChangeAspect="1"/>
          </p:cNvSpPr>
          <p:nvPr/>
        </p:nvSpPr>
        <p:spPr bwMode="auto">
          <a:xfrm>
            <a:off x="11247268" y="771373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9" name="Freeform 43"/>
          <p:cNvSpPr>
            <a:spLocks noChangeAspect="1"/>
          </p:cNvSpPr>
          <p:nvPr/>
        </p:nvSpPr>
        <p:spPr bwMode="auto">
          <a:xfrm>
            <a:off x="5217995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0" name="Freeform 44"/>
          <p:cNvSpPr>
            <a:spLocks noChangeAspect="1"/>
          </p:cNvSpPr>
          <p:nvPr/>
        </p:nvSpPr>
        <p:spPr bwMode="auto">
          <a:xfrm>
            <a:off x="7226333" y="3978380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1" name="Freeform 45"/>
          <p:cNvSpPr>
            <a:spLocks noChangeAspect="1"/>
          </p:cNvSpPr>
          <p:nvPr/>
        </p:nvSpPr>
        <p:spPr bwMode="auto">
          <a:xfrm>
            <a:off x="923892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2" name="Freeform 46"/>
          <p:cNvSpPr>
            <a:spLocks noChangeAspect="1"/>
          </p:cNvSpPr>
          <p:nvPr/>
        </p:nvSpPr>
        <p:spPr bwMode="auto">
          <a:xfrm>
            <a:off x="1124726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3" name="Freeform 49"/>
          <p:cNvSpPr>
            <a:spLocks noChangeAspect="1"/>
          </p:cNvSpPr>
          <p:nvPr/>
        </p:nvSpPr>
        <p:spPr bwMode="auto">
          <a:xfrm>
            <a:off x="5217995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4" name="Freeform 49"/>
          <p:cNvSpPr>
            <a:spLocks noChangeAspect="1"/>
          </p:cNvSpPr>
          <p:nvPr/>
        </p:nvSpPr>
        <p:spPr bwMode="auto">
          <a:xfrm>
            <a:off x="7230589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5" name="Freeform 49"/>
          <p:cNvSpPr>
            <a:spLocks noChangeAspect="1"/>
          </p:cNvSpPr>
          <p:nvPr/>
        </p:nvSpPr>
        <p:spPr bwMode="auto">
          <a:xfrm>
            <a:off x="9238928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6" name="Freeform 52"/>
          <p:cNvSpPr>
            <a:spLocks noChangeAspect="1"/>
          </p:cNvSpPr>
          <p:nvPr/>
        </p:nvSpPr>
        <p:spPr bwMode="auto">
          <a:xfrm>
            <a:off x="11247268" y="5046148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7" name="Freeform 55"/>
          <p:cNvSpPr>
            <a:spLocks noChangeAspect="1"/>
          </p:cNvSpPr>
          <p:nvPr/>
        </p:nvSpPr>
        <p:spPr bwMode="auto">
          <a:xfrm>
            <a:off x="5217995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8" name="Freeform 56"/>
          <p:cNvSpPr>
            <a:spLocks noChangeAspect="1"/>
          </p:cNvSpPr>
          <p:nvPr/>
        </p:nvSpPr>
        <p:spPr bwMode="auto">
          <a:xfrm>
            <a:off x="7226333" y="6113917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9" name="Freeform 57"/>
          <p:cNvSpPr>
            <a:spLocks noChangeAspect="1"/>
          </p:cNvSpPr>
          <p:nvPr/>
        </p:nvSpPr>
        <p:spPr bwMode="auto">
          <a:xfrm>
            <a:off x="923892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0" name="Freeform 58"/>
          <p:cNvSpPr>
            <a:spLocks noChangeAspect="1"/>
          </p:cNvSpPr>
          <p:nvPr/>
        </p:nvSpPr>
        <p:spPr bwMode="auto">
          <a:xfrm>
            <a:off x="1124726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1" name="Freeform 43"/>
          <p:cNvSpPr>
            <a:spLocks noChangeAspect="1"/>
          </p:cNvSpPr>
          <p:nvPr/>
        </p:nvSpPr>
        <p:spPr bwMode="auto">
          <a:xfrm>
            <a:off x="521799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2" name="Freeform 44"/>
          <p:cNvSpPr>
            <a:spLocks noChangeAspect="1"/>
          </p:cNvSpPr>
          <p:nvPr/>
        </p:nvSpPr>
        <p:spPr bwMode="auto">
          <a:xfrm>
            <a:off x="7226333" y="2903539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3" name="Freeform 45"/>
          <p:cNvSpPr>
            <a:spLocks noChangeAspect="1"/>
          </p:cNvSpPr>
          <p:nvPr/>
        </p:nvSpPr>
        <p:spPr bwMode="auto">
          <a:xfrm>
            <a:off x="923892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4" name="Freeform 46"/>
          <p:cNvSpPr>
            <a:spLocks noChangeAspect="1"/>
          </p:cNvSpPr>
          <p:nvPr/>
        </p:nvSpPr>
        <p:spPr bwMode="auto">
          <a:xfrm>
            <a:off x="1124726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5" name="Freeform 23"/>
          <p:cNvSpPr>
            <a:spLocks noChangeAspect="1"/>
          </p:cNvSpPr>
          <p:nvPr/>
        </p:nvSpPr>
        <p:spPr bwMode="auto">
          <a:xfrm>
            <a:off x="-801655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6" name="Freeform 29"/>
          <p:cNvSpPr>
            <a:spLocks noChangeAspect="1"/>
          </p:cNvSpPr>
          <p:nvPr/>
        </p:nvSpPr>
        <p:spPr bwMode="auto">
          <a:xfrm>
            <a:off x="-801655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7" name="Freeform 35"/>
          <p:cNvSpPr>
            <a:spLocks noChangeAspect="1"/>
          </p:cNvSpPr>
          <p:nvPr/>
        </p:nvSpPr>
        <p:spPr bwMode="auto">
          <a:xfrm>
            <a:off x="-801655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8" name="Freeform 36"/>
          <p:cNvSpPr>
            <a:spLocks noChangeAspect="1"/>
          </p:cNvSpPr>
          <p:nvPr/>
        </p:nvSpPr>
        <p:spPr bwMode="auto">
          <a:xfrm>
            <a:off x="-80165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9" name="Freeform 42"/>
          <p:cNvSpPr>
            <a:spLocks noChangeAspect="1"/>
          </p:cNvSpPr>
          <p:nvPr/>
        </p:nvSpPr>
        <p:spPr bwMode="auto">
          <a:xfrm>
            <a:off x="-801655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0" name="Rectangle 39"/>
          <p:cNvSpPr/>
          <p:nvPr/>
        </p:nvSpPr>
        <p:spPr>
          <a:xfrm>
            <a:off x="-10814" y="4597400"/>
            <a:ext cx="12212804" cy="1828800"/>
          </a:xfrm>
          <a:prstGeom prst="rect">
            <a:avLst/>
          </a:prstGeom>
          <a:solidFill>
            <a:schemeClr val="bg1">
              <a:alpha val="8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6" name="Text Placeholder 45"/>
          <p:cNvSpPr>
            <a:spLocks noGrp="1"/>
          </p:cNvSpPr>
          <p:nvPr>
            <p:ph type="body" sz="quarter" idx="10" hasCustomPrompt="1"/>
          </p:nvPr>
        </p:nvSpPr>
        <p:spPr>
          <a:xfrm>
            <a:off x="2178051" y="4826000"/>
            <a:ext cx="9363708" cy="854029"/>
          </a:xfrm>
        </p:spPr>
        <p:txBody>
          <a:bodyPr tIns="0" rIns="0" bIns="0" anchor="b" anchorCtr="0">
            <a:noAutofit/>
          </a:bodyPr>
          <a:lstStyle>
            <a:lvl1pPr marL="0" indent="0" algn="r">
              <a:lnSpc>
                <a:spcPct val="80000"/>
              </a:lnSpc>
              <a:spcBef>
                <a:spcPts val="0"/>
              </a:spcBef>
              <a:buNone/>
              <a:defRPr lang="en-US" sz="3867" b="0" kern="1200" spc="0" baseline="0" dirty="0">
                <a:solidFill>
                  <a:schemeClr val="accent5">
                    <a:alpha val="99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48" name="Picture 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9932" y="5027274"/>
            <a:ext cx="1184771" cy="104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 Placeholder 45"/>
          <p:cNvSpPr>
            <a:spLocks noGrp="1"/>
          </p:cNvSpPr>
          <p:nvPr>
            <p:ph type="body" sz="quarter" idx="11" hasCustomPrompt="1"/>
          </p:nvPr>
        </p:nvSpPr>
        <p:spPr>
          <a:xfrm>
            <a:off x="2178051" y="5684399"/>
            <a:ext cx="9363708" cy="518084"/>
          </a:xfrm>
        </p:spPr>
        <p:txBody>
          <a:bodyPr tIns="0" rIns="0" anchor="t" anchorCtr="0">
            <a:noAutofit/>
          </a:bodyPr>
          <a:lstStyle>
            <a:lvl1pPr marL="0" indent="0" algn="r">
              <a:lnSpc>
                <a:spcPts val="4000"/>
              </a:lnSpc>
              <a:spcBef>
                <a:spcPts val="0"/>
              </a:spcBef>
              <a:buNone/>
              <a:defRPr lang="en-US" sz="2933" kern="1200" spc="-67" baseline="0" dirty="0">
                <a:solidFill>
                  <a:schemeClr val="tx1">
                    <a:alpha val="99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7477760" y="6444754"/>
            <a:ext cx="4056104" cy="256545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457189" marR="0" lvl="0" indent="-457189" algn="r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© Copyright 2016, First Solar, Inc.</a:t>
            </a:r>
          </a:p>
        </p:txBody>
      </p:sp>
    </p:spTree>
    <p:extLst>
      <p:ext uri="{BB962C8B-B14F-4D97-AF65-F5344CB8AC3E}">
        <p14:creationId xmlns:p14="http://schemas.microsoft.com/office/powerpoint/2010/main" val="2459976893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-SubTitl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 23"/>
          <p:cNvSpPr>
            <a:spLocks noChangeAspect="1"/>
          </p:cNvSpPr>
          <p:nvPr/>
        </p:nvSpPr>
        <p:spPr bwMode="auto">
          <a:xfrm>
            <a:off x="1201317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3" name="Freeform 29"/>
          <p:cNvSpPr>
            <a:spLocks noChangeAspect="1"/>
          </p:cNvSpPr>
          <p:nvPr/>
        </p:nvSpPr>
        <p:spPr bwMode="auto">
          <a:xfrm>
            <a:off x="1201317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4" name="Freeform 35"/>
          <p:cNvSpPr>
            <a:spLocks noChangeAspect="1"/>
          </p:cNvSpPr>
          <p:nvPr/>
        </p:nvSpPr>
        <p:spPr bwMode="auto">
          <a:xfrm>
            <a:off x="1201317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5" name="Freeform 36"/>
          <p:cNvSpPr>
            <a:spLocks noChangeAspect="1"/>
          </p:cNvSpPr>
          <p:nvPr/>
        </p:nvSpPr>
        <p:spPr bwMode="auto">
          <a:xfrm>
            <a:off x="1201317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7" name="Freeform 42"/>
          <p:cNvSpPr>
            <a:spLocks noChangeAspect="1"/>
          </p:cNvSpPr>
          <p:nvPr/>
        </p:nvSpPr>
        <p:spPr bwMode="auto">
          <a:xfrm>
            <a:off x="1201317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8" name="Freeform 26"/>
          <p:cNvSpPr>
            <a:spLocks noChangeAspect="1"/>
          </p:cNvSpPr>
          <p:nvPr/>
        </p:nvSpPr>
        <p:spPr bwMode="auto">
          <a:xfrm>
            <a:off x="7226333" y="-314615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9" name="Freeform 45"/>
          <p:cNvSpPr>
            <a:spLocks noChangeAspect="1"/>
          </p:cNvSpPr>
          <p:nvPr/>
        </p:nvSpPr>
        <p:spPr bwMode="auto">
          <a:xfrm>
            <a:off x="9238928" y="-314616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0" name="Freeform 28"/>
          <p:cNvSpPr>
            <a:spLocks noChangeAspect="1"/>
          </p:cNvSpPr>
          <p:nvPr/>
        </p:nvSpPr>
        <p:spPr bwMode="auto">
          <a:xfrm>
            <a:off x="11247268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1" name="Freeform 32"/>
          <p:cNvSpPr>
            <a:spLocks noChangeAspect="1"/>
          </p:cNvSpPr>
          <p:nvPr/>
        </p:nvSpPr>
        <p:spPr bwMode="auto">
          <a:xfrm>
            <a:off x="7226333" y="771373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2" name="Freeform 45"/>
          <p:cNvSpPr>
            <a:spLocks noChangeAspect="1"/>
          </p:cNvSpPr>
          <p:nvPr/>
        </p:nvSpPr>
        <p:spPr bwMode="auto">
          <a:xfrm>
            <a:off x="9238928" y="75939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3" name="Freeform 34"/>
          <p:cNvSpPr>
            <a:spLocks noChangeAspect="1"/>
          </p:cNvSpPr>
          <p:nvPr/>
        </p:nvSpPr>
        <p:spPr bwMode="auto">
          <a:xfrm>
            <a:off x="11247268" y="771373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4" name="Freeform 43"/>
          <p:cNvSpPr>
            <a:spLocks noChangeAspect="1"/>
          </p:cNvSpPr>
          <p:nvPr/>
        </p:nvSpPr>
        <p:spPr bwMode="auto">
          <a:xfrm>
            <a:off x="5217995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5" name="Freeform 44"/>
          <p:cNvSpPr>
            <a:spLocks noChangeAspect="1"/>
          </p:cNvSpPr>
          <p:nvPr/>
        </p:nvSpPr>
        <p:spPr bwMode="auto">
          <a:xfrm>
            <a:off x="7226333" y="3978380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6" name="Freeform 45"/>
          <p:cNvSpPr>
            <a:spLocks noChangeAspect="1"/>
          </p:cNvSpPr>
          <p:nvPr/>
        </p:nvSpPr>
        <p:spPr bwMode="auto">
          <a:xfrm>
            <a:off x="923892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7" name="Freeform 46"/>
          <p:cNvSpPr>
            <a:spLocks noChangeAspect="1"/>
          </p:cNvSpPr>
          <p:nvPr/>
        </p:nvSpPr>
        <p:spPr bwMode="auto">
          <a:xfrm>
            <a:off x="1124726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8" name="Freeform 49"/>
          <p:cNvSpPr>
            <a:spLocks noChangeAspect="1"/>
          </p:cNvSpPr>
          <p:nvPr/>
        </p:nvSpPr>
        <p:spPr bwMode="auto">
          <a:xfrm>
            <a:off x="5217995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9" name="Freeform 49"/>
          <p:cNvSpPr>
            <a:spLocks noChangeAspect="1"/>
          </p:cNvSpPr>
          <p:nvPr/>
        </p:nvSpPr>
        <p:spPr bwMode="auto">
          <a:xfrm>
            <a:off x="7230589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0" name="Freeform 49"/>
          <p:cNvSpPr>
            <a:spLocks noChangeAspect="1"/>
          </p:cNvSpPr>
          <p:nvPr/>
        </p:nvSpPr>
        <p:spPr bwMode="auto">
          <a:xfrm>
            <a:off x="9238928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1" name="Freeform 52"/>
          <p:cNvSpPr>
            <a:spLocks noChangeAspect="1"/>
          </p:cNvSpPr>
          <p:nvPr/>
        </p:nvSpPr>
        <p:spPr bwMode="auto">
          <a:xfrm>
            <a:off x="11247268" y="5046148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2" name="Freeform 55"/>
          <p:cNvSpPr>
            <a:spLocks noChangeAspect="1"/>
          </p:cNvSpPr>
          <p:nvPr/>
        </p:nvSpPr>
        <p:spPr bwMode="auto">
          <a:xfrm>
            <a:off x="5217995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3" name="Freeform 56"/>
          <p:cNvSpPr>
            <a:spLocks noChangeAspect="1"/>
          </p:cNvSpPr>
          <p:nvPr/>
        </p:nvSpPr>
        <p:spPr bwMode="auto">
          <a:xfrm>
            <a:off x="7226333" y="6113917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4" name="Freeform 57"/>
          <p:cNvSpPr>
            <a:spLocks noChangeAspect="1"/>
          </p:cNvSpPr>
          <p:nvPr/>
        </p:nvSpPr>
        <p:spPr bwMode="auto">
          <a:xfrm>
            <a:off x="923892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5" name="Freeform 58"/>
          <p:cNvSpPr>
            <a:spLocks noChangeAspect="1"/>
          </p:cNvSpPr>
          <p:nvPr/>
        </p:nvSpPr>
        <p:spPr bwMode="auto">
          <a:xfrm>
            <a:off x="1124726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6" name="Freeform 43"/>
          <p:cNvSpPr>
            <a:spLocks noChangeAspect="1"/>
          </p:cNvSpPr>
          <p:nvPr/>
        </p:nvSpPr>
        <p:spPr bwMode="auto">
          <a:xfrm>
            <a:off x="521799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7" name="Freeform 44"/>
          <p:cNvSpPr>
            <a:spLocks noChangeAspect="1"/>
          </p:cNvSpPr>
          <p:nvPr/>
        </p:nvSpPr>
        <p:spPr bwMode="auto">
          <a:xfrm>
            <a:off x="7226333" y="2903539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8" name="Freeform 45"/>
          <p:cNvSpPr>
            <a:spLocks noChangeAspect="1"/>
          </p:cNvSpPr>
          <p:nvPr/>
        </p:nvSpPr>
        <p:spPr bwMode="auto">
          <a:xfrm>
            <a:off x="923892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9" name="Freeform 46"/>
          <p:cNvSpPr>
            <a:spLocks noChangeAspect="1"/>
          </p:cNvSpPr>
          <p:nvPr/>
        </p:nvSpPr>
        <p:spPr bwMode="auto">
          <a:xfrm>
            <a:off x="1124726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0" name="Freeform 23"/>
          <p:cNvSpPr>
            <a:spLocks noChangeAspect="1"/>
          </p:cNvSpPr>
          <p:nvPr/>
        </p:nvSpPr>
        <p:spPr bwMode="auto">
          <a:xfrm>
            <a:off x="-801655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1" name="Freeform 29"/>
          <p:cNvSpPr>
            <a:spLocks noChangeAspect="1"/>
          </p:cNvSpPr>
          <p:nvPr/>
        </p:nvSpPr>
        <p:spPr bwMode="auto">
          <a:xfrm>
            <a:off x="-801655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2" name="Freeform 35"/>
          <p:cNvSpPr>
            <a:spLocks noChangeAspect="1"/>
          </p:cNvSpPr>
          <p:nvPr/>
        </p:nvSpPr>
        <p:spPr bwMode="auto">
          <a:xfrm>
            <a:off x="-801655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3" name="Freeform 36"/>
          <p:cNvSpPr>
            <a:spLocks noChangeAspect="1"/>
          </p:cNvSpPr>
          <p:nvPr/>
        </p:nvSpPr>
        <p:spPr bwMode="auto">
          <a:xfrm>
            <a:off x="-80165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4" name="Freeform 42"/>
          <p:cNvSpPr>
            <a:spLocks noChangeAspect="1"/>
          </p:cNvSpPr>
          <p:nvPr/>
        </p:nvSpPr>
        <p:spPr bwMode="auto">
          <a:xfrm>
            <a:off x="-801655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5" name="Rectangle 74"/>
          <p:cNvSpPr/>
          <p:nvPr/>
        </p:nvSpPr>
        <p:spPr>
          <a:xfrm>
            <a:off x="-10814" y="5043790"/>
            <a:ext cx="12212804" cy="1377287"/>
          </a:xfrm>
          <a:prstGeom prst="rect">
            <a:avLst/>
          </a:prstGeom>
          <a:solidFill>
            <a:schemeClr val="accent1">
              <a:lumMod val="75000"/>
              <a:alpha val="79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6" name="Text Placeholder 45"/>
          <p:cNvSpPr>
            <a:spLocks noGrp="1"/>
          </p:cNvSpPr>
          <p:nvPr>
            <p:ph type="body" sz="quarter" idx="10" hasCustomPrompt="1"/>
          </p:nvPr>
        </p:nvSpPr>
        <p:spPr>
          <a:xfrm>
            <a:off x="1584960" y="5257800"/>
            <a:ext cx="9956800" cy="975360"/>
          </a:xfrm>
        </p:spPr>
        <p:txBody>
          <a:bodyPr rIns="0" anchor="ctr" anchorCtr="0">
            <a:noAutofit/>
          </a:bodyPr>
          <a:lstStyle>
            <a:lvl1pPr marL="0" indent="0" algn="r">
              <a:lnSpc>
                <a:spcPts val="4000"/>
              </a:lnSpc>
              <a:spcBef>
                <a:spcPts val="0"/>
              </a:spcBef>
              <a:buNone/>
              <a:defRPr lang="en-US" sz="3733" b="0" kern="1200" spc="0" baseline="0" noProof="0" dirty="0" smtClean="0">
                <a:solidFill>
                  <a:schemeClr val="bg1">
                    <a:alpha val="99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r" defTabSz="1219170" rtl="0" eaLnBrk="1" fontAlgn="base" latinLnBrk="0" hangingPunct="1">
              <a:lnSpc>
                <a:spcPts val="4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itchFamily="34" charset="0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dirty="0"/>
              <a:t>Click To Edit Master Text Styles</a:t>
            </a:r>
          </a:p>
        </p:txBody>
      </p:sp>
      <p:pic>
        <p:nvPicPr>
          <p:cNvPr id="38" name="Picture 37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3307" y="5328920"/>
            <a:ext cx="836400" cy="73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38"/>
          <p:cNvSpPr/>
          <p:nvPr/>
        </p:nvSpPr>
        <p:spPr>
          <a:xfrm>
            <a:off x="7477760" y="6444754"/>
            <a:ext cx="4056104" cy="256545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457189" marR="0" lvl="0" indent="-457189" algn="r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© Copyright 2016, First Solar, Inc.</a:t>
            </a:r>
          </a:p>
        </p:txBody>
      </p:sp>
    </p:spTree>
    <p:extLst>
      <p:ext uri="{BB962C8B-B14F-4D97-AF65-F5344CB8AC3E}">
        <p14:creationId xmlns:p14="http://schemas.microsoft.com/office/powerpoint/2010/main" val="262559326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 nodePh="1">
                                  <p:stCondLst>
                                    <p:cond delay="120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95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9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build="p">
        <p:tmplLst>
          <p:tmpl lvl="1">
            <p:tnLst>
              <p:par>
                <p:cTn presetID="22" presetClass="entr" presetSubtype="8" fill="hold" nodeType="withEffect" nodePh="1">
                  <p:stCondLst>
                    <p:cond delay="120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95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-Sub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 23"/>
          <p:cNvSpPr>
            <a:spLocks noChangeAspect="1"/>
          </p:cNvSpPr>
          <p:nvPr/>
        </p:nvSpPr>
        <p:spPr bwMode="auto">
          <a:xfrm>
            <a:off x="1201317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3" name="Freeform 29"/>
          <p:cNvSpPr>
            <a:spLocks noChangeAspect="1"/>
          </p:cNvSpPr>
          <p:nvPr/>
        </p:nvSpPr>
        <p:spPr bwMode="auto">
          <a:xfrm>
            <a:off x="1201317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4" name="Freeform 35"/>
          <p:cNvSpPr>
            <a:spLocks noChangeAspect="1"/>
          </p:cNvSpPr>
          <p:nvPr/>
        </p:nvSpPr>
        <p:spPr bwMode="auto">
          <a:xfrm>
            <a:off x="1201317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5" name="Freeform 36"/>
          <p:cNvSpPr>
            <a:spLocks noChangeAspect="1"/>
          </p:cNvSpPr>
          <p:nvPr/>
        </p:nvSpPr>
        <p:spPr bwMode="auto">
          <a:xfrm>
            <a:off x="1201317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7" name="Freeform 42"/>
          <p:cNvSpPr>
            <a:spLocks noChangeAspect="1"/>
          </p:cNvSpPr>
          <p:nvPr/>
        </p:nvSpPr>
        <p:spPr bwMode="auto">
          <a:xfrm>
            <a:off x="1201317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8" name="Freeform 26"/>
          <p:cNvSpPr>
            <a:spLocks noChangeAspect="1"/>
          </p:cNvSpPr>
          <p:nvPr/>
        </p:nvSpPr>
        <p:spPr bwMode="auto">
          <a:xfrm>
            <a:off x="7226333" y="-314615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9" name="Freeform 45"/>
          <p:cNvSpPr>
            <a:spLocks noChangeAspect="1"/>
          </p:cNvSpPr>
          <p:nvPr/>
        </p:nvSpPr>
        <p:spPr bwMode="auto">
          <a:xfrm>
            <a:off x="9238928" y="-314616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0" name="Freeform 28"/>
          <p:cNvSpPr>
            <a:spLocks noChangeAspect="1"/>
          </p:cNvSpPr>
          <p:nvPr/>
        </p:nvSpPr>
        <p:spPr bwMode="auto">
          <a:xfrm>
            <a:off x="11247268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1" name="Freeform 32"/>
          <p:cNvSpPr>
            <a:spLocks noChangeAspect="1"/>
          </p:cNvSpPr>
          <p:nvPr/>
        </p:nvSpPr>
        <p:spPr bwMode="auto">
          <a:xfrm>
            <a:off x="7226333" y="771373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2" name="Freeform 45"/>
          <p:cNvSpPr>
            <a:spLocks noChangeAspect="1"/>
          </p:cNvSpPr>
          <p:nvPr/>
        </p:nvSpPr>
        <p:spPr bwMode="auto">
          <a:xfrm>
            <a:off x="9238928" y="75939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3" name="Freeform 34"/>
          <p:cNvSpPr>
            <a:spLocks noChangeAspect="1"/>
          </p:cNvSpPr>
          <p:nvPr/>
        </p:nvSpPr>
        <p:spPr bwMode="auto">
          <a:xfrm>
            <a:off x="11247268" y="771373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4" name="Freeform 43"/>
          <p:cNvSpPr>
            <a:spLocks noChangeAspect="1"/>
          </p:cNvSpPr>
          <p:nvPr/>
        </p:nvSpPr>
        <p:spPr bwMode="auto">
          <a:xfrm>
            <a:off x="5217995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5" name="Freeform 44"/>
          <p:cNvSpPr>
            <a:spLocks noChangeAspect="1"/>
          </p:cNvSpPr>
          <p:nvPr/>
        </p:nvSpPr>
        <p:spPr bwMode="auto">
          <a:xfrm>
            <a:off x="7226333" y="3978380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6" name="Freeform 45"/>
          <p:cNvSpPr>
            <a:spLocks noChangeAspect="1"/>
          </p:cNvSpPr>
          <p:nvPr/>
        </p:nvSpPr>
        <p:spPr bwMode="auto">
          <a:xfrm>
            <a:off x="923892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7" name="Freeform 46"/>
          <p:cNvSpPr>
            <a:spLocks noChangeAspect="1"/>
          </p:cNvSpPr>
          <p:nvPr/>
        </p:nvSpPr>
        <p:spPr bwMode="auto">
          <a:xfrm>
            <a:off x="1124726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8" name="Freeform 49"/>
          <p:cNvSpPr>
            <a:spLocks noChangeAspect="1"/>
          </p:cNvSpPr>
          <p:nvPr/>
        </p:nvSpPr>
        <p:spPr bwMode="auto">
          <a:xfrm>
            <a:off x="5217995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9" name="Freeform 49"/>
          <p:cNvSpPr>
            <a:spLocks noChangeAspect="1"/>
          </p:cNvSpPr>
          <p:nvPr/>
        </p:nvSpPr>
        <p:spPr bwMode="auto">
          <a:xfrm>
            <a:off x="7230589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0" name="Freeform 49"/>
          <p:cNvSpPr>
            <a:spLocks noChangeAspect="1"/>
          </p:cNvSpPr>
          <p:nvPr/>
        </p:nvSpPr>
        <p:spPr bwMode="auto">
          <a:xfrm>
            <a:off x="9238928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1" name="Freeform 52"/>
          <p:cNvSpPr>
            <a:spLocks noChangeAspect="1"/>
          </p:cNvSpPr>
          <p:nvPr/>
        </p:nvSpPr>
        <p:spPr bwMode="auto">
          <a:xfrm>
            <a:off x="11247268" y="5046148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2" name="Freeform 55"/>
          <p:cNvSpPr>
            <a:spLocks noChangeAspect="1"/>
          </p:cNvSpPr>
          <p:nvPr/>
        </p:nvSpPr>
        <p:spPr bwMode="auto">
          <a:xfrm>
            <a:off x="5217995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3" name="Freeform 56"/>
          <p:cNvSpPr>
            <a:spLocks noChangeAspect="1"/>
          </p:cNvSpPr>
          <p:nvPr/>
        </p:nvSpPr>
        <p:spPr bwMode="auto">
          <a:xfrm>
            <a:off x="7226333" y="6113917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4" name="Freeform 57"/>
          <p:cNvSpPr>
            <a:spLocks noChangeAspect="1"/>
          </p:cNvSpPr>
          <p:nvPr/>
        </p:nvSpPr>
        <p:spPr bwMode="auto">
          <a:xfrm>
            <a:off x="923892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5" name="Freeform 58"/>
          <p:cNvSpPr>
            <a:spLocks noChangeAspect="1"/>
          </p:cNvSpPr>
          <p:nvPr/>
        </p:nvSpPr>
        <p:spPr bwMode="auto">
          <a:xfrm>
            <a:off x="1124726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6" name="Freeform 43"/>
          <p:cNvSpPr>
            <a:spLocks noChangeAspect="1"/>
          </p:cNvSpPr>
          <p:nvPr/>
        </p:nvSpPr>
        <p:spPr bwMode="auto">
          <a:xfrm>
            <a:off x="521799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7" name="Freeform 44"/>
          <p:cNvSpPr>
            <a:spLocks noChangeAspect="1"/>
          </p:cNvSpPr>
          <p:nvPr/>
        </p:nvSpPr>
        <p:spPr bwMode="auto">
          <a:xfrm>
            <a:off x="7226333" y="2903539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8" name="Freeform 45"/>
          <p:cNvSpPr>
            <a:spLocks noChangeAspect="1"/>
          </p:cNvSpPr>
          <p:nvPr/>
        </p:nvSpPr>
        <p:spPr bwMode="auto">
          <a:xfrm>
            <a:off x="923892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9" name="Freeform 46"/>
          <p:cNvSpPr>
            <a:spLocks noChangeAspect="1"/>
          </p:cNvSpPr>
          <p:nvPr/>
        </p:nvSpPr>
        <p:spPr bwMode="auto">
          <a:xfrm>
            <a:off x="1124726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0" name="Freeform 23"/>
          <p:cNvSpPr>
            <a:spLocks noChangeAspect="1"/>
          </p:cNvSpPr>
          <p:nvPr/>
        </p:nvSpPr>
        <p:spPr bwMode="auto">
          <a:xfrm>
            <a:off x="-801655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1" name="Freeform 29"/>
          <p:cNvSpPr>
            <a:spLocks noChangeAspect="1"/>
          </p:cNvSpPr>
          <p:nvPr/>
        </p:nvSpPr>
        <p:spPr bwMode="auto">
          <a:xfrm>
            <a:off x="-801655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2" name="Freeform 35"/>
          <p:cNvSpPr>
            <a:spLocks noChangeAspect="1"/>
          </p:cNvSpPr>
          <p:nvPr/>
        </p:nvSpPr>
        <p:spPr bwMode="auto">
          <a:xfrm>
            <a:off x="-801655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3" name="Freeform 36"/>
          <p:cNvSpPr>
            <a:spLocks noChangeAspect="1"/>
          </p:cNvSpPr>
          <p:nvPr/>
        </p:nvSpPr>
        <p:spPr bwMode="auto">
          <a:xfrm>
            <a:off x="-80165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4" name="Freeform 42"/>
          <p:cNvSpPr>
            <a:spLocks noChangeAspect="1"/>
          </p:cNvSpPr>
          <p:nvPr/>
        </p:nvSpPr>
        <p:spPr bwMode="auto">
          <a:xfrm>
            <a:off x="-801655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5" name="Rectangle 74"/>
          <p:cNvSpPr/>
          <p:nvPr/>
        </p:nvSpPr>
        <p:spPr>
          <a:xfrm>
            <a:off x="-10814" y="5043790"/>
            <a:ext cx="12212804" cy="1377287"/>
          </a:xfrm>
          <a:prstGeom prst="rect">
            <a:avLst/>
          </a:prstGeom>
          <a:solidFill>
            <a:schemeClr val="accent1">
              <a:lumMod val="75000"/>
              <a:alpha val="79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6" name="Text Placeholder 45"/>
          <p:cNvSpPr>
            <a:spLocks noGrp="1"/>
          </p:cNvSpPr>
          <p:nvPr>
            <p:ph type="body" sz="quarter" idx="10" hasCustomPrompt="1"/>
          </p:nvPr>
        </p:nvSpPr>
        <p:spPr>
          <a:xfrm>
            <a:off x="1584960" y="5257800"/>
            <a:ext cx="9956800" cy="975360"/>
          </a:xfrm>
        </p:spPr>
        <p:txBody>
          <a:bodyPr rIns="0" anchor="ctr" anchorCtr="0">
            <a:noAutofit/>
          </a:bodyPr>
          <a:lstStyle>
            <a:lvl1pPr marL="0" indent="0" algn="r">
              <a:lnSpc>
                <a:spcPts val="4000"/>
              </a:lnSpc>
              <a:spcBef>
                <a:spcPts val="0"/>
              </a:spcBef>
              <a:buNone/>
              <a:defRPr lang="en-US" sz="3733" b="0" kern="1200" spc="0" baseline="0" noProof="0" dirty="0" smtClean="0">
                <a:solidFill>
                  <a:schemeClr val="bg1">
                    <a:alpha val="99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r" defTabSz="1219170" rtl="0" eaLnBrk="1" fontAlgn="base" latinLnBrk="0" hangingPunct="1">
              <a:lnSpc>
                <a:spcPts val="4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itchFamily="34" charset="0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dirty="0"/>
              <a:t>Click To Edit Master Text Styles</a:t>
            </a:r>
          </a:p>
        </p:txBody>
      </p:sp>
      <p:pic>
        <p:nvPicPr>
          <p:cNvPr id="38" name="Picture 37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3307" y="5328920"/>
            <a:ext cx="836400" cy="73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38"/>
          <p:cNvSpPr/>
          <p:nvPr/>
        </p:nvSpPr>
        <p:spPr>
          <a:xfrm>
            <a:off x="7477760" y="6444754"/>
            <a:ext cx="4056104" cy="256545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457189" marR="0" lvl="0" indent="-457189" algn="r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© Copyright 2016, First Solar, Inc.</a:t>
            </a:r>
          </a:p>
        </p:txBody>
      </p:sp>
    </p:spTree>
    <p:extLst>
      <p:ext uri="{BB962C8B-B14F-4D97-AF65-F5344CB8AC3E}">
        <p14:creationId xmlns:p14="http://schemas.microsoft.com/office/powerpoint/2010/main" val="33950351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 nodePh="1">
                                  <p:stCondLst>
                                    <p:cond delay="120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95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9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build="p">
        <p:tmplLst>
          <p:tmpl lvl="1">
            <p:tnLst>
              <p:par>
                <p:cTn presetID="22" presetClass="entr" presetSubtype="8" fill="hold" nodeType="withEffect" nodePh="1">
                  <p:stCondLst>
                    <p:cond delay="120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95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-Sub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818640"/>
          </a:xfrm>
          <a:prstGeom prst="rect">
            <a:avLst/>
          </a:prstGeom>
        </p:spPr>
      </p:pic>
      <p:sp>
        <p:nvSpPr>
          <p:cNvPr id="42" name="Freeform 23"/>
          <p:cNvSpPr>
            <a:spLocks noChangeAspect="1"/>
          </p:cNvSpPr>
          <p:nvPr/>
        </p:nvSpPr>
        <p:spPr bwMode="auto">
          <a:xfrm>
            <a:off x="1201317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3" name="Freeform 29"/>
          <p:cNvSpPr>
            <a:spLocks noChangeAspect="1"/>
          </p:cNvSpPr>
          <p:nvPr/>
        </p:nvSpPr>
        <p:spPr bwMode="auto">
          <a:xfrm>
            <a:off x="1201317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4" name="Freeform 35"/>
          <p:cNvSpPr>
            <a:spLocks noChangeAspect="1"/>
          </p:cNvSpPr>
          <p:nvPr/>
        </p:nvSpPr>
        <p:spPr bwMode="auto">
          <a:xfrm>
            <a:off x="1201317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5" name="Freeform 36"/>
          <p:cNvSpPr>
            <a:spLocks noChangeAspect="1"/>
          </p:cNvSpPr>
          <p:nvPr/>
        </p:nvSpPr>
        <p:spPr bwMode="auto">
          <a:xfrm>
            <a:off x="1201317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7" name="Freeform 42"/>
          <p:cNvSpPr>
            <a:spLocks noChangeAspect="1"/>
          </p:cNvSpPr>
          <p:nvPr/>
        </p:nvSpPr>
        <p:spPr bwMode="auto">
          <a:xfrm>
            <a:off x="1201317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8" name="Freeform 26"/>
          <p:cNvSpPr>
            <a:spLocks noChangeAspect="1"/>
          </p:cNvSpPr>
          <p:nvPr/>
        </p:nvSpPr>
        <p:spPr bwMode="auto">
          <a:xfrm>
            <a:off x="7226333" y="-314615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9" name="Freeform 45"/>
          <p:cNvSpPr>
            <a:spLocks noChangeAspect="1"/>
          </p:cNvSpPr>
          <p:nvPr/>
        </p:nvSpPr>
        <p:spPr bwMode="auto">
          <a:xfrm>
            <a:off x="9238928" y="-314616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0" name="Freeform 28"/>
          <p:cNvSpPr>
            <a:spLocks noChangeAspect="1"/>
          </p:cNvSpPr>
          <p:nvPr/>
        </p:nvSpPr>
        <p:spPr bwMode="auto">
          <a:xfrm>
            <a:off x="11247268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1" name="Freeform 32"/>
          <p:cNvSpPr>
            <a:spLocks noChangeAspect="1"/>
          </p:cNvSpPr>
          <p:nvPr/>
        </p:nvSpPr>
        <p:spPr bwMode="auto">
          <a:xfrm>
            <a:off x="7226333" y="771373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2" name="Freeform 45"/>
          <p:cNvSpPr>
            <a:spLocks noChangeAspect="1"/>
          </p:cNvSpPr>
          <p:nvPr/>
        </p:nvSpPr>
        <p:spPr bwMode="auto">
          <a:xfrm>
            <a:off x="9238928" y="75939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3" name="Freeform 34"/>
          <p:cNvSpPr>
            <a:spLocks noChangeAspect="1"/>
          </p:cNvSpPr>
          <p:nvPr/>
        </p:nvSpPr>
        <p:spPr bwMode="auto">
          <a:xfrm>
            <a:off x="11247268" y="771373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4" name="Freeform 43"/>
          <p:cNvSpPr>
            <a:spLocks noChangeAspect="1"/>
          </p:cNvSpPr>
          <p:nvPr/>
        </p:nvSpPr>
        <p:spPr bwMode="auto">
          <a:xfrm>
            <a:off x="5217995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5" name="Freeform 44"/>
          <p:cNvSpPr>
            <a:spLocks noChangeAspect="1"/>
          </p:cNvSpPr>
          <p:nvPr/>
        </p:nvSpPr>
        <p:spPr bwMode="auto">
          <a:xfrm>
            <a:off x="7226333" y="3978380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6" name="Freeform 45"/>
          <p:cNvSpPr>
            <a:spLocks noChangeAspect="1"/>
          </p:cNvSpPr>
          <p:nvPr/>
        </p:nvSpPr>
        <p:spPr bwMode="auto">
          <a:xfrm>
            <a:off x="923892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7" name="Freeform 46"/>
          <p:cNvSpPr>
            <a:spLocks noChangeAspect="1"/>
          </p:cNvSpPr>
          <p:nvPr/>
        </p:nvSpPr>
        <p:spPr bwMode="auto">
          <a:xfrm>
            <a:off x="1124726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8" name="Freeform 49"/>
          <p:cNvSpPr>
            <a:spLocks noChangeAspect="1"/>
          </p:cNvSpPr>
          <p:nvPr/>
        </p:nvSpPr>
        <p:spPr bwMode="auto">
          <a:xfrm>
            <a:off x="5217995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9" name="Freeform 49"/>
          <p:cNvSpPr>
            <a:spLocks noChangeAspect="1"/>
          </p:cNvSpPr>
          <p:nvPr/>
        </p:nvSpPr>
        <p:spPr bwMode="auto">
          <a:xfrm>
            <a:off x="7230589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0" name="Freeform 49"/>
          <p:cNvSpPr>
            <a:spLocks noChangeAspect="1"/>
          </p:cNvSpPr>
          <p:nvPr/>
        </p:nvSpPr>
        <p:spPr bwMode="auto">
          <a:xfrm>
            <a:off x="9238928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1" name="Freeform 52"/>
          <p:cNvSpPr>
            <a:spLocks noChangeAspect="1"/>
          </p:cNvSpPr>
          <p:nvPr/>
        </p:nvSpPr>
        <p:spPr bwMode="auto">
          <a:xfrm>
            <a:off x="11247268" y="5046148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2" name="Freeform 55"/>
          <p:cNvSpPr>
            <a:spLocks noChangeAspect="1"/>
          </p:cNvSpPr>
          <p:nvPr/>
        </p:nvSpPr>
        <p:spPr bwMode="auto">
          <a:xfrm>
            <a:off x="5217995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3" name="Freeform 56"/>
          <p:cNvSpPr>
            <a:spLocks noChangeAspect="1"/>
          </p:cNvSpPr>
          <p:nvPr/>
        </p:nvSpPr>
        <p:spPr bwMode="auto">
          <a:xfrm>
            <a:off x="7226333" y="6113917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4" name="Freeform 57"/>
          <p:cNvSpPr>
            <a:spLocks noChangeAspect="1"/>
          </p:cNvSpPr>
          <p:nvPr/>
        </p:nvSpPr>
        <p:spPr bwMode="auto">
          <a:xfrm>
            <a:off x="923892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5" name="Freeform 58"/>
          <p:cNvSpPr>
            <a:spLocks noChangeAspect="1"/>
          </p:cNvSpPr>
          <p:nvPr/>
        </p:nvSpPr>
        <p:spPr bwMode="auto">
          <a:xfrm>
            <a:off x="1124726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6" name="Freeform 43"/>
          <p:cNvSpPr>
            <a:spLocks noChangeAspect="1"/>
          </p:cNvSpPr>
          <p:nvPr/>
        </p:nvSpPr>
        <p:spPr bwMode="auto">
          <a:xfrm>
            <a:off x="521799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7" name="Freeform 44"/>
          <p:cNvSpPr>
            <a:spLocks noChangeAspect="1"/>
          </p:cNvSpPr>
          <p:nvPr/>
        </p:nvSpPr>
        <p:spPr bwMode="auto">
          <a:xfrm>
            <a:off x="7226333" y="2903539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8" name="Freeform 45"/>
          <p:cNvSpPr>
            <a:spLocks noChangeAspect="1"/>
          </p:cNvSpPr>
          <p:nvPr/>
        </p:nvSpPr>
        <p:spPr bwMode="auto">
          <a:xfrm>
            <a:off x="923892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9" name="Freeform 46"/>
          <p:cNvSpPr>
            <a:spLocks noChangeAspect="1"/>
          </p:cNvSpPr>
          <p:nvPr/>
        </p:nvSpPr>
        <p:spPr bwMode="auto">
          <a:xfrm>
            <a:off x="1124726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0" name="Freeform 23"/>
          <p:cNvSpPr>
            <a:spLocks noChangeAspect="1"/>
          </p:cNvSpPr>
          <p:nvPr/>
        </p:nvSpPr>
        <p:spPr bwMode="auto">
          <a:xfrm>
            <a:off x="-801655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1" name="Freeform 29"/>
          <p:cNvSpPr>
            <a:spLocks noChangeAspect="1"/>
          </p:cNvSpPr>
          <p:nvPr/>
        </p:nvSpPr>
        <p:spPr bwMode="auto">
          <a:xfrm>
            <a:off x="-801655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2" name="Freeform 35"/>
          <p:cNvSpPr>
            <a:spLocks noChangeAspect="1"/>
          </p:cNvSpPr>
          <p:nvPr/>
        </p:nvSpPr>
        <p:spPr bwMode="auto">
          <a:xfrm>
            <a:off x="-801655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3" name="Freeform 36"/>
          <p:cNvSpPr>
            <a:spLocks noChangeAspect="1"/>
          </p:cNvSpPr>
          <p:nvPr/>
        </p:nvSpPr>
        <p:spPr bwMode="auto">
          <a:xfrm>
            <a:off x="-80165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4" name="Freeform 42"/>
          <p:cNvSpPr>
            <a:spLocks noChangeAspect="1"/>
          </p:cNvSpPr>
          <p:nvPr/>
        </p:nvSpPr>
        <p:spPr bwMode="auto">
          <a:xfrm>
            <a:off x="-801655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5" name="Rectangle 74"/>
          <p:cNvSpPr/>
          <p:nvPr/>
        </p:nvSpPr>
        <p:spPr>
          <a:xfrm>
            <a:off x="-10814" y="5043790"/>
            <a:ext cx="12212804" cy="1377287"/>
          </a:xfrm>
          <a:prstGeom prst="rect">
            <a:avLst/>
          </a:prstGeom>
          <a:solidFill>
            <a:schemeClr val="accent1">
              <a:lumMod val="75000"/>
              <a:alpha val="79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6" name="Text Placeholder 45"/>
          <p:cNvSpPr>
            <a:spLocks noGrp="1"/>
          </p:cNvSpPr>
          <p:nvPr>
            <p:ph type="body" sz="quarter" idx="10" hasCustomPrompt="1"/>
          </p:nvPr>
        </p:nvSpPr>
        <p:spPr>
          <a:xfrm>
            <a:off x="1584960" y="5257800"/>
            <a:ext cx="9956800" cy="975360"/>
          </a:xfrm>
        </p:spPr>
        <p:txBody>
          <a:bodyPr rIns="0" anchor="ctr" anchorCtr="0">
            <a:noAutofit/>
          </a:bodyPr>
          <a:lstStyle>
            <a:lvl1pPr marL="0" indent="0" algn="r">
              <a:lnSpc>
                <a:spcPts val="4000"/>
              </a:lnSpc>
              <a:spcBef>
                <a:spcPts val="0"/>
              </a:spcBef>
              <a:buNone/>
              <a:defRPr lang="en-US" sz="3733" b="0" kern="1200" spc="0" baseline="0" noProof="0" dirty="0" smtClean="0">
                <a:solidFill>
                  <a:schemeClr val="bg1">
                    <a:alpha val="99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r" defTabSz="1219170" rtl="0" eaLnBrk="1" fontAlgn="base" latinLnBrk="0" hangingPunct="1">
              <a:lnSpc>
                <a:spcPts val="4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itchFamily="34" charset="0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dirty="0"/>
              <a:t>Click To Edit Master Text Styles</a:t>
            </a:r>
          </a:p>
        </p:txBody>
      </p:sp>
      <p:pic>
        <p:nvPicPr>
          <p:cNvPr id="39" name="Picture 3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3307" y="5328920"/>
            <a:ext cx="836400" cy="73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39"/>
          <p:cNvSpPr/>
          <p:nvPr/>
        </p:nvSpPr>
        <p:spPr>
          <a:xfrm>
            <a:off x="7477760" y="6444754"/>
            <a:ext cx="4056104" cy="256545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457189" marR="0" lvl="0" indent="-457189" algn="r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© Copyright 2016, First Solar, Inc.</a:t>
            </a:r>
          </a:p>
        </p:txBody>
      </p:sp>
    </p:spTree>
    <p:extLst>
      <p:ext uri="{BB962C8B-B14F-4D97-AF65-F5344CB8AC3E}">
        <p14:creationId xmlns:p14="http://schemas.microsoft.com/office/powerpoint/2010/main" val="37864865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 nodePh="1">
                                  <p:stCondLst>
                                    <p:cond delay="120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95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9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build="p">
        <p:tmplLst>
          <p:tmpl lvl="1">
            <p:tnLst>
              <p:par>
                <p:cTn presetID="22" presetClass="entr" presetSubtype="8" fill="hold" nodeType="withEffect" nodePh="1">
                  <p:stCondLst>
                    <p:cond delay="120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95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ubTitl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23"/>
          <p:cNvSpPr>
            <a:spLocks noChangeAspect="1"/>
          </p:cNvSpPr>
          <p:nvPr/>
        </p:nvSpPr>
        <p:spPr bwMode="auto">
          <a:xfrm>
            <a:off x="1201317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2" name="Freeform 29"/>
          <p:cNvSpPr>
            <a:spLocks noChangeAspect="1"/>
          </p:cNvSpPr>
          <p:nvPr/>
        </p:nvSpPr>
        <p:spPr bwMode="auto">
          <a:xfrm>
            <a:off x="1201317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3" name="Freeform 35"/>
          <p:cNvSpPr>
            <a:spLocks noChangeAspect="1"/>
          </p:cNvSpPr>
          <p:nvPr/>
        </p:nvSpPr>
        <p:spPr bwMode="auto">
          <a:xfrm>
            <a:off x="1201317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34" name="Freeform 36"/>
          <p:cNvSpPr>
            <a:spLocks noChangeAspect="1"/>
          </p:cNvSpPr>
          <p:nvPr/>
        </p:nvSpPr>
        <p:spPr bwMode="auto">
          <a:xfrm>
            <a:off x="1201317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2" name="Freeform 42"/>
          <p:cNvSpPr>
            <a:spLocks noChangeAspect="1"/>
          </p:cNvSpPr>
          <p:nvPr/>
        </p:nvSpPr>
        <p:spPr bwMode="auto">
          <a:xfrm>
            <a:off x="1201317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3" name="Freeform 26"/>
          <p:cNvSpPr>
            <a:spLocks noChangeAspect="1"/>
          </p:cNvSpPr>
          <p:nvPr/>
        </p:nvSpPr>
        <p:spPr bwMode="auto">
          <a:xfrm>
            <a:off x="7226333" y="-314615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4" name="Freeform 45"/>
          <p:cNvSpPr>
            <a:spLocks noChangeAspect="1"/>
          </p:cNvSpPr>
          <p:nvPr/>
        </p:nvSpPr>
        <p:spPr bwMode="auto">
          <a:xfrm>
            <a:off x="9238928" y="-314616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5" name="Freeform 28"/>
          <p:cNvSpPr>
            <a:spLocks noChangeAspect="1"/>
          </p:cNvSpPr>
          <p:nvPr/>
        </p:nvSpPr>
        <p:spPr bwMode="auto">
          <a:xfrm>
            <a:off x="11247268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7" name="Freeform 32"/>
          <p:cNvSpPr>
            <a:spLocks noChangeAspect="1"/>
          </p:cNvSpPr>
          <p:nvPr/>
        </p:nvSpPr>
        <p:spPr bwMode="auto">
          <a:xfrm>
            <a:off x="7226333" y="771373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8" name="Freeform 45"/>
          <p:cNvSpPr>
            <a:spLocks noChangeAspect="1"/>
          </p:cNvSpPr>
          <p:nvPr/>
        </p:nvSpPr>
        <p:spPr bwMode="auto">
          <a:xfrm>
            <a:off x="9238928" y="75939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9" name="Freeform 34"/>
          <p:cNvSpPr>
            <a:spLocks noChangeAspect="1"/>
          </p:cNvSpPr>
          <p:nvPr/>
        </p:nvSpPr>
        <p:spPr bwMode="auto">
          <a:xfrm>
            <a:off x="11247268" y="771373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0" name="Freeform 43"/>
          <p:cNvSpPr>
            <a:spLocks noChangeAspect="1"/>
          </p:cNvSpPr>
          <p:nvPr/>
        </p:nvSpPr>
        <p:spPr bwMode="auto">
          <a:xfrm>
            <a:off x="5217995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1" name="Freeform 44"/>
          <p:cNvSpPr>
            <a:spLocks noChangeAspect="1"/>
          </p:cNvSpPr>
          <p:nvPr/>
        </p:nvSpPr>
        <p:spPr bwMode="auto">
          <a:xfrm>
            <a:off x="7226333" y="3978380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2" name="Freeform 45"/>
          <p:cNvSpPr>
            <a:spLocks noChangeAspect="1"/>
          </p:cNvSpPr>
          <p:nvPr/>
        </p:nvSpPr>
        <p:spPr bwMode="auto">
          <a:xfrm>
            <a:off x="923892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3" name="Freeform 46"/>
          <p:cNvSpPr>
            <a:spLocks noChangeAspect="1"/>
          </p:cNvSpPr>
          <p:nvPr/>
        </p:nvSpPr>
        <p:spPr bwMode="auto">
          <a:xfrm>
            <a:off x="1124726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4" name="Freeform 49"/>
          <p:cNvSpPr>
            <a:spLocks noChangeAspect="1"/>
          </p:cNvSpPr>
          <p:nvPr/>
        </p:nvSpPr>
        <p:spPr bwMode="auto">
          <a:xfrm>
            <a:off x="5217995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5" name="Freeform 49"/>
          <p:cNvSpPr>
            <a:spLocks noChangeAspect="1"/>
          </p:cNvSpPr>
          <p:nvPr/>
        </p:nvSpPr>
        <p:spPr bwMode="auto">
          <a:xfrm>
            <a:off x="7230589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6" name="Freeform 49"/>
          <p:cNvSpPr>
            <a:spLocks noChangeAspect="1"/>
          </p:cNvSpPr>
          <p:nvPr/>
        </p:nvSpPr>
        <p:spPr bwMode="auto">
          <a:xfrm>
            <a:off x="9238928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7" name="Freeform 52"/>
          <p:cNvSpPr>
            <a:spLocks noChangeAspect="1"/>
          </p:cNvSpPr>
          <p:nvPr/>
        </p:nvSpPr>
        <p:spPr bwMode="auto">
          <a:xfrm>
            <a:off x="11247268" y="5046148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8" name="Freeform 55"/>
          <p:cNvSpPr>
            <a:spLocks noChangeAspect="1"/>
          </p:cNvSpPr>
          <p:nvPr/>
        </p:nvSpPr>
        <p:spPr bwMode="auto">
          <a:xfrm>
            <a:off x="5217995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9" name="Freeform 56"/>
          <p:cNvSpPr>
            <a:spLocks noChangeAspect="1"/>
          </p:cNvSpPr>
          <p:nvPr/>
        </p:nvSpPr>
        <p:spPr bwMode="auto">
          <a:xfrm>
            <a:off x="7226333" y="6113917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0" name="Freeform 57"/>
          <p:cNvSpPr>
            <a:spLocks noChangeAspect="1"/>
          </p:cNvSpPr>
          <p:nvPr/>
        </p:nvSpPr>
        <p:spPr bwMode="auto">
          <a:xfrm>
            <a:off x="923892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1" name="Freeform 58"/>
          <p:cNvSpPr>
            <a:spLocks noChangeAspect="1"/>
          </p:cNvSpPr>
          <p:nvPr/>
        </p:nvSpPr>
        <p:spPr bwMode="auto">
          <a:xfrm>
            <a:off x="1124726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2" name="Freeform 43"/>
          <p:cNvSpPr>
            <a:spLocks noChangeAspect="1"/>
          </p:cNvSpPr>
          <p:nvPr/>
        </p:nvSpPr>
        <p:spPr bwMode="auto">
          <a:xfrm>
            <a:off x="521799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3" name="Freeform 44"/>
          <p:cNvSpPr>
            <a:spLocks noChangeAspect="1"/>
          </p:cNvSpPr>
          <p:nvPr/>
        </p:nvSpPr>
        <p:spPr bwMode="auto">
          <a:xfrm>
            <a:off x="7226333" y="2903539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4" name="Freeform 45"/>
          <p:cNvSpPr>
            <a:spLocks noChangeAspect="1"/>
          </p:cNvSpPr>
          <p:nvPr/>
        </p:nvSpPr>
        <p:spPr bwMode="auto">
          <a:xfrm>
            <a:off x="923892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5" name="Freeform 46"/>
          <p:cNvSpPr>
            <a:spLocks noChangeAspect="1"/>
          </p:cNvSpPr>
          <p:nvPr/>
        </p:nvSpPr>
        <p:spPr bwMode="auto">
          <a:xfrm>
            <a:off x="1124726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6" name="Freeform 23"/>
          <p:cNvSpPr>
            <a:spLocks noChangeAspect="1"/>
          </p:cNvSpPr>
          <p:nvPr/>
        </p:nvSpPr>
        <p:spPr bwMode="auto">
          <a:xfrm>
            <a:off x="-801655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7" name="Freeform 29"/>
          <p:cNvSpPr>
            <a:spLocks noChangeAspect="1"/>
          </p:cNvSpPr>
          <p:nvPr/>
        </p:nvSpPr>
        <p:spPr bwMode="auto">
          <a:xfrm>
            <a:off x="-801655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8" name="Freeform 35"/>
          <p:cNvSpPr>
            <a:spLocks noChangeAspect="1"/>
          </p:cNvSpPr>
          <p:nvPr/>
        </p:nvSpPr>
        <p:spPr bwMode="auto">
          <a:xfrm>
            <a:off x="-801655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9" name="Freeform 36"/>
          <p:cNvSpPr>
            <a:spLocks noChangeAspect="1"/>
          </p:cNvSpPr>
          <p:nvPr/>
        </p:nvSpPr>
        <p:spPr bwMode="auto">
          <a:xfrm>
            <a:off x="-80165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0" name="Freeform 42"/>
          <p:cNvSpPr>
            <a:spLocks noChangeAspect="1"/>
          </p:cNvSpPr>
          <p:nvPr/>
        </p:nvSpPr>
        <p:spPr bwMode="auto">
          <a:xfrm>
            <a:off x="-801655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1" name="Rectangle 70"/>
          <p:cNvSpPr/>
          <p:nvPr/>
        </p:nvSpPr>
        <p:spPr>
          <a:xfrm>
            <a:off x="-10814" y="5043790"/>
            <a:ext cx="12212804" cy="1377287"/>
          </a:xfrm>
          <a:prstGeom prst="rect">
            <a:avLst/>
          </a:prstGeom>
          <a:solidFill>
            <a:schemeClr val="accent1">
              <a:lumMod val="75000"/>
              <a:alpha val="79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2" name="Text Placeholder 45"/>
          <p:cNvSpPr>
            <a:spLocks noGrp="1"/>
          </p:cNvSpPr>
          <p:nvPr>
            <p:ph type="body" sz="quarter" idx="10" hasCustomPrompt="1"/>
          </p:nvPr>
        </p:nvSpPr>
        <p:spPr>
          <a:xfrm>
            <a:off x="1584960" y="5257800"/>
            <a:ext cx="9956800" cy="975360"/>
          </a:xfrm>
        </p:spPr>
        <p:txBody>
          <a:bodyPr rIns="0" anchor="ctr" anchorCtr="0">
            <a:noAutofit/>
          </a:bodyPr>
          <a:lstStyle>
            <a:lvl1pPr marL="0" indent="0" algn="r">
              <a:lnSpc>
                <a:spcPts val="4000"/>
              </a:lnSpc>
              <a:spcBef>
                <a:spcPts val="0"/>
              </a:spcBef>
              <a:buNone/>
              <a:defRPr lang="en-US" sz="3733" b="0" kern="1200" spc="0" baseline="0" noProof="0" dirty="0" smtClean="0">
                <a:solidFill>
                  <a:schemeClr val="bg1">
                    <a:alpha val="99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marL="0" marR="0" lvl="0" indent="0" algn="r" defTabSz="1219170" rtl="0" eaLnBrk="1" fontAlgn="base" latinLnBrk="0" hangingPunct="1">
              <a:lnSpc>
                <a:spcPts val="4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itchFamily="34" charset="0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dirty="0"/>
              <a:t>Click To Edit Master Text Styles</a:t>
            </a:r>
          </a:p>
        </p:txBody>
      </p:sp>
      <p:pic>
        <p:nvPicPr>
          <p:cNvPr id="37" name="Picture 36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3307" y="5328920"/>
            <a:ext cx="836400" cy="73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38"/>
          <p:cNvSpPr/>
          <p:nvPr/>
        </p:nvSpPr>
        <p:spPr>
          <a:xfrm>
            <a:off x="7477760" y="6444754"/>
            <a:ext cx="4056104" cy="256545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457189" marR="0" lvl="0" indent="-457189" algn="r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© Copyright 2016, First Solar, Inc.</a:t>
            </a:r>
          </a:p>
        </p:txBody>
      </p:sp>
    </p:spTree>
    <p:extLst>
      <p:ext uri="{BB962C8B-B14F-4D97-AF65-F5344CB8AC3E}">
        <p14:creationId xmlns:p14="http://schemas.microsoft.com/office/powerpoint/2010/main" val="2162255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 nodePh="1">
                                  <p:stCondLst>
                                    <p:cond delay="120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95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9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build="p">
        <p:tmplLst>
          <p:tmpl lvl="1">
            <p:tnLst>
              <p:par>
                <p:cTn presetID="22" presetClass="entr" presetSubtype="8" fill="hold" nodeType="withEffect" nodePh="1">
                  <p:stCondLst>
                    <p:cond delay="120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95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-SubTitl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23"/>
          <p:cNvSpPr>
            <a:spLocks noChangeAspect="1"/>
          </p:cNvSpPr>
          <p:nvPr/>
        </p:nvSpPr>
        <p:spPr bwMode="auto">
          <a:xfrm>
            <a:off x="1201317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2" name="Freeform 29"/>
          <p:cNvSpPr>
            <a:spLocks noChangeAspect="1"/>
          </p:cNvSpPr>
          <p:nvPr/>
        </p:nvSpPr>
        <p:spPr bwMode="auto">
          <a:xfrm>
            <a:off x="1201317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3" name="Freeform 35"/>
          <p:cNvSpPr>
            <a:spLocks noChangeAspect="1"/>
          </p:cNvSpPr>
          <p:nvPr/>
        </p:nvSpPr>
        <p:spPr bwMode="auto">
          <a:xfrm>
            <a:off x="1201317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4" name="Freeform 36"/>
          <p:cNvSpPr>
            <a:spLocks noChangeAspect="1"/>
          </p:cNvSpPr>
          <p:nvPr/>
        </p:nvSpPr>
        <p:spPr bwMode="auto">
          <a:xfrm>
            <a:off x="1201317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5" name="Freeform 42"/>
          <p:cNvSpPr>
            <a:spLocks noChangeAspect="1"/>
          </p:cNvSpPr>
          <p:nvPr/>
        </p:nvSpPr>
        <p:spPr bwMode="auto">
          <a:xfrm>
            <a:off x="1201317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7" name="Freeform 26"/>
          <p:cNvSpPr>
            <a:spLocks noChangeAspect="1"/>
          </p:cNvSpPr>
          <p:nvPr/>
        </p:nvSpPr>
        <p:spPr bwMode="auto">
          <a:xfrm>
            <a:off x="7226333" y="-314615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8" name="Freeform 45"/>
          <p:cNvSpPr>
            <a:spLocks noChangeAspect="1"/>
          </p:cNvSpPr>
          <p:nvPr/>
        </p:nvSpPr>
        <p:spPr bwMode="auto">
          <a:xfrm>
            <a:off x="9238928" y="-314616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49" name="Freeform 28"/>
          <p:cNvSpPr>
            <a:spLocks noChangeAspect="1"/>
          </p:cNvSpPr>
          <p:nvPr/>
        </p:nvSpPr>
        <p:spPr bwMode="auto">
          <a:xfrm>
            <a:off x="11247268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0" name="Freeform 32"/>
          <p:cNvSpPr>
            <a:spLocks noChangeAspect="1"/>
          </p:cNvSpPr>
          <p:nvPr/>
        </p:nvSpPr>
        <p:spPr bwMode="auto">
          <a:xfrm>
            <a:off x="7226333" y="771373"/>
            <a:ext cx="1893720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1" name="Freeform 45"/>
          <p:cNvSpPr>
            <a:spLocks noChangeAspect="1"/>
          </p:cNvSpPr>
          <p:nvPr/>
        </p:nvSpPr>
        <p:spPr bwMode="auto">
          <a:xfrm>
            <a:off x="9238928" y="75939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2" name="Freeform 34"/>
          <p:cNvSpPr>
            <a:spLocks noChangeAspect="1"/>
          </p:cNvSpPr>
          <p:nvPr/>
        </p:nvSpPr>
        <p:spPr bwMode="auto">
          <a:xfrm>
            <a:off x="11247268" y="771373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3" name="Freeform 43"/>
          <p:cNvSpPr>
            <a:spLocks noChangeAspect="1"/>
          </p:cNvSpPr>
          <p:nvPr/>
        </p:nvSpPr>
        <p:spPr bwMode="auto">
          <a:xfrm>
            <a:off x="5217995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4" name="Freeform 44"/>
          <p:cNvSpPr>
            <a:spLocks noChangeAspect="1"/>
          </p:cNvSpPr>
          <p:nvPr/>
        </p:nvSpPr>
        <p:spPr bwMode="auto">
          <a:xfrm>
            <a:off x="7226333" y="3978380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5" name="Freeform 45"/>
          <p:cNvSpPr>
            <a:spLocks noChangeAspect="1"/>
          </p:cNvSpPr>
          <p:nvPr/>
        </p:nvSpPr>
        <p:spPr bwMode="auto">
          <a:xfrm>
            <a:off x="923892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6" name="Freeform 46"/>
          <p:cNvSpPr>
            <a:spLocks noChangeAspect="1"/>
          </p:cNvSpPr>
          <p:nvPr/>
        </p:nvSpPr>
        <p:spPr bwMode="auto">
          <a:xfrm>
            <a:off x="11247268" y="3978380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7" name="Freeform 49"/>
          <p:cNvSpPr>
            <a:spLocks noChangeAspect="1"/>
          </p:cNvSpPr>
          <p:nvPr/>
        </p:nvSpPr>
        <p:spPr bwMode="auto">
          <a:xfrm>
            <a:off x="5217995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8" name="Freeform 49"/>
          <p:cNvSpPr>
            <a:spLocks noChangeAspect="1"/>
          </p:cNvSpPr>
          <p:nvPr/>
        </p:nvSpPr>
        <p:spPr bwMode="auto">
          <a:xfrm>
            <a:off x="7230589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9" name="Freeform 49"/>
          <p:cNvSpPr>
            <a:spLocks noChangeAspect="1"/>
          </p:cNvSpPr>
          <p:nvPr/>
        </p:nvSpPr>
        <p:spPr bwMode="auto">
          <a:xfrm>
            <a:off x="9238928" y="504378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0" name="Freeform 52"/>
          <p:cNvSpPr>
            <a:spLocks noChangeAspect="1"/>
          </p:cNvSpPr>
          <p:nvPr/>
        </p:nvSpPr>
        <p:spPr bwMode="auto">
          <a:xfrm>
            <a:off x="11247268" y="5046148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1" name="Freeform 55"/>
          <p:cNvSpPr>
            <a:spLocks noChangeAspect="1"/>
          </p:cNvSpPr>
          <p:nvPr/>
        </p:nvSpPr>
        <p:spPr bwMode="auto">
          <a:xfrm>
            <a:off x="5217995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2" name="Freeform 56"/>
          <p:cNvSpPr>
            <a:spLocks noChangeAspect="1"/>
          </p:cNvSpPr>
          <p:nvPr/>
        </p:nvSpPr>
        <p:spPr bwMode="auto">
          <a:xfrm>
            <a:off x="7226333" y="6113917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3" name="Freeform 57"/>
          <p:cNvSpPr>
            <a:spLocks noChangeAspect="1"/>
          </p:cNvSpPr>
          <p:nvPr/>
        </p:nvSpPr>
        <p:spPr bwMode="auto">
          <a:xfrm>
            <a:off x="923892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4" name="Freeform 58"/>
          <p:cNvSpPr>
            <a:spLocks noChangeAspect="1"/>
          </p:cNvSpPr>
          <p:nvPr/>
        </p:nvSpPr>
        <p:spPr bwMode="auto">
          <a:xfrm>
            <a:off x="11247268" y="6113917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5" name="Freeform 43"/>
          <p:cNvSpPr>
            <a:spLocks noChangeAspect="1"/>
          </p:cNvSpPr>
          <p:nvPr/>
        </p:nvSpPr>
        <p:spPr bwMode="auto">
          <a:xfrm>
            <a:off x="521799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6" name="Freeform 44"/>
          <p:cNvSpPr>
            <a:spLocks noChangeAspect="1"/>
          </p:cNvSpPr>
          <p:nvPr/>
        </p:nvSpPr>
        <p:spPr bwMode="auto">
          <a:xfrm>
            <a:off x="7226333" y="2903539"/>
            <a:ext cx="1893720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7" name="Freeform 45"/>
          <p:cNvSpPr>
            <a:spLocks noChangeAspect="1"/>
          </p:cNvSpPr>
          <p:nvPr/>
        </p:nvSpPr>
        <p:spPr bwMode="auto">
          <a:xfrm>
            <a:off x="923892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8" name="Freeform 46"/>
          <p:cNvSpPr>
            <a:spLocks noChangeAspect="1"/>
          </p:cNvSpPr>
          <p:nvPr/>
        </p:nvSpPr>
        <p:spPr bwMode="auto">
          <a:xfrm>
            <a:off x="11247268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69" name="Freeform 23"/>
          <p:cNvSpPr>
            <a:spLocks noChangeAspect="1"/>
          </p:cNvSpPr>
          <p:nvPr/>
        </p:nvSpPr>
        <p:spPr bwMode="auto">
          <a:xfrm>
            <a:off x="-801655" y="-314615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0" name="Freeform 29"/>
          <p:cNvSpPr>
            <a:spLocks noChangeAspect="1"/>
          </p:cNvSpPr>
          <p:nvPr/>
        </p:nvSpPr>
        <p:spPr bwMode="auto">
          <a:xfrm>
            <a:off x="-801655" y="759399"/>
            <a:ext cx="1889464" cy="952820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1" name="Freeform 35"/>
          <p:cNvSpPr>
            <a:spLocks noChangeAspect="1"/>
          </p:cNvSpPr>
          <p:nvPr/>
        </p:nvSpPr>
        <p:spPr bwMode="auto">
          <a:xfrm>
            <a:off x="-801655" y="1833413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2" name="Freeform 36"/>
          <p:cNvSpPr>
            <a:spLocks noChangeAspect="1"/>
          </p:cNvSpPr>
          <p:nvPr/>
        </p:nvSpPr>
        <p:spPr bwMode="auto">
          <a:xfrm>
            <a:off x="-801655" y="2903539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3" name="Freeform 42"/>
          <p:cNvSpPr>
            <a:spLocks noChangeAspect="1"/>
          </p:cNvSpPr>
          <p:nvPr/>
        </p:nvSpPr>
        <p:spPr bwMode="auto">
          <a:xfrm>
            <a:off x="-801655" y="3973664"/>
            <a:ext cx="1889464" cy="948931"/>
          </a:xfrm>
          <a:prstGeom prst="rect">
            <a:avLst/>
          </a:prstGeom>
          <a:solidFill>
            <a:srgbClr val="FFFFFF">
              <a:alpha val="22745"/>
            </a:srgbClr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4" name="Rectangle 73"/>
          <p:cNvSpPr/>
          <p:nvPr/>
        </p:nvSpPr>
        <p:spPr>
          <a:xfrm>
            <a:off x="-10814" y="5043790"/>
            <a:ext cx="12212804" cy="1377287"/>
          </a:xfrm>
          <a:prstGeom prst="rect">
            <a:avLst/>
          </a:prstGeom>
          <a:solidFill>
            <a:schemeClr val="accent1">
              <a:lumMod val="75000"/>
              <a:alpha val="79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5" name="Text Placeholder 45"/>
          <p:cNvSpPr>
            <a:spLocks noGrp="1"/>
          </p:cNvSpPr>
          <p:nvPr>
            <p:ph type="body" sz="quarter" idx="10" hasCustomPrompt="1"/>
          </p:nvPr>
        </p:nvSpPr>
        <p:spPr>
          <a:xfrm>
            <a:off x="1584960" y="5257800"/>
            <a:ext cx="9956800" cy="975360"/>
          </a:xfrm>
        </p:spPr>
        <p:txBody>
          <a:bodyPr rIns="0" anchor="ctr" anchorCtr="0">
            <a:noAutofit/>
          </a:bodyPr>
          <a:lstStyle>
            <a:lvl1pPr marL="0" indent="0" algn="r">
              <a:lnSpc>
                <a:spcPts val="4000"/>
              </a:lnSpc>
              <a:spcBef>
                <a:spcPts val="0"/>
              </a:spcBef>
              <a:buNone/>
              <a:defRPr lang="en-US" sz="3733" b="0" kern="1200" spc="0" baseline="0" noProof="0" dirty="0" smtClean="0">
                <a:solidFill>
                  <a:schemeClr val="bg1">
                    <a:alpha val="99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39" name="Picture 38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3307" y="5328920"/>
            <a:ext cx="836400" cy="73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7477760" y="6444754"/>
            <a:ext cx="4056104" cy="256545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457189" marR="0" lvl="0" indent="-457189" algn="r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© Copyright 2016, First Solar, Inc.</a:t>
            </a:r>
          </a:p>
        </p:txBody>
      </p:sp>
    </p:spTree>
    <p:extLst>
      <p:ext uri="{BB962C8B-B14F-4D97-AF65-F5344CB8AC3E}">
        <p14:creationId xmlns:p14="http://schemas.microsoft.com/office/powerpoint/2010/main" val="11236357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 nodePh="1">
                                  <p:stCondLst>
                                    <p:cond delay="120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95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9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build="p">
        <p:tmplLst>
          <p:tmpl lvl="1">
            <p:tnLst>
              <p:par>
                <p:cTn presetID="22" presetClass="entr" presetSubtype="8" fill="hold" nodeType="withEffect" nodePh="1">
                  <p:stCondLst>
                    <p:cond delay="120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95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2308"/>
            <a:ext cx="11338560" cy="975360"/>
          </a:xfrm>
        </p:spPr>
        <p:txBody>
          <a:bodyPr tIns="164592" anchor="ctr" anchorCtr="0"/>
          <a:lstStyle>
            <a:lvl1pPr>
              <a:lnSpc>
                <a:spcPct val="80000"/>
              </a:lnSpc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3644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2133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58382100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 W/ 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b="0" i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US" dirty="0"/>
          </a:p>
        </p:txBody>
      </p:sp>
      <p:sp>
        <p:nvSpPr>
          <p:cNvPr id="5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12064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3843848813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47548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2133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96900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</p:spTree>
    <p:extLst>
      <p:ext uri="{BB962C8B-B14F-4D97-AF65-F5344CB8AC3E}">
        <p14:creationId xmlns:p14="http://schemas.microsoft.com/office/powerpoint/2010/main" val="832221976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 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3"/>
          <p:cNvSpPr>
            <a:spLocks noGrp="1"/>
          </p:cNvSpPr>
          <p:nvPr>
            <p:ph sz="quarter" idx="13"/>
          </p:nvPr>
        </p:nvSpPr>
        <p:spPr>
          <a:xfrm>
            <a:off x="402335" y="1097280"/>
            <a:ext cx="11338560" cy="45110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73024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88895040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/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3644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2133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384117288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/SubTitle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12064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7171972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53644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53644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24200024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 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b="0" i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51206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51206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747319287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 Spli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47548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47548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6400" y="596900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7241018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 Split Vertical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73024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quarter" idx="13"/>
          </p:nvPr>
        </p:nvSpPr>
        <p:spPr>
          <a:xfrm>
            <a:off x="404284" y="1097280"/>
            <a:ext cx="5486400" cy="45110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45110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5979525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/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53644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2"/>
          </p:nvPr>
        </p:nvSpPr>
        <p:spPr>
          <a:xfrm>
            <a:off x="6244167" y="1097280"/>
            <a:ext cx="5486400" cy="5364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130861189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/SubTitle W/ 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quarter" idx="10"/>
          </p:nvPr>
        </p:nvSpPr>
        <p:spPr>
          <a:xfrm>
            <a:off x="404283" y="1097280"/>
            <a:ext cx="5486400" cy="51206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quarter" idx="14"/>
          </p:nvPr>
        </p:nvSpPr>
        <p:spPr>
          <a:xfrm>
            <a:off x="6244167" y="1097280"/>
            <a:ext cx="5486400" cy="51206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144481491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Pictur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402167" y="1097280"/>
            <a:ext cx="4876800" cy="512064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867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75819" y="1097280"/>
            <a:ext cx="6265333" cy="5120640"/>
          </a:xfrm>
        </p:spPr>
        <p:txBody>
          <a:bodyPr/>
          <a:lstStyle>
            <a:lvl1pPr>
              <a:lnSpc>
                <a:spcPct val="90000"/>
              </a:lnSpc>
              <a:defRPr sz="2133"/>
            </a:lvl1pPr>
            <a:lvl2pPr>
              <a:lnSpc>
                <a:spcPct val="90000"/>
              </a:lnSpc>
              <a:defRPr sz="1867"/>
            </a:lvl2pPr>
            <a:lvl3pPr>
              <a:lnSpc>
                <a:spcPct val="90000"/>
              </a:lnSpc>
              <a:defRPr sz="1867"/>
            </a:lvl3pPr>
            <a:lvl4pPr>
              <a:buClrTx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84202201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6872758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 W/ 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b="0" i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2889911375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6400" y="596900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</p:spTree>
    <p:extLst>
      <p:ext uri="{BB962C8B-B14F-4D97-AF65-F5344CB8AC3E}">
        <p14:creationId xmlns:p14="http://schemas.microsoft.com/office/powerpoint/2010/main" val="4205184235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_Title Only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73024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586520455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/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635827903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/SubTitle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717729382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1"/>
          <p:cNvSpPr>
            <a:spLocks noGrp="1" noChangeArrowheads="1"/>
          </p:cNvSpPr>
          <p:nvPr/>
        </p:nvSpPr>
        <p:spPr bwMode="auto">
          <a:xfrm>
            <a:off x="11462995" y="6233160"/>
            <a:ext cx="609600" cy="24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b" anchorCtr="0"/>
          <a:lstStyle/>
          <a:p>
            <a:pPr algn="r"/>
            <a:fld id="{2EFC56DB-0B3A-4FC6-9CA8-74B391DA3C8A}" type="slidenum">
              <a:rPr lang="en-US" sz="1067" noProof="0" smtClean="0">
                <a:solidFill>
                  <a:schemeClr val="tx1"/>
                </a:solidFill>
                <a:latin typeface="Calibri" pitchFamily="1" charset="0"/>
              </a:rPr>
              <a:pPr algn="r"/>
              <a:t>‹#›</a:t>
            </a:fld>
            <a:endParaRPr lang="en-US" sz="1267" noProof="0" dirty="0">
              <a:solidFill>
                <a:schemeClr val="tx1"/>
              </a:solidFill>
              <a:latin typeface="Calibri" pitchFamily="1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600"/>
            <a:ext cx="12192000" cy="3048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 rot="16200000">
            <a:off x="11024270" y="5091211"/>
            <a:ext cx="2004075" cy="312843"/>
          </a:xfrm>
          <a:prstGeom prst="rect">
            <a:avLst/>
          </a:prstGeom>
        </p:spPr>
        <p:txBody>
          <a:bodyPr wrap="none" bIns="121920">
            <a:spAutoFit/>
          </a:bodyPr>
          <a:lstStyle/>
          <a:p>
            <a:pPr marL="457189" marR="0" lvl="0" indent="-457189" algn="l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lang="en-US" sz="933" spc="40" baseline="0" noProof="0" dirty="0">
                <a:solidFill>
                  <a:schemeClr val="tx1"/>
                </a:solidFill>
                <a:latin typeface="Calibri" pitchFamily="1" charset="0"/>
              </a:rPr>
              <a:t>© Copyright 2016, First Solar, Inc.</a:t>
            </a:r>
            <a:endParaRPr kumimoji="0" lang="en-US" sz="933" b="0" i="0" u="none" strike="noStrike" kern="1200" cap="none" spc="4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1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6873540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 hidden="1"/>
          <p:cNvSpPr txBox="1">
            <a:spLocks/>
          </p:cNvSpPr>
          <p:nvPr/>
        </p:nvSpPr>
        <p:spPr bwMode="auto">
          <a:xfrm>
            <a:off x="5718048" y="6534912"/>
            <a:ext cx="2048256" cy="17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1" charset="2"/>
              <a:buNone/>
              <a:defRPr lang="en-US" sz="2400" b="1" kern="1200" baseline="0" noProof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 defTabSz="1098523">
              <a:lnSpc>
                <a:spcPct val="100000"/>
              </a:lnSpc>
              <a:spcBef>
                <a:spcPct val="0"/>
              </a:spcBef>
              <a:buClr>
                <a:srgbClr val="00679F"/>
              </a:buClr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sz="1067" b="0">
                <a:solidFill>
                  <a:srgbClr val="B2B2B2"/>
                </a:solidFill>
              </a:rPr>
              <a:t>First Solar Confidential &amp; Proprietary</a:t>
            </a:r>
          </a:p>
        </p:txBody>
      </p:sp>
      <p:sp>
        <p:nvSpPr>
          <p:cNvPr id="4" name="Rectangle 21"/>
          <p:cNvSpPr>
            <a:spLocks noGrp="1" noChangeArrowheads="1"/>
          </p:cNvSpPr>
          <p:nvPr/>
        </p:nvSpPr>
        <p:spPr bwMode="auto">
          <a:xfrm>
            <a:off x="11462995" y="6461760"/>
            <a:ext cx="609600" cy="24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b" anchorCtr="0"/>
          <a:lstStyle/>
          <a:p>
            <a:pPr algn="r"/>
            <a:fld id="{2EFC56DB-0B3A-4FC6-9CA8-74B391DA3C8A}" type="slidenum">
              <a:rPr lang="en-US" sz="1067" noProof="0" smtClean="0">
                <a:solidFill>
                  <a:schemeClr val="tx1"/>
                </a:solidFill>
                <a:latin typeface="Calibri" pitchFamily="1" charset="0"/>
              </a:rPr>
              <a:pPr algn="r"/>
              <a:t>‹#›</a:t>
            </a:fld>
            <a:endParaRPr lang="en-US" sz="1267" noProof="0" dirty="0">
              <a:solidFill>
                <a:schemeClr val="tx1"/>
              </a:solidFill>
              <a:latin typeface="Calibri" pitchFamily="1" charset="0"/>
            </a:endParaRPr>
          </a:p>
        </p:txBody>
      </p:sp>
      <p:sp>
        <p:nvSpPr>
          <p:cNvPr id="5" name="Text Placeholder 2" hidden="1"/>
          <p:cNvSpPr txBox="1">
            <a:spLocks/>
          </p:cNvSpPr>
          <p:nvPr userDrawn="1"/>
        </p:nvSpPr>
        <p:spPr bwMode="auto">
          <a:xfrm>
            <a:off x="5718048" y="6534912"/>
            <a:ext cx="2048256" cy="17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1" charset="2"/>
              <a:buNone/>
              <a:defRPr lang="en-US" sz="2400" b="1" kern="1200" baseline="0" noProof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 defTabSz="1098523">
              <a:lnSpc>
                <a:spcPct val="100000"/>
              </a:lnSpc>
              <a:spcBef>
                <a:spcPct val="0"/>
              </a:spcBef>
              <a:buClr>
                <a:srgbClr val="00679F"/>
              </a:buClr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sz="1067" b="0">
                <a:solidFill>
                  <a:srgbClr val="B2B2B2"/>
                </a:solidFill>
              </a:rPr>
              <a:t>First Solar Confidential &amp; Proprietary</a:t>
            </a:r>
          </a:p>
        </p:txBody>
      </p:sp>
      <p:sp>
        <p:nvSpPr>
          <p:cNvPr id="6" name="Rectangle 21"/>
          <p:cNvSpPr>
            <a:spLocks noGrp="1" noChangeArrowheads="1"/>
          </p:cNvSpPr>
          <p:nvPr userDrawn="1"/>
        </p:nvSpPr>
        <p:spPr bwMode="auto">
          <a:xfrm>
            <a:off x="11462995" y="6461760"/>
            <a:ext cx="609600" cy="24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b" anchorCtr="0"/>
          <a:lstStyle/>
          <a:p>
            <a:pPr algn="r"/>
            <a:fld id="{2EFC56DB-0B3A-4FC6-9CA8-74B391DA3C8A}" type="slidenum">
              <a:rPr lang="en-US" sz="1067" noProof="0" smtClean="0">
                <a:solidFill>
                  <a:schemeClr val="tx1"/>
                </a:solidFill>
                <a:latin typeface="Calibri" pitchFamily="1" charset="0"/>
              </a:rPr>
              <a:pPr algn="r"/>
              <a:t>‹#›</a:t>
            </a:fld>
            <a:endParaRPr lang="en-US" sz="1267" noProof="0" dirty="0">
              <a:solidFill>
                <a:schemeClr val="tx1"/>
              </a:solidFill>
              <a:latin typeface="Calibri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15492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PC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22"/>
          <p:cNvGrpSpPr/>
          <p:nvPr/>
        </p:nvGrpSpPr>
        <p:grpSpPr>
          <a:xfrm>
            <a:off x="-1401118" y="1076968"/>
            <a:ext cx="3892436" cy="5237211"/>
            <a:chOff x="-591716" y="935613"/>
            <a:chExt cx="2919327" cy="3927908"/>
          </a:xfrm>
        </p:grpSpPr>
        <p:sp>
          <p:nvSpPr>
            <p:cNvPr id="17" name="Freeform 23"/>
            <p:cNvSpPr>
              <a:spLocks noChangeAspect="1"/>
            </p:cNvSpPr>
            <p:nvPr/>
          </p:nvSpPr>
          <p:spPr bwMode="auto">
            <a:xfrm>
              <a:off x="910513" y="935613"/>
              <a:ext cx="1417098" cy="714615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18" name="Freeform 29"/>
            <p:cNvSpPr>
              <a:spLocks noChangeAspect="1"/>
            </p:cNvSpPr>
            <p:nvPr/>
          </p:nvSpPr>
          <p:spPr bwMode="auto">
            <a:xfrm>
              <a:off x="910513" y="1741124"/>
              <a:ext cx="1417098" cy="714615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19" name="Freeform 35"/>
            <p:cNvSpPr>
              <a:spLocks noChangeAspect="1"/>
            </p:cNvSpPr>
            <p:nvPr/>
          </p:nvSpPr>
          <p:spPr bwMode="auto">
            <a:xfrm>
              <a:off x="910513" y="2546635"/>
              <a:ext cx="1417098" cy="711698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20" name="Freeform 36"/>
            <p:cNvSpPr>
              <a:spLocks noChangeAspect="1"/>
            </p:cNvSpPr>
            <p:nvPr/>
          </p:nvSpPr>
          <p:spPr bwMode="auto">
            <a:xfrm>
              <a:off x="910513" y="3349229"/>
              <a:ext cx="1417098" cy="711698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21" name="Freeform 42"/>
            <p:cNvSpPr>
              <a:spLocks noChangeAspect="1"/>
            </p:cNvSpPr>
            <p:nvPr/>
          </p:nvSpPr>
          <p:spPr bwMode="auto">
            <a:xfrm>
              <a:off x="910513" y="4151823"/>
              <a:ext cx="1417098" cy="711698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-591716" y="935613"/>
              <a:ext cx="1417098" cy="714615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23" name="Freeform 29"/>
            <p:cNvSpPr>
              <a:spLocks noChangeAspect="1"/>
            </p:cNvSpPr>
            <p:nvPr/>
          </p:nvSpPr>
          <p:spPr bwMode="auto">
            <a:xfrm>
              <a:off x="-591716" y="1741124"/>
              <a:ext cx="1417098" cy="714615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24" name="Freeform 35"/>
            <p:cNvSpPr>
              <a:spLocks noChangeAspect="1"/>
            </p:cNvSpPr>
            <p:nvPr/>
          </p:nvSpPr>
          <p:spPr bwMode="auto">
            <a:xfrm>
              <a:off x="-591716" y="2546635"/>
              <a:ext cx="1417098" cy="711698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25" name="Freeform 36"/>
            <p:cNvSpPr>
              <a:spLocks noChangeAspect="1"/>
            </p:cNvSpPr>
            <p:nvPr/>
          </p:nvSpPr>
          <p:spPr bwMode="auto">
            <a:xfrm>
              <a:off x="-591716" y="3349229"/>
              <a:ext cx="1417098" cy="711698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  <p:sp>
          <p:nvSpPr>
            <p:cNvPr id="26" name="Freeform 42"/>
            <p:cNvSpPr>
              <a:spLocks noChangeAspect="1"/>
            </p:cNvSpPr>
            <p:nvPr/>
          </p:nvSpPr>
          <p:spPr bwMode="auto">
            <a:xfrm>
              <a:off x="-591716" y="4151823"/>
              <a:ext cx="1417098" cy="711698"/>
            </a:xfrm>
            <a:prstGeom prst="rect">
              <a:avLst/>
            </a:prstGeom>
            <a:solidFill>
              <a:srgbClr val="D9D9D9">
                <a:alpha val="25098"/>
              </a:srgb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240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1"/>
          <p:cNvSpPr>
            <a:spLocks noGrp="1"/>
          </p:cNvSpPr>
          <p:nvPr>
            <p:ph idx="1"/>
          </p:nvPr>
        </p:nvSpPr>
        <p:spPr>
          <a:xfrm>
            <a:off x="1007533" y="1395651"/>
            <a:ext cx="10725151" cy="499872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930612707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-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Placeholder 45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638800"/>
            <a:ext cx="12192000" cy="1219200"/>
          </a:xfrm>
          <a:solidFill>
            <a:srgbClr val="0E2039">
              <a:alpha val="78824"/>
            </a:srgbClr>
          </a:solidFill>
        </p:spPr>
        <p:txBody>
          <a:bodyPr rIns="457200" anchor="ctr" anchorCtr="0">
            <a:noAutofit/>
          </a:bodyPr>
          <a:lstStyle>
            <a:lvl1pPr marL="0" indent="0" algn="r">
              <a:lnSpc>
                <a:spcPts val="3467"/>
              </a:lnSpc>
              <a:spcBef>
                <a:spcPts val="0"/>
              </a:spcBef>
              <a:buNone/>
              <a:defRPr lang="en-US" sz="3200" kern="1200" spc="-67" baseline="0" dirty="0">
                <a:solidFill>
                  <a:schemeClr val="bg1">
                    <a:alpha val="99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1" name="Content Placeholder 3"/>
          <p:cNvSpPr>
            <a:spLocks noGrp="1"/>
          </p:cNvSpPr>
          <p:nvPr>
            <p:ph sz="quarter" idx="11"/>
          </p:nvPr>
        </p:nvSpPr>
        <p:spPr>
          <a:xfrm>
            <a:off x="8015110" y="0"/>
            <a:ext cx="4186879" cy="5638800"/>
          </a:xfrm>
          <a:solidFill>
            <a:srgbClr val="FFFFFF">
              <a:alpha val="85000"/>
            </a:srgbClr>
          </a:solidFill>
        </p:spPr>
        <p:txBody>
          <a:bodyPr lIns="182880" tIns="685800" rIns="182880" bIns="457200" anchor="t" anchorCtr="0">
            <a:normAutofit/>
          </a:bodyPr>
          <a:lstStyle>
            <a:lvl1pPr>
              <a:spcBef>
                <a:spcPts val="2400"/>
              </a:spcBef>
              <a:defRPr sz="2133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43307" y="5828119"/>
            <a:ext cx="836400" cy="73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4380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00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7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 animBg="1">
        <p:tmplLst>
          <p:tmpl lvl="1">
            <p:tnLst>
              <p:par>
                <p:cTn presetID="22" presetClass="entr" presetSubtype="2" fill="hold" nodeType="after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7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  <p:tmpl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7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animBg="1">
        <p:tmplLst>
          <p:tmpl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losing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358" y="1731473"/>
            <a:ext cx="3245284" cy="28634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600"/>
            <a:ext cx="121920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5593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67907" y="6505277"/>
            <a:ext cx="247257" cy="255588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76701645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2308"/>
            <a:ext cx="11338560" cy="975360"/>
          </a:xfrm>
        </p:spPr>
        <p:txBody>
          <a:bodyPr tIns="164592" anchor="ctr" anchorCtr="0"/>
          <a:lstStyle>
            <a:lvl1pPr>
              <a:lnSpc>
                <a:spcPct val="80000"/>
              </a:lnSpc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3644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2133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705349236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 W/ 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b="0" i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US" dirty="0"/>
          </a:p>
        </p:txBody>
      </p:sp>
      <p:sp>
        <p:nvSpPr>
          <p:cNvPr id="5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12064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262972140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47548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2133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96900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</p:spTree>
    <p:extLst>
      <p:ext uri="{BB962C8B-B14F-4D97-AF65-F5344CB8AC3E}">
        <p14:creationId xmlns:p14="http://schemas.microsoft.com/office/powerpoint/2010/main" val="2693261019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 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3"/>
          <p:cNvSpPr>
            <a:spLocks noGrp="1"/>
          </p:cNvSpPr>
          <p:nvPr>
            <p:ph sz="quarter" idx="13"/>
          </p:nvPr>
        </p:nvSpPr>
        <p:spPr>
          <a:xfrm>
            <a:off x="402335" y="1097280"/>
            <a:ext cx="11338560" cy="45110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73024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2365928706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/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3644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2133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475207085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Content/SubTitle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/>
          <p:cNvSpPr>
            <a:spLocks noGrp="1"/>
          </p:cNvSpPr>
          <p:nvPr>
            <p:ph idx="1"/>
          </p:nvPr>
        </p:nvSpPr>
        <p:spPr>
          <a:xfrm>
            <a:off x="402336" y="1097280"/>
            <a:ext cx="11338560" cy="512064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562172445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53644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53644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760624319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 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b="0" i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51206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51206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044324846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 Spli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47548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47548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6400" y="596900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97287428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/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3"/>
          <p:cNvSpPr>
            <a:spLocks noGrp="1"/>
          </p:cNvSpPr>
          <p:nvPr>
            <p:ph sz="quarter" idx="10"/>
          </p:nvPr>
        </p:nvSpPr>
        <p:spPr>
          <a:xfrm>
            <a:off x="404284" y="1097280"/>
            <a:ext cx="5486400" cy="536448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2"/>
          </p:nvPr>
        </p:nvSpPr>
        <p:spPr>
          <a:xfrm>
            <a:off x="6244167" y="1097280"/>
            <a:ext cx="5486400" cy="5364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03058329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 Split Vertical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73024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quarter" idx="13"/>
          </p:nvPr>
        </p:nvSpPr>
        <p:spPr>
          <a:xfrm>
            <a:off x="404284" y="1097280"/>
            <a:ext cx="5486400" cy="45110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quarter" idx="11"/>
          </p:nvPr>
        </p:nvSpPr>
        <p:spPr>
          <a:xfrm>
            <a:off x="6250940" y="1097280"/>
            <a:ext cx="5486400" cy="451104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2133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943824093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Split Vertical/SubTitle W/ 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quarter" idx="10"/>
          </p:nvPr>
        </p:nvSpPr>
        <p:spPr>
          <a:xfrm>
            <a:off x="404283" y="1097280"/>
            <a:ext cx="5486400" cy="51206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quarter" idx="14"/>
          </p:nvPr>
        </p:nvSpPr>
        <p:spPr>
          <a:xfrm>
            <a:off x="6244167" y="1097280"/>
            <a:ext cx="5486400" cy="51206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115869234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Pictur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402167" y="1097280"/>
            <a:ext cx="4876800" cy="512064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867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75819" y="1097280"/>
            <a:ext cx="6265333" cy="5120640"/>
          </a:xfrm>
        </p:spPr>
        <p:txBody>
          <a:bodyPr/>
          <a:lstStyle>
            <a:lvl1pPr>
              <a:lnSpc>
                <a:spcPct val="90000"/>
              </a:lnSpc>
              <a:defRPr sz="2133"/>
            </a:lvl1pPr>
            <a:lvl2pPr>
              <a:lnSpc>
                <a:spcPct val="90000"/>
              </a:lnSpc>
              <a:defRPr sz="1867"/>
            </a:lvl2pPr>
            <a:lvl3pPr>
              <a:lnSpc>
                <a:spcPct val="90000"/>
              </a:lnSpc>
              <a:defRPr sz="1867"/>
            </a:lvl3pPr>
            <a:lvl4pPr>
              <a:buClrTx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4182693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6693630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 W/ 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b="0" i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3685146486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6400" y="596900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</p:spTree>
    <p:extLst>
      <p:ext uri="{BB962C8B-B14F-4D97-AF65-F5344CB8AC3E}">
        <p14:creationId xmlns:p14="http://schemas.microsoft.com/office/powerpoint/2010/main" val="3586014162"/>
      </p:ext>
    </p:extLst>
  </p:cSld>
  <p:clrMapOvr>
    <a:masterClrMapping/>
  </p:clrMapOvr>
  <p:transition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FSLR_Highlight_Title OnlyW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97536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06400" y="5730240"/>
            <a:ext cx="11379200" cy="508000"/>
          </a:xfrm>
        </p:spPr>
        <p:txBody>
          <a:bodyPr/>
          <a:lstStyle>
            <a:lvl1pPr marL="0" indent="0" algn="r">
              <a:buNone/>
              <a:defRPr kumimoji="0" lang="en-US" sz="2667" b="1" i="0" u="none" strike="noStrike" kern="1200" cap="none" spc="0" normalizeH="0" baseline="0" noProof="0" dirty="0" smtClean="0">
                <a:ln>
                  <a:noFill/>
                </a:ln>
                <a:solidFill>
                  <a:srgbClr val="6D6D6D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defRPr>
            </a:lvl1pPr>
            <a:lvl2pPr marL="304792" indent="0">
              <a:buNone/>
              <a:defRPr/>
            </a:lvl2pPr>
            <a:lvl3pPr marL="687900" indent="0">
              <a:buNone/>
              <a:defRPr/>
            </a:lvl3pPr>
            <a:lvl4pPr marL="914377" indent="0">
              <a:buNone/>
              <a:defRPr/>
            </a:lvl4pPr>
            <a:lvl5pPr marL="1219170" indent="0">
              <a:buNone/>
              <a:defRPr/>
            </a:lvl5pPr>
          </a:lstStyle>
          <a:p>
            <a:pPr lvl="0"/>
            <a:r>
              <a:rPr lang="en-US" dirty="0"/>
              <a:t>Click To Add Highlighted Text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1393787742"/>
      </p:ext>
    </p:extLst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/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16201527"/>
      </p:ext>
    </p:extLst>
  </p:cSld>
  <p:clrMapOvr>
    <a:masterClrMapping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Title/SubTitle/Sou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4284" y="0"/>
            <a:ext cx="11338560" cy="670560"/>
          </a:xfrm>
        </p:spPr>
        <p:txBody>
          <a:bodyPr tIns="0" anchor="b" anchorCtr="0"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402336" y="595542"/>
            <a:ext cx="11338560" cy="3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Arial" pitchFamily="34" charset="0"/>
              <a:buNone/>
              <a:tabLst/>
              <a:defRPr lang="en-US" sz="2267" kern="1200" baseline="0" noProof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Subtitle</a:t>
            </a:r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02336" y="6347768"/>
            <a:ext cx="1138326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45720" numCol="1" anchor="b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Font typeface="Arial" pitchFamily="34" charset="0"/>
              <a:buNone/>
              <a:tabLst/>
              <a:defRPr lang="en-US" sz="1200" kern="1200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marL="304792" marR="0" lvl="0" indent="-304792" algn="l" defTabSz="1219170" rtl="0" eaLnBrk="1" fontAlgn="base" latinLnBrk="0" hangingPunct="1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Tx/>
              <a:buSzTx/>
              <a:tabLst>
                <a:tab pos="3657509" algn="l"/>
                <a:tab pos="4876678" algn="l"/>
                <a:tab pos="6095848" algn="l"/>
                <a:tab pos="7315017" algn="l"/>
              </a:tabLst>
            </a:pPr>
            <a:r>
              <a:rPr lang="en-US" noProof="0" dirty="0"/>
              <a:t>Click to add source of Information</a:t>
            </a:r>
          </a:p>
        </p:txBody>
      </p:sp>
    </p:spTree>
    <p:extLst>
      <p:ext uri="{BB962C8B-B14F-4D97-AF65-F5344CB8AC3E}">
        <p14:creationId xmlns:p14="http://schemas.microsoft.com/office/powerpoint/2010/main" val="2982060404"/>
      </p:ext>
    </p:extLst>
  </p:cSld>
  <p:clrMapOvr>
    <a:masterClrMapping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SLR_N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1"/>
          <p:cNvSpPr>
            <a:spLocks noGrp="1" noChangeArrowheads="1"/>
          </p:cNvSpPr>
          <p:nvPr/>
        </p:nvSpPr>
        <p:spPr bwMode="auto">
          <a:xfrm>
            <a:off x="11462995" y="6233160"/>
            <a:ext cx="609600" cy="24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b" anchorCtr="0"/>
          <a:lstStyle/>
          <a:p>
            <a:pPr algn="r"/>
            <a:fld id="{2EFC56DB-0B3A-4FC6-9CA8-74B391DA3C8A}" type="slidenum">
              <a:rPr lang="en-US" sz="1067" noProof="0" smtClean="0">
                <a:solidFill>
                  <a:schemeClr val="tx1"/>
                </a:solidFill>
                <a:latin typeface="Calibri" pitchFamily="1" charset="0"/>
              </a:rPr>
              <a:pPr algn="r"/>
              <a:t>‹#›</a:t>
            </a:fld>
            <a:endParaRPr lang="en-US" sz="1267" noProof="0" dirty="0">
              <a:solidFill>
                <a:schemeClr val="tx1"/>
              </a:solidFill>
              <a:latin typeface="Calibri" pitchFamily="1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600"/>
            <a:ext cx="12192000" cy="304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16200000">
            <a:off x="9570415" y="3671072"/>
            <a:ext cx="4911784" cy="312843"/>
          </a:xfrm>
          <a:prstGeom prst="rect">
            <a:avLst/>
          </a:prstGeom>
        </p:spPr>
        <p:txBody>
          <a:bodyPr wrap="square" bIns="121920">
            <a:spAutoFit/>
          </a:bodyPr>
          <a:lstStyle/>
          <a:p>
            <a:pPr marL="457189" marR="0" lvl="0" indent="-457189" algn="l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lang="en-US" sz="933" spc="40" baseline="0" noProof="0" dirty="0">
                <a:solidFill>
                  <a:schemeClr val="tx1"/>
                </a:solidFill>
                <a:latin typeface="Calibri" pitchFamily="1" charset="0"/>
              </a:rPr>
              <a:t>© Copyright 2013, First Solar, Inc.  </a:t>
            </a:r>
            <a:r>
              <a:rPr kumimoji="0" lang="en-US" sz="933" b="0" i="0" u="none" strike="noStrike" kern="1200" cap="none" spc="4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|   First Solar Confidential &amp; Proprietary</a:t>
            </a:r>
          </a:p>
        </p:txBody>
      </p:sp>
    </p:spTree>
    <p:extLst>
      <p:ext uri="{BB962C8B-B14F-4D97-AF65-F5344CB8AC3E}">
        <p14:creationId xmlns:p14="http://schemas.microsoft.com/office/powerpoint/2010/main" val="284451042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slideLayout" Target="../slideLayouts/slideLayout51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19" Type="http://schemas.openxmlformats.org/officeDocument/2006/relationships/slideLayout" Target="../slideLayouts/slideLayout50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Rectangle 2"/>
          <p:cNvSpPr/>
          <p:nvPr/>
        </p:nvSpPr>
        <p:spPr>
          <a:xfrm flipV="1">
            <a:off x="0" y="182880"/>
            <a:ext cx="11996928" cy="755904"/>
          </a:xfrm>
          <a:prstGeom prst="snip1Rect">
            <a:avLst>
              <a:gd name="adj" fmla="val 33593"/>
            </a:avLst>
          </a:prstGeom>
          <a:solidFill>
            <a:srgbClr val="14A3DB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sp>
        <p:nvSpPr>
          <p:cNvPr id="17" name="Text Placeholder 2" hidden="1"/>
          <p:cNvSpPr txBox="1">
            <a:spLocks/>
          </p:cNvSpPr>
          <p:nvPr/>
        </p:nvSpPr>
        <p:spPr bwMode="auto">
          <a:xfrm>
            <a:off x="5718048" y="6534912"/>
            <a:ext cx="2048256" cy="17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1" charset="2"/>
              <a:buNone/>
              <a:defRPr lang="en-US" sz="2400" b="1" kern="1200" baseline="0" noProof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 defTabSz="1098523">
              <a:lnSpc>
                <a:spcPct val="100000"/>
              </a:lnSpc>
              <a:spcBef>
                <a:spcPct val="0"/>
              </a:spcBef>
              <a:buClr>
                <a:srgbClr val="00679F"/>
              </a:buClr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sz="1067" b="0">
                <a:solidFill>
                  <a:srgbClr val="B2B2B2"/>
                </a:solidFill>
              </a:rPr>
              <a:t>First Solar Confidential &amp; Proprietary</a:t>
            </a:r>
          </a:p>
        </p:txBody>
      </p:sp>
      <p:sp>
        <p:nvSpPr>
          <p:cNvPr id="4121" name="Title Placeholder 1"/>
          <p:cNvSpPr>
            <a:spLocks noGrp="1"/>
          </p:cNvSpPr>
          <p:nvPr>
            <p:ph type="title"/>
          </p:nvPr>
        </p:nvSpPr>
        <p:spPr bwMode="auto">
          <a:xfrm>
            <a:off x="404284" y="0"/>
            <a:ext cx="11338560" cy="975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164592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02336" y="1097280"/>
            <a:ext cx="11338560" cy="53644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</a:t>
            </a:r>
          </a:p>
          <a:p>
            <a:pPr lvl="4"/>
            <a:endParaRPr lang="en-US" dirty="0"/>
          </a:p>
        </p:txBody>
      </p:sp>
      <p:sp>
        <p:nvSpPr>
          <p:cNvPr id="12" name="Rectangle 21"/>
          <p:cNvSpPr>
            <a:spLocks noGrp="1" noChangeArrowheads="1"/>
          </p:cNvSpPr>
          <p:nvPr/>
        </p:nvSpPr>
        <p:spPr bwMode="auto">
          <a:xfrm>
            <a:off x="11462995" y="6233160"/>
            <a:ext cx="609600" cy="24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b" anchorCtr="0"/>
          <a:lstStyle/>
          <a:p>
            <a:pPr algn="r"/>
            <a:fld id="{2EFC56DB-0B3A-4FC6-9CA8-74B391DA3C8A}" type="slidenum">
              <a:rPr lang="en-US" sz="1067" noProof="0" smtClean="0">
                <a:solidFill>
                  <a:schemeClr val="tx1"/>
                </a:solidFill>
                <a:latin typeface="Calibri" pitchFamily="1" charset="0"/>
              </a:rPr>
              <a:pPr algn="r"/>
              <a:t>‹#›</a:t>
            </a:fld>
            <a:endParaRPr lang="en-US" sz="1267" noProof="0" dirty="0">
              <a:solidFill>
                <a:schemeClr val="tx1"/>
              </a:solidFill>
              <a:latin typeface="Calibri" pitchFamily="1" charset="0"/>
            </a:endParaRPr>
          </a:p>
        </p:txBody>
      </p:sp>
      <p:sp>
        <p:nvSpPr>
          <p:cNvPr id="14" name="Rectangle 13"/>
          <p:cNvSpPr/>
          <p:nvPr/>
        </p:nvSpPr>
        <p:spPr>
          <a:xfrm rot="16200000">
            <a:off x="11024270" y="5091211"/>
            <a:ext cx="2004075" cy="312843"/>
          </a:xfrm>
          <a:prstGeom prst="rect">
            <a:avLst/>
          </a:prstGeom>
        </p:spPr>
        <p:txBody>
          <a:bodyPr wrap="none" bIns="121920">
            <a:spAutoFit/>
          </a:bodyPr>
          <a:lstStyle/>
          <a:p>
            <a:pPr marL="457189" marR="0" lvl="0" indent="-457189" algn="l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lang="en-US" sz="933" spc="40" baseline="0" noProof="0" dirty="0">
                <a:solidFill>
                  <a:schemeClr val="tx1"/>
                </a:solidFill>
                <a:latin typeface="Calibri" pitchFamily="1" charset="0"/>
              </a:rPr>
              <a:t>© Copyright 2016, First Solar, Inc.</a:t>
            </a:r>
            <a:endParaRPr kumimoji="0" lang="en-US" sz="933" b="0" i="0" u="none" strike="noStrike" kern="1200" cap="none" spc="4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1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600"/>
            <a:ext cx="121920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683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714" r:id="rId31"/>
  </p:sldLayoutIdLst>
  <p:transition>
    <p:fade/>
  </p:transition>
  <p:hf sldNum="0" hdr="0" ftr="0" dt="0"/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3200" b="0" i="0" kern="1200" spc="0" baseline="0" dirty="0" smtClean="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9pPr>
    </p:titleStyle>
    <p:bodyStyle>
      <a:lvl1pPr marL="304792" marR="0" indent="-304792" algn="l" defTabSz="1219170" rtl="0" eaLnBrk="1" fontAlgn="base" latinLnBrk="0" hangingPunct="1">
        <a:lnSpc>
          <a:spcPct val="100000"/>
        </a:lnSpc>
        <a:spcBef>
          <a:spcPts val="1333"/>
        </a:spcBef>
        <a:spcAft>
          <a:spcPct val="0"/>
        </a:spcAft>
        <a:buClr>
          <a:schemeClr val="tx1"/>
        </a:buClr>
        <a:buSzTx/>
        <a:buFont typeface="Arial" pitchFamily="34" charset="0"/>
        <a:buChar char="•"/>
        <a:tabLst>
          <a:tab pos="3657509" algn="l"/>
          <a:tab pos="4876678" algn="l"/>
          <a:tab pos="6095848" algn="l"/>
          <a:tab pos="7315017" algn="l"/>
        </a:tabLst>
        <a:defRPr lang="en-US" sz="2133" b="0" kern="1200" baseline="0" noProof="0">
          <a:solidFill>
            <a:schemeClr val="tx1"/>
          </a:solidFill>
          <a:latin typeface="+mn-lt"/>
          <a:ea typeface="+mn-ea"/>
          <a:cs typeface="+mn-cs"/>
        </a:defRPr>
      </a:lvl1pPr>
      <a:lvl2pPr marL="687900" indent="-383108" algn="l" rtl="0" eaLnBrk="1" fontAlgn="base" hangingPunct="1">
        <a:lnSpc>
          <a:spcPct val="100000"/>
        </a:lnSpc>
        <a:spcBef>
          <a:spcPts val="640"/>
        </a:spcBef>
        <a:spcAft>
          <a:spcPts val="0"/>
        </a:spcAft>
        <a:buClr>
          <a:schemeClr val="tx1"/>
        </a:buClr>
        <a:buFont typeface="Calibri" pitchFamily="34" charset="0"/>
        <a:buChar char="—"/>
        <a:tabLst>
          <a:tab pos="3657509" algn="l"/>
          <a:tab pos="4876678" algn="l"/>
          <a:tab pos="6095848" algn="l"/>
          <a:tab pos="7315017" algn="l"/>
        </a:tabLst>
        <a:defRPr lang="en-US" sz="2000" b="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992693" indent="-304792" algn="l" rtl="0" eaLnBrk="1" fontAlgn="base" hangingPunct="1">
        <a:lnSpc>
          <a:spcPct val="100000"/>
        </a:lnSpc>
        <a:spcBef>
          <a:spcPts val="640"/>
        </a:spcBef>
        <a:spcAft>
          <a:spcPts val="0"/>
        </a:spcAft>
        <a:buClr>
          <a:schemeClr val="tx1"/>
        </a:buClr>
        <a:buSzPct val="100000"/>
        <a:buFont typeface="Calibri" pitchFamily="34" charset="0"/>
        <a:buChar char="–"/>
        <a:tabLst>
          <a:tab pos="3657509" algn="l"/>
          <a:tab pos="4876678" algn="l"/>
          <a:tab pos="6095848" algn="l"/>
          <a:tab pos="7315017" algn="l"/>
        </a:tabLst>
        <a:defRPr lang="en-US" sz="2000" b="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219170" indent="-304792" algn="l" rtl="0" eaLnBrk="1" fontAlgn="base" hangingPunct="1">
        <a:lnSpc>
          <a:spcPct val="100000"/>
        </a:lnSpc>
        <a:spcBef>
          <a:spcPts val="400"/>
        </a:spcBef>
        <a:spcAft>
          <a:spcPts val="0"/>
        </a:spcAft>
        <a:buClr>
          <a:schemeClr val="tx1"/>
        </a:buClr>
        <a:buFont typeface="Calibri" pitchFamily="34" charset="0"/>
        <a:buChar char="–"/>
        <a:tabLst>
          <a:tab pos="3657509" algn="l"/>
          <a:tab pos="4876678" algn="l"/>
          <a:tab pos="6095848" algn="l"/>
          <a:tab pos="7315017" algn="l"/>
        </a:tabLst>
        <a:defRPr lang="en-US" sz="2000" b="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23962" indent="-304792" algn="l" rtl="0" eaLnBrk="1" fontAlgn="base" hangingPunct="1">
        <a:lnSpc>
          <a:spcPct val="100000"/>
        </a:lnSpc>
        <a:spcBef>
          <a:spcPts val="400"/>
        </a:spcBef>
        <a:spcAft>
          <a:spcPts val="0"/>
        </a:spcAft>
        <a:buClr>
          <a:schemeClr val="tx1"/>
        </a:buClr>
        <a:buSzPct val="100000"/>
        <a:buFont typeface="Calibri" pitchFamily="34" charset="0"/>
        <a:buChar char="–"/>
        <a:tabLst>
          <a:tab pos="3657509" algn="l"/>
          <a:tab pos="4876678" algn="l"/>
          <a:tab pos="6095848" algn="l"/>
          <a:tab pos="7315017" algn="l"/>
        </a:tabLst>
        <a:defRPr lang="en-US" sz="2133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Rectangle 2"/>
          <p:cNvSpPr/>
          <p:nvPr/>
        </p:nvSpPr>
        <p:spPr>
          <a:xfrm flipV="1">
            <a:off x="0" y="182880"/>
            <a:ext cx="11996928" cy="755904"/>
          </a:xfrm>
          <a:prstGeom prst="snip1Rect">
            <a:avLst>
              <a:gd name="adj" fmla="val 33593"/>
            </a:avLst>
          </a:prstGeom>
          <a:solidFill>
            <a:srgbClr val="14A3DB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 </a:t>
            </a:r>
          </a:p>
        </p:txBody>
      </p:sp>
      <p:sp>
        <p:nvSpPr>
          <p:cNvPr id="17" name="Text Placeholder 2" hidden="1"/>
          <p:cNvSpPr txBox="1">
            <a:spLocks/>
          </p:cNvSpPr>
          <p:nvPr/>
        </p:nvSpPr>
        <p:spPr bwMode="auto">
          <a:xfrm>
            <a:off x="5718048" y="6534912"/>
            <a:ext cx="2048256" cy="17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1" charset="2"/>
              <a:buNone/>
              <a:defRPr lang="en-US" sz="2400" b="1" kern="1200" baseline="0" noProof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 defTabSz="1098523">
              <a:lnSpc>
                <a:spcPct val="100000"/>
              </a:lnSpc>
              <a:spcBef>
                <a:spcPct val="0"/>
              </a:spcBef>
              <a:buClr>
                <a:srgbClr val="00679F"/>
              </a:buClr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sz="1067" b="0">
                <a:solidFill>
                  <a:srgbClr val="B2B2B2"/>
                </a:solidFill>
              </a:rPr>
              <a:t>First Solar Confidential &amp; Proprietary</a:t>
            </a:r>
          </a:p>
        </p:txBody>
      </p:sp>
      <p:sp>
        <p:nvSpPr>
          <p:cNvPr id="4121" name="Title Placeholder 1"/>
          <p:cNvSpPr>
            <a:spLocks noGrp="1"/>
          </p:cNvSpPr>
          <p:nvPr>
            <p:ph type="title"/>
          </p:nvPr>
        </p:nvSpPr>
        <p:spPr bwMode="auto">
          <a:xfrm>
            <a:off x="404284" y="0"/>
            <a:ext cx="11338560" cy="975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164592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02336" y="1097280"/>
            <a:ext cx="11338560" cy="53644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</a:t>
            </a:r>
          </a:p>
          <a:p>
            <a:pPr lvl="4"/>
            <a:endParaRPr lang="en-US" dirty="0"/>
          </a:p>
        </p:txBody>
      </p:sp>
      <p:sp>
        <p:nvSpPr>
          <p:cNvPr id="12" name="Rectangle 21"/>
          <p:cNvSpPr>
            <a:spLocks noGrp="1" noChangeArrowheads="1"/>
          </p:cNvSpPr>
          <p:nvPr/>
        </p:nvSpPr>
        <p:spPr bwMode="auto">
          <a:xfrm>
            <a:off x="11462995" y="6233160"/>
            <a:ext cx="609600" cy="24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b" anchorCtr="0"/>
          <a:lstStyle/>
          <a:p>
            <a:pPr algn="r"/>
            <a:fld id="{2EFC56DB-0B3A-4FC6-9CA8-74B391DA3C8A}" type="slidenum">
              <a:rPr lang="en-US" sz="1067" noProof="0" smtClean="0">
                <a:solidFill>
                  <a:schemeClr val="tx1"/>
                </a:solidFill>
                <a:latin typeface="Calibri" pitchFamily="1" charset="0"/>
              </a:rPr>
              <a:pPr algn="r"/>
              <a:t>‹#›</a:t>
            </a:fld>
            <a:endParaRPr lang="en-US" sz="1267" noProof="0" dirty="0">
              <a:solidFill>
                <a:schemeClr val="tx1"/>
              </a:solidFill>
              <a:latin typeface="Calibri" pitchFamily="1" charset="0"/>
            </a:endParaRPr>
          </a:p>
        </p:txBody>
      </p:sp>
      <p:sp>
        <p:nvSpPr>
          <p:cNvPr id="14" name="Rectangle 13"/>
          <p:cNvSpPr/>
          <p:nvPr/>
        </p:nvSpPr>
        <p:spPr>
          <a:xfrm rot="16200000">
            <a:off x="9570415" y="3671072"/>
            <a:ext cx="4911784" cy="312843"/>
          </a:xfrm>
          <a:prstGeom prst="rect">
            <a:avLst/>
          </a:prstGeom>
        </p:spPr>
        <p:txBody>
          <a:bodyPr wrap="square" bIns="121920">
            <a:spAutoFit/>
          </a:bodyPr>
          <a:lstStyle/>
          <a:p>
            <a:pPr marL="457189" marR="0" lvl="0" indent="-457189" algn="l" defTabSz="109852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79F"/>
              </a:buClr>
              <a:buSzTx/>
              <a:buFont typeface="Wingdings" pitchFamily="1" charset="2"/>
              <a:buNone/>
              <a:tabLst>
                <a:tab pos="3657509" algn="l"/>
                <a:tab pos="4876678" algn="l"/>
                <a:tab pos="6095848" algn="l"/>
                <a:tab pos="7315017" algn="l"/>
              </a:tabLst>
              <a:defRPr/>
            </a:pPr>
            <a:r>
              <a:rPr lang="en-US" sz="933" spc="40" baseline="0" noProof="0" dirty="0">
                <a:solidFill>
                  <a:schemeClr val="tx1"/>
                </a:solidFill>
                <a:latin typeface="Calibri" pitchFamily="1" charset="0"/>
              </a:rPr>
              <a:t>© Copyright 2013, First Solar, Inc.  </a:t>
            </a:r>
            <a:r>
              <a:rPr kumimoji="0" lang="en-US" sz="933" b="0" i="0" u="none" strike="noStrike" kern="1200" cap="none" spc="4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1" charset="0"/>
                <a:ea typeface="+mn-ea"/>
                <a:cs typeface="+mn-cs"/>
              </a:rPr>
              <a:t>|   First Solar Confidential &amp; Proprietary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78600"/>
            <a:ext cx="121920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2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  <p:sldLayoutId id="2147483711" r:id="rId18"/>
    <p:sldLayoutId id="2147483712" r:id="rId19"/>
    <p:sldLayoutId id="2147483713" r:id="rId20"/>
  </p:sldLayoutIdLst>
  <p:transition>
    <p:fade/>
  </p:transition>
  <p:hf sldNum="0" hdr="0" ftr="0" dt="0"/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3200" b="0" i="0" kern="1200" spc="0" baseline="0" dirty="0" smtClean="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>
          <a:solidFill>
            <a:srgbClr val="CF1E21"/>
          </a:solidFill>
          <a:latin typeface="Calibri Italic" pitchFamily="1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-80" charset="0"/>
        </a:defRPr>
      </a:lvl9pPr>
    </p:titleStyle>
    <p:bodyStyle>
      <a:lvl1pPr marL="304792" marR="0" indent="-304792" algn="l" defTabSz="1219170" rtl="0" eaLnBrk="1" fontAlgn="base" latinLnBrk="0" hangingPunct="1">
        <a:lnSpc>
          <a:spcPct val="100000"/>
        </a:lnSpc>
        <a:spcBef>
          <a:spcPts val="1333"/>
        </a:spcBef>
        <a:spcAft>
          <a:spcPct val="0"/>
        </a:spcAft>
        <a:buClr>
          <a:schemeClr val="tx1"/>
        </a:buClr>
        <a:buSzTx/>
        <a:buFont typeface="Arial" pitchFamily="34" charset="0"/>
        <a:buChar char="•"/>
        <a:tabLst>
          <a:tab pos="3657509" algn="l"/>
          <a:tab pos="4876678" algn="l"/>
          <a:tab pos="6095848" algn="l"/>
          <a:tab pos="7315017" algn="l"/>
        </a:tabLst>
        <a:defRPr lang="en-US" sz="2133" b="0" kern="1200" baseline="0" noProof="0">
          <a:solidFill>
            <a:schemeClr val="tx1"/>
          </a:solidFill>
          <a:latin typeface="+mn-lt"/>
          <a:ea typeface="+mn-ea"/>
          <a:cs typeface="+mn-cs"/>
        </a:defRPr>
      </a:lvl1pPr>
      <a:lvl2pPr marL="687900" indent="-383108" algn="l" rtl="0" eaLnBrk="1" fontAlgn="base" hangingPunct="1">
        <a:lnSpc>
          <a:spcPct val="100000"/>
        </a:lnSpc>
        <a:spcBef>
          <a:spcPts val="640"/>
        </a:spcBef>
        <a:spcAft>
          <a:spcPts val="0"/>
        </a:spcAft>
        <a:buClr>
          <a:schemeClr val="tx1"/>
        </a:buClr>
        <a:buFont typeface="Calibri" pitchFamily="34" charset="0"/>
        <a:buChar char="—"/>
        <a:tabLst>
          <a:tab pos="3657509" algn="l"/>
          <a:tab pos="4876678" algn="l"/>
          <a:tab pos="6095848" algn="l"/>
          <a:tab pos="7315017" algn="l"/>
        </a:tabLst>
        <a:defRPr lang="en-US" sz="2000" b="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992693" indent="-304792" algn="l" rtl="0" eaLnBrk="1" fontAlgn="base" hangingPunct="1">
        <a:lnSpc>
          <a:spcPct val="100000"/>
        </a:lnSpc>
        <a:spcBef>
          <a:spcPts val="640"/>
        </a:spcBef>
        <a:spcAft>
          <a:spcPts val="0"/>
        </a:spcAft>
        <a:buClr>
          <a:schemeClr val="tx1"/>
        </a:buClr>
        <a:buSzPct val="100000"/>
        <a:buFont typeface="Calibri" pitchFamily="34" charset="0"/>
        <a:buChar char="–"/>
        <a:tabLst>
          <a:tab pos="3657509" algn="l"/>
          <a:tab pos="4876678" algn="l"/>
          <a:tab pos="6095848" algn="l"/>
          <a:tab pos="7315017" algn="l"/>
        </a:tabLst>
        <a:defRPr lang="en-US" sz="2000" b="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219170" indent="-304792" algn="l" rtl="0" eaLnBrk="1" fontAlgn="base" hangingPunct="1">
        <a:lnSpc>
          <a:spcPct val="100000"/>
        </a:lnSpc>
        <a:spcBef>
          <a:spcPts val="400"/>
        </a:spcBef>
        <a:spcAft>
          <a:spcPts val="0"/>
        </a:spcAft>
        <a:buClr>
          <a:schemeClr val="tx1"/>
        </a:buClr>
        <a:buFont typeface="Calibri" pitchFamily="34" charset="0"/>
        <a:buChar char="–"/>
        <a:tabLst>
          <a:tab pos="3657509" algn="l"/>
          <a:tab pos="4876678" algn="l"/>
          <a:tab pos="6095848" algn="l"/>
          <a:tab pos="7315017" algn="l"/>
        </a:tabLst>
        <a:defRPr lang="en-US" sz="2000" b="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23962" indent="-304792" algn="l" rtl="0" eaLnBrk="1" fontAlgn="base" hangingPunct="1">
        <a:lnSpc>
          <a:spcPct val="100000"/>
        </a:lnSpc>
        <a:spcBef>
          <a:spcPts val="400"/>
        </a:spcBef>
        <a:spcAft>
          <a:spcPts val="0"/>
        </a:spcAft>
        <a:buClr>
          <a:schemeClr val="tx1"/>
        </a:buClr>
        <a:buSzPct val="100000"/>
        <a:buFont typeface="Calibri" pitchFamily="34" charset="0"/>
        <a:buChar char="–"/>
        <a:tabLst>
          <a:tab pos="3657509" algn="l"/>
          <a:tab pos="4876678" algn="l"/>
          <a:tab pos="6095848" algn="l"/>
          <a:tab pos="7315017" algn="l"/>
        </a:tabLst>
        <a:defRPr lang="en-US" sz="2133" kern="1200" baseline="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tif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9.tif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Rectangle"/>
          <p:cNvSpPr/>
          <p:nvPr/>
        </p:nvSpPr>
        <p:spPr>
          <a:xfrm>
            <a:off x="-76895" y="6252386"/>
            <a:ext cx="12421692" cy="6351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160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2242896" y="762624"/>
            <a:ext cx="7722739" cy="5260698"/>
          </a:xfrm>
          <a:prstGeom prst="rect">
            <a:avLst/>
          </a:prstGeom>
        </p:spPr>
        <p:txBody>
          <a:bodyPr>
            <a:noAutofit/>
          </a:bodyPr>
          <a:lstStyle>
            <a:lvl1pPr marL="3457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1pPr>
            <a:lvl2pPr marL="7902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2pPr>
            <a:lvl3pPr marL="12347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3pPr>
            <a:lvl4pPr marL="16792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4pPr>
            <a:lvl5pPr marL="21237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5pPr>
            <a:lvl6pPr marL="25682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6pPr>
            <a:lvl7pPr marL="30127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7pPr>
            <a:lvl8pPr marL="34572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8pPr>
            <a:lvl9pPr marL="3901722" marR="0" indent="-345722" algn="l" defTabSz="642937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595959"/>
                </a:solidFill>
                <a:uFillTx/>
                <a:latin typeface="+mj-lt"/>
                <a:ea typeface="+mj-ea"/>
                <a:cs typeface="+mj-cs"/>
                <a:sym typeface="Helvetica"/>
              </a:defRPr>
            </a:lvl9pPr>
          </a:lstStyle>
          <a:p>
            <a:pPr>
              <a:spcAft>
                <a:spcPts val="900"/>
              </a:spcAft>
            </a:pPr>
            <a:r>
              <a:rPr lang="en-US" sz="1800" b="1" dirty="0"/>
              <a:t>Direct Ownership: </a:t>
            </a:r>
            <a:r>
              <a:rPr lang="en-US" sz="1800" dirty="0"/>
              <a:t>Direct control and responsibility over specific project; options vary based on local market design/regulation</a:t>
            </a:r>
          </a:p>
          <a:p>
            <a:pPr>
              <a:spcAft>
                <a:spcPts val="900"/>
              </a:spcAft>
            </a:pPr>
            <a:endParaRPr lang="en-US" sz="1800" b="1" dirty="0"/>
          </a:p>
          <a:p>
            <a:pPr>
              <a:spcAft>
                <a:spcPts val="900"/>
              </a:spcAft>
            </a:pPr>
            <a:r>
              <a:rPr lang="en-US" sz="1800" b="1" dirty="0"/>
              <a:t>Unbundled Renewable Energy Credits (RECs): </a:t>
            </a:r>
            <a:r>
              <a:rPr lang="en-US" sz="1800" dirty="0"/>
              <a:t>Purchase RECs without energy; may or may not create additionality or establish a clear impact on a specific project</a:t>
            </a:r>
          </a:p>
          <a:p>
            <a:pPr>
              <a:spcAft>
                <a:spcPts val="900"/>
              </a:spcAft>
            </a:pPr>
            <a:endParaRPr lang="en-US" sz="1800" b="1" dirty="0"/>
          </a:p>
          <a:p>
            <a:pPr>
              <a:spcAft>
                <a:spcPts val="900"/>
              </a:spcAft>
            </a:pPr>
            <a:r>
              <a:rPr lang="en-US" sz="1800" b="1" dirty="0"/>
              <a:t>Community Solar: </a:t>
            </a:r>
            <a:r>
              <a:rPr lang="en-US" sz="1800" dirty="0"/>
              <a:t>Customers participate in shared renewable energy project developed in a local area; available in limited U.S. markets</a:t>
            </a:r>
          </a:p>
          <a:p>
            <a:pPr>
              <a:spcAft>
                <a:spcPts val="900"/>
              </a:spcAft>
            </a:pPr>
            <a:endParaRPr lang="en-US" sz="1800" b="1" dirty="0"/>
          </a:p>
          <a:p>
            <a:pPr>
              <a:spcAft>
                <a:spcPts val="900"/>
              </a:spcAft>
            </a:pPr>
            <a:r>
              <a:rPr lang="en-US" sz="1800" b="1" dirty="0"/>
              <a:t>Utility Green Tariffs: </a:t>
            </a:r>
            <a:r>
              <a:rPr lang="en-US" sz="1800" dirty="0"/>
              <a:t>Ability to purchase a larger percentage of green energy from local utility; may charge premium </a:t>
            </a:r>
          </a:p>
          <a:p>
            <a:pPr>
              <a:spcAft>
                <a:spcPts val="900"/>
              </a:spcAft>
            </a:pPr>
            <a:endParaRPr lang="en-US" sz="1800" b="1" dirty="0"/>
          </a:p>
          <a:p>
            <a:pPr>
              <a:spcAft>
                <a:spcPts val="900"/>
              </a:spcAft>
            </a:pPr>
            <a:r>
              <a:rPr lang="en-US" sz="1800" b="1" dirty="0"/>
              <a:t>Power Purchase Agreement (PPA)/Structured Transaction: </a:t>
            </a:r>
            <a:r>
              <a:rPr lang="en-US" sz="1800" dirty="0"/>
              <a:t>Purchase energy and green attributes from a specific project, with 3rd-party responsibility for performance; options vary based on local market design/regulation</a:t>
            </a:r>
          </a:p>
          <a:p>
            <a:pPr>
              <a:spcAft>
                <a:spcPts val="900"/>
              </a:spcAft>
            </a:pPr>
            <a:endParaRPr lang="en-US" sz="1800" b="1" dirty="0"/>
          </a:p>
          <a:p>
            <a:pPr marL="114300" lvl="1" indent="0">
              <a:spcAft>
                <a:spcPts val="900"/>
              </a:spcAft>
              <a:buNone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>
          <a:xfrm>
            <a:off x="219636" y="246162"/>
            <a:ext cx="530529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Offsite Renewable Energy Purchase Options</a:t>
            </a:r>
          </a:p>
        </p:txBody>
      </p:sp>
      <p:sp>
        <p:nvSpPr>
          <p:cNvPr id="9" name="Rectangle"/>
          <p:cNvSpPr/>
          <p:nvPr/>
        </p:nvSpPr>
        <p:spPr>
          <a:xfrm>
            <a:off x="0" y="6176185"/>
            <a:ext cx="12192000" cy="45720"/>
          </a:xfrm>
          <a:prstGeom prst="rect">
            <a:avLst/>
          </a:prstGeom>
          <a:solidFill>
            <a:srgbClr val="FFC000"/>
          </a:solidFill>
          <a:ln w="12700">
            <a:noFill/>
            <a:miter lim="400000"/>
          </a:ln>
        </p:spPr>
        <p:txBody>
          <a:bodyPr lIns="35719" tIns="35719" rIns="35719" bIns="35719" anchor="ctr"/>
          <a:lstStyle/>
          <a:p>
            <a:pPr algn="ctr" defTabSz="410766" hangingPunct="0"/>
            <a:endParaRPr sz="1600" kern="0">
              <a:solidFill>
                <a:srgbClr val="FFFFFF"/>
              </a:solidFill>
              <a:latin typeface="Lato" charset="0"/>
              <a:ea typeface="Lato" charset="0"/>
              <a:cs typeface="Lato" charset="0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40685318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Rectangle"/>
          <p:cNvSpPr/>
          <p:nvPr/>
        </p:nvSpPr>
        <p:spPr>
          <a:xfrm>
            <a:off x="-76895" y="6252386"/>
            <a:ext cx="12421692" cy="6351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1600"/>
          </a:p>
        </p:txBody>
      </p:sp>
      <p:sp>
        <p:nvSpPr>
          <p:cNvPr id="4" name="TextBox 3"/>
          <p:cNvSpPr txBox="1"/>
          <p:nvPr/>
        </p:nvSpPr>
        <p:spPr>
          <a:xfrm>
            <a:off x="469900" y="380801"/>
            <a:ext cx="11036300" cy="53380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l"/>
            <a:r>
              <a:rPr lang="en-US" sz="3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Benefits and Potential Risks of a Virtual PPA</a:t>
            </a:r>
            <a:endParaRPr lang="en-US" sz="3000" b="1" dirty="0">
              <a:solidFill>
                <a:schemeClr val="accent1">
                  <a:lumMod val="40000"/>
                  <a:lumOff val="60000"/>
                </a:schemeClr>
              </a:solidFill>
              <a:latin typeface="Lato" charset="0"/>
              <a:ea typeface="Lato" charset="0"/>
              <a:cs typeface="Lato" charset="0"/>
              <a:sym typeface="Helvetica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1520"/>
              </p:ext>
            </p:extLst>
          </p:nvPr>
        </p:nvGraphicFramePr>
        <p:xfrm>
          <a:off x="1736033" y="1288115"/>
          <a:ext cx="9101515" cy="4679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8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825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929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chemeClr val="bg1"/>
                          </a:solidFill>
                          <a:latin typeface="Franklin Gothic Medium Cond" panose="020B0606030402020204" pitchFamily="34" charset="0"/>
                        </a:rPr>
                        <a:t>Benefits</a:t>
                      </a:r>
                    </a:p>
                  </a:txBody>
                  <a:tcPr marL="45720" marR="45720" marT="22860" marB="2286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chemeClr val="bg1"/>
                          </a:solidFill>
                          <a:latin typeface="Franklin Gothic Medium Cond" panose="020B0606030402020204" pitchFamily="34" charset="0"/>
                        </a:rPr>
                        <a:t>Risks</a:t>
                      </a:r>
                    </a:p>
                  </a:txBody>
                  <a:tcPr marL="45720" marR="45720" marT="22860" marB="22860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9933">
                <a:tc>
                  <a:txBody>
                    <a:bodyPr/>
                    <a:lstStyle/>
                    <a:p>
                      <a:pPr marL="457200" indent="-45720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accent4"/>
                        </a:buClr>
                        <a:buFont typeface="Wingdings" charset="2"/>
                        <a:buChar char="ü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Customer benefits from lowest prices by purchasing from more ideally located projects</a:t>
                      </a:r>
                    </a:p>
                    <a:p>
                      <a:pPr marL="457200" indent="-45720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accent4"/>
                        </a:buClr>
                        <a:buFont typeface="Wingdings" charset="2"/>
                        <a:buChar char="ü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Enables a single project to power multiple assets (or multiple assets to power single Buyers)</a:t>
                      </a:r>
                    </a:p>
                    <a:p>
                      <a:pPr marL="457200" indent="-45720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accent4"/>
                        </a:buClr>
                        <a:buFont typeface="Wingdings" charset="2"/>
                        <a:buChar char="ü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Ideal for companies with a scattered portfolio, fluctuating loads or facilities in areas with inadequate renewable energy resources</a:t>
                      </a:r>
                    </a:p>
                    <a:p>
                      <a:pPr marL="457200" lvl="0" indent="-45720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rgbClr val="7FAA4B"/>
                        </a:buClr>
                        <a:buFont typeface="Wingdings" charset="2"/>
                        <a:buChar char="ü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Provides predictability and a long term financial hedge against electricity prices</a:t>
                      </a:r>
                    </a:p>
                    <a:p>
                      <a:pPr marL="457200" lvl="0" indent="-45720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rgbClr val="7FAA4B"/>
                        </a:buClr>
                        <a:buFont typeface="Wingdings" charset="2"/>
                        <a:buChar char="ü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Creates “additionality” by enabling electricity users to sponsor existing or planned solar generation projects by purchasing the electricity generated by the project over 15+ years</a:t>
                      </a:r>
                    </a:p>
                    <a:p>
                      <a:pPr marL="457200" indent="-45720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accent4"/>
                        </a:buClr>
                        <a:buFont typeface="Wingdings" charset="2"/>
                        <a:buChar char="ü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Avoids regulatory, interconnection and deliverability issues in jurisdictions that prohibit traditional PPAs and direct sale of power</a:t>
                      </a:r>
                    </a:p>
                  </a:txBody>
                  <a:tcPr marL="45720" marR="45720" marT="22860" marB="2286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Power price risk: wholesale power prices may decline below the agreed PPA price </a:t>
                      </a:r>
                    </a:p>
                    <a:p>
                      <a:pPr marL="285750" indent="-28575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Counterparty credit risk: energy supplier may go bankrupt and be unable to meet its payment obligations should energy prices rise above the established PPA price</a:t>
                      </a:r>
                    </a:p>
                    <a:p>
                      <a:pPr marL="285750" indent="-28575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Power consumption risk: consumption patterns may change and customer may not be able to consume all power produced but still has to pay for it </a:t>
                      </a:r>
                    </a:p>
                    <a:p>
                      <a:pPr marL="285750" indent="-28575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Accounting risk: PPAs may trigger derivative accounting and show up on customer’s balance sheet</a:t>
                      </a:r>
                    </a:p>
                    <a:p>
                      <a:pPr marL="285750" indent="-285750" algn="l">
                        <a:spcBef>
                          <a:spcPts val="3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Regulatory risk: change in subsidies may impact renewable energy power prices</a:t>
                      </a:r>
                    </a:p>
                    <a:p>
                      <a:pPr algn="l"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 marL="45720" marR="45720" marT="22860" marB="2286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Rectangle"/>
          <p:cNvSpPr/>
          <p:nvPr/>
        </p:nvSpPr>
        <p:spPr>
          <a:xfrm>
            <a:off x="0" y="6176185"/>
            <a:ext cx="12192000" cy="45720"/>
          </a:xfrm>
          <a:prstGeom prst="rect">
            <a:avLst/>
          </a:prstGeom>
          <a:solidFill>
            <a:srgbClr val="FFC000"/>
          </a:solidFill>
          <a:ln w="12700">
            <a:noFill/>
            <a:miter lim="400000"/>
          </a:ln>
        </p:spPr>
        <p:txBody>
          <a:bodyPr lIns="35719" tIns="35719" rIns="35719" bIns="35719" anchor="ctr"/>
          <a:lstStyle/>
          <a:p>
            <a:pPr algn="ctr" defTabSz="410766" hangingPunct="0"/>
            <a:endParaRPr sz="1600" kern="0">
              <a:solidFill>
                <a:srgbClr val="FFFFFF"/>
              </a:solidFill>
              <a:latin typeface="Lato" charset="0"/>
              <a:ea typeface="Lato" charset="0"/>
              <a:cs typeface="Lato" charset="0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59549847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8566" y="4032033"/>
            <a:ext cx="2490235" cy="604033"/>
          </a:xfrm>
          <a:prstGeom prst="rect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b="1" dirty="0">
                <a:solidFill>
                  <a:schemeClr val="accent4"/>
                </a:solidFill>
              </a:rPr>
              <a:t>Renewable Energy Project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53502" y="387324"/>
            <a:ext cx="1463609" cy="1358048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173168" y="1918169"/>
            <a:ext cx="2159499" cy="456251"/>
          </a:xfrm>
          <a:prstGeom prst="rect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b="1" dirty="0">
                <a:solidFill>
                  <a:schemeClr val="tx1"/>
                </a:solidFill>
              </a:rPr>
              <a:t>Wholesale market</a:t>
            </a:r>
          </a:p>
        </p:txBody>
      </p:sp>
      <p:sp>
        <p:nvSpPr>
          <p:cNvPr id="26" name="Right Arrow 25"/>
          <p:cNvSpPr/>
          <p:nvPr/>
        </p:nvSpPr>
        <p:spPr>
          <a:xfrm>
            <a:off x="3189336" y="3256291"/>
            <a:ext cx="3502501" cy="642509"/>
          </a:xfrm>
          <a:prstGeom prst="rightArrow">
            <a:avLst/>
          </a:prstGeom>
          <a:solidFill>
            <a:schemeClr val="accent4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dirty="0">
                <a:solidFill>
                  <a:schemeClr val="bg1"/>
                </a:solidFill>
              </a:rPr>
              <a:t>Environmental benefits</a:t>
            </a:r>
          </a:p>
        </p:txBody>
      </p:sp>
      <p:sp>
        <p:nvSpPr>
          <p:cNvPr id="2" name="Left Arrow 1"/>
          <p:cNvSpPr/>
          <p:nvPr/>
        </p:nvSpPr>
        <p:spPr>
          <a:xfrm>
            <a:off x="3158368" y="2639657"/>
            <a:ext cx="3502501" cy="659096"/>
          </a:xfrm>
          <a:prstGeom prst="leftArrow">
            <a:avLst/>
          </a:prstGeom>
          <a:solidFill>
            <a:schemeClr val="accent3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dirty="0">
                <a:solidFill>
                  <a:schemeClr val="bg1"/>
                </a:solidFill>
              </a:rPr>
              <a:t>15-year fixed price </a:t>
            </a:r>
            <a:r>
              <a:rPr lang="en-US" sz="1867" b="1" dirty="0">
                <a:solidFill>
                  <a:schemeClr val="bg1"/>
                </a:solidFill>
              </a:rPr>
              <a:t>$</a:t>
            </a:r>
          </a:p>
        </p:txBody>
      </p:sp>
      <p:sp>
        <p:nvSpPr>
          <p:cNvPr id="3" name="Rectangle 2"/>
          <p:cNvSpPr/>
          <p:nvPr/>
        </p:nvSpPr>
        <p:spPr>
          <a:xfrm>
            <a:off x="178566" y="2752448"/>
            <a:ext cx="2730235" cy="1874755"/>
          </a:xfrm>
          <a:prstGeom prst="rect">
            <a:avLst/>
          </a:prstGeom>
          <a:noFill/>
          <a:ln w="38100"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941405" y="2712257"/>
            <a:ext cx="2624459" cy="1801083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97866" y="237646"/>
            <a:ext cx="2234801" cy="221280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867" dirty="0">
              <a:solidFill>
                <a:schemeClr val="bg1"/>
              </a:solidFill>
            </a:endParaRPr>
          </a:p>
        </p:txBody>
      </p:sp>
      <p:sp>
        <p:nvSpPr>
          <p:cNvPr id="4" name="Right Arrow 3"/>
          <p:cNvSpPr/>
          <p:nvPr/>
        </p:nvSpPr>
        <p:spPr>
          <a:xfrm rot="19208728">
            <a:off x="1745132" y="1256732"/>
            <a:ext cx="2181301" cy="619131"/>
          </a:xfrm>
          <a:prstGeom prst="rightArrow">
            <a:avLst/>
          </a:prstGeom>
          <a:solidFill>
            <a:schemeClr val="accent2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dirty="0">
                <a:solidFill>
                  <a:schemeClr val="bg1"/>
                </a:solidFill>
              </a:rPr>
              <a:t>RE Electricity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830734" y="6108058"/>
            <a:ext cx="2490235" cy="604033"/>
          </a:xfrm>
          <a:prstGeom prst="rect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b="1" dirty="0">
                <a:solidFill>
                  <a:schemeClr val="accent2"/>
                </a:solidFill>
              </a:rPr>
              <a:t>Local Utility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097867" y="4905919"/>
            <a:ext cx="2057735" cy="1781116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867" dirty="0">
              <a:solidFill>
                <a:schemeClr val="bg1"/>
              </a:solidFill>
            </a:endParaRPr>
          </a:p>
        </p:txBody>
      </p:sp>
      <p:pic>
        <p:nvPicPr>
          <p:cNvPr id="21" name="Picture 20"/>
          <p:cNvPicPr/>
          <p:nvPr/>
        </p:nvPicPr>
        <p:blipFill rotWithShape="1">
          <a:blip r:embed="rId3"/>
          <a:srcRect l="3444" t="49609" r="85104" b="37906"/>
          <a:stretch/>
        </p:blipFill>
        <p:spPr>
          <a:xfrm>
            <a:off x="4243755" y="5129544"/>
            <a:ext cx="1524869" cy="1063383"/>
          </a:xfrm>
          <a:prstGeom prst="rect">
            <a:avLst/>
          </a:prstGeom>
          <a:ln>
            <a:noFill/>
          </a:ln>
        </p:spPr>
      </p:pic>
      <p:sp>
        <p:nvSpPr>
          <p:cNvPr id="22" name="Right Arrow 21"/>
          <p:cNvSpPr/>
          <p:nvPr/>
        </p:nvSpPr>
        <p:spPr>
          <a:xfrm rot="19241627">
            <a:off x="6084001" y="4986713"/>
            <a:ext cx="2090044" cy="713800"/>
          </a:xfrm>
          <a:prstGeom prst="rightArrow">
            <a:avLst/>
          </a:prstGeom>
          <a:solidFill>
            <a:schemeClr val="accent2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dirty="0">
                <a:solidFill>
                  <a:schemeClr val="bg1"/>
                </a:solidFill>
              </a:rPr>
              <a:t>Grid Electricity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 rot="18328931">
            <a:off x="6313583" y="5782273"/>
            <a:ext cx="233793" cy="399208"/>
          </a:xfrm>
          <a:prstGeom prst="rect">
            <a:avLst/>
          </a:prstGeom>
        </p:spPr>
      </p:pic>
      <p:sp>
        <p:nvSpPr>
          <p:cNvPr id="15" name="Left Arrow 14"/>
          <p:cNvSpPr/>
          <p:nvPr/>
        </p:nvSpPr>
        <p:spPr>
          <a:xfrm rot="19206706">
            <a:off x="6443566" y="5525867"/>
            <a:ext cx="2095316" cy="647425"/>
          </a:xfrm>
          <a:prstGeom prst="leftArrow">
            <a:avLst/>
          </a:prstGeom>
          <a:solidFill>
            <a:schemeClr val="accent3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dirty="0">
                <a:solidFill>
                  <a:schemeClr val="bg1"/>
                </a:solidFill>
              </a:rPr>
              <a:t>Utility Payment </a:t>
            </a:r>
            <a:r>
              <a:rPr lang="en-US" sz="1867" b="1" dirty="0">
                <a:solidFill>
                  <a:schemeClr val="bg1"/>
                </a:solidFill>
              </a:rPr>
              <a:t>$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07910">
            <a:off x="1930489" y="2039463"/>
            <a:ext cx="341265" cy="317316"/>
          </a:xfrm>
          <a:prstGeom prst="rect">
            <a:avLst/>
          </a:prstGeom>
        </p:spPr>
      </p:pic>
      <p:sp>
        <p:nvSpPr>
          <p:cNvPr id="23" name="Right Arrow 22"/>
          <p:cNvSpPr/>
          <p:nvPr/>
        </p:nvSpPr>
        <p:spPr>
          <a:xfrm>
            <a:off x="3189335" y="3974878"/>
            <a:ext cx="3512068" cy="652324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b="1" dirty="0">
                <a:solidFill>
                  <a:schemeClr val="tx1"/>
                </a:solidFill>
              </a:rPr>
              <a:t>$</a:t>
            </a:r>
            <a:r>
              <a:rPr lang="en-US" sz="1867" dirty="0">
                <a:solidFill>
                  <a:schemeClr val="tx1"/>
                </a:solidFill>
              </a:rPr>
              <a:t> Revenues to offset utility bill</a:t>
            </a:r>
          </a:p>
        </p:txBody>
      </p:sp>
      <p:sp>
        <p:nvSpPr>
          <p:cNvPr id="24" name="Left Arrow 23"/>
          <p:cNvSpPr/>
          <p:nvPr/>
        </p:nvSpPr>
        <p:spPr>
          <a:xfrm rot="19206706">
            <a:off x="2121838" y="1680107"/>
            <a:ext cx="2047423" cy="556976"/>
          </a:xfrm>
          <a:prstGeom prst="leftArrow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dirty="0">
                <a:solidFill>
                  <a:schemeClr val="tx1"/>
                </a:solidFill>
              </a:rPr>
              <a:t>Revenue </a:t>
            </a:r>
            <a:r>
              <a:rPr lang="en-US" sz="1867" b="1" dirty="0">
                <a:solidFill>
                  <a:schemeClr val="tx1"/>
                </a:solidFill>
              </a:rPr>
              <a:t>$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771" y="2866453"/>
            <a:ext cx="1953067" cy="1241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6546" y="2788705"/>
            <a:ext cx="1611194" cy="16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6871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FS">
  <a:themeElements>
    <a:clrScheme name="FSLR_Colors_V14">
      <a:dk1>
        <a:srgbClr val="505050"/>
      </a:dk1>
      <a:lt1>
        <a:srgbClr val="FFFFFF"/>
      </a:lt1>
      <a:dk2>
        <a:srgbClr val="CF1E21"/>
      </a:dk2>
      <a:lt2>
        <a:srgbClr val="B2B2B2"/>
      </a:lt2>
      <a:accent1>
        <a:srgbClr val="00679F"/>
      </a:accent1>
      <a:accent2>
        <a:srgbClr val="FF9900"/>
      </a:accent2>
      <a:accent3>
        <a:srgbClr val="14A3DB"/>
      </a:accent3>
      <a:accent4>
        <a:srgbClr val="7FAA4B"/>
      </a:accent4>
      <a:accent5>
        <a:srgbClr val="1B4171"/>
      </a:accent5>
      <a:accent6>
        <a:srgbClr val="FFBC00"/>
      </a:accent6>
      <a:hlink>
        <a:srgbClr val="4188BB"/>
      </a:hlink>
      <a:folHlink>
        <a:srgbClr val="8CB7D7"/>
      </a:folHlink>
    </a:clrScheme>
    <a:fontScheme name="FSLR_Fonts_V14">
      <a:majorFont>
        <a:latin typeface="Franklin Gothic Medium Con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 w="38100">
          <a:solidFill>
            <a:schemeClr val="bg1"/>
          </a:solidFill>
        </a:ln>
        <a:effectLst/>
      </a:spPr>
      <a:bodyPr rtlCol="0" anchor="ctr"/>
      <a:lstStyle>
        <a:defPPr algn="ctr">
          <a:defRPr sz="14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1">
            <a:lumMod val="20000"/>
            <a:lumOff val="80000"/>
            <a:alpha val="75000"/>
          </a:schemeClr>
        </a:solidFill>
        <a:ln w="25400">
          <a:noFill/>
        </a:ln>
        <a:effectLst/>
      </a:spPr>
      <a:bodyPr wrap="square" lIns="45720" tIns="27432" rIns="45720" bIns="27432" rtlCol="0" anchor="t" anchorCtr="0">
        <a:spAutoFit/>
      </a:bodyPr>
      <a:lstStyle>
        <a:defPPr>
          <a:spcBef>
            <a:spcPts val="480"/>
          </a:spcBef>
          <a:tabLst>
            <a:tab pos="2743200" algn="l"/>
            <a:tab pos="3657600" algn="l"/>
            <a:tab pos="4572000" algn="l"/>
            <a:tab pos="5486400" algn="l"/>
          </a:tabLst>
          <a:defRPr sz="1400" dirty="0" smtClean="0">
            <a:latin typeface="Calibri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FS" id="{D9E515B3-9C6A-44AC-AC41-F249CABDE163}" vid="{AA5127EC-2F6C-4473-9863-479EB38359EE}"/>
    </a:ext>
  </a:extLst>
</a:theme>
</file>

<file path=ppt/theme/theme2.xml><?xml version="1.0" encoding="utf-8"?>
<a:theme xmlns:a="http://schemas.openxmlformats.org/drawingml/2006/main" name="FirstSolar Confidentiality Master">
  <a:themeElements>
    <a:clrScheme name="FSLR_Colors_V14">
      <a:dk1>
        <a:srgbClr val="505050"/>
      </a:dk1>
      <a:lt1>
        <a:srgbClr val="FFFFFF"/>
      </a:lt1>
      <a:dk2>
        <a:srgbClr val="CF1E21"/>
      </a:dk2>
      <a:lt2>
        <a:srgbClr val="B2B2B2"/>
      </a:lt2>
      <a:accent1>
        <a:srgbClr val="00679F"/>
      </a:accent1>
      <a:accent2>
        <a:srgbClr val="FF9900"/>
      </a:accent2>
      <a:accent3>
        <a:srgbClr val="14A3DB"/>
      </a:accent3>
      <a:accent4>
        <a:srgbClr val="7FAA4B"/>
      </a:accent4>
      <a:accent5>
        <a:srgbClr val="1B4171"/>
      </a:accent5>
      <a:accent6>
        <a:srgbClr val="FFBC00"/>
      </a:accent6>
      <a:hlink>
        <a:srgbClr val="4188BB"/>
      </a:hlink>
      <a:folHlink>
        <a:srgbClr val="8CB7D7"/>
      </a:folHlink>
    </a:clrScheme>
    <a:fontScheme name="FSLR_Fonts_V14">
      <a:majorFont>
        <a:latin typeface="Franklin Gothic Medium Con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40000"/>
            <a:lumOff val="60000"/>
          </a:schemeClr>
        </a:solidFill>
        <a:ln w="3175">
          <a:noFill/>
        </a:ln>
        <a:effectLst/>
      </a:spPr>
      <a:bodyPr rtlCol="0" anchor="ctr"/>
      <a:lstStyle>
        <a:defPPr algn="ctr">
          <a:defRPr sz="1200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1">
            <a:lumMod val="20000"/>
            <a:lumOff val="80000"/>
            <a:alpha val="75000"/>
          </a:schemeClr>
        </a:solidFill>
        <a:ln w="25400">
          <a:noFill/>
        </a:ln>
        <a:effectLst/>
      </a:spPr>
      <a:bodyPr wrap="square" lIns="45720" tIns="27432" rIns="45720" bIns="27432" rtlCol="0" anchor="t" anchorCtr="0">
        <a:spAutoFit/>
      </a:bodyPr>
      <a:lstStyle>
        <a:defPPr>
          <a:spcBef>
            <a:spcPts val="480"/>
          </a:spcBef>
          <a:tabLst>
            <a:tab pos="2743200" algn="l"/>
            <a:tab pos="3657600" algn="l"/>
            <a:tab pos="4572000" algn="l"/>
            <a:tab pos="5486400" algn="l"/>
          </a:tabLst>
          <a:defRPr sz="1400" dirty="0" smtClean="0">
            <a:latin typeface="Calibri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A36E35C8-B593-4D40-B086-DA8CF881DB01}" vid="{77EA9371-868B-46D2-8129-C598CD5B20E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FS</Template>
  <TotalTime>175</TotalTime>
  <Words>366</Words>
  <Application>Microsoft Office PowerPoint</Application>
  <PresentationFormat>Widescreen</PresentationFormat>
  <Paragraphs>34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Arial</vt:lpstr>
      <vt:lpstr>Calibri</vt:lpstr>
      <vt:lpstr>Calibri Italic</vt:lpstr>
      <vt:lpstr>Franklin Gothic Medium Cond</vt:lpstr>
      <vt:lpstr>Helvetica</vt:lpstr>
      <vt:lpstr>Helvetica Light</vt:lpstr>
      <vt:lpstr>Lato</vt:lpstr>
      <vt:lpstr>Wingdings</vt:lpstr>
      <vt:lpstr>FS</vt:lpstr>
      <vt:lpstr>FirstSolar Confidentiality Master</vt:lpstr>
      <vt:lpstr>PowerPoint Presentation</vt:lpstr>
      <vt:lpstr>PowerPoint Presentation</vt:lpstr>
      <vt:lpstr>PowerPoint Presentation</vt:lpstr>
    </vt:vector>
  </TitlesOfParts>
  <Company>First Solar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Drozdiak</dc:creator>
  <cp:lastModifiedBy>Timothy Masters</cp:lastModifiedBy>
  <cp:revision>13</cp:revision>
  <dcterms:created xsi:type="dcterms:W3CDTF">2016-04-05T16:12:43Z</dcterms:created>
  <dcterms:modified xsi:type="dcterms:W3CDTF">2017-12-13T21:36:48Z</dcterms:modified>
</cp:coreProperties>
</file>