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Default Extension="jpg" ContentType="image/jpg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2E6B96"/>
                </a:solidFill>
                <a:latin typeface="Franklin Gothic Medium"/>
                <a:cs typeface="Franklin Gothic Mediu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50" b="0" i="0">
                <a:solidFill>
                  <a:srgbClr val="2E6B96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808080"/>
                </a:solidFill>
                <a:latin typeface="Franklin Gothic Medium"/>
                <a:cs typeface="Franklin Gothic Medium"/>
              </a:defRPr>
            </a:lvl1pPr>
          </a:lstStyle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950" b="0" i="0">
                <a:solidFill>
                  <a:srgbClr val="7E7E7E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2E6B96"/>
                </a:solidFill>
                <a:latin typeface="Franklin Gothic Medium"/>
                <a:cs typeface="Franklin Gothic Mediu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150" b="0" i="0">
                <a:solidFill>
                  <a:srgbClr val="2E6B96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808080"/>
                </a:solidFill>
                <a:latin typeface="Franklin Gothic Medium"/>
                <a:cs typeface="Franklin Gothic Medium"/>
              </a:defRPr>
            </a:lvl1pPr>
          </a:lstStyle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950" b="0" i="0">
                <a:solidFill>
                  <a:srgbClr val="7E7E7E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2E6B96"/>
                </a:solidFill>
                <a:latin typeface="Franklin Gothic Medium"/>
                <a:cs typeface="Franklin Gothic Mediu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808080"/>
                </a:solidFill>
                <a:latin typeface="Franklin Gothic Medium"/>
                <a:cs typeface="Franklin Gothic Medium"/>
              </a:defRPr>
            </a:lvl1pPr>
          </a:lstStyle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950" b="0" i="0">
                <a:solidFill>
                  <a:srgbClr val="7E7E7E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2E6B96"/>
                </a:solidFill>
                <a:latin typeface="Franklin Gothic Medium"/>
                <a:cs typeface="Franklin Gothic Mediu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808080"/>
                </a:solidFill>
                <a:latin typeface="Franklin Gothic Medium"/>
                <a:cs typeface="Franklin Gothic Medium"/>
              </a:defRPr>
            </a:lvl1pPr>
          </a:lstStyle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950" b="0" i="0">
                <a:solidFill>
                  <a:srgbClr val="7E7E7E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808080"/>
                </a:solidFill>
                <a:latin typeface="Franklin Gothic Medium"/>
                <a:cs typeface="Franklin Gothic Medium"/>
              </a:defRPr>
            </a:lvl1pPr>
          </a:lstStyle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950" b="0" i="0">
                <a:solidFill>
                  <a:srgbClr val="7E7E7E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62000" cy="6858000"/>
          </a:xfrm>
          <a:custGeom>
            <a:avLst/>
            <a:gdLst/>
            <a:ahLst/>
            <a:cxnLst/>
            <a:rect l="l" t="t" r="r" b="b"/>
            <a:pathLst>
              <a:path w="762000" h="6858000">
                <a:moveTo>
                  <a:pt x="762000" y="0"/>
                </a:moveTo>
                <a:lnTo>
                  <a:pt x="0" y="0"/>
                </a:lnTo>
                <a:lnTo>
                  <a:pt x="0" y="6858000"/>
                </a:lnTo>
                <a:lnTo>
                  <a:pt x="762000" y="6858000"/>
                </a:lnTo>
                <a:lnTo>
                  <a:pt x="762000" y="0"/>
                </a:lnTo>
                <a:close/>
              </a:path>
            </a:pathLst>
          </a:custGeom>
          <a:solidFill>
            <a:srgbClr val="0084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11282426" y="6357937"/>
            <a:ext cx="0" cy="277495"/>
          </a:xfrm>
          <a:custGeom>
            <a:avLst/>
            <a:gdLst/>
            <a:ahLst/>
            <a:cxnLst/>
            <a:rect l="l" t="t" r="r" b="b"/>
            <a:pathLst>
              <a:path w="0" h="277495">
                <a:moveTo>
                  <a:pt x="0" y="0"/>
                </a:moveTo>
                <a:lnTo>
                  <a:pt x="0" y="276999"/>
                </a:lnTo>
              </a:path>
            </a:pathLst>
          </a:custGeom>
          <a:ln w="12700">
            <a:solidFill>
              <a:srgbClr val="7E7E7E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18" name="bg object 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76350" y="6134100"/>
            <a:ext cx="3038475" cy="56197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68349" y="93980"/>
            <a:ext cx="9655301" cy="1118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2E6B96"/>
                </a:solidFill>
                <a:latin typeface="Franklin Gothic Medium"/>
                <a:cs typeface="Franklin Gothic Mediu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58519" y="1472882"/>
            <a:ext cx="9586595" cy="40544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50" b="0" i="0">
                <a:solidFill>
                  <a:srgbClr val="2E6B96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8356600" y="6359543"/>
            <a:ext cx="2783204" cy="2889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808080"/>
                </a:solidFill>
                <a:latin typeface="Franklin Gothic Medium"/>
                <a:cs typeface="Franklin Gothic Medium"/>
              </a:defRPr>
            </a:lvl1pPr>
          </a:lstStyle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1726291" y="6415025"/>
            <a:ext cx="222884" cy="1771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50" b="0" i="0">
                <a:solidFill>
                  <a:srgbClr val="7E7E7E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6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hyperlink" Target="https://www.nado.org/eddmap/" TargetMode="Externa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image" Target="../media/image9.jpg"/><Relationship Id="rId4" Type="http://schemas.openxmlformats.org/officeDocument/2006/relationships/image" Target="../media/image10.jpg"/><Relationship Id="rId5" Type="http://schemas.openxmlformats.org/officeDocument/2006/relationships/image" Target="../media/image11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hyperlink" Target="mailto:skhan@mwcog.org" TargetMode="External"/><Relationship Id="rId4" Type="http://schemas.openxmlformats.org/officeDocument/2006/relationships/hyperlink" Target="mailto:eurteaga@mwcog.org" TargetMode="Externa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762250" cy="6858000"/>
          </a:xfrm>
          <a:custGeom>
            <a:avLst/>
            <a:gdLst/>
            <a:ahLst/>
            <a:cxnLst/>
            <a:rect l="l" t="t" r="r" b="b"/>
            <a:pathLst>
              <a:path w="2762250" h="6858000">
                <a:moveTo>
                  <a:pt x="2762250" y="0"/>
                </a:moveTo>
                <a:lnTo>
                  <a:pt x="0" y="0"/>
                </a:lnTo>
                <a:lnTo>
                  <a:pt x="0" y="6858000"/>
                </a:lnTo>
                <a:lnTo>
                  <a:pt x="2762250" y="6858000"/>
                </a:lnTo>
                <a:lnTo>
                  <a:pt x="2762250" y="0"/>
                </a:lnTo>
                <a:close/>
              </a:path>
            </a:pathLst>
          </a:custGeom>
          <a:solidFill>
            <a:srgbClr val="0086C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76600" y="6105525"/>
            <a:ext cx="3028950" cy="561975"/>
          </a:xfrm>
          <a:prstGeom prst="rect">
            <a:avLst/>
          </a:prstGeom>
        </p:spPr>
      </p:pic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3166872" y="1150580"/>
          <a:ext cx="8995410" cy="4517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19210"/>
              </a:tblGrid>
              <a:tr h="2009775">
                <a:tc>
                  <a:txBody>
                    <a:bodyPr/>
                    <a:lstStyle/>
                    <a:p>
                      <a:pPr marL="1905">
                        <a:lnSpc>
                          <a:spcPts val="3600"/>
                        </a:lnSpc>
                      </a:pPr>
                      <a:r>
                        <a:rPr dirty="0" sz="320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REGIONAL</a:t>
                      </a:r>
                      <a:r>
                        <a:rPr dirty="0" sz="3200" spc="-1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 </a:t>
                      </a:r>
                      <a:r>
                        <a:rPr dirty="0" sz="320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COMPREHENSIVE</a:t>
                      </a:r>
                      <a:r>
                        <a:rPr dirty="0" sz="3200" spc="15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 </a:t>
                      </a:r>
                      <a:r>
                        <a:rPr dirty="0" sz="3200" spc="-1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ECONOMIC</a:t>
                      </a:r>
                      <a:endParaRPr sz="3200">
                        <a:latin typeface="Franklin Gothic Medium"/>
                        <a:cs typeface="Franklin Gothic Medium"/>
                      </a:endParaRPr>
                    </a:p>
                    <a:p>
                      <a:pPr marL="190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320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DEVELOPMENT</a:t>
                      </a:r>
                      <a:r>
                        <a:rPr dirty="0" sz="3200" spc="-13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 </a:t>
                      </a:r>
                      <a:r>
                        <a:rPr dirty="0" sz="3200" spc="-2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STRATEGY</a:t>
                      </a:r>
                      <a:r>
                        <a:rPr dirty="0" sz="3200" spc="-95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 </a:t>
                      </a:r>
                      <a:r>
                        <a:rPr dirty="0" sz="3200" spc="-1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(CEDS)</a:t>
                      </a:r>
                      <a:endParaRPr sz="3200">
                        <a:latin typeface="Franklin Gothic Medium"/>
                        <a:cs typeface="Franklin Gothic Medium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endParaRPr sz="3200">
                        <a:latin typeface="Times New Roman"/>
                        <a:cs typeface="Times New Roman"/>
                      </a:endParaRPr>
                    </a:p>
                    <a:p>
                      <a:pPr marL="1905">
                        <a:lnSpc>
                          <a:spcPct val="100000"/>
                        </a:lnSpc>
                      </a:pPr>
                      <a:r>
                        <a:rPr dirty="0" sz="2400" spc="-1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BUILT</a:t>
                      </a:r>
                      <a:r>
                        <a:rPr dirty="0" sz="2400" spc="-55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 </a:t>
                      </a:r>
                      <a:r>
                        <a:rPr dirty="0" sz="240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ENVIRONMENT</a:t>
                      </a:r>
                      <a:r>
                        <a:rPr dirty="0" sz="2400" spc="-114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 </a:t>
                      </a:r>
                      <a:r>
                        <a:rPr dirty="0" sz="240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&amp;</a:t>
                      </a:r>
                      <a:r>
                        <a:rPr dirty="0" sz="2400" spc="-85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 </a:t>
                      </a:r>
                      <a:r>
                        <a:rPr dirty="0" sz="240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ENERGY</a:t>
                      </a:r>
                      <a:r>
                        <a:rPr dirty="0" sz="2400" spc="-11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 </a:t>
                      </a:r>
                      <a:r>
                        <a:rPr dirty="0" sz="2400" spc="-1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ADVISORY</a:t>
                      </a:r>
                      <a:r>
                        <a:rPr dirty="0" sz="2400" spc="-11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 </a:t>
                      </a:r>
                      <a:r>
                        <a:rPr dirty="0" sz="2400" spc="-10">
                          <a:solidFill>
                            <a:srgbClr val="2E6B96"/>
                          </a:solidFill>
                          <a:latin typeface="Franklin Gothic Medium"/>
                          <a:cs typeface="Franklin Gothic Medium"/>
                        </a:rPr>
                        <a:t>COMMITTEE</a:t>
                      </a:r>
                      <a:endParaRPr sz="2400">
                        <a:latin typeface="Franklin Gothic Medium"/>
                        <a:cs typeface="Franklin Gothic Medium"/>
                      </a:endParaRPr>
                    </a:p>
                  </a:txBody>
                  <a:tcPr marL="0" marR="0" marB="0" marT="0">
                    <a:lnB w="38100">
                      <a:solidFill>
                        <a:srgbClr val="0D2841"/>
                      </a:solidFill>
                      <a:prstDash val="solid"/>
                    </a:lnB>
                  </a:tcPr>
                </a:tc>
              </a:tr>
              <a:tr h="25076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905">
                        <a:lnSpc>
                          <a:spcPct val="100000"/>
                        </a:lnSpc>
                      </a:pPr>
                      <a:r>
                        <a:rPr dirty="0" sz="1550" spc="9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Sakina</a:t>
                      </a:r>
                      <a:r>
                        <a:rPr dirty="0" sz="1550" spc="-5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50" spc="7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Khan</a:t>
                      </a:r>
                      <a:endParaRPr sz="1550">
                        <a:latin typeface="Calibri"/>
                        <a:cs typeface="Calibri"/>
                      </a:endParaRPr>
                    </a:p>
                    <a:p>
                      <a:pPr marL="19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dirty="0" sz="1550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Director,</a:t>
                      </a:r>
                      <a:r>
                        <a:rPr dirty="0" sz="1550" spc="140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50" spc="7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Community</a:t>
                      </a:r>
                      <a:r>
                        <a:rPr dirty="0" sz="1550" spc="9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50" spc="100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550" spc="6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50" spc="10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Economic</a:t>
                      </a:r>
                      <a:r>
                        <a:rPr dirty="0" sz="1550" spc="4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50" spc="80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Services</a:t>
                      </a:r>
                      <a:endParaRPr sz="15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905">
                        <a:lnSpc>
                          <a:spcPct val="100000"/>
                        </a:lnSpc>
                      </a:pPr>
                      <a:r>
                        <a:rPr dirty="0" sz="1550" spc="70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Emilio</a:t>
                      </a:r>
                      <a:r>
                        <a:rPr dirty="0" sz="1550" spc="-20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50" spc="3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Urteaga</a:t>
                      </a:r>
                      <a:endParaRPr sz="1550">
                        <a:latin typeface="Calibri"/>
                        <a:cs typeface="Calibri"/>
                      </a:endParaRPr>
                    </a:p>
                    <a:p>
                      <a:pPr marL="1905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dirty="0" sz="1550" spc="6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Senior</a:t>
                      </a:r>
                      <a:r>
                        <a:rPr dirty="0" sz="1550" spc="2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50" spc="9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Economic</a:t>
                      </a:r>
                      <a:r>
                        <a:rPr dirty="0" sz="1550" spc="30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50" spc="5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Planner</a:t>
                      </a:r>
                      <a:endParaRPr sz="15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905">
                        <a:lnSpc>
                          <a:spcPct val="100000"/>
                        </a:lnSpc>
                      </a:pPr>
                      <a:r>
                        <a:rPr dirty="0" sz="1550" spc="60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September</a:t>
                      </a:r>
                      <a:r>
                        <a:rPr dirty="0" sz="1550" spc="25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50" spc="70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17,</a:t>
                      </a:r>
                      <a:r>
                        <a:rPr dirty="0" sz="1550" spc="270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50" spc="40">
                          <a:solidFill>
                            <a:srgbClr val="585858"/>
                          </a:solidFill>
                          <a:latin typeface="Calibri"/>
                          <a:cs typeface="Calibri"/>
                        </a:rPr>
                        <a:t>2026</a:t>
                      </a:r>
                      <a:endParaRPr sz="155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T w="38100">
                      <a:solidFill>
                        <a:srgbClr val="0D2841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80160" y="1242441"/>
            <a:ext cx="10911840" cy="0"/>
          </a:xfrm>
          <a:custGeom>
            <a:avLst/>
            <a:gdLst/>
            <a:ahLst/>
            <a:cxnLst/>
            <a:rect l="l" t="t" r="r" b="b"/>
            <a:pathLst>
              <a:path w="10911840" h="0">
                <a:moveTo>
                  <a:pt x="0" y="0"/>
                </a:moveTo>
                <a:lnTo>
                  <a:pt x="10911840" y="0"/>
                </a:lnTo>
              </a:path>
            </a:pathLst>
          </a:custGeom>
          <a:ln w="38100">
            <a:solidFill>
              <a:srgbClr val="0086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629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A</a:t>
            </a:r>
            <a:r>
              <a:rPr dirty="0" spc="-55"/>
              <a:t> </a:t>
            </a:r>
            <a:r>
              <a:rPr dirty="0"/>
              <a:t>Regional</a:t>
            </a:r>
            <a:r>
              <a:rPr dirty="0" spc="-45"/>
              <a:t> </a:t>
            </a:r>
            <a:r>
              <a:rPr dirty="0"/>
              <a:t>Strategy for</a:t>
            </a:r>
            <a:r>
              <a:rPr dirty="0" spc="-125"/>
              <a:t> </a:t>
            </a:r>
            <a:r>
              <a:rPr dirty="0"/>
              <a:t>a</a:t>
            </a:r>
            <a:r>
              <a:rPr dirty="0" spc="-55"/>
              <a:t> </a:t>
            </a:r>
            <a:r>
              <a:rPr dirty="0"/>
              <a:t>Changing</a:t>
            </a:r>
            <a:r>
              <a:rPr dirty="0" spc="-55"/>
              <a:t> </a:t>
            </a:r>
            <a:r>
              <a:rPr dirty="0" spc="-10"/>
              <a:t>Economy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10</a:t>
            </a:fld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/>
              <a:t>The</a:t>
            </a:r>
            <a:r>
              <a:rPr dirty="0" sz="2400" spc="-60"/>
              <a:t> </a:t>
            </a:r>
            <a:r>
              <a:rPr dirty="0" sz="2400"/>
              <a:t>region</a:t>
            </a:r>
            <a:r>
              <a:rPr dirty="0" sz="2400" spc="-35"/>
              <a:t> </a:t>
            </a:r>
            <a:r>
              <a:rPr dirty="0" sz="2400" spc="130"/>
              <a:t>is</a:t>
            </a:r>
            <a:r>
              <a:rPr dirty="0" sz="2400" spc="-30"/>
              <a:t> </a:t>
            </a:r>
            <a:r>
              <a:rPr dirty="0" sz="2400" spc="60"/>
              <a:t>facing</a:t>
            </a:r>
            <a:r>
              <a:rPr dirty="0" sz="2400" spc="-30"/>
              <a:t> </a:t>
            </a:r>
            <a:r>
              <a:rPr dirty="0" sz="2400" spc="50"/>
              <a:t>new</a:t>
            </a:r>
            <a:r>
              <a:rPr dirty="0" sz="2400" spc="-65"/>
              <a:t> </a:t>
            </a:r>
            <a:r>
              <a:rPr dirty="0" sz="2400" spc="85"/>
              <a:t>and</a:t>
            </a:r>
            <a:r>
              <a:rPr dirty="0" sz="2400" spc="-55"/>
              <a:t> </a:t>
            </a:r>
            <a:r>
              <a:rPr dirty="0" sz="2400" spc="55"/>
              <a:t>unprecedented</a:t>
            </a:r>
            <a:r>
              <a:rPr dirty="0" sz="2400" spc="15"/>
              <a:t> </a:t>
            </a:r>
            <a:r>
              <a:rPr dirty="0" sz="2400" spc="95"/>
              <a:t>economic</a:t>
            </a:r>
            <a:r>
              <a:rPr dirty="0" sz="2400" spc="30"/>
              <a:t> </a:t>
            </a:r>
            <a:r>
              <a:rPr dirty="0" sz="2400" spc="55"/>
              <a:t>conditions.</a:t>
            </a:r>
            <a:endParaRPr sz="2400"/>
          </a:p>
          <a:p>
            <a:pPr marL="12700" marR="5080">
              <a:lnSpc>
                <a:spcPct val="100400"/>
              </a:lnSpc>
              <a:spcBef>
                <a:spcPts val="2815"/>
              </a:spcBef>
            </a:pPr>
            <a:r>
              <a:rPr dirty="0" sz="2400" spc="60"/>
              <a:t>These</a:t>
            </a:r>
            <a:r>
              <a:rPr dirty="0" sz="2400" spc="5"/>
              <a:t> </a:t>
            </a:r>
            <a:r>
              <a:rPr dirty="0" sz="2400" spc="85"/>
              <a:t>challenges</a:t>
            </a:r>
            <a:r>
              <a:rPr dirty="0" sz="2400" spc="-40"/>
              <a:t> </a:t>
            </a:r>
            <a:r>
              <a:rPr dirty="0" sz="2400" spc="140"/>
              <a:t>cross</a:t>
            </a:r>
            <a:r>
              <a:rPr dirty="0" sz="2400" spc="-40"/>
              <a:t> </a:t>
            </a:r>
            <a:r>
              <a:rPr dirty="0" sz="2400" spc="60"/>
              <a:t>jurisdictional</a:t>
            </a:r>
            <a:r>
              <a:rPr dirty="0" sz="2400" spc="-25"/>
              <a:t> </a:t>
            </a:r>
            <a:r>
              <a:rPr dirty="0" sz="2400" spc="60"/>
              <a:t>boundaries</a:t>
            </a:r>
            <a:r>
              <a:rPr dirty="0" sz="2400" spc="75"/>
              <a:t> </a:t>
            </a:r>
            <a:r>
              <a:rPr dirty="0" sz="2400" spc="-105"/>
              <a:t>–</a:t>
            </a:r>
            <a:r>
              <a:rPr dirty="0" sz="2400" spc="-35"/>
              <a:t> </a:t>
            </a:r>
            <a:r>
              <a:rPr dirty="0" sz="2400" spc="60"/>
              <a:t>residents,</a:t>
            </a:r>
            <a:r>
              <a:rPr dirty="0" sz="2400" spc="-10"/>
              <a:t> workers, </a:t>
            </a:r>
            <a:r>
              <a:rPr dirty="0" sz="2400" spc="50"/>
              <a:t>visitors</a:t>
            </a:r>
            <a:r>
              <a:rPr dirty="0" sz="2400" spc="-30"/>
              <a:t> </a:t>
            </a:r>
            <a:r>
              <a:rPr dirty="0" sz="2400" spc="60"/>
              <a:t>and</a:t>
            </a:r>
            <a:r>
              <a:rPr dirty="0" sz="2400" spc="25"/>
              <a:t> </a:t>
            </a:r>
            <a:r>
              <a:rPr dirty="0" sz="2400" spc="114"/>
              <a:t>businesses</a:t>
            </a:r>
            <a:r>
              <a:rPr dirty="0" sz="2400" spc="-25"/>
              <a:t> </a:t>
            </a:r>
            <a:r>
              <a:rPr dirty="0" sz="2400" spc="50"/>
              <a:t>experience</a:t>
            </a:r>
            <a:r>
              <a:rPr dirty="0" sz="2400" spc="-55"/>
              <a:t> </a:t>
            </a:r>
            <a:r>
              <a:rPr dirty="0" sz="2400"/>
              <a:t>the</a:t>
            </a:r>
            <a:r>
              <a:rPr dirty="0" sz="2400" spc="30"/>
              <a:t> </a:t>
            </a:r>
            <a:r>
              <a:rPr dirty="0" sz="2400"/>
              <a:t>region</a:t>
            </a:r>
            <a:r>
              <a:rPr dirty="0" sz="2400" spc="-30"/>
              <a:t> </a:t>
            </a:r>
            <a:r>
              <a:rPr dirty="0" sz="2400" spc="175"/>
              <a:t>as</a:t>
            </a:r>
            <a:r>
              <a:rPr dirty="0" sz="2400" spc="-25"/>
              <a:t> </a:t>
            </a:r>
            <a:r>
              <a:rPr dirty="0" sz="2400" spc="80"/>
              <a:t>an</a:t>
            </a:r>
            <a:r>
              <a:rPr dirty="0" sz="2400" spc="-30"/>
              <a:t> </a:t>
            </a:r>
            <a:r>
              <a:rPr dirty="0" sz="2400" spc="50"/>
              <a:t>interconnected</a:t>
            </a:r>
            <a:r>
              <a:rPr dirty="0" sz="2400" spc="20"/>
              <a:t> </a:t>
            </a:r>
            <a:r>
              <a:rPr dirty="0" sz="2400" spc="85"/>
              <a:t>place </a:t>
            </a:r>
            <a:r>
              <a:rPr dirty="0" sz="2400" spc="80"/>
              <a:t>and</a:t>
            </a:r>
            <a:r>
              <a:rPr dirty="0" sz="2400" spc="-85"/>
              <a:t> </a:t>
            </a:r>
            <a:r>
              <a:rPr dirty="0" sz="2400" spc="45"/>
              <a:t>economy.</a:t>
            </a:r>
            <a:endParaRPr sz="2400"/>
          </a:p>
          <a:p>
            <a:pPr marL="12700">
              <a:lnSpc>
                <a:spcPct val="100000"/>
              </a:lnSpc>
              <a:spcBef>
                <a:spcPts val="2905"/>
              </a:spcBef>
            </a:pPr>
            <a:r>
              <a:rPr dirty="0" sz="2400"/>
              <a:t>We</a:t>
            </a:r>
            <a:r>
              <a:rPr dirty="0" sz="2400" spc="-75"/>
              <a:t> </a:t>
            </a:r>
            <a:r>
              <a:rPr dirty="0" sz="2400" spc="50"/>
              <a:t>need</a:t>
            </a:r>
            <a:r>
              <a:rPr dirty="0" sz="2400"/>
              <a:t> </a:t>
            </a:r>
            <a:r>
              <a:rPr dirty="0" sz="2400" spc="45"/>
              <a:t>coordinated</a:t>
            </a:r>
            <a:r>
              <a:rPr dirty="0" sz="2400"/>
              <a:t> </a:t>
            </a:r>
            <a:r>
              <a:rPr dirty="0" sz="2400" spc="65"/>
              <a:t>solutions.</a:t>
            </a:r>
            <a:endParaRPr sz="2400"/>
          </a:p>
          <a:p>
            <a:pPr marL="12700" marR="26034">
              <a:lnSpc>
                <a:spcPct val="100400"/>
              </a:lnSpc>
              <a:spcBef>
                <a:spcPts val="2895"/>
              </a:spcBef>
            </a:pPr>
            <a:r>
              <a:rPr dirty="0" sz="2400"/>
              <a:t>A </a:t>
            </a:r>
            <a:r>
              <a:rPr dirty="0" sz="2400" spc="70"/>
              <a:t>shared</a:t>
            </a:r>
            <a:r>
              <a:rPr dirty="0" sz="2400" spc="50"/>
              <a:t> </a:t>
            </a:r>
            <a:r>
              <a:rPr dirty="0" sz="2400" spc="95"/>
              <a:t>economic</a:t>
            </a:r>
            <a:r>
              <a:rPr dirty="0" sz="2400" spc="70"/>
              <a:t> </a:t>
            </a:r>
            <a:r>
              <a:rPr dirty="0" sz="2400"/>
              <a:t>framework</a:t>
            </a:r>
            <a:r>
              <a:rPr dirty="0" sz="2400" spc="20"/>
              <a:t> </a:t>
            </a:r>
            <a:r>
              <a:rPr dirty="0" sz="2400" spc="135"/>
              <a:t>can</a:t>
            </a:r>
            <a:r>
              <a:rPr dirty="0" sz="2400" spc="-10"/>
              <a:t> </a:t>
            </a:r>
            <a:r>
              <a:rPr dirty="0" sz="2400"/>
              <a:t>align</a:t>
            </a:r>
            <a:r>
              <a:rPr dirty="0" sz="2400" spc="-5"/>
              <a:t> </a:t>
            </a:r>
            <a:r>
              <a:rPr dirty="0" sz="2400" spc="85"/>
              <a:t>jobs,</a:t>
            </a:r>
            <a:r>
              <a:rPr dirty="0" sz="2400" spc="40"/>
              <a:t> </a:t>
            </a:r>
            <a:r>
              <a:rPr dirty="0" sz="2400" spc="110"/>
              <a:t>businesses,</a:t>
            </a:r>
            <a:r>
              <a:rPr dirty="0" sz="2400" spc="35"/>
              <a:t> </a:t>
            </a:r>
            <a:r>
              <a:rPr dirty="0" sz="2400" spc="-10"/>
              <a:t>infrastructure, </a:t>
            </a:r>
            <a:r>
              <a:rPr dirty="0" sz="2400"/>
              <a:t>energy</a:t>
            </a:r>
            <a:r>
              <a:rPr dirty="0" sz="2400" spc="-20"/>
              <a:t> </a:t>
            </a:r>
            <a:r>
              <a:rPr dirty="0" sz="2400" spc="80"/>
              <a:t>and</a:t>
            </a:r>
            <a:r>
              <a:rPr dirty="0" sz="2400" spc="-45"/>
              <a:t> </a:t>
            </a:r>
            <a:r>
              <a:rPr dirty="0" sz="2400" spc="75"/>
              <a:t>land</a:t>
            </a:r>
            <a:r>
              <a:rPr dirty="0" sz="2400" spc="65"/>
              <a:t> </a:t>
            </a:r>
            <a:r>
              <a:rPr dirty="0" sz="2400" spc="105"/>
              <a:t>use</a:t>
            </a:r>
            <a:r>
              <a:rPr dirty="0" sz="2400" spc="45"/>
              <a:t> </a:t>
            </a:r>
            <a:r>
              <a:rPr dirty="0" sz="2400" spc="120"/>
              <a:t>so</a:t>
            </a:r>
            <a:r>
              <a:rPr dirty="0" sz="2400" spc="-15"/>
              <a:t> </a:t>
            </a:r>
            <a:r>
              <a:rPr dirty="0" sz="2400"/>
              <a:t>that</a:t>
            </a:r>
            <a:r>
              <a:rPr dirty="0" sz="2400" spc="10"/>
              <a:t> </a:t>
            </a:r>
            <a:r>
              <a:rPr dirty="0" sz="2400"/>
              <a:t>the</a:t>
            </a:r>
            <a:r>
              <a:rPr dirty="0" sz="2400" spc="-35"/>
              <a:t> </a:t>
            </a:r>
            <a:r>
              <a:rPr dirty="0" sz="2400"/>
              <a:t>region</a:t>
            </a:r>
            <a:r>
              <a:rPr dirty="0" sz="2400" spc="-15"/>
              <a:t> </a:t>
            </a:r>
            <a:r>
              <a:rPr dirty="0" sz="2400" spc="135"/>
              <a:t>can</a:t>
            </a:r>
            <a:r>
              <a:rPr dirty="0" sz="2400" spc="-15"/>
              <a:t> </a:t>
            </a:r>
            <a:r>
              <a:rPr dirty="0" sz="2400" spc="65"/>
              <a:t>respond</a:t>
            </a:r>
            <a:r>
              <a:rPr dirty="0" sz="2400" spc="-5"/>
              <a:t> </a:t>
            </a:r>
            <a:r>
              <a:rPr dirty="0" sz="2400" spc="45"/>
              <a:t>collectively,</a:t>
            </a:r>
            <a:r>
              <a:rPr dirty="0" sz="2400" spc="60"/>
              <a:t> </a:t>
            </a:r>
            <a:r>
              <a:rPr dirty="0" sz="2400" spc="-20"/>
              <a:t>grow </a:t>
            </a:r>
            <a:r>
              <a:rPr dirty="0" sz="2400" spc="50"/>
              <a:t>inclusively,</a:t>
            </a:r>
            <a:r>
              <a:rPr dirty="0" sz="2400" spc="85"/>
              <a:t> compete</a:t>
            </a:r>
            <a:r>
              <a:rPr dirty="0" sz="2400" spc="10"/>
              <a:t> </a:t>
            </a:r>
            <a:r>
              <a:rPr dirty="0" sz="2400"/>
              <a:t>effectively</a:t>
            </a:r>
            <a:r>
              <a:rPr dirty="0" sz="2400" spc="95"/>
              <a:t> </a:t>
            </a:r>
            <a:r>
              <a:rPr dirty="0" sz="2400" spc="85"/>
              <a:t>and</a:t>
            </a:r>
            <a:r>
              <a:rPr dirty="0" sz="2400" spc="10"/>
              <a:t> </a:t>
            </a:r>
            <a:r>
              <a:rPr dirty="0" sz="2400" spc="65"/>
              <a:t>build</a:t>
            </a:r>
            <a:r>
              <a:rPr dirty="0" sz="2400" spc="100"/>
              <a:t> </a:t>
            </a:r>
            <a:r>
              <a:rPr dirty="0" sz="2400"/>
              <a:t>long-term</a:t>
            </a:r>
            <a:r>
              <a:rPr dirty="0" sz="2400" spc="70"/>
              <a:t> </a:t>
            </a:r>
            <a:r>
              <a:rPr dirty="0" sz="2400" spc="95"/>
              <a:t>economic</a:t>
            </a:r>
            <a:r>
              <a:rPr dirty="0" sz="2400" spc="110"/>
              <a:t> </a:t>
            </a:r>
            <a:r>
              <a:rPr dirty="0" sz="2400" spc="50"/>
              <a:t>resilience.</a:t>
            </a:r>
            <a:endParaRPr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96288" y="1397317"/>
            <a:ext cx="9462135" cy="45637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19100" indent="-342900">
              <a:lnSpc>
                <a:spcPct val="100000"/>
              </a:lnSpc>
              <a:spcBef>
                <a:spcPts val="100"/>
              </a:spcBef>
              <a:buClr>
                <a:srgbClr val="2E6B96"/>
              </a:buClr>
              <a:buFont typeface="Franklin Gothic Book"/>
              <a:buAutoNum type="arabicPeriod"/>
              <a:tabLst>
                <a:tab pos="419100" algn="l"/>
              </a:tabLst>
            </a:pP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COG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region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is</a:t>
            </a:r>
            <a:r>
              <a:rPr dirty="0" sz="1800" spc="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one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18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largest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regional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economies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in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America.</a:t>
            </a:r>
            <a:endParaRPr sz="1800">
              <a:latin typeface="Franklin Gothic Book"/>
              <a:cs typeface="Franklin Gothic Book"/>
            </a:endParaRPr>
          </a:p>
          <a:p>
            <a:pPr marL="419100" marR="1235710">
              <a:lnSpc>
                <a:spcPct val="100800"/>
              </a:lnSpc>
            </a:pP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With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</a:t>
            </a:r>
            <a:r>
              <a:rPr dirty="0" sz="1800" spc="-8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real GDP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roughly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$583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billion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(2024),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1800" spc="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region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is</a:t>
            </a:r>
            <a:r>
              <a:rPr dirty="0" sz="1800" spc="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in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7</a:t>
            </a:r>
            <a:r>
              <a:rPr dirty="0" baseline="23148" sz="1800">
                <a:solidFill>
                  <a:srgbClr val="2E6B96"/>
                </a:solidFill>
                <a:latin typeface="Franklin Gothic Book"/>
                <a:cs typeface="Franklin Gothic Book"/>
              </a:rPr>
              <a:t>th</a:t>
            </a:r>
            <a:r>
              <a:rPr dirty="0" baseline="23148" sz="1800" spc="187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place</a:t>
            </a:r>
            <a:r>
              <a:rPr dirty="0" sz="18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amongst metropolitan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areas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in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the US</a:t>
            </a:r>
            <a:r>
              <a:rPr dirty="0" sz="18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1800" spc="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14th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when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compared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to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states.</a:t>
            </a:r>
            <a:endParaRPr sz="1800">
              <a:latin typeface="Franklin Gothic Book"/>
              <a:cs typeface="Franklin Gothic Book"/>
            </a:endParaRPr>
          </a:p>
          <a:p>
            <a:pPr marL="419100" marR="411480" indent="-343535">
              <a:lnSpc>
                <a:spcPct val="100800"/>
              </a:lnSpc>
              <a:spcBef>
                <a:spcPts val="1055"/>
              </a:spcBef>
              <a:buAutoNum type="arabicPeriod" startAt="2"/>
              <a:tabLst>
                <a:tab pos="419100" algn="l"/>
              </a:tabLst>
            </a:pP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Professional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18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business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services</a:t>
            </a:r>
            <a:r>
              <a:rPr dirty="0" sz="1800" spc="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employ</a:t>
            </a:r>
            <a:r>
              <a:rPr dirty="0" sz="18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more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than</a:t>
            </a:r>
            <a:r>
              <a:rPr dirty="0" sz="18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three-quarters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 million</a:t>
            </a:r>
            <a:r>
              <a:rPr dirty="0" sz="18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workers.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18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metro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area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has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roughly</a:t>
            </a:r>
            <a:r>
              <a:rPr dirty="0" sz="1800" spc="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781,300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professional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business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service</a:t>
            </a:r>
            <a:r>
              <a:rPr dirty="0" sz="1800" spc="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jobs,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reflecting</a:t>
            </a:r>
            <a:r>
              <a:rPr dirty="0" sz="1800" spc="-9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its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concentration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18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consulting,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law,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lobbying,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accounting,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cybersecurity,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AI,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government-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adjacent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industries.</a:t>
            </a:r>
            <a:endParaRPr sz="1800">
              <a:latin typeface="Franklin Gothic Book"/>
              <a:cs typeface="Franklin Gothic Book"/>
            </a:endParaRPr>
          </a:p>
          <a:p>
            <a:pPr marL="419100" indent="-342900">
              <a:lnSpc>
                <a:spcPct val="100000"/>
              </a:lnSpc>
              <a:spcBef>
                <a:spcPts val="1065"/>
              </a:spcBef>
              <a:buAutoNum type="arabicPeriod" startAt="2"/>
              <a:tabLst>
                <a:tab pos="419100" algn="l"/>
              </a:tabLst>
            </a:pP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Government</a:t>
            </a:r>
            <a:r>
              <a:rPr dirty="0" sz="18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remains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</a:t>
            </a:r>
            <a:r>
              <a:rPr dirty="0" sz="18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crucial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 anchor.</a:t>
            </a:r>
            <a:endParaRPr sz="1800">
              <a:latin typeface="Franklin Gothic Book"/>
              <a:cs typeface="Franklin Gothic Book"/>
            </a:endParaRPr>
          </a:p>
          <a:p>
            <a:pPr marL="419100" marR="245745">
              <a:lnSpc>
                <a:spcPct val="100800"/>
              </a:lnSpc>
              <a:spcBef>
                <a:spcPts val="5"/>
              </a:spcBef>
            </a:pP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Despite</a:t>
            </a:r>
            <a:r>
              <a:rPr dirty="0" sz="1800" spc="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downsizing,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there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are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still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314,000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federal jobs,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each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supporting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approximately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1.5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to</a:t>
            </a:r>
            <a:r>
              <a:rPr dirty="0" sz="18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2.5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additional</a:t>
            </a:r>
            <a:r>
              <a:rPr dirty="0" sz="18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jobs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through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contracting</a:t>
            </a:r>
            <a:r>
              <a:rPr dirty="0" sz="1800" spc="-9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household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spending.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entire</a:t>
            </a:r>
            <a:r>
              <a:rPr dirty="0" sz="1800" spc="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government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sector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(including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local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state)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accounts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for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</a:t>
            </a:r>
            <a:r>
              <a:rPr dirty="0" sz="18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fifth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18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region's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workforce.</a:t>
            </a:r>
            <a:endParaRPr sz="1800">
              <a:latin typeface="Franklin Gothic Book"/>
              <a:cs typeface="Franklin Gothic Book"/>
            </a:endParaRPr>
          </a:p>
          <a:p>
            <a:pPr marL="419100" indent="-342900">
              <a:lnSpc>
                <a:spcPct val="100000"/>
              </a:lnSpc>
              <a:spcBef>
                <a:spcPts val="1070"/>
              </a:spcBef>
              <a:buAutoNum type="arabicPeriod" startAt="4"/>
              <a:tabLst>
                <a:tab pos="419100" algn="l"/>
              </a:tabLst>
            </a:pP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18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region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is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extraordinarily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educated.</a:t>
            </a:r>
            <a:endParaRPr sz="1800">
              <a:latin typeface="Franklin Gothic Book"/>
              <a:cs typeface="Franklin Gothic Book"/>
            </a:endParaRPr>
          </a:p>
          <a:p>
            <a:pPr marL="419100" marR="81280">
              <a:lnSpc>
                <a:spcPct val="99100"/>
              </a:lnSpc>
              <a:spcBef>
                <a:spcPts val="35"/>
              </a:spcBef>
            </a:pP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More</a:t>
            </a:r>
            <a:r>
              <a:rPr dirty="0" sz="1800" spc="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than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half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adults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over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25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hold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bachelor's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degree</a:t>
            </a:r>
            <a:r>
              <a:rPr dirty="0" sz="1800" spc="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or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higher,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about</a:t>
            </a:r>
            <a:r>
              <a:rPr dirty="0" sz="1800" spc="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</a:t>
            </a:r>
            <a:r>
              <a:rPr dirty="0" sz="1800" spc="-8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quarter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20">
                <a:solidFill>
                  <a:srgbClr val="2E6B96"/>
                </a:solidFill>
                <a:latin typeface="Franklin Gothic Book"/>
                <a:cs typeface="Franklin Gothic Book"/>
              </a:rPr>
              <a:t>hold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graduate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or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professional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degrees—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among</a:t>
            </a:r>
            <a:r>
              <a:rPr dirty="0" sz="18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highest</a:t>
            </a:r>
            <a:r>
              <a:rPr dirty="0" sz="1800" spc="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educational</a:t>
            </a:r>
            <a:r>
              <a:rPr dirty="0" sz="1800" spc="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attainment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rates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in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the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nation.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80160" y="1242441"/>
            <a:ext cx="10911840" cy="0"/>
          </a:xfrm>
          <a:custGeom>
            <a:avLst/>
            <a:gdLst/>
            <a:ahLst/>
            <a:cxnLst/>
            <a:rect l="l" t="t" r="r" b="b"/>
            <a:pathLst>
              <a:path w="10911840" h="0">
                <a:moveTo>
                  <a:pt x="0" y="0"/>
                </a:moveTo>
                <a:lnTo>
                  <a:pt x="10911840" y="0"/>
                </a:lnTo>
              </a:path>
            </a:pathLst>
          </a:custGeom>
          <a:ln w="38100">
            <a:solidFill>
              <a:srgbClr val="0086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629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Regional</a:t>
            </a:r>
            <a:r>
              <a:rPr dirty="0" spc="-114"/>
              <a:t> </a:t>
            </a:r>
            <a:r>
              <a:rPr dirty="0"/>
              <a:t>Economy:</a:t>
            </a:r>
            <a:r>
              <a:rPr dirty="0" spc="-160"/>
              <a:t> </a:t>
            </a:r>
            <a:r>
              <a:rPr dirty="0"/>
              <a:t>Competitive</a:t>
            </a:r>
            <a:r>
              <a:rPr dirty="0" spc="-135"/>
              <a:t> </a:t>
            </a:r>
            <a:r>
              <a:rPr dirty="0" spc="-10"/>
              <a:t>Advantages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59788" y="1383728"/>
            <a:ext cx="9060815" cy="36004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lr>
                <a:srgbClr val="2E6B96"/>
              </a:buClr>
              <a:buFont typeface="Franklin Gothic Book"/>
              <a:buAutoNum type="arabicPeriod" startAt="5"/>
              <a:tabLst>
                <a:tab pos="355600" algn="l"/>
              </a:tabLst>
            </a:pP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Hub</a:t>
            </a:r>
            <a:r>
              <a:rPr dirty="0" sz="1800" spc="-9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for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innovation.</a:t>
            </a:r>
            <a:endParaRPr sz="1800">
              <a:latin typeface="Franklin Gothic Book"/>
              <a:cs typeface="Franklin Gothic Book"/>
            </a:endParaRPr>
          </a:p>
          <a:p>
            <a:pPr marL="355600" marR="496570">
              <a:lnSpc>
                <a:spcPct val="100800"/>
              </a:lnSpc>
            </a:pP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region</a:t>
            </a:r>
            <a:r>
              <a:rPr dirty="0" sz="18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produces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more</a:t>
            </a:r>
            <a:r>
              <a:rPr dirty="0" sz="1800" spc="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than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2,300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patents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annually,</a:t>
            </a:r>
            <a:r>
              <a:rPr dirty="0" sz="18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with</a:t>
            </a:r>
            <a:r>
              <a:rPr dirty="0" sz="18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federal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laboratories,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universities,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biotechnology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firms,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defense-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related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research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contributing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heavily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to</a:t>
            </a:r>
            <a:endParaRPr sz="1800">
              <a:latin typeface="Franklin Gothic Book"/>
              <a:cs typeface="Franklin Gothic Book"/>
            </a:endParaRPr>
          </a:p>
          <a:p>
            <a:pPr marL="355600">
              <a:lnSpc>
                <a:spcPct val="100000"/>
              </a:lnSpc>
              <a:spcBef>
                <a:spcPts val="20"/>
              </a:spcBef>
            </a:pP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innovation.</a:t>
            </a:r>
            <a:endParaRPr sz="18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1070"/>
              </a:spcBef>
              <a:buAutoNum type="arabicPeriod" startAt="6"/>
              <a:tabLst>
                <a:tab pos="355600" algn="l"/>
              </a:tabLst>
            </a:pP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Hospitality,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tourism</a:t>
            </a:r>
            <a:r>
              <a:rPr dirty="0" sz="18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entertainment</a:t>
            </a:r>
            <a:r>
              <a:rPr dirty="0" sz="1800" spc="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is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one</a:t>
            </a:r>
            <a:r>
              <a:rPr dirty="0" sz="18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1800" spc="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region's</a:t>
            </a:r>
            <a:r>
              <a:rPr dirty="0" sz="1800" spc="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largest</a:t>
            </a:r>
            <a:r>
              <a:rPr dirty="0" sz="1800" spc="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sectors</a:t>
            </a:r>
            <a:endParaRPr sz="1800">
              <a:latin typeface="Franklin Gothic Book"/>
              <a:cs typeface="Franklin Gothic Book"/>
            </a:endParaRPr>
          </a:p>
          <a:p>
            <a:pPr marL="355600" marR="5080">
              <a:lnSpc>
                <a:spcPct val="100800"/>
              </a:lnSpc>
            </a:pP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Tourism spending</a:t>
            </a:r>
            <a:r>
              <a:rPr dirty="0" sz="1800" spc="-9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is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estimated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at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more than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$15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billion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supports 315,500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jobs.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There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were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over</a:t>
            </a:r>
            <a:r>
              <a:rPr dirty="0" sz="18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27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million</a:t>
            </a:r>
            <a:r>
              <a:rPr dirty="0" sz="18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visitors</a:t>
            </a:r>
            <a:r>
              <a:rPr dirty="0" sz="1800" spc="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to</a:t>
            </a:r>
            <a:r>
              <a:rPr dirty="0" sz="18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DC</a:t>
            </a:r>
            <a:r>
              <a:rPr dirty="0" sz="1800" spc="-10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in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2024,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up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5%</a:t>
            </a:r>
            <a:r>
              <a:rPr dirty="0" sz="18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from</a:t>
            </a:r>
            <a:r>
              <a:rPr dirty="0" sz="18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2023.</a:t>
            </a:r>
            <a:endParaRPr sz="18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1070"/>
              </a:spcBef>
              <a:buAutoNum type="arabicPeriod" startAt="7"/>
              <a:tabLst>
                <a:tab pos="355600" algn="l"/>
              </a:tabLst>
            </a:pP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People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connect</a:t>
            </a:r>
            <a:r>
              <a:rPr dirty="0" sz="1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to</a:t>
            </a:r>
            <a:r>
              <a:rPr dirty="0" sz="18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jobs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via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</a:t>
            </a:r>
            <a:r>
              <a:rPr dirty="0" sz="18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strong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transportation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network.</a:t>
            </a:r>
            <a:endParaRPr sz="1800">
              <a:latin typeface="Franklin Gothic Book"/>
              <a:cs typeface="Franklin Gothic Book"/>
            </a:endParaRPr>
          </a:p>
          <a:p>
            <a:pPr marL="355600" marR="270510">
              <a:lnSpc>
                <a:spcPct val="99700"/>
              </a:lnSpc>
              <a:spcBef>
                <a:spcPts val="25"/>
              </a:spcBef>
            </a:pP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18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region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is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well</a:t>
            </a:r>
            <a:r>
              <a:rPr dirty="0" sz="18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connected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by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multiple</a:t>
            </a:r>
            <a:r>
              <a:rPr dirty="0" sz="18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transportation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options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including</a:t>
            </a:r>
            <a:r>
              <a:rPr dirty="0" sz="1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public</a:t>
            </a:r>
            <a:r>
              <a:rPr dirty="0" sz="1800" spc="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transit.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Commuting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patterns</a:t>
            </a:r>
            <a:r>
              <a:rPr dirty="0" sz="18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have</a:t>
            </a:r>
            <a:r>
              <a:rPr dirty="0" sz="18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mostly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returned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to</a:t>
            </a:r>
            <a:r>
              <a:rPr dirty="0" sz="18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pre-pandemic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levels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with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28%</a:t>
            </a:r>
            <a:r>
              <a:rPr dirty="0" sz="18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Franklin Gothic Book"/>
                <a:cs typeface="Franklin Gothic Book"/>
              </a:rPr>
              <a:t>weekly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commute</a:t>
            </a:r>
            <a:r>
              <a:rPr dirty="0" sz="18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trips</a:t>
            </a:r>
            <a:r>
              <a:rPr dirty="0" sz="18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made</a:t>
            </a:r>
            <a:r>
              <a:rPr dirty="0" sz="18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by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public</a:t>
            </a:r>
            <a:r>
              <a:rPr dirty="0" sz="1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transportation,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biking,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walking</a:t>
            </a:r>
            <a:r>
              <a:rPr dirty="0" sz="1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or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carpool.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Between</a:t>
            </a:r>
            <a:r>
              <a:rPr dirty="0" sz="1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20">
                <a:solidFill>
                  <a:srgbClr val="2E6B96"/>
                </a:solidFill>
                <a:latin typeface="Franklin Gothic Book"/>
                <a:cs typeface="Franklin Gothic Book"/>
              </a:rPr>
              <a:t>2022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2025,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commuter</a:t>
            </a:r>
            <a:r>
              <a:rPr dirty="0" sz="18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satisfaction</a:t>
            </a:r>
            <a:r>
              <a:rPr dirty="0" sz="18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increased</a:t>
            </a:r>
            <a:r>
              <a:rPr dirty="0" sz="1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800">
                <a:solidFill>
                  <a:srgbClr val="2E6B96"/>
                </a:solidFill>
                <a:latin typeface="Franklin Gothic Book"/>
                <a:cs typeface="Franklin Gothic Book"/>
              </a:rPr>
              <a:t>by</a:t>
            </a:r>
            <a:r>
              <a:rPr dirty="0" sz="1800" spc="-20">
                <a:solidFill>
                  <a:srgbClr val="2E6B96"/>
                </a:solidFill>
                <a:latin typeface="Franklin Gothic Book"/>
                <a:cs typeface="Franklin Gothic Book"/>
              </a:rPr>
              <a:t> 16%.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80160" y="1242441"/>
            <a:ext cx="10911840" cy="0"/>
          </a:xfrm>
          <a:custGeom>
            <a:avLst/>
            <a:gdLst/>
            <a:ahLst/>
            <a:cxnLst/>
            <a:rect l="l" t="t" r="r" b="b"/>
            <a:pathLst>
              <a:path w="10911840" h="0">
                <a:moveTo>
                  <a:pt x="0" y="0"/>
                </a:moveTo>
                <a:lnTo>
                  <a:pt x="10911840" y="0"/>
                </a:lnTo>
              </a:path>
            </a:pathLst>
          </a:custGeom>
          <a:ln w="38100">
            <a:solidFill>
              <a:srgbClr val="0086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1268349" y="443611"/>
            <a:ext cx="10212705" cy="57531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Regional</a:t>
            </a:r>
            <a:r>
              <a:rPr dirty="0" spc="-105"/>
              <a:t> </a:t>
            </a:r>
            <a:r>
              <a:rPr dirty="0"/>
              <a:t>Economy:</a:t>
            </a:r>
            <a:r>
              <a:rPr dirty="0" spc="-155"/>
              <a:t> </a:t>
            </a:r>
            <a:r>
              <a:rPr dirty="0"/>
              <a:t>Competitive</a:t>
            </a:r>
            <a:r>
              <a:rPr dirty="0" spc="-130"/>
              <a:t> </a:t>
            </a:r>
            <a:r>
              <a:rPr dirty="0"/>
              <a:t>Advantages</a:t>
            </a:r>
            <a:r>
              <a:rPr dirty="0" spc="-110"/>
              <a:t> </a:t>
            </a:r>
            <a:r>
              <a:rPr dirty="0" spc="-10"/>
              <a:t>(cont’d)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331" rIns="0" bIns="0" rtlCol="0" vert="horz">
            <a:spAutoFit/>
          </a:bodyPr>
          <a:lstStyle/>
          <a:p>
            <a:pPr algn="ctr" marL="652145">
              <a:lnSpc>
                <a:spcPts val="2865"/>
              </a:lnSpc>
              <a:spcBef>
                <a:spcPts val="100"/>
              </a:spcBef>
            </a:pPr>
            <a:r>
              <a:rPr dirty="0" sz="2400"/>
              <a:t>Population</a:t>
            </a:r>
            <a:r>
              <a:rPr dirty="0" sz="2400" spc="-55"/>
              <a:t> </a:t>
            </a:r>
            <a:r>
              <a:rPr dirty="0" sz="2400"/>
              <a:t>and</a:t>
            </a:r>
            <a:r>
              <a:rPr dirty="0" sz="2400" spc="-55"/>
              <a:t> </a:t>
            </a:r>
            <a:r>
              <a:rPr dirty="0" sz="2400"/>
              <a:t>GDP</a:t>
            </a:r>
            <a:r>
              <a:rPr dirty="0" sz="2400" spc="-40"/>
              <a:t> </a:t>
            </a:r>
            <a:r>
              <a:rPr dirty="0" sz="2400"/>
              <a:t>Growth</a:t>
            </a:r>
            <a:r>
              <a:rPr dirty="0" sz="2400" spc="-60"/>
              <a:t> </a:t>
            </a:r>
            <a:r>
              <a:rPr dirty="0" sz="2400"/>
              <a:t>Rebounded</a:t>
            </a:r>
            <a:r>
              <a:rPr dirty="0" sz="2400" spc="-55"/>
              <a:t> </a:t>
            </a:r>
            <a:r>
              <a:rPr dirty="0" sz="2400" spc="-30"/>
              <a:t>Post-</a:t>
            </a:r>
            <a:r>
              <a:rPr dirty="0" sz="2400" spc="-10"/>
              <a:t>Pandemic,</a:t>
            </a:r>
            <a:endParaRPr sz="2400"/>
          </a:p>
          <a:p>
            <a:pPr algn="ctr" marL="652145">
              <a:lnSpc>
                <a:spcPts val="2865"/>
              </a:lnSpc>
            </a:pPr>
            <a:r>
              <a:rPr dirty="0" sz="2400"/>
              <a:t>Although</a:t>
            </a:r>
            <a:r>
              <a:rPr dirty="0" sz="2400" spc="-65"/>
              <a:t> </a:t>
            </a:r>
            <a:r>
              <a:rPr dirty="0" sz="2400"/>
              <a:t>Beginning</a:t>
            </a:r>
            <a:r>
              <a:rPr dirty="0" sz="2400" spc="-75"/>
              <a:t> </a:t>
            </a:r>
            <a:r>
              <a:rPr dirty="0" sz="2400"/>
              <a:t>to</a:t>
            </a:r>
            <a:r>
              <a:rPr dirty="0" sz="2400" spc="-35"/>
              <a:t> </a:t>
            </a:r>
            <a:r>
              <a:rPr dirty="0" sz="2400" spc="-10"/>
              <a:t>Flatten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2316860" y="5794692"/>
            <a:ext cx="855916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latin typeface="Franklin Gothic Book"/>
                <a:cs typeface="Franklin Gothic Book"/>
              </a:rPr>
              <a:t>Source:</a:t>
            </a:r>
            <a:r>
              <a:rPr dirty="0" sz="1200" spc="-4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Bureau</a:t>
            </a:r>
            <a:r>
              <a:rPr dirty="0" sz="1200" spc="-7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of</a:t>
            </a:r>
            <a:r>
              <a:rPr dirty="0" sz="1200" spc="-7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Economic</a:t>
            </a:r>
            <a:r>
              <a:rPr dirty="0" sz="1200" spc="-5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Analysis,</a:t>
            </a:r>
            <a:r>
              <a:rPr dirty="0" sz="1200" spc="-2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Gross</a:t>
            </a:r>
            <a:r>
              <a:rPr dirty="0" sz="1200" spc="1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Domestic</a:t>
            </a:r>
            <a:r>
              <a:rPr dirty="0" sz="1200" spc="-5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Product</a:t>
            </a:r>
            <a:r>
              <a:rPr dirty="0" sz="1200" spc="-1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(GDP)</a:t>
            </a:r>
            <a:r>
              <a:rPr dirty="0" sz="1200" spc="-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is</a:t>
            </a:r>
            <a:r>
              <a:rPr dirty="0" sz="1200" spc="1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in thousands</a:t>
            </a:r>
            <a:r>
              <a:rPr dirty="0" sz="1200" spc="1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of</a:t>
            </a:r>
            <a:r>
              <a:rPr dirty="0" sz="1200" spc="-1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real</a:t>
            </a:r>
            <a:r>
              <a:rPr dirty="0" sz="1200" spc="-5">
                <a:latin typeface="Franklin Gothic Book"/>
                <a:cs typeface="Franklin Gothic Book"/>
              </a:rPr>
              <a:t> </a:t>
            </a:r>
            <a:r>
              <a:rPr dirty="0" sz="1200" spc="-10">
                <a:latin typeface="Franklin Gothic Book"/>
                <a:cs typeface="Franklin Gothic Book"/>
              </a:rPr>
              <a:t>dollars.</a:t>
            </a:r>
            <a:r>
              <a:rPr dirty="0" sz="1200" spc="-2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Last</a:t>
            </a:r>
            <a:r>
              <a:rPr dirty="0" sz="1200" spc="-2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Updated:</a:t>
            </a:r>
            <a:r>
              <a:rPr dirty="0" sz="1200" spc="-2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February </a:t>
            </a:r>
            <a:r>
              <a:rPr dirty="0" sz="1200" spc="-15">
                <a:latin typeface="Franklin Gothic Book"/>
                <a:cs typeface="Franklin Gothic Book"/>
              </a:rPr>
              <a:t>5,</a:t>
            </a:r>
            <a:r>
              <a:rPr dirty="0" sz="1200" spc="-114">
                <a:latin typeface="Franklin Gothic Book"/>
                <a:cs typeface="Franklin Gothic Book"/>
              </a:rPr>
              <a:t> </a:t>
            </a:r>
            <a:r>
              <a:rPr dirty="0" sz="1200" spc="-10">
                <a:latin typeface="Franklin Gothic Book"/>
                <a:cs typeface="Franklin Gothic Book"/>
              </a:rPr>
              <a:t>2026.</a:t>
            </a:r>
            <a:endParaRPr sz="1200">
              <a:latin typeface="Franklin Gothic Book"/>
              <a:cs typeface="Franklin Gothic Boo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143313" y="1647888"/>
            <a:ext cx="6696075" cy="3381375"/>
            <a:chOff x="3143313" y="1647888"/>
            <a:chExt cx="6696075" cy="3381375"/>
          </a:xfrm>
        </p:grpSpPr>
        <p:sp>
          <p:nvSpPr>
            <p:cNvPr id="5" name="object 5"/>
            <p:cNvSpPr/>
            <p:nvPr/>
          </p:nvSpPr>
          <p:spPr>
            <a:xfrm>
              <a:off x="3148076" y="1652651"/>
              <a:ext cx="6686550" cy="3371850"/>
            </a:xfrm>
            <a:custGeom>
              <a:avLst/>
              <a:gdLst/>
              <a:ahLst/>
              <a:cxnLst/>
              <a:rect l="l" t="t" r="r" b="b"/>
              <a:pathLst>
                <a:path w="6686550" h="3371850">
                  <a:moveTo>
                    <a:pt x="38100" y="2666873"/>
                  </a:moveTo>
                  <a:lnTo>
                    <a:pt x="6686550" y="2666873"/>
                  </a:lnTo>
                </a:path>
                <a:path w="6686550" h="3371850">
                  <a:moveTo>
                    <a:pt x="38100" y="2000123"/>
                  </a:moveTo>
                  <a:lnTo>
                    <a:pt x="6686550" y="2000123"/>
                  </a:lnTo>
                </a:path>
                <a:path w="6686550" h="3371850">
                  <a:moveTo>
                    <a:pt x="38100" y="1333500"/>
                  </a:moveTo>
                  <a:lnTo>
                    <a:pt x="6686550" y="1333500"/>
                  </a:lnTo>
                </a:path>
                <a:path w="6686550" h="3371850">
                  <a:moveTo>
                    <a:pt x="38100" y="666750"/>
                  </a:moveTo>
                  <a:lnTo>
                    <a:pt x="6686550" y="666750"/>
                  </a:lnTo>
                </a:path>
                <a:path w="6686550" h="3371850">
                  <a:moveTo>
                    <a:pt x="38100" y="0"/>
                  </a:moveTo>
                  <a:lnTo>
                    <a:pt x="6686550" y="0"/>
                  </a:lnTo>
                </a:path>
                <a:path w="6686550" h="3371850">
                  <a:moveTo>
                    <a:pt x="676275" y="0"/>
                  </a:moveTo>
                  <a:lnTo>
                    <a:pt x="676275" y="3333623"/>
                  </a:lnTo>
                </a:path>
                <a:path w="6686550" h="3371850">
                  <a:moveTo>
                    <a:pt x="1304925" y="0"/>
                  </a:moveTo>
                  <a:lnTo>
                    <a:pt x="1304925" y="3333623"/>
                  </a:lnTo>
                </a:path>
                <a:path w="6686550" h="3371850">
                  <a:moveTo>
                    <a:pt x="1933575" y="0"/>
                  </a:moveTo>
                  <a:lnTo>
                    <a:pt x="1933575" y="3333623"/>
                  </a:lnTo>
                </a:path>
                <a:path w="6686550" h="3371850">
                  <a:moveTo>
                    <a:pt x="2571750" y="1023937"/>
                  </a:moveTo>
                  <a:lnTo>
                    <a:pt x="2571750" y="3333623"/>
                  </a:lnTo>
                </a:path>
                <a:path w="6686550" h="3371850">
                  <a:moveTo>
                    <a:pt x="2571750" y="0"/>
                  </a:moveTo>
                  <a:lnTo>
                    <a:pt x="2571750" y="957262"/>
                  </a:lnTo>
                </a:path>
                <a:path w="6686550" h="3371850">
                  <a:moveTo>
                    <a:pt x="3200400" y="1023937"/>
                  </a:moveTo>
                  <a:lnTo>
                    <a:pt x="3200400" y="3333623"/>
                  </a:lnTo>
                </a:path>
                <a:path w="6686550" h="3371850">
                  <a:moveTo>
                    <a:pt x="3200400" y="0"/>
                  </a:moveTo>
                  <a:lnTo>
                    <a:pt x="3200400" y="957262"/>
                  </a:lnTo>
                </a:path>
                <a:path w="6686550" h="3371850">
                  <a:moveTo>
                    <a:pt x="3838575" y="0"/>
                  </a:moveTo>
                  <a:lnTo>
                    <a:pt x="3838575" y="3333623"/>
                  </a:lnTo>
                </a:path>
                <a:path w="6686550" h="3371850">
                  <a:moveTo>
                    <a:pt x="4467225" y="0"/>
                  </a:moveTo>
                  <a:lnTo>
                    <a:pt x="4467225" y="3333623"/>
                  </a:lnTo>
                </a:path>
                <a:path w="6686550" h="3371850">
                  <a:moveTo>
                    <a:pt x="5105400" y="0"/>
                  </a:moveTo>
                  <a:lnTo>
                    <a:pt x="5105400" y="3333623"/>
                  </a:lnTo>
                </a:path>
                <a:path w="6686550" h="3371850">
                  <a:moveTo>
                    <a:pt x="5734050" y="0"/>
                  </a:moveTo>
                  <a:lnTo>
                    <a:pt x="5734050" y="3333623"/>
                  </a:lnTo>
                </a:path>
                <a:path w="6686550" h="3371850">
                  <a:moveTo>
                    <a:pt x="6372225" y="0"/>
                  </a:moveTo>
                  <a:lnTo>
                    <a:pt x="6372225" y="3333623"/>
                  </a:lnTo>
                </a:path>
                <a:path w="6686550" h="3371850">
                  <a:moveTo>
                    <a:pt x="38100" y="3333750"/>
                  </a:moveTo>
                  <a:lnTo>
                    <a:pt x="38100" y="0"/>
                  </a:lnTo>
                </a:path>
                <a:path w="6686550" h="3371850">
                  <a:moveTo>
                    <a:pt x="0" y="3333623"/>
                  </a:moveTo>
                  <a:lnTo>
                    <a:pt x="38100" y="3333623"/>
                  </a:lnTo>
                </a:path>
                <a:path w="6686550" h="3371850">
                  <a:moveTo>
                    <a:pt x="0" y="2666873"/>
                  </a:moveTo>
                  <a:lnTo>
                    <a:pt x="38100" y="2666873"/>
                  </a:lnTo>
                </a:path>
                <a:path w="6686550" h="3371850">
                  <a:moveTo>
                    <a:pt x="0" y="2000123"/>
                  </a:moveTo>
                  <a:lnTo>
                    <a:pt x="38100" y="2000123"/>
                  </a:lnTo>
                </a:path>
                <a:path w="6686550" h="3371850">
                  <a:moveTo>
                    <a:pt x="0" y="1333500"/>
                  </a:moveTo>
                  <a:lnTo>
                    <a:pt x="38100" y="1333500"/>
                  </a:lnTo>
                </a:path>
                <a:path w="6686550" h="3371850">
                  <a:moveTo>
                    <a:pt x="0" y="666750"/>
                  </a:moveTo>
                  <a:lnTo>
                    <a:pt x="38100" y="666750"/>
                  </a:lnTo>
                </a:path>
                <a:path w="6686550" h="3371850">
                  <a:moveTo>
                    <a:pt x="0" y="0"/>
                  </a:moveTo>
                  <a:lnTo>
                    <a:pt x="38100" y="0"/>
                  </a:lnTo>
                </a:path>
                <a:path w="6686550" h="3371850">
                  <a:moveTo>
                    <a:pt x="38100" y="3333750"/>
                  </a:moveTo>
                  <a:lnTo>
                    <a:pt x="6686550" y="3333750"/>
                  </a:lnTo>
                </a:path>
                <a:path w="6686550" h="3371850">
                  <a:moveTo>
                    <a:pt x="38100" y="3295650"/>
                  </a:moveTo>
                  <a:lnTo>
                    <a:pt x="38100" y="3371850"/>
                  </a:lnTo>
                </a:path>
                <a:path w="6686550" h="3371850">
                  <a:moveTo>
                    <a:pt x="676275" y="3295650"/>
                  </a:moveTo>
                  <a:lnTo>
                    <a:pt x="676275" y="3371850"/>
                  </a:lnTo>
                </a:path>
                <a:path w="6686550" h="3371850">
                  <a:moveTo>
                    <a:pt x="1304925" y="3295650"/>
                  </a:moveTo>
                  <a:lnTo>
                    <a:pt x="1304925" y="3371850"/>
                  </a:lnTo>
                </a:path>
                <a:path w="6686550" h="3371850">
                  <a:moveTo>
                    <a:pt x="1933575" y="3295650"/>
                  </a:moveTo>
                  <a:lnTo>
                    <a:pt x="1933575" y="3371850"/>
                  </a:lnTo>
                </a:path>
                <a:path w="6686550" h="3371850">
                  <a:moveTo>
                    <a:pt x="2571750" y="3295650"/>
                  </a:moveTo>
                  <a:lnTo>
                    <a:pt x="2571750" y="3371850"/>
                  </a:lnTo>
                </a:path>
                <a:path w="6686550" h="3371850">
                  <a:moveTo>
                    <a:pt x="3200400" y="3295650"/>
                  </a:moveTo>
                  <a:lnTo>
                    <a:pt x="3200400" y="3371850"/>
                  </a:lnTo>
                </a:path>
                <a:path w="6686550" h="3371850">
                  <a:moveTo>
                    <a:pt x="3838575" y="3295650"/>
                  </a:moveTo>
                  <a:lnTo>
                    <a:pt x="3838575" y="3371850"/>
                  </a:lnTo>
                </a:path>
                <a:path w="6686550" h="3371850">
                  <a:moveTo>
                    <a:pt x="4467225" y="3295650"/>
                  </a:moveTo>
                  <a:lnTo>
                    <a:pt x="4467225" y="3371850"/>
                  </a:lnTo>
                </a:path>
                <a:path w="6686550" h="3371850">
                  <a:moveTo>
                    <a:pt x="5105400" y="3295650"/>
                  </a:moveTo>
                  <a:lnTo>
                    <a:pt x="5105400" y="3371850"/>
                  </a:lnTo>
                </a:path>
                <a:path w="6686550" h="3371850">
                  <a:moveTo>
                    <a:pt x="5734050" y="3295650"/>
                  </a:moveTo>
                  <a:lnTo>
                    <a:pt x="5734050" y="3371850"/>
                  </a:lnTo>
                </a:path>
                <a:path w="6686550" h="3371850">
                  <a:moveTo>
                    <a:pt x="6372225" y="3295650"/>
                  </a:moveTo>
                  <a:lnTo>
                    <a:pt x="6372225" y="337185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3186176" y="2014601"/>
              <a:ext cx="6334125" cy="2352675"/>
            </a:xfrm>
            <a:custGeom>
              <a:avLst/>
              <a:gdLst/>
              <a:ahLst/>
              <a:cxnLst/>
              <a:rect l="l" t="t" r="r" b="b"/>
              <a:pathLst>
                <a:path w="6334125" h="2352675">
                  <a:moveTo>
                    <a:pt x="0" y="2352675"/>
                  </a:moveTo>
                  <a:lnTo>
                    <a:pt x="638175" y="1981200"/>
                  </a:lnTo>
                </a:path>
                <a:path w="6334125" h="2352675">
                  <a:moveTo>
                    <a:pt x="638175" y="1981200"/>
                  </a:moveTo>
                  <a:lnTo>
                    <a:pt x="1266825" y="1581150"/>
                  </a:lnTo>
                </a:path>
                <a:path w="6334125" h="2352675">
                  <a:moveTo>
                    <a:pt x="1266825" y="1581150"/>
                  </a:moveTo>
                  <a:lnTo>
                    <a:pt x="1895475" y="1333500"/>
                  </a:lnTo>
                </a:path>
                <a:path w="6334125" h="2352675">
                  <a:moveTo>
                    <a:pt x="1895475" y="1333500"/>
                  </a:moveTo>
                  <a:lnTo>
                    <a:pt x="2533650" y="1076325"/>
                  </a:lnTo>
                </a:path>
                <a:path w="6334125" h="2352675">
                  <a:moveTo>
                    <a:pt x="2533650" y="1076325"/>
                  </a:moveTo>
                  <a:lnTo>
                    <a:pt x="3162300" y="1057275"/>
                  </a:lnTo>
                </a:path>
                <a:path w="6334125" h="2352675">
                  <a:moveTo>
                    <a:pt x="3162300" y="1057275"/>
                  </a:moveTo>
                  <a:lnTo>
                    <a:pt x="3800475" y="1133475"/>
                  </a:lnTo>
                </a:path>
                <a:path w="6334125" h="2352675">
                  <a:moveTo>
                    <a:pt x="3800475" y="1133475"/>
                  </a:moveTo>
                  <a:lnTo>
                    <a:pt x="4429125" y="1038225"/>
                  </a:lnTo>
                </a:path>
                <a:path w="6334125" h="2352675">
                  <a:moveTo>
                    <a:pt x="4429125" y="1038225"/>
                  </a:moveTo>
                  <a:lnTo>
                    <a:pt x="5067300" y="781050"/>
                  </a:lnTo>
                </a:path>
                <a:path w="6334125" h="2352675">
                  <a:moveTo>
                    <a:pt x="5067300" y="781050"/>
                  </a:moveTo>
                  <a:lnTo>
                    <a:pt x="5695950" y="276225"/>
                  </a:lnTo>
                </a:path>
                <a:path w="6334125" h="2352675">
                  <a:moveTo>
                    <a:pt x="5695950" y="276225"/>
                  </a:moveTo>
                  <a:lnTo>
                    <a:pt x="6334125" y="0"/>
                  </a:lnTo>
                </a:path>
              </a:pathLst>
            </a:custGeom>
            <a:ln w="28575">
              <a:solidFill>
                <a:srgbClr val="E970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3186176" y="2300351"/>
              <a:ext cx="5695950" cy="581025"/>
            </a:xfrm>
            <a:custGeom>
              <a:avLst/>
              <a:gdLst/>
              <a:ahLst/>
              <a:cxnLst/>
              <a:rect l="l" t="t" r="r" b="b"/>
              <a:pathLst>
                <a:path w="5695950" h="581025">
                  <a:moveTo>
                    <a:pt x="0" y="581025"/>
                  </a:moveTo>
                  <a:lnTo>
                    <a:pt x="638175" y="514350"/>
                  </a:lnTo>
                </a:path>
                <a:path w="5695950" h="581025">
                  <a:moveTo>
                    <a:pt x="638175" y="514350"/>
                  </a:moveTo>
                  <a:lnTo>
                    <a:pt x="1266825" y="447675"/>
                  </a:lnTo>
                </a:path>
                <a:path w="5695950" h="581025">
                  <a:moveTo>
                    <a:pt x="1266825" y="447675"/>
                  </a:moveTo>
                  <a:lnTo>
                    <a:pt x="1895475" y="371475"/>
                  </a:lnTo>
                </a:path>
                <a:path w="5695950" h="581025">
                  <a:moveTo>
                    <a:pt x="1895475" y="371475"/>
                  </a:moveTo>
                  <a:lnTo>
                    <a:pt x="2533650" y="323850"/>
                  </a:lnTo>
                </a:path>
                <a:path w="5695950" h="581025">
                  <a:moveTo>
                    <a:pt x="2533650" y="323850"/>
                  </a:moveTo>
                  <a:lnTo>
                    <a:pt x="3162300" y="361950"/>
                  </a:lnTo>
                </a:path>
                <a:path w="5695950" h="581025">
                  <a:moveTo>
                    <a:pt x="3162300" y="361950"/>
                  </a:moveTo>
                  <a:lnTo>
                    <a:pt x="3800475" y="219075"/>
                  </a:lnTo>
                </a:path>
                <a:path w="5695950" h="581025">
                  <a:moveTo>
                    <a:pt x="3800475" y="219075"/>
                  </a:moveTo>
                  <a:lnTo>
                    <a:pt x="4429125" y="171450"/>
                  </a:lnTo>
                </a:path>
                <a:path w="5695950" h="581025">
                  <a:moveTo>
                    <a:pt x="4429125" y="171450"/>
                  </a:moveTo>
                  <a:lnTo>
                    <a:pt x="5067300" y="76200"/>
                  </a:lnTo>
                </a:path>
                <a:path w="5695950" h="581025">
                  <a:moveTo>
                    <a:pt x="5067300" y="76200"/>
                  </a:moveTo>
                  <a:lnTo>
                    <a:pt x="5695950" y="0"/>
                  </a:lnTo>
                </a:path>
              </a:pathLst>
            </a:custGeom>
            <a:ln w="2857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3186176" y="2014601"/>
              <a:ext cx="6334125" cy="2524125"/>
            </a:xfrm>
            <a:custGeom>
              <a:avLst/>
              <a:gdLst/>
              <a:ahLst/>
              <a:cxnLst/>
              <a:rect l="l" t="t" r="r" b="b"/>
              <a:pathLst>
                <a:path w="6334125" h="2524125">
                  <a:moveTo>
                    <a:pt x="0" y="2352675"/>
                  </a:moveTo>
                  <a:lnTo>
                    <a:pt x="323850" y="2524125"/>
                  </a:lnTo>
                </a:path>
                <a:path w="6334125" h="2524125">
                  <a:moveTo>
                    <a:pt x="5067300" y="781050"/>
                  </a:moveTo>
                  <a:lnTo>
                    <a:pt x="5010150" y="923925"/>
                  </a:lnTo>
                </a:path>
                <a:path w="6334125" h="2524125">
                  <a:moveTo>
                    <a:pt x="6334125" y="0"/>
                  </a:moveTo>
                  <a:lnTo>
                    <a:pt x="6191250" y="285750"/>
                  </a:lnTo>
                </a:path>
              </a:pathLst>
            </a:custGeom>
            <a:ln w="9525">
              <a:solidFill>
                <a:srgbClr val="A6A6A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/>
          <p:nvPr/>
        </p:nvSpPr>
        <p:spPr>
          <a:xfrm>
            <a:off x="3252851" y="4541520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404040"/>
                </a:solidFill>
                <a:latin typeface="Calibri"/>
                <a:cs typeface="Calibri"/>
              </a:rPr>
              <a:t>5,493,213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947025" y="2934652"/>
            <a:ext cx="515620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404040"/>
                </a:solidFill>
                <a:latin typeface="Calibri"/>
                <a:cs typeface="Calibri"/>
              </a:rPr>
              <a:t>5,728,840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126219" y="2304097"/>
            <a:ext cx="515620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404040"/>
                </a:solidFill>
                <a:latin typeface="Calibri"/>
                <a:cs typeface="Calibri"/>
              </a:rPr>
              <a:t>5,846,081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186176" y="2081276"/>
            <a:ext cx="5695950" cy="800100"/>
          </a:xfrm>
          <a:custGeom>
            <a:avLst/>
            <a:gdLst/>
            <a:ahLst/>
            <a:cxnLst/>
            <a:rect l="l" t="t" r="r" b="b"/>
            <a:pathLst>
              <a:path w="5695950" h="800100">
                <a:moveTo>
                  <a:pt x="0" y="800100"/>
                </a:moveTo>
                <a:lnTo>
                  <a:pt x="381000" y="590550"/>
                </a:lnTo>
              </a:path>
              <a:path w="5695950" h="800100">
                <a:moveTo>
                  <a:pt x="4429125" y="390525"/>
                </a:moveTo>
                <a:lnTo>
                  <a:pt x="4276725" y="257175"/>
                </a:lnTo>
              </a:path>
              <a:path w="5695950" h="800100">
                <a:moveTo>
                  <a:pt x="5695950" y="219075"/>
                </a:moveTo>
                <a:lnTo>
                  <a:pt x="5438775" y="0"/>
                </a:lnTo>
              </a:path>
            </a:pathLst>
          </a:custGeom>
          <a:ln w="9525">
            <a:solidFill>
              <a:srgbClr val="A6A6A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3218814" y="2499105"/>
            <a:ext cx="70485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404040"/>
                </a:solidFill>
                <a:latin typeface="Calibri"/>
                <a:cs typeface="Calibri"/>
              </a:rPr>
              <a:t>$478,954,625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115429" y="2157348"/>
            <a:ext cx="70485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404040"/>
                </a:solidFill>
                <a:latin typeface="Calibri"/>
                <a:cs typeface="Calibri"/>
              </a:rPr>
              <a:t>$552,355,420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276970" y="1903095"/>
            <a:ext cx="70485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404040"/>
                </a:solidFill>
                <a:latin typeface="Calibri"/>
                <a:cs typeface="Calibri"/>
              </a:rPr>
              <a:t>$582,881,136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933940" y="4895532"/>
            <a:ext cx="705485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$100,000,000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933940" y="4339272"/>
            <a:ext cx="705485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$200,000,000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933940" y="3783329"/>
            <a:ext cx="70485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$300,000,000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933940" y="3226498"/>
            <a:ext cx="705485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$400,000,000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933940" y="2670238"/>
            <a:ext cx="705485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$500,000,000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9933940" y="2114296"/>
            <a:ext cx="70485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$600,000,000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933940" y="1557337"/>
            <a:ext cx="705485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$700,000,000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577464" y="4895532"/>
            <a:ext cx="515620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5,400,000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577464" y="4228465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5,500,000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577464" y="3560698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5,600,000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577464" y="2893059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5,700,000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577464" y="2224976"/>
            <a:ext cx="515620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5,800,000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577464" y="1557337"/>
            <a:ext cx="515620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5,900,000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053969" y="5043804"/>
            <a:ext cx="26797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2015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687826" y="5043804"/>
            <a:ext cx="26733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2016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321175" y="5043804"/>
            <a:ext cx="26733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2017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954651" y="5043804"/>
            <a:ext cx="26860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2018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588253" y="5043804"/>
            <a:ext cx="26733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2019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041390" y="5043804"/>
            <a:ext cx="564515" cy="41655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2405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2020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15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Population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488808" y="5043804"/>
            <a:ext cx="26733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2022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8122284" y="5043804"/>
            <a:ext cx="26733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2023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755633" y="5043804"/>
            <a:ext cx="26860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2024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389364" y="5043804"/>
            <a:ext cx="26733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2025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0634536" y="2026968"/>
            <a:ext cx="177165" cy="1716405"/>
          </a:xfrm>
          <a:prstGeom prst="rect">
            <a:avLst/>
          </a:prstGeom>
        </p:spPr>
        <p:txBody>
          <a:bodyPr wrap="square" lIns="0" tIns="825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65"/>
              </a:spcBef>
            </a:pPr>
            <a:r>
              <a:rPr dirty="0" sz="950" spc="55">
                <a:solidFill>
                  <a:srgbClr val="585858"/>
                </a:solidFill>
                <a:latin typeface="Calibri"/>
                <a:cs typeface="Calibri"/>
              </a:rPr>
              <a:t>Real</a:t>
            </a:r>
            <a:r>
              <a:rPr dirty="0" sz="950" spc="-1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50" spc="95">
                <a:solidFill>
                  <a:srgbClr val="585858"/>
                </a:solidFill>
                <a:latin typeface="Calibri"/>
                <a:cs typeface="Calibri"/>
              </a:rPr>
              <a:t>GDP</a:t>
            </a:r>
            <a:r>
              <a:rPr dirty="0" sz="950" spc="-2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50" spc="55">
                <a:solidFill>
                  <a:srgbClr val="585858"/>
                </a:solidFill>
                <a:latin typeface="Calibri"/>
                <a:cs typeface="Calibri"/>
              </a:rPr>
              <a:t>(Thousands</a:t>
            </a:r>
            <a:r>
              <a:rPr dirty="0" sz="950" spc="-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50" spc="50">
                <a:solidFill>
                  <a:srgbClr val="585858"/>
                </a:solidFill>
                <a:latin typeface="Calibri"/>
                <a:cs typeface="Calibri"/>
              </a:rPr>
              <a:t>of</a:t>
            </a:r>
            <a:r>
              <a:rPr dirty="0" sz="950" spc="-5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50" spc="40">
                <a:solidFill>
                  <a:srgbClr val="585858"/>
                </a:solidFill>
                <a:latin typeface="Calibri"/>
                <a:cs typeface="Calibri"/>
              </a:rPr>
              <a:t>USD$)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392319" y="2510261"/>
            <a:ext cx="177165" cy="925830"/>
          </a:xfrm>
          <a:prstGeom prst="rect">
            <a:avLst/>
          </a:prstGeom>
        </p:spPr>
        <p:txBody>
          <a:bodyPr wrap="square" lIns="0" tIns="825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65"/>
              </a:spcBef>
            </a:pPr>
            <a:r>
              <a:rPr dirty="0" sz="950">
                <a:solidFill>
                  <a:srgbClr val="585858"/>
                </a:solidFill>
                <a:latin typeface="Calibri"/>
                <a:cs typeface="Calibri"/>
              </a:rPr>
              <a:t>Total</a:t>
            </a:r>
            <a:r>
              <a:rPr dirty="0" sz="950" spc="16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50" spc="40">
                <a:solidFill>
                  <a:srgbClr val="585858"/>
                </a:solidFill>
                <a:latin typeface="Calibri"/>
                <a:cs typeface="Calibri"/>
              </a:rPr>
              <a:t>Population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914010" y="1257236"/>
            <a:ext cx="3387725" cy="243204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400">
                <a:solidFill>
                  <a:srgbClr val="585858"/>
                </a:solidFill>
                <a:latin typeface="Calibri"/>
                <a:cs typeface="Calibri"/>
              </a:rPr>
              <a:t>Total</a:t>
            </a:r>
            <a:r>
              <a:rPr dirty="0" sz="1400" spc="-4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1400" spc="10">
                <a:solidFill>
                  <a:srgbClr val="585858"/>
                </a:solidFill>
                <a:latin typeface="Calibri"/>
                <a:cs typeface="Calibri"/>
              </a:rPr>
              <a:t>Population</a:t>
            </a:r>
            <a:r>
              <a:rPr dirty="0" sz="14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1400" spc="10">
                <a:solidFill>
                  <a:srgbClr val="585858"/>
                </a:solidFill>
                <a:latin typeface="Calibri"/>
                <a:cs typeface="Calibri"/>
              </a:rPr>
              <a:t>and</a:t>
            </a:r>
            <a:r>
              <a:rPr dirty="0" sz="1400" spc="7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1400" spc="50">
                <a:solidFill>
                  <a:srgbClr val="585858"/>
                </a:solidFill>
                <a:latin typeface="Calibri"/>
                <a:cs typeface="Calibri"/>
              </a:rPr>
              <a:t>Real</a:t>
            </a:r>
            <a:r>
              <a:rPr dirty="0" sz="1400" spc="-4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1400" spc="90">
                <a:solidFill>
                  <a:srgbClr val="585858"/>
                </a:solidFill>
                <a:latin typeface="Calibri"/>
                <a:cs typeface="Calibri"/>
              </a:rPr>
              <a:t>GDP</a:t>
            </a:r>
            <a:r>
              <a:rPr dirty="0" sz="1400" spc="4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1400" spc="10">
                <a:solidFill>
                  <a:srgbClr val="585858"/>
                </a:solidFill>
                <a:latin typeface="Calibri"/>
                <a:cs typeface="Calibri"/>
              </a:rPr>
              <a:t>(2015</a:t>
            </a:r>
            <a:r>
              <a:rPr dirty="0" sz="14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1400" spc="55">
                <a:solidFill>
                  <a:srgbClr val="585858"/>
                </a:solidFill>
                <a:latin typeface="Calibri"/>
                <a:cs typeface="Calibri"/>
              </a:rPr>
              <a:t>-</a:t>
            </a:r>
            <a:r>
              <a:rPr dirty="0" sz="1400" spc="1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1400" spc="-20">
                <a:solidFill>
                  <a:srgbClr val="585858"/>
                </a:solidFill>
                <a:latin typeface="Calibri"/>
                <a:cs typeface="Calibri"/>
              </a:rPr>
              <a:t>2025)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5776976" y="5386451"/>
            <a:ext cx="247650" cy="0"/>
          </a:xfrm>
          <a:custGeom>
            <a:avLst/>
            <a:gdLst/>
            <a:ahLst/>
            <a:cxnLst/>
            <a:rect l="l" t="t" r="r" b="b"/>
            <a:pathLst>
              <a:path w="247650" h="0">
                <a:moveTo>
                  <a:pt x="0" y="0"/>
                </a:moveTo>
                <a:lnTo>
                  <a:pt x="247650" y="0"/>
                </a:lnTo>
              </a:path>
            </a:pathLst>
          </a:custGeom>
          <a:ln w="28575">
            <a:solidFill>
              <a:srgbClr val="E9703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6729476" y="5386451"/>
            <a:ext cx="247650" cy="0"/>
          </a:xfrm>
          <a:custGeom>
            <a:avLst/>
            <a:gdLst/>
            <a:ahLst/>
            <a:cxnLst/>
            <a:rect l="l" t="t" r="r" b="b"/>
            <a:pathLst>
              <a:path w="247650" h="0">
                <a:moveTo>
                  <a:pt x="0" y="0"/>
                </a:moveTo>
                <a:lnTo>
                  <a:pt x="247650" y="0"/>
                </a:lnTo>
              </a:path>
            </a:pathLst>
          </a:custGeom>
          <a:ln w="28575">
            <a:solidFill>
              <a:srgbClr val="155F8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 txBox="1"/>
          <p:nvPr/>
        </p:nvSpPr>
        <p:spPr>
          <a:xfrm>
            <a:off x="6855206" y="5043804"/>
            <a:ext cx="630555" cy="41655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2021</a:t>
            </a:r>
            <a:endParaRPr sz="900">
              <a:latin typeface="Calibri"/>
              <a:cs typeface="Calibri"/>
            </a:endParaRPr>
          </a:p>
          <a:p>
            <a:pPr marL="149860">
              <a:lnSpc>
                <a:spcPct val="100000"/>
              </a:lnSpc>
              <a:spcBef>
                <a:spcPts val="915"/>
              </a:spcBef>
            </a:pP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Real</a:t>
            </a:r>
            <a:r>
              <a:rPr dirty="0" sz="900" spc="16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GDP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5" name="object 4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46" name="object 4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597909" y="65786"/>
            <a:ext cx="5415280" cy="3924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400"/>
              <a:t>COG</a:t>
            </a:r>
            <a:r>
              <a:rPr dirty="0" sz="2400" spc="-45"/>
              <a:t> </a:t>
            </a:r>
            <a:r>
              <a:rPr dirty="0" sz="2400"/>
              <a:t>Region</a:t>
            </a:r>
            <a:r>
              <a:rPr dirty="0" sz="2400" spc="-90"/>
              <a:t> </a:t>
            </a:r>
            <a:r>
              <a:rPr dirty="0" sz="2400" spc="-10"/>
              <a:t>Total</a:t>
            </a:r>
            <a:r>
              <a:rPr dirty="0" sz="2400" spc="-65"/>
              <a:t> </a:t>
            </a:r>
            <a:r>
              <a:rPr dirty="0" sz="2400"/>
              <a:t>Jobs</a:t>
            </a:r>
            <a:r>
              <a:rPr dirty="0" sz="2400" spc="-40"/>
              <a:t> </a:t>
            </a:r>
            <a:r>
              <a:rPr dirty="0" sz="2400"/>
              <a:t>by</a:t>
            </a:r>
            <a:r>
              <a:rPr dirty="0" sz="2400" spc="-80"/>
              <a:t> </a:t>
            </a:r>
            <a:r>
              <a:rPr dirty="0" sz="2400" spc="-10"/>
              <a:t>Sector/Industry</a:t>
            </a:r>
            <a:endParaRPr sz="2400"/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10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1203325" y="5838825"/>
            <a:ext cx="6343015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latin typeface="Franklin Gothic Book"/>
                <a:cs typeface="Franklin Gothic Book"/>
              </a:rPr>
              <a:t>Sources:</a:t>
            </a:r>
            <a:r>
              <a:rPr dirty="0" sz="1200" spc="-2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July</a:t>
            </a:r>
            <a:r>
              <a:rPr dirty="0" sz="1200" spc="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2026,</a:t>
            </a:r>
            <a:r>
              <a:rPr dirty="0" sz="1200" spc="-2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Preliminary</a:t>
            </a:r>
            <a:r>
              <a:rPr dirty="0" sz="1200" spc="-7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data</a:t>
            </a:r>
            <a:r>
              <a:rPr dirty="0" sz="1200" spc="1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from</a:t>
            </a:r>
            <a:r>
              <a:rPr dirty="0" sz="1200" spc="-2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the</a:t>
            </a:r>
            <a:r>
              <a:rPr dirty="0" sz="1200" spc="-4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Bureau</a:t>
            </a:r>
            <a:r>
              <a:rPr dirty="0" sz="1200" spc="-7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of</a:t>
            </a:r>
            <a:r>
              <a:rPr dirty="0" sz="1200" spc="-7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Labor</a:t>
            </a:r>
            <a:r>
              <a:rPr dirty="0" sz="1200" spc="-4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Statistics,</a:t>
            </a:r>
            <a:r>
              <a:rPr dirty="0" sz="1200" spc="-20">
                <a:latin typeface="Franklin Gothic Book"/>
                <a:cs typeface="Franklin Gothic Book"/>
              </a:rPr>
              <a:t> </a:t>
            </a:r>
            <a:r>
              <a:rPr dirty="0" sz="1200" spc="-10">
                <a:latin typeface="Franklin Gothic Book"/>
                <a:cs typeface="Franklin Gothic Book"/>
              </a:rPr>
              <a:t>Not</a:t>
            </a:r>
            <a:r>
              <a:rPr dirty="0" sz="1200" spc="-1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Seasonally</a:t>
            </a:r>
            <a:r>
              <a:rPr dirty="0" sz="1200" spc="-70">
                <a:latin typeface="Franklin Gothic Book"/>
                <a:cs typeface="Franklin Gothic Book"/>
              </a:rPr>
              <a:t> </a:t>
            </a:r>
            <a:r>
              <a:rPr dirty="0" sz="1200" spc="-10">
                <a:latin typeface="Franklin Gothic Book"/>
                <a:cs typeface="Franklin Gothic Book"/>
              </a:rPr>
              <a:t>Adjusted.</a:t>
            </a:r>
            <a:endParaRPr sz="1200">
              <a:latin typeface="Franklin Gothic Book"/>
              <a:cs typeface="Franklin Gothic Book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09627" y="600090"/>
          <a:ext cx="10258425" cy="50025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98215"/>
                <a:gridCol w="1251585"/>
                <a:gridCol w="1223010"/>
                <a:gridCol w="1535430"/>
                <a:gridCol w="1493520"/>
                <a:gridCol w="1165859"/>
              </a:tblGrid>
              <a:tr h="7905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8DB4E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marR="952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250" spc="200">
                          <a:latin typeface="Franklin Gothic Book"/>
                          <a:cs typeface="Franklin Gothic Book"/>
                        </a:rPr>
                        <a:t>Washington</a:t>
                      </a:r>
                      <a:r>
                        <a:rPr dirty="0" sz="1250" spc="23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250" spc="170">
                          <a:latin typeface="Franklin Gothic Book"/>
                          <a:cs typeface="Franklin Gothic Book"/>
                        </a:rPr>
                        <a:t>MSA</a:t>
                      </a:r>
                      <a:endParaRPr sz="1250">
                        <a:latin typeface="Franklin Gothic Book"/>
                        <a:cs typeface="Franklin Gothic Book"/>
                      </a:endParaRPr>
                    </a:p>
                    <a:p>
                      <a:pPr algn="ctr" marR="11430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dirty="0" sz="1250" spc="165">
                          <a:latin typeface="Franklin Gothic Book"/>
                          <a:cs typeface="Franklin Gothic Book"/>
                        </a:rPr>
                        <a:t>At-</a:t>
                      </a:r>
                      <a:r>
                        <a:rPr dirty="0" sz="1250" spc="170">
                          <a:latin typeface="Franklin Gothic Book"/>
                          <a:cs typeface="Franklin Gothic Book"/>
                        </a:rPr>
                        <a:t>Place</a:t>
                      </a:r>
                      <a:r>
                        <a:rPr dirty="0" sz="1250" spc="28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250" spc="200">
                          <a:latin typeface="Franklin Gothic Book"/>
                          <a:cs typeface="Franklin Gothic Book"/>
                        </a:rPr>
                        <a:t>Employment</a:t>
                      </a:r>
                      <a:endParaRPr sz="1250">
                        <a:latin typeface="Franklin Gothic Book"/>
                        <a:cs typeface="Franklin Gothic Book"/>
                      </a:endParaRPr>
                    </a:p>
                    <a:p>
                      <a:pPr marL="476250">
                        <a:lnSpc>
                          <a:spcPct val="100000"/>
                        </a:lnSpc>
                        <a:spcBef>
                          <a:spcPts val="570"/>
                        </a:spcBef>
                        <a:tabLst>
                          <a:tab pos="1727200" algn="l"/>
                        </a:tabLst>
                      </a:pPr>
                      <a:r>
                        <a:rPr dirty="0" sz="1250" spc="210">
                          <a:latin typeface="Franklin Gothic Book"/>
                          <a:cs typeface="Franklin Gothic Book"/>
                        </a:rPr>
                        <a:t>Number</a:t>
                      </a:r>
                      <a:r>
                        <a:rPr dirty="0" sz="1250">
                          <a:latin typeface="Franklin Gothic Book"/>
                          <a:cs typeface="Franklin Gothic Book"/>
                        </a:rPr>
                        <a:t>	</a:t>
                      </a:r>
                      <a:r>
                        <a:rPr dirty="0" sz="1250" spc="165">
                          <a:latin typeface="Franklin Gothic Book"/>
                          <a:cs typeface="Franklin Gothic Book"/>
                        </a:rPr>
                        <a:t>Percent</a:t>
                      </a:r>
                      <a:endParaRPr sz="12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8DB4E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250" spc="180">
                          <a:latin typeface="Franklin Gothic Book"/>
                          <a:cs typeface="Franklin Gothic Book"/>
                        </a:rPr>
                        <a:t>National</a:t>
                      </a:r>
                      <a:endParaRPr sz="1250">
                        <a:latin typeface="Franklin Gothic Book"/>
                        <a:cs typeface="Franklin Gothic Book"/>
                      </a:endParaRPr>
                    </a:p>
                    <a:p>
                      <a:pPr algn="ctr" marR="53975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dirty="0" sz="1250" spc="165">
                          <a:latin typeface="Franklin Gothic Book"/>
                          <a:cs typeface="Franklin Gothic Book"/>
                        </a:rPr>
                        <a:t>At-</a:t>
                      </a:r>
                      <a:r>
                        <a:rPr dirty="0" sz="1250" spc="170">
                          <a:latin typeface="Franklin Gothic Book"/>
                          <a:cs typeface="Franklin Gothic Book"/>
                        </a:rPr>
                        <a:t>Place</a:t>
                      </a:r>
                      <a:r>
                        <a:rPr dirty="0" sz="1250" spc="28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250" spc="200">
                          <a:latin typeface="Franklin Gothic Book"/>
                          <a:cs typeface="Franklin Gothic Book"/>
                        </a:rPr>
                        <a:t>Employment</a:t>
                      </a:r>
                      <a:endParaRPr sz="1250">
                        <a:latin typeface="Franklin Gothic Book"/>
                        <a:cs typeface="Franklin Gothic Book"/>
                      </a:endParaRPr>
                    </a:p>
                    <a:p>
                      <a:pPr algn="ctr" marL="694055">
                        <a:lnSpc>
                          <a:spcPct val="100000"/>
                        </a:lnSpc>
                        <a:spcBef>
                          <a:spcPts val="570"/>
                        </a:spcBef>
                        <a:tabLst>
                          <a:tab pos="2215515" algn="l"/>
                        </a:tabLst>
                      </a:pPr>
                      <a:r>
                        <a:rPr dirty="0" sz="1250" spc="210">
                          <a:latin typeface="Franklin Gothic Book"/>
                          <a:cs typeface="Franklin Gothic Book"/>
                        </a:rPr>
                        <a:t>Number</a:t>
                      </a:r>
                      <a:r>
                        <a:rPr dirty="0" sz="1250">
                          <a:latin typeface="Franklin Gothic Book"/>
                          <a:cs typeface="Franklin Gothic Book"/>
                        </a:rPr>
                        <a:t>	</a:t>
                      </a:r>
                      <a:r>
                        <a:rPr dirty="0" sz="1250" spc="165">
                          <a:latin typeface="Franklin Gothic Book"/>
                          <a:cs typeface="Franklin Gothic Book"/>
                        </a:rPr>
                        <a:t>Percent</a:t>
                      </a:r>
                      <a:endParaRPr sz="12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8DB4E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9113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250" spc="175">
                          <a:latin typeface="Franklin Gothic Book"/>
                          <a:cs typeface="Franklin Gothic Book"/>
                        </a:rPr>
                        <a:t>Location</a:t>
                      </a:r>
                      <a:endParaRPr sz="1250">
                        <a:latin typeface="Franklin Gothic Book"/>
                        <a:cs typeface="Franklin Gothic Book"/>
                      </a:endParaRPr>
                    </a:p>
                    <a:p>
                      <a:pPr marL="405130" marR="200660" indent="-213995">
                        <a:lnSpc>
                          <a:spcPts val="1780"/>
                        </a:lnSpc>
                        <a:spcBef>
                          <a:spcPts val="100"/>
                        </a:spcBef>
                      </a:pPr>
                      <a:r>
                        <a:rPr dirty="0" sz="1250" spc="175">
                          <a:latin typeface="Franklin Gothic Book"/>
                          <a:cs typeface="Franklin Gothic Book"/>
                        </a:rPr>
                        <a:t>Quotient </a:t>
                      </a:r>
                      <a:r>
                        <a:rPr dirty="0" sz="1250" spc="60">
                          <a:latin typeface="Franklin Gothic Book"/>
                          <a:cs typeface="Franklin Gothic Book"/>
                        </a:rPr>
                        <a:t>(</a:t>
                      </a:r>
                      <a:r>
                        <a:rPr dirty="0" sz="1250" spc="-18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250" spc="120">
                          <a:latin typeface="Franklin Gothic Book"/>
                          <a:cs typeface="Franklin Gothic Book"/>
                        </a:rPr>
                        <a:t>LQ)</a:t>
                      </a:r>
                      <a:endParaRPr sz="12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8DB4E1"/>
                    </a:solidFill>
                  </a:tcPr>
                </a:tc>
              </a:tr>
              <a:tr h="262890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85">
                          <a:latin typeface="Franklin Gothic Book"/>
                          <a:cs typeface="Franklin Gothic Book"/>
                        </a:rPr>
                        <a:t>Manufacturing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56,200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1.7%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12,694,000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7.9%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0.21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65">
                          <a:latin typeface="Franklin Gothic Book"/>
                          <a:cs typeface="Franklin Gothic Book"/>
                        </a:rPr>
                        <a:t>Mining,</a:t>
                      </a: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65">
                          <a:latin typeface="Franklin Gothic Book"/>
                          <a:cs typeface="Franklin Gothic Book"/>
                        </a:rPr>
                        <a:t>Logging,</a:t>
                      </a: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150">
                          <a:latin typeface="Franklin Gothic Book"/>
                          <a:cs typeface="Franklin Gothic Book"/>
                        </a:rPr>
                        <a:t>&amp;</a:t>
                      </a:r>
                      <a:r>
                        <a:rPr dirty="0" sz="1450" spc="8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90">
                          <a:latin typeface="Franklin Gothic Book"/>
                          <a:cs typeface="Franklin Gothic Book"/>
                        </a:rPr>
                        <a:t>Construction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172,700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5.2%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9,151,000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5.6%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0.93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2890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95">
                          <a:latin typeface="Franklin Gothic Book"/>
                          <a:cs typeface="Franklin Gothic Book"/>
                        </a:rPr>
                        <a:t>Trade,</a:t>
                      </a:r>
                      <a:r>
                        <a:rPr dirty="0" sz="1450" spc="13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90">
                          <a:latin typeface="Franklin Gothic Book"/>
                          <a:cs typeface="Franklin Gothic Book"/>
                        </a:rPr>
                        <a:t>Transportation,</a:t>
                      </a:r>
                      <a:r>
                        <a:rPr dirty="0" sz="1450" spc="13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150">
                          <a:latin typeface="Franklin Gothic Book"/>
                          <a:cs typeface="Franklin Gothic Book"/>
                        </a:rPr>
                        <a:t>&amp;</a:t>
                      </a: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50">
                          <a:latin typeface="Franklin Gothic Book"/>
                          <a:cs typeface="Franklin Gothic Book"/>
                        </a:rPr>
                        <a:t>Utilities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905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401,700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905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12.1%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905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28,652,000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905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18.0%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905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0.67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905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33210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55">
                          <a:latin typeface="Franklin Gothic Book"/>
                          <a:cs typeface="Franklin Gothic Book"/>
                        </a:rPr>
                        <a:t>[Retail]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253,700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905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7.6%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15,450,500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905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9.7%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0.79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90">
                          <a:latin typeface="Franklin Gothic Book"/>
                          <a:cs typeface="Franklin Gothic Book"/>
                        </a:rPr>
                        <a:t>Information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78,500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2.4%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2,788,000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1.7%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1.36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2890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80">
                          <a:latin typeface="Franklin Gothic Book"/>
                          <a:cs typeface="Franklin Gothic Book"/>
                        </a:rPr>
                        <a:t>Financial</a:t>
                      </a:r>
                      <a:r>
                        <a:rPr dirty="0" sz="1450" spc="3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75">
                          <a:latin typeface="Franklin Gothic Book"/>
                          <a:cs typeface="Franklin Gothic Book"/>
                        </a:rPr>
                        <a:t>Activites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154,200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4.6%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9,149,000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5.7%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0.81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95">
                          <a:latin typeface="Franklin Gothic Book"/>
                          <a:cs typeface="Franklin Gothic Book"/>
                        </a:rPr>
                        <a:t>Professional</a:t>
                      </a:r>
                      <a:r>
                        <a:rPr dirty="0" sz="1450" spc="3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150">
                          <a:latin typeface="Franklin Gothic Book"/>
                          <a:cs typeface="Franklin Gothic Book"/>
                        </a:rPr>
                        <a:t>&amp;</a:t>
                      </a:r>
                      <a:r>
                        <a:rPr dirty="0" sz="1450" spc="8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95">
                          <a:latin typeface="Franklin Gothic Book"/>
                          <a:cs typeface="Franklin Gothic Book"/>
                        </a:rPr>
                        <a:t>Business</a:t>
                      </a:r>
                      <a:r>
                        <a:rPr dirty="0" sz="1450" spc="9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95">
                          <a:latin typeface="Franklin Gothic Book"/>
                          <a:cs typeface="Franklin Gothic Book"/>
                        </a:rPr>
                        <a:t>Services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781,300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23.5%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22,647,000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14.2%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1.66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2890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90">
                          <a:latin typeface="Franklin Gothic Book"/>
                          <a:cs typeface="Franklin Gothic Book"/>
                        </a:rPr>
                        <a:t>Educational</a:t>
                      </a:r>
                      <a:r>
                        <a:rPr dirty="0" sz="1450" spc="49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150">
                          <a:latin typeface="Franklin Gothic Book"/>
                          <a:cs typeface="Franklin Gothic Book"/>
                        </a:rPr>
                        <a:t>&amp;</a:t>
                      </a:r>
                      <a:r>
                        <a:rPr dirty="0" sz="1450" spc="9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105">
                          <a:latin typeface="Franklin Gothic Book"/>
                          <a:cs typeface="Franklin Gothic Book"/>
                        </a:rPr>
                        <a:t>Health</a:t>
                      </a:r>
                      <a:r>
                        <a:rPr dirty="0" sz="1450" spc="7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95">
                          <a:latin typeface="Franklin Gothic Book"/>
                          <a:cs typeface="Franklin Gothic Book"/>
                        </a:rPr>
                        <a:t>Services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491,100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14.8%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27,666,000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17.6%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0.84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85">
                          <a:latin typeface="Franklin Gothic Book"/>
                          <a:cs typeface="Franklin Gothic Book"/>
                        </a:rPr>
                        <a:t>Leisure</a:t>
                      </a:r>
                      <a:r>
                        <a:rPr dirty="0" sz="1450" spc="10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150">
                          <a:latin typeface="Franklin Gothic Book"/>
                          <a:cs typeface="Franklin Gothic Book"/>
                        </a:rPr>
                        <a:t>&amp;</a:t>
                      </a:r>
                      <a:r>
                        <a:rPr dirty="0" sz="1450" spc="8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70">
                          <a:latin typeface="Franklin Gothic Book"/>
                          <a:cs typeface="Franklin Gothic Book"/>
                        </a:rPr>
                        <a:t>Hospitality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340,600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10.2%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17,676,000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10.6%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0.96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33210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5">
                          <a:latin typeface="Franklin Gothic Book"/>
                          <a:cs typeface="Franklin Gothic Book"/>
                        </a:rPr>
                        <a:t>[Accommodation</a:t>
                      </a:r>
                      <a:r>
                        <a:rPr dirty="0" sz="1450" spc="9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and</a:t>
                      </a: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130">
                          <a:latin typeface="Franklin Gothic Book"/>
                          <a:cs typeface="Franklin Gothic Book"/>
                        </a:rPr>
                        <a:t>Food</a:t>
                      </a: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95">
                          <a:latin typeface="Franklin Gothic Book"/>
                          <a:cs typeface="Franklin Gothic Book"/>
                        </a:rPr>
                        <a:t>Service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280,900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8.4%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14,686,600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9.0%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0.94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2890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Other</a:t>
                      </a:r>
                      <a:r>
                        <a:rPr dirty="0" sz="1450" spc="9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50" spc="95">
                          <a:latin typeface="Franklin Gothic Book"/>
                          <a:cs typeface="Franklin Gothic Book"/>
                        </a:rPr>
                        <a:t>Services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179,200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5.4%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6,113,000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3.8%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1.42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33210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60">
                          <a:latin typeface="Franklin Gothic Book"/>
                          <a:cs typeface="Franklin Gothic Book"/>
                        </a:rPr>
                        <a:t>[Local]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261,500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7.9%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14,686,600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9.7%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0.82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2890">
                <a:tc>
                  <a:txBody>
                    <a:bodyPr/>
                    <a:lstStyle/>
                    <a:p>
                      <a:pPr marL="33210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90">
                          <a:latin typeface="Franklin Gothic Book"/>
                          <a:cs typeface="Franklin Gothic Book"/>
                        </a:rPr>
                        <a:t>[State]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94,400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2.8%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5,121,000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3.5%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0.79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33210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75">
                          <a:latin typeface="Franklin Gothic Book"/>
                          <a:cs typeface="Franklin Gothic Book"/>
                        </a:rPr>
                        <a:t>[Federal]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314,000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9.4%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2,687,000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1.7%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5.58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2890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0">
                          <a:latin typeface="Franklin Gothic Book"/>
                          <a:cs typeface="Franklin Gothic Book"/>
                        </a:rPr>
                        <a:t>Government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669,900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20.1%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14">
                          <a:latin typeface="Franklin Gothic Book"/>
                          <a:cs typeface="Franklin Gothic Book"/>
                        </a:rPr>
                        <a:t>22,113,000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20">
                          <a:latin typeface="Franklin Gothic Book"/>
                          <a:cs typeface="Franklin Gothic Book"/>
                        </a:rPr>
                        <a:t>14.9%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450" spc="100">
                          <a:latin typeface="Franklin Gothic Book"/>
                          <a:cs typeface="Franklin Gothic Book"/>
                        </a:rPr>
                        <a:t>1.35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DFDFDF"/>
                      </a:solidFill>
                      <a:prstDash val="solid"/>
                    </a:lnB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175">
                          <a:latin typeface="Franklin Gothic Book"/>
                          <a:cs typeface="Franklin Gothic Book"/>
                        </a:rPr>
                        <a:t>Total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6223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215">
                          <a:latin typeface="Franklin Gothic Book"/>
                          <a:cs typeface="Franklin Gothic Book"/>
                        </a:rPr>
                        <a:t>3,325,400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6096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215">
                          <a:latin typeface="Franklin Gothic Book"/>
                          <a:cs typeface="Franklin Gothic Book"/>
                        </a:rPr>
                        <a:t>100.0%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6286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220">
                          <a:latin typeface="Franklin Gothic Book"/>
                          <a:cs typeface="Franklin Gothic Book"/>
                        </a:rPr>
                        <a:t>158,695,000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DFDFDF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6096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450" spc="215">
                          <a:latin typeface="Franklin Gothic Book"/>
                          <a:cs typeface="Franklin Gothic Book"/>
                        </a:rPr>
                        <a:t>100.0%</a:t>
                      </a:r>
                      <a:endParaRPr sz="145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10795">
                    <a:lnL w="19050">
                      <a:solidFill>
                        <a:srgbClr val="DFDFDF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DFDFDF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819400" y="248285"/>
            <a:ext cx="7503159" cy="3924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400"/>
              <a:t>Higher</a:t>
            </a:r>
            <a:r>
              <a:rPr dirty="0" sz="2400" spc="-50"/>
              <a:t> </a:t>
            </a:r>
            <a:r>
              <a:rPr dirty="0" sz="2400"/>
              <a:t>Educational</a:t>
            </a:r>
            <a:r>
              <a:rPr dirty="0" sz="2400" spc="-70"/>
              <a:t> </a:t>
            </a:r>
            <a:r>
              <a:rPr dirty="0" sz="2400"/>
              <a:t>Attainment</a:t>
            </a:r>
            <a:r>
              <a:rPr dirty="0" sz="2400" spc="-30"/>
              <a:t> </a:t>
            </a:r>
            <a:r>
              <a:rPr dirty="0" sz="2400"/>
              <a:t>in</a:t>
            </a:r>
            <a:r>
              <a:rPr dirty="0" sz="2400" spc="-100"/>
              <a:t> </a:t>
            </a:r>
            <a:r>
              <a:rPr dirty="0" sz="2400"/>
              <a:t>15</a:t>
            </a:r>
            <a:r>
              <a:rPr dirty="0" sz="2400" spc="-55"/>
              <a:t> </a:t>
            </a:r>
            <a:r>
              <a:rPr dirty="0" sz="2400"/>
              <a:t>Largest</a:t>
            </a:r>
            <a:r>
              <a:rPr dirty="0" sz="2400" spc="-35"/>
              <a:t> </a:t>
            </a:r>
            <a:r>
              <a:rPr dirty="0" sz="2400"/>
              <a:t>Metro</a:t>
            </a:r>
            <a:r>
              <a:rPr dirty="0" sz="2400" spc="-70"/>
              <a:t> </a:t>
            </a:r>
            <a:r>
              <a:rPr dirty="0" sz="2400" spc="-10"/>
              <a:t>Areas</a:t>
            </a:r>
            <a:endParaRPr sz="2400"/>
          </a:p>
        </p:txBody>
      </p:sp>
      <p:grpSp>
        <p:nvGrpSpPr>
          <p:cNvPr id="3" name="object 3"/>
          <p:cNvGrpSpPr/>
          <p:nvPr/>
        </p:nvGrpSpPr>
        <p:grpSpPr>
          <a:xfrm>
            <a:off x="1828863" y="885888"/>
            <a:ext cx="9315450" cy="4467225"/>
            <a:chOff x="1828863" y="885888"/>
            <a:chExt cx="9315450" cy="4467225"/>
          </a:xfrm>
        </p:grpSpPr>
        <p:sp>
          <p:nvSpPr>
            <p:cNvPr id="4" name="object 4"/>
            <p:cNvSpPr/>
            <p:nvPr/>
          </p:nvSpPr>
          <p:spPr>
            <a:xfrm>
              <a:off x="3519551" y="890650"/>
              <a:ext cx="6705600" cy="4457700"/>
            </a:xfrm>
            <a:custGeom>
              <a:avLst/>
              <a:gdLst/>
              <a:ahLst/>
              <a:cxnLst/>
              <a:rect l="l" t="t" r="r" b="b"/>
              <a:pathLst>
                <a:path w="6705600" h="4457700">
                  <a:moveTo>
                    <a:pt x="0" y="4367149"/>
                  </a:moveTo>
                  <a:lnTo>
                    <a:pt x="0" y="4457700"/>
                  </a:lnTo>
                </a:path>
                <a:path w="6705600" h="4457700">
                  <a:moveTo>
                    <a:pt x="0" y="4071874"/>
                  </a:moveTo>
                  <a:lnTo>
                    <a:pt x="0" y="4243324"/>
                  </a:lnTo>
                </a:path>
                <a:path w="6705600" h="4457700">
                  <a:moveTo>
                    <a:pt x="0" y="3767074"/>
                  </a:moveTo>
                  <a:lnTo>
                    <a:pt x="0" y="3948049"/>
                  </a:lnTo>
                </a:path>
                <a:path w="6705600" h="4457700">
                  <a:moveTo>
                    <a:pt x="0" y="3471799"/>
                  </a:moveTo>
                  <a:lnTo>
                    <a:pt x="0" y="3652774"/>
                  </a:lnTo>
                </a:path>
                <a:path w="6705600" h="4457700">
                  <a:moveTo>
                    <a:pt x="0" y="3176524"/>
                  </a:moveTo>
                  <a:lnTo>
                    <a:pt x="0" y="3357499"/>
                  </a:lnTo>
                </a:path>
                <a:path w="6705600" h="4457700">
                  <a:moveTo>
                    <a:pt x="0" y="2881249"/>
                  </a:moveTo>
                  <a:lnTo>
                    <a:pt x="0" y="3052699"/>
                  </a:lnTo>
                </a:path>
                <a:path w="6705600" h="4457700">
                  <a:moveTo>
                    <a:pt x="0" y="2585974"/>
                  </a:moveTo>
                  <a:lnTo>
                    <a:pt x="0" y="2757424"/>
                  </a:lnTo>
                </a:path>
                <a:path w="6705600" h="4457700">
                  <a:moveTo>
                    <a:pt x="0" y="2281174"/>
                  </a:moveTo>
                  <a:lnTo>
                    <a:pt x="0" y="2462149"/>
                  </a:lnTo>
                </a:path>
                <a:path w="6705600" h="4457700">
                  <a:moveTo>
                    <a:pt x="0" y="1985899"/>
                  </a:moveTo>
                  <a:lnTo>
                    <a:pt x="0" y="2166874"/>
                  </a:lnTo>
                </a:path>
                <a:path w="6705600" h="4457700">
                  <a:moveTo>
                    <a:pt x="0" y="1690624"/>
                  </a:moveTo>
                  <a:lnTo>
                    <a:pt x="0" y="1871599"/>
                  </a:lnTo>
                </a:path>
                <a:path w="6705600" h="4457700">
                  <a:moveTo>
                    <a:pt x="0" y="1395349"/>
                  </a:moveTo>
                  <a:lnTo>
                    <a:pt x="0" y="1566799"/>
                  </a:lnTo>
                </a:path>
                <a:path w="6705600" h="4457700">
                  <a:moveTo>
                    <a:pt x="0" y="1100074"/>
                  </a:moveTo>
                  <a:lnTo>
                    <a:pt x="0" y="1271524"/>
                  </a:lnTo>
                </a:path>
                <a:path w="6705600" h="4457700">
                  <a:moveTo>
                    <a:pt x="0" y="795274"/>
                  </a:moveTo>
                  <a:lnTo>
                    <a:pt x="0" y="976249"/>
                  </a:lnTo>
                </a:path>
                <a:path w="6705600" h="4457700">
                  <a:moveTo>
                    <a:pt x="0" y="499999"/>
                  </a:moveTo>
                  <a:lnTo>
                    <a:pt x="0" y="680974"/>
                  </a:lnTo>
                </a:path>
                <a:path w="6705600" h="4457700">
                  <a:moveTo>
                    <a:pt x="0" y="204724"/>
                  </a:moveTo>
                  <a:lnTo>
                    <a:pt x="0" y="385699"/>
                  </a:lnTo>
                </a:path>
                <a:path w="6705600" h="4457700">
                  <a:moveTo>
                    <a:pt x="0" y="0"/>
                  </a:moveTo>
                  <a:lnTo>
                    <a:pt x="0" y="80899"/>
                  </a:lnTo>
                </a:path>
                <a:path w="6705600" h="4457700">
                  <a:moveTo>
                    <a:pt x="1676400" y="1100074"/>
                  </a:moveTo>
                  <a:lnTo>
                    <a:pt x="1676400" y="1271524"/>
                  </a:lnTo>
                </a:path>
                <a:path w="6705600" h="4457700">
                  <a:moveTo>
                    <a:pt x="1676400" y="795274"/>
                  </a:moveTo>
                  <a:lnTo>
                    <a:pt x="1676400" y="976249"/>
                  </a:lnTo>
                </a:path>
                <a:path w="6705600" h="4457700">
                  <a:moveTo>
                    <a:pt x="1676400" y="499999"/>
                  </a:moveTo>
                  <a:lnTo>
                    <a:pt x="1676400" y="680974"/>
                  </a:lnTo>
                </a:path>
                <a:path w="6705600" h="4457700">
                  <a:moveTo>
                    <a:pt x="1676400" y="204724"/>
                  </a:moveTo>
                  <a:lnTo>
                    <a:pt x="1676400" y="385699"/>
                  </a:lnTo>
                </a:path>
                <a:path w="6705600" h="4457700">
                  <a:moveTo>
                    <a:pt x="1676400" y="0"/>
                  </a:moveTo>
                  <a:lnTo>
                    <a:pt x="1676400" y="80899"/>
                  </a:lnTo>
                </a:path>
                <a:path w="6705600" h="4457700">
                  <a:moveTo>
                    <a:pt x="1676400" y="4367149"/>
                  </a:moveTo>
                  <a:lnTo>
                    <a:pt x="1676400" y="4457700"/>
                  </a:lnTo>
                </a:path>
                <a:path w="6705600" h="4457700">
                  <a:moveTo>
                    <a:pt x="1676400" y="4071874"/>
                  </a:moveTo>
                  <a:lnTo>
                    <a:pt x="1676400" y="4243324"/>
                  </a:lnTo>
                </a:path>
                <a:path w="6705600" h="4457700">
                  <a:moveTo>
                    <a:pt x="1676400" y="3767074"/>
                  </a:moveTo>
                  <a:lnTo>
                    <a:pt x="1676400" y="3948049"/>
                  </a:lnTo>
                </a:path>
                <a:path w="6705600" h="4457700">
                  <a:moveTo>
                    <a:pt x="1676400" y="3471799"/>
                  </a:moveTo>
                  <a:lnTo>
                    <a:pt x="1676400" y="3652774"/>
                  </a:lnTo>
                </a:path>
                <a:path w="6705600" h="4457700">
                  <a:moveTo>
                    <a:pt x="1676400" y="3176524"/>
                  </a:moveTo>
                  <a:lnTo>
                    <a:pt x="1676400" y="3357499"/>
                  </a:lnTo>
                </a:path>
                <a:path w="6705600" h="4457700">
                  <a:moveTo>
                    <a:pt x="1676400" y="2881249"/>
                  </a:moveTo>
                  <a:lnTo>
                    <a:pt x="1676400" y="3052699"/>
                  </a:lnTo>
                </a:path>
                <a:path w="6705600" h="4457700">
                  <a:moveTo>
                    <a:pt x="1676400" y="2585974"/>
                  </a:moveTo>
                  <a:lnTo>
                    <a:pt x="1676400" y="2757424"/>
                  </a:lnTo>
                </a:path>
                <a:path w="6705600" h="4457700">
                  <a:moveTo>
                    <a:pt x="1676400" y="2281174"/>
                  </a:moveTo>
                  <a:lnTo>
                    <a:pt x="1676400" y="2462149"/>
                  </a:lnTo>
                </a:path>
                <a:path w="6705600" h="4457700">
                  <a:moveTo>
                    <a:pt x="1676400" y="1985899"/>
                  </a:moveTo>
                  <a:lnTo>
                    <a:pt x="1676400" y="2166874"/>
                  </a:lnTo>
                </a:path>
                <a:path w="6705600" h="4457700">
                  <a:moveTo>
                    <a:pt x="1676400" y="1690624"/>
                  </a:moveTo>
                  <a:lnTo>
                    <a:pt x="1676400" y="1871599"/>
                  </a:lnTo>
                </a:path>
                <a:path w="6705600" h="4457700">
                  <a:moveTo>
                    <a:pt x="1676400" y="1395349"/>
                  </a:moveTo>
                  <a:lnTo>
                    <a:pt x="1676400" y="1566799"/>
                  </a:lnTo>
                </a:path>
                <a:path w="6705600" h="4457700">
                  <a:moveTo>
                    <a:pt x="3352800" y="3471799"/>
                  </a:moveTo>
                  <a:lnTo>
                    <a:pt x="3352800" y="3652774"/>
                  </a:lnTo>
                </a:path>
                <a:path w="6705600" h="4457700">
                  <a:moveTo>
                    <a:pt x="3352800" y="2585974"/>
                  </a:moveTo>
                  <a:lnTo>
                    <a:pt x="3352800" y="2757424"/>
                  </a:lnTo>
                </a:path>
                <a:path w="6705600" h="4457700">
                  <a:moveTo>
                    <a:pt x="3352800" y="3767074"/>
                  </a:moveTo>
                  <a:lnTo>
                    <a:pt x="3352800" y="3948049"/>
                  </a:lnTo>
                </a:path>
                <a:path w="6705600" h="4457700">
                  <a:moveTo>
                    <a:pt x="3352800" y="2281174"/>
                  </a:moveTo>
                  <a:lnTo>
                    <a:pt x="3352800" y="2462149"/>
                  </a:lnTo>
                </a:path>
                <a:path w="6705600" h="4457700">
                  <a:moveTo>
                    <a:pt x="3352800" y="3176524"/>
                  </a:moveTo>
                  <a:lnTo>
                    <a:pt x="3352800" y="3357499"/>
                  </a:lnTo>
                </a:path>
                <a:path w="6705600" h="4457700">
                  <a:moveTo>
                    <a:pt x="3352800" y="1985899"/>
                  </a:moveTo>
                  <a:lnTo>
                    <a:pt x="3352800" y="2166874"/>
                  </a:lnTo>
                </a:path>
                <a:path w="6705600" h="4457700">
                  <a:moveTo>
                    <a:pt x="3352800" y="4071874"/>
                  </a:moveTo>
                  <a:lnTo>
                    <a:pt x="3352800" y="4457700"/>
                  </a:lnTo>
                </a:path>
                <a:path w="6705600" h="4457700">
                  <a:moveTo>
                    <a:pt x="3352800" y="1690624"/>
                  </a:moveTo>
                  <a:lnTo>
                    <a:pt x="3352800" y="1871599"/>
                  </a:lnTo>
                </a:path>
                <a:path w="6705600" h="4457700">
                  <a:moveTo>
                    <a:pt x="3352800" y="2881249"/>
                  </a:moveTo>
                  <a:lnTo>
                    <a:pt x="3352800" y="3052699"/>
                  </a:lnTo>
                </a:path>
                <a:path w="6705600" h="4457700">
                  <a:moveTo>
                    <a:pt x="3352800" y="1395349"/>
                  </a:moveTo>
                  <a:lnTo>
                    <a:pt x="3352800" y="1566799"/>
                  </a:lnTo>
                </a:path>
                <a:path w="6705600" h="4457700">
                  <a:moveTo>
                    <a:pt x="3352800" y="1100074"/>
                  </a:moveTo>
                  <a:lnTo>
                    <a:pt x="3352800" y="1271524"/>
                  </a:lnTo>
                </a:path>
                <a:path w="6705600" h="4457700">
                  <a:moveTo>
                    <a:pt x="3352800" y="795274"/>
                  </a:moveTo>
                  <a:lnTo>
                    <a:pt x="3352800" y="976249"/>
                  </a:lnTo>
                </a:path>
                <a:path w="6705600" h="4457700">
                  <a:moveTo>
                    <a:pt x="3352800" y="499999"/>
                  </a:moveTo>
                  <a:lnTo>
                    <a:pt x="3352800" y="680974"/>
                  </a:lnTo>
                </a:path>
                <a:path w="6705600" h="4457700">
                  <a:moveTo>
                    <a:pt x="3352800" y="204724"/>
                  </a:moveTo>
                  <a:lnTo>
                    <a:pt x="3352800" y="385699"/>
                  </a:lnTo>
                </a:path>
                <a:path w="6705600" h="4457700">
                  <a:moveTo>
                    <a:pt x="3352800" y="0"/>
                  </a:moveTo>
                  <a:lnTo>
                    <a:pt x="3352800" y="80899"/>
                  </a:lnTo>
                </a:path>
                <a:path w="6705600" h="4457700">
                  <a:moveTo>
                    <a:pt x="5029200" y="2281174"/>
                  </a:moveTo>
                  <a:lnTo>
                    <a:pt x="5029200" y="2462149"/>
                  </a:lnTo>
                </a:path>
                <a:path w="6705600" h="4457700">
                  <a:moveTo>
                    <a:pt x="5029200" y="1100074"/>
                  </a:moveTo>
                  <a:lnTo>
                    <a:pt x="5029200" y="1271524"/>
                  </a:lnTo>
                </a:path>
                <a:path w="6705600" h="4457700">
                  <a:moveTo>
                    <a:pt x="5029200" y="1690624"/>
                  </a:moveTo>
                  <a:lnTo>
                    <a:pt x="5029200" y="1871599"/>
                  </a:lnTo>
                </a:path>
                <a:path w="6705600" h="4457700">
                  <a:moveTo>
                    <a:pt x="5029200" y="795274"/>
                  </a:moveTo>
                  <a:lnTo>
                    <a:pt x="5029200" y="976249"/>
                  </a:lnTo>
                </a:path>
                <a:path w="6705600" h="4457700">
                  <a:moveTo>
                    <a:pt x="5029200" y="1985899"/>
                  </a:moveTo>
                  <a:lnTo>
                    <a:pt x="5029200" y="2166874"/>
                  </a:lnTo>
                </a:path>
                <a:path w="6705600" h="4457700">
                  <a:moveTo>
                    <a:pt x="5029200" y="499999"/>
                  </a:moveTo>
                  <a:lnTo>
                    <a:pt x="5029200" y="680974"/>
                  </a:lnTo>
                </a:path>
                <a:path w="6705600" h="4457700">
                  <a:moveTo>
                    <a:pt x="5029200" y="2585974"/>
                  </a:moveTo>
                  <a:lnTo>
                    <a:pt x="5029200" y="4457700"/>
                  </a:lnTo>
                </a:path>
                <a:path w="6705600" h="4457700">
                  <a:moveTo>
                    <a:pt x="5029200" y="204724"/>
                  </a:moveTo>
                  <a:lnTo>
                    <a:pt x="5029200" y="385699"/>
                  </a:lnTo>
                </a:path>
                <a:path w="6705600" h="4457700">
                  <a:moveTo>
                    <a:pt x="5029200" y="1395349"/>
                  </a:moveTo>
                  <a:lnTo>
                    <a:pt x="5029200" y="1566799"/>
                  </a:lnTo>
                </a:path>
                <a:path w="6705600" h="4457700">
                  <a:moveTo>
                    <a:pt x="5029200" y="0"/>
                  </a:moveTo>
                  <a:lnTo>
                    <a:pt x="5029200" y="80899"/>
                  </a:lnTo>
                </a:path>
                <a:path w="6705600" h="4457700">
                  <a:moveTo>
                    <a:pt x="6705600" y="795274"/>
                  </a:moveTo>
                  <a:lnTo>
                    <a:pt x="6705600" y="4457700"/>
                  </a:lnTo>
                </a:path>
                <a:path w="6705600" h="4457700">
                  <a:moveTo>
                    <a:pt x="6705600" y="499999"/>
                  </a:moveTo>
                  <a:lnTo>
                    <a:pt x="6705600" y="680974"/>
                  </a:lnTo>
                </a:path>
                <a:path w="6705600" h="4457700">
                  <a:moveTo>
                    <a:pt x="6705600" y="204724"/>
                  </a:moveTo>
                  <a:lnTo>
                    <a:pt x="6705600" y="385699"/>
                  </a:lnTo>
                </a:path>
                <a:path w="6705600" h="4457700">
                  <a:moveTo>
                    <a:pt x="6705600" y="0"/>
                  </a:moveTo>
                  <a:lnTo>
                    <a:pt x="6705600" y="80899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1838325" y="971549"/>
              <a:ext cx="4686300" cy="4286250"/>
            </a:xfrm>
            <a:custGeom>
              <a:avLst/>
              <a:gdLst/>
              <a:ahLst/>
              <a:cxnLst/>
              <a:rect l="l" t="t" r="r" b="b"/>
              <a:pathLst>
                <a:path w="4686300" h="4286250">
                  <a:moveTo>
                    <a:pt x="1543050" y="4162425"/>
                  </a:moveTo>
                  <a:lnTo>
                    <a:pt x="0" y="4162425"/>
                  </a:lnTo>
                  <a:lnTo>
                    <a:pt x="0" y="4286250"/>
                  </a:lnTo>
                  <a:lnTo>
                    <a:pt x="1543050" y="4286250"/>
                  </a:lnTo>
                  <a:lnTo>
                    <a:pt x="1543050" y="4162425"/>
                  </a:lnTo>
                  <a:close/>
                </a:path>
                <a:path w="4686300" h="4286250">
                  <a:moveTo>
                    <a:pt x="2381250" y="3867150"/>
                  </a:moveTo>
                  <a:lnTo>
                    <a:pt x="0" y="3867150"/>
                  </a:lnTo>
                  <a:lnTo>
                    <a:pt x="0" y="3990975"/>
                  </a:lnTo>
                  <a:lnTo>
                    <a:pt x="2381250" y="3990975"/>
                  </a:lnTo>
                  <a:lnTo>
                    <a:pt x="2381250" y="3867150"/>
                  </a:lnTo>
                  <a:close/>
                </a:path>
                <a:path w="4686300" h="4286250">
                  <a:moveTo>
                    <a:pt x="2390775" y="3571875"/>
                  </a:moveTo>
                  <a:lnTo>
                    <a:pt x="0" y="3571875"/>
                  </a:lnTo>
                  <a:lnTo>
                    <a:pt x="0" y="3686175"/>
                  </a:lnTo>
                  <a:lnTo>
                    <a:pt x="2390775" y="3686175"/>
                  </a:lnTo>
                  <a:lnTo>
                    <a:pt x="2390775" y="3571875"/>
                  </a:lnTo>
                  <a:close/>
                </a:path>
                <a:path w="4686300" h="4286250">
                  <a:moveTo>
                    <a:pt x="2400300" y="3276600"/>
                  </a:moveTo>
                  <a:lnTo>
                    <a:pt x="0" y="3276600"/>
                  </a:lnTo>
                  <a:lnTo>
                    <a:pt x="0" y="3390900"/>
                  </a:lnTo>
                  <a:lnTo>
                    <a:pt x="2400300" y="3390900"/>
                  </a:lnTo>
                  <a:lnTo>
                    <a:pt x="2400300" y="3276600"/>
                  </a:lnTo>
                  <a:close/>
                </a:path>
                <a:path w="4686300" h="4286250">
                  <a:moveTo>
                    <a:pt x="2409825" y="2971800"/>
                  </a:moveTo>
                  <a:lnTo>
                    <a:pt x="0" y="2971800"/>
                  </a:lnTo>
                  <a:lnTo>
                    <a:pt x="0" y="3095625"/>
                  </a:lnTo>
                  <a:lnTo>
                    <a:pt x="2409825" y="3095625"/>
                  </a:lnTo>
                  <a:lnTo>
                    <a:pt x="2409825" y="2971800"/>
                  </a:lnTo>
                  <a:close/>
                </a:path>
                <a:path w="4686300" h="4286250">
                  <a:moveTo>
                    <a:pt x="2514600" y="2676525"/>
                  </a:moveTo>
                  <a:lnTo>
                    <a:pt x="0" y="2676525"/>
                  </a:lnTo>
                  <a:lnTo>
                    <a:pt x="0" y="2800350"/>
                  </a:lnTo>
                  <a:lnTo>
                    <a:pt x="2514600" y="2800350"/>
                  </a:lnTo>
                  <a:lnTo>
                    <a:pt x="2514600" y="2676525"/>
                  </a:lnTo>
                  <a:close/>
                </a:path>
                <a:path w="4686300" h="4286250">
                  <a:moveTo>
                    <a:pt x="2552700" y="2381250"/>
                  </a:moveTo>
                  <a:lnTo>
                    <a:pt x="0" y="2381250"/>
                  </a:lnTo>
                  <a:lnTo>
                    <a:pt x="0" y="2505075"/>
                  </a:lnTo>
                  <a:lnTo>
                    <a:pt x="2552700" y="2505075"/>
                  </a:lnTo>
                  <a:lnTo>
                    <a:pt x="2552700" y="2381250"/>
                  </a:lnTo>
                  <a:close/>
                </a:path>
                <a:path w="4686300" h="4286250">
                  <a:moveTo>
                    <a:pt x="2933700" y="2085975"/>
                  </a:moveTo>
                  <a:lnTo>
                    <a:pt x="0" y="2085975"/>
                  </a:lnTo>
                  <a:lnTo>
                    <a:pt x="0" y="2200275"/>
                  </a:lnTo>
                  <a:lnTo>
                    <a:pt x="2933700" y="2200275"/>
                  </a:lnTo>
                  <a:lnTo>
                    <a:pt x="2933700" y="2085975"/>
                  </a:lnTo>
                  <a:close/>
                </a:path>
                <a:path w="4686300" h="4286250">
                  <a:moveTo>
                    <a:pt x="2952750" y="1790700"/>
                  </a:moveTo>
                  <a:lnTo>
                    <a:pt x="0" y="1790700"/>
                  </a:lnTo>
                  <a:lnTo>
                    <a:pt x="0" y="1905000"/>
                  </a:lnTo>
                  <a:lnTo>
                    <a:pt x="2952750" y="1905000"/>
                  </a:lnTo>
                  <a:lnTo>
                    <a:pt x="2952750" y="1790700"/>
                  </a:lnTo>
                  <a:close/>
                </a:path>
                <a:path w="4686300" h="4286250">
                  <a:moveTo>
                    <a:pt x="3124200" y="1485900"/>
                  </a:moveTo>
                  <a:lnTo>
                    <a:pt x="0" y="1485900"/>
                  </a:lnTo>
                  <a:lnTo>
                    <a:pt x="0" y="1609725"/>
                  </a:lnTo>
                  <a:lnTo>
                    <a:pt x="3124200" y="1609725"/>
                  </a:lnTo>
                  <a:lnTo>
                    <a:pt x="3124200" y="1485900"/>
                  </a:lnTo>
                  <a:close/>
                </a:path>
                <a:path w="4686300" h="4286250">
                  <a:moveTo>
                    <a:pt x="3257550" y="1190625"/>
                  </a:moveTo>
                  <a:lnTo>
                    <a:pt x="0" y="1190625"/>
                  </a:lnTo>
                  <a:lnTo>
                    <a:pt x="0" y="1314450"/>
                  </a:lnTo>
                  <a:lnTo>
                    <a:pt x="3257550" y="1314450"/>
                  </a:lnTo>
                  <a:lnTo>
                    <a:pt x="3257550" y="1190625"/>
                  </a:lnTo>
                  <a:close/>
                </a:path>
                <a:path w="4686300" h="4286250">
                  <a:moveTo>
                    <a:pt x="3400425" y="895350"/>
                  </a:moveTo>
                  <a:lnTo>
                    <a:pt x="0" y="895350"/>
                  </a:lnTo>
                  <a:lnTo>
                    <a:pt x="0" y="1019175"/>
                  </a:lnTo>
                  <a:lnTo>
                    <a:pt x="3400425" y="1019175"/>
                  </a:lnTo>
                  <a:lnTo>
                    <a:pt x="3400425" y="895350"/>
                  </a:lnTo>
                  <a:close/>
                </a:path>
                <a:path w="4686300" h="4286250">
                  <a:moveTo>
                    <a:pt x="3914775" y="600075"/>
                  </a:moveTo>
                  <a:lnTo>
                    <a:pt x="0" y="600075"/>
                  </a:lnTo>
                  <a:lnTo>
                    <a:pt x="0" y="714375"/>
                  </a:lnTo>
                  <a:lnTo>
                    <a:pt x="3914775" y="714375"/>
                  </a:lnTo>
                  <a:lnTo>
                    <a:pt x="3914775" y="600075"/>
                  </a:lnTo>
                  <a:close/>
                </a:path>
                <a:path w="4686300" h="4286250">
                  <a:moveTo>
                    <a:pt x="4229100" y="304800"/>
                  </a:moveTo>
                  <a:lnTo>
                    <a:pt x="0" y="304800"/>
                  </a:lnTo>
                  <a:lnTo>
                    <a:pt x="0" y="419100"/>
                  </a:lnTo>
                  <a:lnTo>
                    <a:pt x="4229100" y="419100"/>
                  </a:lnTo>
                  <a:lnTo>
                    <a:pt x="4229100" y="304800"/>
                  </a:lnTo>
                  <a:close/>
                </a:path>
                <a:path w="4686300" h="4286250">
                  <a:moveTo>
                    <a:pt x="4686300" y="0"/>
                  </a:moveTo>
                  <a:lnTo>
                    <a:pt x="0" y="0"/>
                  </a:lnTo>
                  <a:lnTo>
                    <a:pt x="0" y="123825"/>
                  </a:lnTo>
                  <a:lnTo>
                    <a:pt x="4686300" y="123825"/>
                  </a:lnTo>
                  <a:lnTo>
                    <a:pt x="4686300" y="0"/>
                  </a:lnTo>
                  <a:close/>
                </a:path>
              </a:pathLst>
            </a:custGeom>
            <a:solidFill>
              <a:srgbClr val="2E6B9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3381375" y="971549"/>
              <a:ext cx="7762875" cy="4286250"/>
            </a:xfrm>
            <a:custGeom>
              <a:avLst/>
              <a:gdLst/>
              <a:ahLst/>
              <a:cxnLst/>
              <a:rect l="l" t="t" r="r" b="b"/>
              <a:pathLst>
                <a:path w="7762875" h="4286250">
                  <a:moveTo>
                    <a:pt x="2686050" y="4162425"/>
                  </a:moveTo>
                  <a:lnTo>
                    <a:pt x="0" y="4162425"/>
                  </a:lnTo>
                  <a:lnTo>
                    <a:pt x="0" y="4286250"/>
                  </a:lnTo>
                  <a:lnTo>
                    <a:pt x="2686050" y="4286250"/>
                  </a:lnTo>
                  <a:lnTo>
                    <a:pt x="2686050" y="4162425"/>
                  </a:lnTo>
                  <a:close/>
                </a:path>
                <a:path w="7762875" h="4286250">
                  <a:moveTo>
                    <a:pt x="4429125" y="2971800"/>
                  </a:moveTo>
                  <a:lnTo>
                    <a:pt x="866775" y="2971800"/>
                  </a:lnTo>
                  <a:lnTo>
                    <a:pt x="866775" y="3095625"/>
                  </a:lnTo>
                  <a:lnTo>
                    <a:pt x="4429125" y="3095625"/>
                  </a:lnTo>
                  <a:lnTo>
                    <a:pt x="4429125" y="2971800"/>
                  </a:lnTo>
                  <a:close/>
                </a:path>
                <a:path w="7762875" h="4286250">
                  <a:moveTo>
                    <a:pt x="4657725" y="3276600"/>
                  </a:moveTo>
                  <a:lnTo>
                    <a:pt x="857250" y="3276600"/>
                  </a:lnTo>
                  <a:lnTo>
                    <a:pt x="857250" y="3390900"/>
                  </a:lnTo>
                  <a:lnTo>
                    <a:pt x="4657725" y="3390900"/>
                  </a:lnTo>
                  <a:lnTo>
                    <a:pt x="4657725" y="3276600"/>
                  </a:lnTo>
                  <a:close/>
                </a:path>
                <a:path w="7762875" h="4286250">
                  <a:moveTo>
                    <a:pt x="4705350" y="3571875"/>
                  </a:moveTo>
                  <a:lnTo>
                    <a:pt x="847725" y="3571875"/>
                  </a:lnTo>
                  <a:lnTo>
                    <a:pt x="847725" y="3686175"/>
                  </a:lnTo>
                  <a:lnTo>
                    <a:pt x="4705350" y="3686175"/>
                  </a:lnTo>
                  <a:lnTo>
                    <a:pt x="4705350" y="3571875"/>
                  </a:lnTo>
                  <a:close/>
                </a:path>
                <a:path w="7762875" h="4286250">
                  <a:moveTo>
                    <a:pt x="4953000" y="2676525"/>
                  </a:moveTo>
                  <a:lnTo>
                    <a:pt x="971550" y="2676525"/>
                  </a:lnTo>
                  <a:lnTo>
                    <a:pt x="971550" y="2800350"/>
                  </a:lnTo>
                  <a:lnTo>
                    <a:pt x="4953000" y="2800350"/>
                  </a:lnTo>
                  <a:lnTo>
                    <a:pt x="4953000" y="2676525"/>
                  </a:lnTo>
                  <a:close/>
                </a:path>
                <a:path w="7762875" h="4286250">
                  <a:moveTo>
                    <a:pt x="5010150" y="3867150"/>
                  </a:moveTo>
                  <a:lnTo>
                    <a:pt x="838200" y="3867150"/>
                  </a:lnTo>
                  <a:lnTo>
                    <a:pt x="838200" y="3990975"/>
                  </a:lnTo>
                  <a:lnTo>
                    <a:pt x="5010150" y="3990975"/>
                  </a:lnTo>
                  <a:lnTo>
                    <a:pt x="5010150" y="3867150"/>
                  </a:lnTo>
                  <a:close/>
                </a:path>
                <a:path w="7762875" h="4286250">
                  <a:moveTo>
                    <a:pt x="5334000" y="2381250"/>
                  </a:moveTo>
                  <a:lnTo>
                    <a:pt x="1009650" y="2381250"/>
                  </a:lnTo>
                  <a:lnTo>
                    <a:pt x="1009650" y="2505075"/>
                  </a:lnTo>
                  <a:lnTo>
                    <a:pt x="5334000" y="2505075"/>
                  </a:lnTo>
                  <a:lnTo>
                    <a:pt x="5334000" y="2381250"/>
                  </a:lnTo>
                  <a:close/>
                </a:path>
                <a:path w="7762875" h="4286250">
                  <a:moveTo>
                    <a:pt x="5686425" y="1790700"/>
                  </a:moveTo>
                  <a:lnTo>
                    <a:pt x="1409700" y="1790700"/>
                  </a:lnTo>
                  <a:lnTo>
                    <a:pt x="1409700" y="1905000"/>
                  </a:lnTo>
                  <a:lnTo>
                    <a:pt x="5686425" y="1905000"/>
                  </a:lnTo>
                  <a:lnTo>
                    <a:pt x="5686425" y="1790700"/>
                  </a:lnTo>
                  <a:close/>
                </a:path>
                <a:path w="7762875" h="4286250">
                  <a:moveTo>
                    <a:pt x="5724525" y="1485900"/>
                  </a:moveTo>
                  <a:lnTo>
                    <a:pt x="1581150" y="1485900"/>
                  </a:lnTo>
                  <a:lnTo>
                    <a:pt x="1581150" y="1609725"/>
                  </a:lnTo>
                  <a:lnTo>
                    <a:pt x="5724525" y="1609725"/>
                  </a:lnTo>
                  <a:lnTo>
                    <a:pt x="5724525" y="1485900"/>
                  </a:lnTo>
                  <a:close/>
                </a:path>
                <a:path w="7762875" h="4286250">
                  <a:moveTo>
                    <a:pt x="5819775" y="2085975"/>
                  </a:moveTo>
                  <a:lnTo>
                    <a:pt x="1390650" y="2085975"/>
                  </a:lnTo>
                  <a:lnTo>
                    <a:pt x="1390650" y="2200275"/>
                  </a:lnTo>
                  <a:lnTo>
                    <a:pt x="5819775" y="2200275"/>
                  </a:lnTo>
                  <a:lnTo>
                    <a:pt x="5819775" y="2085975"/>
                  </a:lnTo>
                  <a:close/>
                </a:path>
                <a:path w="7762875" h="4286250">
                  <a:moveTo>
                    <a:pt x="6019800" y="1190625"/>
                  </a:moveTo>
                  <a:lnTo>
                    <a:pt x="1714500" y="1190625"/>
                  </a:lnTo>
                  <a:lnTo>
                    <a:pt x="1714500" y="1314450"/>
                  </a:lnTo>
                  <a:lnTo>
                    <a:pt x="6019800" y="1314450"/>
                  </a:lnTo>
                  <a:lnTo>
                    <a:pt x="6019800" y="1190625"/>
                  </a:lnTo>
                  <a:close/>
                </a:path>
                <a:path w="7762875" h="4286250">
                  <a:moveTo>
                    <a:pt x="6591300" y="895350"/>
                  </a:moveTo>
                  <a:lnTo>
                    <a:pt x="1857375" y="895350"/>
                  </a:lnTo>
                  <a:lnTo>
                    <a:pt x="1857375" y="1019175"/>
                  </a:lnTo>
                  <a:lnTo>
                    <a:pt x="6591300" y="1019175"/>
                  </a:lnTo>
                  <a:lnTo>
                    <a:pt x="6591300" y="895350"/>
                  </a:lnTo>
                  <a:close/>
                </a:path>
                <a:path w="7762875" h="4286250">
                  <a:moveTo>
                    <a:pt x="7343775" y="304800"/>
                  </a:moveTo>
                  <a:lnTo>
                    <a:pt x="2686050" y="304800"/>
                  </a:lnTo>
                  <a:lnTo>
                    <a:pt x="2686050" y="419100"/>
                  </a:lnTo>
                  <a:lnTo>
                    <a:pt x="7343775" y="419100"/>
                  </a:lnTo>
                  <a:lnTo>
                    <a:pt x="7343775" y="304800"/>
                  </a:lnTo>
                  <a:close/>
                </a:path>
                <a:path w="7762875" h="4286250">
                  <a:moveTo>
                    <a:pt x="7486650" y="600075"/>
                  </a:moveTo>
                  <a:lnTo>
                    <a:pt x="2371725" y="600075"/>
                  </a:lnTo>
                  <a:lnTo>
                    <a:pt x="2371725" y="714375"/>
                  </a:lnTo>
                  <a:lnTo>
                    <a:pt x="7486650" y="714375"/>
                  </a:lnTo>
                  <a:lnTo>
                    <a:pt x="7486650" y="600075"/>
                  </a:lnTo>
                  <a:close/>
                </a:path>
                <a:path w="7762875" h="4286250">
                  <a:moveTo>
                    <a:pt x="7762875" y="0"/>
                  </a:moveTo>
                  <a:lnTo>
                    <a:pt x="3143250" y="0"/>
                  </a:lnTo>
                  <a:lnTo>
                    <a:pt x="3143250" y="123825"/>
                  </a:lnTo>
                  <a:lnTo>
                    <a:pt x="7762875" y="123825"/>
                  </a:lnTo>
                  <a:lnTo>
                    <a:pt x="7762875" y="0"/>
                  </a:lnTo>
                  <a:close/>
                </a:path>
              </a:pathLst>
            </a:custGeom>
            <a:solidFill>
              <a:srgbClr val="4E94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833626" y="890650"/>
              <a:ext cx="0" cy="4457700"/>
            </a:xfrm>
            <a:custGeom>
              <a:avLst/>
              <a:gdLst/>
              <a:ahLst/>
              <a:cxnLst/>
              <a:rect l="l" t="t" r="r" b="b"/>
              <a:pathLst>
                <a:path w="0" h="4457700">
                  <a:moveTo>
                    <a:pt x="0" y="4457700"/>
                  </a:moveTo>
                  <a:lnTo>
                    <a:pt x="0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9134475" y="4019549"/>
              <a:ext cx="95250" cy="95250"/>
            </a:xfrm>
            <a:custGeom>
              <a:avLst/>
              <a:gdLst/>
              <a:ahLst/>
              <a:cxnLst/>
              <a:rect l="l" t="t" r="r" b="b"/>
              <a:pathLst>
                <a:path w="95250" h="95250">
                  <a:moveTo>
                    <a:pt x="95250" y="0"/>
                  </a:moveTo>
                  <a:lnTo>
                    <a:pt x="0" y="0"/>
                  </a:lnTo>
                  <a:lnTo>
                    <a:pt x="0" y="95250"/>
                  </a:lnTo>
                  <a:lnTo>
                    <a:pt x="95250" y="95250"/>
                  </a:lnTo>
                  <a:lnTo>
                    <a:pt x="95250" y="0"/>
                  </a:lnTo>
                  <a:close/>
                </a:path>
              </a:pathLst>
            </a:custGeom>
            <a:solidFill>
              <a:srgbClr val="2E6B96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/>
          <p:nvPr/>
        </p:nvSpPr>
        <p:spPr>
          <a:xfrm>
            <a:off x="11911076" y="890650"/>
            <a:ext cx="0" cy="4457700"/>
          </a:xfrm>
          <a:custGeom>
            <a:avLst/>
            <a:gdLst/>
            <a:ahLst/>
            <a:cxnLst/>
            <a:rect l="l" t="t" r="r" b="b"/>
            <a:pathLst>
              <a:path w="0" h="4457700">
                <a:moveTo>
                  <a:pt x="0" y="0"/>
                </a:moveTo>
                <a:lnTo>
                  <a:pt x="0" y="445770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1725929" y="5422900"/>
            <a:ext cx="217804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585858"/>
                </a:solidFill>
                <a:latin typeface="Franklin Gothic Book"/>
                <a:cs typeface="Franklin Gothic Book"/>
              </a:rPr>
              <a:t>0%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29839" y="5422900"/>
            <a:ext cx="3152775" cy="77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43280">
              <a:lnSpc>
                <a:spcPct val="100000"/>
              </a:lnSpc>
              <a:spcBef>
                <a:spcPts val="100"/>
              </a:spcBef>
              <a:tabLst>
                <a:tab pos="2523490" algn="l"/>
              </a:tabLst>
            </a:pPr>
            <a:r>
              <a:rPr dirty="0" sz="1200" spc="-25">
                <a:solidFill>
                  <a:srgbClr val="585858"/>
                </a:solidFill>
                <a:latin typeface="Franklin Gothic Book"/>
                <a:cs typeface="Franklin Gothic Book"/>
              </a:rPr>
              <a:t>10%</a:t>
            </a:r>
            <a:r>
              <a:rPr dirty="0" sz="1200">
                <a:solidFill>
                  <a:srgbClr val="585858"/>
                </a:solidFill>
                <a:latin typeface="Franklin Gothic Book"/>
                <a:cs typeface="Franklin Gothic Book"/>
              </a:rPr>
              <a:t>	</a:t>
            </a:r>
            <a:r>
              <a:rPr dirty="0" sz="1200" spc="-25">
                <a:solidFill>
                  <a:srgbClr val="585858"/>
                </a:solidFill>
                <a:latin typeface="Franklin Gothic Book"/>
                <a:cs typeface="Franklin Gothic Book"/>
              </a:rPr>
              <a:t>20%</a:t>
            </a:r>
            <a:endParaRPr sz="12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325"/>
              </a:spcBef>
            </a:pPr>
            <a:endParaRPr sz="1200">
              <a:latin typeface="Franklin Gothic Book"/>
              <a:cs typeface="Franklin Gothic Book"/>
            </a:endParaRPr>
          </a:p>
          <a:p>
            <a:pPr marL="12700">
              <a:lnSpc>
                <a:spcPts val="1395"/>
              </a:lnSpc>
              <a:spcBef>
                <a:spcPts val="5"/>
              </a:spcBef>
            </a:pPr>
            <a:r>
              <a:rPr dirty="0" sz="1200">
                <a:latin typeface="Franklin Gothic Book"/>
                <a:cs typeface="Franklin Gothic Book"/>
              </a:rPr>
              <a:t>Source:</a:t>
            </a:r>
            <a:r>
              <a:rPr dirty="0" sz="1200" spc="-2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U.S.</a:t>
            </a:r>
            <a:r>
              <a:rPr dirty="0" sz="1200" spc="-2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Census,</a:t>
            </a:r>
            <a:r>
              <a:rPr dirty="0" sz="1200" spc="-25">
                <a:latin typeface="Franklin Gothic Book"/>
                <a:cs typeface="Franklin Gothic Book"/>
              </a:rPr>
              <a:t> 2024</a:t>
            </a:r>
            <a:r>
              <a:rPr dirty="0" sz="1200" spc="-5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ACS</a:t>
            </a:r>
            <a:r>
              <a:rPr dirty="0" sz="1200" spc="-30">
                <a:latin typeface="Franklin Gothic Book"/>
                <a:cs typeface="Franklin Gothic Book"/>
              </a:rPr>
              <a:t> </a:t>
            </a:r>
            <a:r>
              <a:rPr dirty="0" sz="1200" spc="-15">
                <a:latin typeface="Franklin Gothic Book"/>
                <a:cs typeface="Franklin Gothic Book"/>
              </a:rPr>
              <a:t>1-</a:t>
            </a:r>
            <a:r>
              <a:rPr dirty="0" sz="1200" spc="-20">
                <a:latin typeface="Franklin Gothic Book"/>
                <a:cs typeface="Franklin Gothic Book"/>
              </a:rPr>
              <a:t>Year</a:t>
            </a:r>
            <a:r>
              <a:rPr dirty="0" sz="1200" spc="-45">
                <a:latin typeface="Franklin Gothic Book"/>
                <a:cs typeface="Franklin Gothic Book"/>
              </a:rPr>
              <a:t> </a:t>
            </a:r>
            <a:r>
              <a:rPr dirty="0" sz="1200" spc="-10">
                <a:latin typeface="Franklin Gothic Book"/>
                <a:cs typeface="Franklin Gothic Book"/>
              </a:rPr>
              <a:t>Estimates</a:t>
            </a:r>
            <a:endParaRPr sz="1200">
              <a:latin typeface="Franklin Gothic Book"/>
              <a:cs typeface="Franklin Gothic Book"/>
            </a:endParaRPr>
          </a:p>
          <a:p>
            <a:pPr marL="12700">
              <a:lnSpc>
                <a:spcPts val="1395"/>
              </a:lnSpc>
            </a:pPr>
            <a:r>
              <a:rPr dirty="0" sz="1200">
                <a:latin typeface="Franklin Gothic Book"/>
                <a:cs typeface="Franklin Gothic Book"/>
              </a:rPr>
              <a:t>Counties</a:t>
            </a:r>
            <a:r>
              <a:rPr dirty="0" sz="1200" spc="-1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in</a:t>
            </a:r>
            <a:r>
              <a:rPr dirty="0" sz="1200" spc="-25">
                <a:latin typeface="Franklin Gothic Book"/>
                <a:cs typeface="Franklin Gothic Book"/>
              </a:rPr>
              <a:t> </a:t>
            </a:r>
            <a:r>
              <a:rPr dirty="0" sz="1200" spc="-35">
                <a:latin typeface="Franklin Gothic Book"/>
                <a:cs typeface="Franklin Gothic Book"/>
              </a:rPr>
              <a:t>CA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720840" y="5422900"/>
            <a:ext cx="31623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585858"/>
                </a:solidFill>
                <a:latin typeface="Franklin Gothic Book"/>
                <a:cs typeface="Franklin Gothic Book"/>
              </a:rPr>
              <a:t>30%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020431" y="5422900"/>
            <a:ext cx="3691890" cy="6064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92430">
              <a:lnSpc>
                <a:spcPct val="100000"/>
              </a:lnSpc>
              <a:spcBef>
                <a:spcPts val="100"/>
              </a:spcBef>
              <a:tabLst>
                <a:tab pos="2072005" algn="l"/>
              </a:tabLst>
            </a:pPr>
            <a:r>
              <a:rPr dirty="0" sz="1200" spc="-25">
                <a:solidFill>
                  <a:srgbClr val="585858"/>
                </a:solidFill>
                <a:latin typeface="Franklin Gothic Book"/>
                <a:cs typeface="Franklin Gothic Book"/>
              </a:rPr>
              <a:t>40%</a:t>
            </a:r>
            <a:r>
              <a:rPr dirty="0" sz="1200">
                <a:solidFill>
                  <a:srgbClr val="585858"/>
                </a:solidFill>
                <a:latin typeface="Franklin Gothic Book"/>
                <a:cs typeface="Franklin Gothic Book"/>
              </a:rPr>
              <a:t>	</a:t>
            </a:r>
            <a:r>
              <a:rPr dirty="0" sz="1200" spc="-25">
                <a:solidFill>
                  <a:srgbClr val="585858"/>
                </a:solidFill>
                <a:latin typeface="Franklin Gothic Book"/>
                <a:cs typeface="Franklin Gothic Book"/>
              </a:rPr>
              <a:t>50%</a:t>
            </a:r>
            <a:endParaRPr sz="12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325"/>
              </a:spcBef>
            </a:pPr>
            <a:endParaRPr sz="12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Franklin Gothic Book"/>
                <a:cs typeface="Franklin Gothic Book"/>
              </a:rPr>
              <a:t>*Inland</a:t>
            </a:r>
            <a:r>
              <a:rPr dirty="0" sz="1200" spc="5">
                <a:latin typeface="Franklin Gothic Book"/>
                <a:cs typeface="Franklin Gothic Book"/>
              </a:rPr>
              <a:t> </a:t>
            </a:r>
            <a:r>
              <a:rPr dirty="0" sz="1200" spc="-10">
                <a:latin typeface="Franklin Gothic Book"/>
                <a:cs typeface="Franklin Gothic Book"/>
              </a:rPr>
              <a:t>Empire</a:t>
            </a:r>
            <a:r>
              <a:rPr dirty="0" sz="1200" spc="-4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consists</a:t>
            </a:r>
            <a:r>
              <a:rPr dirty="0" sz="1200" spc="2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of</a:t>
            </a:r>
            <a:r>
              <a:rPr dirty="0" sz="1200" spc="-5">
                <a:latin typeface="Franklin Gothic Book"/>
                <a:cs typeface="Franklin Gothic Book"/>
              </a:rPr>
              <a:t> </a:t>
            </a:r>
            <a:r>
              <a:rPr dirty="0" sz="1200" spc="-10">
                <a:latin typeface="Franklin Gothic Book"/>
                <a:cs typeface="Franklin Gothic Book"/>
              </a:rPr>
              <a:t>Riverside</a:t>
            </a:r>
            <a:r>
              <a:rPr dirty="0" sz="1200" spc="-4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and</a:t>
            </a:r>
            <a:r>
              <a:rPr dirty="0" sz="1200" spc="1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San</a:t>
            </a:r>
            <a:r>
              <a:rPr dirty="0" sz="1200" spc="-65">
                <a:latin typeface="Franklin Gothic Book"/>
                <a:cs typeface="Franklin Gothic Book"/>
              </a:rPr>
              <a:t> </a:t>
            </a:r>
            <a:r>
              <a:rPr dirty="0" sz="1200" spc="-10">
                <a:latin typeface="Franklin Gothic Book"/>
                <a:cs typeface="Franklin Gothic Book"/>
              </a:rPr>
              <a:t>Bernardino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760200" y="5422900"/>
            <a:ext cx="31623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585858"/>
                </a:solidFill>
                <a:latin typeface="Franklin Gothic Book"/>
                <a:cs typeface="Franklin Gothic Book"/>
              </a:rPr>
              <a:t>60%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02005" y="5087302"/>
            <a:ext cx="928369" cy="19748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100">
                <a:solidFill>
                  <a:srgbClr val="585858"/>
                </a:solidFill>
                <a:latin typeface="Franklin Gothic Book"/>
                <a:cs typeface="Franklin Gothic Book"/>
              </a:rPr>
              <a:t>Inland</a:t>
            </a:r>
            <a:r>
              <a:rPr dirty="0" sz="1100" spc="-65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dirty="0" sz="1100" spc="-10">
                <a:solidFill>
                  <a:srgbClr val="585858"/>
                </a:solidFill>
                <a:latin typeface="Franklin Gothic Book"/>
                <a:cs typeface="Franklin Gothic Book"/>
              </a:rPr>
              <a:t>Empire*</a:t>
            </a:r>
            <a:endParaRPr sz="1100">
              <a:latin typeface="Franklin Gothic Book"/>
              <a:cs typeface="Franklin Gothic Book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00125" y="4492625"/>
            <a:ext cx="730250" cy="49466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25"/>
              </a:spcBef>
            </a:pPr>
            <a:r>
              <a:rPr dirty="0" sz="1100" spc="-10">
                <a:solidFill>
                  <a:srgbClr val="585858"/>
                </a:solidFill>
                <a:latin typeface="Franklin Gothic Book"/>
                <a:cs typeface="Franklin Gothic Book"/>
              </a:rPr>
              <a:t>Houston</a:t>
            </a:r>
            <a:endParaRPr sz="1100">
              <a:latin typeface="Franklin Gothic Book"/>
              <a:cs typeface="Franklin Gothic Book"/>
            </a:endParaRPr>
          </a:p>
          <a:p>
            <a:pPr algn="r" marR="5080">
              <a:lnSpc>
                <a:spcPct val="100000"/>
              </a:lnSpc>
              <a:spcBef>
                <a:spcPts val="1019"/>
              </a:spcBef>
            </a:pPr>
            <a:r>
              <a:rPr dirty="0" sz="1100">
                <a:solidFill>
                  <a:srgbClr val="585858"/>
                </a:solidFill>
                <a:latin typeface="Franklin Gothic Book"/>
                <a:cs typeface="Franklin Gothic Book"/>
              </a:rPr>
              <a:t>Los</a:t>
            </a:r>
            <a:r>
              <a:rPr dirty="0" sz="1100" spc="-45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dirty="0" sz="1100" spc="-10">
                <a:solidFill>
                  <a:srgbClr val="585858"/>
                </a:solidFill>
                <a:latin typeface="Franklin Gothic Book"/>
                <a:cs typeface="Franklin Gothic Book"/>
              </a:rPr>
              <a:t>Angeles</a:t>
            </a:r>
            <a:endParaRPr sz="1100">
              <a:latin typeface="Franklin Gothic Book"/>
              <a:cs typeface="Franklin Gothic Book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236980" y="3004820"/>
            <a:ext cx="495300" cy="138747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61594">
              <a:lnSpc>
                <a:spcPct val="100000"/>
              </a:lnSpc>
              <a:spcBef>
                <a:spcPts val="125"/>
              </a:spcBef>
            </a:pPr>
            <a:r>
              <a:rPr dirty="0" sz="1100" spc="-10">
                <a:solidFill>
                  <a:srgbClr val="585858"/>
                </a:solidFill>
                <a:latin typeface="Franklin Gothic Book"/>
                <a:cs typeface="Franklin Gothic Book"/>
              </a:rPr>
              <a:t>Atlanta</a:t>
            </a:r>
            <a:endParaRPr sz="1100">
              <a:latin typeface="Franklin Gothic Book"/>
              <a:cs typeface="Franklin Gothic Book"/>
            </a:endParaRPr>
          </a:p>
          <a:p>
            <a:pPr algn="just" marL="78105" marR="5080" indent="32384">
              <a:lnSpc>
                <a:spcPts val="2340"/>
              </a:lnSpc>
              <a:spcBef>
                <a:spcPts val="250"/>
              </a:spcBef>
            </a:pPr>
            <a:r>
              <a:rPr dirty="0" sz="1100" spc="-10">
                <a:solidFill>
                  <a:srgbClr val="585858"/>
                </a:solidFill>
                <a:latin typeface="Franklin Gothic Book"/>
                <a:cs typeface="Franklin Gothic Book"/>
              </a:rPr>
              <a:t>Dallas Miami Detroit</a:t>
            </a:r>
            <a:endParaRPr sz="11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780"/>
              </a:spcBef>
            </a:pPr>
            <a:r>
              <a:rPr dirty="0" sz="1100" spc="-10">
                <a:solidFill>
                  <a:srgbClr val="585858"/>
                </a:solidFill>
                <a:latin typeface="Franklin Gothic Book"/>
                <a:cs typeface="Franklin Gothic Book"/>
              </a:rPr>
              <a:t>Phoenix</a:t>
            </a:r>
            <a:endParaRPr sz="1100">
              <a:latin typeface="Franklin Gothic Book"/>
              <a:cs typeface="Franklin Gothic Book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71855" y="921765"/>
            <a:ext cx="863600" cy="198247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r" marR="12065">
              <a:lnSpc>
                <a:spcPct val="100000"/>
              </a:lnSpc>
              <a:spcBef>
                <a:spcPts val="125"/>
              </a:spcBef>
            </a:pPr>
            <a:r>
              <a:rPr dirty="0" sz="1100" spc="-10">
                <a:solidFill>
                  <a:srgbClr val="585858"/>
                </a:solidFill>
                <a:latin typeface="Franklin Gothic Book"/>
                <a:cs typeface="Franklin Gothic Book"/>
              </a:rPr>
              <a:t>Washington</a:t>
            </a:r>
            <a:endParaRPr sz="1100">
              <a:latin typeface="Franklin Gothic Book"/>
              <a:cs typeface="Franklin Gothic Book"/>
            </a:endParaRPr>
          </a:p>
          <a:p>
            <a:pPr algn="r" marL="12700" marR="5080" indent="417830">
              <a:lnSpc>
                <a:spcPct val="177400"/>
              </a:lnSpc>
            </a:pPr>
            <a:r>
              <a:rPr dirty="0" sz="1100" spc="-10">
                <a:solidFill>
                  <a:srgbClr val="585858"/>
                </a:solidFill>
                <a:latin typeface="Franklin Gothic Book"/>
                <a:cs typeface="Franklin Gothic Book"/>
              </a:rPr>
              <a:t>Boston </a:t>
            </a:r>
            <a:r>
              <a:rPr dirty="0" sz="1100">
                <a:solidFill>
                  <a:srgbClr val="585858"/>
                </a:solidFill>
                <a:latin typeface="Franklin Gothic Book"/>
                <a:cs typeface="Franklin Gothic Book"/>
              </a:rPr>
              <a:t>San</a:t>
            </a:r>
            <a:r>
              <a:rPr dirty="0" sz="1100" spc="-10">
                <a:solidFill>
                  <a:srgbClr val="585858"/>
                </a:solidFill>
                <a:latin typeface="Franklin Gothic Book"/>
                <a:cs typeface="Franklin Gothic Book"/>
              </a:rPr>
              <a:t> Francisco</a:t>
            </a:r>
            <a:endParaRPr sz="1100">
              <a:latin typeface="Franklin Gothic Book"/>
              <a:cs typeface="Franklin Gothic Book"/>
            </a:endParaRPr>
          </a:p>
          <a:p>
            <a:pPr algn="r" marL="114935" marR="7620" indent="311150">
              <a:lnSpc>
                <a:spcPts val="2340"/>
              </a:lnSpc>
              <a:spcBef>
                <a:spcPts val="250"/>
              </a:spcBef>
            </a:pPr>
            <a:r>
              <a:rPr dirty="0" sz="1100" spc="-10">
                <a:solidFill>
                  <a:srgbClr val="585858"/>
                </a:solidFill>
                <a:latin typeface="Franklin Gothic Book"/>
                <a:cs typeface="Franklin Gothic Book"/>
              </a:rPr>
              <a:t>Seattle </a:t>
            </a:r>
            <a:r>
              <a:rPr dirty="0" sz="1100">
                <a:solidFill>
                  <a:srgbClr val="585858"/>
                </a:solidFill>
                <a:latin typeface="Franklin Gothic Book"/>
                <a:cs typeface="Franklin Gothic Book"/>
              </a:rPr>
              <a:t>New</a:t>
            </a:r>
            <a:r>
              <a:rPr dirty="0" sz="1100" spc="-5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dirty="0" sz="1100" spc="-20">
                <a:solidFill>
                  <a:srgbClr val="585858"/>
                </a:solidFill>
                <a:latin typeface="Franklin Gothic Book"/>
                <a:cs typeface="Franklin Gothic Book"/>
              </a:rPr>
              <a:t>York </a:t>
            </a:r>
            <a:r>
              <a:rPr dirty="0" sz="1100" spc="-10">
                <a:solidFill>
                  <a:srgbClr val="585858"/>
                </a:solidFill>
                <a:latin typeface="Franklin Gothic Book"/>
                <a:cs typeface="Franklin Gothic Book"/>
              </a:rPr>
              <a:t>Philadelphia</a:t>
            </a:r>
            <a:endParaRPr sz="1100">
              <a:latin typeface="Franklin Gothic Book"/>
              <a:cs typeface="Franklin Gothic Book"/>
            </a:endParaRPr>
          </a:p>
          <a:p>
            <a:pPr algn="r" marR="5080">
              <a:lnSpc>
                <a:spcPct val="100000"/>
              </a:lnSpc>
              <a:spcBef>
                <a:spcPts val="780"/>
              </a:spcBef>
            </a:pPr>
            <a:r>
              <a:rPr dirty="0" sz="1100" spc="-10">
                <a:solidFill>
                  <a:srgbClr val="585858"/>
                </a:solidFill>
                <a:latin typeface="Franklin Gothic Book"/>
                <a:cs typeface="Franklin Gothic Book"/>
              </a:rPr>
              <a:t>Chicago</a:t>
            </a:r>
            <a:endParaRPr sz="1100">
              <a:latin typeface="Franklin Gothic Book"/>
              <a:cs typeface="Franklin Gothic Book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260840" y="3934777"/>
            <a:ext cx="2450465" cy="243204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400">
                <a:solidFill>
                  <a:srgbClr val="585858"/>
                </a:solidFill>
                <a:latin typeface="Franklin Gothic Book"/>
                <a:cs typeface="Franklin Gothic Book"/>
              </a:rPr>
              <a:t>Graduate</a:t>
            </a:r>
            <a:r>
              <a:rPr dirty="0" sz="1400" spc="-45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dirty="0" sz="1400">
                <a:solidFill>
                  <a:srgbClr val="585858"/>
                </a:solidFill>
                <a:latin typeface="Franklin Gothic Book"/>
                <a:cs typeface="Franklin Gothic Book"/>
              </a:rPr>
              <a:t>or</a:t>
            </a:r>
            <a:r>
              <a:rPr dirty="0" sz="1400" spc="1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dirty="0" sz="1400" spc="-10">
                <a:solidFill>
                  <a:srgbClr val="585858"/>
                </a:solidFill>
                <a:latin typeface="Franklin Gothic Book"/>
                <a:cs typeface="Franklin Gothic Book"/>
              </a:rPr>
              <a:t>professional</a:t>
            </a:r>
            <a:r>
              <a:rPr dirty="0" sz="1400" spc="1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dirty="0" sz="1400" spc="-10">
                <a:solidFill>
                  <a:srgbClr val="585858"/>
                </a:solidFill>
                <a:latin typeface="Franklin Gothic Book"/>
                <a:cs typeface="Franklin Gothic Book"/>
              </a:rPr>
              <a:t>degree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9134475" y="4562475"/>
            <a:ext cx="95250" cy="95250"/>
          </a:xfrm>
          <a:custGeom>
            <a:avLst/>
            <a:gdLst/>
            <a:ahLst/>
            <a:cxnLst/>
            <a:rect l="l" t="t" r="r" b="b"/>
            <a:pathLst>
              <a:path w="95250" h="95250">
                <a:moveTo>
                  <a:pt x="95250" y="0"/>
                </a:moveTo>
                <a:lnTo>
                  <a:pt x="0" y="0"/>
                </a:lnTo>
                <a:lnTo>
                  <a:pt x="0" y="95250"/>
                </a:lnTo>
                <a:lnTo>
                  <a:pt x="95250" y="95250"/>
                </a:lnTo>
                <a:lnTo>
                  <a:pt x="95250" y="0"/>
                </a:lnTo>
                <a:close/>
              </a:path>
            </a:pathLst>
          </a:custGeom>
          <a:solidFill>
            <a:srgbClr val="4E94D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 txBox="1"/>
          <p:nvPr/>
        </p:nvSpPr>
        <p:spPr>
          <a:xfrm>
            <a:off x="9260840" y="4476432"/>
            <a:ext cx="1366520" cy="243204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400">
                <a:solidFill>
                  <a:srgbClr val="585858"/>
                </a:solidFill>
                <a:latin typeface="Franklin Gothic Book"/>
                <a:cs typeface="Franklin Gothic Book"/>
              </a:rPr>
              <a:t>Bachelor's</a:t>
            </a:r>
            <a:r>
              <a:rPr dirty="0" sz="1400" spc="-15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dirty="0" sz="1400" spc="-10">
                <a:solidFill>
                  <a:srgbClr val="585858"/>
                </a:solidFill>
                <a:latin typeface="Franklin Gothic Book"/>
                <a:cs typeface="Franklin Gothic Book"/>
              </a:rPr>
              <a:t>degree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23" name="object 2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59788" y="1263078"/>
            <a:ext cx="10419715" cy="491299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584835" indent="-572135">
              <a:lnSpc>
                <a:spcPct val="100000"/>
              </a:lnSpc>
              <a:spcBef>
                <a:spcPts val="125"/>
              </a:spcBef>
              <a:buClr>
                <a:srgbClr val="2E6B96"/>
              </a:buClr>
              <a:buFont typeface="Franklin Gothic Medium"/>
              <a:buAutoNum type="arabicPeriod"/>
              <a:tabLst>
                <a:tab pos="584835" algn="l"/>
              </a:tabLst>
            </a:pP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Economic</a:t>
            </a:r>
            <a:r>
              <a:rPr dirty="0" sz="2000" spc="1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Medium"/>
                <a:cs typeface="Franklin Gothic Medium"/>
              </a:rPr>
              <a:t>growth</a:t>
            </a:r>
            <a:r>
              <a:rPr dirty="0" sz="2000" spc="-6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is</a:t>
            </a:r>
            <a:r>
              <a:rPr dirty="0" sz="2000" spc="-3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Medium"/>
                <a:cs typeface="Franklin Gothic Medium"/>
              </a:rPr>
              <a:t>slowing</a:t>
            </a:r>
            <a:r>
              <a:rPr dirty="0" sz="2000" spc="-8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and</a:t>
            </a:r>
            <a:r>
              <a:rPr dirty="0" sz="2000" spc="-5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population</a:t>
            </a:r>
            <a:r>
              <a:rPr dirty="0" sz="2000" spc="1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Medium"/>
                <a:cs typeface="Franklin Gothic Medium"/>
              </a:rPr>
              <a:t>growth</a:t>
            </a:r>
            <a:r>
              <a:rPr dirty="0" sz="2000" spc="-6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is</a:t>
            </a:r>
            <a:r>
              <a:rPr dirty="0" sz="2000" spc="-3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Medium"/>
                <a:cs typeface="Franklin Gothic Medium"/>
              </a:rPr>
              <a:t>limited.</a:t>
            </a:r>
            <a:endParaRPr sz="2000">
              <a:latin typeface="Franklin Gothic Medium"/>
              <a:cs typeface="Franklin Gothic Medium"/>
            </a:endParaRPr>
          </a:p>
          <a:p>
            <a:pPr marL="584835" marR="340995">
              <a:lnSpc>
                <a:spcPct val="100000"/>
              </a:lnSpc>
              <a:spcBef>
                <a:spcPts val="5"/>
              </a:spcBef>
            </a:pP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Over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last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5</a:t>
            </a:r>
            <a:r>
              <a:rPr dirty="0" sz="20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years,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economic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growth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(real</a:t>
            </a:r>
            <a:r>
              <a:rPr dirty="0" sz="20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GDP)</a:t>
            </a:r>
            <a:r>
              <a:rPr dirty="0" sz="20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for</a:t>
            </a:r>
            <a:r>
              <a:rPr dirty="0" sz="2000" spc="-8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8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COG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region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has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been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lagging</a:t>
            </a:r>
            <a:r>
              <a:rPr dirty="0" sz="20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at 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7.13%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compared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to</a:t>
            </a:r>
            <a:r>
              <a:rPr dirty="0" sz="2000" spc="-8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peer 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average</a:t>
            </a:r>
            <a:r>
              <a:rPr dirty="0" sz="2000" spc="-8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growth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13%.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8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region's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population</a:t>
            </a:r>
            <a:r>
              <a:rPr dirty="0" sz="2000" spc="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(Census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Population</a:t>
            </a:r>
            <a:r>
              <a:rPr dirty="0" sz="20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Estimates</a:t>
            </a:r>
            <a:r>
              <a:rPr dirty="0" sz="20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Program)</a:t>
            </a:r>
            <a:r>
              <a:rPr dirty="0" sz="2000" spc="-9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has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only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grown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by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about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160,000</a:t>
            </a:r>
            <a:r>
              <a:rPr dirty="0" sz="2000" spc="-8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people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or</a:t>
            </a:r>
            <a:r>
              <a:rPr dirty="0" sz="2000" spc="-9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1</a:t>
            </a:r>
            <a:r>
              <a:rPr dirty="0" sz="20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percent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between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July</a:t>
            </a:r>
            <a:r>
              <a:rPr dirty="0" sz="20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2020</a:t>
            </a:r>
            <a:r>
              <a:rPr dirty="0" sz="20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July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2025.</a:t>
            </a:r>
            <a:endParaRPr sz="2000">
              <a:latin typeface="Franklin Gothic Book"/>
              <a:cs typeface="Franklin Gothic Book"/>
            </a:endParaRPr>
          </a:p>
          <a:p>
            <a:pPr marL="584835" indent="-572135">
              <a:lnSpc>
                <a:spcPct val="100000"/>
              </a:lnSpc>
              <a:spcBef>
                <a:spcPts val="1215"/>
              </a:spcBef>
              <a:buAutoNum type="arabicPeriod" startAt="2"/>
              <a:tabLst>
                <a:tab pos="584835" algn="l"/>
              </a:tabLst>
            </a:pP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Largest</a:t>
            </a:r>
            <a:r>
              <a:rPr dirty="0" sz="2000" spc="-5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Medium"/>
                <a:cs typeface="Franklin Gothic Medium"/>
              </a:rPr>
              <a:t>employment</a:t>
            </a:r>
            <a:r>
              <a:rPr dirty="0" sz="2000" spc="-5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decline</a:t>
            </a:r>
            <a:r>
              <a:rPr dirty="0" sz="2000" spc="-7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among</a:t>
            </a:r>
            <a:r>
              <a:rPr dirty="0" sz="2000" spc="-7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major</a:t>
            </a:r>
            <a:r>
              <a:rPr dirty="0" sz="2000" spc="1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Medium"/>
                <a:cs typeface="Franklin Gothic Medium"/>
              </a:rPr>
              <a:t>metros.</a:t>
            </a:r>
            <a:endParaRPr sz="2000">
              <a:latin typeface="Franklin Gothic Medium"/>
              <a:cs typeface="Franklin Gothic Medium"/>
            </a:endParaRPr>
          </a:p>
          <a:p>
            <a:pPr marL="584835" marR="5080">
              <a:lnSpc>
                <a:spcPct val="100000"/>
              </a:lnSpc>
              <a:spcBef>
                <a:spcPts val="5"/>
              </a:spcBef>
            </a:pP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Between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January 2025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20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July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2026,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region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lost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more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than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102,000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jobs,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comprised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on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61,800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federal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government</a:t>
            </a:r>
            <a:r>
              <a:rPr dirty="0" sz="20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40,900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nonfarm</a:t>
            </a:r>
            <a:r>
              <a:rPr dirty="0" sz="2000" spc="-8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job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losses.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Post-pandemic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regional</a:t>
            </a:r>
            <a:r>
              <a:rPr dirty="0" sz="2000" spc="50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jobs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recovery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has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been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slow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has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significantly</a:t>
            </a:r>
            <a:r>
              <a:rPr dirty="0" sz="20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trailed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faster-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growing</a:t>
            </a:r>
            <a:r>
              <a:rPr dirty="0" sz="20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metro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areas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such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as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Richmond.</a:t>
            </a:r>
            <a:endParaRPr sz="2000">
              <a:latin typeface="Franklin Gothic Book"/>
              <a:cs typeface="Franklin Gothic Book"/>
            </a:endParaRPr>
          </a:p>
          <a:p>
            <a:pPr marL="584835" indent="-572135">
              <a:lnSpc>
                <a:spcPct val="100000"/>
              </a:lnSpc>
              <a:spcBef>
                <a:spcPts val="1210"/>
              </a:spcBef>
              <a:buAutoNum type="arabicPeriod" startAt="3"/>
              <a:tabLst>
                <a:tab pos="584835" algn="l"/>
              </a:tabLst>
            </a:pPr>
            <a:r>
              <a:rPr dirty="0" sz="2000" spc="-10">
                <a:solidFill>
                  <a:srgbClr val="2E6B96"/>
                </a:solidFill>
                <a:latin typeface="Franklin Gothic Medium"/>
                <a:cs typeface="Franklin Gothic Medium"/>
              </a:rPr>
              <a:t>Overreliance</a:t>
            </a:r>
            <a:r>
              <a:rPr dirty="0" sz="2000" spc="-9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on</a:t>
            </a:r>
            <a:r>
              <a:rPr dirty="0" sz="2000" spc="-5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federal</a:t>
            </a:r>
            <a:r>
              <a:rPr dirty="0" sz="2000" spc="-5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government means</a:t>
            </a:r>
            <a:r>
              <a:rPr dirty="0" sz="2000" spc="-2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impacts</a:t>
            </a:r>
            <a:r>
              <a:rPr dirty="0" sz="2000" spc="-3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are</a:t>
            </a:r>
            <a:r>
              <a:rPr dirty="0" sz="2000" spc="-2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rippling</a:t>
            </a:r>
            <a:r>
              <a:rPr dirty="0" sz="2000" spc="-8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through</a:t>
            </a:r>
            <a:r>
              <a:rPr dirty="0" sz="2000" spc="-5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Medium"/>
                <a:cs typeface="Franklin Gothic Medium"/>
              </a:rPr>
              <a:t>regional</a:t>
            </a:r>
            <a:endParaRPr sz="2000">
              <a:latin typeface="Franklin Gothic Medium"/>
              <a:cs typeface="Franklin Gothic Medium"/>
            </a:endParaRPr>
          </a:p>
          <a:p>
            <a:pPr marL="584835">
              <a:lnSpc>
                <a:spcPct val="100000"/>
              </a:lnSpc>
              <a:spcBef>
                <a:spcPts val="5"/>
              </a:spcBef>
            </a:pPr>
            <a:r>
              <a:rPr dirty="0" sz="2000" spc="-10">
                <a:solidFill>
                  <a:srgbClr val="2E6B96"/>
                </a:solidFill>
                <a:latin typeface="Franklin Gothic Medium"/>
                <a:cs typeface="Franklin Gothic Medium"/>
              </a:rPr>
              <a:t>economy.</a:t>
            </a:r>
            <a:endParaRPr sz="2000">
              <a:latin typeface="Franklin Gothic Medium"/>
              <a:cs typeface="Franklin Gothic Medium"/>
            </a:endParaRPr>
          </a:p>
          <a:p>
            <a:pPr marL="584835" marR="779145">
              <a:lnSpc>
                <a:spcPct val="100000"/>
              </a:lnSpc>
              <a:spcBef>
                <a:spcPts val="5"/>
              </a:spcBef>
            </a:pP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Reductions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in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8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federal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workforce</a:t>
            </a:r>
            <a:r>
              <a:rPr dirty="0" sz="2000" spc="-8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spending</a:t>
            </a:r>
            <a:r>
              <a:rPr dirty="0" sz="2000" spc="-9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are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having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outsized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effects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on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employment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business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activity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across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many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sectors,</a:t>
            </a:r>
            <a:r>
              <a:rPr dirty="0" sz="2000" spc="-8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as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well</a:t>
            </a:r>
            <a:r>
              <a:rPr dirty="0" sz="2000" spc="-1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as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on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real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estate</a:t>
            </a:r>
            <a:r>
              <a:rPr dirty="0" sz="20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and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consumer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spending.</a:t>
            </a:r>
            <a:endParaRPr sz="20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80160" y="1242441"/>
            <a:ext cx="10911840" cy="0"/>
          </a:xfrm>
          <a:custGeom>
            <a:avLst/>
            <a:gdLst/>
            <a:ahLst/>
            <a:cxnLst/>
            <a:rect l="l" t="t" r="r" b="b"/>
            <a:pathLst>
              <a:path w="10911840" h="0">
                <a:moveTo>
                  <a:pt x="0" y="0"/>
                </a:moveTo>
                <a:lnTo>
                  <a:pt x="10911840" y="0"/>
                </a:lnTo>
              </a:path>
            </a:pathLst>
          </a:custGeom>
          <a:ln w="38100">
            <a:solidFill>
              <a:srgbClr val="0086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629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Regional</a:t>
            </a:r>
            <a:r>
              <a:rPr dirty="0" spc="-105"/>
              <a:t> </a:t>
            </a:r>
            <a:r>
              <a:rPr dirty="0"/>
              <a:t>Economy:</a:t>
            </a:r>
            <a:r>
              <a:rPr dirty="0" spc="-155"/>
              <a:t> </a:t>
            </a:r>
            <a:r>
              <a:rPr dirty="0" spc="-10"/>
              <a:t>Challenges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59788" y="1344866"/>
            <a:ext cx="10504170" cy="430276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584835" indent="-572135">
              <a:lnSpc>
                <a:spcPct val="100000"/>
              </a:lnSpc>
              <a:spcBef>
                <a:spcPts val="125"/>
              </a:spcBef>
              <a:buClr>
                <a:srgbClr val="2E6B96"/>
              </a:buClr>
              <a:buFont typeface="Franklin Gothic Medium"/>
              <a:buAutoNum type="arabicPeriod" startAt="4"/>
              <a:tabLst>
                <a:tab pos="584835" algn="l"/>
              </a:tabLst>
            </a:pP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Commercial</a:t>
            </a:r>
            <a:r>
              <a:rPr dirty="0" sz="2000" spc="-9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real</a:t>
            </a:r>
            <a:r>
              <a:rPr dirty="0" sz="2000" spc="-2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estate</a:t>
            </a:r>
            <a:r>
              <a:rPr dirty="0" sz="2000" spc="-6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Medium"/>
                <a:cs typeface="Franklin Gothic Medium"/>
              </a:rPr>
              <a:t>adjustment.</a:t>
            </a:r>
            <a:endParaRPr sz="2000">
              <a:latin typeface="Franklin Gothic Medium"/>
              <a:cs typeface="Franklin Gothic Medium"/>
            </a:endParaRPr>
          </a:p>
          <a:p>
            <a:pPr algn="just" marL="584835" marR="5080">
              <a:lnSpc>
                <a:spcPct val="100000"/>
              </a:lnSpc>
              <a:spcBef>
                <a:spcPts val="5"/>
              </a:spcBef>
            </a:pP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Accelerated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by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10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pandemic,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recent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federal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downsizing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hybrid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work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trends,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region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is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experiencing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elevated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office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vacancy</a:t>
            </a:r>
            <a:r>
              <a:rPr dirty="0" sz="20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rates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currently</a:t>
            </a:r>
            <a:r>
              <a:rPr dirty="0" sz="2000" spc="-10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at</a:t>
            </a:r>
            <a:r>
              <a:rPr dirty="0" sz="2000" spc="-1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18.1%.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New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 commercial</a:t>
            </a:r>
            <a:r>
              <a:rPr dirty="0" sz="20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construction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declined</a:t>
            </a:r>
            <a:r>
              <a:rPr dirty="0" sz="20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by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30%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from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2024</a:t>
            </a:r>
            <a:r>
              <a:rPr dirty="0" sz="20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to</a:t>
            </a:r>
            <a:r>
              <a:rPr dirty="0" sz="2000" spc="-10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2025.</a:t>
            </a:r>
            <a:endParaRPr sz="2000">
              <a:latin typeface="Franklin Gothic Book"/>
              <a:cs typeface="Franklin Gothic Book"/>
            </a:endParaRPr>
          </a:p>
          <a:p>
            <a:pPr marL="584835" indent="-572135">
              <a:lnSpc>
                <a:spcPct val="100000"/>
              </a:lnSpc>
              <a:spcBef>
                <a:spcPts val="1210"/>
              </a:spcBef>
              <a:buAutoNum type="arabicPeriod" startAt="5"/>
              <a:tabLst>
                <a:tab pos="584835" algn="l"/>
              </a:tabLst>
            </a:pP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Persistent</a:t>
            </a:r>
            <a:r>
              <a:rPr dirty="0" sz="2000" spc="-4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economic</a:t>
            </a:r>
            <a:r>
              <a:rPr dirty="0" sz="2000" spc="-10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disparities</a:t>
            </a:r>
            <a:r>
              <a:rPr dirty="0" sz="2000" spc="-7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and</a:t>
            </a:r>
            <a:r>
              <a:rPr dirty="0" sz="2000" spc="-9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uneven</a:t>
            </a:r>
            <a:r>
              <a:rPr dirty="0" sz="2000" spc="-10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Medium"/>
                <a:cs typeface="Franklin Gothic Medium"/>
              </a:rPr>
              <a:t>opportunity.</a:t>
            </a:r>
            <a:endParaRPr sz="2000">
              <a:latin typeface="Franklin Gothic Medium"/>
              <a:cs typeface="Franklin Gothic Medium"/>
            </a:endParaRPr>
          </a:p>
          <a:p>
            <a:pPr marL="584835" marR="549275">
              <a:lnSpc>
                <a:spcPct val="100000"/>
              </a:lnSpc>
              <a:spcBef>
                <a:spcPts val="5"/>
              </a:spcBef>
              <a:tabLst>
                <a:tab pos="6405880" algn="l"/>
              </a:tabLst>
            </a:pP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Economic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growth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has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not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been</a:t>
            </a:r>
            <a:r>
              <a:rPr dirty="0" sz="20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evenly</a:t>
            </a:r>
            <a:r>
              <a:rPr dirty="0" sz="20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distributed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throughout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9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region</a:t>
            </a:r>
            <a:r>
              <a:rPr dirty="0" sz="20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with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geographic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concentrations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20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opportunity</a:t>
            </a:r>
            <a:r>
              <a:rPr dirty="0" sz="20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racial</a:t>
            </a:r>
            <a:r>
              <a:rPr dirty="0" sz="20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wealth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gaps.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	The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top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fifth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households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earn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roughly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half</a:t>
            </a:r>
            <a:r>
              <a:rPr dirty="0" sz="2000" spc="-8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all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income</a:t>
            </a:r>
            <a:r>
              <a:rPr dirty="0" sz="2000" spc="-8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in</a:t>
            </a:r>
            <a:r>
              <a:rPr dirty="0" sz="2000" spc="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area.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bottom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fifth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earn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3.37%.</a:t>
            </a:r>
            <a:endParaRPr sz="2000">
              <a:latin typeface="Franklin Gothic Book"/>
              <a:cs typeface="Franklin Gothic Book"/>
            </a:endParaRPr>
          </a:p>
          <a:p>
            <a:pPr marL="584835" marR="97790" indent="-572770">
              <a:lnSpc>
                <a:spcPct val="100000"/>
              </a:lnSpc>
              <a:spcBef>
                <a:spcPts val="1210"/>
              </a:spcBef>
              <a:buAutoNum type="arabicPeriod" startAt="6"/>
              <a:tabLst>
                <a:tab pos="584835" algn="l"/>
              </a:tabLst>
            </a:pP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Housing</a:t>
            </a:r>
            <a:r>
              <a:rPr dirty="0" sz="2000" spc="-9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costs</a:t>
            </a:r>
            <a:r>
              <a:rPr dirty="0" sz="2000" spc="-4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are</a:t>
            </a:r>
            <a:r>
              <a:rPr dirty="0" sz="2000" spc="-4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affecting</a:t>
            </a:r>
            <a:r>
              <a:rPr dirty="0" sz="2000" spc="-8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the</a:t>
            </a:r>
            <a:r>
              <a:rPr dirty="0" sz="2000" spc="-10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region's</a:t>
            </a:r>
            <a:r>
              <a:rPr dirty="0" sz="2000" spc="-3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ability</a:t>
            </a:r>
            <a:r>
              <a:rPr dirty="0" sz="2000" spc="-2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to</a:t>
            </a:r>
            <a:r>
              <a:rPr dirty="0" sz="2000" spc="-3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retain</a:t>
            </a:r>
            <a:r>
              <a:rPr dirty="0" sz="2000" spc="-6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and</a:t>
            </a:r>
            <a:r>
              <a:rPr dirty="0" sz="2000" spc="-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attract businesses</a:t>
            </a:r>
            <a:r>
              <a:rPr dirty="0" sz="2000" spc="-40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Medium"/>
                <a:cs typeface="Franklin Gothic Medium"/>
              </a:rPr>
              <a:t>and</a:t>
            </a:r>
            <a:r>
              <a:rPr dirty="0" sz="2000" spc="-55">
                <a:solidFill>
                  <a:srgbClr val="2E6B96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Medium"/>
                <a:cs typeface="Franklin Gothic Medium"/>
              </a:rPr>
              <a:t>talent.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Housing</a:t>
            </a:r>
            <a:r>
              <a:rPr dirty="0" sz="2000" spc="-10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costs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remain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among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8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nation's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highest.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 Washington's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MSA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median</a:t>
            </a:r>
            <a:r>
              <a:rPr dirty="0" sz="2000" spc="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home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value</a:t>
            </a:r>
            <a:r>
              <a:rPr dirty="0" sz="2000" spc="-10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is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$604,800,</a:t>
            </a:r>
            <a:r>
              <a:rPr dirty="0" sz="20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compared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to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$360,600</a:t>
            </a:r>
            <a:r>
              <a:rPr dirty="0" sz="2000" spc="-8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nationally.</a:t>
            </a:r>
            <a:r>
              <a:rPr dirty="0" sz="20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For</a:t>
            </a:r>
            <a:r>
              <a:rPr dirty="0" sz="2000" spc="-8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renters,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region’s</a:t>
            </a:r>
            <a:r>
              <a:rPr dirty="0" sz="20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20">
                <a:solidFill>
                  <a:srgbClr val="2E6B96"/>
                </a:solidFill>
                <a:latin typeface="Franklin Gothic Book"/>
                <a:cs typeface="Franklin Gothic Book"/>
              </a:rPr>
              <a:t>average</a:t>
            </a:r>
            <a:r>
              <a:rPr dirty="0" sz="2000" spc="-9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25">
                <a:solidFill>
                  <a:srgbClr val="2E6B96"/>
                </a:solidFill>
                <a:latin typeface="Franklin Gothic Book"/>
                <a:cs typeface="Franklin Gothic Book"/>
              </a:rPr>
              <a:t>one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bedroom</a:t>
            </a:r>
            <a:r>
              <a:rPr dirty="0" sz="2000" spc="-8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apartment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rents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for</a:t>
            </a:r>
            <a:r>
              <a:rPr dirty="0" sz="2000" spc="-8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$1,926</a:t>
            </a:r>
            <a:r>
              <a:rPr dirty="0" sz="20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per</a:t>
            </a:r>
            <a:r>
              <a:rPr dirty="0" sz="20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month,</a:t>
            </a:r>
            <a:r>
              <a:rPr dirty="0" sz="20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compared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to</a:t>
            </a:r>
            <a:r>
              <a:rPr dirty="0" sz="20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$1,584 per</a:t>
            </a:r>
            <a:r>
              <a:rPr dirty="0" sz="20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month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nationally.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These</a:t>
            </a:r>
            <a:r>
              <a:rPr dirty="0" sz="2000" spc="-10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costs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creates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affordability</a:t>
            </a:r>
            <a:r>
              <a:rPr dirty="0" sz="2000" spc="-9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challenges</a:t>
            </a:r>
            <a:r>
              <a:rPr dirty="0" sz="20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for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 workers</a:t>
            </a:r>
            <a:r>
              <a:rPr dirty="0" sz="20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>
                <a:solidFill>
                  <a:srgbClr val="2E6B96"/>
                </a:solidFill>
                <a:latin typeface="Franklin Gothic Book"/>
                <a:cs typeface="Franklin Gothic Book"/>
              </a:rPr>
              <a:t>and</a:t>
            </a:r>
            <a:r>
              <a:rPr dirty="0" sz="20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employers</a:t>
            </a:r>
            <a:r>
              <a:rPr dirty="0" sz="20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Franklin Gothic Book"/>
                <a:cs typeface="Franklin Gothic Book"/>
              </a:rPr>
              <a:t>alike.</a:t>
            </a:r>
            <a:endParaRPr sz="20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80160" y="1242441"/>
            <a:ext cx="10911840" cy="0"/>
          </a:xfrm>
          <a:custGeom>
            <a:avLst/>
            <a:gdLst/>
            <a:ahLst/>
            <a:cxnLst/>
            <a:rect l="l" t="t" r="r" b="b"/>
            <a:pathLst>
              <a:path w="10911840" h="0">
                <a:moveTo>
                  <a:pt x="0" y="0"/>
                </a:moveTo>
                <a:lnTo>
                  <a:pt x="10911840" y="0"/>
                </a:lnTo>
              </a:path>
            </a:pathLst>
          </a:custGeom>
          <a:ln w="38100">
            <a:solidFill>
              <a:srgbClr val="0086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629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Regional</a:t>
            </a:r>
            <a:r>
              <a:rPr dirty="0" spc="-70"/>
              <a:t> </a:t>
            </a:r>
            <a:r>
              <a:rPr dirty="0"/>
              <a:t>Economy:</a:t>
            </a:r>
            <a:r>
              <a:rPr dirty="0" spc="-125"/>
              <a:t> </a:t>
            </a:r>
            <a:r>
              <a:rPr dirty="0"/>
              <a:t>Challenges</a:t>
            </a:r>
            <a:r>
              <a:rPr dirty="0" spc="-140"/>
              <a:t> </a:t>
            </a:r>
            <a:r>
              <a:rPr dirty="0" spc="-10"/>
              <a:t>Cont'd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796414">
              <a:lnSpc>
                <a:spcPct val="100000"/>
              </a:lnSpc>
              <a:spcBef>
                <a:spcPts val="100"/>
              </a:spcBef>
            </a:pPr>
            <a:r>
              <a:rPr dirty="0" sz="2400" spc="-20"/>
              <a:t>Total</a:t>
            </a:r>
            <a:r>
              <a:rPr dirty="0" sz="2400" spc="-45"/>
              <a:t> </a:t>
            </a:r>
            <a:r>
              <a:rPr dirty="0" sz="2400"/>
              <a:t>Number</a:t>
            </a:r>
            <a:r>
              <a:rPr dirty="0" sz="2400" spc="-30"/>
              <a:t> </a:t>
            </a:r>
            <a:r>
              <a:rPr dirty="0" sz="2400"/>
              <a:t>of</a:t>
            </a:r>
            <a:r>
              <a:rPr dirty="0" sz="2400" spc="-50"/>
              <a:t> </a:t>
            </a:r>
            <a:r>
              <a:rPr dirty="0" sz="2400"/>
              <a:t>Jobs</a:t>
            </a:r>
            <a:r>
              <a:rPr dirty="0" sz="2400" spc="-95"/>
              <a:t> </a:t>
            </a:r>
            <a:r>
              <a:rPr dirty="0" sz="2400"/>
              <a:t>in</a:t>
            </a:r>
            <a:r>
              <a:rPr dirty="0" sz="2400" spc="-10"/>
              <a:t> </a:t>
            </a:r>
            <a:r>
              <a:rPr dirty="0" sz="2400"/>
              <a:t>the</a:t>
            </a:r>
            <a:r>
              <a:rPr dirty="0" sz="2400" spc="-45"/>
              <a:t> </a:t>
            </a:r>
            <a:r>
              <a:rPr dirty="0" sz="2400"/>
              <a:t>COG</a:t>
            </a:r>
            <a:r>
              <a:rPr dirty="0" sz="2400" spc="-25"/>
              <a:t> </a:t>
            </a:r>
            <a:r>
              <a:rPr dirty="0" sz="2400"/>
              <a:t>Region</a:t>
            </a:r>
            <a:r>
              <a:rPr dirty="0" sz="2400" spc="-75"/>
              <a:t> </a:t>
            </a:r>
            <a:r>
              <a:rPr dirty="0" sz="2400" spc="-10"/>
              <a:t>(2015-2026)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1836166" y="5645467"/>
            <a:ext cx="8921750" cy="501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230"/>
              </a:lnSpc>
              <a:spcBef>
                <a:spcPts val="100"/>
              </a:spcBef>
            </a:pPr>
            <a:r>
              <a:rPr dirty="0" sz="1050">
                <a:latin typeface="Franklin Gothic Book"/>
                <a:cs typeface="Franklin Gothic Book"/>
              </a:rPr>
              <a:t>The</a:t>
            </a:r>
            <a:r>
              <a:rPr dirty="0" sz="1050" spc="-3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Quarterly</a:t>
            </a:r>
            <a:r>
              <a:rPr dirty="0" sz="1050" spc="-4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Census</a:t>
            </a:r>
            <a:r>
              <a:rPr dirty="0" sz="1050" spc="-2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of </a:t>
            </a:r>
            <a:r>
              <a:rPr dirty="0" sz="1050" spc="-10">
                <a:latin typeface="Franklin Gothic Book"/>
                <a:cs typeface="Franklin Gothic Book"/>
              </a:rPr>
              <a:t>Employment </a:t>
            </a:r>
            <a:r>
              <a:rPr dirty="0" sz="1050">
                <a:latin typeface="Franklin Gothic Book"/>
                <a:cs typeface="Franklin Gothic Book"/>
              </a:rPr>
              <a:t>and</a:t>
            </a:r>
            <a:r>
              <a:rPr dirty="0" sz="1050" spc="-2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Wages</a:t>
            </a:r>
            <a:r>
              <a:rPr dirty="0" sz="1050" spc="-2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(QCEW)</a:t>
            </a:r>
            <a:r>
              <a:rPr dirty="0" sz="1050" spc="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program</a:t>
            </a:r>
            <a:r>
              <a:rPr dirty="0" sz="1050" spc="-2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publishes</a:t>
            </a:r>
            <a:r>
              <a:rPr dirty="0" sz="1050" spc="-2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a</a:t>
            </a:r>
            <a:r>
              <a:rPr dirty="0" sz="1050" spc="-1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quarterly</a:t>
            </a:r>
            <a:r>
              <a:rPr dirty="0" sz="1050" spc="25">
                <a:latin typeface="Franklin Gothic Book"/>
                <a:cs typeface="Franklin Gothic Book"/>
              </a:rPr>
              <a:t> </a:t>
            </a:r>
            <a:r>
              <a:rPr dirty="0" sz="1050" spc="-10">
                <a:latin typeface="Franklin Gothic Book"/>
                <a:cs typeface="Franklin Gothic Book"/>
              </a:rPr>
              <a:t>count</a:t>
            </a:r>
            <a:r>
              <a:rPr dirty="0" sz="1050" spc="-6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of</a:t>
            </a:r>
            <a:r>
              <a:rPr dirty="0" sz="1050" spc="-6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employment</a:t>
            </a:r>
            <a:r>
              <a:rPr dirty="0" sz="1050" spc="-1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and</a:t>
            </a:r>
            <a:r>
              <a:rPr dirty="0" sz="1050" spc="-2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wages</a:t>
            </a:r>
            <a:r>
              <a:rPr dirty="0" sz="1050" spc="-2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reported</a:t>
            </a:r>
            <a:r>
              <a:rPr dirty="0" sz="1050" spc="-2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by</a:t>
            </a:r>
            <a:r>
              <a:rPr dirty="0" sz="1050" spc="-4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employers</a:t>
            </a:r>
            <a:r>
              <a:rPr dirty="0" sz="1050" spc="-2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covering</a:t>
            </a:r>
            <a:r>
              <a:rPr dirty="0" sz="1050" spc="20">
                <a:latin typeface="Franklin Gothic Book"/>
                <a:cs typeface="Franklin Gothic Book"/>
              </a:rPr>
              <a:t> </a:t>
            </a:r>
            <a:r>
              <a:rPr dirty="0" sz="1050" spc="-20">
                <a:latin typeface="Franklin Gothic Book"/>
                <a:cs typeface="Franklin Gothic Book"/>
              </a:rPr>
              <a:t>more</a:t>
            </a:r>
            <a:endParaRPr sz="1050">
              <a:latin typeface="Franklin Gothic Book"/>
              <a:cs typeface="Franklin Gothic Book"/>
            </a:endParaRPr>
          </a:p>
          <a:p>
            <a:pPr marL="12700">
              <a:lnSpc>
                <a:spcPts val="1230"/>
              </a:lnSpc>
            </a:pPr>
            <a:r>
              <a:rPr dirty="0" sz="1050">
                <a:latin typeface="Franklin Gothic Book"/>
                <a:cs typeface="Franklin Gothic Book"/>
              </a:rPr>
              <a:t>than</a:t>
            </a:r>
            <a:r>
              <a:rPr dirty="0" sz="1050" spc="-3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95</a:t>
            </a:r>
            <a:r>
              <a:rPr dirty="0" sz="1050" spc="-6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percent</a:t>
            </a:r>
            <a:r>
              <a:rPr dirty="0" sz="1050" spc="-1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of</a:t>
            </a:r>
            <a:r>
              <a:rPr dirty="0" sz="1050" spc="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U.S.</a:t>
            </a:r>
            <a:r>
              <a:rPr dirty="0" sz="1050" spc="-15">
                <a:latin typeface="Franklin Gothic Book"/>
                <a:cs typeface="Franklin Gothic Book"/>
              </a:rPr>
              <a:t> </a:t>
            </a:r>
            <a:r>
              <a:rPr dirty="0" sz="1050" spc="-20">
                <a:latin typeface="Franklin Gothic Book"/>
                <a:cs typeface="Franklin Gothic Book"/>
              </a:rPr>
              <a:t>jobs.</a:t>
            </a:r>
            <a:endParaRPr sz="105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050">
                <a:latin typeface="Franklin Gothic Book"/>
                <a:cs typeface="Franklin Gothic Book"/>
              </a:rPr>
              <a:t>Source:</a:t>
            </a:r>
            <a:r>
              <a:rPr dirty="0" sz="1050" spc="-2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U.S.</a:t>
            </a:r>
            <a:r>
              <a:rPr dirty="0" sz="1050" spc="-2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Bureau</a:t>
            </a:r>
            <a:r>
              <a:rPr dirty="0" sz="1050" spc="-3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of Labor</a:t>
            </a:r>
            <a:r>
              <a:rPr dirty="0" sz="1050" spc="-35">
                <a:latin typeface="Franklin Gothic Book"/>
                <a:cs typeface="Franklin Gothic Book"/>
              </a:rPr>
              <a:t> </a:t>
            </a:r>
            <a:r>
              <a:rPr dirty="0" sz="1050" spc="-10">
                <a:latin typeface="Franklin Gothic Book"/>
                <a:cs typeface="Franklin Gothic Book"/>
              </a:rPr>
              <a:t>Statistics</a:t>
            </a:r>
            <a:endParaRPr sz="1050">
              <a:latin typeface="Franklin Gothic Book"/>
              <a:cs typeface="Franklin Gothic Book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81125" y="771525"/>
            <a:ext cx="9934575" cy="4743450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 marL="895985">
              <a:lnSpc>
                <a:spcPts val="2865"/>
              </a:lnSpc>
              <a:spcBef>
                <a:spcPts val="100"/>
              </a:spcBef>
            </a:pPr>
            <a:r>
              <a:rPr dirty="0" sz="2400"/>
              <a:t>Number</a:t>
            </a:r>
            <a:r>
              <a:rPr dirty="0" sz="2400" spc="-45"/>
              <a:t> </a:t>
            </a:r>
            <a:r>
              <a:rPr dirty="0" sz="2400"/>
              <a:t>of</a:t>
            </a:r>
            <a:r>
              <a:rPr dirty="0" sz="2400" spc="-50"/>
              <a:t> </a:t>
            </a:r>
            <a:r>
              <a:rPr dirty="0" sz="2400"/>
              <a:t>Federal</a:t>
            </a:r>
            <a:r>
              <a:rPr dirty="0" sz="2400" spc="-45"/>
              <a:t> </a:t>
            </a:r>
            <a:r>
              <a:rPr dirty="0" sz="2400"/>
              <a:t>Government</a:t>
            </a:r>
            <a:r>
              <a:rPr dirty="0" sz="2400" spc="-75"/>
              <a:t> </a:t>
            </a:r>
            <a:r>
              <a:rPr dirty="0" sz="2400"/>
              <a:t>Jobs</a:t>
            </a:r>
            <a:r>
              <a:rPr dirty="0" sz="2400" spc="-25"/>
              <a:t> </a:t>
            </a:r>
            <a:r>
              <a:rPr dirty="0" sz="2400"/>
              <a:t>in</a:t>
            </a:r>
            <a:r>
              <a:rPr dirty="0" sz="2400" spc="-75"/>
              <a:t> </a:t>
            </a:r>
            <a:r>
              <a:rPr dirty="0" sz="2400"/>
              <a:t>the</a:t>
            </a:r>
            <a:r>
              <a:rPr dirty="0" sz="2400" spc="-40"/>
              <a:t> </a:t>
            </a:r>
            <a:r>
              <a:rPr dirty="0" sz="2400" spc="-10"/>
              <a:t>Washington</a:t>
            </a:r>
            <a:r>
              <a:rPr dirty="0" sz="2400" spc="-70"/>
              <a:t> </a:t>
            </a:r>
            <a:r>
              <a:rPr dirty="0" sz="2400" spc="-25"/>
              <a:t>MSA</a:t>
            </a:r>
            <a:endParaRPr sz="2400"/>
          </a:p>
          <a:p>
            <a:pPr algn="ctr" marL="895985">
              <a:lnSpc>
                <a:spcPts val="2865"/>
              </a:lnSpc>
            </a:pPr>
            <a:r>
              <a:rPr dirty="0" sz="2400"/>
              <a:t>July</a:t>
            </a:r>
            <a:r>
              <a:rPr dirty="0" sz="2400" spc="-45"/>
              <a:t> </a:t>
            </a:r>
            <a:r>
              <a:rPr dirty="0" sz="2400"/>
              <a:t>Data</a:t>
            </a:r>
            <a:r>
              <a:rPr dirty="0" sz="2400" spc="-60"/>
              <a:t> </a:t>
            </a:r>
            <a:r>
              <a:rPr dirty="0" sz="2400"/>
              <a:t>(2015</a:t>
            </a:r>
            <a:r>
              <a:rPr dirty="0" sz="2400" spc="-25"/>
              <a:t> </a:t>
            </a:r>
            <a:r>
              <a:rPr dirty="0" sz="2400"/>
              <a:t>–</a:t>
            </a:r>
            <a:r>
              <a:rPr dirty="0" sz="2400" spc="-35"/>
              <a:t> </a:t>
            </a:r>
            <a:r>
              <a:rPr dirty="0" sz="2400" spc="-10"/>
              <a:t>2026)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2653410" y="5966142"/>
            <a:ext cx="5255895" cy="1860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>
                <a:latin typeface="Franklin Gothic Book"/>
                <a:cs typeface="Franklin Gothic Book"/>
              </a:rPr>
              <a:t>Source:</a:t>
            </a:r>
            <a:r>
              <a:rPr dirty="0" sz="1050" spc="-3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Current</a:t>
            </a:r>
            <a:r>
              <a:rPr dirty="0" sz="1050" spc="-15">
                <a:latin typeface="Franklin Gothic Book"/>
                <a:cs typeface="Franklin Gothic Book"/>
              </a:rPr>
              <a:t> </a:t>
            </a:r>
            <a:r>
              <a:rPr dirty="0" sz="1050" spc="-10">
                <a:latin typeface="Franklin Gothic Book"/>
                <a:cs typeface="Franklin Gothic Book"/>
              </a:rPr>
              <a:t>Employment</a:t>
            </a:r>
            <a:r>
              <a:rPr dirty="0" sz="1050" spc="-1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Survey,</a:t>
            </a:r>
            <a:r>
              <a:rPr dirty="0" sz="1050" spc="-3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Not</a:t>
            </a:r>
            <a:r>
              <a:rPr dirty="0" sz="1050" spc="-1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Seasonally</a:t>
            </a:r>
            <a:r>
              <a:rPr dirty="0" sz="1050" spc="-4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Adjusted,</a:t>
            </a:r>
            <a:r>
              <a:rPr dirty="0" sz="1050" spc="-3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U.S.</a:t>
            </a:r>
            <a:r>
              <a:rPr dirty="0" sz="1050" spc="-30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Bureau</a:t>
            </a:r>
            <a:r>
              <a:rPr dirty="0" sz="1050" spc="-3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of</a:t>
            </a:r>
            <a:r>
              <a:rPr dirty="0" sz="1050" spc="-5">
                <a:latin typeface="Franklin Gothic Book"/>
                <a:cs typeface="Franklin Gothic Book"/>
              </a:rPr>
              <a:t> </a:t>
            </a:r>
            <a:r>
              <a:rPr dirty="0" sz="1050">
                <a:latin typeface="Franklin Gothic Book"/>
                <a:cs typeface="Franklin Gothic Book"/>
              </a:rPr>
              <a:t>Labor</a:t>
            </a:r>
            <a:r>
              <a:rPr dirty="0" sz="1050" spc="-35">
                <a:latin typeface="Franklin Gothic Book"/>
                <a:cs typeface="Franklin Gothic Book"/>
              </a:rPr>
              <a:t> </a:t>
            </a:r>
            <a:r>
              <a:rPr dirty="0" sz="1050" spc="-10">
                <a:latin typeface="Franklin Gothic Book"/>
                <a:cs typeface="Franklin Gothic Book"/>
              </a:rPr>
              <a:t>Statistics</a:t>
            </a:r>
            <a:endParaRPr sz="1050">
              <a:latin typeface="Franklin Gothic Book"/>
              <a:cs typeface="Franklin Gothic Boo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557651" y="1347787"/>
            <a:ext cx="6276975" cy="3853179"/>
            <a:chOff x="3557651" y="1347787"/>
            <a:chExt cx="6276975" cy="3853179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62350" y="1352550"/>
              <a:ext cx="6267450" cy="383857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557651" y="5195951"/>
              <a:ext cx="6276975" cy="0"/>
            </a:xfrm>
            <a:custGeom>
              <a:avLst/>
              <a:gdLst/>
              <a:ahLst/>
              <a:cxnLst/>
              <a:rect l="l" t="t" r="r" b="b"/>
              <a:pathLst>
                <a:path w="6276975" h="0">
                  <a:moveTo>
                    <a:pt x="0" y="0"/>
                  </a:moveTo>
                  <a:lnTo>
                    <a:pt x="6276975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3819525" y="1381125"/>
              <a:ext cx="5753100" cy="2505075"/>
            </a:xfrm>
            <a:custGeom>
              <a:avLst/>
              <a:gdLst/>
              <a:ahLst/>
              <a:cxnLst/>
              <a:rect l="l" t="t" r="r" b="b"/>
              <a:pathLst>
                <a:path w="5753100" h="2505075">
                  <a:moveTo>
                    <a:pt x="0" y="485775"/>
                  </a:moveTo>
                  <a:lnTo>
                    <a:pt x="523875" y="352425"/>
                  </a:lnTo>
                </a:path>
                <a:path w="5753100" h="2505075">
                  <a:moveTo>
                    <a:pt x="523875" y="352425"/>
                  </a:moveTo>
                  <a:lnTo>
                    <a:pt x="1047750" y="400050"/>
                  </a:lnTo>
                </a:path>
                <a:path w="5753100" h="2505075">
                  <a:moveTo>
                    <a:pt x="1047750" y="400050"/>
                  </a:moveTo>
                  <a:lnTo>
                    <a:pt x="1571625" y="514350"/>
                  </a:lnTo>
                </a:path>
                <a:path w="5753100" h="2505075">
                  <a:moveTo>
                    <a:pt x="1571625" y="514350"/>
                  </a:moveTo>
                  <a:lnTo>
                    <a:pt x="2095500" y="533400"/>
                  </a:lnTo>
                </a:path>
                <a:path w="5753100" h="2505075">
                  <a:moveTo>
                    <a:pt x="2095500" y="533400"/>
                  </a:moveTo>
                  <a:lnTo>
                    <a:pt x="2619375" y="285750"/>
                  </a:lnTo>
                </a:path>
                <a:path w="5753100" h="2505075">
                  <a:moveTo>
                    <a:pt x="2619375" y="285750"/>
                  </a:moveTo>
                  <a:lnTo>
                    <a:pt x="3143250" y="85725"/>
                  </a:lnTo>
                </a:path>
                <a:path w="5753100" h="2505075">
                  <a:moveTo>
                    <a:pt x="3143250" y="85725"/>
                  </a:moveTo>
                  <a:lnTo>
                    <a:pt x="3657600" y="180975"/>
                  </a:lnTo>
                </a:path>
                <a:path w="5753100" h="2505075">
                  <a:moveTo>
                    <a:pt x="3657600" y="180975"/>
                  </a:moveTo>
                  <a:lnTo>
                    <a:pt x="4181475" y="276225"/>
                  </a:lnTo>
                </a:path>
                <a:path w="5753100" h="2505075">
                  <a:moveTo>
                    <a:pt x="4181475" y="276225"/>
                  </a:moveTo>
                  <a:lnTo>
                    <a:pt x="4705350" y="0"/>
                  </a:lnTo>
                </a:path>
                <a:path w="5753100" h="2505075">
                  <a:moveTo>
                    <a:pt x="4705350" y="0"/>
                  </a:moveTo>
                  <a:lnTo>
                    <a:pt x="5229225" y="581025"/>
                  </a:lnTo>
                </a:path>
                <a:path w="5753100" h="2505075">
                  <a:moveTo>
                    <a:pt x="5229225" y="581025"/>
                  </a:moveTo>
                  <a:lnTo>
                    <a:pt x="5753100" y="2505075"/>
                  </a:lnTo>
                </a:path>
              </a:pathLst>
            </a:custGeom>
            <a:ln w="222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3795776" y="1838325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9050" y="0"/>
                  </a:moveTo>
                  <a:lnTo>
                    <a:pt x="11626" y="1494"/>
                  </a:lnTo>
                  <a:lnTo>
                    <a:pt x="5572" y="5572"/>
                  </a:lnTo>
                  <a:lnTo>
                    <a:pt x="1494" y="11626"/>
                  </a:lnTo>
                  <a:lnTo>
                    <a:pt x="0" y="19050"/>
                  </a:lnTo>
                  <a:lnTo>
                    <a:pt x="1494" y="26473"/>
                  </a:lnTo>
                  <a:lnTo>
                    <a:pt x="5572" y="32527"/>
                  </a:lnTo>
                  <a:lnTo>
                    <a:pt x="11626" y="36605"/>
                  </a:lnTo>
                  <a:lnTo>
                    <a:pt x="19050" y="38100"/>
                  </a:lnTo>
                  <a:lnTo>
                    <a:pt x="26400" y="36605"/>
                  </a:lnTo>
                  <a:lnTo>
                    <a:pt x="32416" y="32527"/>
                  </a:lnTo>
                  <a:lnTo>
                    <a:pt x="36480" y="26473"/>
                  </a:lnTo>
                  <a:lnTo>
                    <a:pt x="37973" y="19050"/>
                  </a:lnTo>
                  <a:lnTo>
                    <a:pt x="36480" y="11626"/>
                  </a:lnTo>
                  <a:lnTo>
                    <a:pt x="32416" y="5572"/>
                  </a:lnTo>
                  <a:lnTo>
                    <a:pt x="26400" y="1494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3795776" y="1838325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7973" y="19050"/>
                  </a:moveTo>
                  <a:lnTo>
                    <a:pt x="36480" y="26473"/>
                  </a:lnTo>
                  <a:lnTo>
                    <a:pt x="32416" y="32527"/>
                  </a:lnTo>
                  <a:lnTo>
                    <a:pt x="26400" y="36605"/>
                  </a:lnTo>
                  <a:lnTo>
                    <a:pt x="19050" y="38100"/>
                  </a:lnTo>
                  <a:lnTo>
                    <a:pt x="11626" y="36605"/>
                  </a:lnTo>
                  <a:lnTo>
                    <a:pt x="5572" y="32527"/>
                  </a:lnTo>
                  <a:lnTo>
                    <a:pt x="1494" y="26473"/>
                  </a:lnTo>
                  <a:lnTo>
                    <a:pt x="0" y="19050"/>
                  </a:lnTo>
                  <a:lnTo>
                    <a:pt x="1494" y="11626"/>
                  </a:lnTo>
                  <a:lnTo>
                    <a:pt x="5572" y="5572"/>
                  </a:lnTo>
                  <a:lnTo>
                    <a:pt x="11626" y="1494"/>
                  </a:lnTo>
                  <a:lnTo>
                    <a:pt x="19050" y="0"/>
                  </a:lnTo>
                  <a:lnTo>
                    <a:pt x="26400" y="1494"/>
                  </a:lnTo>
                  <a:lnTo>
                    <a:pt x="32416" y="5572"/>
                  </a:lnTo>
                  <a:lnTo>
                    <a:pt x="36480" y="11626"/>
                  </a:lnTo>
                  <a:lnTo>
                    <a:pt x="37973" y="19050"/>
                  </a:lnTo>
                  <a:close/>
                </a:path>
              </a:pathLst>
            </a:custGeom>
            <a:ln w="95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4319651" y="1704975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9050" y="0"/>
                  </a:moveTo>
                  <a:lnTo>
                    <a:pt x="11626" y="1494"/>
                  </a:lnTo>
                  <a:lnTo>
                    <a:pt x="5572" y="5572"/>
                  </a:lnTo>
                  <a:lnTo>
                    <a:pt x="1494" y="11626"/>
                  </a:lnTo>
                  <a:lnTo>
                    <a:pt x="0" y="19050"/>
                  </a:lnTo>
                  <a:lnTo>
                    <a:pt x="1494" y="26473"/>
                  </a:lnTo>
                  <a:lnTo>
                    <a:pt x="5572" y="32527"/>
                  </a:lnTo>
                  <a:lnTo>
                    <a:pt x="11626" y="36605"/>
                  </a:lnTo>
                  <a:lnTo>
                    <a:pt x="19050" y="38100"/>
                  </a:lnTo>
                  <a:lnTo>
                    <a:pt x="26400" y="36605"/>
                  </a:lnTo>
                  <a:lnTo>
                    <a:pt x="32416" y="32527"/>
                  </a:lnTo>
                  <a:lnTo>
                    <a:pt x="36480" y="26473"/>
                  </a:lnTo>
                  <a:lnTo>
                    <a:pt x="37973" y="19050"/>
                  </a:lnTo>
                  <a:lnTo>
                    <a:pt x="36480" y="11626"/>
                  </a:lnTo>
                  <a:lnTo>
                    <a:pt x="32416" y="5572"/>
                  </a:lnTo>
                  <a:lnTo>
                    <a:pt x="26400" y="1494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4319651" y="1704975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7973" y="19050"/>
                  </a:moveTo>
                  <a:lnTo>
                    <a:pt x="36480" y="26473"/>
                  </a:lnTo>
                  <a:lnTo>
                    <a:pt x="32416" y="32527"/>
                  </a:lnTo>
                  <a:lnTo>
                    <a:pt x="26400" y="36605"/>
                  </a:lnTo>
                  <a:lnTo>
                    <a:pt x="19050" y="38100"/>
                  </a:lnTo>
                  <a:lnTo>
                    <a:pt x="11626" y="36605"/>
                  </a:lnTo>
                  <a:lnTo>
                    <a:pt x="5572" y="32527"/>
                  </a:lnTo>
                  <a:lnTo>
                    <a:pt x="1494" y="26473"/>
                  </a:lnTo>
                  <a:lnTo>
                    <a:pt x="0" y="19050"/>
                  </a:lnTo>
                  <a:lnTo>
                    <a:pt x="1494" y="11626"/>
                  </a:lnTo>
                  <a:lnTo>
                    <a:pt x="5572" y="5572"/>
                  </a:lnTo>
                  <a:lnTo>
                    <a:pt x="11626" y="1494"/>
                  </a:lnTo>
                  <a:lnTo>
                    <a:pt x="19050" y="0"/>
                  </a:lnTo>
                  <a:lnTo>
                    <a:pt x="26400" y="1494"/>
                  </a:lnTo>
                  <a:lnTo>
                    <a:pt x="32416" y="5572"/>
                  </a:lnTo>
                  <a:lnTo>
                    <a:pt x="36480" y="11626"/>
                  </a:lnTo>
                  <a:lnTo>
                    <a:pt x="37973" y="19050"/>
                  </a:lnTo>
                  <a:close/>
                </a:path>
              </a:pathLst>
            </a:custGeom>
            <a:ln w="95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4843526" y="175260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9050" y="0"/>
                  </a:moveTo>
                  <a:lnTo>
                    <a:pt x="11626" y="1494"/>
                  </a:lnTo>
                  <a:lnTo>
                    <a:pt x="5572" y="5572"/>
                  </a:lnTo>
                  <a:lnTo>
                    <a:pt x="1494" y="11626"/>
                  </a:lnTo>
                  <a:lnTo>
                    <a:pt x="0" y="19050"/>
                  </a:lnTo>
                  <a:lnTo>
                    <a:pt x="1494" y="26473"/>
                  </a:lnTo>
                  <a:lnTo>
                    <a:pt x="5572" y="32527"/>
                  </a:lnTo>
                  <a:lnTo>
                    <a:pt x="11626" y="36605"/>
                  </a:lnTo>
                  <a:lnTo>
                    <a:pt x="19050" y="38100"/>
                  </a:lnTo>
                  <a:lnTo>
                    <a:pt x="26400" y="36605"/>
                  </a:lnTo>
                  <a:lnTo>
                    <a:pt x="32416" y="32527"/>
                  </a:lnTo>
                  <a:lnTo>
                    <a:pt x="36480" y="26473"/>
                  </a:lnTo>
                  <a:lnTo>
                    <a:pt x="37973" y="19050"/>
                  </a:lnTo>
                  <a:lnTo>
                    <a:pt x="36480" y="11626"/>
                  </a:lnTo>
                  <a:lnTo>
                    <a:pt x="32416" y="5572"/>
                  </a:lnTo>
                  <a:lnTo>
                    <a:pt x="26400" y="1494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4843526" y="175260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7973" y="19050"/>
                  </a:moveTo>
                  <a:lnTo>
                    <a:pt x="36480" y="26473"/>
                  </a:lnTo>
                  <a:lnTo>
                    <a:pt x="32416" y="32527"/>
                  </a:lnTo>
                  <a:lnTo>
                    <a:pt x="26400" y="36605"/>
                  </a:lnTo>
                  <a:lnTo>
                    <a:pt x="19050" y="38100"/>
                  </a:lnTo>
                  <a:lnTo>
                    <a:pt x="11626" y="36605"/>
                  </a:lnTo>
                  <a:lnTo>
                    <a:pt x="5572" y="32527"/>
                  </a:lnTo>
                  <a:lnTo>
                    <a:pt x="1494" y="26473"/>
                  </a:lnTo>
                  <a:lnTo>
                    <a:pt x="0" y="19050"/>
                  </a:lnTo>
                  <a:lnTo>
                    <a:pt x="1494" y="11626"/>
                  </a:lnTo>
                  <a:lnTo>
                    <a:pt x="5572" y="5572"/>
                  </a:lnTo>
                  <a:lnTo>
                    <a:pt x="11626" y="1494"/>
                  </a:lnTo>
                  <a:lnTo>
                    <a:pt x="19050" y="0"/>
                  </a:lnTo>
                  <a:lnTo>
                    <a:pt x="26400" y="1494"/>
                  </a:lnTo>
                  <a:lnTo>
                    <a:pt x="32416" y="5572"/>
                  </a:lnTo>
                  <a:lnTo>
                    <a:pt x="36480" y="11626"/>
                  </a:lnTo>
                  <a:lnTo>
                    <a:pt x="37973" y="19050"/>
                  </a:lnTo>
                  <a:close/>
                </a:path>
              </a:pathLst>
            </a:custGeom>
            <a:ln w="95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5357876" y="1876425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9050" y="0"/>
                  </a:moveTo>
                  <a:lnTo>
                    <a:pt x="11626" y="1494"/>
                  </a:lnTo>
                  <a:lnTo>
                    <a:pt x="5572" y="5572"/>
                  </a:lnTo>
                  <a:lnTo>
                    <a:pt x="1494" y="11626"/>
                  </a:lnTo>
                  <a:lnTo>
                    <a:pt x="0" y="19050"/>
                  </a:lnTo>
                  <a:lnTo>
                    <a:pt x="1494" y="26473"/>
                  </a:lnTo>
                  <a:lnTo>
                    <a:pt x="5572" y="32527"/>
                  </a:lnTo>
                  <a:lnTo>
                    <a:pt x="11626" y="36605"/>
                  </a:lnTo>
                  <a:lnTo>
                    <a:pt x="19050" y="38100"/>
                  </a:lnTo>
                  <a:lnTo>
                    <a:pt x="26400" y="36605"/>
                  </a:lnTo>
                  <a:lnTo>
                    <a:pt x="32416" y="32527"/>
                  </a:lnTo>
                  <a:lnTo>
                    <a:pt x="36480" y="26473"/>
                  </a:lnTo>
                  <a:lnTo>
                    <a:pt x="37973" y="19050"/>
                  </a:lnTo>
                  <a:lnTo>
                    <a:pt x="36480" y="11626"/>
                  </a:lnTo>
                  <a:lnTo>
                    <a:pt x="32416" y="5572"/>
                  </a:lnTo>
                  <a:lnTo>
                    <a:pt x="26400" y="1494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5357876" y="1876425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7973" y="19050"/>
                  </a:moveTo>
                  <a:lnTo>
                    <a:pt x="36480" y="26473"/>
                  </a:lnTo>
                  <a:lnTo>
                    <a:pt x="32416" y="32527"/>
                  </a:lnTo>
                  <a:lnTo>
                    <a:pt x="26400" y="36605"/>
                  </a:lnTo>
                  <a:lnTo>
                    <a:pt x="19050" y="38100"/>
                  </a:lnTo>
                  <a:lnTo>
                    <a:pt x="11626" y="36605"/>
                  </a:lnTo>
                  <a:lnTo>
                    <a:pt x="5572" y="32527"/>
                  </a:lnTo>
                  <a:lnTo>
                    <a:pt x="1494" y="26473"/>
                  </a:lnTo>
                  <a:lnTo>
                    <a:pt x="0" y="19050"/>
                  </a:lnTo>
                  <a:lnTo>
                    <a:pt x="1494" y="11626"/>
                  </a:lnTo>
                  <a:lnTo>
                    <a:pt x="5572" y="5572"/>
                  </a:lnTo>
                  <a:lnTo>
                    <a:pt x="11626" y="1494"/>
                  </a:lnTo>
                  <a:lnTo>
                    <a:pt x="19050" y="0"/>
                  </a:lnTo>
                  <a:lnTo>
                    <a:pt x="26400" y="1494"/>
                  </a:lnTo>
                  <a:lnTo>
                    <a:pt x="32416" y="5572"/>
                  </a:lnTo>
                  <a:lnTo>
                    <a:pt x="36480" y="11626"/>
                  </a:lnTo>
                  <a:lnTo>
                    <a:pt x="37973" y="19050"/>
                  </a:lnTo>
                  <a:close/>
                </a:path>
              </a:pathLst>
            </a:custGeom>
            <a:ln w="95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5881751" y="188595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9050" y="0"/>
                  </a:moveTo>
                  <a:lnTo>
                    <a:pt x="11626" y="1494"/>
                  </a:lnTo>
                  <a:lnTo>
                    <a:pt x="5572" y="5572"/>
                  </a:lnTo>
                  <a:lnTo>
                    <a:pt x="1494" y="11626"/>
                  </a:lnTo>
                  <a:lnTo>
                    <a:pt x="0" y="19050"/>
                  </a:lnTo>
                  <a:lnTo>
                    <a:pt x="1494" y="26473"/>
                  </a:lnTo>
                  <a:lnTo>
                    <a:pt x="5572" y="32527"/>
                  </a:lnTo>
                  <a:lnTo>
                    <a:pt x="11626" y="36605"/>
                  </a:lnTo>
                  <a:lnTo>
                    <a:pt x="19050" y="38100"/>
                  </a:lnTo>
                  <a:lnTo>
                    <a:pt x="26400" y="36605"/>
                  </a:lnTo>
                  <a:lnTo>
                    <a:pt x="32416" y="32527"/>
                  </a:lnTo>
                  <a:lnTo>
                    <a:pt x="36480" y="26473"/>
                  </a:lnTo>
                  <a:lnTo>
                    <a:pt x="37973" y="19050"/>
                  </a:lnTo>
                  <a:lnTo>
                    <a:pt x="36480" y="11626"/>
                  </a:lnTo>
                  <a:lnTo>
                    <a:pt x="32416" y="5572"/>
                  </a:lnTo>
                  <a:lnTo>
                    <a:pt x="26400" y="1494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881751" y="188595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7973" y="19050"/>
                  </a:moveTo>
                  <a:lnTo>
                    <a:pt x="36480" y="26473"/>
                  </a:lnTo>
                  <a:lnTo>
                    <a:pt x="32416" y="32527"/>
                  </a:lnTo>
                  <a:lnTo>
                    <a:pt x="26400" y="36605"/>
                  </a:lnTo>
                  <a:lnTo>
                    <a:pt x="19050" y="38100"/>
                  </a:lnTo>
                  <a:lnTo>
                    <a:pt x="11626" y="36605"/>
                  </a:lnTo>
                  <a:lnTo>
                    <a:pt x="5572" y="32527"/>
                  </a:lnTo>
                  <a:lnTo>
                    <a:pt x="1494" y="26473"/>
                  </a:lnTo>
                  <a:lnTo>
                    <a:pt x="0" y="19050"/>
                  </a:lnTo>
                  <a:lnTo>
                    <a:pt x="1494" y="11626"/>
                  </a:lnTo>
                  <a:lnTo>
                    <a:pt x="5572" y="5572"/>
                  </a:lnTo>
                  <a:lnTo>
                    <a:pt x="11626" y="1494"/>
                  </a:lnTo>
                  <a:lnTo>
                    <a:pt x="19050" y="0"/>
                  </a:lnTo>
                  <a:lnTo>
                    <a:pt x="26400" y="1494"/>
                  </a:lnTo>
                  <a:lnTo>
                    <a:pt x="32416" y="5572"/>
                  </a:lnTo>
                  <a:lnTo>
                    <a:pt x="36480" y="11626"/>
                  </a:lnTo>
                  <a:lnTo>
                    <a:pt x="37973" y="19050"/>
                  </a:lnTo>
                  <a:close/>
                </a:path>
              </a:pathLst>
            </a:custGeom>
            <a:ln w="95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6405626" y="163830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9050" y="0"/>
                  </a:moveTo>
                  <a:lnTo>
                    <a:pt x="11626" y="1494"/>
                  </a:lnTo>
                  <a:lnTo>
                    <a:pt x="5572" y="5572"/>
                  </a:lnTo>
                  <a:lnTo>
                    <a:pt x="1494" y="11626"/>
                  </a:lnTo>
                  <a:lnTo>
                    <a:pt x="0" y="19050"/>
                  </a:lnTo>
                  <a:lnTo>
                    <a:pt x="1494" y="26473"/>
                  </a:lnTo>
                  <a:lnTo>
                    <a:pt x="5572" y="32527"/>
                  </a:lnTo>
                  <a:lnTo>
                    <a:pt x="11626" y="36605"/>
                  </a:lnTo>
                  <a:lnTo>
                    <a:pt x="19050" y="38100"/>
                  </a:lnTo>
                  <a:lnTo>
                    <a:pt x="26400" y="36605"/>
                  </a:lnTo>
                  <a:lnTo>
                    <a:pt x="32416" y="32527"/>
                  </a:lnTo>
                  <a:lnTo>
                    <a:pt x="36480" y="26473"/>
                  </a:lnTo>
                  <a:lnTo>
                    <a:pt x="37973" y="19050"/>
                  </a:lnTo>
                  <a:lnTo>
                    <a:pt x="36480" y="11626"/>
                  </a:lnTo>
                  <a:lnTo>
                    <a:pt x="32416" y="5572"/>
                  </a:lnTo>
                  <a:lnTo>
                    <a:pt x="26400" y="1494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6405626" y="163830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7973" y="19050"/>
                  </a:moveTo>
                  <a:lnTo>
                    <a:pt x="36480" y="26473"/>
                  </a:lnTo>
                  <a:lnTo>
                    <a:pt x="32416" y="32527"/>
                  </a:lnTo>
                  <a:lnTo>
                    <a:pt x="26400" y="36605"/>
                  </a:lnTo>
                  <a:lnTo>
                    <a:pt x="19050" y="38100"/>
                  </a:lnTo>
                  <a:lnTo>
                    <a:pt x="11626" y="36605"/>
                  </a:lnTo>
                  <a:lnTo>
                    <a:pt x="5572" y="32527"/>
                  </a:lnTo>
                  <a:lnTo>
                    <a:pt x="1494" y="26473"/>
                  </a:lnTo>
                  <a:lnTo>
                    <a:pt x="0" y="19050"/>
                  </a:lnTo>
                  <a:lnTo>
                    <a:pt x="1494" y="11626"/>
                  </a:lnTo>
                  <a:lnTo>
                    <a:pt x="5572" y="5572"/>
                  </a:lnTo>
                  <a:lnTo>
                    <a:pt x="11626" y="1494"/>
                  </a:lnTo>
                  <a:lnTo>
                    <a:pt x="19050" y="0"/>
                  </a:lnTo>
                  <a:lnTo>
                    <a:pt x="26400" y="1494"/>
                  </a:lnTo>
                  <a:lnTo>
                    <a:pt x="32416" y="5572"/>
                  </a:lnTo>
                  <a:lnTo>
                    <a:pt x="36480" y="11626"/>
                  </a:lnTo>
                  <a:lnTo>
                    <a:pt x="37973" y="19050"/>
                  </a:lnTo>
                  <a:close/>
                </a:path>
              </a:pathLst>
            </a:custGeom>
            <a:ln w="95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6929501" y="1438275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9050" y="0"/>
                  </a:moveTo>
                  <a:lnTo>
                    <a:pt x="11626" y="1494"/>
                  </a:lnTo>
                  <a:lnTo>
                    <a:pt x="5572" y="5572"/>
                  </a:lnTo>
                  <a:lnTo>
                    <a:pt x="1494" y="11626"/>
                  </a:lnTo>
                  <a:lnTo>
                    <a:pt x="0" y="19050"/>
                  </a:lnTo>
                  <a:lnTo>
                    <a:pt x="1494" y="26473"/>
                  </a:lnTo>
                  <a:lnTo>
                    <a:pt x="5572" y="32527"/>
                  </a:lnTo>
                  <a:lnTo>
                    <a:pt x="11626" y="36605"/>
                  </a:lnTo>
                  <a:lnTo>
                    <a:pt x="19050" y="38100"/>
                  </a:lnTo>
                  <a:lnTo>
                    <a:pt x="26400" y="36605"/>
                  </a:lnTo>
                  <a:lnTo>
                    <a:pt x="32416" y="32527"/>
                  </a:lnTo>
                  <a:lnTo>
                    <a:pt x="36480" y="26473"/>
                  </a:lnTo>
                  <a:lnTo>
                    <a:pt x="37973" y="19050"/>
                  </a:lnTo>
                  <a:lnTo>
                    <a:pt x="36480" y="11626"/>
                  </a:lnTo>
                  <a:lnTo>
                    <a:pt x="32416" y="5572"/>
                  </a:lnTo>
                  <a:lnTo>
                    <a:pt x="26400" y="1494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6929501" y="1438275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7973" y="19050"/>
                  </a:moveTo>
                  <a:lnTo>
                    <a:pt x="36480" y="26473"/>
                  </a:lnTo>
                  <a:lnTo>
                    <a:pt x="32416" y="32527"/>
                  </a:lnTo>
                  <a:lnTo>
                    <a:pt x="26400" y="36605"/>
                  </a:lnTo>
                  <a:lnTo>
                    <a:pt x="19050" y="38100"/>
                  </a:lnTo>
                  <a:lnTo>
                    <a:pt x="11626" y="36605"/>
                  </a:lnTo>
                  <a:lnTo>
                    <a:pt x="5572" y="32527"/>
                  </a:lnTo>
                  <a:lnTo>
                    <a:pt x="1494" y="26473"/>
                  </a:lnTo>
                  <a:lnTo>
                    <a:pt x="0" y="19050"/>
                  </a:lnTo>
                  <a:lnTo>
                    <a:pt x="1494" y="11626"/>
                  </a:lnTo>
                  <a:lnTo>
                    <a:pt x="5572" y="5572"/>
                  </a:lnTo>
                  <a:lnTo>
                    <a:pt x="11626" y="1494"/>
                  </a:lnTo>
                  <a:lnTo>
                    <a:pt x="19050" y="0"/>
                  </a:lnTo>
                  <a:lnTo>
                    <a:pt x="26400" y="1494"/>
                  </a:lnTo>
                  <a:lnTo>
                    <a:pt x="32416" y="5572"/>
                  </a:lnTo>
                  <a:lnTo>
                    <a:pt x="36480" y="11626"/>
                  </a:lnTo>
                  <a:lnTo>
                    <a:pt x="37973" y="19050"/>
                  </a:lnTo>
                  <a:close/>
                </a:path>
              </a:pathLst>
            </a:custGeom>
            <a:ln w="95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7453376" y="154305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9050" y="0"/>
                  </a:moveTo>
                  <a:lnTo>
                    <a:pt x="11626" y="1494"/>
                  </a:lnTo>
                  <a:lnTo>
                    <a:pt x="5572" y="5572"/>
                  </a:lnTo>
                  <a:lnTo>
                    <a:pt x="1494" y="11626"/>
                  </a:lnTo>
                  <a:lnTo>
                    <a:pt x="0" y="19050"/>
                  </a:lnTo>
                  <a:lnTo>
                    <a:pt x="1494" y="26473"/>
                  </a:lnTo>
                  <a:lnTo>
                    <a:pt x="5572" y="32527"/>
                  </a:lnTo>
                  <a:lnTo>
                    <a:pt x="11626" y="36605"/>
                  </a:lnTo>
                  <a:lnTo>
                    <a:pt x="19050" y="38100"/>
                  </a:lnTo>
                  <a:lnTo>
                    <a:pt x="26400" y="36605"/>
                  </a:lnTo>
                  <a:lnTo>
                    <a:pt x="32416" y="32527"/>
                  </a:lnTo>
                  <a:lnTo>
                    <a:pt x="36480" y="26473"/>
                  </a:lnTo>
                  <a:lnTo>
                    <a:pt x="37973" y="19050"/>
                  </a:lnTo>
                  <a:lnTo>
                    <a:pt x="36480" y="11626"/>
                  </a:lnTo>
                  <a:lnTo>
                    <a:pt x="32416" y="5572"/>
                  </a:lnTo>
                  <a:lnTo>
                    <a:pt x="26400" y="1494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7453376" y="154305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7973" y="19050"/>
                  </a:moveTo>
                  <a:lnTo>
                    <a:pt x="36480" y="26473"/>
                  </a:lnTo>
                  <a:lnTo>
                    <a:pt x="32416" y="32527"/>
                  </a:lnTo>
                  <a:lnTo>
                    <a:pt x="26400" y="36605"/>
                  </a:lnTo>
                  <a:lnTo>
                    <a:pt x="19050" y="38100"/>
                  </a:lnTo>
                  <a:lnTo>
                    <a:pt x="11626" y="36605"/>
                  </a:lnTo>
                  <a:lnTo>
                    <a:pt x="5572" y="32527"/>
                  </a:lnTo>
                  <a:lnTo>
                    <a:pt x="1494" y="26473"/>
                  </a:lnTo>
                  <a:lnTo>
                    <a:pt x="0" y="19050"/>
                  </a:lnTo>
                  <a:lnTo>
                    <a:pt x="1494" y="11626"/>
                  </a:lnTo>
                  <a:lnTo>
                    <a:pt x="5572" y="5572"/>
                  </a:lnTo>
                  <a:lnTo>
                    <a:pt x="11626" y="1494"/>
                  </a:lnTo>
                  <a:lnTo>
                    <a:pt x="19050" y="0"/>
                  </a:lnTo>
                  <a:lnTo>
                    <a:pt x="26400" y="1494"/>
                  </a:lnTo>
                  <a:lnTo>
                    <a:pt x="32416" y="5572"/>
                  </a:lnTo>
                  <a:lnTo>
                    <a:pt x="36480" y="11626"/>
                  </a:lnTo>
                  <a:lnTo>
                    <a:pt x="37973" y="19050"/>
                  </a:lnTo>
                  <a:close/>
                </a:path>
              </a:pathLst>
            </a:custGeom>
            <a:ln w="95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7977251" y="163830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9050" y="0"/>
                  </a:moveTo>
                  <a:lnTo>
                    <a:pt x="11626" y="1494"/>
                  </a:lnTo>
                  <a:lnTo>
                    <a:pt x="5572" y="5572"/>
                  </a:lnTo>
                  <a:lnTo>
                    <a:pt x="1494" y="11626"/>
                  </a:lnTo>
                  <a:lnTo>
                    <a:pt x="0" y="19050"/>
                  </a:lnTo>
                  <a:lnTo>
                    <a:pt x="1494" y="26473"/>
                  </a:lnTo>
                  <a:lnTo>
                    <a:pt x="5572" y="32527"/>
                  </a:lnTo>
                  <a:lnTo>
                    <a:pt x="11626" y="36605"/>
                  </a:lnTo>
                  <a:lnTo>
                    <a:pt x="19050" y="38100"/>
                  </a:lnTo>
                  <a:lnTo>
                    <a:pt x="26400" y="36605"/>
                  </a:lnTo>
                  <a:lnTo>
                    <a:pt x="32416" y="32527"/>
                  </a:lnTo>
                  <a:lnTo>
                    <a:pt x="36480" y="26473"/>
                  </a:lnTo>
                  <a:lnTo>
                    <a:pt x="37973" y="19050"/>
                  </a:lnTo>
                  <a:lnTo>
                    <a:pt x="36480" y="11626"/>
                  </a:lnTo>
                  <a:lnTo>
                    <a:pt x="32416" y="5572"/>
                  </a:lnTo>
                  <a:lnTo>
                    <a:pt x="26400" y="1494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7977251" y="163830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7973" y="19050"/>
                  </a:moveTo>
                  <a:lnTo>
                    <a:pt x="36480" y="26473"/>
                  </a:lnTo>
                  <a:lnTo>
                    <a:pt x="32416" y="32527"/>
                  </a:lnTo>
                  <a:lnTo>
                    <a:pt x="26400" y="36605"/>
                  </a:lnTo>
                  <a:lnTo>
                    <a:pt x="19050" y="38100"/>
                  </a:lnTo>
                  <a:lnTo>
                    <a:pt x="11626" y="36605"/>
                  </a:lnTo>
                  <a:lnTo>
                    <a:pt x="5572" y="32527"/>
                  </a:lnTo>
                  <a:lnTo>
                    <a:pt x="1494" y="26473"/>
                  </a:lnTo>
                  <a:lnTo>
                    <a:pt x="0" y="19050"/>
                  </a:lnTo>
                  <a:lnTo>
                    <a:pt x="1494" y="11626"/>
                  </a:lnTo>
                  <a:lnTo>
                    <a:pt x="5572" y="5572"/>
                  </a:lnTo>
                  <a:lnTo>
                    <a:pt x="11626" y="1494"/>
                  </a:lnTo>
                  <a:lnTo>
                    <a:pt x="19050" y="0"/>
                  </a:lnTo>
                  <a:lnTo>
                    <a:pt x="26400" y="1494"/>
                  </a:lnTo>
                  <a:lnTo>
                    <a:pt x="32416" y="5572"/>
                  </a:lnTo>
                  <a:lnTo>
                    <a:pt x="36480" y="11626"/>
                  </a:lnTo>
                  <a:lnTo>
                    <a:pt x="37973" y="19050"/>
                  </a:lnTo>
                  <a:close/>
                </a:path>
              </a:pathLst>
            </a:custGeom>
            <a:ln w="95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8501126" y="135255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9050" y="0"/>
                  </a:moveTo>
                  <a:lnTo>
                    <a:pt x="11626" y="1494"/>
                  </a:lnTo>
                  <a:lnTo>
                    <a:pt x="5572" y="5572"/>
                  </a:lnTo>
                  <a:lnTo>
                    <a:pt x="1494" y="11626"/>
                  </a:lnTo>
                  <a:lnTo>
                    <a:pt x="0" y="19050"/>
                  </a:lnTo>
                  <a:lnTo>
                    <a:pt x="1494" y="26473"/>
                  </a:lnTo>
                  <a:lnTo>
                    <a:pt x="5572" y="32527"/>
                  </a:lnTo>
                  <a:lnTo>
                    <a:pt x="11626" y="36605"/>
                  </a:lnTo>
                  <a:lnTo>
                    <a:pt x="19050" y="38100"/>
                  </a:lnTo>
                  <a:lnTo>
                    <a:pt x="26400" y="36605"/>
                  </a:lnTo>
                  <a:lnTo>
                    <a:pt x="32416" y="32527"/>
                  </a:lnTo>
                  <a:lnTo>
                    <a:pt x="36480" y="26473"/>
                  </a:lnTo>
                  <a:lnTo>
                    <a:pt x="37973" y="19050"/>
                  </a:lnTo>
                  <a:lnTo>
                    <a:pt x="36480" y="11626"/>
                  </a:lnTo>
                  <a:lnTo>
                    <a:pt x="32416" y="5572"/>
                  </a:lnTo>
                  <a:lnTo>
                    <a:pt x="26400" y="1494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8501126" y="135255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7973" y="19050"/>
                  </a:moveTo>
                  <a:lnTo>
                    <a:pt x="36480" y="26473"/>
                  </a:lnTo>
                  <a:lnTo>
                    <a:pt x="32416" y="32527"/>
                  </a:lnTo>
                  <a:lnTo>
                    <a:pt x="26400" y="36605"/>
                  </a:lnTo>
                  <a:lnTo>
                    <a:pt x="19050" y="38100"/>
                  </a:lnTo>
                  <a:lnTo>
                    <a:pt x="11626" y="36605"/>
                  </a:lnTo>
                  <a:lnTo>
                    <a:pt x="5572" y="32527"/>
                  </a:lnTo>
                  <a:lnTo>
                    <a:pt x="1494" y="26473"/>
                  </a:lnTo>
                  <a:lnTo>
                    <a:pt x="0" y="19050"/>
                  </a:lnTo>
                  <a:lnTo>
                    <a:pt x="1494" y="11626"/>
                  </a:lnTo>
                  <a:lnTo>
                    <a:pt x="5572" y="5572"/>
                  </a:lnTo>
                  <a:lnTo>
                    <a:pt x="11626" y="1494"/>
                  </a:lnTo>
                  <a:lnTo>
                    <a:pt x="19050" y="0"/>
                  </a:lnTo>
                  <a:lnTo>
                    <a:pt x="26400" y="1494"/>
                  </a:lnTo>
                  <a:lnTo>
                    <a:pt x="32416" y="5572"/>
                  </a:lnTo>
                  <a:lnTo>
                    <a:pt x="36480" y="11626"/>
                  </a:lnTo>
                  <a:lnTo>
                    <a:pt x="37973" y="19050"/>
                  </a:lnTo>
                  <a:close/>
                </a:path>
              </a:pathLst>
            </a:custGeom>
            <a:ln w="95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9025001" y="1933575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9050" y="0"/>
                  </a:moveTo>
                  <a:lnTo>
                    <a:pt x="11626" y="1494"/>
                  </a:lnTo>
                  <a:lnTo>
                    <a:pt x="5572" y="5572"/>
                  </a:lnTo>
                  <a:lnTo>
                    <a:pt x="1494" y="11626"/>
                  </a:lnTo>
                  <a:lnTo>
                    <a:pt x="0" y="19050"/>
                  </a:lnTo>
                  <a:lnTo>
                    <a:pt x="1494" y="26473"/>
                  </a:lnTo>
                  <a:lnTo>
                    <a:pt x="5572" y="32527"/>
                  </a:lnTo>
                  <a:lnTo>
                    <a:pt x="11626" y="36605"/>
                  </a:lnTo>
                  <a:lnTo>
                    <a:pt x="19050" y="38100"/>
                  </a:lnTo>
                  <a:lnTo>
                    <a:pt x="26400" y="36605"/>
                  </a:lnTo>
                  <a:lnTo>
                    <a:pt x="32416" y="32527"/>
                  </a:lnTo>
                  <a:lnTo>
                    <a:pt x="36480" y="26473"/>
                  </a:lnTo>
                  <a:lnTo>
                    <a:pt x="37973" y="19050"/>
                  </a:lnTo>
                  <a:lnTo>
                    <a:pt x="36480" y="11626"/>
                  </a:lnTo>
                  <a:lnTo>
                    <a:pt x="32416" y="5572"/>
                  </a:lnTo>
                  <a:lnTo>
                    <a:pt x="26400" y="1494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9025001" y="1933575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7973" y="19050"/>
                  </a:moveTo>
                  <a:lnTo>
                    <a:pt x="36480" y="26473"/>
                  </a:lnTo>
                  <a:lnTo>
                    <a:pt x="32416" y="32527"/>
                  </a:lnTo>
                  <a:lnTo>
                    <a:pt x="26400" y="36605"/>
                  </a:lnTo>
                  <a:lnTo>
                    <a:pt x="19050" y="38100"/>
                  </a:lnTo>
                  <a:lnTo>
                    <a:pt x="11626" y="36605"/>
                  </a:lnTo>
                  <a:lnTo>
                    <a:pt x="5572" y="32527"/>
                  </a:lnTo>
                  <a:lnTo>
                    <a:pt x="1494" y="26473"/>
                  </a:lnTo>
                  <a:lnTo>
                    <a:pt x="0" y="19050"/>
                  </a:lnTo>
                  <a:lnTo>
                    <a:pt x="1494" y="11626"/>
                  </a:lnTo>
                  <a:lnTo>
                    <a:pt x="5572" y="5572"/>
                  </a:lnTo>
                  <a:lnTo>
                    <a:pt x="11626" y="1494"/>
                  </a:lnTo>
                  <a:lnTo>
                    <a:pt x="19050" y="0"/>
                  </a:lnTo>
                  <a:lnTo>
                    <a:pt x="26400" y="1494"/>
                  </a:lnTo>
                  <a:lnTo>
                    <a:pt x="32416" y="5572"/>
                  </a:lnTo>
                  <a:lnTo>
                    <a:pt x="36480" y="11626"/>
                  </a:lnTo>
                  <a:lnTo>
                    <a:pt x="37973" y="19050"/>
                  </a:lnTo>
                  <a:close/>
                </a:path>
              </a:pathLst>
            </a:custGeom>
            <a:ln w="95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9539351" y="386715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9050" y="0"/>
                  </a:moveTo>
                  <a:lnTo>
                    <a:pt x="11626" y="1494"/>
                  </a:lnTo>
                  <a:lnTo>
                    <a:pt x="5572" y="5572"/>
                  </a:lnTo>
                  <a:lnTo>
                    <a:pt x="1494" y="11626"/>
                  </a:lnTo>
                  <a:lnTo>
                    <a:pt x="0" y="19050"/>
                  </a:lnTo>
                  <a:lnTo>
                    <a:pt x="1494" y="26473"/>
                  </a:lnTo>
                  <a:lnTo>
                    <a:pt x="5572" y="32527"/>
                  </a:lnTo>
                  <a:lnTo>
                    <a:pt x="11626" y="36605"/>
                  </a:lnTo>
                  <a:lnTo>
                    <a:pt x="19050" y="38100"/>
                  </a:lnTo>
                  <a:lnTo>
                    <a:pt x="26400" y="36605"/>
                  </a:lnTo>
                  <a:lnTo>
                    <a:pt x="32416" y="32527"/>
                  </a:lnTo>
                  <a:lnTo>
                    <a:pt x="36480" y="26473"/>
                  </a:lnTo>
                  <a:lnTo>
                    <a:pt x="37973" y="19050"/>
                  </a:lnTo>
                  <a:lnTo>
                    <a:pt x="36480" y="11626"/>
                  </a:lnTo>
                  <a:lnTo>
                    <a:pt x="32416" y="5572"/>
                  </a:lnTo>
                  <a:lnTo>
                    <a:pt x="26400" y="1494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155F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9539351" y="386715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37973" y="19050"/>
                  </a:moveTo>
                  <a:lnTo>
                    <a:pt x="36480" y="26473"/>
                  </a:lnTo>
                  <a:lnTo>
                    <a:pt x="32416" y="32527"/>
                  </a:lnTo>
                  <a:lnTo>
                    <a:pt x="26400" y="36605"/>
                  </a:lnTo>
                  <a:lnTo>
                    <a:pt x="19050" y="38100"/>
                  </a:lnTo>
                  <a:lnTo>
                    <a:pt x="11626" y="36605"/>
                  </a:lnTo>
                  <a:lnTo>
                    <a:pt x="5572" y="32527"/>
                  </a:lnTo>
                  <a:lnTo>
                    <a:pt x="1494" y="26473"/>
                  </a:lnTo>
                  <a:lnTo>
                    <a:pt x="0" y="19050"/>
                  </a:lnTo>
                  <a:lnTo>
                    <a:pt x="1494" y="11626"/>
                  </a:lnTo>
                  <a:lnTo>
                    <a:pt x="5572" y="5572"/>
                  </a:lnTo>
                  <a:lnTo>
                    <a:pt x="11626" y="1494"/>
                  </a:lnTo>
                  <a:lnTo>
                    <a:pt x="19050" y="0"/>
                  </a:lnTo>
                  <a:lnTo>
                    <a:pt x="26400" y="1494"/>
                  </a:lnTo>
                  <a:lnTo>
                    <a:pt x="32416" y="5572"/>
                  </a:lnTo>
                  <a:lnTo>
                    <a:pt x="36480" y="11626"/>
                  </a:lnTo>
                  <a:lnTo>
                    <a:pt x="37973" y="19050"/>
                  </a:lnTo>
                  <a:close/>
                </a:path>
              </a:pathLst>
            </a:custGeom>
            <a:ln w="9525">
              <a:solidFill>
                <a:srgbClr val="155F8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3824351" y="1376426"/>
              <a:ext cx="5743575" cy="3819525"/>
            </a:xfrm>
            <a:custGeom>
              <a:avLst/>
              <a:gdLst/>
              <a:ahLst/>
              <a:cxnLst/>
              <a:rect l="l" t="t" r="r" b="b"/>
              <a:pathLst>
                <a:path w="5743575" h="3819525">
                  <a:moveTo>
                    <a:pt x="0" y="485775"/>
                  </a:moveTo>
                  <a:lnTo>
                    <a:pt x="0" y="3819398"/>
                  </a:lnTo>
                </a:path>
                <a:path w="5743575" h="3819525">
                  <a:moveTo>
                    <a:pt x="523875" y="352425"/>
                  </a:moveTo>
                  <a:lnTo>
                    <a:pt x="523875" y="3819398"/>
                  </a:lnTo>
                </a:path>
                <a:path w="5743575" h="3819525">
                  <a:moveTo>
                    <a:pt x="1047750" y="400050"/>
                  </a:moveTo>
                  <a:lnTo>
                    <a:pt x="1047750" y="3819398"/>
                  </a:lnTo>
                </a:path>
                <a:path w="5743575" h="3819525">
                  <a:moveTo>
                    <a:pt x="1562100" y="523875"/>
                  </a:moveTo>
                  <a:lnTo>
                    <a:pt x="1562100" y="3819398"/>
                  </a:lnTo>
                </a:path>
                <a:path w="5743575" h="3819525">
                  <a:moveTo>
                    <a:pt x="2085975" y="533400"/>
                  </a:moveTo>
                  <a:lnTo>
                    <a:pt x="2085975" y="3819398"/>
                  </a:lnTo>
                </a:path>
                <a:path w="5743575" h="3819525">
                  <a:moveTo>
                    <a:pt x="2609850" y="285750"/>
                  </a:moveTo>
                  <a:lnTo>
                    <a:pt x="2609850" y="3819398"/>
                  </a:lnTo>
                </a:path>
                <a:path w="5743575" h="3819525">
                  <a:moveTo>
                    <a:pt x="3133725" y="85725"/>
                  </a:moveTo>
                  <a:lnTo>
                    <a:pt x="3133725" y="3819525"/>
                  </a:lnTo>
                </a:path>
                <a:path w="5743575" h="3819525">
                  <a:moveTo>
                    <a:pt x="3657600" y="190500"/>
                  </a:moveTo>
                  <a:lnTo>
                    <a:pt x="3657600" y="3819398"/>
                  </a:lnTo>
                </a:path>
                <a:path w="5743575" h="3819525">
                  <a:moveTo>
                    <a:pt x="4181475" y="285750"/>
                  </a:moveTo>
                  <a:lnTo>
                    <a:pt x="4181475" y="3819398"/>
                  </a:lnTo>
                </a:path>
                <a:path w="5743575" h="3819525">
                  <a:moveTo>
                    <a:pt x="4705350" y="0"/>
                  </a:moveTo>
                  <a:lnTo>
                    <a:pt x="4705350" y="3819525"/>
                  </a:lnTo>
                </a:path>
                <a:path w="5743575" h="3819525">
                  <a:moveTo>
                    <a:pt x="5229225" y="581025"/>
                  </a:moveTo>
                  <a:lnTo>
                    <a:pt x="5229225" y="3819398"/>
                  </a:lnTo>
                </a:path>
                <a:path w="5743575" h="3819525">
                  <a:moveTo>
                    <a:pt x="5743575" y="2514600"/>
                  </a:moveTo>
                  <a:lnTo>
                    <a:pt x="5743575" y="3819525"/>
                  </a:lnTo>
                </a:path>
              </a:pathLst>
            </a:custGeom>
            <a:ln w="9525">
              <a:solidFill>
                <a:srgbClr val="A6A6A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3824351" y="1395476"/>
              <a:ext cx="5791200" cy="2581275"/>
            </a:xfrm>
            <a:custGeom>
              <a:avLst/>
              <a:gdLst/>
              <a:ahLst/>
              <a:cxnLst/>
              <a:rect l="l" t="t" r="r" b="b"/>
              <a:pathLst>
                <a:path w="5791200" h="2581275">
                  <a:moveTo>
                    <a:pt x="0" y="466725"/>
                  </a:moveTo>
                  <a:lnTo>
                    <a:pt x="66675" y="361950"/>
                  </a:lnTo>
                </a:path>
                <a:path w="5791200" h="2581275">
                  <a:moveTo>
                    <a:pt x="3133725" y="66675"/>
                  </a:moveTo>
                  <a:lnTo>
                    <a:pt x="3028950" y="0"/>
                  </a:lnTo>
                </a:path>
                <a:path w="5791200" h="2581275">
                  <a:moveTo>
                    <a:pt x="5743575" y="2495550"/>
                  </a:moveTo>
                  <a:lnTo>
                    <a:pt x="5791200" y="2581275"/>
                  </a:lnTo>
                </a:path>
              </a:pathLst>
            </a:custGeom>
            <a:ln w="9525">
              <a:solidFill>
                <a:srgbClr val="A6A6A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4" name="object 34"/>
          <p:cNvSpPr txBox="1"/>
          <p:nvPr/>
        </p:nvSpPr>
        <p:spPr>
          <a:xfrm>
            <a:off x="3666744" y="1589023"/>
            <a:ext cx="454659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366,700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57" name="object 57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58" name="object 5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10</a:t>
            </a:fld>
          </a:p>
        </p:txBody>
      </p:sp>
      <p:sp>
        <p:nvSpPr>
          <p:cNvPr id="35" name="object 35"/>
          <p:cNvSpPr txBox="1"/>
          <p:nvPr/>
        </p:nvSpPr>
        <p:spPr>
          <a:xfrm>
            <a:off x="6630669" y="1226756"/>
            <a:ext cx="45465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377,100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8621776" y="1292225"/>
            <a:ext cx="45593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379,400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9145016" y="1876361"/>
            <a:ext cx="45465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364,200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396476" y="3983037"/>
            <a:ext cx="45465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314,000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002279" y="4342510"/>
            <a:ext cx="473709" cy="9321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300,000</a:t>
            </a:r>
            <a:endParaRPr sz="9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925"/>
              </a:spcBef>
            </a:pPr>
            <a:endParaRPr sz="9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290,000</a:t>
            </a:r>
            <a:endParaRPr sz="9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930"/>
              </a:spcBef>
            </a:pPr>
            <a:endParaRPr sz="9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280,000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002279" y="3957256"/>
            <a:ext cx="47370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310,000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002279" y="2034540"/>
            <a:ext cx="473709" cy="170116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360,000</a:t>
            </a:r>
            <a:endParaRPr sz="9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925"/>
              </a:spcBef>
            </a:pPr>
            <a:endParaRPr sz="9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350,000</a:t>
            </a:r>
            <a:endParaRPr sz="9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930"/>
              </a:spcBef>
            </a:pPr>
            <a:endParaRPr sz="9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340,000</a:t>
            </a:r>
            <a:endParaRPr sz="9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925"/>
              </a:spcBef>
            </a:pPr>
            <a:endParaRPr sz="9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330,000</a:t>
            </a:r>
            <a:endParaRPr sz="9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930"/>
              </a:spcBef>
            </a:pPr>
            <a:endParaRPr sz="9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320,000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002279" y="1649412"/>
            <a:ext cx="47370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370,000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002279" y="1265173"/>
            <a:ext cx="473709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380,000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673221" y="5250433"/>
            <a:ext cx="30289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2015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196460" y="5250433"/>
            <a:ext cx="30226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2016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4719320" y="5250433"/>
            <a:ext cx="30226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2017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242559" y="5250433"/>
            <a:ext cx="30226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2018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765419" y="5250433"/>
            <a:ext cx="30226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2019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288659" y="5250433"/>
            <a:ext cx="30226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2020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811644" y="5250433"/>
            <a:ext cx="30226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2021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7334884" y="5250433"/>
            <a:ext cx="30226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2022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7857743" y="5250433"/>
            <a:ext cx="30226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2023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8380730" y="5250433"/>
            <a:ext cx="30289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2024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8903969" y="5250433"/>
            <a:ext cx="30226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2025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9426956" y="5250433"/>
            <a:ext cx="30289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2026</a:t>
            </a:r>
            <a:endParaRPr sz="900">
              <a:latin typeface="Franklin Gothic Book"/>
              <a:cs typeface="Franklin Gothic Book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834404" y="2226284"/>
            <a:ext cx="155575" cy="2107565"/>
          </a:xfrm>
          <a:prstGeom prst="rect">
            <a:avLst/>
          </a:prstGeom>
        </p:spPr>
        <p:txBody>
          <a:bodyPr wrap="square" lIns="0" tIns="317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z="900">
                <a:solidFill>
                  <a:srgbClr val="585858"/>
                </a:solidFill>
                <a:latin typeface="Franklin Gothic Book"/>
                <a:cs typeface="Franklin Gothic Book"/>
              </a:rPr>
              <a:t>NUMBER</a:t>
            </a:r>
            <a:r>
              <a:rPr dirty="0" sz="900" spc="-5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dirty="0" sz="900">
                <a:solidFill>
                  <a:srgbClr val="585858"/>
                </a:solidFill>
                <a:latin typeface="Franklin Gothic Book"/>
                <a:cs typeface="Franklin Gothic Book"/>
              </a:rPr>
              <a:t>OF</a:t>
            </a:r>
            <a:r>
              <a:rPr dirty="0" sz="900" spc="15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Franklin Gothic Book"/>
                <a:cs typeface="Franklin Gothic Book"/>
              </a:rPr>
              <a:t>FEDERAL</a:t>
            </a:r>
            <a:r>
              <a:rPr dirty="0" sz="900" spc="-5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dirty="0" sz="900">
                <a:solidFill>
                  <a:srgbClr val="585858"/>
                </a:solidFill>
                <a:latin typeface="Franklin Gothic Book"/>
                <a:cs typeface="Franklin Gothic Book"/>
              </a:rPr>
              <a:t>GOVERNMENT</a:t>
            </a:r>
            <a:r>
              <a:rPr dirty="0" sz="900" spc="4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dirty="0" sz="900" spc="-20">
                <a:solidFill>
                  <a:srgbClr val="585858"/>
                </a:solidFill>
                <a:latin typeface="Franklin Gothic Book"/>
                <a:cs typeface="Franklin Gothic Book"/>
              </a:rPr>
              <a:t>JOBS</a:t>
            </a:r>
            <a:endParaRPr sz="9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906776" y="128206"/>
            <a:ext cx="6794500" cy="3917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/>
              <a:t>COG</a:t>
            </a:r>
            <a:r>
              <a:rPr dirty="0" sz="2400" spc="-25"/>
              <a:t> </a:t>
            </a:r>
            <a:r>
              <a:rPr dirty="0" sz="2400"/>
              <a:t>Region</a:t>
            </a:r>
            <a:r>
              <a:rPr dirty="0" sz="2400" spc="-75"/>
              <a:t> </a:t>
            </a:r>
            <a:r>
              <a:rPr dirty="0" sz="2400"/>
              <a:t>Change</a:t>
            </a:r>
            <a:r>
              <a:rPr dirty="0" sz="2400" spc="-45"/>
              <a:t> </a:t>
            </a:r>
            <a:r>
              <a:rPr dirty="0" sz="2400"/>
              <a:t>in</a:t>
            </a:r>
            <a:r>
              <a:rPr dirty="0" sz="2400" spc="-70"/>
              <a:t> </a:t>
            </a:r>
            <a:r>
              <a:rPr dirty="0" sz="2400" spc="-20"/>
              <a:t>Total</a:t>
            </a:r>
            <a:r>
              <a:rPr dirty="0" sz="2400" spc="-45"/>
              <a:t> </a:t>
            </a:r>
            <a:r>
              <a:rPr dirty="0" sz="2400"/>
              <a:t>Jobs</a:t>
            </a:r>
            <a:r>
              <a:rPr dirty="0" sz="2400" spc="-25"/>
              <a:t> </a:t>
            </a:r>
            <a:r>
              <a:rPr dirty="0" sz="2400"/>
              <a:t>by</a:t>
            </a:r>
            <a:r>
              <a:rPr dirty="0" sz="2400" spc="-65"/>
              <a:t> </a:t>
            </a:r>
            <a:r>
              <a:rPr dirty="0" sz="2400" spc="-10"/>
              <a:t>Sector/Industry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1200467" y="5879465"/>
            <a:ext cx="6343015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latin typeface="Franklin Gothic Book"/>
                <a:cs typeface="Franklin Gothic Book"/>
              </a:rPr>
              <a:t>Sources:</a:t>
            </a:r>
            <a:r>
              <a:rPr dirty="0" sz="1200" spc="-2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July</a:t>
            </a:r>
            <a:r>
              <a:rPr dirty="0" sz="1200" spc="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2026,</a:t>
            </a:r>
            <a:r>
              <a:rPr dirty="0" sz="1200" spc="-2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Preliminary</a:t>
            </a:r>
            <a:r>
              <a:rPr dirty="0" sz="1200" spc="-7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data</a:t>
            </a:r>
            <a:r>
              <a:rPr dirty="0" sz="1200" spc="1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from</a:t>
            </a:r>
            <a:r>
              <a:rPr dirty="0" sz="1200" spc="-2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the</a:t>
            </a:r>
            <a:r>
              <a:rPr dirty="0" sz="1200" spc="-4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Bureau</a:t>
            </a:r>
            <a:r>
              <a:rPr dirty="0" sz="1200" spc="-70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of</a:t>
            </a:r>
            <a:r>
              <a:rPr dirty="0" sz="1200" spc="-7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Labor</a:t>
            </a:r>
            <a:r>
              <a:rPr dirty="0" sz="1200" spc="-4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Statistics,</a:t>
            </a:r>
            <a:r>
              <a:rPr dirty="0" sz="1200" spc="-20">
                <a:latin typeface="Franklin Gothic Book"/>
                <a:cs typeface="Franklin Gothic Book"/>
              </a:rPr>
              <a:t> </a:t>
            </a:r>
            <a:r>
              <a:rPr dirty="0" sz="1200" spc="-10">
                <a:latin typeface="Franklin Gothic Book"/>
                <a:cs typeface="Franklin Gothic Book"/>
              </a:rPr>
              <a:t>Not</a:t>
            </a:r>
            <a:r>
              <a:rPr dirty="0" sz="1200" spc="-15">
                <a:latin typeface="Franklin Gothic Book"/>
                <a:cs typeface="Franklin Gothic Book"/>
              </a:rPr>
              <a:t> </a:t>
            </a:r>
            <a:r>
              <a:rPr dirty="0" sz="1200">
                <a:latin typeface="Franklin Gothic Book"/>
                <a:cs typeface="Franklin Gothic Book"/>
              </a:rPr>
              <a:t>Seasonally</a:t>
            </a:r>
            <a:r>
              <a:rPr dirty="0" sz="1200" spc="-70">
                <a:latin typeface="Franklin Gothic Book"/>
                <a:cs typeface="Franklin Gothic Book"/>
              </a:rPr>
              <a:t> </a:t>
            </a:r>
            <a:r>
              <a:rPr dirty="0" sz="1200" spc="-10">
                <a:latin typeface="Franklin Gothic Book"/>
                <a:cs typeface="Franklin Gothic Book"/>
              </a:rPr>
              <a:t>Adjusted.</a:t>
            </a:r>
            <a:endParaRPr sz="1200">
              <a:latin typeface="Franklin Gothic Book"/>
              <a:cs typeface="Franklin Gothic Boo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181413" y="1381188"/>
            <a:ext cx="3095625" cy="3810000"/>
            <a:chOff x="3181413" y="1381188"/>
            <a:chExt cx="3095625" cy="3810000"/>
          </a:xfrm>
        </p:grpSpPr>
        <p:sp>
          <p:nvSpPr>
            <p:cNvPr id="5" name="object 5"/>
            <p:cNvSpPr/>
            <p:nvPr/>
          </p:nvSpPr>
          <p:spPr>
            <a:xfrm>
              <a:off x="3186176" y="1385950"/>
              <a:ext cx="3086100" cy="3800475"/>
            </a:xfrm>
            <a:custGeom>
              <a:avLst/>
              <a:gdLst/>
              <a:ahLst/>
              <a:cxnLst/>
              <a:rect l="l" t="t" r="r" b="b"/>
              <a:pathLst>
                <a:path w="3086100" h="3800475">
                  <a:moveTo>
                    <a:pt x="0" y="0"/>
                  </a:moveTo>
                  <a:lnTo>
                    <a:pt x="0" y="3800348"/>
                  </a:lnTo>
                </a:path>
                <a:path w="3086100" h="3800475">
                  <a:moveTo>
                    <a:pt x="342900" y="0"/>
                  </a:moveTo>
                  <a:lnTo>
                    <a:pt x="342900" y="3800348"/>
                  </a:lnTo>
                </a:path>
                <a:path w="3086100" h="3800475">
                  <a:moveTo>
                    <a:pt x="685800" y="423799"/>
                  </a:moveTo>
                  <a:lnTo>
                    <a:pt x="685800" y="3800348"/>
                  </a:lnTo>
                </a:path>
                <a:path w="3086100" h="3800475">
                  <a:moveTo>
                    <a:pt x="685800" y="176149"/>
                  </a:moveTo>
                  <a:lnTo>
                    <a:pt x="685800" y="338074"/>
                  </a:lnTo>
                </a:path>
                <a:path w="3086100" h="3800475">
                  <a:moveTo>
                    <a:pt x="685800" y="0"/>
                  </a:moveTo>
                  <a:lnTo>
                    <a:pt x="685800" y="80899"/>
                  </a:lnTo>
                </a:path>
                <a:path w="3086100" h="3800475">
                  <a:moveTo>
                    <a:pt x="1028700" y="423799"/>
                  </a:moveTo>
                  <a:lnTo>
                    <a:pt x="1028700" y="3800348"/>
                  </a:lnTo>
                </a:path>
                <a:path w="3086100" h="3800475">
                  <a:moveTo>
                    <a:pt x="1028700" y="176149"/>
                  </a:moveTo>
                  <a:lnTo>
                    <a:pt x="1028700" y="338074"/>
                  </a:lnTo>
                </a:path>
                <a:path w="3086100" h="3800475">
                  <a:moveTo>
                    <a:pt x="1028700" y="0"/>
                  </a:moveTo>
                  <a:lnTo>
                    <a:pt x="1028700" y="80899"/>
                  </a:lnTo>
                </a:path>
                <a:path w="3086100" h="3800475">
                  <a:moveTo>
                    <a:pt x="1371600" y="423799"/>
                  </a:moveTo>
                  <a:lnTo>
                    <a:pt x="1371600" y="3800348"/>
                  </a:lnTo>
                </a:path>
                <a:path w="3086100" h="3800475">
                  <a:moveTo>
                    <a:pt x="1371600" y="176149"/>
                  </a:moveTo>
                  <a:lnTo>
                    <a:pt x="1371600" y="338074"/>
                  </a:lnTo>
                </a:path>
                <a:path w="3086100" h="3800475">
                  <a:moveTo>
                    <a:pt x="1371600" y="0"/>
                  </a:moveTo>
                  <a:lnTo>
                    <a:pt x="1371600" y="80899"/>
                  </a:lnTo>
                </a:path>
                <a:path w="3086100" h="3800475">
                  <a:moveTo>
                    <a:pt x="1714500" y="2204974"/>
                  </a:moveTo>
                  <a:lnTo>
                    <a:pt x="1714500" y="3800348"/>
                  </a:lnTo>
                </a:path>
                <a:path w="3086100" h="3800475">
                  <a:moveTo>
                    <a:pt x="1714500" y="423799"/>
                  </a:moveTo>
                  <a:lnTo>
                    <a:pt x="1714500" y="2109724"/>
                  </a:lnTo>
                </a:path>
                <a:path w="3086100" h="3800475">
                  <a:moveTo>
                    <a:pt x="1714500" y="176149"/>
                  </a:moveTo>
                  <a:lnTo>
                    <a:pt x="1714500" y="338074"/>
                  </a:lnTo>
                </a:path>
                <a:path w="3086100" h="3800475">
                  <a:moveTo>
                    <a:pt x="1714500" y="0"/>
                  </a:moveTo>
                  <a:lnTo>
                    <a:pt x="1714500" y="80899"/>
                  </a:lnTo>
                </a:path>
                <a:path w="3086100" h="3800475">
                  <a:moveTo>
                    <a:pt x="2057400" y="2204974"/>
                  </a:moveTo>
                  <a:lnTo>
                    <a:pt x="2057400" y="3800348"/>
                  </a:lnTo>
                </a:path>
                <a:path w="3086100" h="3800475">
                  <a:moveTo>
                    <a:pt x="2057400" y="423799"/>
                  </a:moveTo>
                  <a:lnTo>
                    <a:pt x="2057400" y="2109724"/>
                  </a:lnTo>
                </a:path>
                <a:path w="3086100" h="3800475">
                  <a:moveTo>
                    <a:pt x="2057400" y="176149"/>
                  </a:moveTo>
                  <a:lnTo>
                    <a:pt x="2057400" y="338074"/>
                  </a:lnTo>
                </a:path>
                <a:path w="3086100" h="3800475">
                  <a:moveTo>
                    <a:pt x="2057400" y="0"/>
                  </a:moveTo>
                  <a:lnTo>
                    <a:pt x="2057400" y="80899"/>
                  </a:lnTo>
                </a:path>
                <a:path w="3086100" h="3800475">
                  <a:moveTo>
                    <a:pt x="2743200" y="0"/>
                  </a:moveTo>
                  <a:lnTo>
                    <a:pt x="2743200" y="3800348"/>
                  </a:lnTo>
                </a:path>
                <a:path w="3086100" h="3800475">
                  <a:moveTo>
                    <a:pt x="3086100" y="0"/>
                  </a:moveTo>
                  <a:lnTo>
                    <a:pt x="3086100" y="3800348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5524500" y="4505324"/>
              <a:ext cx="57150" cy="600075"/>
            </a:xfrm>
            <a:custGeom>
              <a:avLst/>
              <a:gdLst/>
              <a:ahLst/>
              <a:cxnLst/>
              <a:rect l="l" t="t" r="r" b="b"/>
              <a:pathLst>
                <a:path w="57150" h="600075">
                  <a:moveTo>
                    <a:pt x="57150" y="514350"/>
                  </a:moveTo>
                  <a:lnTo>
                    <a:pt x="19050" y="514350"/>
                  </a:lnTo>
                  <a:lnTo>
                    <a:pt x="19050" y="600075"/>
                  </a:lnTo>
                  <a:lnTo>
                    <a:pt x="57150" y="600075"/>
                  </a:lnTo>
                  <a:lnTo>
                    <a:pt x="57150" y="514350"/>
                  </a:lnTo>
                  <a:close/>
                </a:path>
                <a:path w="57150" h="600075">
                  <a:moveTo>
                    <a:pt x="57150" y="257175"/>
                  </a:moveTo>
                  <a:lnTo>
                    <a:pt x="0" y="257175"/>
                  </a:lnTo>
                  <a:lnTo>
                    <a:pt x="0" y="352425"/>
                  </a:lnTo>
                  <a:lnTo>
                    <a:pt x="57150" y="352425"/>
                  </a:lnTo>
                  <a:lnTo>
                    <a:pt x="57150" y="257175"/>
                  </a:lnTo>
                  <a:close/>
                </a:path>
                <a:path w="57150" h="600075">
                  <a:moveTo>
                    <a:pt x="57150" y="0"/>
                  </a:moveTo>
                  <a:lnTo>
                    <a:pt x="9525" y="0"/>
                  </a:lnTo>
                  <a:lnTo>
                    <a:pt x="9525" y="95250"/>
                  </a:lnTo>
                  <a:lnTo>
                    <a:pt x="57150" y="95250"/>
                  </a:lnTo>
                  <a:lnTo>
                    <a:pt x="5715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34025" y="4257674"/>
              <a:ext cx="47625" cy="8572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4886325" y="2990849"/>
              <a:ext cx="771525" cy="1104900"/>
            </a:xfrm>
            <a:custGeom>
              <a:avLst/>
              <a:gdLst/>
              <a:ahLst/>
              <a:cxnLst/>
              <a:rect l="l" t="t" r="r" b="b"/>
              <a:pathLst>
                <a:path w="771525" h="1104900">
                  <a:moveTo>
                    <a:pt x="695325" y="1009650"/>
                  </a:moveTo>
                  <a:lnTo>
                    <a:pt x="542925" y="1009650"/>
                  </a:lnTo>
                  <a:lnTo>
                    <a:pt x="542925" y="1104900"/>
                  </a:lnTo>
                  <a:lnTo>
                    <a:pt x="695325" y="1104900"/>
                  </a:lnTo>
                  <a:lnTo>
                    <a:pt x="695325" y="1009650"/>
                  </a:lnTo>
                  <a:close/>
                </a:path>
                <a:path w="771525" h="1104900">
                  <a:moveTo>
                    <a:pt x="695325" y="762000"/>
                  </a:moveTo>
                  <a:lnTo>
                    <a:pt x="647700" y="762000"/>
                  </a:lnTo>
                  <a:lnTo>
                    <a:pt x="647700" y="847725"/>
                  </a:lnTo>
                  <a:lnTo>
                    <a:pt x="695325" y="847725"/>
                  </a:lnTo>
                  <a:lnTo>
                    <a:pt x="695325" y="762000"/>
                  </a:lnTo>
                  <a:close/>
                </a:path>
                <a:path w="771525" h="1104900">
                  <a:moveTo>
                    <a:pt x="695325" y="504825"/>
                  </a:moveTo>
                  <a:lnTo>
                    <a:pt x="0" y="504825"/>
                  </a:lnTo>
                  <a:lnTo>
                    <a:pt x="0" y="600075"/>
                  </a:lnTo>
                  <a:lnTo>
                    <a:pt x="695325" y="600075"/>
                  </a:lnTo>
                  <a:lnTo>
                    <a:pt x="695325" y="504825"/>
                  </a:lnTo>
                  <a:close/>
                </a:path>
                <a:path w="771525" h="1104900">
                  <a:moveTo>
                    <a:pt x="762000" y="247650"/>
                  </a:moveTo>
                  <a:lnTo>
                    <a:pt x="695325" y="247650"/>
                  </a:lnTo>
                  <a:lnTo>
                    <a:pt x="695325" y="342900"/>
                  </a:lnTo>
                  <a:lnTo>
                    <a:pt x="762000" y="342900"/>
                  </a:lnTo>
                  <a:lnTo>
                    <a:pt x="762000" y="247650"/>
                  </a:lnTo>
                  <a:close/>
                </a:path>
                <a:path w="771525" h="1104900">
                  <a:moveTo>
                    <a:pt x="771525" y="0"/>
                  </a:moveTo>
                  <a:lnTo>
                    <a:pt x="695325" y="0"/>
                  </a:lnTo>
                  <a:lnTo>
                    <a:pt x="695325" y="85725"/>
                  </a:lnTo>
                  <a:lnTo>
                    <a:pt x="771525" y="85725"/>
                  </a:lnTo>
                  <a:lnTo>
                    <a:pt x="77152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81650" y="2733675"/>
              <a:ext cx="95250" cy="9525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3552825" y="1466849"/>
              <a:ext cx="2324100" cy="1104900"/>
            </a:xfrm>
            <a:custGeom>
              <a:avLst/>
              <a:gdLst/>
              <a:ahLst/>
              <a:cxnLst/>
              <a:rect l="l" t="t" r="r" b="b"/>
              <a:pathLst>
                <a:path w="2324100" h="1104900">
                  <a:moveTo>
                    <a:pt x="2028825" y="1019175"/>
                  </a:moveTo>
                  <a:lnTo>
                    <a:pt x="1885950" y="1019175"/>
                  </a:lnTo>
                  <a:lnTo>
                    <a:pt x="1885950" y="1104900"/>
                  </a:lnTo>
                  <a:lnTo>
                    <a:pt x="2028825" y="1104900"/>
                  </a:lnTo>
                  <a:lnTo>
                    <a:pt x="2028825" y="1019175"/>
                  </a:lnTo>
                  <a:close/>
                </a:path>
                <a:path w="2324100" h="1104900">
                  <a:moveTo>
                    <a:pt x="2028825" y="257175"/>
                  </a:moveTo>
                  <a:lnTo>
                    <a:pt x="314325" y="257175"/>
                  </a:lnTo>
                  <a:lnTo>
                    <a:pt x="314325" y="342900"/>
                  </a:lnTo>
                  <a:lnTo>
                    <a:pt x="2028825" y="342900"/>
                  </a:lnTo>
                  <a:lnTo>
                    <a:pt x="2028825" y="257175"/>
                  </a:lnTo>
                  <a:close/>
                </a:path>
                <a:path w="2324100" h="1104900">
                  <a:moveTo>
                    <a:pt x="2028825" y="0"/>
                  </a:moveTo>
                  <a:lnTo>
                    <a:pt x="0" y="0"/>
                  </a:lnTo>
                  <a:lnTo>
                    <a:pt x="0" y="95250"/>
                  </a:lnTo>
                  <a:lnTo>
                    <a:pt x="2028825" y="95250"/>
                  </a:lnTo>
                  <a:lnTo>
                    <a:pt x="2028825" y="0"/>
                  </a:lnTo>
                  <a:close/>
                </a:path>
                <a:path w="2324100" h="1104900">
                  <a:moveTo>
                    <a:pt x="2324100" y="762000"/>
                  </a:moveTo>
                  <a:lnTo>
                    <a:pt x="2028825" y="762000"/>
                  </a:lnTo>
                  <a:lnTo>
                    <a:pt x="2028825" y="857250"/>
                  </a:lnTo>
                  <a:lnTo>
                    <a:pt x="2324100" y="857250"/>
                  </a:lnTo>
                  <a:lnTo>
                    <a:pt x="2324100" y="76200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5586476" y="1385950"/>
              <a:ext cx="0" cy="3800475"/>
            </a:xfrm>
            <a:custGeom>
              <a:avLst/>
              <a:gdLst/>
              <a:ahLst/>
              <a:cxnLst/>
              <a:rect l="l" t="t" r="r" b="b"/>
              <a:pathLst>
                <a:path w="0" h="3800475">
                  <a:moveTo>
                    <a:pt x="0" y="3800475"/>
                  </a:moveTo>
                  <a:lnTo>
                    <a:pt x="0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4546853" y="3456304"/>
            <a:ext cx="276225" cy="1739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0">
                <a:latin typeface="Calibri"/>
                <a:cs typeface="Calibri"/>
              </a:rPr>
              <a:t>20.5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27700" y="2694622"/>
            <a:ext cx="201930" cy="6819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0480">
              <a:lnSpc>
                <a:spcPct val="100000"/>
              </a:lnSpc>
              <a:spcBef>
                <a:spcPts val="125"/>
              </a:spcBef>
            </a:pPr>
            <a:r>
              <a:rPr dirty="0" sz="950" spc="-25">
                <a:latin typeface="Calibri"/>
                <a:cs typeface="Calibri"/>
              </a:rPr>
              <a:t>2.7</a:t>
            </a:r>
            <a:endParaRPr sz="95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860"/>
              </a:spcBef>
            </a:pPr>
            <a:r>
              <a:rPr dirty="0" sz="950" spc="-25">
                <a:latin typeface="Calibri"/>
                <a:cs typeface="Calibri"/>
              </a:rPr>
              <a:t>2.2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860"/>
              </a:spcBef>
            </a:pPr>
            <a:r>
              <a:rPr dirty="0" sz="950" spc="-25">
                <a:latin typeface="Calibri"/>
                <a:cs typeface="Calibri"/>
              </a:rPr>
              <a:t>1.8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66359" y="2441003"/>
            <a:ext cx="210185" cy="1746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5">
                <a:latin typeface="Calibri"/>
                <a:cs typeface="Calibri"/>
              </a:rPr>
              <a:t>4.3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954140" y="2187257"/>
            <a:ext cx="170815" cy="1746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 spc="-25">
                <a:latin typeface="Calibri"/>
                <a:cs typeface="Calibri"/>
              </a:rPr>
              <a:t>8.4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666104" y="1933638"/>
            <a:ext cx="170815" cy="1746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 spc="-25">
                <a:latin typeface="Calibri"/>
                <a:cs typeface="Calibri"/>
              </a:rPr>
              <a:t>0.0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29329" y="1679892"/>
            <a:ext cx="276860" cy="1746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0">
                <a:latin typeface="Calibri"/>
                <a:cs typeface="Calibri"/>
              </a:rPr>
              <a:t>50.2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210941" y="1426590"/>
            <a:ext cx="276225" cy="1739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0">
                <a:latin typeface="Calibri"/>
                <a:cs typeface="Calibri"/>
              </a:rPr>
              <a:t>59.5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116326" y="5245798"/>
            <a:ext cx="1878964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342265" algn="l"/>
                <a:tab pos="684530" algn="l"/>
                <a:tab pos="1027430" algn="l"/>
                <a:tab pos="1369695" algn="l"/>
                <a:tab pos="1712595" algn="l"/>
              </a:tabLst>
            </a:pP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-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70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	-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60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	-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50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	-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40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	-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30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	-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20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56200" y="3709923"/>
            <a:ext cx="476250" cy="169926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02870">
              <a:lnSpc>
                <a:spcPct val="100000"/>
              </a:lnSpc>
              <a:spcBef>
                <a:spcPts val="125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5">
                <a:latin typeface="Calibri"/>
                <a:cs typeface="Calibri"/>
              </a:rPr>
              <a:t>1.6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855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5">
                <a:latin typeface="Calibri"/>
                <a:cs typeface="Calibri"/>
              </a:rPr>
              <a:t>4.6</a:t>
            </a:r>
            <a:endParaRPr sz="950">
              <a:latin typeface="Calibri"/>
              <a:cs typeface="Calibri"/>
            </a:endParaRPr>
          </a:p>
          <a:p>
            <a:pPr marL="102870">
              <a:lnSpc>
                <a:spcPct val="100000"/>
              </a:lnSpc>
              <a:spcBef>
                <a:spcPts val="860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5">
                <a:latin typeface="Calibri"/>
                <a:cs typeface="Calibri"/>
              </a:rPr>
              <a:t>1.6</a:t>
            </a:r>
            <a:endParaRPr sz="950">
              <a:latin typeface="Calibri"/>
              <a:cs typeface="Calibri"/>
            </a:endParaRPr>
          </a:p>
          <a:p>
            <a:pPr marL="106045">
              <a:lnSpc>
                <a:spcPct val="100000"/>
              </a:lnSpc>
              <a:spcBef>
                <a:spcPts val="855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5">
                <a:latin typeface="Calibri"/>
                <a:cs typeface="Calibri"/>
              </a:rPr>
              <a:t>1.5</a:t>
            </a:r>
            <a:endParaRPr sz="950">
              <a:latin typeface="Calibri"/>
              <a:cs typeface="Calibri"/>
            </a:endParaRPr>
          </a:p>
          <a:p>
            <a:pPr marL="95885">
              <a:lnSpc>
                <a:spcPct val="100000"/>
              </a:lnSpc>
              <a:spcBef>
                <a:spcPts val="860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5">
                <a:latin typeface="Calibri"/>
                <a:cs typeface="Calibri"/>
              </a:rPr>
              <a:t>1.8</a:t>
            </a:r>
            <a:endParaRPr sz="950">
              <a:latin typeface="Calibri"/>
              <a:cs typeface="Calibri"/>
            </a:endParaRPr>
          </a:p>
          <a:p>
            <a:pPr marL="119380">
              <a:lnSpc>
                <a:spcPct val="100000"/>
              </a:lnSpc>
              <a:spcBef>
                <a:spcPts val="860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5">
                <a:latin typeface="Calibri"/>
                <a:cs typeface="Calibri"/>
              </a:rPr>
              <a:t>1.1</a:t>
            </a:r>
            <a:endParaRPr sz="950">
              <a:latin typeface="Calibri"/>
              <a:cs typeface="Calibri"/>
            </a:endParaRPr>
          </a:p>
          <a:p>
            <a:pPr marL="15240">
              <a:lnSpc>
                <a:spcPct val="100000"/>
              </a:lnSpc>
              <a:spcBef>
                <a:spcPts val="940"/>
              </a:spcBef>
              <a:tabLst>
                <a:tab pos="404495" algn="l"/>
              </a:tabLst>
            </a:pP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-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10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	</a:t>
            </a:r>
            <a:r>
              <a:rPr dirty="0" sz="900" spc="-50">
                <a:solidFill>
                  <a:srgbClr val="585858"/>
                </a:solidFill>
                <a:latin typeface="Calibri"/>
                <a:cs typeface="Calibri"/>
              </a:rPr>
              <a:t>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74639" y="5245798"/>
            <a:ext cx="469900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342265" algn="l"/>
              </a:tabLst>
            </a:pP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10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	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20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93609" y="1417891"/>
            <a:ext cx="1717675" cy="37153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Government</a:t>
            </a:r>
            <a:endParaRPr sz="900">
              <a:latin typeface="Calibri"/>
              <a:cs typeface="Calibri"/>
            </a:endParaRPr>
          </a:p>
          <a:p>
            <a:pPr algn="just" marL="1390015" marR="5080" indent="-111125">
              <a:lnSpc>
                <a:spcPct val="185000"/>
              </a:lnSpc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[Federal]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[State]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[Local]</a:t>
            </a:r>
            <a:endParaRPr sz="900">
              <a:latin typeface="Calibri"/>
              <a:cs typeface="Calibri"/>
            </a:endParaRPr>
          </a:p>
          <a:p>
            <a:pPr algn="r" marR="8890" indent="1026794">
              <a:lnSpc>
                <a:spcPct val="185000"/>
              </a:lnSpc>
            </a:pP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Other</a:t>
            </a:r>
            <a:r>
              <a:rPr dirty="0" sz="900" spc="-5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Services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[Accommodation</a:t>
            </a:r>
            <a:r>
              <a:rPr dirty="0" sz="900" spc="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and</a:t>
            </a:r>
            <a:r>
              <a:rPr dirty="0" sz="900" spc="1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Food</a:t>
            </a:r>
            <a:r>
              <a:rPr dirty="0" sz="900" spc="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Services]</a:t>
            </a:r>
            <a:endParaRPr sz="900">
              <a:latin typeface="Calibri"/>
              <a:cs typeface="Calibri"/>
            </a:endParaRPr>
          </a:p>
          <a:p>
            <a:pPr algn="r" marL="200025" marR="6985" indent="539750">
              <a:lnSpc>
                <a:spcPct val="185000"/>
              </a:lnSpc>
            </a:pP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Leisure</a:t>
            </a:r>
            <a:r>
              <a:rPr dirty="0" sz="900" spc="1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&amp;</a:t>
            </a:r>
            <a:r>
              <a:rPr dirty="0" sz="900" spc="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Hospitality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Educational</a:t>
            </a:r>
            <a:r>
              <a:rPr dirty="0" sz="900" spc="19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&amp;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Health</a:t>
            </a:r>
            <a:r>
              <a:rPr dirty="0" sz="900" spc="2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Services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Professional</a:t>
            </a:r>
            <a:r>
              <a:rPr dirty="0" sz="900" spc="-4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&amp;</a:t>
            </a:r>
            <a:r>
              <a:rPr dirty="0" sz="900" spc="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Business</a:t>
            </a:r>
            <a:r>
              <a:rPr dirty="0" sz="900" spc="4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Services</a:t>
            </a:r>
            <a:endParaRPr sz="900">
              <a:latin typeface="Calibri"/>
              <a:cs typeface="Calibri"/>
            </a:endParaRPr>
          </a:p>
          <a:p>
            <a:pPr algn="r" marR="5715">
              <a:lnSpc>
                <a:spcPct val="100000"/>
              </a:lnSpc>
              <a:spcBef>
                <a:spcPts val="920"/>
              </a:spcBef>
            </a:pP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Financial</a:t>
            </a:r>
            <a:r>
              <a:rPr dirty="0" sz="900" spc="-3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Activites</a:t>
            </a:r>
            <a:endParaRPr sz="900">
              <a:latin typeface="Calibri"/>
              <a:cs typeface="Calibri"/>
            </a:endParaRPr>
          </a:p>
          <a:p>
            <a:pPr algn="just" marL="1145540">
              <a:lnSpc>
                <a:spcPct val="100000"/>
              </a:lnSpc>
              <a:spcBef>
                <a:spcPts val="92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Information</a:t>
            </a:r>
            <a:endParaRPr sz="900">
              <a:latin typeface="Calibri"/>
              <a:cs typeface="Calibri"/>
            </a:endParaRPr>
          </a:p>
          <a:p>
            <a:pPr algn="just" marL="170180" marR="7620" indent="1191260">
              <a:lnSpc>
                <a:spcPct val="185000"/>
              </a:lnSpc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[Retail]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Trade,</a:t>
            </a:r>
            <a:r>
              <a:rPr dirty="0" sz="900" spc="5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Transportation,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&amp;</a:t>
            </a:r>
            <a:r>
              <a:rPr dirty="0" sz="900" spc="4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Utilities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Mining,</a:t>
            </a:r>
            <a:r>
              <a:rPr dirty="0" sz="900" spc="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Logging,</a:t>
            </a:r>
            <a:r>
              <a:rPr dirty="0" sz="900" spc="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&amp;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 Construction</a:t>
            </a:r>
            <a:endParaRPr sz="900">
              <a:latin typeface="Calibri"/>
              <a:cs typeface="Calibri"/>
            </a:endParaRPr>
          </a:p>
          <a:p>
            <a:pPr algn="just" marL="1011555">
              <a:lnSpc>
                <a:spcPct val="100000"/>
              </a:lnSpc>
              <a:spcBef>
                <a:spcPts val="915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Manufacturing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17039" y="632078"/>
            <a:ext cx="4087495" cy="6089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R="5080">
              <a:lnSpc>
                <a:spcPts val="1395"/>
              </a:lnSpc>
              <a:spcBef>
                <a:spcPts val="100"/>
              </a:spcBef>
            </a:pPr>
            <a:r>
              <a:rPr dirty="0" sz="1200" spc="-10">
                <a:solidFill>
                  <a:srgbClr val="2E6B96"/>
                </a:solidFill>
                <a:latin typeface="Franklin Gothic Book"/>
                <a:cs typeface="Franklin Gothic Book"/>
              </a:rPr>
              <a:t>Washington</a:t>
            </a:r>
            <a:r>
              <a:rPr dirty="0" sz="1200">
                <a:solidFill>
                  <a:srgbClr val="2E6B96"/>
                </a:solidFill>
                <a:latin typeface="Franklin Gothic Book"/>
                <a:cs typeface="Franklin Gothic Book"/>
              </a:rPr>
              <a:t> MSA</a:t>
            </a:r>
            <a:r>
              <a:rPr dirty="0" sz="1200" spc="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200" spc="-25">
                <a:solidFill>
                  <a:srgbClr val="2E6B96"/>
                </a:solidFill>
                <a:latin typeface="Franklin Gothic Book"/>
                <a:cs typeface="Franklin Gothic Book"/>
              </a:rPr>
              <a:t>Over-the-</a:t>
            </a:r>
            <a:r>
              <a:rPr dirty="0" sz="1200" spc="-20">
                <a:solidFill>
                  <a:srgbClr val="2E6B96"/>
                </a:solidFill>
                <a:latin typeface="Franklin Gothic Book"/>
                <a:cs typeface="Franklin Gothic Book"/>
              </a:rPr>
              <a:t>Year</a:t>
            </a:r>
            <a:r>
              <a:rPr dirty="0" sz="12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200">
                <a:solidFill>
                  <a:srgbClr val="2E6B96"/>
                </a:solidFill>
                <a:latin typeface="Franklin Gothic Book"/>
                <a:cs typeface="Franklin Gothic Book"/>
              </a:rPr>
              <a:t>Employment Change</a:t>
            </a:r>
            <a:r>
              <a:rPr dirty="0" sz="12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200">
                <a:solidFill>
                  <a:srgbClr val="2E6B96"/>
                </a:solidFill>
                <a:latin typeface="Franklin Gothic Book"/>
                <a:cs typeface="Franklin Gothic Book"/>
              </a:rPr>
              <a:t>by</a:t>
            </a:r>
            <a:r>
              <a:rPr dirty="0" sz="12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200" spc="-10">
                <a:solidFill>
                  <a:srgbClr val="2E6B96"/>
                </a:solidFill>
                <a:latin typeface="Franklin Gothic Book"/>
                <a:cs typeface="Franklin Gothic Book"/>
              </a:rPr>
              <a:t>Industry</a:t>
            </a:r>
            <a:endParaRPr sz="1200">
              <a:latin typeface="Franklin Gothic Book"/>
              <a:cs typeface="Franklin Gothic Book"/>
            </a:endParaRPr>
          </a:p>
          <a:p>
            <a:pPr algn="ctr" marR="12065">
              <a:lnSpc>
                <a:spcPts val="1365"/>
              </a:lnSpc>
            </a:pPr>
            <a:r>
              <a:rPr dirty="0" sz="1200" spc="-10">
                <a:solidFill>
                  <a:srgbClr val="2E6B96"/>
                </a:solidFill>
                <a:latin typeface="Franklin Gothic Book"/>
                <a:cs typeface="Franklin Gothic Book"/>
              </a:rPr>
              <a:t>Group*</a:t>
            </a:r>
            <a:r>
              <a:rPr dirty="0" sz="12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200">
                <a:solidFill>
                  <a:srgbClr val="2E6B96"/>
                </a:solidFill>
                <a:latin typeface="Franklin Gothic Book"/>
                <a:cs typeface="Franklin Gothic Book"/>
              </a:rPr>
              <a:t>July</a:t>
            </a:r>
            <a:r>
              <a:rPr dirty="0" sz="12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200" spc="-20">
                <a:solidFill>
                  <a:srgbClr val="2E6B96"/>
                </a:solidFill>
                <a:latin typeface="Franklin Gothic Book"/>
                <a:cs typeface="Franklin Gothic Book"/>
              </a:rPr>
              <a:t>2026</a:t>
            </a:r>
            <a:endParaRPr sz="1200">
              <a:latin typeface="Franklin Gothic Book"/>
              <a:cs typeface="Franklin Gothic Book"/>
            </a:endParaRPr>
          </a:p>
          <a:p>
            <a:pPr algn="ctr" marR="5715">
              <a:lnSpc>
                <a:spcPts val="900"/>
              </a:lnSpc>
            </a:pPr>
            <a:r>
              <a:rPr dirty="0" sz="800" spc="-10">
                <a:solidFill>
                  <a:srgbClr val="2E6B96"/>
                </a:solidFill>
                <a:latin typeface="Franklin Gothic Book"/>
                <a:cs typeface="Franklin Gothic Book"/>
              </a:rPr>
              <a:t>(1,000s</a:t>
            </a:r>
            <a:r>
              <a:rPr dirty="0" sz="8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800" spc="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 spc="-10">
                <a:solidFill>
                  <a:srgbClr val="2E6B96"/>
                </a:solidFill>
                <a:latin typeface="Franklin Gothic Book"/>
                <a:cs typeface="Franklin Gothic Book"/>
              </a:rPr>
              <a:t>Jobs)</a:t>
            </a:r>
            <a:endParaRPr sz="800">
              <a:latin typeface="Franklin Gothic Book"/>
              <a:cs typeface="Franklin Gothic Book"/>
            </a:endParaRPr>
          </a:p>
          <a:p>
            <a:pPr algn="ctr">
              <a:lnSpc>
                <a:spcPts val="930"/>
              </a:lnSpc>
            </a:pPr>
            <a:r>
              <a:rPr dirty="0" sz="800">
                <a:solidFill>
                  <a:srgbClr val="2E6B96"/>
                </a:solidFill>
                <a:latin typeface="Franklin Gothic Book"/>
                <a:cs typeface="Franklin Gothic Book"/>
              </a:rPr>
              <a:t>Source:</a:t>
            </a:r>
            <a:r>
              <a:rPr dirty="0" sz="800" spc="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 spc="-10">
                <a:solidFill>
                  <a:srgbClr val="2E6B96"/>
                </a:solidFill>
                <a:latin typeface="Franklin Gothic Book"/>
                <a:cs typeface="Franklin Gothic Book"/>
              </a:rPr>
              <a:t>Bureau</a:t>
            </a:r>
            <a:r>
              <a:rPr dirty="0" sz="8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800" spc="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>
                <a:solidFill>
                  <a:srgbClr val="2E6B96"/>
                </a:solidFill>
                <a:latin typeface="Franklin Gothic Book"/>
                <a:cs typeface="Franklin Gothic Book"/>
              </a:rPr>
              <a:t>Labor</a:t>
            </a:r>
            <a:r>
              <a:rPr dirty="0" sz="8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 spc="-10">
                <a:solidFill>
                  <a:srgbClr val="2E6B96"/>
                </a:solidFill>
                <a:latin typeface="Franklin Gothic Book"/>
                <a:cs typeface="Franklin Gothic Book"/>
              </a:rPr>
              <a:t>Statistics,</a:t>
            </a:r>
            <a:r>
              <a:rPr dirty="0" sz="8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>
                <a:solidFill>
                  <a:srgbClr val="2E6B96"/>
                </a:solidFill>
                <a:latin typeface="Franklin Gothic Book"/>
                <a:cs typeface="Franklin Gothic Book"/>
              </a:rPr>
              <a:t>CES,</a:t>
            </a:r>
            <a:r>
              <a:rPr dirty="0" sz="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 spc="-10">
                <a:solidFill>
                  <a:srgbClr val="2E6B96"/>
                </a:solidFill>
                <a:latin typeface="Franklin Gothic Book"/>
                <a:cs typeface="Franklin Gothic Book"/>
              </a:rPr>
              <a:t>Not</a:t>
            </a:r>
            <a:r>
              <a:rPr dirty="0" sz="800" spc="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>
                <a:solidFill>
                  <a:srgbClr val="2E6B96"/>
                </a:solidFill>
                <a:latin typeface="Franklin Gothic Book"/>
                <a:cs typeface="Franklin Gothic Book"/>
              </a:rPr>
              <a:t>Seasonally</a:t>
            </a:r>
            <a:r>
              <a:rPr dirty="0" sz="800" spc="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 spc="-10">
                <a:solidFill>
                  <a:srgbClr val="2E6B96"/>
                </a:solidFill>
                <a:latin typeface="Franklin Gothic Book"/>
                <a:cs typeface="Franklin Gothic Book"/>
              </a:rPr>
              <a:t>Adjusted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042987" y="566801"/>
            <a:ext cx="5429250" cy="4924425"/>
          </a:xfrm>
          <a:custGeom>
            <a:avLst/>
            <a:gdLst/>
            <a:ahLst/>
            <a:cxnLst/>
            <a:rect l="l" t="t" r="r" b="b"/>
            <a:pathLst>
              <a:path w="5429250" h="4924425">
                <a:moveTo>
                  <a:pt x="0" y="4924425"/>
                </a:moveTo>
                <a:lnTo>
                  <a:pt x="5429250" y="4924425"/>
                </a:lnTo>
                <a:lnTo>
                  <a:pt x="5429250" y="0"/>
                </a:lnTo>
                <a:lnTo>
                  <a:pt x="0" y="0"/>
                </a:lnTo>
                <a:lnTo>
                  <a:pt x="0" y="4924425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25" name="object 25"/>
          <p:cNvGrpSpPr/>
          <p:nvPr/>
        </p:nvGrpSpPr>
        <p:grpSpPr>
          <a:xfrm>
            <a:off x="8591613" y="1381061"/>
            <a:ext cx="3228975" cy="3801110"/>
            <a:chOff x="8591613" y="1381061"/>
            <a:chExt cx="3228975" cy="3801110"/>
          </a:xfrm>
        </p:grpSpPr>
        <p:sp>
          <p:nvSpPr>
            <p:cNvPr id="26" name="object 26"/>
            <p:cNvSpPr/>
            <p:nvPr/>
          </p:nvSpPr>
          <p:spPr>
            <a:xfrm>
              <a:off x="8596376" y="1385951"/>
              <a:ext cx="3219450" cy="3790950"/>
            </a:xfrm>
            <a:custGeom>
              <a:avLst/>
              <a:gdLst/>
              <a:ahLst/>
              <a:cxnLst/>
              <a:rect l="l" t="t" r="r" b="b"/>
              <a:pathLst>
                <a:path w="3219450" h="3790950">
                  <a:moveTo>
                    <a:pt x="0" y="0"/>
                  </a:moveTo>
                  <a:lnTo>
                    <a:pt x="0" y="3790823"/>
                  </a:lnTo>
                </a:path>
                <a:path w="3219450" h="3790950">
                  <a:moveTo>
                    <a:pt x="466725" y="0"/>
                  </a:moveTo>
                  <a:lnTo>
                    <a:pt x="466725" y="3790823"/>
                  </a:lnTo>
                </a:path>
                <a:path w="3219450" h="3790950">
                  <a:moveTo>
                    <a:pt x="923925" y="423799"/>
                  </a:moveTo>
                  <a:lnTo>
                    <a:pt x="923925" y="3790823"/>
                  </a:lnTo>
                </a:path>
                <a:path w="3219450" h="3790950">
                  <a:moveTo>
                    <a:pt x="923925" y="176149"/>
                  </a:moveTo>
                  <a:lnTo>
                    <a:pt x="923925" y="338074"/>
                  </a:lnTo>
                </a:path>
                <a:path w="3219450" h="3790950">
                  <a:moveTo>
                    <a:pt x="923925" y="0"/>
                  </a:moveTo>
                  <a:lnTo>
                    <a:pt x="923925" y="80899"/>
                  </a:lnTo>
                </a:path>
                <a:path w="3219450" h="3790950">
                  <a:moveTo>
                    <a:pt x="1838325" y="1938274"/>
                  </a:moveTo>
                  <a:lnTo>
                    <a:pt x="1838325" y="3790823"/>
                  </a:lnTo>
                </a:path>
                <a:path w="3219450" h="3790950">
                  <a:moveTo>
                    <a:pt x="1838325" y="0"/>
                  </a:moveTo>
                  <a:lnTo>
                    <a:pt x="1838325" y="1852549"/>
                  </a:lnTo>
                </a:path>
                <a:path w="3219450" h="3790950">
                  <a:moveTo>
                    <a:pt x="2305050" y="1938274"/>
                  </a:moveTo>
                  <a:lnTo>
                    <a:pt x="2305050" y="3790823"/>
                  </a:lnTo>
                </a:path>
                <a:path w="3219450" h="3790950">
                  <a:moveTo>
                    <a:pt x="2305050" y="0"/>
                  </a:moveTo>
                  <a:lnTo>
                    <a:pt x="2305050" y="1852549"/>
                  </a:lnTo>
                </a:path>
                <a:path w="3219450" h="3790950">
                  <a:moveTo>
                    <a:pt x="2762250" y="0"/>
                  </a:moveTo>
                  <a:lnTo>
                    <a:pt x="2762250" y="3790823"/>
                  </a:lnTo>
                </a:path>
                <a:path w="3219450" h="3790950">
                  <a:moveTo>
                    <a:pt x="3219450" y="0"/>
                  </a:moveTo>
                  <a:lnTo>
                    <a:pt x="3219450" y="3790823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9401175" y="1466849"/>
              <a:ext cx="1847850" cy="3629025"/>
            </a:xfrm>
            <a:custGeom>
              <a:avLst/>
              <a:gdLst/>
              <a:ahLst/>
              <a:cxnLst/>
              <a:rect l="l" t="t" r="r" b="b"/>
              <a:pathLst>
                <a:path w="1847850" h="3629025">
                  <a:moveTo>
                    <a:pt x="581025" y="3038475"/>
                  </a:moveTo>
                  <a:lnTo>
                    <a:pt x="542925" y="3038475"/>
                  </a:lnTo>
                  <a:lnTo>
                    <a:pt x="542925" y="3124200"/>
                  </a:lnTo>
                  <a:lnTo>
                    <a:pt x="581025" y="3124200"/>
                  </a:lnTo>
                  <a:lnTo>
                    <a:pt x="581025" y="3038475"/>
                  </a:lnTo>
                  <a:close/>
                </a:path>
                <a:path w="1847850" h="3629025">
                  <a:moveTo>
                    <a:pt x="581025" y="2533650"/>
                  </a:moveTo>
                  <a:lnTo>
                    <a:pt x="361950" y="2533650"/>
                  </a:lnTo>
                  <a:lnTo>
                    <a:pt x="361950" y="2619375"/>
                  </a:lnTo>
                  <a:lnTo>
                    <a:pt x="581025" y="2619375"/>
                  </a:lnTo>
                  <a:lnTo>
                    <a:pt x="581025" y="2533650"/>
                  </a:lnTo>
                  <a:close/>
                </a:path>
                <a:path w="1847850" h="3629025">
                  <a:moveTo>
                    <a:pt x="581025" y="2276475"/>
                  </a:moveTo>
                  <a:lnTo>
                    <a:pt x="285750" y="2276475"/>
                  </a:lnTo>
                  <a:lnTo>
                    <a:pt x="285750" y="2371725"/>
                  </a:lnTo>
                  <a:lnTo>
                    <a:pt x="581025" y="2371725"/>
                  </a:lnTo>
                  <a:lnTo>
                    <a:pt x="581025" y="2276475"/>
                  </a:lnTo>
                  <a:close/>
                </a:path>
                <a:path w="1847850" h="3629025">
                  <a:moveTo>
                    <a:pt x="581025" y="504825"/>
                  </a:moveTo>
                  <a:lnTo>
                    <a:pt x="485775" y="504825"/>
                  </a:lnTo>
                  <a:lnTo>
                    <a:pt x="485775" y="600075"/>
                  </a:lnTo>
                  <a:lnTo>
                    <a:pt x="581025" y="600075"/>
                  </a:lnTo>
                  <a:lnTo>
                    <a:pt x="581025" y="504825"/>
                  </a:lnTo>
                  <a:close/>
                </a:path>
                <a:path w="1847850" h="3629025">
                  <a:moveTo>
                    <a:pt x="581025" y="257175"/>
                  </a:moveTo>
                  <a:lnTo>
                    <a:pt x="0" y="257175"/>
                  </a:lnTo>
                  <a:lnTo>
                    <a:pt x="0" y="342900"/>
                  </a:lnTo>
                  <a:lnTo>
                    <a:pt x="581025" y="342900"/>
                  </a:lnTo>
                  <a:lnTo>
                    <a:pt x="581025" y="257175"/>
                  </a:lnTo>
                  <a:close/>
                </a:path>
                <a:path w="1847850" h="3629025">
                  <a:moveTo>
                    <a:pt x="581025" y="0"/>
                  </a:moveTo>
                  <a:lnTo>
                    <a:pt x="0" y="0"/>
                  </a:lnTo>
                  <a:lnTo>
                    <a:pt x="0" y="95250"/>
                  </a:lnTo>
                  <a:lnTo>
                    <a:pt x="581025" y="95250"/>
                  </a:lnTo>
                  <a:lnTo>
                    <a:pt x="581025" y="0"/>
                  </a:lnTo>
                  <a:close/>
                </a:path>
                <a:path w="1847850" h="3629025">
                  <a:moveTo>
                    <a:pt x="590550" y="3543300"/>
                  </a:moveTo>
                  <a:lnTo>
                    <a:pt x="581025" y="3543300"/>
                  </a:lnTo>
                  <a:lnTo>
                    <a:pt x="581025" y="3629025"/>
                  </a:lnTo>
                  <a:lnTo>
                    <a:pt x="590550" y="3629025"/>
                  </a:lnTo>
                  <a:lnTo>
                    <a:pt x="590550" y="3543300"/>
                  </a:lnTo>
                  <a:close/>
                </a:path>
                <a:path w="1847850" h="3629025">
                  <a:moveTo>
                    <a:pt x="600075" y="2781300"/>
                  </a:moveTo>
                  <a:lnTo>
                    <a:pt x="581025" y="2781300"/>
                  </a:lnTo>
                  <a:lnTo>
                    <a:pt x="581025" y="2876550"/>
                  </a:lnTo>
                  <a:lnTo>
                    <a:pt x="600075" y="2876550"/>
                  </a:lnTo>
                  <a:lnTo>
                    <a:pt x="600075" y="2781300"/>
                  </a:lnTo>
                  <a:close/>
                </a:path>
                <a:path w="1847850" h="3629025">
                  <a:moveTo>
                    <a:pt x="666750" y="762000"/>
                  </a:moveTo>
                  <a:lnTo>
                    <a:pt x="581025" y="762000"/>
                  </a:lnTo>
                  <a:lnTo>
                    <a:pt x="581025" y="847725"/>
                  </a:lnTo>
                  <a:lnTo>
                    <a:pt x="666750" y="847725"/>
                  </a:lnTo>
                  <a:lnTo>
                    <a:pt x="666750" y="762000"/>
                  </a:lnTo>
                  <a:close/>
                </a:path>
                <a:path w="1847850" h="3629025">
                  <a:moveTo>
                    <a:pt x="685800" y="1009650"/>
                  </a:moveTo>
                  <a:lnTo>
                    <a:pt x="581025" y="1009650"/>
                  </a:lnTo>
                  <a:lnTo>
                    <a:pt x="581025" y="1104900"/>
                  </a:lnTo>
                  <a:lnTo>
                    <a:pt x="685800" y="1104900"/>
                  </a:lnTo>
                  <a:lnTo>
                    <a:pt x="685800" y="1009650"/>
                  </a:lnTo>
                  <a:close/>
                </a:path>
                <a:path w="1847850" h="3629025">
                  <a:moveTo>
                    <a:pt x="714375" y="3286125"/>
                  </a:moveTo>
                  <a:lnTo>
                    <a:pt x="581025" y="3286125"/>
                  </a:lnTo>
                  <a:lnTo>
                    <a:pt x="581025" y="3381375"/>
                  </a:lnTo>
                  <a:lnTo>
                    <a:pt x="714375" y="3381375"/>
                  </a:lnTo>
                  <a:lnTo>
                    <a:pt x="714375" y="3286125"/>
                  </a:lnTo>
                  <a:close/>
                </a:path>
                <a:path w="1847850" h="3629025">
                  <a:moveTo>
                    <a:pt x="752475" y="1524000"/>
                  </a:moveTo>
                  <a:lnTo>
                    <a:pt x="581025" y="1524000"/>
                  </a:lnTo>
                  <a:lnTo>
                    <a:pt x="581025" y="1609725"/>
                  </a:lnTo>
                  <a:lnTo>
                    <a:pt x="752475" y="1609725"/>
                  </a:lnTo>
                  <a:lnTo>
                    <a:pt x="752475" y="1524000"/>
                  </a:lnTo>
                  <a:close/>
                </a:path>
                <a:path w="1847850" h="3629025">
                  <a:moveTo>
                    <a:pt x="857250" y="1266825"/>
                  </a:moveTo>
                  <a:lnTo>
                    <a:pt x="581025" y="1266825"/>
                  </a:lnTo>
                  <a:lnTo>
                    <a:pt x="581025" y="1352550"/>
                  </a:lnTo>
                  <a:lnTo>
                    <a:pt x="857250" y="1352550"/>
                  </a:lnTo>
                  <a:lnTo>
                    <a:pt x="857250" y="1266825"/>
                  </a:lnTo>
                  <a:close/>
                </a:path>
                <a:path w="1847850" h="3629025">
                  <a:moveTo>
                    <a:pt x="895350" y="2028825"/>
                  </a:moveTo>
                  <a:lnTo>
                    <a:pt x="581025" y="2028825"/>
                  </a:lnTo>
                  <a:lnTo>
                    <a:pt x="581025" y="2114550"/>
                  </a:lnTo>
                  <a:lnTo>
                    <a:pt x="895350" y="2114550"/>
                  </a:lnTo>
                  <a:lnTo>
                    <a:pt x="895350" y="2028825"/>
                  </a:lnTo>
                  <a:close/>
                </a:path>
                <a:path w="1847850" h="3629025">
                  <a:moveTo>
                    <a:pt x="1847850" y="1771650"/>
                  </a:moveTo>
                  <a:lnTo>
                    <a:pt x="581025" y="1771650"/>
                  </a:lnTo>
                  <a:lnTo>
                    <a:pt x="581025" y="1857375"/>
                  </a:lnTo>
                  <a:lnTo>
                    <a:pt x="1847850" y="1857375"/>
                  </a:lnTo>
                  <a:lnTo>
                    <a:pt x="1847850" y="177165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9977501" y="1385824"/>
              <a:ext cx="0" cy="3791585"/>
            </a:xfrm>
            <a:custGeom>
              <a:avLst/>
              <a:gdLst/>
              <a:ahLst/>
              <a:cxnLst/>
              <a:rect l="l" t="t" r="r" b="b"/>
              <a:pathLst>
                <a:path w="0" h="3791585">
                  <a:moveTo>
                    <a:pt x="0" y="3791077"/>
                  </a:moveTo>
                  <a:lnTo>
                    <a:pt x="0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9" name="object 29"/>
          <p:cNvSpPr txBox="1"/>
          <p:nvPr/>
        </p:nvSpPr>
        <p:spPr>
          <a:xfrm>
            <a:off x="9614534" y="4463986"/>
            <a:ext cx="276860" cy="1746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0">
                <a:latin typeface="Calibri"/>
                <a:cs typeface="Calibri"/>
              </a:rPr>
              <a:t>14.0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0086085" y="4211320"/>
            <a:ext cx="171450" cy="1739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 spc="-25">
                <a:latin typeface="Calibri"/>
                <a:cs typeface="Calibri"/>
              </a:rPr>
              <a:t>9.8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9285605" y="3704970"/>
            <a:ext cx="421640" cy="42735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10">
                <a:latin typeface="Calibri"/>
                <a:cs typeface="Calibri"/>
              </a:rPr>
              <a:t>129.0</a:t>
            </a:r>
            <a:endParaRPr sz="950">
              <a:latin typeface="Calibri"/>
              <a:cs typeface="Calibri"/>
            </a:endParaRPr>
          </a:p>
          <a:p>
            <a:pPr marL="144780">
              <a:lnSpc>
                <a:spcPct val="100000"/>
              </a:lnSpc>
              <a:spcBef>
                <a:spcPts val="850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0">
                <a:latin typeface="Calibri"/>
                <a:cs typeface="Calibri"/>
              </a:rPr>
              <a:t>94.0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376281" y="3451161"/>
            <a:ext cx="304800" cy="1746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 spc="-10">
                <a:latin typeface="Calibri"/>
                <a:cs typeface="Calibri"/>
              </a:rPr>
              <a:t>136.0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1337543" y="3198495"/>
            <a:ext cx="304165" cy="1739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 spc="-10">
                <a:latin typeface="Calibri"/>
                <a:cs typeface="Calibri"/>
              </a:rPr>
              <a:t>554.0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155555" y="2185352"/>
            <a:ext cx="495934" cy="93408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 spc="-20">
                <a:latin typeface="Calibri"/>
                <a:cs typeface="Calibri"/>
              </a:rPr>
              <a:t>40.0</a:t>
            </a:r>
            <a:endParaRPr sz="95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855"/>
              </a:spcBef>
            </a:pPr>
            <a:r>
              <a:rPr dirty="0" sz="950" spc="-20">
                <a:latin typeface="Calibri"/>
                <a:cs typeface="Calibri"/>
              </a:rPr>
              <a:t>46.0</a:t>
            </a:r>
            <a:endParaRPr sz="950">
              <a:latin typeface="Calibri"/>
              <a:cs typeface="Calibri"/>
            </a:endParaRPr>
          </a:p>
          <a:p>
            <a:pPr marL="190500">
              <a:lnSpc>
                <a:spcPct val="100000"/>
              </a:lnSpc>
              <a:spcBef>
                <a:spcPts val="855"/>
              </a:spcBef>
            </a:pPr>
            <a:r>
              <a:rPr dirty="0" sz="950" spc="-10">
                <a:latin typeface="Calibri"/>
                <a:cs typeface="Calibri"/>
              </a:rPr>
              <a:t>122.9</a:t>
            </a:r>
            <a:endParaRPr sz="950">
              <a:latin typeface="Calibri"/>
              <a:cs typeface="Calibri"/>
            </a:endParaRPr>
          </a:p>
          <a:p>
            <a:pPr marL="85090">
              <a:lnSpc>
                <a:spcPct val="100000"/>
              </a:lnSpc>
              <a:spcBef>
                <a:spcPts val="850"/>
              </a:spcBef>
            </a:pPr>
            <a:r>
              <a:rPr dirty="0" sz="950" spc="-20">
                <a:latin typeface="Calibri"/>
                <a:cs typeface="Calibri"/>
              </a:rPr>
              <a:t>77.0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9554844" y="1932559"/>
            <a:ext cx="276860" cy="1739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20">
                <a:latin typeface="Calibri"/>
                <a:cs typeface="Calibri"/>
              </a:rPr>
              <a:t>40.0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9000490" y="1425892"/>
            <a:ext cx="343535" cy="4279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10">
                <a:latin typeface="Calibri"/>
                <a:cs typeface="Calibri"/>
              </a:rPr>
              <a:t>253.0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855"/>
              </a:spcBef>
            </a:pPr>
            <a:r>
              <a:rPr dirty="0" sz="950">
                <a:latin typeface="Calibri"/>
                <a:cs typeface="Calibri"/>
              </a:rPr>
              <a:t>-</a:t>
            </a:r>
            <a:r>
              <a:rPr dirty="0" sz="950" spc="-10">
                <a:latin typeface="Calibri"/>
                <a:cs typeface="Calibri"/>
              </a:rPr>
              <a:t>253.0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503284" y="5238115"/>
            <a:ext cx="114300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459105" algn="l"/>
                <a:tab pos="919480" algn="l"/>
              </a:tabLst>
            </a:pP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-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600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	-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400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	-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200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958451" y="4717097"/>
            <a:ext cx="586105" cy="68389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238125">
              <a:lnSpc>
                <a:spcPct val="100000"/>
              </a:lnSpc>
              <a:spcBef>
                <a:spcPts val="125"/>
              </a:spcBef>
            </a:pPr>
            <a:r>
              <a:rPr dirty="0" sz="950" spc="-20">
                <a:latin typeface="Calibri"/>
                <a:cs typeface="Calibri"/>
              </a:rPr>
              <a:t>58.0</a:t>
            </a:r>
            <a:endParaRPr sz="950">
              <a:latin typeface="Calibri"/>
              <a:cs typeface="Calibri"/>
            </a:endParaRPr>
          </a:p>
          <a:p>
            <a:pPr marL="107314">
              <a:lnSpc>
                <a:spcPct val="100000"/>
              </a:lnSpc>
              <a:spcBef>
                <a:spcPts val="855"/>
              </a:spcBef>
            </a:pPr>
            <a:r>
              <a:rPr dirty="0" sz="950" spc="-25">
                <a:latin typeface="Calibri"/>
                <a:cs typeface="Calibri"/>
              </a:rPr>
              <a:t>1.0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940"/>
              </a:spcBef>
              <a:tabLst>
                <a:tab pos="401320" algn="l"/>
              </a:tabLst>
            </a:pPr>
            <a:r>
              <a:rPr dirty="0" sz="900" spc="-50">
                <a:solidFill>
                  <a:srgbClr val="585858"/>
                </a:solidFill>
                <a:latin typeface="Calibri"/>
                <a:cs typeface="Calibri"/>
              </a:rPr>
              <a:t>0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	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200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0820018" y="5238115"/>
            <a:ext cx="18542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400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1280140" y="5238115"/>
            <a:ext cx="18415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600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1739880" y="5238115"/>
            <a:ext cx="18542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800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802704" y="1417637"/>
            <a:ext cx="1716405" cy="37077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110615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Government</a:t>
            </a:r>
            <a:endParaRPr sz="900">
              <a:latin typeface="Calibri"/>
              <a:cs typeface="Calibri"/>
            </a:endParaRPr>
          </a:p>
          <a:p>
            <a:pPr algn="just" marL="1387475" marR="5080" indent="-108585">
              <a:lnSpc>
                <a:spcPct val="184600"/>
              </a:lnSpc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[Federal]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[State]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[Local]</a:t>
            </a:r>
            <a:endParaRPr sz="900">
              <a:latin typeface="Calibri"/>
              <a:cs typeface="Calibri"/>
            </a:endParaRPr>
          </a:p>
          <a:p>
            <a:pPr algn="just" marL="1024255">
              <a:lnSpc>
                <a:spcPct val="100000"/>
              </a:lnSpc>
              <a:spcBef>
                <a:spcPts val="915"/>
              </a:spcBef>
            </a:pP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Other</a:t>
            </a:r>
            <a:r>
              <a:rPr dirty="0" sz="900" spc="-4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Services</a:t>
            </a:r>
            <a:endParaRPr sz="900">
              <a:latin typeface="Calibri"/>
              <a:cs typeface="Calibri"/>
            </a:endParaRPr>
          </a:p>
          <a:p>
            <a:pPr algn="just">
              <a:lnSpc>
                <a:spcPct val="100000"/>
              </a:lnSpc>
              <a:spcBef>
                <a:spcPts val="915"/>
              </a:spcBef>
            </a:pP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[Accommodation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and</a:t>
            </a: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Food</a:t>
            </a:r>
            <a:r>
              <a:rPr dirty="0" sz="900" spc="-2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Services]</a:t>
            </a:r>
            <a:endParaRPr sz="900">
              <a:latin typeface="Calibri"/>
              <a:cs typeface="Calibri"/>
            </a:endParaRPr>
          </a:p>
          <a:p>
            <a:pPr algn="just" marL="604520" marR="11430" indent="132080">
              <a:lnSpc>
                <a:spcPts val="1989"/>
              </a:lnSpc>
              <a:spcBef>
                <a:spcPts val="220"/>
              </a:spcBef>
            </a:pP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Leisure &amp;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 Hospitality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Educ.</a:t>
            </a:r>
            <a:r>
              <a:rPr dirty="0" sz="900" spc="-5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&amp;</a:t>
            </a: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Health</a:t>
            </a:r>
            <a:r>
              <a:rPr dirty="0" sz="900" spc="-1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Services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Prof.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and</a:t>
            </a:r>
            <a:r>
              <a:rPr dirty="0" sz="900" spc="-2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Bus.</a:t>
            </a:r>
            <a:r>
              <a:rPr dirty="0" sz="900" spc="-6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Services</a:t>
            </a:r>
            <a:endParaRPr sz="900">
              <a:latin typeface="Calibri"/>
              <a:cs typeface="Calibri"/>
            </a:endParaRPr>
          </a:p>
          <a:p>
            <a:pPr algn="just" marL="866140">
              <a:lnSpc>
                <a:spcPct val="100000"/>
              </a:lnSpc>
              <a:spcBef>
                <a:spcPts val="700"/>
              </a:spcBef>
            </a:pP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Financial</a:t>
            </a:r>
            <a:r>
              <a:rPr dirty="0" sz="900" spc="-3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Activites</a:t>
            </a:r>
            <a:endParaRPr sz="900">
              <a:latin typeface="Calibri"/>
              <a:cs typeface="Calibri"/>
            </a:endParaRPr>
          </a:p>
          <a:p>
            <a:pPr algn="just" marL="1143635">
              <a:lnSpc>
                <a:spcPct val="100000"/>
              </a:lnSpc>
              <a:spcBef>
                <a:spcPts val="915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Information</a:t>
            </a:r>
            <a:endParaRPr sz="900">
              <a:latin typeface="Calibri"/>
              <a:cs typeface="Calibri"/>
            </a:endParaRPr>
          </a:p>
          <a:p>
            <a:pPr algn="just" marL="168275" marR="6350" indent="1193800">
              <a:lnSpc>
                <a:spcPct val="184600"/>
              </a:lnSpc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[Retail]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Trade,</a:t>
            </a:r>
            <a:r>
              <a:rPr dirty="0" sz="900" spc="5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Transportation,</a:t>
            </a:r>
            <a:r>
              <a:rPr dirty="0" sz="900" spc="-3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&amp;</a:t>
            </a:r>
            <a:r>
              <a:rPr dirty="0" sz="900" spc="3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Utilities</a:t>
            </a:r>
            <a:r>
              <a:rPr dirty="0" sz="900" spc="50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Mining,</a:t>
            </a:r>
            <a:r>
              <a:rPr dirty="0" sz="900" spc="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Logging,</a:t>
            </a:r>
            <a:r>
              <a:rPr dirty="0" sz="900" spc="5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dirty="0" sz="900">
                <a:solidFill>
                  <a:srgbClr val="585858"/>
                </a:solidFill>
                <a:latin typeface="Calibri"/>
                <a:cs typeface="Calibri"/>
              </a:rPr>
              <a:t>&amp;</a:t>
            </a: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 Construction</a:t>
            </a:r>
            <a:endParaRPr sz="900">
              <a:latin typeface="Calibri"/>
              <a:cs typeface="Calibri"/>
            </a:endParaRPr>
          </a:p>
          <a:p>
            <a:pPr algn="just" marL="1009015">
              <a:lnSpc>
                <a:spcPct val="100000"/>
              </a:lnSpc>
              <a:spcBef>
                <a:spcPts val="915"/>
              </a:spcBef>
            </a:pPr>
            <a:r>
              <a:rPr dirty="0" sz="900" spc="-10">
                <a:solidFill>
                  <a:srgbClr val="585858"/>
                </a:solidFill>
                <a:latin typeface="Calibri"/>
                <a:cs typeface="Calibri"/>
              </a:rPr>
              <a:t>Manufacturing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311008" y="632078"/>
            <a:ext cx="4058285" cy="6089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R="5080">
              <a:lnSpc>
                <a:spcPts val="1395"/>
              </a:lnSpc>
              <a:spcBef>
                <a:spcPts val="100"/>
              </a:spcBef>
            </a:pPr>
            <a:r>
              <a:rPr dirty="0" sz="1200">
                <a:solidFill>
                  <a:srgbClr val="2E6B96"/>
                </a:solidFill>
                <a:latin typeface="Franklin Gothic Book"/>
                <a:cs typeface="Franklin Gothic Book"/>
              </a:rPr>
              <a:t>National </a:t>
            </a:r>
            <a:r>
              <a:rPr dirty="0" sz="1200" spc="-25">
                <a:solidFill>
                  <a:srgbClr val="2E6B96"/>
                </a:solidFill>
                <a:latin typeface="Franklin Gothic Book"/>
                <a:cs typeface="Franklin Gothic Book"/>
              </a:rPr>
              <a:t>Over-the-</a:t>
            </a:r>
            <a:r>
              <a:rPr dirty="0" sz="1200" spc="-20">
                <a:solidFill>
                  <a:srgbClr val="2E6B96"/>
                </a:solidFill>
                <a:latin typeface="Franklin Gothic Book"/>
                <a:cs typeface="Franklin Gothic Book"/>
              </a:rPr>
              <a:t>Year</a:t>
            </a:r>
            <a:r>
              <a:rPr dirty="0" sz="12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200">
                <a:solidFill>
                  <a:srgbClr val="2E6B96"/>
                </a:solidFill>
                <a:latin typeface="Franklin Gothic Book"/>
                <a:cs typeface="Franklin Gothic Book"/>
              </a:rPr>
              <a:t>Employment</a:t>
            </a:r>
            <a:r>
              <a:rPr dirty="0" sz="12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200">
                <a:solidFill>
                  <a:srgbClr val="2E6B96"/>
                </a:solidFill>
                <a:latin typeface="Franklin Gothic Book"/>
                <a:cs typeface="Franklin Gothic Book"/>
              </a:rPr>
              <a:t>Change</a:t>
            </a:r>
            <a:r>
              <a:rPr dirty="0" sz="12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200">
                <a:solidFill>
                  <a:srgbClr val="2E6B96"/>
                </a:solidFill>
                <a:latin typeface="Franklin Gothic Book"/>
                <a:cs typeface="Franklin Gothic Book"/>
              </a:rPr>
              <a:t>by</a:t>
            </a:r>
            <a:r>
              <a:rPr dirty="0" sz="12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200">
                <a:solidFill>
                  <a:srgbClr val="2E6B96"/>
                </a:solidFill>
                <a:latin typeface="Franklin Gothic Book"/>
                <a:cs typeface="Franklin Gothic Book"/>
              </a:rPr>
              <a:t>Industry</a:t>
            </a:r>
            <a:r>
              <a:rPr dirty="0" sz="1200" spc="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200" spc="-10">
                <a:solidFill>
                  <a:srgbClr val="2E6B96"/>
                </a:solidFill>
                <a:latin typeface="Franklin Gothic Book"/>
                <a:cs typeface="Franklin Gothic Book"/>
              </a:rPr>
              <a:t>Group*</a:t>
            </a:r>
            <a:endParaRPr sz="1200">
              <a:latin typeface="Franklin Gothic Book"/>
              <a:cs typeface="Franklin Gothic Book"/>
            </a:endParaRPr>
          </a:p>
          <a:p>
            <a:pPr algn="ctr" marR="4445">
              <a:lnSpc>
                <a:spcPts val="1365"/>
              </a:lnSpc>
            </a:pPr>
            <a:r>
              <a:rPr dirty="0" sz="1200">
                <a:solidFill>
                  <a:srgbClr val="2E6B96"/>
                </a:solidFill>
                <a:latin typeface="Franklin Gothic Book"/>
                <a:cs typeface="Franklin Gothic Book"/>
              </a:rPr>
              <a:t>July</a:t>
            </a:r>
            <a:r>
              <a:rPr dirty="0" sz="12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200" spc="-20">
                <a:solidFill>
                  <a:srgbClr val="2E6B96"/>
                </a:solidFill>
                <a:latin typeface="Franklin Gothic Book"/>
                <a:cs typeface="Franklin Gothic Book"/>
              </a:rPr>
              <a:t>2026</a:t>
            </a:r>
            <a:endParaRPr sz="1200">
              <a:latin typeface="Franklin Gothic Book"/>
              <a:cs typeface="Franklin Gothic Book"/>
            </a:endParaRPr>
          </a:p>
          <a:p>
            <a:pPr algn="ctr">
              <a:lnSpc>
                <a:spcPts val="900"/>
              </a:lnSpc>
            </a:pPr>
            <a:r>
              <a:rPr dirty="0" sz="800" spc="-10">
                <a:solidFill>
                  <a:srgbClr val="2E6B96"/>
                </a:solidFill>
                <a:latin typeface="Franklin Gothic Book"/>
                <a:cs typeface="Franklin Gothic Book"/>
              </a:rPr>
              <a:t>(1,000s</a:t>
            </a:r>
            <a:r>
              <a:rPr dirty="0" sz="8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800" spc="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 spc="-10">
                <a:solidFill>
                  <a:srgbClr val="2E6B96"/>
                </a:solidFill>
                <a:latin typeface="Franklin Gothic Book"/>
                <a:cs typeface="Franklin Gothic Book"/>
              </a:rPr>
              <a:t>Jobs)</a:t>
            </a:r>
            <a:endParaRPr sz="800">
              <a:latin typeface="Franklin Gothic Book"/>
              <a:cs typeface="Franklin Gothic Book"/>
            </a:endParaRPr>
          </a:p>
          <a:p>
            <a:pPr algn="ctr" marR="5715">
              <a:lnSpc>
                <a:spcPts val="930"/>
              </a:lnSpc>
            </a:pPr>
            <a:r>
              <a:rPr dirty="0" sz="800">
                <a:solidFill>
                  <a:srgbClr val="2E6B96"/>
                </a:solidFill>
                <a:latin typeface="Franklin Gothic Book"/>
                <a:cs typeface="Franklin Gothic Book"/>
              </a:rPr>
              <a:t>Source:</a:t>
            </a:r>
            <a:r>
              <a:rPr dirty="0" sz="800" spc="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 spc="-10">
                <a:solidFill>
                  <a:srgbClr val="2E6B96"/>
                </a:solidFill>
                <a:latin typeface="Franklin Gothic Book"/>
                <a:cs typeface="Franklin Gothic Book"/>
              </a:rPr>
              <a:t>Bureau</a:t>
            </a:r>
            <a:r>
              <a:rPr dirty="0" sz="800" spc="-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800" spc="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>
                <a:solidFill>
                  <a:srgbClr val="2E6B96"/>
                </a:solidFill>
                <a:latin typeface="Franklin Gothic Book"/>
                <a:cs typeface="Franklin Gothic Book"/>
              </a:rPr>
              <a:t>Labor</a:t>
            </a:r>
            <a:r>
              <a:rPr dirty="0" sz="8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 spc="-10">
                <a:solidFill>
                  <a:srgbClr val="2E6B96"/>
                </a:solidFill>
                <a:latin typeface="Franklin Gothic Book"/>
                <a:cs typeface="Franklin Gothic Book"/>
              </a:rPr>
              <a:t>Statistics,</a:t>
            </a:r>
            <a:r>
              <a:rPr dirty="0" sz="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>
                <a:solidFill>
                  <a:srgbClr val="2E6B96"/>
                </a:solidFill>
                <a:latin typeface="Franklin Gothic Book"/>
                <a:cs typeface="Franklin Gothic Book"/>
              </a:rPr>
              <a:t>CES,</a:t>
            </a:r>
            <a:r>
              <a:rPr dirty="0" sz="8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 spc="-10">
                <a:solidFill>
                  <a:srgbClr val="2E6B96"/>
                </a:solidFill>
                <a:latin typeface="Franklin Gothic Book"/>
                <a:cs typeface="Franklin Gothic Book"/>
              </a:rPr>
              <a:t>Not</a:t>
            </a:r>
            <a:r>
              <a:rPr dirty="0" sz="8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>
                <a:solidFill>
                  <a:srgbClr val="2E6B96"/>
                </a:solidFill>
                <a:latin typeface="Franklin Gothic Book"/>
                <a:cs typeface="Franklin Gothic Book"/>
              </a:rPr>
              <a:t>Seasonally</a:t>
            </a:r>
            <a:r>
              <a:rPr dirty="0" sz="800" spc="5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800" spc="-10">
                <a:solidFill>
                  <a:srgbClr val="2E6B96"/>
                </a:solidFill>
                <a:latin typeface="Franklin Gothic Book"/>
                <a:cs typeface="Franklin Gothic Book"/>
              </a:rPr>
              <a:t>Adjusted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6615176" y="566801"/>
            <a:ext cx="5438775" cy="4914900"/>
          </a:xfrm>
          <a:custGeom>
            <a:avLst/>
            <a:gdLst/>
            <a:ahLst/>
            <a:cxnLst/>
            <a:rect l="l" t="t" r="r" b="b"/>
            <a:pathLst>
              <a:path w="5438775" h="4914900">
                <a:moveTo>
                  <a:pt x="0" y="4914900"/>
                </a:moveTo>
                <a:lnTo>
                  <a:pt x="5438775" y="4914900"/>
                </a:lnTo>
                <a:lnTo>
                  <a:pt x="5438775" y="0"/>
                </a:lnTo>
                <a:lnTo>
                  <a:pt x="0" y="0"/>
                </a:lnTo>
                <a:lnTo>
                  <a:pt x="0" y="49149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46" name="object 4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762000" cy="6858000"/>
          </a:xfrm>
          <a:custGeom>
            <a:avLst/>
            <a:gdLst/>
            <a:ahLst/>
            <a:cxnLst/>
            <a:rect l="l" t="t" r="r" b="b"/>
            <a:pathLst>
              <a:path w="762000" h="6858000">
                <a:moveTo>
                  <a:pt x="762000" y="0"/>
                </a:moveTo>
                <a:lnTo>
                  <a:pt x="0" y="0"/>
                </a:lnTo>
                <a:lnTo>
                  <a:pt x="0" y="6858000"/>
                </a:lnTo>
                <a:lnTo>
                  <a:pt x="762000" y="6858000"/>
                </a:lnTo>
                <a:lnTo>
                  <a:pt x="762000" y="0"/>
                </a:lnTo>
                <a:close/>
              </a:path>
            </a:pathLst>
          </a:custGeom>
          <a:solidFill>
            <a:srgbClr val="0084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1282426" y="6357937"/>
            <a:ext cx="0" cy="277495"/>
          </a:xfrm>
          <a:custGeom>
            <a:avLst/>
            <a:gdLst/>
            <a:ahLst/>
            <a:cxnLst/>
            <a:rect l="l" t="t" r="r" b="b"/>
            <a:pathLst>
              <a:path w="0" h="277495">
                <a:moveTo>
                  <a:pt x="0" y="0"/>
                </a:moveTo>
                <a:lnTo>
                  <a:pt x="0" y="276999"/>
                </a:lnTo>
              </a:path>
            </a:pathLst>
          </a:custGeom>
          <a:ln w="12700">
            <a:solidFill>
              <a:srgbClr val="7E7E7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8369300" y="6372243"/>
            <a:ext cx="2757805" cy="2635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r">
              <a:lnSpc>
                <a:spcPts val="990"/>
              </a:lnSpc>
            </a:pPr>
            <a:r>
              <a:rPr dirty="0" sz="900" spc="-10">
                <a:solidFill>
                  <a:srgbClr val="808080"/>
                </a:solidFill>
                <a:latin typeface="Franklin Gothic Medium"/>
                <a:cs typeface="Franklin Gothic Medium"/>
              </a:rPr>
              <a:t>Comprehensive</a:t>
            </a:r>
            <a:r>
              <a:rPr dirty="0" sz="900" spc="-30">
                <a:solidFill>
                  <a:srgbClr val="808080"/>
                </a:solidFill>
                <a:latin typeface="Franklin Gothic Medium"/>
                <a:cs typeface="Franklin Gothic Medium"/>
              </a:rPr>
              <a:t> </a:t>
            </a:r>
            <a:r>
              <a:rPr dirty="0" sz="900">
                <a:solidFill>
                  <a:srgbClr val="808080"/>
                </a:solidFill>
                <a:latin typeface="Franklin Gothic Medium"/>
                <a:cs typeface="Franklin Gothic Medium"/>
              </a:rPr>
              <a:t>Economic</a:t>
            </a:r>
            <a:r>
              <a:rPr dirty="0" sz="900" spc="25">
                <a:solidFill>
                  <a:srgbClr val="808080"/>
                </a:solidFill>
                <a:latin typeface="Franklin Gothic Medium"/>
                <a:cs typeface="Franklin Gothic Medium"/>
              </a:rPr>
              <a:t> </a:t>
            </a:r>
            <a:r>
              <a:rPr dirty="0" sz="900">
                <a:solidFill>
                  <a:srgbClr val="808080"/>
                </a:solidFill>
                <a:latin typeface="Franklin Gothic Medium"/>
                <a:cs typeface="Franklin Gothic Medium"/>
              </a:rPr>
              <a:t>Development</a:t>
            </a:r>
            <a:r>
              <a:rPr dirty="0" sz="900" spc="5">
                <a:solidFill>
                  <a:srgbClr val="808080"/>
                </a:solidFill>
                <a:latin typeface="Franklin Gothic Medium"/>
                <a:cs typeface="Franklin Gothic Medium"/>
              </a:rPr>
              <a:t> </a:t>
            </a:r>
            <a:r>
              <a:rPr dirty="0" sz="900" spc="-10">
                <a:solidFill>
                  <a:srgbClr val="808080"/>
                </a:solidFill>
                <a:latin typeface="Franklin Gothic Medium"/>
                <a:cs typeface="Franklin Gothic Medium"/>
              </a:rPr>
              <a:t>Strategy</a:t>
            </a:r>
            <a:r>
              <a:rPr dirty="0" sz="900" spc="-25">
                <a:solidFill>
                  <a:srgbClr val="808080"/>
                </a:solidFill>
                <a:latin typeface="Franklin Gothic Medium"/>
                <a:cs typeface="Franklin Gothic Medium"/>
              </a:rPr>
              <a:t> </a:t>
            </a:r>
            <a:r>
              <a:rPr dirty="0" sz="900" spc="-10">
                <a:solidFill>
                  <a:srgbClr val="808080"/>
                </a:solidFill>
                <a:latin typeface="Franklin Gothic Medium"/>
                <a:cs typeface="Franklin Gothic Medium"/>
              </a:rPr>
              <a:t>(CEDS)</a:t>
            </a:r>
            <a:endParaRPr sz="900">
              <a:latin typeface="Franklin Gothic Medium"/>
              <a:cs typeface="Franklin Gothic Medium"/>
            </a:endParaRPr>
          </a:p>
          <a:p>
            <a:pPr algn="r">
              <a:lnSpc>
                <a:spcPts val="1065"/>
              </a:lnSpc>
            </a:pPr>
            <a:r>
              <a:rPr dirty="0" sz="900" spc="-10">
                <a:solidFill>
                  <a:srgbClr val="7E7E7E"/>
                </a:solidFill>
                <a:latin typeface="Franklin Gothic Medium"/>
                <a:cs typeface="Franklin Gothic Medium"/>
              </a:rPr>
              <a:t>September</a:t>
            </a:r>
            <a:r>
              <a:rPr dirty="0" sz="900" spc="25">
                <a:solidFill>
                  <a:srgbClr val="7E7E7E"/>
                </a:solidFill>
                <a:latin typeface="Franklin Gothic Medium"/>
                <a:cs typeface="Franklin Gothic Medium"/>
              </a:rPr>
              <a:t> </a:t>
            </a:r>
            <a:r>
              <a:rPr dirty="0" sz="900" spc="-20">
                <a:solidFill>
                  <a:srgbClr val="7E7E7E"/>
                </a:solidFill>
                <a:latin typeface="Franklin Gothic Medium"/>
                <a:cs typeface="Franklin Gothic Medium"/>
              </a:rPr>
              <a:t>2026</a:t>
            </a:r>
            <a:endParaRPr sz="900">
              <a:latin typeface="Franklin Gothic Medium"/>
              <a:cs typeface="Franklin Gothic Medium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76350" y="6134100"/>
            <a:ext cx="3038475" cy="561975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1751691" y="6407467"/>
            <a:ext cx="159385" cy="1739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950" spc="-25">
                <a:solidFill>
                  <a:srgbClr val="7E7E7E"/>
                </a:solidFill>
                <a:latin typeface="Calibri"/>
                <a:cs typeface="Calibri"/>
              </a:rPr>
              <a:t>13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945197" y="591248"/>
            <a:ext cx="5012055" cy="448945"/>
          </a:xfrm>
          <a:prstGeom prst="rect"/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2750"/>
              <a:t>Income</a:t>
            </a:r>
            <a:r>
              <a:rPr dirty="0" sz="2750" spc="65"/>
              <a:t> </a:t>
            </a:r>
            <a:r>
              <a:rPr dirty="0" sz="2750"/>
              <a:t>Inequality</a:t>
            </a:r>
            <a:r>
              <a:rPr dirty="0" sz="2750" spc="85"/>
              <a:t> </a:t>
            </a:r>
            <a:r>
              <a:rPr dirty="0" sz="2750"/>
              <a:t>in</a:t>
            </a:r>
            <a:r>
              <a:rPr dirty="0" sz="2750" spc="95"/>
              <a:t> </a:t>
            </a:r>
            <a:r>
              <a:rPr dirty="0" sz="2750"/>
              <a:t>COG</a:t>
            </a:r>
            <a:r>
              <a:rPr dirty="0" sz="2750" spc="125"/>
              <a:t> </a:t>
            </a:r>
            <a:r>
              <a:rPr dirty="0" sz="2750" spc="-10"/>
              <a:t>Region</a:t>
            </a:r>
            <a:endParaRPr sz="2750"/>
          </a:p>
        </p:txBody>
      </p:sp>
      <p:grpSp>
        <p:nvGrpSpPr>
          <p:cNvPr id="8" name="object 8"/>
          <p:cNvGrpSpPr/>
          <p:nvPr/>
        </p:nvGrpSpPr>
        <p:grpSpPr>
          <a:xfrm>
            <a:off x="6410325" y="0"/>
            <a:ext cx="5324475" cy="6858000"/>
            <a:chOff x="6410325" y="0"/>
            <a:chExt cx="5324475" cy="685800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48425" y="0"/>
              <a:ext cx="5248275" cy="685799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429375" y="4759"/>
              <a:ext cx="5286375" cy="6853555"/>
            </a:xfrm>
            <a:custGeom>
              <a:avLst/>
              <a:gdLst/>
              <a:ahLst/>
              <a:cxnLst/>
              <a:rect l="l" t="t" r="r" b="b"/>
              <a:pathLst>
                <a:path w="5286375" h="6853555">
                  <a:moveTo>
                    <a:pt x="5286375" y="6853240"/>
                  </a:moveTo>
                  <a:lnTo>
                    <a:pt x="5286375" y="0"/>
                  </a:lnTo>
                </a:path>
                <a:path w="5286375" h="6853555">
                  <a:moveTo>
                    <a:pt x="0" y="0"/>
                  </a:moveTo>
                  <a:lnTo>
                    <a:pt x="0" y="6853240"/>
                  </a:lnTo>
                </a:path>
              </a:pathLst>
            </a:custGeom>
            <a:ln w="38100">
              <a:solidFill>
                <a:srgbClr val="ADADA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1041400" y="1305242"/>
            <a:ext cx="4668520" cy="3262629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298450" marR="77470" indent="-286385">
              <a:lnSpc>
                <a:spcPct val="100400"/>
              </a:lnSpc>
              <a:spcBef>
                <a:spcPts val="90"/>
              </a:spcBef>
              <a:buFont typeface="Arial"/>
              <a:buChar char="•"/>
              <a:tabLst>
                <a:tab pos="298450" algn="l"/>
              </a:tabLst>
            </a:pP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Mean</a:t>
            </a:r>
            <a:r>
              <a:rPr dirty="0" sz="24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household</a:t>
            </a:r>
            <a:r>
              <a:rPr dirty="0" sz="24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income</a:t>
            </a:r>
            <a:r>
              <a:rPr dirty="0" sz="24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in</a:t>
            </a:r>
            <a:r>
              <a:rPr dirty="0" sz="2400" spc="-4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25">
                <a:solidFill>
                  <a:srgbClr val="2E6B96"/>
                </a:solidFill>
                <a:latin typeface="Franklin Gothic Book"/>
                <a:cs typeface="Franklin Gothic Book"/>
              </a:rPr>
              <a:t>the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COG</a:t>
            </a:r>
            <a:r>
              <a:rPr dirty="0" sz="2400" spc="-9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region</a:t>
            </a:r>
            <a:r>
              <a:rPr dirty="0" sz="2400" spc="-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ranges</a:t>
            </a:r>
            <a:r>
              <a:rPr dirty="0" sz="24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from</a:t>
            </a:r>
            <a:r>
              <a:rPr dirty="0" sz="24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2E6B96"/>
                </a:solidFill>
                <a:latin typeface="Franklin Gothic Book"/>
                <a:cs typeface="Franklin Gothic Book"/>
              </a:rPr>
              <a:t>$27,000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to</a:t>
            </a:r>
            <a:r>
              <a:rPr dirty="0" sz="24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2E6B96"/>
                </a:solidFill>
                <a:latin typeface="Franklin Gothic Book"/>
                <a:cs typeface="Franklin Gothic Book"/>
              </a:rPr>
              <a:t>$550,000</a:t>
            </a:r>
            <a:endParaRPr sz="2400">
              <a:latin typeface="Franklin Gothic Book"/>
              <a:cs typeface="Franklin Gothic Book"/>
            </a:endParaRPr>
          </a:p>
          <a:p>
            <a:pPr marL="298450" indent="-285750">
              <a:lnSpc>
                <a:spcPts val="2865"/>
              </a:lnSpc>
              <a:spcBef>
                <a:spcPts val="1250"/>
              </a:spcBef>
              <a:buFont typeface="Arial"/>
              <a:buChar char="•"/>
              <a:tabLst>
                <a:tab pos="298450" algn="l"/>
              </a:tabLst>
            </a:pP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Spatial</a:t>
            </a:r>
            <a:r>
              <a:rPr dirty="0" sz="2400" spc="-9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distribution</a:t>
            </a:r>
            <a:r>
              <a:rPr dirty="0" sz="24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24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2E6B96"/>
                </a:solidFill>
                <a:latin typeface="Franklin Gothic Book"/>
                <a:cs typeface="Franklin Gothic Book"/>
              </a:rPr>
              <a:t>income</a:t>
            </a:r>
            <a:endParaRPr sz="2400">
              <a:latin typeface="Franklin Gothic Book"/>
              <a:cs typeface="Franklin Gothic Book"/>
            </a:endParaRPr>
          </a:p>
          <a:p>
            <a:pPr marL="298450">
              <a:lnSpc>
                <a:spcPts val="2865"/>
              </a:lnSpc>
            </a:pPr>
            <a:r>
              <a:rPr dirty="0" sz="2400" spc="-10">
                <a:solidFill>
                  <a:srgbClr val="2E6B96"/>
                </a:solidFill>
                <a:latin typeface="Franklin Gothic Book"/>
                <a:cs typeface="Franklin Gothic Book"/>
              </a:rPr>
              <a:t>differences</a:t>
            </a:r>
            <a:endParaRPr sz="2400">
              <a:latin typeface="Franklin Gothic Book"/>
              <a:cs typeface="Franklin Gothic Book"/>
            </a:endParaRPr>
          </a:p>
          <a:p>
            <a:pPr lvl="1" marL="756285" marR="5080" indent="-286385">
              <a:lnSpc>
                <a:spcPct val="100400"/>
              </a:lnSpc>
              <a:spcBef>
                <a:spcPts val="1165"/>
              </a:spcBef>
              <a:buFont typeface="Arial"/>
              <a:buChar char="•"/>
              <a:tabLst>
                <a:tab pos="756285" algn="l"/>
              </a:tabLst>
            </a:pP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400" spc="-3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western</a:t>
            </a:r>
            <a:r>
              <a:rPr dirty="0" sz="2400" spc="-1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half</a:t>
            </a:r>
            <a:r>
              <a:rPr dirty="0" sz="24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of</a:t>
            </a:r>
            <a:r>
              <a:rPr dirty="0" sz="2400" spc="-9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400" spc="-10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2E6B96"/>
                </a:solidFill>
                <a:latin typeface="Franklin Gothic Book"/>
                <a:cs typeface="Franklin Gothic Book"/>
              </a:rPr>
              <a:t>region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has</a:t>
            </a:r>
            <a:r>
              <a:rPr dirty="0" sz="2400" spc="-5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significantly</a:t>
            </a:r>
            <a:r>
              <a:rPr dirty="0" sz="24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2E6B96"/>
                </a:solidFill>
                <a:latin typeface="Franklin Gothic Book"/>
                <a:cs typeface="Franklin Gothic Book"/>
              </a:rPr>
              <a:t>higher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incomes</a:t>
            </a:r>
            <a:r>
              <a:rPr dirty="0" sz="2400" spc="-4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than</a:t>
            </a:r>
            <a:r>
              <a:rPr dirty="0" sz="2400" spc="-7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the</a:t>
            </a:r>
            <a:r>
              <a:rPr dirty="0" sz="24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2E6B96"/>
                </a:solidFill>
                <a:latin typeface="Franklin Gothic Book"/>
                <a:cs typeface="Franklin Gothic Book"/>
              </a:rPr>
              <a:t>eastern</a:t>
            </a:r>
            <a:r>
              <a:rPr dirty="0" sz="2400" spc="-8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20">
                <a:solidFill>
                  <a:srgbClr val="2E6B96"/>
                </a:solidFill>
                <a:latin typeface="Franklin Gothic Book"/>
                <a:cs typeface="Franklin Gothic Book"/>
              </a:rPr>
              <a:t>side</a:t>
            </a:r>
            <a:endParaRPr sz="24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80160" y="1791080"/>
            <a:ext cx="10911840" cy="0"/>
          </a:xfrm>
          <a:custGeom>
            <a:avLst/>
            <a:gdLst/>
            <a:ahLst/>
            <a:cxnLst/>
            <a:rect l="l" t="t" r="r" b="b"/>
            <a:pathLst>
              <a:path w="10911840" h="0">
                <a:moveTo>
                  <a:pt x="0" y="0"/>
                </a:moveTo>
                <a:lnTo>
                  <a:pt x="10911840" y="0"/>
                </a:lnTo>
              </a:path>
            </a:pathLst>
          </a:custGeom>
          <a:ln w="38100">
            <a:solidFill>
              <a:srgbClr val="0086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1268349" y="443611"/>
            <a:ext cx="9768840" cy="1118870"/>
          </a:xfrm>
          <a:prstGeom prst="rect"/>
        </p:spPr>
        <p:txBody>
          <a:bodyPr wrap="square" lIns="0" tIns="31115" rIns="0" bIns="0" rtlCol="0" vert="horz">
            <a:spAutoFit/>
          </a:bodyPr>
          <a:lstStyle/>
          <a:p>
            <a:pPr marL="12700" marR="5080">
              <a:lnSpc>
                <a:spcPts val="4280"/>
              </a:lnSpc>
              <a:spcBef>
                <a:spcPts val="245"/>
              </a:spcBef>
            </a:pPr>
            <a:r>
              <a:rPr dirty="0"/>
              <a:t>What</a:t>
            </a:r>
            <a:r>
              <a:rPr dirty="0" spc="-20"/>
              <a:t> </a:t>
            </a:r>
            <a:r>
              <a:rPr dirty="0"/>
              <a:t>is</a:t>
            </a:r>
            <a:r>
              <a:rPr dirty="0" spc="-110"/>
              <a:t> </a:t>
            </a:r>
            <a:r>
              <a:rPr dirty="0"/>
              <a:t>a</a:t>
            </a:r>
            <a:r>
              <a:rPr dirty="0" spc="-50"/>
              <a:t> </a:t>
            </a:r>
            <a:r>
              <a:rPr dirty="0"/>
              <a:t>Comprehensive</a:t>
            </a:r>
            <a:r>
              <a:rPr dirty="0" spc="-65"/>
              <a:t> </a:t>
            </a:r>
            <a:r>
              <a:rPr dirty="0"/>
              <a:t>Economic</a:t>
            </a:r>
            <a:r>
              <a:rPr dirty="0" spc="-10"/>
              <a:t> Development </a:t>
            </a:r>
            <a:r>
              <a:rPr dirty="0"/>
              <a:t>Strategy</a:t>
            </a:r>
            <a:r>
              <a:rPr dirty="0" spc="-145"/>
              <a:t> </a:t>
            </a:r>
            <a:r>
              <a:rPr dirty="0" spc="-10"/>
              <a:t>(CEDS)?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17</a:t>
            </a:fld>
          </a:p>
        </p:txBody>
      </p:sp>
      <p:sp>
        <p:nvSpPr>
          <p:cNvPr id="4" name="object 4"/>
          <p:cNvSpPr txBox="1"/>
          <p:nvPr/>
        </p:nvSpPr>
        <p:spPr>
          <a:xfrm>
            <a:off x="1359788" y="1921192"/>
            <a:ext cx="9226550" cy="311404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55600" marR="1297305" indent="-343535">
              <a:lnSpc>
                <a:spcPct val="100800"/>
              </a:lnSpc>
              <a:spcBef>
                <a:spcPts val="8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A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185">
                <a:solidFill>
                  <a:srgbClr val="2E6B96"/>
                </a:solidFill>
                <a:latin typeface="Calibri"/>
                <a:cs typeface="Calibri"/>
              </a:rPr>
              <a:t>CEDS</a:t>
            </a:r>
            <a:r>
              <a:rPr dirty="0" sz="1800" spc="-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100">
                <a:solidFill>
                  <a:srgbClr val="2E6B96"/>
                </a:solidFill>
                <a:latin typeface="Calibri"/>
                <a:cs typeface="Calibri"/>
              </a:rPr>
              <a:t>is</a:t>
            </a:r>
            <a:r>
              <a:rPr dirty="0" sz="1800" spc="-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90">
                <a:solidFill>
                  <a:srgbClr val="2E6B96"/>
                </a:solidFill>
                <a:latin typeface="Calibri"/>
                <a:cs typeface="Calibri"/>
              </a:rPr>
              <a:t>a</a:t>
            </a:r>
            <a:r>
              <a:rPr dirty="0" sz="1800" spc="5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50">
                <a:solidFill>
                  <a:srgbClr val="2E6B96"/>
                </a:solidFill>
                <a:latin typeface="Calibri"/>
                <a:cs typeface="Calibri"/>
              </a:rPr>
              <a:t>shared,</a:t>
            </a:r>
            <a:r>
              <a:rPr dirty="0" sz="1800" spc="4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regional</a:t>
            </a:r>
            <a:r>
              <a:rPr dirty="0" sz="1800" spc="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strategy</a:t>
            </a:r>
            <a:r>
              <a:rPr dirty="0" sz="1800" spc="4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for</a:t>
            </a:r>
            <a:r>
              <a:rPr dirty="0" sz="1800" spc="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strengthening</a:t>
            </a:r>
            <a:r>
              <a:rPr dirty="0" sz="1800" spc="-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economic</a:t>
            </a:r>
            <a:r>
              <a:rPr dirty="0" sz="1800" spc="6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opportunity, </a:t>
            </a:r>
            <a:r>
              <a:rPr dirty="0" sz="1800" spc="50">
                <a:solidFill>
                  <a:srgbClr val="2E6B96"/>
                </a:solidFill>
                <a:latin typeface="Calibri"/>
                <a:cs typeface="Calibri"/>
              </a:rPr>
              <a:t>competitiveness</a:t>
            </a:r>
            <a:r>
              <a:rPr dirty="0" sz="1800" spc="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1800" spc="-5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40">
                <a:solidFill>
                  <a:srgbClr val="2E6B96"/>
                </a:solidFill>
                <a:latin typeface="Calibri"/>
                <a:cs typeface="Calibri"/>
              </a:rPr>
              <a:t>resilience</a:t>
            </a:r>
            <a:endParaRPr sz="1800">
              <a:latin typeface="Calibri"/>
              <a:cs typeface="Calibri"/>
            </a:endParaRPr>
          </a:p>
          <a:p>
            <a:pPr marL="355600" marR="5080" indent="-343535">
              <a:lnSpc>
                <a:spcPct val="100800"/>
              </a:lnSpc>
              <a:spcBef>
                <a:spcPts val="120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800" spc="50">
                <a:solidFill>
                  <a:srgbClr val="2E6B96"/>
                </a:solidFill>
                <a:latin typeface="Calibri"/>
                <a:cs typeface="Calibri"/>
              </a:rPr>
              <a:t>Brings</a:t>
            </a:r>
            <a:r>
              <a:rPr dirty="0" sz="1800" spc="8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together</a:t>
            </a:r>
            <a:r>
              <a:rPr dirty="0" sz="1800" spc="4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leaders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from</a:t>
            </a:r>
            <a:r>
              <a:rPr dirty="0" sz="1800" spc="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80">
                <a:solidFill>
                  <a:srgbClr val="2E6B96"/>
                </a:solidFill>
                <a:latin typeface="Calibri"/>
                <a:cs typeface="Calibri"/>
              </a:rPr>
              <a:t>local</a:t>
            </a:r>
            <a:r>
              <a:rPr dirty="0" sz="1800" spc="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government,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the</a:t>
            </a:r>
            <a:r>
              <a:rPr dirty="0" sz="1800" spc="-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private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sector,</a:t>
            </a:r>
            <a:r>
              <a:rPr dirty="0" sz="1800" spc="6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50">
                <a:solidFill>
                  <a:srgbClr val="2E6B96"/>
                </a:solidFill>
                <a:latin typeface="Calibri"/>
                <a:cs typeface="Calibri"/>
              </a:rPr>
              <a:t>non-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profit</a:t>
            </a:r>
            <a:r>
              <a:rPr dirty="0" sz="1800" spc="7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organizations,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foundations,</a:t>
            </a:r>
            <a:r>
              <a:rPr dirty="0" sz="1800" spc="-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1800" spc="8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stakeholder</a:t>
            </a:r>
            <a:r>
              <a:rPr dirty="0" sz="1800" spc="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50">
                <a:solidFill>
                  <a:srgbClr val="2E6B96"/>
                </a:solidFill>
                <a:latin typeface="Calibri"/>
                <a:cs typeface="Calibri"/>
              </a:rPr>
              <a:t>groups</a:t>
            </a:r>
            <a:r>
              <a:rPr dirty="0" sz="1800" spc="-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to</a:t>
            </a:r>
            <a:r>
              <a:rPr dirty="0" sz="1800" spc="5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identify</a:t>
            </a:r>
            <a:r>
              <a:rPr dirty="0" sz="1800" spc="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strategies</a:t>
            </a:r>
            <a:r>
              <a:rPr dirty="0" sz="1800" spc="-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5">
                <a:solidFill>
                  <a:srgbClr val="2E6B96"/>
                </a:solidFill>
                <a:latin typeface="Calibri"/>
                <a:cs typeface="Calibri"/>
              </a:rPr>
              <a:t>share</a:t>
            </a:r>
            <a:r>
              <a:rPr dirty="0" sz="1800" spc="-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ownership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of</a:t>
            </a:r>
            <a:r>
              <a:rPr dirty="0" sz="1800" spc="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5">
                <a:solidFill>
                  <a:srgbClr val="2E6B96"/>
                </a:solidFill>
                <a:latin typeface="Calibri"/>
                <a:cs typeface="Calibri"/>
              </a:rPr>
              <a:t>actions</a:t>
            </a:r>
            <a:endParaRPr sz="1800">
              <a:latin typeface="Calibri"/>
              <a:cs typeface="Calibri"/>
            </a:endParaRPr>
          </a:p>
          <a:p>
            <a:pPr marL="355600" marR="241300" indent="-343535">
              <a:lnSpc>
                <a:spcPct val="100800"/>
              </a:lnSpc>
              <a:spcBef>
                <a:spcPts val="113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Provides</a:t>
            </a:r>
            <a:r>
              <a:rPr dirty="0" sz="1800" spc="-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the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capacity-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building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foundation</a:t>
            </a:r>
            <a:r>
              <a:rPr dirty="0" sz="1800" spc="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10">
                <a:solidFill>
                  <a:srgbClr val="2E6B96"/>
                </a:solidFill>
                <a:latin typeface="Calibri"/>
                <a:cs typeface="Calibri"/>
              </a:rPr>
              <a:t>for</a:t>
            </a:r>
            <a:r>
              <a:rPr dirty="0" sz="1800" spc="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85">
                <a:solidFill>
                  <a:srgbClr val="2E6B96"/>
                </a:solidFill>
                <a:latin typeface="Calibri"/>
                <a:cs typeface="Calibri"/>
              </a:rPr>
              <a:t>cross-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sector</a:t>
            </a:r>
            <a:r>
              <a:rPr dirty="0" sz="1800" spc="3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collaboration</a:t>
            </a:r>
            <a:r>
              <a:rPr dirty="0" sz="1800" spc="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creates </a:t>
            </a:r>
            <a:r>
              <a:rPr dirty="0" sz="1800" spc="-25">
                <a:solidFill>
                  <a:srgbClr val="2E6B96"/>
                </a:solidFill>
                <a:latin typeface="Calibri"/>
                <a:cs typeface="Calibri"/>
              </a:rPr>
              <a:t>the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environment</a:t>
            </a:r>
            <a:r>
              <a:rPr dirty="0" sz="1800" spc="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for</a:t>
            </a:r>
            <a:r>
              <a:rPr dirty="0" sz="1800" spc="8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regional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economic</a:t>
            </a:r>
            <a:r>
              <a:rPr dirty="0" sz="1800" spc="1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prosperity</a:t>
            </a:r>
            <a:endParaRPr sz="1800">
              <a:latin typeface="Calibri"/>
              <a:cs typeface="Calibri"/>
            </a:endParaRPr>
          </a:p>
          <a:p>
            <a:pPr marL="355600" marR="15875" indent="-343535">
              <a:lnSpc>
                <a:spcPct val="100800"/>
              </a:lnSpc>
              <a:spcBef>
                <a:spcPts val="120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Approved</a:t>
            </a:r>
            <a:r>
              <a:rPr dirty="0" sz="1800" spc="-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by</a:t>
            </a:r>
            <a:r>
              <a:rPr dirty="0" sz="1800" spc="-6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the</a:t>
            </a:r>
            <a:r>
              <a:rPr dirty="0" sz="1800" spc="3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U.S.</a:t>
            </a:r>
            <a:r>
              <a:rPr dirty="0" sz="1800" spc="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5">
                <a:solidFill>
                  <a:srgbClr val="2E6B96"/>
                </a:solidFill>
                <a:latin typeface="Calibri"/>
                <a:cs typeface="Calibri"/>
              </a:rPr>
              <a:t>Economic</a:t>
            </a:r>
            <a:r>
              <a:rPr dirty="0" sz="1800" spc="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Development</a:t>
            </a:r>
            <a:r>
              <a:rPr dirty="0" sz="1800" spc="-5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Administration</a:t>
            </a:r>
            <a:r>
              <a:rPr dirty="0" sz="1800" spc="-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(EDA),</a:t>
            </a:r>
            <a:r>
              <a:rPr dirty="0" sz="1800" spc="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1800" spc="8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90">
                <a:solidFill>
                  <a:srgbClr val="2E6B96"/>
                </a:solidFill>
                <a:latin typeface="Calibri"/>
                <a:cs typeface="Calibri"/>
              </a:rPr>
              <a:t>a</a:t>
            </a:r>
            <a:r>
              <a:rPr dirty="0" sz="18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starting</a:t>
            </a:r>
            <a:r>
              <a:rPr dirty="0" sz="1800" spc="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point</a:t>
            </a:r>
            <a:r>
              <a:rPr dirty="0" sz="18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2E6B96"/>
                </a:solidFill>
                <a:latin typeface="Calibri"/>
                <a:cs typeface="Calibri"/>
              </a:rPr>
              <a:t>for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designation</a:t>
            </a:r>
            <a:r>
              <a:rPr dirty="0" sz="1800" spc="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100">
                <a:solidFill>
                  <a:srgbClr val="2E6B96"/>
                </a:solidFill>
                <a:latin typeface="Calibri"/>
                <a:cs typeface="Calibri"/>
              </a:rPr>
              <a:t>as</a:t>
            </a:r>
            <a:r>
              <a:rPr dirty="0" sz="1800" spc="8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an</a:t>
            </a:r>
            <a:r>
              <a:rPr dirty="0" sz="1800" spc="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5">
                <a:solidFill>
                  <a:srgbClr val="2E6B96"/>
                </a:solidFill>
                <a:latin typeface="Calibri"/>
                <a:cs typeface="Calibri"/>
              </a:rPr>
              <a:t>Economic</a:t>
            </a:r>
            <a:r>
              <a:rPr dirty="0" sz="1800" spc="9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Development</a:t>
            </a:r>
            <a:r>
              <a:rPr dirty="0" sz="1800" spc="-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50">
                <a:solidFill>
                  <a:srgbClr val="2E6B96"/>
                </a:solidFill>
                <a:latin typeface="Calibri"/>
                <a:cs typeface="Calibri"/>
              </a:rPr>
              <a:t>District</a:t>
            </a:r>
            <a:r>
              <a:rPr dirty="0" sz="1800" spc="8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45">
                <a:solidFill>
                  <a:srgbClr val="2E6B96"/>
                </a:solidFill>
                <a:latin typeface="Calibri"/>
                <a:cs typeface="Calibri"/>
              </a:rPr>
              <a:t>(EDD)</a:t>
            </a:r>
            <a:endParaRPr sz="18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2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1800" spc="65">
                <a:solidFill>
                  <a:srgbClr val="2E6B96"/>
                </a:solidFill>
                <a:latin typeface="Calibri"/>
                <a:cs typeface="Calibri"/>
              </a:rPr>
              <a:t>EDA</a:t>
            </a:r>
            <a:r>
              <a:rPr dirty="0" sz="1800" spc="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identifies</a:t>
            </a:r>
            <a:r>
              <a:rPr dirty="0" sz="1800" spc="8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economic</a:t>
            </a:r>
            <a:r>
              <a:rPr dirty="0" sz="1800" spc="8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50">
                <a:solidFill>
                  <a:srgbClr val="2E6B96"/>
                </a:solidFill>
                <a:latin typeface="Calibri"/>
                <a:cs typeface="Calibri"/>
              </a:rPr>
              <a:t>resilience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1800" spc="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workforce</a:t>
            </a:r>
            <a:r>
              <a:rPr dirty="0" sz="1800" spc="7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development</a:t>
            </a:r>
            <a:r>
              <a:rPr dirty="0" sz="1800" spc="5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140">
                <a:solidFill>
                  <a:srgbClr val="2E6B96"/>
                </a:solidFill>
                <a:latin typeface="Calibri"/>
                <a:cs typeface="Calibri"/>
              </a:rPr>
              <a:t>as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5">
                <a:solidFill>
                  <a:srgbClr val="2E6B96"/>
                </a:solidFill>
                <a:latin typeface="Calibri"/>
                <a:cs typeface="Calibri"/>
              </a:rPr>
              <a:t>essential</a:t>
            </a:r>
            <a:r>
              <a:rPr dirty="0" sz="18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to</a:t>
            </a:r>
            <a:r>
              <a:rPr dirty="0" sz="18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90">
                <a:solidFill>
                  <a:srgbClr val="2E6B96"/>
                </a:solidFill>
                <a:latin typeface="Calibri"/>
                <a:cs typeface="Calibri"/>
              </a:rPr>
              <a:t>a</a:t>
            </a:r>
            <a:r>
              <a:rPr dirty="0" sz="1800" spc="6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145">
                <a:solidFill>
                  <a:srgbClr val="2E6B96"/>
                </a:solidFill>
                <a:latin typeface="Calibri"/>
                <a:cs typeface="Calibri"/>
              </a:rPr>
              <a:t>CEDS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59788" y="1518856"/>
            <a:ext cx="10212070" cy="3387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25"/>
              </a:spcBef>
              <a:buClr>
                <a:srgbClr val="2E6B96"/>
              </a:buClr>
              <a:buFont typeface="Arial"/>
              <a:buChar char="•"/>
              <a:tabLst>
                <a:tab pos="355600" algn="l"/>
              </a:tabLst>
            </a:pP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Identify</a:t>
            </a:r>
            <a:r>
              <a:rPr dirty="0" sz="2000" spc="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strategies,</a:t>
            </a:r>
            <a:r>
              <a:rPr dirty="0" sz="2000" spc="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80">
                <a:solidFill>
                  <a:srgbClr val="2E6B96"/>
                </a:solidFill>
                <a:latin typeface="Calibri"/>
                <a:cs typeface="Calibri"/>
              </a:rPr>
              <a:t>accompanying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55">
                <a:solidFill>
                  <a:srgbClr val="2E6B96"/>
                </a:solidFill>
                <a:latin typeface="Calibri"/>
                <a:cs typeface="Calibri"/>
              </a:rPr>
              <a:t>implementable</a:t>
            </a:r>
            <a:r>
              <a:rPr dirty="0" sz="2000" spc="8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0">
                <a:solidFill>
                  <a:srgbClr val="2E6B96"/>
                </a:solidFill>
                <a:latin typeface="Calibri"/>
                <a:cs typeface="Calibri"/>
              </a:rPr>
              <a:t>actions,</a:t>
            </a:r>
            <a:r>
              <a:rPr dirty="0" sz="2000" spc="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0">
                <a:solidFill>
                  <a:srgbClr val="2E6B96"/>
                </a:solidFill>
                <a:latin typeface="Calibri"/>
                <a:cs typeface="Calibri"/>
              </a:rPr>
              <a:t>an</a:t>
            </a:r>
            <a:r>
              <a:rPr dirty="0" sz="2000" spc="114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evaluation</a:t>
            </a:r>
            <a:r>
              <a:rPr dirty="0" sz="2000" spc="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framework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-25">
                <a:solidFill>
                  <a:srgbClr val="2E6B96"/>
                </a:solidFill>
                <a:latin typeface="Calibri"/>
                <a:cs typeface="Calibri"/>
              </a:rPr>
              <a:t>to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dirty="0" sz="2000" spc="60">
                <a:solidFill>
                  <a:srgbClr val="2E6B96"/>
                </a:solidFill>
                <a:latin typeface="Calibri"/>
                <a:cs typeface="Calibri"/>
              </a:rPr>
              <a:t>measure</a:t>
            </a:r>
            <a:r>
              <a:rPr dirty="0" sz="2000" spc="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the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35">
                <a:solidFill>
                  <a:srgbClr val="2E6B96"/>
                </a:solidFill>
                <a:latin typeface="Calibri"/>
                <a:cs typeface="Calibri"/>
              </a:rPr>
              <a:t>success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over</a:t>
            </a:r>
            <a:r>
              <a:rPr dirty="0" sz="2000" spc="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14">
                <a:solidFill>
                  <a:srgbClr val="2E6B96"/>
                </a:solidFill>
                <a:latin typeface="Calibri"/>
                <a:cs typeface="Calibri"/>
              </a:rPr>
              <a:t>a</a:t>
            </a:r>
            <a:r>
              <a:rPr dirty="0" sz="2000" spc="-7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five-year</a:t>
            </a:r>
            <a:r>
              <a:rPr dirty="0" sz="2000" spc="-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period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Prioritize workforce </a:t>
            </a:r>
            <a:r>
              <a:rPr dirty="0" sz="2000" spc="45">
                <a:solidFill>
                  <a:srgbClr val="2E6B96"/>
                </a:solidFill>
                <a:latin typeface="Calibri"/>
                <a:cs typeface="Calibri"/>
              </a:rPr>
              <a:t>development,</a:t>
            </a:r>
            <a:r>
              <a:rPr dirty="0" sz="2000" spc="6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strengthen</a:t>
            </a:r>
            <a:r>
              <a:rPr dirty="0" sz="2000" spc="4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80">
                <a:solidFill>
                  <a:srgbClr val="2E6B96"/>
                </a:solidFill>
                <a:latin typeface="Calibri"/>
                <a:cs typeface="Calibri"/>
              </a:rPr>
              <a:t>economic</a:t>
            </a:r>
            <a:r>
              <a:rPr dirty="0" sz="2000" spc="114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resiliency,</a:t>
            </a:r>
            <a:r>
              <a:rPr dirty="0" sz="2000" spc="6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improve</a:t>
            </a:r>
            <a:r>
              <a:rPr dirty="0" sz="2000" spc="1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0">
                <a:solidFill>
                  <a:srgbClr val="2E6B96"/>
                </a:solidFill>
                <a:latin typeface="Calibri"/>
                <a:cs typeface="Calibri"/>
              </a:rPr>
              <a:t>economic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mobility,</a:t>
            </a:r>
            <a:r>
              <a:rPr dirty="0" sz="2000" spc="5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attract</a:t>
            </a:r>
            <a:r>
              <a:rPr dirty="0" sz="2000" spc="5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investment,</a:t>
            </a:r>
            <a:r>
              <a:rPr dirty="0" sz="2000" spc="5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2000" spc="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55">
                <a:solidFill>
                  <a:srgbClr val="2E6B96"/>
                </a:solidFill>
                <a:latin typeface="Calibri"/>
                <a:cs typeface="Calibri"/>
              </a:rPr>
              <a:t>support</a:t>
            </a:r>
            <a:r>
              <a:rPr dirty="0" sz="2000" spc="5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90">
                <a:solidFill>
                  <a:srgbClr val="2E6B96"/>
                </a:solidFill>
                <a:latin typeface="Calibri"/>
                <a:cs typeface="Calibri"/>
              </a:rPr>
              <a:t>business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000" spc="55">
                <a:solidFill>
                  <a:srgbClr val="2E6B96"/>
                </a:solidFill>
                <a:latin typeface="Calibri"/>
                <a:cs typeface="Calibri"/>
              </a:rPr>
              <a:t>Advance </a:t>
            </a:r>
            <a:r>
              <a:rPr dirty="0" sz="2000" spc="65">
                <a:solidFill>
                  <a:srgbClr val="2E6B96"/>
                </a:solidFill>
                <a:latin typeface="Calibri"/>
                <a:cs typeface="Calibri"/>
              </a:rPr>
              <a:t>inclusive</a:t>
            </a:r>
            <a:r>
              <a:rPr dirty="0" sz="2000" spc="-3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85">
                <a:solidFill>
                  <a:srgbClr val="2E6B96"/>
                </a:solidFill>
                <a:latin typeface="Calibri"/>
                <a:cs typeface="Calibri"/>
              </a:rPr>
              <a:t>economic</a:t>
            </a:r>
            <a:r>
              <a:rPr dirty="0" sz="2000" spc="6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growth</a:t>
            </a:r>
            <a:r>
              <a:rPr dirty="0" sz="2000" spc="-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2000" spc="-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improve</a:t>
            </a:r>
            <a:r>
              <a:rPr dirty="0" sz="2000" spc="5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quality</a:t>
            </a:r>
            <a:r>
              <a:rPr dirty="0" sz="2000" spc="-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of</a:t>
            </a:r>
            <a:r>
              <a:rPr dirty="0" sz="2000" spc="-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-20">
                <a:solidFill>
                  <a:srgbClr val="2E6B96"/>
                </a:solidFill>
                <a:latin typeface="Calibri"/>
                <a:cs typeface="Calibri"/>
              </a:rPr>
              <a:t>life</a:t>
            </a:r>
            <a:endParaRPr sz="2000">
              <a:latin typeface="Calibri"/>
              <a:cs typeface="Calibri"/>
            </a:endParaRPr>
          </a:p>
          <a:p>
            <a:pPr marL="355600" marR="510540" indent="-343535">
              <a:lnSpc>
                <a:spcPct val="100000"/>
              </a:lnSpc>
              <a:spcBef>
                <a:spcPts val="120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000" spc="70">
                <a:solidFill>
                  <a:srgbClr val="2E6B96"/>
                </a:solidFill>
                <a:latin typeface="Calibri"/>
                <a:cs typeface="Calibri"/>
              </a:rPr>
              <a:t>Create</a:t>
            </a:r>
            <a:r>
              <a:rPr dirty="0" sz="2000" spc="-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0">
                <a:solidFill>
                  <a:srgbClr val="2E6B96"/>
                </a:solidFill>
                <a:latin typeface="Calibri"/>
                <a:cs typeface="Calibri"/>
              </a:rPr>
              <a:t>shared</a:t>
            </a:r>
            <a:r>
              <a:rPr dirty="0" sz="2000" spc="-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ownership</a:t>
            </a:r>
            <a:r>
              <a:rPr dirty="0" sz="2000" spc="7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0">
                <a:solidFill>
                  <a:srgbClr val="2E6B96"/>
                </a:solidFill>
                <a:latin typeface="Calibri"/>
                <a:cs typeface="Calibri"/>
              </a:rPr>
              <a:t>across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the</a:t>
            </a:r>
            <a:r>
              <a:rPr dirty="0" sz="2000" spc="-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region</a:t>
            </a:r>
            <a:r>
              <a:rPr dirty="0" sz="2000" spc="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2000" spc="-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80">
                <a:solidFill>
                  <a:srgbClr val="2E6B96"/>
                </a:solidFill>
                <a:latin typeface="Calibri"/>
                <a:cs typeface="Calibri"/>
              </a:rPr>
              <a:t>sectors,</a:t>
            </a:r>
            <a:r>
              <a:rPr dirty="0" sz="2000" spc="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60">
                <a:solidFill>
                  <a:srgbClr val="2E6B96"/>
                </a:solidFill>
                <a:latin typeface="Calibri"/>
                <a:cs typeface="Calibri"/>
              </a:rPr>
              <a:t>focusing</a:t>
            </a:r>
            <a:r>
              <a:rPr dirty="0" sz="2000" spc="7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65">
                <a:solidFill>
                  <a:srgbClr val="2E6B96"/>
                </a:solidFill>
                <a:latin typeface="Calibri"/>
                <a:cs typeface="Calibri"/>
              </a:rPr>
              <a:t>on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5">
                <a:solidFill>
                  <a:srgbClr val="2E6B96"/>
                </a:solidFill>
                <a:latin typeface="Calibri"/>
                <a:cs typeface="Calibri"/>
              </a:rPr>
              <a:t>a</a:t>
            </a:r>
            <a:r>
              <a:rPr dirty="0" sz="2000" spc="-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unified</a:t>
            </a:r>
            <a:r>
              <a:rPr dirty="0" sz="2000" spc="-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regional </a:t>
            </a:r>
            <a:r>
              <a:rPr dirty="0" sz="2000" spc="70">
                <a:solidFill>
                  <a:srgbClr val="2E6B96"/>
                </a:solidFill>
                <a:latin typeface="Calibri"/>
                <a:cs typeface="Calibri"/>
              </a:rPr>
              <a:t>approach</a:t>
            </a:r>
            <a:r>
              <a:rPr dirty="0" sz="2000" spc="-7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to</a:t>
            </a:r>
            <a:r>
              <a:rPr dirty="0" sz="2000" spc="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85">
                <a:solidFill>
                  <a:srgbClr val="2E6B96"/>
                </a:solidFill>
                <a:latin typeface="Calibri"/>
                <a:cs typeface="Calibri"/>
              </a:rPr>
              <a:t>economic</a:t>
            </a:r>
            <a:r>
              <a:rPr dirty="0" sz="2000" spc="-9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development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000" spc="85">
                <a:solidFill>
                  <a:srgbClr val="2E6B96"/>
                </a:solidFill>
                <a:latin typeface="Calibri"/>
                <a:cs typeface="Calibri"/>
              </a:rPr>
              <a:t>Enhance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the</a:t>
            </a:r>
            <a:r>
              <a:rPr dirty="0" sz="2000" spc="-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region's</a:t>
            </a:r>
            <a:r>
              <a:rPr dirty="0" sz="2000" spc="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ability to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65">
                <a:solidFill>
                  <a:srgbClr val="2E6B96"/>
                </a:solidFill>
                <a:latin typeface="Calibri"/>
                <a:cs typeface="Calibri"/>
              </a:rPr>
              <a:t>compete</a:t>
            </a:r>
            <a:r>
              <a:rPr dirty="0" sz="2000" spc="-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for</a:t>
            </a:r>
            <a:r>
              <a:rPr dirty="0" sz="2000" spc="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federal,</a:t>
            </a:r>
            <a:r>
              <a:rPr dirty="0" sz="2000" spc="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state,</a:t>
            </a:r>
            <a:r>
              <a:rPr dirty="0" sz="2000" spc="13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private</a:t>
            </a:r>
            <a:r>
              <a:rPr dirty="0" sz="2000" spc="8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60">
                <a:solidFill>
                  <a:srgbClr val="2E6B96"/>
                </a:solidFill>
                <a:latin typeface="Calibri"/>
                <a:cs typeface="Calibri"/>
              </a:rPr>
              <a:t>sector</a:t>
            </a:r>
            <a:r>
              <a:rPr dirty="0" sz="2000" spc="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2000" spc="10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35">
                <a:solidFill>
                  <a:srgbClr val="2E6B96"/>
                </a:solidFill>
                <a:latin typeface="Calibri"/>
                <a:cs typeface="Calibri"/>
              </a:rPr>
              <a:t>philanthropic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funding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80160" y="1441830"/>
            <a:ext cx="10911840" cy="0"/>
          </a:xfrm>
          <a:custGeom>
            <a:avLst/>
            <a:gdLst/>
            <a:ahLst/>
            <a:cxnLst/>
            <a:rect l="l" t="t" r="r" b="b"/>
            <a:pathLst>
              <a:path w="10911840" h="0">
                <a:moveTo>
                  <a:pt x="0" y="0"/>
                </a:moveTo>
                <a:lnTo>
                  <a:pt x="10911840" y="0"/>
                </a:lnTo>
              </a:path>
            </a:pathLst>
          </a:custGeom>
          <a:ln w="38100">
            <a:solidFill>
              <a:srgbClr val="0086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115" rIns="0" bIns="0" rtlCol="0" vert="horz">
            <a:spAutoFit/>
          </a:bodyPr>
          <a:lstStyle/>
          <a:p>
            <a:pPr marL="12700" marR="5080">
              <a:lnSpc>
                <a:spcPts val="4280"/>
              </a:lnSpc>
              <a:spcBef>
                <a:spcPts val="245"/>
              </a:spcBef>
            </a:pPr>
            <a:r>
              <a:rPr dirty="0"/>
              <a:t>What</a:t>
            </a:r>
            <a:r>
              <a:rPr dirty="0" spc="-5"/>
              <a:t> </a:t>
            </a:r>
            <a:r>
              <a:rPr dirty="0"/>
              <a:t>will</a:t>
            </a:r>
            <a:r>
              <a:rPr dirty="0" spc="-100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region's</a:t>
            </a:r>
            <a:r>
              <a:rPr dirty="0" spc="-30"/>
              <a:t> </a:t>
            </a:r>
            <a:r>
              <a:rPr dirty="0"/>
              <a:t>first-ever</a:t>
            </a:r>
            <a:r>
              <a:rPr dirty="0" spc="-65"/>
              <a:t> </a:t>
            </a:r>
            <a:r>
              <a:rPr dirty="0"/>
              <a:t>regional</a:t>
            </a:r>
            <a:r>
              <a:rPr dirty="0" spc="-25"/>
              <a:t> </a:t>
            </a:r>
            <a:r>
              <a:rPr dirty="0" spc="-20"/>
              <a:t>CEDS </a:t>
            </a:r>
            <a:r>
              <a:rPr dirty="0" spc="-10"/>
              <a:t>achieve?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17</a:t>
            </a:fld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81050" y="1000061"/>
            <a:ext cx="6591300" cy="3676650"/>
            <a:chOff x="781050" y="1000061"/>
            <a:chExt cx="6591300" cy="36766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0575" y="1009650"/>
              <a:ext cx="6572250" cy="36576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85812" y="1004824"/>
              <a:ext cx="6581775" cy="3667125"/>
            </a:xfrm>
            <a:custGeom>
              <a:avLst/>
              <a:gdLst/>
              <a:ahLst/>
              <a:cxnLst/>
              <a:rect l="l" t="t" r="r" b="b"/>
              <a:pathLst>
                <a:path w="6581775" h="3667125">
                  <a:moveTo>
                    <a:pt x="0" y="3667125"/>
                  </a:moveTo>
                  <a:lnTo>
                    <a:pt x="6581775" y="3667125"/>
                  </a:lnTo>
                  <a:lnTo>
                    <a:pt x="6581775" y="0"/>
                  </a:lnTo>
                  <a:lnTo>
                    <a:pt x="0" y="0"/>
                  </a:lnTo>
                  <a:lnTo>
                    <a:pt x="0" y="3667125"/>
                  </a:lnTo>
                  <a:close/>
                </a:path>
              </a:pathLst>
            </a:custGeom>
            <a:ln w="952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2593085" y="200913"/>
            <a:ext cx="7139940" cy="44958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2750"/>
              <a:t>Economic</a:t>
            </a:r>
            <a:r>
              <a:rPr dirty="0" sz="2750" spc="60"/>
              <a:t> </a:t>
            </a:r>
            <a:r>
              <a:rPr dirty="0" sz="2750"/>
              <a:t>Development</a:t>
            </a:r>
            <a:r>
              <a:rPr dirty="0" sz="2750" spc="95"/>
              <a:t> </a:t>
            </a:r>
            <a:r>
              <a:rPr dirty="0" sz="2750"/>
              <a:t>Districts</a:t>
            </a:r>
            <a:r>
              <a:rPr dirty="0" sz="2750" spc="120"/>
              <a:t> </a:t>
            </a:r>
            <a:r>
              <a:rPr dirty="0" sz="2750"/>
              <a:t>Across</a:t>
            </a:r>
            <a:r>
              <a:rPr dirty="0" sz="2750" spc="195"/>
              <a:t> </a:t>
            </a:r>
            <a:r>
              <a:rPr dirty="0" sz="2750"/>
              <a:t>the</a:t>
            </a:r>
            <a:r>
              <a:rPr dirty="0" sz="2750" spc="145"/>
              <a:t> </a:t>
            </a:r>
            <a:r>
              <a:rPr dirty="0" sz="2750" spc="-25"/>
              <a:t>US</a:t>
            </a:r>
            <a:endParaRPr sz="2750"/>
          </a:p>
        </p:txBody>
      </p:sp>
      <p:sp>
        <p:nvSpPr>
          <p:cNvPr id="6" name="object 6"/>
          <p:cNvSpPr txBox="1"/>
          <p:nvPr/>
        </p:nvSpPr>
        <p:spPr>
          <a:xfrm>
            <a:off x="7598791" y="965898"/>
            <a:ext cx="4466590" cy="3507104"/>
          </a:xfrm>
          <a:prstGeom prst="rect">
            <a:avLst/>
          </a:prstGeom>
        </p:spPr>
        <p:txBody>
          <a:bodyPr wrap="square" lIns="0" tIns="129540" rIns="0" bIns="0" rtlCol="0" vert="horz">
            <a:spAutoFit/>
          </a:bodyPr>
          <a:lstStyle/>
          <a:p>
            <a:pPr marL="297815" indent="-285115">
              <a:lnSpc>
                <a:spcPct val="100000"/>
              </a:lnSpc>
              <a:spcBef>
                <a:spcPts val="1020"/>
              </a:spcBef>
              <a:buFont typeface="Arial"/>
              <a:buChar char="•"/>
              <a:tabLst>
                <a:tab pos="297815" algn="l"/>
              </a:tabLst>
            </a:pPr>
            <a:r>
              <a:rPr dirty="0" sz="1800" spc="100">
                <a:solidFill>
                  <a:srgbClr val="2E6B96"/>
                </a:solidFill>
                <a:latin typeface="Calibri"/>
                <a:cs typeface="Calibri"/>
              </a:rPr>
              <a:t>85%</a:t>
            </a:r>
            <a:r>
              <a:rPr dirty="0" sz="1800" spc="-6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of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110">
                <a:solidFill>
                  <a:srgbClr val="2E6B96"/>
                </a:solidFill>
                <a:latin typeface="Calibri"/>
                <a:cs typeface="Calibri"/>
              </a:rPr>
              <a:t>US</a:t>
            </a:r>
            <a:r>
              <a:rPr dirty="0" sz="1800" spc="-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5">
                <a:solidFill>
                  <a:srgbClr val="2E6B96"/>
                </a:solidFill>
                <a:latin typeface="Calibri"/>
                <a:cs typeface="Calibri"/>
              </a:rPr>
              <a:t>counties</a:t>
            </a:r>
            <a:r>
              <a:rPr dirty="0" sz="1800" spc="-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are</a:t>
            </a:r>
            <a:r>
              <a:rPr dirty="0" sz="1800" spc="-5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in</a:t>
            </a:r>
            <a:r>
              <a:rPr dirty="0" sz="1800" spc="-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an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95">
                <a:solidFill>
                  <a:srgbClr val="2E6B96"/>
                </a:solidFill>
                <a:latin typeface="Calibri"/>
                <a:cs typeface="Calibri"/>
              </a:rPr>
              <a:t>EDD</a:t>
            </a:r>
            <a:endParaRPr sz="1800">
              <a:latin typeface="Calibri"/>
              <a:cs typeface="Calibri"/>
            </a:endParaRPr>
          </a:p>
          <a:p>
            <a:pPr marL="298450" marR="295910" indent="-285750">
              <a:lnSpc>
                <a:spcPct val="100800"/>
              </a:lnSpc>
              <a:spcBef>
                <a:spcPts val="900"/>
              </a:spcBef>
              <a:buFont typeface="Arial"/>
              <a:buChar char="•"/>
              <a:tabLst>
                <a:tab pos="298450" algn="l"/>
              </a:tabLst>
            </a:pP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Of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the</a:t>
            </a:r>
            <a:r>
              <a:rPr dirty="0" sz="1800" spc="-4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ten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45">
                <a:solidFill>
                  <a:srgbClr val="2E6B96"/>
                </a:solidFill>
                <a:latin typeface="Calibri"/>
                <a:cs typeface="Calibri"/>
              </a:rPr>
              <a:t>largest</a:t>
            </a:r>
            <a:r>
              <a:rPr dirty="0" sz="1800" spc="-5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metro</a:t>
            </a:r>
            <a:r>
              <a:rPr dirty="0" sz="1800" spc="-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areas</a:t>
            </a:r>
            <a:r>
              <a:rPr dirty="0" sz="1800" spc="-5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in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2E6B96"/>
                </a:solidFill>
                <a:latin typeface="Calibri"/>
                <a:cs typeface="Calibri"/>
              </a:rPr>
              <a:t>the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country,</a:t>
            </a:r>
            <a:r>
              <a:rPr dirty="0" sz="1800" spc="-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only</a:t>
            </a:r>
            <a:r>
              <a:rPr dirty="0" sz="1800" spc="-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55">
                <a:solidFill>
                  <a:srgbClr val="2E6B96"/>
                </a:solidFill>
                <a:latin typeface="Calibri"/>
                <a:cs typeface="Calibri"/>
              </a:rPr>
              <a:t>New</a:t>
            </a:r>
            <a:r>
              <a:rPr dirty="0" sz="1800" spc="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York</a:t>
            </a:r>
            <a:r>
              <a:rPr dirty="0" sz="1800" spc="-3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50">
                <a:solidFill>
                  <a:srgbClr val="2E6B96"/>
                </a:solidFill>
                <a:latin typeface="Calibri"/>
                <a:cs typeface="Calibri"/>
              </a:rPr>
              <a:t>City,</a:t>
            </a:r>
            <a:r>
              <a:rPr dirty="0" sz="1800" spc="-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90">
                <a:solidFill>
                  <a:srgbClr val="2E6B96"/>
                </a:solidFill>
                <a:latin typeface="Calibri"/>
                <a:cs typeface="Calibri"/>
              </a:rPr>
              <a:t>LA,</a:t>
            </a:r>
            <a:r>
              <a:rPr dirty="0" sz="1800" spc="4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1800" spc="-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190">
                <a:solidFill>
                  <a:srgbClr val="2E6B96"/>
                </a:solidFill>
                <a:latin typeface="Calibri"/>
                <a:cs typeface="Calibri"/>
              </a:rPr>
              <a:t>DC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are</a:t>
            </a:r>
            <a:r>
              <a:rPr dirty="0" sz="1800" spc="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2E6B96"/>
                </a:solidFill>
                <a:latin typeface="Calibri"/>
                <a:cs typeface="Calibri"/>
              </a:rPr>
              <a:t>without</a:t>
            </a:r>
            <a:r>
              <a:rPr dirty="0" sz="1800" spc="75" b="1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90">
                <a:solidFill>
                  <a:srgbClr val="2E6B96"/>
                </a:solidFill>
                <a:latin typeface="Calibri"/>
                <a:cs typeface="Calibri"/>
              </a:rPr>
              <a:t>a</a:t>
            </a:r>
            <a:r>
              <a:rPr dirty="0" sz="1800" spc="10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45">
                <a:solidFill>
                  <a:srgbClr val="2E6B96"/>
                </a:solidFill>
                <a:latin typeface="Calibri"/>
                <a:cs typeface="Calibri"/>
              </a:rPr>
              <a:t>designated</a:t>
            </a:r>
            <a:r>
              <a:rPr dirty="0" sz="1800" spc="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100">
                <a:solidFill>
                  <a:srgbClr val="2E6B96"/>
                </a:solidFill>
                <a:latin typeface="Calibri"/>
                <a:cs typeface="Calibri"/>
              </a:rPr>
              <a:t>EDD</a:t>
            </a:r>
            <a:endParaRPr sz="1800">
              <a:latin typeface="Calibri"/>
              <a:cs typeface="Calibri"/>
            </a:endParaRPr>
          </a:p>
          <a:p>
            <a:pPr marL="298450" marR="304165" indent="-285750">
              <a:lnSpc>
                <a:spcPct val="100800"/>
              </a:lnSpc>
              <a:spcBef>
                <a:spcPts val="830"/>
              </a:spcBef>
              <a:buFont typeface="Arial"/>
              <a:buChar char="•"/>
              <a:tabLst>
                <a:tab pos="298450" algn="l"/>
              </a:tabLst>
            </a:pPr>
            <a:r>
              <a:rPr dirty="0" sz="1800" spc="-20">
                <a:solidFill>
                  <a:srgbClr val="2E6B96"/>
                </a:solidFill>
                <a:latin typeface="Calibri"/>
                <a:cs typeface="Calibri"/>
              </a:rPr>
              <a:t>More</a:t>
            </a:r>
            <a:r>
              <a:rPr dirty="0" sz="1800" spc="-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than</a:t>
            </a:r>
            <a:r>
              <a:rPr dirty="0" sz="1800" spc="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100">
                <a:solidFill>
                  <a:srgbClr val="2E6B96"/>
                </a:solidFill>
                <a:latin typeface="Calibri"/>
                <a:cs typeface="Calibri"/>
              </a:rPr>
              <a:t>77%</a:t>
            </a:r>
            <a:r>
              <a:rPr dirty="0" sz="1800" spc="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of</a:t>
            </a:r>
            <a:r>
              <a:rPr dirty="0" sz="1800" spc="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5">
                <a:solidFill>
                  <a:srgbClr val="2E6B96"/>
                </a:solidFill>
                <a:latin typeface="Calibri"/>
                <a:cs typeface="Calibri"/>
              </a:rPr>
              <a:t>EDA</a:t>
            </a:r>
            <a:r>
              <a:rPr dirty="0" sz="1800" spc="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grants</a:t>
            </a:r>
            <a:r>
              <a:rPr dirty="0" sz="1800" spc="-3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1800" spc="7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50">
                <a:solidFill>
                  <a:srgbClr val="2E6B96"/>
                </a:solidFill>
                <a:latin typeface="Calibri"/>
                <a:cs typeface="Calibri"/>
              </a:rPr>
              <a:t>71%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percent</a:t>
            </a:r>
            <a:r>
              <a:rPr dirty="0" sz="1800" spc="114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of</a:t>
            </a:r>
            <a:r>
              <a:rPr dirty="0" sz="1800" spc="7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total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5">
                <a:solidFill>
                  <a:srgbClr val="2E6B96"/>
                </a:solidFill>
                <a:latin typeface="Calibri"/>
                <a:cs typeface="Calibri"/>
              </a:rPr>
              <a:t>EDA</a:t>
            </a:r>
            <a:r>
              <a:rPr dirty="0" sz="1800" spc="8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project</a:t>
            </a:r>
            <a:r>
              <a:rPr dirty="0" sz="1800" spc="114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investment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went</a:t>
            </a:r>
            <a:r>
              <a:rPr dirty="0" sz="1800" spc="4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to 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areas</a:t>
            </a:r>
            <a:r>
              <a:rPr dirty="0" sz="1800" spc="5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covered</a:t>
            </a:r>
            <a:r>
              <a:rPr dirty="0" sz="1800" spc="-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by</a:t>
            </a:r>
            <a:r>
              <a:rPr dirty="0" sz="1800" spc="-5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an</a:t>
            </a:r>
            <a:r>
              <a:rPr dirty="0" sz="1800" spc="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95">
                <a:solidFill>
                  <a:srgbClr val="2E6B96"/>
                </a:solidFill>
                <a:latin typeface="Calibri"/>
                <a:cs typeface="Calibri"/>
              </a:rPr>
              <a:t>EDD</a:t>
            </a:r>
            <a:endParaRPr sz="1800">
              <a:latin typeface="Calibri"/>
              <a:cs typeface="Calibri"/>
            </a:endParaRPr>
          </a:p>
          <a:p>
            <a:pPr marL="298450" marR="5080" indent="-285750">
              <a:lnSpc>
                <a:spcPct val="99700"/>
              </a:lnSpc>
              <a:spcBef>
                <a:spcPts val="925"/>
              </a:spcBef>
              <a:buFont typeface="Arial"/>
              <a:buChar char="•"/>
              <a:tabLst>
                <a:tab pos="298450" algn="l"/>
              </a:tabLst>
            </a:pP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Per</a:t>
            </a:r>
            <a:r>
              <a:rPr dirty="0" sz="1800" spc="-6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5">
                <a:solidFill>
                  <a:srgbClr val="2E6B96"/>
                </a:solidFill>
                <a:latin typeface="Calibri"/>
                <a:cs typeface="Calibri"/>
              </a:rPr>
              <a:t>capita,</a:t>
            </a:r>
            <a:r>
              <a:rPr dirty="0" sz="1800" spc="-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the</a:t>
            </a:r>
            <a:r>
              <a:rPr dirty="0" sz="1800" spc="8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total</a:t>
            </a:r>
            <a:r>
              <a:rPr dirty="0" sz="1800" spc="3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project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100">
                <a:solidFill>
                  <a:srgbClr val="2E6B96"/>
                </a:solidFill>
                <a:latin typeface="Calibri"/>
                <a:cs typeface="Calibri"/>
              </a:rPr>
              <a:t>cost</a:t>
            </a:r>
            <a:r>
              <a:rPr dirty="0" sz="1800" spc="-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invested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by</a:t>
            </a:r>
            <a:r>
              <a:rPr dirty="0" sz="1800" spc="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5">
                <a:solidFill>
                  <a:srgbClr val="2E6B96"/>
                </a:solidFill>
                <a:latin typeface="Calibri"/>
                <a:cs typeface="Calibri"/>
              </a:rPr>
              <a:t>EDA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in</a:t>
            </a:r>
            <a:r>
              <a:rPr dirty="0" sz="1800" spc="-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120">
                <a:solidFill>
                  <a:srgbClr val="2E6B96"/>
                </a:solidFill>
                <a:latin typeface="Calibri"/>
                <a:cs typeface="Calibri"/>
              </a:rPr>
              <a:t>EDD</a:t>
            </a:r>
            <a:r>
              <a:rPr dirty="0" sz="1800" spc="-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70">
                <a:solidFill>
                  <a:srgbClr val="2E6B96"/>
                </a:solidFill>
                <a:latin typeface="Calibri"/>
                <a:cs typeface="Calibri"/>
              </a:rPr>
              <a:t>areas</a:t>
            </a:r>
            <a:r>
              <a:rPr dirty="0" sz="18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5">
                <a:solidFill>
                  <a:srgbClr val="2E6B96"/>
                </a:solidFill>
                <a:latin typeface="Calibri"/>
                <a:cs typeface="Calibri"/>
              </a:rPr>
              <a:t>is</a:t>
            </a:r>
            <a:r>
              <a:rPr dirty="0" sz="18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more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than</a:t>
            </a:r>
            <a:r>
              <a:rPr dirty="0" sz="1800" spc="-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2E6B96"/>
                </a:solidFill>
                <a:latin typeface="Calibri"/>
                <a:cs typeface="Calibri"/>
              </a:rPr>
              <a:t>three </a:t>
            </a:r>
            <a:r>
              <a:rPr dirty="0" sz="1800" spc="65">
                <a:solidFill>
                  <a:srgbClr val="2E6B96"/>
                </a:solidFill>
                <a:latin typeface="Calibri"/>
                <a:cs typeface="Calibri"/>
              </a:rPr>
              <a:t>times</a:t>
            </a:r>
            <a:r>
              <a:rPr dirty="0" sz="1800" spc="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the</a:t>
            </a:r>
            <a:r>
              <a:rPr dirty="0" sz="1800" spc="1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amount</a:t>
            </a:r>
            <a:r>
              <a:rPr dirty="0" sz="1800" spc="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of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2E6B96"/>
                </a:solidFill>
                <a:latin typeface="Calibri"/>
                <a:cs typeface="Calibri"/>
              </a:rPr>
              <a:t>investment</a:t>
            </a:r>
            <a:r>
              <a:rPr dirty="0" sz="1800" spc="1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45">
                <a:solidFill>
                  <a:srgbClr val="2E6B96"/>
                </a:solidFill>
                <a:latin typeface="Calibri"/>
                <a:cs typeface="Calibri"/>
              </a:rPr>
              <a:t>outside</a:t>
            </a:r>
            <a:r>
              <a:rPr dirty="0" sz="18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2E6B96"/>
                </a:solidFill>
                <a:latin typeface="Calibri"/>
                <a:cs typeface="Calibri"/>
              </a:rPr>
              <a:t>of </a:t>
            </a:r>
            <a:r>
              <a:rPr dirty="0" sz="1800" spc="120">
                <a:solidFill>
                  <a:srgbClr val="2E6B96"/>
                </a:solidFill>
                <a:latin typeface="Calibri"/>
                <a:cs typeface="Calibri"/>
              </a:rPr>
              <a:t>EDD</a:t>
            </a:r>
            <a:r>
              <a:rPr dirty="0" sz="1800" spc="-6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1800" spc="60">
                <a:solidFill>
                  <a:srgbClr val="2E6B96"/>
                </a:solidFill>
                <a:latin typeface="Calibri"/>
                <a:cs typeface="Calibri"/>
              </a:rPr>
              <a:t>areas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300719" y="5046345"/>
            <a:ext cx="2076450" cy="9525"/>
          </a:xfrm>
          <a:custGeom>
            <a:avLst/>
            <a:gdLst/>
            <a:ahLst/>
            <a:cxnLst/>
            <a:rect l="l" t="t" r="r" b="b"/>
            <a:pathLst>
              <a:path w="2076450" h="9525">
                <a:moveTo>
                  <a:pt x="2076450" y="0"/>
                </a:moveTo>
                <a:lnTo>
                  <a:pt x="0" y="0"/>
                </a:lnTo>
                <a:lnTo>
                  <a:pt x="0" y="9524"/>
                </a:lnTo>
                <a:lnTo>
                  <a:pt x="2076450" y="9524"/>
                </a:lnTo>
                <a:lnTo>
                  <a:pt x="20764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7598791" y="4849812"/>
            <a:ext cx="4255770" cy="243204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</a:rPr>
              <a:t>Sources:</a:t>
            </a:r>
            <a:r>
              <a:rPr dirty="0" sz="14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  <a:hlinkClick r:id="rId3"/>
              </a:rPr>
              <a:t>NADO</a:t>
            </a:r>
            <a:r>
              <a:rPr dirty="0" sz="1400" spc="-20">
                <a:solidFill>
                  <a:srgbClr val="2E6B96"/>
                </a:solidFill>
                <a:latin typeface="Franklin Gothic Book"/>
                <a:cs typeface="Franklin Gothic Book"/>
                <a:hlinkClick r:id="rId3"/>
              </a:rPr>
              <a:t> </a:t>
            </a:r>
            <a:r>
              <a:rPr dirty="0" sz="1400" spc="-10">
                <a:solidFill>
                  <a:srgbClr val="2E6B96"/>
                </a:solidFill>
                <a:latin typeface="Franklin Gothic Book"/>
                <a:cs typeface="Franklin Gothic Book"/>
                <a:hlinkClick r:id="rId3"/>
              </a:rPr>
              <a:t>Research</a:t>
            </a:r>
            <a:r>
              <a:rPr dirty="0" sz="14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  <a:hlinkClick r:id="rId3"/>
              </a:rPr>
              <a:t>Foundation</a:t>
            </a:r>
            <a:r>
              <a:rPr dirty="0" sz="14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</a:rPr>
              <a:t>(May</a:t>
            </a:r>
            <a:r>
              <a:rPr dirty="0" sz="1400" spc="-8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</a:rPr>
              <a:t>2026),</a:t>
            </a:r>
            <a:r>
              <a:rPr dirty="0" sz="1400" spc="-7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 spc="-10">
                <a:solidFill>
                  <a:srgbClr val="2E6B96"/>
                </a:solidFill>
                <a:latin typeface="Franklin Gothic Book"/>
                <a:cs typeface="Franklin Gothic Book"/>
              </a:rPr>
              <a:t>Urban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17</a:t>
            </a:fld>
          </a:p>
        </p:txBody>
      </p:sp>
      <p:sp>
        <p:nvSpPr>
          <p:cNvPr id="9" name="object 9"/>
          <p:cNvSpPr txBox="1"/>
          <p:nvPr/>
        </p:nvSpPr>
        <p:spPr>
          <a:xfrm>
            <a:off x="7598791" y="5059743"/>
            <a:ext cx="1838960" cy="243204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</a:rPr>
              <a:t>Institute</a:t>
            </a:r>
            <a:r>
              <a:rPr dirty="0" sz="1400" spc="-8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</a:rPr>
              <a:t>(October</a:t>
            </a:r>
            <a:r>
              <a:rPr dirty="0" sz="1400" spc="-3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 spc="-10">
                <a:solidFill>
                  <a:srgbClr val="2E6B96"/>
                </a:solidFill>
                <a:latin typeface="Franklin Gothic Book"/>
                <a:cs typeface="Franklin Gothic Book"/>
              </a:rPr>
              <a:t>2023)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87450" y="4698047"/>
            <a:ext cx="3670935" cy="243204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</a:rPr>
              <a:t>Designated</a:t>
            </a:r>
            <a:r>
              <a:rPr dirty="0" sz="1400" spc="-2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</a:rPr>
              <a:t>EDDs</a:t>
            </a:r>
            <a:r>
              <a:rPr dirty="0" sz="1400" spc="-60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</a:rPr>
              <a:t>shaded</a:t>
            </a:r>
            <a:r>
              <a:rPr dirty="0" sz="1400" spc="-1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</a:rPr>
              <a:t>by</a:t>
            </a:r>
            <a:r>
              <a:rPr dirty="0" sz="1400" spc="-6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</a:rPr>
              <a:t>EDA</a:t>
            </a:r>
            <a:r>
              <a:rPr dirty="0" sz="1400" spc="-8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>
                <a:solidFill>
                  <a:srgbClr val="2E6B96"/>
                </a:solidFill>
                <a:latin typeface="Franklin Gothic Book"/>
                <a:cs typeface="Franklin Gothic Book"/>
              </a:rPr>
              <a:t>Regional</a:t>
            </a:r>
            <a:r>
              <a:rPr dirty="0" sz="1400" spc="-25">
                <a:solidFill>
                  <a:srgbClr val="2E6B96"/>
                </a:solidFill>
                <a:latin typeface="Franklin Gothic Book"/>
                <a:cs typeface="Franklin Gothic Book"/>
              </a:rPr>
              <a:t> </a:t>
            </a:r>
            <a:r>
              <a:rPr dirty="0" sz="1400" spc="-10">
                <a:solidFill>
                  <a:srgbClr val="2E6B96"/>
                </a:solidFill>
                <a:latin typeface="Franklin Gothic Book"/>
                <a:cs typeface="Franklin Gothic Book"/>
              </a:rPr>
              <a:t>Office</a:t>
            </a:r>
            <a:endParaRPr sz="14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071241" y="42862"/>
            <a:ext cx="6416675" cy="3917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/>
              <a:t>Economic</a:t>
            </a:r>
            <a:r>
              <a:rPr dirty="0" sz="2400" spc="-30"/>
              <a:t> </a:t>
            </a:r>
            <a:r>
              <a:rPr dirty="0" sz="2400" spc="-10"/>
              <a:t>Development</a:t>
            </a:r>
            <a:r>
              <a:rPr dirty="0" sz="2400" spc="-50"/>
              <a:t> </a:t>
            </a:r>
            <a:r>
              <a:rPr dirty="0" sz="2400"/>
              <a:t>Plans</a:t>
            </a:r>
            <a:r>
              <a:rPr dirty="0" sz="2400" spc="-75"/>
              <a:t> </a:t>
            </a:r>
            <a:r>
              <a:rPr dirty="0" sz="2400"/>
              <a:t>Around</a:t>
            </a:r>
            <a:r>
              <a:rPr dirty="0" sz="2400" spc="-45"/>
              <a:t> </a:t>
            </a:r>
            <a:r>
              <a:rPr dirty="0" sz="2400"/>
              <a:t>the</a:t>
            </a:r>
            <a:r>
              <a:rPr dirty="0" sz="2400" spc="-20"/>
              <a:t> </a:t>
            </a:r>
            <a:r>
              <a:rPr dirty="0" sz="2400" spc="-10"/>
              <a:t>Region</a:t>
            </a:r>
            <a:endParaRPr sz="24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932357" y="501523"/>
          <a:ext cx="6129655" cy="57219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43075"/>
                <a:gridCol w="1217295"/>
                <a:gridCol w="3092450"/>
              </a:tblGrid>
              <a:tr h="235585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950" spc="-10" b="1">
                          <a:latin typeface="Calibri"/>
                          <a:cs typeface="Calibri"/>
                        </a:rPr>
                        <a:t>Jurisdiction</a:t>
                      </a:r>
                      <a:endParaRPr sz="950">
                        <a:latin typeface="Calibri"/>
                        <a:cs typeface="Calibri"/>
                      </a:endParaRPr>
                    </a:p>
                  </a:txBody>
                  <a:tcPr marL="0" marR="0" marB="0" marT="40005"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950" spc="35" b="1">
                          <a:latin typeface="Calibri"/>
                          <a:cs typeface="Calibri"/>
                        </a:rPr>
                        <a:t>Year</a:t>
                      </a:r>
                      <a:endParaRPr sz="950">
                        <a:latin typeface="Calibri"/>
                        <a:cs typeface="Calibri"/>
                      </a:endParaRPr>
                    </a:p>
                  </a:txBody>
                  <a:tcPr marL="0" marR="0" marB="0" marT="400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950" spc="45" b="1">
                          <a:latin typeface="Calibri"/>
                          <a:cs typeface="Calibri"/>
                        </a:rPr>
                        <a:t>Name</a:t>
                      </a:r>
                      <a:endParaRPr sz="950">
                        <a:latin typeface="Calibri"/>
                        <a:cs typeface="Calibri"/>
                      </a:endParaRPr>
                    </a:p>
                  </a:txBody>
                  <a:tcPr marL="0" marR="0" marB="0" marT="40005">
                    <a:lnL w="3175">
                      <a:solidFill>
                        <a:srgbClr val="000000"/>
                      </a:solidFill>
                      <a:prstDash val="solid"/>
                    </a:lnL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District of</a:t>
                      </a:r>
                      <a:r>
                        <a:rPr dirty="0" sz="900" spc="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Columbia*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900" spc="65">
                          <a:latin typeface="Calibri"/>
                          <a:cs typeface="Calibri"/>
                        </a:rPr>
                        <a:t>DC's</a:t>
                      </a:r>
                      <a:r>
                        <a:rPr dirty="0" sz="9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50">
                          <a:latin typeface="Calibri"/>
                          <a:cs typeface="Calibri"/>
                        </a:rPr>
                        <a:t>Comeback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Town of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Bladensburg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Bladensburg</a:t>
                      </a:r>
                      <a:r>
                        <a:rPr dirty="0" sz="9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50">
                          <a:latin typeface="Calibri"/>
                          <a:cs typeface="Calibri"/>
                        </a:rPr>
                        <a:t>C.A.R.E.S</a:t>
                      </a:r>
                      <a:r>
                        <a:rPr dirty="0" sz="900" spc="1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Closeout</a:t>
                      </a:r>
                      <a:r>
                        <a:rPr dirty="0" sz="900" spc="10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Report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746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Bowie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810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810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Economic</a:t>
                      </a:r>
                      <a:r>
                        <a:rPr dirty="0" sz="900" spc="7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Development</a:t>
                      </a:r>
                      <a:r>
                        <a:rPr dirty="0" sz="9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Strategy</a:t>
                      </a:r>
                      <a:r>
                        <a:rPr dirty="0" sz="90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900" spc="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Action</a:t>
                      </a:r>
                      <a:r>
                        <a:rPr dirty="0" sz="900" spc="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810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College</a:t>
                      </a:r>
                      <a:r>
                        <a:rPr dirty="0" sz="900" spc="8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Park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810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810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Five</a:t>
                      </a:r>
                      <a:r>
                        <a:rPr dirty="0" sz="900" spc="1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to</a:t>
                      </a:r>
                      <a:r>
                        <a:rPr dirty="0" sz="900" spc="2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Ten-Year</a:t>
                      </a:r>
                      <a:r>
                        <a:rPr dirty="0" sz="900" spc="1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Economic</a:t>
                      </a:r>
                      <a:r>
                        <a:rPr dirty="0" sz="900" spc="1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Development</a:t>
                      </a:r>
                      <a:r>
                        <a:rPr dirty="0" sz="900" spc="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Strategy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810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900" spc="45">
                          <a:latin typeface="Calibri"/>
                          <a:cs typeface="Calibri"/>
                        </a:rPr>
                        <a:t>Charles</a:t>
                      </a:r>
                      <a:r>
                        <a:rPr dirty="0" sz="9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County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873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In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progress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873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Shaping</a:t>
                      </a:r>
                      <a:r>
                        <a:rPr dirty="0" sz="9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Tomorrow</a:t>
                      </a:r>
                      <a:r>
                        <a:rPr dirty="0" sz="900" spc="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Together:</a:t>
                      </a:r>
                      <a:r>
                        <a:rPr dirty="0" sz="900" spc="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Vision</a:t>
                      </a:r>
                      <a:r>
                        <a:rPr dirty="0" sz="900" spc="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2050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873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Frederick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873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873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2020</a:t>
                      </a:r>
                      <a:r>
                        <a:rPr dirty="0" sz="900" spc="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Comprehensive</a:t>
                      </a:r>
                      <a:r>
                        <a:rPr dirty="0" sz="900" spc="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873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Frederick</a:t>
                      </a:r>
                      <a:r>
                        <a:rPr dirty="0" sz="900" spc="7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County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937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93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Economic</a:t>
                      </a:r>
                      <a:r>
                        <a:rPr dirty="0" sz="900" spc="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Workforce</a:t>
                      </a:r>
                      <a:r>
                        <a:rPr dirty="0" sz="900" spc="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Strategic</a:t>
                      </a:r>
                      <a:r>
                        <a:rPr dirty="0" sz="900" spc="-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Growth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3937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Gaithersburg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00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In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progress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0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Build</a:t>
                      </a:r>
                      <a:r>
                        <a:rPr dirty="0" sz="900" spc="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Gaithersburg</a:t>
                      </a:r>
                      <a:r>
                        <a:rPr dirty="0" sz="900" spc="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2040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00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Greenbelt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00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0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Economic</a:t>
                      </a:r>
                      <a:r>
                        <a:rPr dirty="0" sz="900" spc="1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Development</a:t>
                      </a:r>
                      <a:r>
                        <a:rPr dirty="0" sz="900" spc="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Strategic</a:t>
                      </a:r>
                      <a:r>
                        <a:rPr dirty="0" sz="900" spc="10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00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Hyattsville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00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0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Stepping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Forward:</a:t>
                      </a:r>
                      <a:r>
                        <a:rPr dirty="0" sz="900" spc="8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2026-2031</a:t>
                      </a:r>
                      <a:r>
                        <a:rPr dirty="0" sz="900" spc="8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Strategic</a:t>
                      </a:r>
                      <a:r>
                        <a:rPr dirty="0" sz="900" spc="1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00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Laurel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64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2016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64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Master</a:t>
                      </a:r>
                      <a:r>
                        <a:rPr dirty="0" sz="900" spc="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Plan:</a:t>
                      </a:r>
                      <a:r>
                        <a:rPr dirty="0" sz="900" spc="9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Goals,</a:t>
                      </a:r>
                      <a:r>
                        <a:rPr dirty="0" sz="900" spc="9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Objectives,</a:t>
                      </a:r>
                      <a:r>
                        <a:rPr dirty="0" sz="900" spc="9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900" spc="17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Policies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64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Montgomery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County**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64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64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Moving</a:t>
                      </a:r>
                      <a:r>
                        <a:rPr dirty="0" sz="900" spc="7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Forward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Together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064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Prince</a:t>
                      </a:r>
                      <a:r>
                        <a:rPr dirty="0" sz="900" spc="1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George's</a:t>
                      </a:r>
                      <a:r>
                        <a:rPr dirty="0" sz="900" spc="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County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27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2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Economic</a:t>
                      </a:r>
                      <a:r>
                        <a:rPr dirty="0" sz="900" spc="7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Development</a:t>
                      </a:r>
                      <a:r>
                        <a:rPr dirty="0" sz="9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Strategic</a:t>
                      </a:r>
                      <a:r>
                        <a:rPr dirty="0" sz="900" spc="8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Action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27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Rockville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27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2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2040</a:t>
                      </a:r>
                      <a:r>
                        <a:rPr dirty="0" sz="900" spc="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Comprehensive</a:t>
                      </a:r>
                      <a:r>
                        <a:rPr dirty="0" sz="900" spc="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27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Takoma</a:t>
                      </a:r>
                      <a:r>
                        <a:rPr dirty="0" sz="9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Park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91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91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Housing</a:t>
                      </a:r>
                      <a:r>
                        <a:rPr dirty="0" sz="900" spc="1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9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Economic</a:t>
                      </a:r>
                      <a:r>
                        <a:rPr dirty="0" sz="900" spc="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Development</a:t>
                      </a:r>
                      <a:r>
                        <a:rPr dirty="0" sz="9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Strategic</a:t>
                      </a:r>
                      <a:r>
                        <a:rPr dirty="0" sz="900" spc="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91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Alexandria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91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91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ALX</a:t>
                      </a:r>
                      <a:r>
                        <a:rPr dirty="0" sz="900" spc="1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Forward:</a:t>
                      </a:r>
                      <a:r>
                        <a:rPr dirty="0" sz="900" spc="1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A</a:t>
                      </a:r>
                      <a:r>
                        <a:rPr dirty="0" sz="900" spc="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Strategic</a:t>
                      </a:r>
                      <a:r>
                        <a:rPr dirty="0" sz="900" spc="1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Framework</a:t>
                      </a:r>
                      <a:r>
                        <a:rPr dirty="0" sz="900" spc="7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900" spc="18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Economic</a:t>
                      </a:r>
                      <a:r>
                        <a:rPr dirty="0" sz="900" spc="1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Growth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91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Arlington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County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254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25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Economic</a:t>
                      </a:r>
                      <a:r>
                        <a:rPr dirty="0" sz="900" spc="1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Development</a:t>
                      </a:r>
                      <a:r>
                        <a:rPr dirty="0" sz="900" spc="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Strategic</a:t>
                      </a:r>
                      <a:r>
                        <a:rPr dirty="0" sz="900" spc="10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254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Fairfax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254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25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Economic</a:t>
                      </a:r>
                      <a:r>
                        <a:rPr dirty="0" sz="900" spc="1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Development</a:t>
                      </a:r>
                      <a:r>
                        <a:rPr dirty="0" sz="900" spc="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Strategic</a:t>
                      </a:r>
                      <a:r>
                        <a:rPr dirty="0" sz="900" spc="10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Workplan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254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Fairfax</a:t>
                      </a:r>
                      <a:r>
                        <a:rPr dirty="0" sz="9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County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318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31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Countywide</a:t>
                      </a:r>
                      <a:r>
                        <a:rPr dirty="0" sz="900" spc="1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Strategic</a:t>
                      </a:r>
                      <a:r>
                        <a:rPr dirty="0" sz="9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318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Falls</a:t>
                      </a:r>
                      <a:r>
                        <a:rPr dirty="0" sz="9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Church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318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31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Falls</a:t>
                      </a:r>
                      <a:r>
                        <a:rPr dirty="0" sz="900" spc="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Church</a:t>
                      </a:r>
                      <a:r>
                        <a:rPr dirty="0" sz="900" spc="17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Vision</a:t>
                      </a:r>
                      <a:r>
                        <a:rPr dirty="0" sz="90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2040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318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Loudoun</a:t>
                      </a:r>
                      <a:r>
                        <a:rPr dirty="0" sz="900" spc="204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County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381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381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Loudoun</a:t>
                      </a:r>
                      <a:r>
                        <a:rPr dirty="0" sz="900" spc="1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County</a:t>
                      </a:r>
                      <a:r>
                        <a:rPr dirty="0" sz="900" spc="7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2019</a:t>
                      </a:r>
                      <a:r>
                        <a:rPr dirty="0" sz="900" spc="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General</a:t>
                      </a:r>
                      <a:r>
                        <a:rPr dirty="0" sz="9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381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900" spc="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Manassas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3815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381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Historic</a:t>
                      </a:r>
                      <a:r>
                        <a:rPr dirty="0" sz="900" spc="-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Heart.</a:t>
                      </a:r>
                      <a:r>
                        <a:rPr dirty="0" sz="900" spc="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Modern</a:t>
                      </a:r>
                      <a:r>
                        <a:rPr dirty="0" sz="9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Beat.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3815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900" spc="30">
                          <a:latin typeface="Calibri"/>
                          <a:cs typeface="Calibri"/>
                        </a:rPr>
                        <a:t>City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 of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30">
                          <a:latin typeface="Calibri"/>
                          <a:cs typeface="Calibri"/>
                        </a:rPr>
                        <a:t>Manassas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Park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445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In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Progress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445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900" spc="20">
                          <a:latin typeface="Calibri"/>
                          <a:cs typeface="Calibri"/>
                        </a:rPr>
                        <a:t>Comprehensive</a:t>
                      </a:r>
                      <a:r>
                        <a:rPr dirty="0" sz="900" spc="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20">
                          <a:latin typeface="Calibri"/>
                          <a:cs typeface="Calibri"/>
                        </a:rPr>
                        <a:t>Plan</a:t>
                      </a:r>
                      <a:r>
                        <a:rPr dirty="0" sz="900" spc="1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2026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445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Prince</a:t>
                      </a:r>
                      <a:r>
                        <a:rPr dirty="0" sz="900" spc="17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William</a:t>
                      </a:r>
                      <a:r>
                        <a:rPr dirty="0" sz="900" spc="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County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445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2025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445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8260" marR="3175">
                        <a:lnSpc>
                          <a:spcPts val="990"/>
                        </a:lnSpc>
                        <a:spcBef>
                          <a:spcPts val="350"/>
                        </a:spcBef>
                      </a:pPr>
                      <a:r>
                        <a:rPr dirty="0" sz="900" spc="10">
                          <a:latin typeface="Calibri"/>
                          <a:cs typeface="Calibri"/>
                        </a:rPr>
                        <a:t>2025-2028</a:t>
                      </a:r>
                      <a:r>
                        <a:rPr dirty="0" sz="900" spc="9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10">
                          <a:latin typeface="Calibri"/>
                          <a:cs typeface="Calibri"/>
                        </a:rPr>
                        <a:t>Strategic</a:t>
                      </a:r>
                      <a:r>
                        <a:rPr dirty="0" sz="900" spc="10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Plan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algn="r">
                        <a:lnSpc>
                          <a:spcPts val="355"/>
                        </a:lnSpc>
                      </a:pPr>
                      <a:r>
                        <a:rPr dirty="0" sz="800" i="1">
                          <a:latin typeface="Franklin Gothic Book"/>
                          <a:cs typeface="Franklin Gothic Book"/>
                        </a:rPr>
                        <a:t>*designated</a:t>
                      </a:r>
                      <a:r>
                        <a:rPr dirty="0" sz="800" spc="-40" i="1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800" i="1">
                          <a:latin typeface="Franklin Gothic Book"/>
                          <a:cs typeface="Franklin Gothic Book"/>
                        </a:rPr>
                        <a:t>as</a:t>
                      </a:r>
                      <a:r>
                        <a:rPr dirty="0" sz="800" spc="-50" i="1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800" i="1">
                          <a:latin typeface="Franklin Gothic Book"/>
                          <a:cs typeface="Franklin Gothic Book"/>
                        </a:rPr>
                        <a:t>a</a:t>
                      </a:r>
                      <a:r>
                        <a:rPr dirty="0" sz="800" spc="45" i="1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800" spc="-35" i="1">
                          <a:latin typeface="Franklin Gothic Book"/>
                          <a:cs typeface="Franklin Gothic Book"/>
                        </a:rPr>
                        <a:t>CE</a:t>
                      </a:r>
                      <a:endParaRPr sz="80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4445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6156578" y="6139179"/>
            <a:ext cx="961390" cy="2755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r" marR="8255">
              <a:lnSpc>
                <a:spcPct val="100000"/>
              </a:lnSpc>
              <a:spcBef>
                <a:spcPts val="125"/>
              </a:spcBef>
            </a:pPr>
            <a:r>
              <a:rPr dirty="0" sz="800" spc="-25" i="1">
                <a:latin typeface="Franklin Gothic Book"/>
                <a:cs typeface="Franklin Gothic Book"/>
              </a:rPr>
              <a:t>DS</a:t>
            </a:r>
            <a:endParaRPr sz="8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800" spc="-10" i="1">
                <a:latin typeface="Franklin Gothic Book"/>
                <a:cs typeface="Franklin Gothic Book"/>
              </a:rPr>
              <a:t>**developing</a:t>
            </a:r>
            <a:r>
              <a:rPr dirty="0" sz="800" spc="30" i="1">
                <a:latin typeface="Franklin Gothic Book"/>
                <a:cs typeface="Franklin Gothic Book"/>
              </a:rPr>
              <a:t> </a:t>
            </a:r>
            <a:r>
              <a:rPr dirty="0" sz="800" i="1">
                <a:latin typeface="Franklin Gothic Book"/>
                <a:cs typeface="Franklin Gothic Book"/>
              </a:rPr>
              <a:t>a </a:t>
            </a:r>
            <a:r>
              <a:rPr dirty="0" sz="800" spc="-20" i="1">
                <a:latin typeface="Franklin Gothic Book"/>
                <a:cs typeface="Franklin Gothic Book"/>
              </a:rPr>
              <a:t>CEDS</a:t>
            </a:r>
            <a:endParaRPr sz="800">
              <a:latin typeface="Franklin Gothic Book"/>
              <a:cs typeface="Franklin Gothic Book"/>
            </a:endParaRPr>
          </a:p>
        </p:txBody>
      </p:sp>
      <p:pic>
        <p:nvPicPr>
          <p:cNvPr id="5" name="object 5" descr="A person looking at a computer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67575" y="771525"/>
            <a:ext cx="1819275" cy="2447925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67825" y="1143000"/>
            <a:ext cx="1819275" cy="2352675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9264713" y="3625850"/>
            <a:ext cx="1825625" cy="2301875"/>
            <a:chOff x="9264713" y="3625850"/>
            <a:chExt cx="1825625" cy="2301875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1145" y="3702189"/>
              <a:ext cx="1686380" cy="215834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9266301" y="3627437"/>
              <a:ext cx="1822450" cy="2298700"/>
            </a:xfrm>
            <a:custGeom>
              <a:avLst/>
              <a:gdLst/>
              <a:ahLst/>
              <a:cxnLst/>
              <a:rect l="l" t="t" r="r" b="b"/>
              <a:pathLst>
                <a:path w="1822450" h="2298700">
                  <a:moveTo>
                    <a:pt x="0" y="2298700"/>
                  </a:moveTo>
                  <a:lnTo>
                    <a:pt x="1822450" y="2298700"/>
                  </a:lnTo>
                  <a:lnTo>
                    <a:pt x="1822450" y="0"/>
                  </a:lnTo>
                  <a:lnTo>
                    <a:pt x="0" y="0"/>
                  </a:lnTo>
                  <a:lnTo>
                    <a:pt x="0" y="2298700"/>
                  </a:lnTo>
                  <a:close/>
                </a:path>
              </a:pathLst>
            </a:custGeom>
            <a:ln w="3175">
              <a:solidFill>
                <a:srgbClr val="681C5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0" name="object 10" descr="A cover of a financial strategy  AI-generated content may be incorrect.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267575" y="3362325"/>
            <a:ext cx="1811781" cy="2419350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17</a:t>
            </a:fld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59788" y="1827466"/>
            <a:ext cx="9718040" cy="35394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A</a:t>
            </a:r>
            <a:r>
              <a:rPr dirty="0" sz="2000" spc="-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sustainable</a:t>
            </a:r>
            <a:r>
              <a:rPr dirty="0" sz="2000" spc="-6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thriving</a:t>
            </a:r>
            <a:r>
              <a:rPr dirty="0" sz="2000" spc="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environment</a:t>
            </a:r>
            <a:r>
              <a:rPr dirty="0" sz="2000" spc="-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90">
                <a:solidFill>
                  <a:srgbClr val="2E6B96"/>
                </a:solidFill>
                <a:latin typeface="Calibri"/>
                <a:cs typeface="Calibri"/>
              </a:rPr>
              <a:t>is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85">
                <a:solidFill>
                  <a:srgbClr val="2E6B96"/>
                </a:solidFill>
                <a:latin typeface="Calibri"/>
                <a:cs typeface="Calibri"/>
              </a:rPr>
              <a:t>necessary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for</a:t>
            </a:r>
            <a:r>
              <a:rPr dirty="0" sz="2000" spc="-4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85">
                <a:solidFill>
                  <a:srgbClr val="2E6B96"/>
                </a:solidFill>
                <a:latin typeface="Calibri"/>
                <a:cs typeface="Calibri"/>
              </a:rPr>
              <a:t>economic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growth,</a:t>
            </a:r>
            <a:r>
              <a:rPr dirty="0" sz="2000" spc="-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it</a:t>
            </a:r>
            <a:r>
              <a:rPr dirty="0" sz="2000" spc="-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80">
                <a:solidFill>
                  <a:srgbClr val="2E6B96"/>
                </a:solidFill>
                <a:latin typeface="Calibri"/>
                <a:cs typeface="Calibri"/>
              </a:rPr>
              <a:t>impacts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every</a:t>
            </a:r>
            <a:r>
              <a:rPr dirty="0" sz="2000" spc="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90">
                <a:solidFill>
                  <a:srgbClr val="2E6B96"/>
                </a:solidFill>
                <a:latin typeface="Calibri"/>
                <a:cs typeface="Calibri"/>
              </a:rPr>
              <a:t>aspect</a:t>
            </a:r>
            <a:r>
              <a:rPr dirty="0" sz="2000" spc="-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of</a:t>
            </a:r>
            <a:r>
              <a:rPr dirty="0" sz="2000" spc="-5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the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35">
                <a:solidFill>
                  <a:srgbClr val="2E6B96"/>
                </a:solidFill>
                <a:latin typeface="Calibri"/>
                <a:cs typeface="Calibri"/>
              </a:rPr>
              <a:t>economy.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2405"/>
              </a:spcBef>
            </a:pP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Stable</a:t>
            </a:r>
            <a:r>
              <a:rPr dirty="0" sz="2000" spc="-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2000" spc="10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reliable</a:t>
            </a:r>
            <a:r>
              <a:rPr dirty="0" sz="2000" spc="-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energy</a:t>
            </a: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25">
                <a:solidFill>
                  <a:srgbClr val="2E6B96"/>
                </a:solidFill>
                <a:latin typeface="Calibri"/>
                <a:cs typeface="Calibri"/>
              </a:rPr>
              <a:t>is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65">
                <a:solidFill>
                  <a:srgbClr val="2E6B96"/>
                </a:solidFill>
                <a:latin typeface="Calibri"/>
                <a:cs typeface="Calibri"/>
              </a:rPr>
              <a:t>critical</a:t>
            </a:r>
            <a:r>
              <a:rPr dirty="0" sz="2000" spc="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for</a:t>
            </a:r>
            <a:r>
              <a:rPr dirty="0" sz="2000" spc="1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the</a:t>
            </a:r>
            <a:r>
              <a:rPr dirty="0" sz="2000" spc="9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development</a:t>
            </a:r>
            <a:r>
              <a:rPr dirty="0" sz="2000" spc="13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of</a:t>
            </a:r>
            <a:r>
              <a:rPr dirty="0" sz="2000" spc="9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the</a:t>
            </a:r>
            <a:r>
              <a:rPr dirty="0" sz="2000" spc="9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economy.</a:t>
            </a:r>
            <a:r>
              <a:rPr dirty="0" sz="2000" spc="4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-55">
                <a:solidFill>
                  <a:srgbClr val="2E6B96"/>
                </a:solidFill>
                <a:latin typeface="Calibri"/>
                <a:cs typeface="Calibri"/>
              </a:rPr>
              <a:t>To</a:t>
            </a:r>
            <a:r>
              <a:rPr dirty="0" sz="2000" spc="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improve </a:t>
            </a:r>
            <a:r>
              <a:rPr dirty="0" sz="2000" spc="85">
                <a:solidFill>
                  <a:srgbClr val="2E6B96"/>
                </a:solidFill>
                <a:latin typeface="Calibri"/>
                <a:cs typeface="Calibri"/>
              </a:rPr>
              <a:t>economic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55">
                <a:solidFill>
                  <a:srgbClr val="2E6B96"/>
                </a:solidFill>
                <a:latin typeface="Calibri"/>
                <a:cs typeface="Calibri"/>
              </a:rPr>
              <a:t>competitiveness</a:t>
            </a:r>
            <a:r>
              <a:rPr dirty="0" sz="2000" spc="8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55">
                <a:solidFill>
                  <a:srgbClr val="2E6B96"/>
                </a:solidFill>
                <a:latin typeface="Calibri"/>
                <a:cs typeface="Calibri"/>
              </a:rPr>
              <a:t>against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peer</a:t>
            </a:r>
            <a:r>
              <a:rPr dirty="0" sz="2000" spc="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metro</a:t>
            </a:r>
            <a:r>
              <a:rPr dirty="0" sz="2000" spc="10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55">
                <a:solidFill>
                  <a:srgbClr val="2E6B96"/>
                </a:solidFill>
                <a:latin typeface="Calibri"/>
                <a:cs typeface="Calibri"/>
              </a:rPr>
              <a:t>areas,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we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need</a:t>
            </a:r>
            <a:r>
              <a:rPr dirty="0" sz="2000" spc="8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affordable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energy</a:t>
            </a:r>
            <a:r>
              <a:rPr dirty="0" sz="2000" spc="7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that</a:t>
            </a:r>
            <a:r>
              <a:rPr dirty="0" sz="2000" spc="3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85">
                <a:solidFill>
                  <a:srgbClr val="2E6B96"/>
                </a:solidFill>
                <a:latin typeface="Calibri"/>
                <a:cs typeface="Calibri"/>
              </a:rPr>
              <a:t>can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keep</a:t>
            </a:r>
            <a:r>
              <a:rPr dirty="0" sz="2000" spc="4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80">
                <a:solidFill>
                  <a:srgbClr val="2E6B96"/>
                </a:solidFill>
                <a:latin typeface="Calibri"/>
                <a:cs typeface="Calibri"/>
              </a:rPr>
              <a:t>up</a:t>
            </a:r>
            <a:r>
              <a:rPr dirty="0" sz="2000" spc="-5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with</a:t>
            </a:r>
            <a:r>
              <a:rPr dirty="0" sz="2000" spc="6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50">
                <a:solidFill>
                  <a:srgbClr val="2E6B96"/>
                </a:solidFill>
                <a:latin typeface="Calibri"/>
                <a:cs typeface="Calibri"/>
              </a:rPr>
              <a:t>increasing </a:t>
            </a:r>
            <a:r>
              <a:rPr dirty="0" sz="2000" spc="55">
                <a:solidFill>
                  <a:srgbClr val="2E6B96"/>
                </a:solidFill>
                <a:latin typeface="Calibri"/>
                <a:cs typeface="Calibri"/>
              </a:rPr>
              <a:t>demand.</a:t>
            </a:r>
            <a:endParaRPr sz="2000">
              <a:latin typeface="Calibri"/>
              <a:cs typeface="Calibri"/>
            </a:endParaRPr>
          </a:p>
          <a:p>
            <a:pPr marL="355600" marR="426084" indent="-343535">
              <a:lnSpc>
                <a:spcPct val="100000"/>
              </a:lnSpc>
              <a:spcBef>
                <a:spcPts val="241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000" spc="65">
                <a:solidFill>
                  <a:srgbClr val="2E6B96"/>
                </a:solidFill>
                <a:latin typeface="Calibri"/>
                <a:cs typeface="Calibri"/>
              </a:rPr>
              <a:t>Sustainable,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45">
                <a:solidFill>
                  <a:srgbClr val="2E6B96"/>
                </a:solidFill>
                <a:latin typeface="Calibri"/>
                <a:cs typeface="Calibri"/>
              </a:rPr>
              <a:t>predictable,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2000" spc="-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stable</a:t>
            </a:r>
            <a:r>
              <a:rPr dirty="0" sz="2000" spc="7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energy</a:t>
            </a:r>
            <a:r>
              <a:rPr dirty="0" sz="2000" spc="6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distribution</a:t>
            </a:r>
            <a:r>
              <a:rPr dirty="0" sz="2000" spc="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25">
                <a:solidFill>
                  <a:srgbClr val="2E6B96"/>
                </a:solidFill>
                <a:latin typeface="Calibri"/>
                <a:cs typeface="Calibri"/>
              </a:rPr>
              <a:t>is</a:t>
            </a: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65">
                <a:solidFill>
                  <a:srgbClr val="2E6B96"/>
                </a:solidFill>
                <a:latin typeface="Calibri"/>
                <a:cs typeface="Calibri"/>
              </a:rPr>
              <a:t>critical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 to</a:t>
            </a:r>
            <a:r>
              <a:rPr dirty="0" sz="2000" spc="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attracting</a:t>
            </a:r>
            <a:r>
              <a:rPr dirty="0" sz="2000" spc="8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and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maintaining</a:t>
            </a:r>
            <a:r>
              <a:rPr dirty="0" sz="2000" spc="-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95">
                <a:solidFill>
                  <a:srgbClr val="2E6B96"/>
                </a:solidFill>
                <a:latin typeface="Calibri"/>
                <a:cs typeface="Calibri"/>
              </a:rPr>
              <a:t>businesses,</a:t>
            </a:r>
            <a:r>
              <a:rPr dirty="0" sz="2000" spc="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workers,</a:t>
            </a:r>
            <a:r>
              <a:rPr dirty="0" sz="2000" spc="3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2000" spc="8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50">
                <a:solidFill>
                  <a:srgbClr val="2E6B96"/>
                </a:solidFill>
                <a:latin typeface="Calibri"/>
                <a:cs typeface="Calibri"/>
              </a:rPr>
              <a:t>residents</a:t>
            </a: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to the</a:t>
            </a:r>
            <a:r>
              <a:rPr dirty="0" sz="2000" spc="7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region.</a:t>
            </a:r>
            <a:endParaRPr sz="2000">
              <a:latin typeface="Calibri"/>
              <a:cs typeface="Calibri"/>
            </a:endParaRPr>
          </a:p>
          <a:p>
            <a:pPr marL="355600" marR="671830" indent="-343535">
              <a:lnSpc>
                <a:spcPct val="100000"/>
              </a:lnSpc>
              <a:spcBef>
                <a:spcPts val="121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A</a:t>
            </a:r>
            <a:r>
              <a:rPr dirty="0" sz="2000" spc="-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thriving</a:t>
            </a: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environment</a:t>
            </a:r>
            <a:r>
              <a:rPr dirty="0" sz="2000" spc="1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90">
                <a:solidFill>
                  <a:srgbClr val="2E6B96"/>
                </a:solidFill>
                <a:latin typeface="Calibri"/>
                <a:cs typeface="Calibri"/>
              </a:rPr>
              <a:t>is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key</a:t>
            </a:r>
            <a:r>
              <a:rPr dirty="0" sz="2000" spc="-2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to</a:t>
            </a:r>
            <a:r>
              <a:rPr dirty="0" sz="200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improving</a:t>
            </a:r>
            <a:r>
              <a:rPr dirty="0" sz="2000" spc="7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livability</a:t>
            </a:r>
            <a:r>
              <a:rPr dirty="0" sz="2000" spc="6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75">
                <a:solidFill>
                  <a:srgbClr val="2E6B96"/>
                </a:solidFill>
                <a:latin typeface="Calibri"/>
                <a:cs typeface="Calibri"/>
              </a:rPr>
              <a:t>and</a:t>
            </a:r>
            <a:r>
              <a:rPr dirty="0" sz="2000" spc="-2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">
                <a:solidFill>
                  <a:srgbClr val="2E6B96"/>
                </a:solidFill>
                <a:latin typeface="Calibri"/>
                <a:cs typeface="Calibri"/>
              </a:rPr>
              <a:t>maintaining</a:t>
            </a: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105">
                <a:solidFill>
                  <a:srgbClr val="2E6B96"/>
                </a:solidFill>
                <a:latin typeface="Calibri"/>
                <a:cs typeface="Calibri"/>
              </a:rPr>
              <a:t>a</a:t>
            </a:r>
            <a:r>
              <a:rPr dirty="0" sz="2000" spc="45">
                <a:solidFill>
                  <a:srgbClr val="2E6B96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2E6B96"/>
                </a:solidFill>
                <a:latin typeface="Calibri"/>
                <a:cs typeface="Calibri"/>
              </a:rPr>
              <a:t>productive </a:t>
            </a:r>
            <a:r>
              <a:rPr dirty="0" sz="2000" spc="55">
                <a:solidFill>
                  <a:srgbClr val="2E6B96"/>
                </a:solidFill>
                <a:latin typeface="Calibri"/>
                <a:cs typeface="Calibri"/>
              </a:rPr>
              <a:t>economy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80160" y="1609344"/>
            <a:ext cx="10911840" cy="0"/>
          </a:xfrm>
          <a:custGeom>
            <a:avLst/>
            <a:gdLst/>
            <a:ahLst/>
            <a:cxnLst/>
            <a:rect l="l" t="t" r="r" b="b"/>
            <a:pathLst>
              <a:path w="10911840" h="0">
                <a:moveTo>
                  <a:pt x="0" y="0"/>
                </a:moveTo>
                <a:lnTo>
                  <a:pt x="10911840" y="0"/>
                </a:lnTo>
              </a:path>
            </a:pathLst>
          </a:custGeom>
          <a:ln w="38100">
            <a:solidFill>
              <a:srgbClr val="0086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1268349" y="261619"/>
            <a:ext cx="10357485" cy="1118870"/>
          </a:xfrm>
          <a:prstGeom prst="rect"/>
        </p:spPr>
        <p:txBody>
          <a:bodyPr wrap="square" lIns="0" tIns="31115" rIns="0" bIns="0" rtlCol="0" vert="horz">
            <a:spAutoFit/>
          </a:bodyPr>
          <a:lstStyle/>
          <a:p>
            <a:pPr marL="12700" marR="5080">
              <a:lnSpc>
                <a:spcPts val="4280"/>
              </a:lnSpc>
              <a:spcBef>
                <a:spcPts val="245"/>
              </a:spcBef>
            </a:pPr>
            <a:r>
              <a:rPr dirty="0"/>
              <a:t>The</a:t>
            </a:r>
            <a:r>
              <a:rPr dirty="0" spc="-85"/>
              <a:t> </a:t>
            </a:r>
            <a:r>
              <a:rPr dirty="0"/>
              <a:t>Environment</a:t>
            </a:r>
            <a:r>
              <a:rPr dirty="0" spc="-35"/>
              <a:t> </a:t>
            </a:r>
            <a:r>
              <a:rPr dirty="0"/>
              <a:t>and</a:t>
            </a:r>
            <a:r>
              <a:rPr dirty="0" spc="-70"/>
              <a:t> </a:t>
            </a:r>
            <a:r>
              <a:rPr dirty="0"/>
              <a:t>Energy</a:t>
            </a:r>
            <a:r>
              <a:rPr dirty="0" spc="-20"/>
              <a:t> </a:t>
            </a:r>
            <a:r>
              <a:rPr dirty="0"/>
              <a:t>are</a:t>
            </a:r>
            <a:r>
              <a:rPr dirty="0" spc="-15"/>
              <a:t> </a:t>
            </a:r>
            <a:r>
              <a:rPr dirty="0"/>
              <a:t>Critical</a:t>
            </a:r>
            <a:r>
              <a:rPr dirty="0" spc="-55"/>
              <a:t> </a:t>
            </a:r>
            <a:r>
              <a:rPr dirty="0"/>
              <a:t>to</a:t>
            </a:r>
            <a:r>
              <a:rPr dirty="0" spc="-95"/>
              <a:t> </a:t>
            </a:r>
            <a:r>
              <a:rPr dirty="0" spc="-10"/>
              <a:t>Economic Development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17</a:t>
            </a:fld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80160" y="1242441"/>
            <a:ext cx="10911840" cy="0"/>
          </a:xfrm>
          <a:custGeom>
            <a:avLst/>
            <a:gdLst/>
            <a:ahLst/>
            <a:cxnLst/>
            <a:rect l="l" t="t" r="r" b="b"/>
            <a:pathLst>
              <a:path w="10911840" h="0">
                <a:moveTo>
                  <a:pt x="0" y="0"/>
                </a:moveTo>
                <a:lnTo>
                  <a:pt x="10911840" y="0"/>
                </a:lnTo>
              </a:path>
            </a:pathLst>
          </a:custGeom>
          <a:ln w="38100">
            <a:solidFill>
              <a:srgbClr val="0086C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629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Building</a:t>
            </a:r>
            <a:r>
              <a:rPr dirty="0" spc="-50"/>
              <a:t> </a:t>
            </a:r>
            <a:r>
              <a:rPr dirty="0"/>
              <a:t>the</a:t>
            </a:r>
            <a:r>
              <a:rPr dirty="0" spc="-55"/>
              <a:t> </a:t>
            </a:r>
            <a:r>
              <a:rPr dirty="0"/>
              <a:t>Region's</a:t>
            </a:r>
            <a:r>
              <a:rPr dirty="0" spc="-35"/>
              <a:t> </a:t>
            </a:r>
            <a:r>
              <a:rPr dirty="0"/>
              <a:t>First</a:t>
            </a:r>
            <a:r>
              <a:rPr dirty="0" spc="-15"/>
              <a:t> </a:t>
            </a:r>
            <a:r>
              <a:rPr dirty="0" spc="-20"/>
              <a:t>CEDS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algn="r" marR="6985">
              <a:lnSpc>
                <a:spcPts val="1065"/>
              </a:lnSpc>
              <a:spcBef>
                <a:spcPts val="25"/>
              </a:spcBef>
            </a:pPr>
            <a:r>
              <a:rPr dirty="0" spc="-10"/>
              <a:t>Comprehensive</a:t>
            </a:r>
            <a:r>
              <a:rPr dirty="0" spc="-30"/>
              <a:t> </a:t>
            </a:r>
            <a:r>
              <a:rPr dirty="0"/>
              <a:t>Economic</a:t>
            </a:r>
            <a:r>
              <a:rPr dirty="0" spc="25"/>
              <a:t> </a:t>
            </a:r>
            <a:r>
              <a:rPr dirty="0"/>
              <a:t>Development</a:t>
            </a:r>
            <a:r>
              <a:rPr dirty="0" spc="5"/>
              <a:t> </a:t>
            </a:r>
            <a:r>
              <a:rPr dirty="0" spc="-10"/>
              <a:t>Strategy</a:t>
            </a:r>
            <a:r>
              <a:rPr dirty="0" spc="-25"/>
              <a:t> </a:t>
            </a:r>
            <a:r>
              <a:rPr dirty="0" spc="-10"/>
              <a:t>(CEDS)</a:t>
            </a:r>
          </a:p>
          <a:p>
            <a:pPr algn="r" marR="5080">
              <a:lnSpc>
                <a:spcPts val="1065"/>
              </a:lnSpc>
            </a:pPr>
            <a:r>
              <a:rPr dirty="0" spc="-10">
                <a:solidFill>
                  <a:srgbClr val="7E7E7E"/>
                </a:solidFill>
              </a:rPr>
              <a:t>September</a:t>
            </a:r>
            <a:r>
              <a:rPr dirty="0" spc="25">
                <a:solidFill>
                  <a:srgbClr val="7E7E7E"/>
                </a:solidFill>
              </a:rPr>
              <a:t> </a:t>
            </a:r>
            <a:r>
              <a:rPr dirty="0" spc="-20">
                <a:solidFill>
                  <a:srgbClr val="7E7E7E"/>
                </a:solidFill>
              </a:rPr>
              <a:t>2026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825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65"/>
              </a:spcBef>
            </a:pPr>
            <a:fld id="{81D60167-4931-47E6-BA6A-407CBD079E47}" type="slidenum">
              <a:rPr dirty="0" spc="-25"/>
              <a:t>17</a:t>
            </a:fld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64719" rIns="0" bIns="0" rtlCol="0" vert="horz">
            <a:spAutoFit/>
          </a:bodyPr>
          <a:lstStyle/>
          <a:p>
            <a:pPr marL="354330" marR="781050" indent="-342900">
              <a:lnSpc>
                <a:spcPct val="101899"/>
              </a:lnSpc>
              <a:spcBef>
                <a:spcPts val="7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pc="100" b="1">
                <a:latin typeface="Calibri"/>
                <a:cs typeface="Calibri"/>
              </a:rPr>
              <a:t>What</a:t>
            </a:r>
            <a:r>
              <a:rPr dirty="0" spc="-20" b="1">
                <a:latin typeface="Calibri"/>
                <a:cs typeface="Calibri"/>
              </a:rPr>
              <a:t> </a:t>
            </a:r>
            <a:r>
              <a:rPr dirty="0" spc="95" b="1">
                <a:latin typeface="Calibri"/>
                <a:cs typeface="Calibri"/>
              </a:rPr>
              <a:t>are</a:t>
            </a:r>
            <a:r>
              <a:rPr dirty="0" spc="10" b="1">
                <a:latin typeface="Calibri"/>
                <a:cs typeface="Calibri"/>
              </a:rPr>
              <a:t> </a:t>
            </a:r>
            <a:r>
              <a:rPr dirty="0" spc="85" b="1">
                <a:latin typeface="Calibri"/>
                <a:cs typeface="Calibri"/>
              </a:rPr>
              <a:t>you</a:t>
            </a:r>
            <a:r>
              <a:rPr dirty="0" spc="25" b="1">
                <a:latin typeface="Calibri"/>
                <a:cs typeface="Calibri"/>
              </a:rPr>
              <a:t> </a:t>
            </a:r>
            <a:r>
              <a:rPr dirty="0" spc="130" b="1">
                <a:latin typeface="Calibri"/>
                <a:cs typeface="Calibri"/>
              </a:rPr>
              <a:t>seeing?</a:t>
            </a:r>
            <a:r>
              <a:rPr dirty="0" spc="15" b="1">
                <a:latin typeface="Calibri"/>
                <a:cs typeface="Calibri"/>
              </a:rPr>
              <a:t> </a:t>
            </a:r>
            <a:r>
              <a:rPr dirty="0"/>
              <a:t>Are</a:t>
            </a:r>
            <a:r>
              <a:rPr dirty="0" spc="-5"/>
              <a:t> </a:t>
            </a:r>
            <a:r>
              <a:rPr dirty="0"/>
              <a:t>there</a:t>
            </a:r>
            <a:r>
              <a:rPr dirty="0" spc="-10"/>
              <a:t> </a:t>
            </a:r>
            <a:r>
              <a:rPr dirty="0" spc="55"/>
              <a:t>existing</a:t>
            </a:r>
            <a:r>
              <a:rPr dirty="0" spc="15"/>
              <a:t> </a:t>
            </a:r>
            <a:r>
              <a:rPr dirty="0"/>
              <a:t>and/or</a:t>
            </a:r>
            <a:r>
              <a:rPr dirty="0" spc="40"/>
              <a:t> </a:t>
            </a:r>
            <a:r>
              <a:rPr dirty="0" spc="55"/>
              <a:t>emerging</a:t>
            </a:r>
            <a:r>
              <a:rPr dirty="0" spc="10"/>
              <a:t> </a:t>
            </a:r>
            <a:r>
              <a:rPr dirty="0" spc="75"/>
              <a:t>policy</a:t>
            </a:r>
            <a:r>
              <a:rPr dirty="0" spc="90"/>
              <a:t> </a:t>
            </a:r>
            <a:r>
              <a:rPr dirty="0" spc="80"/>
              <a:t>and </a:t>
            </a:r>
            <a:r>
              <a:rPr dirty="0" spc="110"/>
              <a:t>economic</a:t>
            </a:r>
            <a:r>
              <a:rPr dirty="0" spc="25"/>
              <a:t> </a:t>
            </a:r>
            <a:r>
              <a:rPr dirty="0" spc="70"/>
              <a:t>trends</a:t>
            </a:r>
            <a:r>
              <a:rPr dirty="0" spc="-15"/>
              <a:t> </a:t>
            </a:r>
            <a:r>
              <a:rPr dirty="0" spc="50"/>
              <a:t>in</a:t>
            </a:r>
            <a:r>
              <a:rPr dirty="0" spc="80"/>
              <a:t> </a:t>
            </a:r>
            <a:r>
              <a:rPr dirty="0"/>
              <a:t>your</a:t>
            </a:r>
            <a:r>
              <a:rPr dirty="0" spc="20"/>
              <a:t> </a:t>
            </a:r>
            <a:r>
              <a:rPr dirty="0" spc="100"/>
              <a:t>communities</a:t>
            </a:r>
            <a:r>
              <a:rPr dirty="0" spc="-15"/>
              <a:t> </a:t>
            </a:r>
            <a:r>
              <a:rPr dirty="0"/>
              <a:t>that</a:t>
            </a:r>
            <a:r>
              <a:rPr dirty="0" spc="50"/>
              <a:t> the</a:t>
            </a:r>
            <a:r>
              <a:rPr dirty="0" spc="-25"/>
              <a:t> </a:t>
            </a:r>
            <a:r>
              <a:rPr dirty="0" spc="240"/>
              <a:t>CEDS</a:t>
            </a:r>
            <a:r>
              <a:rPr dirty="0" spc="40"/>
              <a:t> </a:t>
            </a:r>
            <a:r>
              <a:rPr dirty="0" spc="100"/>
              <a:t>should</a:t>
            </a:r>
            <a:r>
              <a:rPr dirty="0" spc="60"/>
              <a:t> </a:t>
            </a:r>
            <a:r>
              <a:rPr dirty="0" spc="90"/>
              <a:t>consider?</a:t>
            </a:r>
          </a:p>
          <a:p>
            <a:pPr marL="354330" marR="53975" indent="-342900">
              <a:lnSpc>
                <a:spcPct val="103299"/>
              </a:lnSpc>
              <a:spcBef>
                <a:spcPts val="177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pc="100" b="1">
                <a:latin typeface="Calibri"/>
                <a:cs typeface="Calibri"/>
              </a:rPr>
              <a:t>What</a:t>
            </a:r>
            <a:r>
              <a:rPr dirty="0" spc="-35" b="1">
                <a:latin typeface="Calibri"/>
                <a:cs typeface="Calibri"/>
              </a:rPr>
              <a:t> </a:t>
            </a:r>
            <a:r>
              <a:rPr dirty="0" spc="95" b="1">
                <a:latin typeface="Calibri"/>
                <a:cs typeface="Calibri"/>
              </a:rPr>
              <a:t>are</a:t>
            </a:r>
            <a:r>
              <a:rPr dirty="0" spc="-15" b="1">
                <a:latin typeface="Calibri"/>
                <a:cs typeface="Calibri"/>
              </a:rPr>
              <a:t> </a:t>
            </a:r>
            <a:r>
              <a:rPr dirty="0" spc="90" b="1">
                <a:latin typeface="Calibri"/>
                <a:cs typeface="Calibri"/>
              </a:rPr>
              <a:t>our</a:t>
            </a:r>
            <a:r>
              <a:rPr dirty="0" spc="15" b="1">
                <a:latin typeface="Calibri"/>
                <a:cs typeface="Calibri"/>
              </a:rPr>
              <a:t> </a:t>
            </a:r>
            <a:r>
              <a:rPr dirty="0" spc="90" b="1">
                <a:latin typeface="Calibri"/>
                <a:cs typeface="Calibri"/>
              </a:rPr>
              <a:t>greatest</a:t>
            </a:r>
            <a:r>
              <a:rPr dirty="0" spc="50" b="1">
                <a:latin typeface="Calibri"/>
                <a:cs typeface="Calibri"/>
              </a:rPr>
              <a:t> </a:t>
            </a:r>
            <a:r>
              <a:rPr dirty="0" spc="100" b="1">
                <a:latin typeface="Calibri"/>
                <a:cs typeface="Calibri"/>
              </a:rPr>
              <a:t>opportunities</a:t>
            </a:r>
            <a:r>
              <a:rPr dirty="0" spc="-5" b="1">
                <a:latin typeface="Calibri"/>
                <a:cs typeface="Calibri"/>
              </a:rPr>
              <a:t> </a:t>
            </a:r>
            <a:r>
              <a:rPr dirty="0" spc="120" b="1">
                <a:latin typeface="Calibri"/>
                <a:cs typeface="Calibri"/>
              </a:rPr>
              <a:t>and</a:t>
            </a:r>
            <a:r>
              <a:rPr dirty="0" spc="-15" b="1">
                <a:latin typeface="Calibri"/>
                <a:cs typeface="Calibri"/>
              </a:rPr>
              <a:t> </a:t>
            </a:r>
            <a:r>
              <a:rPr dirty="0" spc="100" b="1">
                <a:latin typeface="Calibri"/>
                <a:cs typeface="Calibri"/>
              </a:rPr>
              <a:t>barriers?</a:t>
            </a:r>
            <a:r>
              <a:rPr dirty="0" spc="5" b="1">
                <a:latin typeface="Calibri"/>
                <a:cs typeface="Calibri"/>
              </a:rPr>
              <a:t> </a:t>
            </a:r>
            <a:r>
              <a:rPr dirty="0" spc="100"/>
              <a:t>How</a:t>
            </a:r>
            <a:r>
              <a:rPr dirty="0" spc="-5"/>
              <a:t> </a:t>
            </a:r>
            <a:r>
              <a:rPr dirty="0" spc="145"/>
              <a:t>can</a:t>
            </a:r>
            <a:r>
              <a:rPr dirty="0" spc="-10"/>
              <a:t> </a:t>
            </a:r>
            <a:r>
              <a:rPr dirty="0" spc="50"/>
              <a:t>we</a:t>
            </a:r>
            <a:r>
              <a:rPr dirty="0" spc="-35"/>
              <a:t> </a:t>
            </a:r>
            <a:r>
              <a:rPr dirty="0"/>
              <a:t>better</a:t>
            </a:r>
            <a:r>
              <a:rPr dirty="0" spc="10"/>
              <a:t> </a:t>
            </a:r>
            <a:r>
              <a:rPr dirty="0" spc="65"/>
              <a:t>align </a:t>
            </a:r>
            <a:r>
              <a:rPr dirty="0" spc="10"/>
              <a:t>energy</a:t>
            </a:r>
            <a:r>
              <a:rPr dirty="0" spc="75"/>
              <a:t> </a:t>
            </a:r>
            <a:r>
              <a:rPr dirty="0" spc="65"/>
              <a:t>policy,</a:t>
            </a:r>
            <a:r>
              <a:rPr dirty="0" spc="60"/>
              <a:t> </a:t>
            </a:r>
            <a:r>
              <a:rPr dirty="0" spc="10"/>
              <a:t>energy</a:t>
            </a:r>
            <a:r>
              <a:rPr dirty="0" spc="165"/>
              <a:t> </a:t>
            </a:r>
            <a:r>
              <a:rPr dirty="0" spc="10"/>
              <a:t>affordability,</a:t>
            </a:r>
            <a:r>
              <a:rPr dirty="0" spc="155"/>
              <a:t> </a:t>
            </a:r>
            <a:r>
              <a:rPr dirty="0" spc="55"/>
              <a:t>environmental</a:t>
            </a:r>
            <a:r>
              <a:rPr dirty="0" spc="125"/>
              <a:t> </a:t>
            </a:r>
            <a:r>
              <a:rPr dirty="0" spc="55"/>
              <a:t>protection,</a:t>
            </a:r>
            <a:r>
              <a:rPr dirty="0" spc="60"/>
              <a:t> </a:t>
            </a:r>
            <a:r>
              <a:rPr dirty="0" spc="105"/>
              <a:t>and</a:t>
            </a:r>
            <a:r>
              <a:rPr dirty="0" spc="60"/>
              <a:t> </a:t>
            </a:r>
            <a:r>
              <a:rPr dirty="0" spc="114"/>
              <a:t>economic </a:t>
            </a:r>
            <a:r>
              <a:rPr dirty="0" spc="65"/>
              <a:t>development?</a:t>
            </a:r>
          </a:p>
          <a:p>
            <a:pPr marL="354330" marR="5080" indent="-342900">
              <a:lnSpc>
                <a:spcPct val="101899"/>
              </a:lnSpc>
              <a:spcBef>
                <a:spcPts val="1800"/>
              </a:spcBef>
              <a:buFont typeface="Arial"/>
              <a:buChar char="•"/>
              <a:tabLst>
                <a:tab pos="354965" algn="l"/>
              </a:tabLst>
            </a:pPr>
            <a:r>
              <a:rPr dirty="0" spc="100" b="1">
                <a:latin typeface="Calibri"/>
                <a:cs typeface="Calibri"/>
              </a:rPr>
              <a:t>What</a:t>
            </a:r>
            <a:r>
              <a:rPr dirty="0" spc="-40" b="1">
                <a:latin typeface="Calibri"/>
                <a:cs typeface="Calibri"/>
              </a:rPr>
              <a:t> </a:t>
            </a:r>
            <a:r>
              <a:rPr dirty="0" spc="95" b="1">
                <a:latin typeface="Calibri"/>
                <a:cs typeface="Calibri"/>
              </a:rPr>
              <a:t>are</a:t>
            </a:r>
            <a:r>
              <a:rPr dirty="0" spc="-25" b="1">
                <a:latin typeface="Calibri"/>
                <a:cs typeface="Calibri"/>
              </a:rPr>
              <a:t> </a:t>
            </a:r>
            <a:r>
              <a:rPr dirty="0" spc="85" b="1">
                <a:latin typeface="Calibri"/>
                <a:cs typeface="Calibri"/>
              </a:rPr>
              <a:t>you</a:t>
            </a:r>
            <a:r>
              <a:rPr dirty="0" spc="-5" b="1">
                <a:latin typeface="Calibri"/>
                <a:cs typeface="Calibri"/>
              </a:rPr>
              <a:t> </a:t>
            </a:r>
            <a:r>
              <a:rPr dirty="0" spc="80" b="1">
                <a:latin typeface="Calibri"/>
                <a:cs typeface="Calibri"/>
              </a:rPr>
              <a:t>working</a:t>
            </a:r>
            <a:r>
              <a:rPr dirty="0" b="1">
                <a:latin typeface="Calibri"/>
                <a:cs typeface="Calibri"/>
              </a:rPr>
              <a:t> </a:t>
            </a:r>
            <a:r>
              <a:rPr dirty="0" spc="114" b="1">
                <a:latin typeface="Calibri"/>
                <a:cs typeface="Calibri"/>
              </a:rPr>
              <a:t>on?</a:t>
            </a:r>
            <a:r>
              <a:rPr dirty="0" spc="-40" b="1">
                <a:latin typeface="Calibri"/>
                <a:cs typeface="Calibri"/>
              </a:rPr>
              <a:t> </a:t>
            </a:r>
            <a:r>
              <a:rPr dirty="0" spc="55"/>
              <a:t>What</a:t>
            </a:r>
            <a:r>
              <a:rPr dirty="0" spc="-45"/>
              <a:t> </a:t>
            </a:r>
            <a:r>
              <a:rPr dirty="0" spc="50"/>
              <a:t>initiatives</a:t>
            </a:r>
            <a:r>
              <a:rPr dirty="0" spc="55"/>
              <a:t> </a:t>
            </a:r>
            <a:r>
              <a:rPr dirty="0" spc="50"/>
              <a:t>are</a:t>
            </a:r>
            <a:r>
              <a:rPr dirty="0" spc="-40"/>
              <a:t> </a:t>
            </a:r>
            <a:r>
              <a:rPr dirty="0" spc="70"/>
              <a:t>underway</a:t>
            </a:r>
            <a:r>
              <a:rPr dirty="0" spc="-25"/>
              <a:t> </a:t>
            </a:r>
            <a:r>
              <a:rPr dirty="0"/>
              <a:t>that</a:t>
            </a:r>
            <a:r>
              <a:rPr dirty="0" spc="30"/>
              <a:t> </a:t>
            </a:r>
            <a:r>
              <a:rPr dirty="0" spc="50"/>
              <a:t>we</a:t>
            </a:r>
            <a:r>
              <a:rPr dirty="0" spc="-40"/>
              <a:t> </a:t>
            </a:r>
            <a:r>
              <a:rPr dirty="0" spc="110"/>
              <a:t>should</a:t>
            </a:r>
            <a:r>
              <a:rPr dirty="0" spc="-35"/>
              <a:t> </a:t>
            </a:r>
            <a:r>
              <a:rPr dirty="0" spc="75"/>
              <a:t>be </a:t>
            </a:r>
            <a:r>
              <a:rPr dirty="0" spc="70"/>
              <a:t>aware</a:t>
            </a:r>
            <a:r>
              <a:rPr dirty="0"/>
              <a:t> of</a:t>
            </a:r>
            <a:r>
              <a:rPr dirty="0" spc="40"/>
              <a:t> </a:t>
            </a:r>
            <a:r>
              <a:rPr dirty="0" spc="105"/>
              <a:t>and</a:t>
            </a:r>
            <a:r>
              <a:rPr dirty="0" spc="85"/>
              <a:t> </a:t>
            </a:r>
            <a:r>
              <a:rPr dirty="0"/>
              <a:t>that</a:t>
            </a:r>
            <a:r>
              <a:rPr dirty="0" spc="-15"/>
              <a:t> </a:t>
            </a:r>
            <a:r>
              <a:rPr dirty="0" spc="70"/>
              <a:t>would</a:t>
            </a:r>
            <a:r>
              <a:rPr dirty="0" spc="90"/>
              <a:t> </a:t>
            </a:r>
            <a:r>
              <a:rPr dirty="0" spc="65"/>
              <a:t>align</a:t>
            </a:r>
            <a:r>
              <a:rPr dirty="0" spc="15"/>
              <a:t> </a:t>
            </a:r>
            <a:r>
              <a:rPr dirty="0"/>
              <a:t>with</a:t>
            </a:r>
            <a:r>
              <a:rPr dirty="0" spc="20"/>
              <a:t> </a:t>
            </a:r>
            <a:r>
              <a:rPr dirty="0" spc="50"/>
              <a:t>the</a:t>
            </a:r>
            <a:r>
              <a:rPr dirty="0"/>
              <a:t> </a:t>
            </a:r>
            <a:r>
              <a:rPr dirty="0" spc="240"/>
              <a:t>CEDS</a:t>
            </a:r>
            <a:r>
              <a:rPr dirty="0" spc="70"/>
              <a:t> </a:t>
            </a:r>
            <a:r>
              <a:rPr dirty="0"/>
              <a:t>(e.g.</a:t>
            </a:r>
            <a:r>
              <a:rPr dirty="0" spc="-30"/>
              <a:t> </a:t>
            </a:r>
            <a:r>
              <a:rPr dirty="0" spc="70"/>
              <a:t>Envrionmental</a:t>
            </a:r>
            <a:r>
              <a:rPr dirty="0" spc="20"/>
              <a:t> </a:t>
            </a:r>
            <a:r>
              <a:rPr dirty="0" spc="110"/>
              <a:t>Plan,</a:t>
            </a:r>
            <a:r>
              <a:rPr dirty="0" spc="-5"/>
              <a:t> </a:t>
            </a:r>
            <a:r>
              <a:rPr dirty="0" spc="45"/>
              <a:t>Energy </a:t>
            </a:r>
            <a:r>
              <a:rPr dirty="0" spc="100"/>
              <a:t>Policies,</a:t>
            </a:r>
            <a:r>
              <a:rPr dirty="0" spc="-45"/>
              <a:t> </a:t>
            </a:r>
            <a:r>
              <a:rPr dirty="0" spc="50"/>
              <a:t>etc.)?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762000" cy="6858000"/>
          </a:xfrm>
          <a:custGeom>
            <a:avLst/>
            <a:gdLst/>
            <a:ahLst/>
            <a:cxnLst/>
            <a:rect l="l" t="t" r="r" b="b"/>
            <a:pathLst>
              <a:path w="762000" h="6858000">
                <a:moveTo>
                  <a:pt x="762000" y="0"/>
                </a:moveTo>
                <a:lnTo>
                  <a:pt x="0" y="0"/>
                </a:lnTo>
                <a:lnTo>
                  <a:pt x="0" y="6858000"/>
                </a:lnTo>
                <a:lnTo>
                  <a:pt x="762000" y="6858000"/>
                </a:lnTo>
                <a:lnTo>
                  <a:pt x="762000" y="0"/>
                </a:lnTo>
                <a:close/>
              </a:path>
            </a:pathLst>
          </a:custGeom>
          <a:solidFill>
            <a:srgbClr val="0084C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76350" y="6134100"/>
            <a:ext cx="3038475" cy="561975"/>
          </a:xfrm>
          <a:prstGeom prst="rect">
            <a:avLst/>
          </a:prstGeom>
        </p:spPr>
      </p:pic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80160" y="873352"/>
          <a:ext cx="10988040" cy="34004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06390"/>
                <a:gridCol w="5504815"/>
              </a:tblGrid>
              <a:tr h="2716530">
                <a:tc>
                  <a:txBody>
                    <a:bodyPr/>
                    <a:lstStyle/>
                    <a:p>
                      <a:pPr marL="635">
                        <a:lnSpc>
                          <a:spcPts val="2260"/>
                        </a:lnSpc>
                      </a:pPr>
                      <a:r>
                        <a:rPr dirty="0" sz="2000">
                          <a:latin typeface="Franklin Gothic Medium"/>
                          <a:cs typeface="Franklin Gothic Medium"/>
                        </a:rPr>
                        <a:t>Sakina</a:t>
                      </a:r>
                      <a:r>
                        <a:rPr dirty="0" sz="2000" spc="-45">
                          <a:latin typeface="Franklin Gothic Medium"/>
                          <a:cs typeface="Franklin Gothic Medium"/>
                        </a:rPr>
                        <a:t> </a:t>
                      </a:r>
                      <a:r>
                        <a:rPr dirty="0" sz="2000" spc="-20">
                          <a:latin typeface="Franklin Gothic Medium"/>
                          <a:cs typeface="Franklin Gothic Medium"/>
                        </a:rPr>
                        <a:t>Khan</a:t>
                      </a:r>
                      <a:endParaRPr sz="2000">
                        <a:latin typeface="Franklin Gothic Medium"/>
                        <a:cs typeface="Franklin Gothic Medium"/>
                      </a:endParaRPr>
                    </a:p>
                    <a:p>
                      <a:pPr marL="635" marR="1816735">
                        <a:lnSpc>
                          <a:spcPct val="111800"/>
                        </a:lnSpc>
                        <a:spcBef>
                          <a:spcPts val="325"/>
                        </a:spcBef>
                      </a:pPr>
                      <a:r>
                        <a:rPr dirty="0" sz="1400">
                          <a:latin typeface="Calibri"/>
                          <a:cs typeface="Calibri"/>
                        </a:rPr>
                        <a:t>Director</a:t>
                      </a:r>
                      <a:r>
                        <a:rPr dirty="0" sz="1400" spc="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400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1400" spc="9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400" spc="50">
                          <a:latin typeface="Calibri"/>
                          <a:cs typeface="Calibri"/>
                        </a:rPr>
                        <a:t>Community</a:t>
                      </a:r>
                      <a:r>
                        <a:rPr dirty="0" sz="14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4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400" spc="9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400" spc="60">
                          <a:latin typeface="Calibri"/>
                          <a:cs typeface="Calibri"/>
                        </a:rPr>
                        <a:t>Economic </a:t>
                      </a:r>
                      <a:r>
                        <a:rPr dirty="0" sz="1400" spc="45">
                          <a:latin typeface="Calibri"/>
                          <a:cs typeface="Calibri"/>
                        </a:rPr>
                        <a:t>Services </a:t>
                      </a:r>
                      <a:r>
                        <a:rPr dirty="0" u="sng" sz="1400" spc="-10">
                          <a:solidFill>
                            <a:srgbClr val="467885"/>
                          </a:solidFill>
                          <a:uFill>
                            <a:solidFill>
                              <a:srgbClr val="467885"/>
                            </a:solidFill>
                          </a:uFill>
                          <a:latin typeface="Calibri"/>
                          <a:cs typeface="Calibri"/>
                          <a:hlinkClick r:id="rId3"/>
                        </a:rPr>
                        <a:t>skhan@mwcog.org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0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6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400">
                          <a:latin typeface="Calibri"/>
                          <a:cs typeface="Calibri"/>
                        </a:rPr>
                        <a:t>Emilio</a:t>
                      </a:r>
                      <a:r>
                        <a:rPr dirty="0" sz="1400" spc="18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400" spc="-10">
                          <a:latin typeface="Calibri"/>
                          <a:cs typeface="Calibri"/>
                        </a:rPr>
                        <a:t>Urteaga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635" marR="3462020">
                        <a:lnSpc>
                          <a:spcPts val="1880"/>
                        </a:lnSpc>
                        <a:spcBef>
                          <a:spcPts val="90"/>
                        </a:spcBef>
                      </a:pPr>
                      <a:r>
                        <a:rPr dirty="0" sz="1400">
                          <a:latin typeface="Calibri"/>
                          <a:cs typeface="Calibri"/>
                        </a:rPr>
                        <a:t>Senior</a:t>
                      </a:r>
                      <a:r>
                        <a:rPr dirty="0" sz="1400" spc="8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400" spc="60">
                          <a:latin typeface="Calibri"/>
                          <a:cs typeface="Calibri"/>
                        </a:rPr>
                        <a:t>Economic</a:t>
                      </a:r>
                      <a:r>
                        <a:rPr dirty="0" sz="1400" spc="1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400" spc="-10">
                          <a:latin typeface="Calibri"/>
                          <a:cs typeface="Calibri"/>
                        </a:rPr>
                        <a:t>Planner </a:t>
                      </a:r>
                      <a:r>
                        <a:rPr dirty="0" u="sng" sz="1400" spc="-10">
                          <a:solidFill>
                            <a:srgbClr val="467885"/>
                          </a:solidFill>
                          <a:uFill>
                            <a:solidFill>
                              <a:srgbClr val="467885"/>
                            </a:solidFill>
                          </a:uFill>
                          <a:latin typeface="Calibri"/>
                          <a:cs typeface="Calibri"/>
                          <a:hlinkClick r:id="rId4"/>
                        </a:rPr>
                        <a:t>eurteaga@mwcog.org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B w="38100">
                      <a:solidFill>
                        <a:srgbClr val="0D284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7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7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7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endParaRPr sz="2750">
                        <a:latin typeface="Times New Roman"/>
                        <a:cs typeface="Times New Roman"/>
                      </a:endParaRPr>
                    </a:p>
                    <a:p>
                      <a:pPr algn="ctr" marR="282575">
                        <a:lnSpc>
                          <a:spcPct val="100000"/>
                        </a:lnSpc>
                      </a:pPr>
                      <a:r>
                        <a:rPr dirty="0" sz="2750" spc="-10">
                          <a:solidFill>
                            <a:srgbClr val="2E6B96"/>
                          </a:solidFill>
                          <a:latin typeface="Calibri"/>
                          <a:cs typeface="Calibri"/>
                        </a:rPr>
                        <a:t>mwcog.org</a:t>
                      </a:r>
                      <a:endParaRPr sz="275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B w="38100">
                      <a:solidFill>
                        <a:srgbClr val="0086CD"/>
                      </a:solidFill>
                      <a:prstDash val="solid"/>
                    </a:lnB>
                  </a:tcPr>
                </a:tc>
              </a:tr>
              <a:tr h="6838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635">
                        <a:lnSpc>
                          <a:spcPct val="100000"/>
                        </a:lnSpc>
                      </a:pPr>
                      <a:r>
                        <a:rPr dirty="0" sz="1400">
                          <a:latin typeface="Franklin Gothic Book"/>
                          <a:cs typeface="Franklin Gothic Book"/>
                        </a:rPr>
                        <a:t>777</a:t>
                      </a:r>
                      <a:r>
                        <a:rPr dirty="0" sz="1400" spc="-2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00">
                          <a:latin typeface="Franklin Gothic Book"/>
                          <a:cs typeface="Franklin Gothic Book"/>
                        </a:rPr>
                        <a:t>North</a:t>
                      </a:r>
                      <a:r>
                        <a:rPr dirty="0" sz="1400" spc="-3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00">
                          <a:latin typeface="Franklin Gothic Book"/>
                          <a:cs typeface="Franklin Gothic Book"/>
                        </a:rPr>
                        <a:t>Capitol</a:t>
                      </a:r>
                      <a:r>
                        <a:rPr dirty="0" sz="1400" spc="-3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00">
                          <a:latin typeface="Franklin Gothic Book"/>
                          <a:cs typeface="Franklin Gothic Book"/>
                        </a:rPr>
                        <a:t>Street</a:t>
                      </a:r>
                      <a:r>
                        <a:rPr dirty="0" sz="1400" spc="-6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00">
                          <a:latin typeface="Franklin Gothic Book"/>
                          <a:cs typeface="Franklin Gothic Book"/>
                        </a:rPr>
                        <a:t>NE,</a:t>
                      </a:r>
                      <a:r>
                        <a:rPr dirty="0" sz="1400" spc="2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00">
                          <a:latin typeface="Franklin Gothic Book"/>
                          <a:cs typeface="Franklin Gothic Book"/>
                        </a:rPr>
                        <a:t>Suite</a:t>
                      </a:r>
                      <a:r>
                        <a:rPr dirty="0" sz="1400" spc="-7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00" spc="-25">
                          <a:latin typeface="Franklin Gothic Book"/>
                          <a:cs typeface="Franklin Gothic Book"/>
                        </a:rPr>
                        <a:t>300</a:t>
                      </a:r>
                      <a:endParaRPr sz="1400">
                        <a:latin typeface="Franklin Gothic Book"/>
                        <a:cs typeface="Franklin Gothic Book"/>
                      </a:endParaRPr>
                    </a:p>
                    <a:p>
                      <a:pPr marL="635">
                        <a:lnSpc>
                          <a:spcPts val="1610"/>
                        </a:lnSpc>
                        <a:spcBef>
                          <a:spcPts val="350"/>
                        </a:spcBef>
                      </a:pPr>
                      <a:r>
                        <a:rPr dirty="0" sz="1400">
                          <a:latin typeface="Franklin Gothic Book"/>
                          <a:cs typeface="Franklin Gothic Book"/>
                        </a:rPr>
                        <a:t>Washington,</a:t>
                      </a:r>
                      <a:r>
                        <a:rPr dirty="0" sz="1400" spc="-55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00">
                          <a:latin typeface="Franklin Gothic Book"/>
                          <a:cs typeface="Franklin Gothic Book"/>
                        </a:rPr>
                        <a:t>DC</a:t>
                      </a:r>
                      <a:r>
                        <a:rPr dirty="0" sz="1400" spc="-90">
                          <a:latin typeface="Franklin Gothic Book"/>
                          <a:cs typeface="Franklin Gothic Book"/>
                        </a:rPr>
                        <a:t> </a:t>
                      </a:r>
                      <a:r>
                        <a:rPr dirty="0" sz="1400" spc="-10">
                          <a:latin typeface="Franklin Gothic Book"/>
                          <a:cs typeface="Franklin Gothic Book"/>
                        </a:rPr>
                        <a:t>20002</a:t>
                      </a:r>
                      <a:endParaRPr sz="1400">
                        <a:latin typeface="Franklin Gothic Book"/>
                        <a:cs typeface="Franklin Gothic Book"/>
                      </a:endParaRPr>
                    </a:p>
                  </a:txBody>
                  <a:tcPr marL="0" marR="0" marB="0" marT="4445">
                    <a:lnT w="38100">
                      <a:solidFill>
                        <a:srgbClr val="0D284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38100">
                      <a:solidFill>
                        <a:srgbClr val="0086CD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2026-09-17T18:01:51Z</dcterms:created>
  <dcterms:modified xsi:type="dcterms:W3CDTF">2026-09-17T18:01:51Z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2026-09-17T00:00:00Z</vt:filetime>
  </property>
  <property fmtid="{D5CDD505-2E9C-101B-9397-08002B2CF9AE}" pid="3" name="LastSaved">
    <vt:filetime>2026-09-17T00:00:00Z</vt:filetime>
  </property>
</Properties>
</file>