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drawings/drawing2.xml" ContentType="application/vnd.openxmlformats-officedocument.drawingml.chartshapes+xml"/>
  <Override PartName="/ppt/charts/chart4.xml" ContentType="application/vnd.openxmlformats-officedocument.drawingml.char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72" r:id="rId1"/>
  </p:sldMasterIdLst>
  <p:notesMasterIdLst>
    <p:notesMasterId r:id="rId24"/>
  </p:notesMasterIdLst>
  <p:sldIdLst>
    <p:sldId id="256" r:id="rId2"/>
    <p:sldId id="257" r:id="rId3"/>
    <p:sldId id="269" r:id="rId4"/>
    <p:sldId id="270" r:id="rId5"/>
    <p:sldId id="258" r:id="rId6"/>
    <p:sldId id="280" r:id="rId7"/>
    <p:sldId id="286" r:id="rId8"/>
    <p:sldId id="260" r:id="rId9"/>
    <p:sldId id="285" r:id="rId10"/>
    <p:sldId id="259" r:id="rId11"/>
    <p:sldId id="268" r:id="rId12"/>
    <p:sldId id="262" r:id="rId13"/>
    <p:sldId id="263" r:id="rId14"/>
    <p:sldId id="264" r:id="rId15"/>
    <p:sldId id="282" r:id="rId16"/>
    <p:sldId id="290" r:id="rId17"/>
    <p:sldId id="287" r:id="rId18"/>
    <p:sldId id="288" r:id="rId19"/>
    <p:sldId id="289" r:id="rId20"/>
    <p:sldId id="283" r:id="rId21"/>
    <p:sldId id="284" r:id="rId22"/>
    <p:sldId id="291" r:id="rId23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66"/>
    <a:srgbClr val="0000FF"/>
    <a:srgbClr val="000000"/>
    <a:srgbClr val="FFFFCC"/>
    <a:srgbClr val="CC0000"/>
    <a:srgbClr val="FFCC00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8433" autoAdjust="0"/>
  </p:normalViewPr>
  <p:slideViewPr>
    <p:cSldViewPr>
      <p:cViewPr varScale="1">
        <p:scale>
          <a:sx n="96" d="100"/>
          <a:sy n="96" d="100"/>
        </p:scale>
        <p:origin x="-41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46" d="100"/>
          <a:sy n="46" d="100"/>
        </p:scale>
        <p:origin x="-1426" y="-67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RWFFM_Original\Schematic%20of%20methodology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RWFFM_Original\Copy%20of%20RWWFM_Comparison_2000_2009.xlsx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C:\RWFFM_Original\Copy%20of%20RWWFM_Comparison_2000_2009.xlsx" TargetMode="Externa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file:///C:\RWFFM_Original\Copy%20of%20RWWFM_Comparison_2000_2009.xlsx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975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 dirty="0"/>
              <a:t>Schematic of RWFFM Methodology</a:t>
            </a:r>
          </a:p>
        </c:rich>
      </c:tx>
      <c:layout>
        <c:manualLayout>
          <c:xMode val="edge"/>
          <c:yMode val="edge"/>
          <c:x val="0.19899514435695537"/>
          <c:y val="3.1119718906104477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8.5080199189970437E-2"/>
          <c:y val="0.30249116890603478"/>
          <c:w val="0.89395861467722548"/>
          <c:h val="0.57651258073856038"/>
        </c:manualLayout>
      </c:layout>
      <c:areaChart>
        <c:grouping val="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Base Flow</c:v>
                </c:pt>
              </c:strCache>
            </c:strRef>
          </c:tx>
          <c:spPr>
            <a:solidFill>
              <a:srgbClr val="9999FF"/>
            </a:solidFill>
            <a:ln w="12700">
              <a:solidFill>
                <a:srgbClr val="000000"/>
              </a:solidFill>
              <a:prstDash val="solid"/>
            </a:ln>
          </c:spPr>
          <c:val>
            <c:numRef>
              <c:f>Sheet1!$A$3:$A$11</c:f>
              <c:numCache>
                <c:formatCode>General</c:formatCode>
                <c:ptCount val="9"/>
                <c:pt idx="0">
                  <c:v>4</c:v>
                </c:pt>
                <c:pt idx="1">
                  <c:v>4</c:v>
                </c:pt>
                <c:pt idx="2">
                  <c:v>4</c:v>
                </c:pt>
                <c:pt idx="3">
                  <c:v>4</c:v>
                </c:pt>
                <c:pt idx="4">
                  <c:v>4</c:v>
                </c:pt>
                <c:pt idx="5">
                  <c:v>4</c:v>
                </c:pt>
                <c:pt idx="6">
                  <c:v>4</c:v>
                </c:pt>
                <c:pt idx="7">
                  <c:v>4</c:v>
                </c:pt>
                <c:pt idx="8">
                  <c:v>4</c:v>
                </c:pt>
              </c:numCache>
            </c:numRef>
          </c:val>
        </c:ser>
        <c:ser>
          <c:idx val="1"/>
          <c:order val="1"/>
          <c:tx>
            <c:strRef>
              <c:f>Sheet1!$B$2</c:f>
              <c:strCache>
                <c:ptCount val="1"/>
                <c:pt idx="0">
                  <c:v>Incremental Sanitary Flow</c:v>
                </c:pt>
              </c:strCache>
            </c:strRef>
          </c:tx>
          <c:spPr>
            <a:solidFill>
              <a:srgbClr val="993366"/>
            </a:solidFill>
            <a:ln w="12700">
              <a:solidFill>
                <a:srgbClr val="000000"/>
              </a:solidFill>
              <a:prstDash val="solid"/>
            </a:ln>
          </c:spPr>
          <c:val>
            <c:numRef>
              <c:f>Sheet1!$B$3:$B$11</c:f>
              <c:numCache>
                <c:formatCode>General</c:formatCode>
                <c:ptCount val="9"/>
                <c:pt idx="0">
                  <c:v>0</c:v>
                </c:pt>
                <c:pt idx="1">
                  <c:v>1.25</c:v>
                </c:pt>
                <c:pt idx="2">
                  <c:v>0</c:v>
                </c:pt>
                <c:pt idx="3">
                  <c:v>-0.5</c:v>
                </c:pt>
                <c:pt idx="4">
                  <c:v>-1</c:v>
                </c:pt>
                <c:pt idx="5">
                  <c:v>0</c:v>
                </c:pt>
                <c:pt idx="6">
                  <c:v>1.5</c:v>
                </c:pt>
                <c:pt idx="7">
                  <c:v>3</c:v>
                </c:pt>
                <c:pt idx="8">
                  <c:v>4</c:v>
                </c:pt>
              </c:numCache>
            </c:numRef>
          </c:val>
        </c:ser>
        <c:ser>
          <c:idx val="2"/>
          <c:order val="2"/>
          <c:tx>
            <c:strRef>
              <c:f>Sheet1!$C$2</c:f>
              <c:strCache>
                <c:ptCount val="1"/>
                <c:pt idx="0">
                  <c:v>Incremental I/I Flow</c:v>
                </c:pt>
              </c:strCache>
            </c:strRef>
          </c:tx>
          <c:spPr>
            <a:solidFill>
              <a:srgbClr val="FFCC00"/>
            </a:solidFill>
            <a:ln w="12700">
              <a:solidFill>
                <a:srgbClr val="000000"/>
              </a:solidFill>
              <a:prstDash val="solid"/>
            </a:ln>
          </c:spPr>
          <c:val>
            <c:numRef>
              <c:f>Sheet1!$C$3:$C$11</c:f>
              <c:numCache>
                <c:formatCode>General</c:formatCode>
                <c:ptCount val="9"/>
                <c:pt idx="0">
                  <c:v>0</c:v>
                </c:pt>
                <c:pt idx="1">
                  <c:v>0.53749999999999998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0.64500000000000002</c:v>
                </c:pt>
                <c:pt idx="7">
                  <c:v>1.29</c:v>
                </c:pt>
                <c:pt idx="8">
                  <c:v>1.72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90231552"/>
        <c:axId val="90233472"/>
      </c:areaChart>
      <c:lineChart>
        <c:grouping val="standard"/>
        <c:varyColors val="0"/>
        <c:ser>
          <c:idx val="3"/>
          <c:order val="3"/>
          <c:tx>
            <c:strRef>
              <c:f>Sheet1!$D$2</c:f>
              <c:strCache>
                <c:ptCount val="1"/>
                <c:pt idx="0">
                  <c:v>Total Flow</c:v>
                </c:pt>
              </c:strCache>
            </c:strRef>
          </c:tx>
          <c:spPr>
            <a:ln w="38100">
              <a:solidFill>
                <a:srgbClr val="0000FF"/>
              </a:solidFill>
              <a:prstDash val="solid"/>
            </a:ln>
          </c:spPr>
          <c:marker>
            <c:symbol val="none"/>
          </c:marker>
          <c:val>
            <c:numRef>
              <c:f>Sheet1!$D$3:$D$11</c:f>
              <c:numCache>
                <c:formatCode>General</c:formatCode>
                <c:ptCount val="9"/>
                <c:pt idx="0">
                  <c:v>4</c:v>
                </c:pt>
                <c:pt idx="1">
                  <c:v>5.7874999999999996</c:v>
                </c:pt>
                <c:pt idx="2">
                  <c:v>4</c:v>
                </c:pt>
                <c:pt idx="3">
                  <c:v>3.5</c:v>
                </c:pt>
                <c:pt idx="4">
                  <c:v>3</c:v>
                </c:pt>
                <c:pt idx="5">
                  <c:v>4</c:v>
                </c:pt>
                <c:pt idx="6">
                  <c:v>6.1449999999999996</c:v>
                </c:pt>
                <c:pt idx="7">
                  <c:v>8.2899999999999991</c:v>
                </c:pt>
                <c:pt idx="8">
                  <c:v>9.7200000000000006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0231552"/>
        <c:axId val="90233472"/>
      </c:lineChart>
      <c:catAx>
        <c:axId val="90231552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525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 dirty="0"/>
                  <a:t>time (years)</a:t>
                </a:r>
              </a:p>
            </c:rich>
          </c:tx>
          <c:layout>
            <c:manualLayout>
              <c:xMode val="edge"/>
              <c:yMode val="edge"/>
              <c:x val="0.44143059869578855"/>
              <c:y val="0.87900374964459516"/>
            </c:manualLayout>
          </c:layout>
          <c:overlay val="0"/>
          <c:spPr>
            <a:noFill/>
            <a:ln w="25400">
              <a:noFill/>
            </a:ln>
          </c:spPr>
        </c:title>
        <c:majorTickMark val="none"/>
        <c:minorTickMark val="none"/>
        <c:tickLblPos val="none"/>
        <c:spPr>
          <a:ln w="9525">
            <a:noFill/>
          </a:ln>
        </c:spPr>
        <c:crossAx val="90233472"/>
        <c:crosses val="autoZero"/>
        <c:auto val="1"/>
        <c:lblAlgn val="ctr"/>
        <c:lblOffset val="100"/>
        <c:tickMarkSkip val="1"/>
        <c:noMultiLvlLbl val="0"/>
      </c:catAx>
      <c:valAx>
        <c:axId val="90233472"/>
        <c:scaling>
          <c:orientation val="minMax"/>
        </c:scaling>
        <c:delete val="1"/>
        <c:axPos val="l"/>
        <c:title>
          <c:tx>
            <c:rich>
              <a:bodyPr/>
              <a:lstStyle/>
              <a:p>
                <a:pPr>
                  <a:defRPr sz="1525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 dirty="0"/>
                  <a:t>wastewater flow</a:t>
                </a:r>
              </a:p>
            </c:rich>
          </c:tx>
          <c:layout>
            <c:manualLayout>
              <c:xMode val="edge"/>
              <c:yMode val="edge"/>
              <c:x val="3.0826159126800878E-2"/>
              <c:y val="0.41459083738297697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out"/>
        <c:minorTickMark val="none"/>
        <c:tickLblPos val="nextTo"/>
        <c:crossAx val="90231552"/>
        <c:crosses val="autoZero"/>
        <c:crossBetween val="midCat"/>
      </c:valAx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</c:plotArea>
    <c:legend>
      <c:legendPos val="t"/>
      <c:layout>
        <c:manualLayout>
          <c:xMode val="edge"/>
          <c:yMode val="edge"/>
          <c:x val="9.1245431015330614E-2"/>
          <c:y val="0.14234878536754578"/>
          <c:w val="0.81134450821739912"/>
          <c:h val="0.12633454701369687"/>
        </c:manualLayout>
      </c:layout>
      <c:overlay val="0"/>
      <c:spPr>
        <a:solidFill>
          <a:srgbClr val="FFFFFF"/>
        </a:solidFill>
        <a:ln w="25400">
          <a:noFill/>
        </a:ln>
      </c:spPr>
      <c:txPr>
        <a:bodyPr/>
        <a:lstStyle/>
        <a:p>
          <a:pPr>
            <a:defRPr sz="131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7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3"/>
          <c:order val="0"/>
          <c:tx>
            <c:v>Population</c:v>
          </c:tx>
          <c:spPr>
            <a:ln>
              <a:solidFill>
                <a:srgbClr val="FF0000"/>
              </a:solidFill>
            </a:ln>
          </c:spPr>
          <c:marker>
            <c:symbol val="diamond"/>
            <c:size val="5"/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</c:spPr>
          </c:marker>
          <c:cat>
            <c:numRef>
              <c:f>Graphs8.3!$B$1:$I$1</c:f>
              <c:numCache>
                <c:formatCode>General</c:formatCode>
                <c:ptCount val="8"/>
                <c:pt idx="0">
                  <c:v>2009</c:v>
                </c:pt>
                <c:pt idx="1">
                  <c:v>2010</c:v>
                </c:pt>
                <c:pt idx="2">
                  <c:v>2015</c:v>
                </c:pt>
                <c:pt idx="3">
                  <c:v>2020</c:v>
                </c:pt>
                <c:pt idx="4">
                  <c:v>2025</c:v>
                </c:pt>
                <c:pt idx="5">
                  <c:v>2030</c:v>
                </c:pt>
                <c:pt idx="6">
                  <c:v>2035</c:v>
                </c:pt>
                <c:pt idx="7">
                  <c:v>2040</c:v>
                </c:pt>
              </c:numCache>
            </c:numRef>
          </c:cat>
          <c:val>
            <c:numRef>
              <c:f>Graphs8.3!$B$4:$I$4</c:f>
              <c:numCache>
                <c:formatCode>#,##0</c:formatCode>
                <c:ptCount val="8"/>
                <c:pt idx="0">
                  <c:v>4410143</c:v>
                </c:pt>
                <c:pt idx="1">
                  <c:v>4460727</c:v>
                </c:pt>
                <c:pt idx="2">
                  <c:v>4733023</c:v>
                </c:pt>
                <c:pt idx="3">
                  <c:v>4990952</c:v>
                </c:pt>
                <c:pt idx="4">
                  <c:v>5246321</c:v>
                </c:pt>
                <c:pt idx="5">
                  <c:v>5468000</c:v>
                </c:pt>
                <c:pt idx="6">
                  <c:v>5668301</c:v>
                </c:pt>
                <c:pt idx="7">
                  <c:v>5835544</c:v>
                </c:pt>
              </c:numCache>
            </c:numRef>
          </c:val>
          <c:smooth val="1"/>
        </c:ser>
        <c:ser>
          <c:idx val="1"/>
          <c:order val="1"/>
          <c:tx>
            <c:v>Employment </c:v>
          </c:tx>
          <c:spPr>
            <a:ln>
              <a:solidFill>
                <a:srgbClr val="0066FF"/>
              </a:solidFill>
            </a:ln>
          </c:spPr>
          <c:marker>
            <c:symbol val="square"/>
            <c:size val="5"/>
            <c:spPr>
              <a:solidFill>
                <a:srgbClr val="0066FF"/>
              </a:solidFill>
              <a:ln>
                <a:solidFill>
                  <a:srgbClr val="0066FF"/>
                </a:solidFill>
              </a:ln>
            </c:spPr>
          </c:marker>
          <c:cat>
            <c:numRef>
              <c:f>Graphs8.3!$B$1:$I$1</c:f>
              <c:numCache>
                <c:formatCode>General</c:formatCode>
                <c:ptCount val="8"/>
                <c:pt idx="0">
                  <c:v>2009</c:v>
                </c:pt>
                <c:pt idx="1">
                  <c:v>2010</c:v>
                </c:pt>
                <c:pt idx="2">
                  <c:v>2015</c:v>
                </c:pt>
                <c:pt idx="3">
                  <c:v>2020</c:v>
                </c:pt>
                <c:pt idx="4">
                  <c:v>2025</c:v>
                </c:pt>
                <c:pt idx="5">
                  <c:v>2030</c:v>
                </c:pt>
                <c:pt idx="6">
                  <c:v>2035</c:v>
                </c:pt>
                <c:pt idx="7">
                  <c:v>2040</c:v>
                </c:pt>
              </c:numCache>
            </c:numRef>
          </c:cat>
          <c:val>
            <c:numRef>
              <c:f>Graphs8.3!$B$2:$I$2</c:f>
              <c:numCache>
                <c:formatCode>#,##0</c:formatCode>
                <c:ptCount val="8"/>
                <c:pt idx="0">
                  <c:v>2810281</c:v>
                </c:pt>
                <c:pt idx="1">
                  <c:v>2828798</c:v>
                </c:pt>
                <c:pt idx="2">
                  <c:v>2998565</c:v>
                </c:pt>
                <c:pt idx="3">
                  <c:v>3247165</c:v>
                </c:pt>
                <c:pt idx="4">
                  <c:v>3478139</c:v>
                </c:pt>
                <c:pt idx="5">
                  <c:v>3699034</c:v>
                </c:pt>
                <c:pt idx="6">
                  <c:v>3872859</c:v>
                </c:pt>
                <c:pt idx="7">
                  <c:v>4059337</c:v>
                </c:pt>
              </c:numCache>
            </c:numRef>
          </c:val>
          <c:smooth val="1"/>
        </c:ser>
        <c:ser>
          <c:idx val="2"/>
          <c:order val="2"/>
          <c:tx>
            <c:v>Household</c:v>
          </c:tx>
          <c:marker>
            <c:symbol val="circle"/>
            <c:size val="5"/>
          </c:marker>
          <c:cat>
            <c:numRef>
              <c:f>Graphs8.3!$B$1:$I$1</c:f>
              <c:numCache>
                <c:formatCode>General</c:formatCode>
                <c:ptCount val="8"/>
                <c:pt idx="0">
                  <c:v>2009</c:v>
                </c:pt>
                <c:pt idx="1">
                  <c:v>2010</c:v>
                </c:pt>
                <c:pt idx="2">
                  <c:v>2015</c:v>
                </c:pt>
                <c:pt idx="3">
                  <c:v>2020</c:v>
                </c:pt>
                <c:pt idx="4">
                  <c:v>2025</c:v>
                </c:pt>
                <c:pt idx="5">
                  <c:v>2030</c:v>
                </c:pt>
                <c:pt idx="6">
                  <c:v>2035</c:v>
                </c:pt>
                <c:pt idx="7">
                  <c:v>2040</c:v>
                </c:pt>
              </c:numCache>
            </c:numRef>
          </c:cat>
          <c:val>
            <c:numRef>
              <c:f>Graphs8.3!$B$3:$I$3</c:f>
              <c:numCache>
                <c:formatCode>#,##0</c:formatCode>
                <c:ptCount val="8"/>
                <c:pt idx="0">
                  <c:v>1666183</c:v>
                </c:pt>
                <c:pt idx="1">
                  <c:v>1680931</c:v>
                </c:pt>
                <c:pt idx="2">
                  <c:v>1790561</c:v>
                </c:pt>
                <c:pt idx="3">
                  <c:v>1897565</c:v>
                </c:pt>
                <c:pt idx="4">
                  <c:v>2001977</c:v>
                </c:pt>
                <c:pt idx="5">
                  <c:v>2096879</c:v>
                </c:pt>
                <c:pt idx="6">
                  <c:v>2181884</c:v>
                </c:pt>
                <c:pt idx="7">
                  <c:v>2255318</c:v>
                </c:pt>
              </c:numCache>
            </c:numRef>
          </c: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4768768"/>
        <c:axId val="34770304"/>
      </c:lineChart>
      <c:catAx>
        <c:axId val="347687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34770304"/>
        <c:crosses val="autoZero"/>
        <c:auto val="1"/>
        <c:lblAlgn val="ctr"/>
        <c:lblOffset val="100"/>
        <c:noMultiLvlLbl val="0"/>
      </c:catAx>
      <c:valAx>
        <c:axId val="34770304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Demographics</a:t>
                </a:r>
              </a:p>
            </c:rich>
          </c:tx>
          <c:layout/>
          <c:overlay val="0"/>
        </c:title>
        <c:numFmt formatCode="#,##0" sourceLinked="0"/>
        <c:majorTickMark val="none"/>
        <c:minorTickMark val="none"/>
        <c:tickLblPos val="nextTo"/>
        <c:crossAx val="34768768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1335797444795056"/>
          <c:y val="0.90588935761693323"/>
          <c:w val="0.75780930005472158"/>
          <c:h val="7.0663983531952995E-2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'Flow Projections Unadjusted'!$A$21</c:f>
              <c:strCache>
                <c:ptCount val="1"/>
                <c:pt idx="0">
                  <c:v> Total Flow - Unadjusted</c:v>
                </c:pt>
              </c:strCache>
            </c:strRef>
          </c:tx>
          <c:spPr>
            <a:solidFill>
              <a:srgbClr val="0000FF"/>
            </a:solidFill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sz="11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'Flow Projections Unadjusted'!$B$1:$I$1</c:f>
              <c:numCache>
                <c:formatCode>General</c:formatCode>
                <c:ptCount val="8"/>
                <c:pt idx="0">
                  <c:v>2009</c:v>
                </c:pt>
                <c:pt idx="1">
                  <c:v>2010</c:v>
                </c:pt>
                <c:pt idx="2">
                  <c:v>2015</c:v>
                </c:pt>
                <c:pt idx="3">
                  <c:v>2020</c:v>
                </c:pt>
                <c:pt idx="4">
                  <c:v>2025</c:v>
                </c:pt>
                <c:pt idx="5">
                  <c:v>2030</c:v>
                </c:pt>
                <c:pt idx="6">
                  <c:v>2035</c:v>
                </c:pt>
                <c:pt idx="7">
                  <c:v>2040</c:v>
                </c:pt>
              </c:numCache>
            </c:numRef>
          </c:cat>
          <c:val>
            <c:numRef>
              <c:f>'Flow Projections Unadjusted'!$B$21:$I$21</c:f>
              <c:numCache>
                <c:formatCode>_(* #,##0.00_);_(* \(#,##0.00\);_(* "-"??_);_(@_)</c:formatCode>
                <c:ptCount val="8"/>
                <c:pt idx="0">
                  <c:v>549.00000000000011</c:v>
                </c:pt>
                <c:pt idx="1">
                  <c:v>554.48</c:v>
                </c:pt>
                <c:pt idx="2">
                  <c:v>592.01</c:v>
                </c:pt>
                <c:pt idx="3">
                  <c:v>631.42000000000007</c:v>
                </c:pt>
                <c:pt idx="4">
                  <c:v>669.62</c:v>
                </c:pt>
                <c:pt idx="5">
                  <c:v>705.3599999999999</c:v>
                </c:pt>
                <c:pt idx="6">
                  <c:v>736.20000000000016</c:v>
                </c:pt>
                <c:pt idx="7">
                  <c:v>764.49000000000012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92243456"/>
        <c:axId val="92245376"/>
      </c:barChart>
      <c:lineChart>
        <c:grouping val="standard"/>
        <c:varyColors val="0"/>
        <c:ser>
          <c:idx val="1"/>
          <c:order val="1"/>
          <c:tx>
            <c:strRef>
              <c:f>'Flow Projections Unadjusted'!$J$1</c:f>
              <c:strCache>
                <c:ptCount val="1"/>
                <c:pt idx="0">
                  <c:v>CAPACITY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ymbol val="none"/>
          </c:marker>
          <c:val>
            <c:numRef>
              <c:f>'Flow Projections Unadjusted'!$B$22:$I$22</c:f>
              <c:numCache>
                <c:formatCode>_(* #,##0.00_);_(* \(#,##0.00\);_(* "-"??_);_(@_)</c:formatCode>
                <c:ptCount val="8"/>
                <c:pt idx="0">
                  <c:v>776.1</c:v>
                </c:pt>
                <c:pt idx="1">
                  <c:v>776.1</c:v>
                </c:pt>
                <c:pt idx="2">
                  <c:v>776.1</c:v>
                </c:pt>
                <c:pt idx="3">
                  <c:v>776.1</c:v>
                </c:pt>
                <c:pt idx="4">
                  <c:v>776.1</c:v>
                </c:pt>
                <c:pt idx="5">
                  <c:v>776.1</c:v>
                </c:pt>
                <c:pt idx="6">
                  <c:v>776.1</c:v>
                </c:pt>
                <c:pt idx="7">
                  <c:v>776.1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2243456"/>
        <c:axId val="92245376"/>
      </c:lineChart>
      <c:catAx>
        <c:axId val="9224345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Year</a:t>
                </a:r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crossAx val="92245376"/>
        <c:crosses val="autoZero"/>
        <c:auto val="1"/>
        <c:lblAlgn val="ctr"/>
        <c:lblOffset val="100"/>
        <c:noMultiLvlLbl val="0"/>
      </c:catAx>
      <c:valAx>
        <c:axId val="92245376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Projected Flow (MGD)</a:t>
                </a:r>
              </a:p>
            </c:rich>
          </c:tx>
          <c:layout/>
          <c:overlay val="0"/>
        </c:title>
        <c:numFmt formatCode="_(* #,##0_);_(* \(#,##0\);_(* &quot;-&quot;_);_(@_)" sourceLinked="0"/>
        <c:majorTickMark val="out"/>
        <c:minorTickMark val="none"/>
        <c:tickLblPos val="nextTo"/>
        <c:crossAx val="92243456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17697228631580741"/>
          <c:y val="0.91746373135295012"/>
          <c:w val="0.60547944621925265"/>
          <c:h val="6.1973241078560483E-2"/>
        </c:manualLayout>
      </c:layout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'Adjusted FlowProjections'!$A$23</c:f>
              <c:strCache>
                <c:ptCount val="1"/>
                <c:pt idx="0">
                  <c:v> Total Flow - Adjusted</c:v>
                </c:pt>
              </c:strCache>
            </c:strRef>
          </c:tx>
          <c:spPr>
            <a:solidFill>
              <a:srgbClr val="0000FF"/>
            </a:solidFill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sz="11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'Flow Projections Unadjusted'!$B$1:$I$1</c:f>
              <c:numCache>
                <c:formatCode>General</c:formatCode>
                <c:ptCount val="8"/>
                <c:pt idx="0">
                  <c:v>2009</c:v>
                </c:pt>
                <c:pt idx="1">
                  <c:v>2010</c:v>
                </c:pt>
                <c:pt idx="2">
                  <c:v>2015</c:v>
                </c:pt>
                <c:pt idx="3">
                  <c:v>2020</c:v>
                </c:pt>
                <c:pt idx="4">
                  <c:v>2025</c:v>
                </c:pt>
                <c:pt idx="5">
                  <c:v>2030</c:v>
                </c:pt>
                <c:pt idx="6">
                  <c:v>2035</c:v>
                </c:pt>
                <c:pt idx="7">
                  <c:v>2040</c:v>
                </c:pt>
              </c:numCache>
            </c:numRef>
          </c:cat>
          <c:val>
            <c:numRef>
              <c:f>'Adjusted FlowProjections'!$B$23:$I$23</c:f>
              <c:numCache>
                <c:formatCode>_(* #,##0.00_);_(* \(#,##0.00\);_(* "-"??_);_(@_)</c:formatCode>
                <c:ptCount val="8"/>
                <c:pt idx="0">
                  <c:v>549.00000000000011</c:v>
                </c:pt>
                <c:pt idx="1">
                  <c:v>554.48</c:v>
                </c:pt>
                <c:pt idx="2">
                  <c:v>592.01</c:v>
                </c:pt>
                <c:pt idx="3">
                  <c:v>631.42000000000007</c:v>
                </c:pt>
                <c:pt idx="4">
                  <c:v>669.62</c:v>
                </c:pt>
                <c:pt idx="5">
                  <c:v>705.3599999999999</c:v>
                </c:pt>
                <c:pt idx="6">
                  <c:v>736.20000000000016</c:v>
                </c:pt>
                <c:pt idx="7">
                  <c:v>746.30600000000015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90184704"/>
        <c:axId val="91645056"/>
      </c:barChart>
      <c:lineChart>
        <c:grouping val="standard"/>
        <c:varyColors val="0"/>
        <c:ser>
          <c:idx val="1"/>
          <c:order val="1"/>
          <c:tx>
            <c:strRef>
              <c:f>'Adjusted FlowProjections'!$J$2</c:f>
              <c:strCache>
                <c:ptCount val="1"/>
                <c:pt idx="0">
                  <c:v>CAPACITY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ymbol val="none"/>
          </c:marker>
          <c:val>
            <c:numRef>
              <c:f>'Adjusted FlowProjections'!$B$25:$I$25</c:f>
              <c:numCache>
                <c:formatCode>General</c:formatCode>
                <c:ptCount val="8"/>
                <c:pt idx="0">
                  <c:v>776.1</c:v>
                </c:pt>
                <c:pt idx="1">
                  <c:v>776.1</c:v>
                </c:pt>
                <c:pt idx="2">
                  <c:v>776.1</c:v>
                </c:pt>
                <c:pt idx="3">
                  <c:v>776.1</c:v>
                </c:pt>
                <c:pt idx="4">
                  <c:v>776.1</c:v>
                </c:pt>
                <c:pt idx="5">
                  <c:v>776.1</c:v>
                </c:pt>
                <c:pt idx="6">
                  <c:v>776.1</c:v>
                </c:pt>
                <c:pt idx="7">
                  <c:v>776.1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0184704"/>
        <c:axId val="91645056"/>
      </c:lineChart>
      <c:catAx>
        <c:axId val="9018470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Year</a:t>
                </a:r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crossAx val="91645056"/>
        <c:crosses val="autoZero"/>
        <c:auto val="1"/>
        <c:lblAlgn val="ctr"/>
        <c:lblOffset val="100"/>
        <c:noMultiLvlLbl val="0"/>
      </c:catAx>
      <c:valAx>
        <c:axId val="91645056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Projected Flow (MGD)</a:t>
                </a:r>
              </a:p>
            </c:rich>
          </c:tx>
          <c:layout/>
          <c:overlay val="0"/>
        </c:title>
        <c:numFmt formatCode="_(* #,##0_);_(* \(#,##0\);_(* &quot;-&quot;_);_(@_)" sourceLinked="0"/>
        <c:majorTickMark val="out"/>
        <c:minorTickMark val="none"/>
        <c:tickLblPos val="nextTo"/>
        <c:crossAx val="90184704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17697228631580741"/>
          <c:y val="0.91746373135295012"/>
          <c:w val="0.60547944621925265"/>
          <c:h val="6.1973241078560483E-2"/>
        </c:manualLayout>
      </c:layout>
      <c:overlay val="0"/>
    </c:legend>
    <c:plotVisOnly val="1"/>
    <c:dispBlanksAs val="gap"/>
    <c:showDLblsOverMax val="0"/>
  </c:chart>
  <c:externalData r:id="rId2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0.443</cdr:x>
      <cdr:y>0.58264</cdr:y>
    </cdr:from>
    <cdr:to>
      <cdr:x>0.63144</cdr:x>
      <cdr:y>0.63554</cdr:y>
    </cdr:to>
    <cdr:sp macro="" textlink="">
      <cdr:nvSpPr>
        <cdr:cNvPr id="3085" name="AutoShape 13"/>
        <cdr:cNvSpPr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2738496" y="2497031"/>
          <a:ext cx="1165986" cy="226949"/>
        </a:xfrm>
        <a:prstGeom xmlns:a="http://schemas.openxmlformats.org/drawingml/2006/main" prst="wedgeRoundRectCallout">
          <a:avLst>
            <a:gd name="adj1" fmla="val -1634"/>
            <a:gd name="adj2" fmla="val 176667"/>
            <a:gd name="adj3" fmla="val 16667"/>
          </a:avLst>
        </a:prstGeom>
        <a:solidFill xmlns:a="http://schemas.openxmlformats.org/drawingml/2006/main">
          <a:srgbClr xmlns:mc="http://schemas.openxmlformats.org/markup-compatibility/2006" xmlns:a14="http://schemas.microsoft.com/office/drawing/2010/main" val="FFFFFF" mc:Ignorable="a14" a14:legacySpreadsheetColorIndex="9"/>
        </a:solidFill>
        <a:ln xmlns:a="http://schemas.openxmlformats.org/drawingml/2006/main" w="9525">
          <a:solidFill>
            <a:srgbClr xmlns:mc="http://schemas.openxmlformats.org/markup-compatibility/2006" xmlns:a14="http://schemas.microsoft.com/office/drawing/2010/main" val="000000" mc:Ignorable="a14" a14:legacySpreadsheetColorIndex="64"/>
          </a:solidFill>
          <a:miter lim="800000"/>
          <a:headEnd/>
          <a:tailEnd/>
        </a:ln>
      </cdr:spPr>
      <cdr:txBody>
        <a:bodyPr xmlns:a="http://schemas.openxmlformats.org/drawingml/2006/main" vertOverflow="clip" wrap="square" lIns="36576" tIns="27432" rIns="36576" bIns="0" anchor="t" upright="1"/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en-US" sz="1200" b="0" i="0" u="none" strike="noStrike" baseline="0" dirty="0">
              <a:solidFill>
                <a:srgbClr val="000000"/>
              </a:solidFill>
              <a:latin typeface="Arial"/>
              <a:cs typeface="Arial"/>
            </a:rPr>
            <a:t>Population loss</a:t>
          </a:r>
        </a:p>
      </cdr:txBody>
    </cdr:sp>
  </cdr:relSizeAnchor>
  <cdr:relSizeAnchor xmlns:cdr="http://schemas.openxmlformats.org/drawingml/2006/chartDrawing">
    <cdr:from>
      <cdr:x>0.64127</cdr:x>
      <cdr:y>0.38347</cdr:y>
    </cdr:from>
    <cdr:to>
      <cdr:x>0.82972</cdr:x>
      <cdr:y>0.43637</cdr:y>
    </cdr:to>
    <cdr:sp macro="" textlink="">
      <cdr:nvSpPr>
        <cdr:cNvPr id="3086" name="AutoShape 14"/>
        <cdr:cNvSpPr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3965289" y="1642576"/>
          <a:ext cx="1165986" cy="226948"/>
        </a:xfrm>
        <a:prstGeom xmlns:a="http://schemas.openxmlformats.org/drawingml/2006/main" prst="wedgeRoundRectCallout">
          <a:avLst>
            <a:gd name="adj1" fmla="val 53861"/>
            <a:gd name="adj2" fmla="val 226315"/>
            <a:gd name="adj3" fmla="val 16667"/>
          </a:avLst>
        </a:prstGeom>
        <a:solidFill xmlns:a="http://schemas.openxmlformats.org/drawingml/2006/main">
          <a:srgbClr xmlns:mc="http://schemas.openxmlformats.org/markup-compatibility/2006" xmlns:a14="http://schemas.microsoft.com/office/drawing/2010/main" val="FFFFFF" mc:Ignorable="a14" a14:legacySpreadsheetColorIndex="9"/>
        </a:solidFill>
        <a:ln xmlns:a="http://schemas.openxmlformats.org/drawingml/2006/main" w="9525">
          <a:solidFill>
            <a:srgbClr xmlns:mc="http://schemas.openxmlformats.org/markup-compatibility/2006" xmlns:a14="http://schemas.microsoft.com/office/drawing/2010/main" val="000000" mc:Ignorable="a14" a14:legacySpreadsheetColorIndex="64"/>
          </a:solidFill>
          <a:miter lim="800000"/>
          <a:headEnd/>
          <a:tailEnd/>
        </a:ln>
      </cdr:spPr>
      <cdr:txBody>
        <a:bodyPr xmlns:a="http://schemas.openxmlformats.org/drawingml/2006/main" vertOverflow="clip" wrap="square" lIns="36576" tIns="27432" rIns="36576" bIns="0" anchor="t" upright="1"/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en-US" sz="1200" b="0" i="0" u="none" strike="noStrike" baseline="0" dirty="0">
              <a:solidFill>
                <a:srgbClr val="000000"/>
              </a:solidFill>
              <a:latin typeface="Arial"/>
              <a:cs typeface="Arial"/>
            </a:rPr>
            <a:t>Population gain</a:t>
          </a:r>
        </a:p>
      </cdr:txBody>
    </cdr:sp>
  </cdr:relSizeAnchor>
  <cdr:relSizeAnchor xmlns:cdr="http://schemas.openxmlformats.org/drawingml/2006/chartDrawing">
    <cdr:from>
      <cdr:x>0.24841</cdr:x>
      <cdr:y>0.49</cdr:y>
    </cdr:from>
    <cdr:to>
      <cdr:x>0.43686</cdr:x>
      <cdr:y>0.54364</cdr:y>
    </cdr:to>
    <cdr:sp macro="" textlink="">
      <cdr:nvSpPr>
        <cdr:cNvPr id="3087" name="AutoShape 15"/>
        <cdr:cNvSpPr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534505" y="2099610"/>
          <a:ext cx="1165986" cy="230086"/>
        </a:xfrm>
        <a:prstGeom xmlns:a="http://schemas.openxmlformats.org/drawingml/2006/main" prst="wedgeRoundRectCallout">
          <a:avLst>
            <a:gd name="adj1" fmla="val -72222"/>
            <a:gd name="adj2" fmla="val 233333"/>
            <a:gd name="adj3" fmla="val 16667"/>
          </a:avLst>
        </a:prstGeom>
        <a:solidFill xmlns:a="http://schemas.openxmlformats.org/drawingml/2006/main">
          <a:srgbClr xmlns:mc="http://schemas.openxmlformats.org/markup-compatibility/2006" xmlns:a14="http://schemas.microsoft.com/office/drawing/2010/main" val="FFFFFF" mc:Ignorable="a14" a14:legacySpreadsheetColorIndex="9"/>
        </a:solidFill>
        <a:ln xmlns:a="http://schemas.openxmlformats.org/drawingml/2006/main" w="9525">
          <a:solidFill>
            <a:srgbClr xmlns:mc="http://schemas.openxmlformats.org/markup-compatibility/2006" xmlns:a14="http://schemas.microsoft.com/office/drawing/2010/main" val="000000" mc:Ignorable="a14" a14:legacySpreadsheetColorIndex="64"/>
          </a:solidFill>
          <a:miter lim="800000"/>
          <a:headEnd/>
          <a:tailEnd/>
        </a:ln>
      </cdr:spPr>
      <cdr:txBody>
        <a:bodyPr xmlns:a="http://schemas.openxmlformats.org/drawingml/2006/main" vertOverflow="clip" wrap="square" lIns="36576" tIns="27432" rIns="36576" bIns="0" anchor="t" upright="1"/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en-US" sz="1200" b="0" i="0" u="none" strike="noStrike" baseline="0" dirty="0">
              <a:solidFill>
                <a:srgbClr val="000000"/>
              </a:solidFill>
              <a:latin typeface="Arial"/>
              <a:cs typeface="Arial"/>
            </a:rPr>
            <a:t>Population gain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0.09649</cdr:x>
      <cdr:y>0.03448</cdr:y>
    </cdr:from>
    <cdr:to>
      <cdr:x>0.44737</cdr:x>
      <cdr:y>0.08621</cdr:y>
    </cdr:to>
    <cdr:sp macro="" textlink="">
      <cdr:nvSpPr>
        <cdr:cNvPr id="2" name="Rectangular Callout 1"/>
        <cdr:cNvSpPr/>
      </cdr:nvSpPr>
      <cdr:spPr>
        <a:xfrm xmlns:a="http://schemas.openxmlformats.org/drawingml/2006/main">
          <a:off x="838200" y="152400"/>
          <a:ext cx="3048000" cy="228600"/>
        </a:xfrm>
        <a:prstGeom xmlns:a="http://schemas.openxmlformats.org/drawingml/2006/main" prst="wedgeRectCallout">
          <a:avLst>
            <a:gd name="adj1" fmla="val -19884"/>
            <a:gd name="adj2" fmla="val 145979"/>
          </a:avLst>
        </a:prstGeom>
        <a:solidFill xmlns:a="http://schemas.openxmlformats.org/drawingml/2006/main">
          <a:schemeClr val="accent5">
            <a:lumMod val="20000"/>
            <a:lumOff val="80000"/>
          </a:schemeClr>
        </a:solidFill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en-US" sz="1000" dirty="0" smtClean="0">
              <a:solidFill>
                <a:srgbClr val="FF0000"/>
              </a:solidFill>
            </a:rPr>
            <a:t>776 MGD Total Regional Wastewater Flow Capacity</a:t>
          </a:r>
          <a:endParaRPr lang="en-US" sz="1000" dirty="0">
            <a:solidFill>
              <a:srgbClr val="FF0000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>
              <a:defRPr sz="1000" i="1" smtClean="0"/>
            </a:lvl1pPr>
          </a:lstStyle>
          <a:p>
            <a:pPr>
              <a:defRPr/>
            </a:pPr>
            <a:r>
              <a:rPr lang="en-US" altLang="en-US" dirty="0"/>
              <a:t>*</a:t>
            </a:r>
            <a:endParaRPr lang="en-US" altLang="en-US" sz="1200" i="0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algn="r">
              <a:defRPr sz="1000" i="1" smtClean="0"/>
            </a:lvl1pPr>
          </a:lstStyle>
          <a:p>
            <a:pPr>
              <a:defRPr/>
            </a:pPr>
            <a:r>
              <a:rPr lang="en-US" altLang="en-US" dirty="0"/>
              <a:t>07/16/96</a:t>
            </a:r>
            <a:endParaRPr lang="en-US" altLang="en-US" sz="1200" i="0" dirty="0"/>
          </a:p>
        </p:txBody>
      </p:sp>
      <p:sp>
        <p:nvSpPr>
          <p:cNvPr id="34820" name="Rectangle 4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 smtClean="0"/>
              <a:t>Click to edit Master text styles</a:t>
            </a:r>
          </a:p>
          <a:p>
            <a:pPr lvl="1"/>
            <a:r>
              <a:rPr lang="en-US" altLang="en-US" noProof="0" smtClean="0"/>
              <a:t>Second level</a:t>
            </a:r>
          </a:p>
          <a:p>
            <a:pPr lvl="2"/>
            <a:r>
              <a:rPr lang="en-US" altLang="en-US" noProof="0" smtClean="0"/>
              <a:t>Third level</a:t>
            </a:r>
          </a:p>
          <a:p>
            <a:pPr lvl="3"/>
            <a:r>
              <a:rPr lang="en-US" altLang="en-US" noProof="0" smtClean="0"/>
              <a:t>Fourth level</a:t>
            </a:r>
          </a:p>
          <a:p>
            <a:pPr lvl="4"/>
            <a:r>
              <a:rPr lang="en-US" altLang="en-US" noProof="0" smtClean="0"/>
              <a:t>Fifth level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>
              <a:defRPr sz="1000" i="1" smtClean="0"/>
            </a:lvl1pPr>
          </a:lstStyle>
          <a:p>
            <a:pPr>
              <a:defRPr/>
            </a:pPr>
            <a:r>
              <a:rPr lang="en-US" altLang="en-US" dirty="0"/>
              <a:t>*</a:t>
            </a:r>
            <a:endParaRPr lang="en-US" altLang="en-US" sz="1200" i="0" dirty="0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algn="r">
              <a:defRPr sz="1000" i="1" smtClean="0"/>
            </a:lvl1pPr>
          </a:lstStyle>
          <a:p>
            <a:pPr>
              <a:defRPr/>
            </a:pPr>
            <a:r>
              <a:rPr lang="en-US" altLang="en-US" dirty="0"/>
              <a:t>##</a:t>
            </a:r>
            <a:endParaRPr lang="en-US" altLang="en-US" sz="1200" i="0" dirty="0"/>
          </a:p>
        </p:txBody>
      </p:sp>
    </p:spTree>
    <p:extLst>
      <p:ext uri="{BB962C8B-B14F-4D97-AF65-F5344CB8AC3E}">
        <p14:creationId xmlns:p14="http://schemas.microsoft.com/office/powerpoint/2010/main" val="2034919978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 metropolitan Washington council of government has</a:t>
            </a:r>
            <a:r>
              <a:rPr lang="en-US" baseline="0" dirty="0" smtClean="0"/>
              <a:t> developed the regional wastewater flow forecast model to perform wastewater flow projection for the major wastewater treatment plants in the Washington DC region.</a:t>
            </a:r>
          </a:p>
          <a:p>
            <a:endParaRPr lang="en-US" baseline="0" dirty="0" smtClean="0"/>
          </a:p>
          <a:p>
            <a:r>
              <a:rPr lang="en-US" baseline="0" dirty="0" smtClean="0"/>
              <a:t>The project is based on demographic data released by COG’s cooperative forecasting program that was established in 1975</a:t>
            </a:r>
          </a:p>
          <a:p>
            <a:endParaRPr lang="en-US" baseline="0" dirty="0" smtClean="0"/>
          </a:p>
          <a:p>
            <a:r>
              <a:rPr lang="en-US" baseline="0" dirty="0" smtClean="0"/>
              <a:t>The model aides regional planning effort and can be used as a tool for decision making</a:t>
            </a:r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*</a:t>
            </a:r>
            <a:endParaRPr lang="en-US" altLang="en-US" sz="1200" i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07/16/96</a:t>
            </a:r>
            <a:endParaRPr lang="en-US" altLang="en-US" sz="1200" i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*</a:t>
            </a:r>
            <a:endParaRPr lang="en-US" altLang="en-US" sz="1200" i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##</a:t>
            </a:r>
            <a:endParaRPr lang="en-US" altLang="en-US" sz="1200" i="0" dirty="0"/>
          </a:p>
        </p:txBody>
      </p:sp>
    </p:spTree>
    <p:extLst>
      <p:ext uri="{BB962C8B-B14F-4D97-AF65-F5344CB8AC3E}">
        <p14:creationId xmlns:p14="http://schemas.microsoft.com/office/powerpoint/2010/main" val="33267079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*</a:t>
            </a:r>
            <a:endParaRPr lang="en-US" altLang="en-US" sz="1200" i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07/16/96</a:t>
            </a:r>
            <a:endParaRPr lang="en-US" altLang="en-US" sz="1200" i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*</a:t>
            </a:r>
            <a:endParaRPr lang="en-US" altLang="en-US" sz="1200" i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##</a:t>
            </a:r>
            <a:endParaRPr lang="en-US" altLang="en-US" sz="1200" i="0" dirty="0"/>
          </a:p>
        </p:txBody>
      </p:sp>
    </p:spTree>
    <p:extLst>
      <p:ext uri="{BB962C8B-B14F-4D97-AF65-F5344CB8AC3E}">
        <p14:creationId xmlns:p14="http://schemas.microsoft.com/office/powerpoint/2010/main" val="34594985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WRTC Meeting 04/28/2015</a:t>
            </a:r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96A53C-4300-4805-962B-969C2EAE9005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WRTC Meeting 04/28/2015</a:t>
            </a:r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2EBC2C-D7B9-4E2B-9A47-47C097C39A63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WRTC Meeting 04/28/2015</a:t>
            </a:r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03F7814-CEA1-490B-A536-017885739EAD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WRTC Meeting 04/28/2015</a:t>
            </a:r>
            <a:endParaRPr lang="en-US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54CCDEC-92EF-4BA6-A4AF-059924383EAE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WRTC Meeting 04/28/2015</a:t>
            </a:r>
            <a:endParaRPr lang="en-US" alt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2599C0-F33F-4E22-82AB-29DE13A7916D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WRTC Meeting 04/28/2015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ABADAF-6403-4170-9CEB-8664388E106A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WRTC Meeting 04/28/2015</a:t>
            </a:r>
            <a:endParaRPr lang="en-US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119471-21C3-47F9-A3C6-E4D80311ABC6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WRTC Meeting 04/28/2015</a:t>
            </a:r>
            <a:endParaRPr lang="en-US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3D4164-6C64-499D-A69D-46C24F77CBD8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WRTC Meeting 04/28/2015</a:t>
            </a:r>
            <a:endParaRPr lang="en-US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E717C3-0DEF-465B-8808-58A927F013A5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WRTC Meeting 04/28/2015</a:t>
            </a:r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24BB38-0240-4B7E-868A-BCAF936A3C6A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WRTC Meeting 04/28/2015</a:t>
            </a:r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D9D386-1D94-4012-BC61-34A151679522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en-US" altLang="en-US" smtClean="0"/>
              <a:t>WRTC Meeting 04/28/2015</a:t>
            </a:r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CBB29812-3274-49B1-A5F3-4113C50A1A91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mailto:mibrahim@mwcog.or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7"/>
          <p:cNvSpPr>
            <a:spLocks noGrp="1" noChangeArrowheads="1"/>
          </p:cNvSpPr>
          <p:nvPr>
            <p:ph type="ctrTitle"/>
          </p:nvPr>
        </p:nvSpPr>
        <p:spPr>
          <a:xfrm>
            <a:off x="462532" y="381000"/>
            <a:ext cx="8376668" cy="533400"/>
          </a:xfrm>
        </p:spPr>
        <p:txBody>
          <a:bodyPr>
            <a:normAutofit/>
          </a:bodyPr>
          <a:lstStyle/>
          <a:p>
            <a:r>
              <a:rPr lang="en-US" altLang="en-US" sz="2600" dirty="0" smtClean="0"/>
              <a:t>Regional Wastewater Flow Forecast Model (RWFFM)</a:t>
            </a:r>
          </a:p>
        </p:txBody>
      </p:sp>
      <p:sp>
        <p:nvSpPr>
          <p:cNvPr id="3076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3048000" y="3200400"/>
            <a:ext cx="4953000" cy="1752600"/>
          </a:xfrm>
        </p:spPr>
        <p:txBody>
          <a:bodyPr/>
          <a:lstStyle/>
          <a:p>
            <a:endParaRPr lang="en-US" altLang="en-US" dirty="0" smtClean="0"/>
          </a:p>
          <a:p>
            <a:endParaRPr lang="en-US" altLang="en-US" dirty="0" smtClean="0"/>
          </a:p>
        </p:txBody>
      </p:sp>
      <p:sp>
        <p:nvSpPr>
          <p:cNvPr id="3077" name="Text Box 9"/>
          <p:cNvSpPr txBox="1">
            <a:spLocks noChangeArrowheads="1"/>
          </p:cNvSpPr>
          <p:nvPr/>
        </p:nvSpPr>
        <p:spPr bwMode="auto">
          <a:xfrm>
            <a:off x="2119768" y="854102"/>
            <a:ext cx="474924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kumimoji="0" lang="en-US" altLang="en-US" dirty="0" smtClean="0"/>
              <a:t>WRTC Presentation (04/28/2015)</a:t>
            </a:r>
            <a:endParaRPr kumimoji="0" lang="en-US" altLang="en-US" dirty="0">
              <a:latin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200" y="1311302"/>
            <a:ext cx="4028209" cy="530465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518438"/>
            <a:ext cx="609599" cy="335664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WRTC Meeting 04/28/2015</a:t>
            </a:r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96A53C-4300-4805-962B-969C2EAE9005}" type="slidenum">
              <a:rPr lang="en-US" altLang="en-US" smtClean="0"/>
              <a:pPr>
                <a:defRPr/>
              </a:pPr>
              <a:t>1</a:t>
            </a:fld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8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smtClean="0"/>
              <a:t>Background</a:t>
            </a:r>
          </a:p>
          <a:p>
            <a:r>
              <a:rPr lang="en-US" altLang="en-US" dirty="0" smtClean="0"/>
              <a:t>Review of Input Data</a:t>
            </a:r>
          </a:p>
          <a:p>
            <a:r>
              <a:rPr lang="en-US" altLang="en-US" dirty="0" smtClean="0"/>
              <a:t>Review of Methodology</a:t>
            </a:r>
          </a:p>
          <a:p>
            <a:r>
              <a:rPr lang="en-US" altLang="en-US" dirty="0" smtClean="0"/>
              <a:t>Preliminary Results</a:t>
            </a:r>
          </a:p>
          <a:p>
            <a:r>
              <a:rPr lang="en-US" altLang="en-US" dirty="0" smtClean="0"/>
              <a:t>Model Demonstration</a:t>
            </a:r>
          </a:p>
          <a:p>
            <a:r>
              <a:rPr lang="en-US" altLang="en-US" dirty="0" smtClean="0"/>
              <a:t>Future Direction of Model</a:t>
            </a:r>
          </a:p>
          <a:p>
            <a:r>
              <a:rPr lang="en-US" altLang="en-US" dirty="0" smtClean="0"/>
              <a:t>Q/A, Informal Discussion</a:t>
            </a:r>
          </a:p>
        </p:txBody>
      </p:sp>
      <p:sp>
        <p:nvSpPr>
          <p:cNvPr id="4099" name="Rectangle 7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200" b="1" dirty="0" smtClean="0"/>
              <a:t>Agenda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WRTC Meeting 04/28/2015</a:t>
            </a:r>
            <a:endParaRPr lang="en-US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2EBC2C-D7B9-4E2B-9A47-47C097C39A63}" type="slidenum">
              <a:rPr lang="en-US" altLang="en-US" smtClean="0"/>
              <a:pPr>
                <a:defRPr/>
              </a:pPr>
              <a:t>2</a:t>
            </a:fld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smtClean="0"/>
              <a:t>RWFFM is based on Blue Plains Flow Forecast Model (BPFFM, 1993, O’Brien &amp; Gere, LTI)</a:t>
            </a:r>
          </a:p>
          <a:p>
            <a:pPr lvl="1"/>
            <a:r>
              <a:rPr lang="en-US" altLang="en-US" dirty="0" smtClean="0"/>
              <a:t>Both models are population-based</a:t>
            </a:r>
          </a:p>
          <a:p>
            <a:pPr lvl="1"/>
            <a:r>
              <a:rPr lang="en-US" altLang="en-US" dirty="0" smtClean="0"/>
              <a:t>BPFFM uses separate GIS and Spreadsheet applications (somewhat flexible)</a:t>
            </a:r>
          </a:p>
          <a:p>
            <a:pPr lvl="1"/>
            <a:r>
              <a:rPr lang="en-US" altLang="en-US" dirty="0" smtClean="0"/>
              <a:t>RWFFM is based primarily on Microsoft Access </a:t>
            </a:r>
          </a:p>
          <a:p>
            <a:pPr lvl="1"/>
            <a:r>
              <a:rPr lang="en-US" altLang="en-US" dirty="0" smtClean="0"/>
              <a:t>With the acquisition of new service areas the model is being expanded to generate flow forecasts for other treatment plants</a:t>
            </a:r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200" b="1" dirty="0" smtClean="0"/>
              <a:t>Background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WRTC Meeting 04/28/2015</a:t>
            </a:r>
            <a:endParaRPr lang="en-US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2EBC2C-D7B9-4E2B-9A47-47C097C39A63}" type="slidenum">
              <a:rPr lang="en-US" altLang="en-US" smtClean="0"/>
              <a:pPr>
                <a:defRPr/>
              </a:pPr>
              <a:t>3</a:t>
            </a:fld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3"/>
          <p:cNvSpPr>
            <a:spLocks noGrp="1" noChangeArrowheads="1"/>
          </p:cNvSpPr>
          <p:nvPr>
            <p:ph idx="1"/>
          </p:nvPr>
        </p:nvSpPr>
        <p:spPr>
          <a:xfrm>
            <a:off x="872067" y="2590800"/>
            <a:ext cx="6747933" cy="3535363"/>
          </a:xfrm>
        </p:spPr>
        <p:txBody>
          <a:bodyPr>
            <a:normAutofit fontScale="70000" lnSpcReduction="20000"/>
          </a:bodyPr>
          <a:lstStyle/>
          <a:p>
            <a:r>
              <a:rPr lang="en-US" altLang="en-US" dirty="0" smtClean="0"/>
              <a:t>RWFFM model Requires 6 input files to execute the model queries. These input files are;</a:t>
            </a:r>
          </a:p>
          <a:p>
            <a:pPr lvl="1"/>
            <a:r>
              <a:rPr lang="en-US" altLang="en-US" dirty="0" smtClean="0"/>
              <a:t>Inflow and Infiltration rates</a:t>
            </a:r>
          </a:p>
          <a:p>
            <a:pPr lvl="1"/>
            <a:r>
              <a:rPr lang="en-US" altLang="en-US" dirty="0" smtClean="0"/>
              <a:t>Flow factors</a:t>
            </a:r>
          </a:p>
          <a:p>
            <a:pPr lvl="1"/>
            <a:r>
              <a:rPr lang="en-US" altLang="en-US" dirty="0" smtClean="0"/>
              <a:t>Base flow</a:t>
            </a:r>
          </a:p>
          <a:p>
            <a:pPr lvl="1"/>
            <a:r>
              <a:rPr lang="en-US" altLang="en-US" dirty="0" smtClean="0"/>
              <a:t>Nonsewered</a:t>
            </a:r>
          </a:p>
          <a:p>
            <a:pPr lvl="1"/>
            <a:r>
              <a:rPr lang="en-US" altLang="en-US" dirty="0" smtClean="0"/>
              <a:t>Population Round</a:t>
            </a:r>
          </a:p>
          <a:p>
            <a:pPr lvl="1"/>
            <a:r>
              <a:rPr lang="en-US" altLang="en-US" dirty="0" smtClean="0"/>
              <a:t>TAZ ratio</a:t>
            </a:r>
          </a:p>
          <a:p>
            <a:pPr lvl="1"/>
            <a:endParaRPr lang="en-US" altLang="en-US" dirty="0" smtClean="0"/>
          </a:p>
          <a:p>
            <a:r>
              <a:rPr lang="en-US" altLang="en-US" dirty="0" smtClean="0"/>
              <a:t>The RWFFM base flow is currently based on 2009 actual flow data (based on the Blue Plains Service Area assessment)</a:t>
            </a:r>
          </a:p>
          <a:p>
            <a:r>
              <a:rPr lang="en-US" altLang="en-US" dirty="0" smtClean="0"/>
              <a:t>RWFFM is essentially self-enclosed.  Model runs from start to finish in Microsoft Access</a:t>
            </a:r>
          </a:p>
          <a:p>
            <a:r>
              <a:rPr lang="en-US" altLang="en-US" dirty="0" smtClean="0"/>
              <a:t>Results of the RWFFM Model  are generated as MS Access reports that can be exported into excel or word documents</a:t>
            </a:r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200" b="1" dirty="0" smtClean="0"/>
              <a:t>Background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WRTC Meeting 04/28/2015</a:t>
            </a:r>
            <a:endParaRPr lang="en-US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2EBC2C-D7B9-4E2B-9A47-47C097C39A63}" type="slidenum">
              <a:rPr lang="en-US" altLang="en-US" smtClean="0"/>
              <a:pPr>
                <a:defRPr/>
              </a:pPr>
              <a:t>4</a:t>
            </a:fld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8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smtClean="0"/>
              <a:t>Population Demographics</a:t>
            </a:r>
          </a:p>
          <a:p>
            <a:pPr lvl="1"/>
            <a:r>
              <a:rPr lang="en-US" altLang="en-US" dirty="0" smtClean="0"/>
              <a:t>COG’s Cooperative Forecast is based on Jurisdiction demographic projections</a:t>
            </a:r>
          </a:p>
          <a:p>
            <a:pPr lvl="1"/>
            <a:r>
              <a:rPr lang="en-US" altLang="en-US" dirty="0" smtClean="0"/>
              <a:t>Five year projections (2005-2040)</a:t>
            </a:r>
          </a:p>
          <a:p>
            <a:pPr lvl="1"/>
            <a:r>
              <a:rPr lang="en-US" altLang="en-US" dirty="0" smtClean="0"/>
              <a:t>Currently using Round 8.3 which was adapted by COG’s board on October 2014</a:t>
            </a:r>
          </a:p>
          <a:p>
            <a:pPr lvl="1"/>
            <a:r>
              <a:rPr lang="en-US" altLang="en-US" dirty="0" smtClean="0"/>
              <a:t>Corresponding Sewer GIS Data Layers</a:t>
            </a:r>
          </a:p>
          <a:p>
            <a:pPr lvl="1"/>
            <a:r>
              <a:rPr lang="en-US" altLang="en-US" dirty="0" smtClean="0"/>
              <a:t>Corresponding TAZ GIS data layer</a:t>
            </a:r>
          </a:p>
          <a:p>
            <a:pPr lvl="1"/>
            <a:endParaRPr lang="en-US" altLang="en-US" dirty="0" smtClean="0"/>
          </a:p>
          <a:p>
            <a:pPr lvl="1"/>
            <a:endParaRPr lang="en-US" altLang="en-US" dirty="0" smtClean="0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200" b="1" dirty="0" smtClean="0"/>
              <a:t>Input Data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WRTC Meeting 04/28/2015</a:t>
            </a:r>
            <a:endParaRPr lang="en-US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2EBC2C-D7B9-4E2B-9A47-47C097C39A63}" type="slidenum">
              <a:rPr lang="en-US" altLang="en-US" smtClean="0"/>
              <a:pPr>
                <a:defRPr/>
              </a:pPr>
              <a:t>5</a:t>
            </a:fld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smtClean="0"/>
              <a:t>GIS Data Layers</a:t>
            </a:r>
          </a:p>
          <a:p>
            <a:pPr lvl="1"/>
            <a:r>
              <a:rPr lang="en-US" altLang="en-US" dirty="0"/>
              <a:t>T</a:t>
            </a:r>
            <a:r>
              <a:rPr lang="en-US" altLang="en-US" dirty="0" smtClean="0"/>
              <a:t>AZs</a:t>
            </a:r>
          </a:p>
          <a:p>
            <a:pPr lvl="1"/>
            <a:r>
              <a:rPr lang="en-US" altLang="en-US" dirty="0" smtClean="0"/>
              <a:t>Sewersheds layer obtained from Chesapeake Bay Program</a:t>
            </a:r>
          </a:p>
          <a:p>
            <a:pPr lvl="1"/>
            <a:r>
              <a:rPr lang="en-US" altLang="en-US" dirty="0" smtClean="0"/>
              <a:t>Intersected layer (provides area-ratio used to allocate population for </a:t>
            </a:r>
            <a:r>
              <a:rPr lang="en-US" altLang="en-US" dirty="0" err="1" smtClean="0"/>
              <a:t>sewersheds</a:t>
            </a:r>
            <a:r>
              <a:rPr lang="en-US" altLang="en-US" dirty="0" smtClean="0"/>
              <a:t>)</a:t>
            </a:r>
          </a:p>
          <a:p>
            <a:pPr lvl="1"/>
            <a:endParaRPr lang="en-US" altLang="en-US" dirty="0" smtClean="0"/>
          </a:p>
          <a:p>
            <a:pPr lvl="1"/>
            <a:endParaRPr lang="en-US" altLang="en-US" dirty="0" smtClean="0"/>
          </a:p>
        </p:txBody>
      </p:sp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200" b="1" dirty="0" smtClean="0"/>
              <a:t>Input Data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WRTC Meeting 04/28/2015</a:t>
            </a:r>
            <a:endParaRPr lang="en-US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2EBC2C-D7B9-4E2B-9A47-47C097C39A63}" type="slidenum">
              <a:rPr lang="en-US" altLang="en-US" smtClean="0"/>
              <a:pPr>
                <a:defRPr/>
              </a:pPr>
              <a:t>6</a:t>
            </a:fld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5655" y="1845970"/>
            <a:ext cx="2196528" cy="302022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7319" y="1845970"/>
            <a:ext cx="2275674" cy="301668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96" y="1828800"/>
            <a:ext cx="2350723" cy="305102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6990" y="1825811"/>
            <a:ext cx="2105041" cy="3029498"/>
          </a:xfrm>
          <a:prstGeom prst="rect">
            <a:avLst/>
          </a:prstGeom>
        </p:spPr>
      </p:pic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38328"/>
            <a:ext cx="8229600" cy="1252728"/>
          </a:xfrm>
        </p:spPr>
        <p:txBody>
          <a:bodyPr>
            <a:normAutofit/>
          </a:bodyPr>
          <a:lstStyle/>
          <a:p>
            <a:r>
              <a:rPr lang="en-US" altLang="en-US" sz="3200" b="1" dirty="0" smtClean="0"/>
              <a:t>GIS Layers Processing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92325" y="5311890"/>
            <a:ext cx="10278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Sewersheds</a:t>
            </a:r>
            <a:endParaRPr lang="en-US" sz="1200" dirty="0"/>
          </a:p>
        </p:txBody>
      </p:sp>
      <p:sp>
        <p:nvSpPr>
          <p:cNvPr id="10" name="TextBox 9"/>
          <p:cNvSpPr txBox="1"/>
          <p:nvPr/>
        </p:nvSpPr>
        <p:spPr>
          <a:xfrm>
            <a:off x="3124200" y="5327337"/>
            <a:ext cx="20473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Sewersheds</a:t>
            </a:r>
            <a:r>
              <a:rPr lang="en-US" sz="1200" dirty="0" smtClean="0"/>
              <a:t> + Jurisdictions</a:t>
            </a:r>
            <a:endParaRPr lang="en-US" sz="1200" dirty="0"/>
          </a:p>
        </p:txBody>
      </p:sp>
      <p:sp>
        <p:nvSpPr>
          <p:cNvPr id="11" name="TextBox 10"/>
          <p:cNvSpPr txBox="1"/>
          <p:nvPr/>
        </p:nvSpPr>
        <p:spPr>
          <a:xfrm>
            <a:off x="5334000" y="5311892"/>
            <a:ext cx="1594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Transportation (TAZ)</a:t>
            </a:r>
            <a:endParaRPr lang="en-US" sz="1200" dirty="0"/>
          </a:p>
        </p:txBody>
      </p:sp>
      <p:sp>
        <p:nvSpPr>
          <p:cNvPr id="12" name="TextBox 11"/>
          <p:cNvSpPr txBox="1"/>
          <p:nvPr/>
        </p:nvSpPr>
        <p:spPr>
          <a:xfrm>
            <a:off x="7379996" y="5347445"/>
            <a:ext cx="148175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Sewersheds</a:t>
            </a:r>
            <a:r>
              <a:rPr lang="en-US" sz="1200" dirty="0" smtClean="0"/>
              <a:t> + TAZ</a:t>
            </a:r>
            <a:endParaRPr lang="en-US" sz="12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WRTC Meeting 04/28/2015</a:t>
            </a:r>
            <a:endParaRPr lang="en-US" altLang="en-US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2EBC2C-D7B9-4E2B-9A47-47C097C39A63}" type="slidenum">
              <a:rPr lang="en-US" altLang="en-US" smtClean="0"/>
              <a:pPr>
                <a:defRPr/>
              </a:pPr>
              <a:t>7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192026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9" name="Rectangle 7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200" b="1" dirty="0" smtClean="0"/>
              <a:t>Flow Factors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WRTC Meeting 04/28/2015</a:t>
            </a:r>
            <a:endParaRPr lang="en-US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2EBC2C-D7B9-4E2B-9A47-47C097C39A63}" type="slidenum">
              <a:rPr lang="en-US" altLang="en-US" smtClean="0"/>
              <a:pPr>
                <a:defRPr/>
              </a:pPr>
              <a:t>8</a:t>
            </a:fld>
            <a:endParaRPr lang="en-US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743200"/>
            <a:ext cx="7933398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48638935"/>
              </p:ext>
            </p:extLst>
          </p:nvPr>
        </p:nvGraphicFramePr>
        <p:xfrm>
          <a:off x="533400" y="762000"/>
          <a:ext cx="8077200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WRTC Meeting 04/28/2015</a:t>
            </a:r>
            <a:endParaRPr lang="en-US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2EBC2C-D7B9-4E2B-9A47-47C097C39A63}" type="slidenum">
              <a:rPr lang="en-US" altLang="en-US" smtClean="0"/>
              <a:pPr>
                <a:defRPr/>
              </a:pPr>
              <a:t>9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093459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8"/>
          <p:cNvSpPr>
            <a:spLocks noGrp="1" noChangeArrowheads="1"/>
          </p:cNvSpPr>
          <p:nvPr>
            <p:ph idx="1"/>
          </p:nvPr>
        </p:nvSpPr>
        <p:spPr>
          <a:xfrm>
            <a:off x="381000" y="2590800"/>
            <a:ext cx="8763000" cy="3352800"/>
          </a:xfrm>
        </p:spPr>
        <p:txBody>
          <a:bodyPr/>
          <a:lstStyle/>
          <a:p>
            <a:pPr lvl="2">
              <a:buClr>
                <a:schemeClr val="tx1"/>
              </a:buClr>
            </a:pPr>
            <a:r>
              <a:rPr kumimoji="0" lang="en-US" altLang="en-US" sz="1200" b="1" dirty="0" smtClean="0">
                <a:latin typeface="Humanst521 BT" pitchFamily="34" charset="0"/>
              </a:rPr>
              <a:t>Projected Flow</a:t>
            </a:r>
            <a:r>
              <a:rPr kumimoji="0" lang="en-US" altLang="en-US" sz="1200" dirty="0" smtClean="0">
                <a:latin typeface="Humanst521 BT" pitchFamily="34" charset="0"/>
              </a:rPr>
              <a:t>  =  Base Year Flow  +  Incremental Flow</a:t>
            </a:r>
          </a:p>
          <a:p>
            <a:pPr>
              <a:buClr>
                <a:schemeClr val="tx1"/>
              </a:buClr>
            </a:pPr>
            <a:endParaRPr kumimoji="0" lang="en-US" altLang="en-US" sz="1200" dirty="0" smtClean="0">
              <a:latin typeface="Humanst521 BT" pitchFamily="34" charset="0"/>
            </a:endParaRPr>
          </a:p>
          <a:p>
            <a:pPr lvl="2">
              <a:buClr>
                <a:schemeClr val="tx1"/>
              </a:buClr>
            </a:pPr>
            <a:r>
              <a:rPr kumimoji="0" lang="en-US" altLang="en-US" sz="1200" b="1" dirty="0" smtClean="0">
                <a:latin typeface="Humanst521 BT" pitchFamily="34" charset="0"/>
              </a:rPr>
              <a:t>Base Year Flow</a:t>
            </a:r>
            <a:r>
              <a:rPr kumimoji="0" lang="en-US" altLang="en-US" sz="1200" dirty="0" smtClean="0">
                <a:latin typeface="Humanst521 BT" pitchFamily="34" charset="0"/>
              </a:rPr>
              <a:t>  =  Percent Allocation  x   Jurisdiction Base Year Flow</a:t>
            </a:r>
          </a:p>
          <a:p>
            <a:pPr>
              <a:buClr>
                <a:schemeClr val="tx1"/>
              </a:buClr>
            </a:pPr>
            <a:endParaRPr kumimoji="0" lang="en-US" altLang="en-US" sz="1200" dirty="0" smtClean="0">
              <a:latin typeface="Humanst521 BT" pitchFamily="34" charset="0"/>
            </a:endParaRPr>
          </a:p>
          <a:p>
            <a:pPr lvl="2">
              <a:buClr>
                <a:schemeClr val="tx1"/>
              </a:buClr>
            </a:pPr>
            <a:r>
              <a:rPr kumimoji="0" lang="en-US" altLang="en-US" sz="1200" b="1" dirty="0" smtClean="0">
                <a:latin typeface="Humanst521 BT" pitchFamily="34" charset="0"/>
              </a:rPr>
              <a:t>Incremental Flow</a:t>
            </a:r>
            <a:r>
              <a:rPr kumimoji="0" lang="en-US" altLang="en-US" sz="1200" dirty="0" smtClean="0">
                <a:latin typeface="Humanst521 BT" pitchFamily="34" charset="0"/>
              </a:rPr>
              <a:t>  =  Incremental Sanitary Flow  +  Incremental I/I</a:t>
            </a:r>
          </a:p>
          <a:p>
            <a:pPr>
              <a:buClr>
                <a:schemeClr val="tx1"/>
              </a:buClr>
            </a:pPr>
            <a:endParaRPr lang="en-US" altLang="en-US" sz="1200" dirty="0" smtClean="0">
              <a:latin typeface="Humanst521 BT" pitchFamily="34" charset="0"/>
            </a:endParaRPr>
          </a:p>
          <a:p>
            <a:pPr lvl="2">
              <a:buClr>
                <a:schemeClr val="tx1"/>
              </a:buClr>
            </a:pPr>
            <a:r>
              <a:rPr kumimoji="0" lang="en-US" altLang="en-US" sz="1200" b="1" dirty="0" smtClean="0">
                <a:latin typeface="Humanst521 BT" pitchFamily="34" charset="0"/>
              </a:rPr>
              <a:t>Incremental Sanitary Flow  </a:t>
            </a:r>
            <a:r>
              <a:rPr kumimoji="0" lang="en-US" altLang="en-US" sz="1200" dirty="0" smtClean="0">
                <a:latin typeface="Humanst521 BT" pitchFamily="34" charset="0"/>
              </a:rPr>
              <a:t>=   (Flow Factors  x  Incremental Demographics)</a:t>
            </a:r>
          </a:p>
          <a:p>
            <a:pPr>
              <a:buClr>
                <a:schemeClr val="tx1"/>
              </a:buClr>
            </a:pPr>
            <a:endParaRPr lang="en-US" altLang="en-US" sz="1200" dirty="0" smtClean="0">
              <a:latin typeface="Humanst521 BT" pitchFamily="34" charset="0"/>
            </a:endParaRPr>
          </a:p>
          <a:p>
            <a:pPr lvl="2">
              <a:buClr>
                <a:schemeClr val="tx1"/>
              </a:buClr>
            </a:pPr>
            <a:r>
              <a:rPr kumimoji="0" lang="en-US" altLang="en-US" sz="1200" b="1" dirty="0" smtClean="0">
                <a:latin typeface="Humanst521 BT" pitchFamily="34" charset="0"/>
              </a:rPr>
              <a:t>Incremental Demographics</a:t>
            </a:r>
            <a:r>
              <a:rPr kumimoji="0" lang="en-US" altLang="en-US" sz="1200" dirty="0" smtClean="0">
                <a:latin typeface="Humanst521 BT" pitchFamily="34" charset="0"/>
              </a:rPr>
              <a:t>  = Demographics (Forecast)  +  Nonsewered Service Conversion</a:t>
            </a:r>
          </a:p>
          <a:p>
            <a:pPr>
              <a:buClr>
                <a:schemeClr val="tx1"/>
              </a:buClr>
            </a:pPr>
            <a:endParaRPr kumimoji="0" lang="en-US" altLang="en-US" sz="1200" dirty="0" smtClean="0">
              <a:latin typeface="Humanst521 BT" pitchFamily="34" charset="0"/>
            </a:endParaRPr>
          </a:p>
          <a:p>
            <a:pPr lvl="2">
              <a:buClr>
                <a:schemeClr val="tx1"/>
              </a:buClr>
            </a:pPr>
            <a:r>
              <a:rPr kumimoji="0" lang="en-US" altLang="en-US" sz="1200" b="1" dirty="0" smtClean="0">
                <a:latin typeface="Humanst521 BT" pitchFamily="34" charset="0"/>
              </a:rPr>
              <a:t>Incremental I/I</a:t>
            </a:r>
            <a:r>
              <a:rPr kumimoji="0" lang="en-US" altLang="en-US" sz="1200" dirty="0" smtClean="0">
                <a:latin typeface="Humanst521 BT" pitchFamily="34" charset="0"/>
              </a:rPr>
              <a:t>  =  0  (if Incremental Sanitary Flow &lt; 0 	=  Percent  x  Incremental Sanitary Flow (if Incremental Sanitary Flow &gt; 0)</a:t>
            </a:r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200" b="1" dirty="0" smtClean="0"/>
              <a:t>Flow Projection Equations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WRTC Meeting 04/28/2015</a:t>
            </a:r>
            <a:endParaRPr lang="en-US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2EBC2C-D7B9-4E2B-9A47-47C097C39A63}" type="slidenum">
              <a:rPr lang="en-US" altLang="en-US" smtClean="0"/>
              <a:pPr>
                <a:defRPr/>
              </a:pPr>
              <a:t>10</a:t>
            </a:fld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8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Monotype Sorts" pitchFamily="2" charset="2"/>
              <a:buNone/>
            </a:pPr>
            <a:r>
              <a:rPr lang="en-US" altLang="en-US" sz="2000" dirty="0" smtClean="0"/>
              <a:t>Incremental Population x Flow Factors</a:t>
            </a:r>
          </a:p>
          <a:p>
            <a:pPr>
              <a:buFont typeface="Monotype Sorts" pitchFamily="2" charset="2"/>
              <a:buNone/>
            </a:pPr>
            <a:r>
              <a:rPr lang="en-US" altLang="en-US" sz="2000" b="1" dirty="0" smtClean="0">
                <a:solidFill>
                  <a:srgbClr val="FFCC00"/>
                </a:solidFill>
                <a:sym typeface="Wingdings" pitchFamily="2" charset="2"/>
              </a:rPr>
              <a:t> ISF</a:t>
            </a:r>
            <a:endParaRPr lang="en-US" altLang="en-US" sz="2000" dirty="0" smtClean="0"/>
          </a:p>
          <a:p>
            <a:pPr>
              <a:buFont typeface="Monotype Sorts" pitchFamily="2" charset="2"/>
              <a:buNone/>
            </a:pPr>
            <a:r>
              <a:rPr lang="en-US" altLang="en-US" sz="2000" dirty="0" smtClean="0"/>
              <a:t>ISF x I/I Percent</a:t>
            </a:r>
          </a:p>
          <a:p>
            <a:pPr>
              <a:buFont typeface="Monotype Sorts" pitchFamily="2" charset="2"/>
              <a:buNone/>
            </a:pPr>
            <a:r>
              <a:rPr lang="en-US" altLang="en-US" sz="2000" b="1" dirty="0" smtClean="0">
                <a:solidFill>
                  <a:srgbClr val="FFCC00"/>
                </a:solidFill>
                <a:sym typeface="Wingdings" pitchFamily="2" charset="2"/>
              </a:rPr>
              <a:t> Incremental I/I</a:t>
            </a:r>
            <a:endParaRPr lang="en-US" altLang="en-US" sz="2000" dirty="0" smtClean="0"/>
          </a:p>
          <a:p>
            <a:pPr>
              <a:buFont typeface="Monotype Sorts" pitchFamily="2" charset="2"/>
              <a:buNone/>
            </a:pPr>
            <a:r>
              <a:rPr lang="en-US" altLang="en-US" sz="2000" dirty="0" smtClean="0"/>
              <a:t>Incremental I/I + ISF</a:t>
            </a:r>
          </a:p>
          <a:p>
            <a:pPr>
              <a:buFont typeface="Monotype Sorts" pitchFamily="2" charset="2"/>
              <a:buNone/>
            </a:pPr>
            <a:r>
              <a:rPr lang="en-US" altLang="en-US" sz="2000" b="1" dirty="0" smtClean="0">
                <a:solidFill>
                  <a:srgbClr val="FFCC00"/>
                </a:solidFill>
                <a:sym typeface="Wingdings" pitchFamily="2" charset="2"/>
              </a:rPr>
              <a:t> Incremental Flow</a:t>
            </a:r>
            <a:endParaRPr lang="en-US" altLang="en-US" sz="2000" dirty="0" smtClean="0"/>
          </a:p>
          <a:p>
            <a:pPr>
              <a:buFont typeface="Monotype Sorts" pitchFamily="2" charset="2"/>
              <a:buNone/>
            </a:pPr>
            <a:r>
              <a:rPr lang="en-US" altLang="en-US" sz="2000" dirty="0" smtClean="0"/>
              <a:t>Incremental Flow + 2009 Base Flow</a:t>
            </a:r>
          </a:p>
          <a:p>
            <a:pPr>
              <a:buFont typeface="Monotype Sorts" pitchFamily="2" charset="2"/>
              <a:buNone/>
            </a:pPr>
            <a:r>
              <a:rPr lang="en-US" altLang="en-US" sz="2000" b="1" dirty="0" smtClean="0">
                <a:solidFill>
                  <a:srgbClr val="FFCC00"/>
                </a:solidFill>
                <a:sym typeface="Wingdings" pitchFamily="2" charset="2"/>
              </a:rPr>
              <a:t></a:t>
            </a:r>
            <a:endParaRPr lang="en-US" altLang="en-US" sz="2000" dirty="0" smtClean="0">
              <a:solidFill>
                <a:srgbClr val="FFCC00"/>
              </a:solidFill>
            </a:endParaRPr>
          </a:p>
          <a:p>
            <a:pPr>
              <a:buFont typeface="Monotype Sorts" pitchFamily="2" charset="2"/>
              <a:buNone/>
            </a:pPr>
            <a:r>
              <a:rPr lang="en-US" altLang="en-US" sz="2400" b="1" dirty="0" smtClean="0">
                <a:solidFill>
                  <a:srgbClr val="FFCC00"/>
                </a:solidFill>
              </a:rPr>
              <a:t>Total Flow</a:t>
            </a:r>
            <a:endParaRPr lang="en-US" altLang="en-US" sz="2000" dirty="0" smtClean="0"/>
          </a:p>
        </p:txBody>
      </p:sp>
      <p:sp>
        <p:nvSpPr>
          <p:cNvPr id="16391" name="Rectangle 7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2000" b="1" dirty="0" smtClean="0"/>
              <a:t>Flow Projection Calculations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WRTC Meeting 04/28/2015</a:t>
            </a:r>
            <a:endParaRPr lang="en-US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2EBC2C-D7B9-4E2B-9A47-47C097C39A63}" type="slidenum">
              <a:rPr lang="en-US" altLang="en-US" smtClean="0"/>
              <a:pPr>
                <a:defRPr/>
              </a:pPr>
              <a:t>11</a:t>
            </a:fld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10"/>
          <p:cNvSpPr>
            <a:spLocks noGrp="1" noChangeArrowheads="1"/>
          </p:cNvSpPr>
          <p:nvPr>
            <p:ph idx="1"/>
          </p:nvPr>
        </p:nvSpPr>
        <p:spPr>
          <a:xfrm>
            <a:off x="1143000" y="2438400"/>
            <a:ext cx="7772400" cy="3352800"/>
          </a:xfrm>
        </p:spPr>
        <p:txBody>
          <a:bodyPr>
            <a:normAutofit/>
          </a:bodyPr>
          <a:lstStyle/>
          <a:p>
            <a:r>
              <a:rPr lang="en-US" altLang="en-US" dirty="0" smtClean="0"/>
              <a:t>General Framework of the Model</a:t>
            </a:r>
          </a:p>
          <a:p>
            <a:pPr lvl="1"/>
            <a:r>
              <a:rPr lang="en-US" altLang="en-US" dirty="0" smtClean="0"/>
              <a:t>Cooperative forecast data are linked to TAZ GIS layer</a:t>
            </a:r>
          </a:p>
          <a:p>
            <a:pPr lvl="1"/>
            <a:r>
              <a:rPr lang="en-US" altLang="en-US" dirty="0" smtClean="0"/>
              <a:t>Sewersheds GIS layer used to intersect TAZ layer</a:t>
            </a:r>
          </a:p>
          <a:p>
            <a:pPr lvl="1"/>
            <a:r>
              <a:rPr lang="en-US" altLang="en-US" dirty="0" smtClean="0"/>
              <a:t>New zone areas are divided by initial “master areas” of TAZs to derive area-ratios</a:t>
            </a:r>
          </a:p>
          <a:p>
            <a:pPr lvl="1"/>
            <a:r>
              <a:rPr lang="en-US" altLang="en-US" dirty="0" smtClean="0"/>
              <a:t>Populations are multiplied by area-ratio to allocate population per sub-zone</a:t>
            </a:r>
          </a:p>
          <a:p>
            <a:endParaRPr lang="en-US" altLang="en-US" dirty="0" smtClean="0"/>
          </a:p>
        </p:txBody>
      </p:sp>
      <p:sp>
        <p:nvSpPr>
          <p:cNvPr id="10249" name="Rectangle 9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200" b="1" dirty="0" smtClean="0"/>
              <a:t>Methodology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WRTC Meeting 04/28/2015</a:t>
            </a:r>
            <a:endParaRPr lang="en-US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2EBC2C-D7B9-4E2B-9A47-47C097C39A63}" type="slidenum">
              <a:rPr lang="en-US" altLang="en-US" smtClean="0"/>
              <a:pPr>
                <a:defRPr/>
              </a:pPr>
              <a:t>12</a:t>
            </a:fld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10"/>
          <p:cNvSpPr>
            <a:spLocks noGrp="1" noChangeArrowheads="1"/>
          </p:cNvSpPr>
          <p:nvPr>
            <p:ph idx="1"/>
          </p:nvPr>
        </p:nvSpPr>
        <p:spPr>
          <a:xfrm>
            <a:off x="914400" y="2590800"/>
            <a:ext cx="8001000" cy="3352800"/>
          </a:xfrm>
        </p:spPr>
        <p:txBody>
          <a:bodyPr/>
          <a:lstStyle/>
          <a:p>
            <a:r>
              <a:rPr lang="en-US" altLang="en-US" dirty="0" smtClean="0"/>
              <a:t>General Framework of the Model </a:t>
            </a:r>
            <a:r>
              <a:rPr lang="en-US" altLang="en-US" sz="2000" dirty="0" smtClean="0"/>
              <a:t>(cont..)</a:t>
            </a:r>
            <a:endParaRPr lang="en-US" altLang="en-US" dirty="0" smtClean="0"/>
          </a:p>
          <a:p>
            <a:pPr lvl="1"/>
            <a:r>
              <a:rPr lang="en-US" altLang="en-US" dirty="0" smtClean="0"/>
              <a:t>New demographics table (from GIS) is summarized by shed-input zone and grouped by sewershed and jurisdiction (“rolled up” demographics)</a:t>
            </a:r>
          </a:p>
          <a:p>
            <a:pPr lvl="1"/>
            <a:r>
              <a:rPr lang="en-US" altLang="en-US" dirty="0" smtClean="0"/>
              <a:t>Fairfax demographics are a special case (broken out into specific household types) --&gt;these are eventually “rolled up” back to the household level</a:t>
            </a:r>
          </a:p>
        </p:txBody>
      </p:sp>
      <p:sp>
        <p:nvSpPr>
          <p:cNvPr id="11273" name="Rectangle 9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200" b="1" dirty="0" smtClean="0"/>
              <a:t>Methodology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WRTC Meeting 04/28/2015</a:t>
            </a:r>
            <a:endParaRPr lang="en-US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2EBC2C-D7B9-4E2B-9A47-47C097C39A63}" type="slidenum">
              <a:rPr lang="en-US" altLang="en-US" smtClean="0"/>
              <a:pPr>
                <a:defRPr/>
              </a:pPr>
              <a:t>13</a:t>
            </a:fld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8"/>
          <p:cNvSpPr>
            <a:spLocks noGrp="1" noChangeArrowheads="1"/>
          </p:cNvSpPr>
          <p:nvPr>
            <p:ph idx="1"/>
          </p:nvPr>
        </p:nvSpPr>
        <p:spPr>
          <a:xfrm>
            <a:off x="1066800" y="2590800"/>
            <a:ext cx="7924800" cy="3352800"/>
          </a:xfrm>
        </p:spPr>
        <p:txBody>
          <a:bodyPr>
            <a:normAutofit/>
          </a:bodyPr>
          <a:lstStyle/>
          <a:p>
            <a:r>
              <a:rPr lang="en-US" altLang="en-US" sz="2000" dirty="0" smtClean="0"/>
              <a:t>General Framework of the Model (cont.)</a:t>
            </a:r>
          </a:p>
          <a:p>
            <a:pPr lvl="1"/>
            <a:r>
              <a:rPr lang="en-US" altLang="en-US" sz="2000" dirty="0" smtClean="0"/>
              <a:t>Flow factors are applied to population, and combined with base flow (2009) and incremental I/I</a:t>
            </a:r>
          </a:p>
          <a:p>
            <a:pPr lvl="1"/>
            <a:r>
              <a:rPr lang="en-US" altLang="en-US" sz="2000" dirty="0" smtClean="0"/>
              <a:t>The original Base flow was based on M&amp;E  regression analysis </a:t>
            </a:r>
          </a:p>
          <a:p>
            <a:r>
              <a:rPr lang="en-US" sz="2000" dirty="0"/>
              <a:t>Black &amp; Veatch updated Base Year Flows (BYF) &amp; flow factors for Blue Plains in 2010</a:t>
            </a:r>
          </a:p>
          <a:p>
            <a:pPr lvl="1"/>
            <a:r>
              <a:rPr lang="en-US" sz="2000" dirty="0"/>
              <a:t>2009 BYFs are actual annual average flows </a:t>
            </a:r>
          </a:p>
          <a:p>
            <a:pPr lvl="1"/>
            <a:r>
              <a:rPr lang="en-US" sz="2000" dirty="0"/>
              <a:t>I/I rate of 44% of incremental sanitary flow remained the same</a:t>
            </a:r>
          </a:p>
          <a:p>
            <a:r>
              <a:rPr lang="en-US" sz="2000" dirty="0"/>
              <a:t>Used </a:t>
            </a:r>
            <a:r>
              <a:rPr lang="en-US" sz="2000" dirty="0" smtClean="0"/>
              <a:t>Fairfax </a:t>
            </a:r>
            <a:r>
              <a:rPr lang="en-US" sz="2000" dirty="0"/>
              <a:t>#’s for VA plants &amp; WSSC #’s for MD plants</a:t>
            </a:r>
          </a:p>
          <a:p>
            <a:pPr lvl="1"/>
            <a:endParaRPr lang="en-US" altLang="en-US" sz="2000" dirty="0" smtClean="0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200" b="1" dirty="0" smtClean="0"/>
              <a:t>Methodology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WRTC Meeting 04/28/2015</a:t>
            </a:r>
            <a:endParaRPr lang="en-US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2EBC2C-D7B9-4E2B-9A47-47C097C39A63}" type="slidenum">
              <a:rPr lang="en-US" altLang="en-US" smtClean="0"/>
              <a:pPr>
                <a:defRPr/>
              </a:pPr>
              <a:t>14</a:t>
            </a:fld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3"/>
          <p:cNvSpPr>
            <a:spLocks noGrp="1" noChangeArrowheads="1"/>
          </p:cNvSpPr>
          <p:nvPr>
            <p:ph idx="1"/>
          </p:nvPr>
        </p:nvSpPr>
        <p:spPr>
          <a:xfrm>
            <a:off x="872067" y="2514600"/>
            <a:ext cx="7408333" cy="3611563"/>
          </a:xfrm>
        </p:spPr>
        <p:txBody>
          <a:bodyPr/>
          <a:lstStyle/>
          <a:p>
            <a:r>
              <a:rPr lang="en-US" altLang="en-US" dirty="0" smtClean="0"/>
              <a:t>Currently adjusting values and GIS data layers</a:t>
            </a:r>
          </a:p>
          <a:p>
            <a:r>
              <a:rPr lang="en-US" altLang="en-US" dirty="0" smtClean="0"/>
              <a:t>General QA/QC</a:t>
            </a:r>
          </a:p>
          <a:p>
            <a:r>
              <a:rPr lang="en-US" altLang="en-US" dirty="0" smtClean="0"/>
              <a:t>Results from current and old runs are tabulated in excel spreadsheet for comparison</a:t>
            </a:r>
          </a:p>
        </p:txBody>
      </p:sp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2000" b="1" dirty="0" smtClean="0"/>
              <a:t>Preliminary Model Results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WRTC Meeting 04/28/2015</a:t>
            </a:r>
            <a:endParaRPr lang="en-US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2EBC2C-D7B9-4E2B-9A47-47C097C39A63}" type="slidenum">
              <a:rPr lang="en-US" altLang="en-US" smtClean="0"/>
              <a:pPr>
                <a:defRPr/>
              </a:pPr>
              <a:t>15</a:t>
            </a:fld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033272"/>
          </a:xfrm>
        </p:spPr>
        <p:txBody>
          <a:bodyPr>
            <a:normAutofit/>
          </a:bodyPr>
          <a:lstStyle/>
          <a:p>
            <a:r>
              <a:rPr lang="en-US" sz="2000" b="1" dirty="0" smtClean="0"/>
              <a:t>COG Major WWTPs &amp; ‘Unadjusted’ Flow Projections</a:t>
            </a:r>
            <a:endParaRPr lang="en-US" sz="2000" b="1" dirty="0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676400"/>
            <a:ext cx="8497243" cy="435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WRTC Meeting 04/28/2015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2EBC2C-D7B9-4E2B-9A47-47C097C39A63}" type="slidenum">
              <a:rPr lang="en-US" altLang="en-US" smtClean="0"/>
              <a:pPr>
                <a:defRPr/>
              </a:pPr>
              <a:t>16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226780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2212846"/>
              </p:ext>
            </p:extLst>
          </p:nvPr>
        </p:nvGraphicFramePr>
        <p:xfrm>
          <a:off x="609600" y="2514600"/>
          <a:ext cx="8229600" cy="35292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4724400" y="2667000"/>
            <a:ext cx="37369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 smtClean="0">
                <a:solidFill>
                  <a:srgbClr val="000066"/>
                </a:solidFill>
              </a:rPr>
              <a:t>COG population constitute about 87% of the Potomac watershed population</a:t>
            </a:r>
          </a:p>
          <a:p>
            <a:r>
              <a:rPr lang="en-US" sz="800" dirty="0" smtClean="0">
                <a:solidFill>
                  <a:srgbClr val="000066"/>
                </a:solidFill>
              </a:rPr>
              <a:t> and about 30% of Chesapeake bay population</a:t>
            </a:r>
            <a:endParaRPr lang="en-US" sz="800" dirty="0">
              <a:solidFill>
                <a:srgbClr val="000066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957072"/>
          </a:xfrm>
        </p:spPr>
        <p:txBody>
          <a:bodyPr>
            <a:normAutofit/>
          </a:bodyPr>
          <a:lstStyle/>
          <a:p>
            <a:pPr>
              <a:defRPr sz="12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2000" dirty="0">
                <a:solidFill>
                  <a:schemeClr val="bg1"/>
                </a:solidFill>
              </a:rPr>
              <a:t>Demographic Projections for COG Region Served by 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>
                <a:solidFill>
                  <a:schemeClr val="bg1"/>
                </a:solidFill>
              </a:rPr>
              <a:t>WWTPs</a:t>
            </a:r>
            <a:br>
              <a:rPr lang="en-US" sz="2000" dirty="0">
                <a:solidFill>
                  <a:schemeClr val="bg1"/>
                </a:solidFill>
              </a:rPr>
            </a:br>
            <a:r>
              <a:rPr lang="en-US" sz="2000" dirty="0">
                <a:solidFill>
                  <a:schemeClr val="bg1"/>
                </a:solidFill>
              </a:rPr>
              <a:t>From COG’s Cooperative Demographic Forecast Round </a:t>
            </a:r>
            <a:r>
              <a:rPr lang="en-US" sz="2000" dirty="0" smtClean="0">
                <a:solidFill>
                  <a:schemeClr val="bg1"/>
                </a:solidFill>
              </a:rPr>
              <a:t>8.3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WRTC Meeting 04/28/2015</a:t>
            </a:r>
            <a:endParaRPr lang="en-US" altLang="en-US" dirty="0"/>
          </a:p>
        </p:txBody>
      </p:sp>
      <p:sp>
        <p:nvSpPr>
          <p:cNvPr id="8" name="Rectangle 7"/>
          <p:cNvSpPr/>
          <p:nvPr/>
        </p:nvSpPr>
        <p:spPr>
          <a:xfrm>
            <a:off x="4724400" y="2667000"/>
            <a:ext cx="3776133" cy="338554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2EBC2C-D7B9-4E2B-9A47-47C097C39A63}" type="slidenum">
              <a:rPr lang="en-US" altLang="en-US" smtClean="0"/>
              <a:pPr>
                <a:defRPr/>
              </a:pPr>
              <a:t>17</a:t>
            </a:fld>
            <a:endParaRPr lang="en-US" altLang="en-US" dirty="0"/>
          </a:p>
        </p:txBody>
      </p:sp>
      <p:sp>
        <p:nvSpPr>
          <p:cNvPr id="13" name="Rectangular Callout 12"/>
          <p:cNvSpPr/>
          <p:nvPr/>
        </p:nvSpPr>
        <p:spPr>
          <a:xfrm>
            <a:off x="2438400" y="3005554"/>
            <a:ext cx="1295400" cy="347246"/>
          </a:xfrm>
          <a:prstGeom prst="wedgeRectCallout">
            <a:avLst>
              <a:gd name="adj1" fmla="val 47141"/>
              <a:gd name="adj2" fmla="val 89321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rgbClr val="FF0000"/>
                </a:solidFill>
              </a:rPr>
              <a:t>COG Total 5.3 Million</a:t>
            </a:r>
            <a:endParaRPr lang="en-US" sz="1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6482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b="1" dirty="0" smtClean="0"/>
              <a:t>COG Regional WWTPs Unadjusted Flow Projections</a:t>
            </a:r>
            <a:endParaRPr lang="en-US" sz="2000" b="1" dirty="0"/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55490528"/>
              </p:ext>
            </p:extLst>
          </p:nvPr>
        </p:nvGraphicFramePr>
        <p:xfrm>
          <a:off x="228600" y="1676400"/>
          <a:ext cx="8686800" cy="4419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WRTC Meeting 04/28/2015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2EBC2C-D7B9-4E2B-9A47-47C097C39A63}" type="slidenum">
              <a:rPr lang="en-US" altLang="en-US" smtClean="0"/>
              <a:pPr>
                <a:defRPr/>
              </a:pPr>
              <a:t>18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59575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b="1" dirty="0" smtClean="0"/>
              <a:t>COG Regional WWTPs Adjusted Flow Projections</a:t>
            </a:r>
            <a:endParaRPr lang="en-US" sz="2000" b="1" dirty="0"/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55260526"/>
              </p:ext>
            </p:extLst>
          </p:nvPr>
        </p:nvGraphicFramePr>
        <p:xfrm>
          <a:off x="228600" y="1652360"/>
          <a:ext cx="8686800" cy="4443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Rectangular Callout 6"/>
          <p:cNvSpPr/>
          <p:nvPr/>
        </p:nvSpPr>
        <p:spPr>
          <a:xfrm>
            <a:off x="1143000" y="1803290"/>
            <a:ext cx="3048000" cy="228600"/>
          </a:xfrm>
          <a:prstGeom prst="wedgeRectCallout">
            <a:avLst>
              <a:gd name="adj1" fmla="val -19884"/>
              <a:gd name="adj2" fmla="val 145979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000" dirty="0" smtClean="0">
                <a:solidFill>
                  <a:srgbClr val="FF0000"/>
                </a:solidFill>
              </a:rPr>
              <a:t>776 MGD Total Regional Wastewater Flow Capacity</a:t>
            </a:r>
            <a:endParaRPr lang="en-US" sz="1000" dirty="0">
              <a:solidFill>
                <a:srgbClr val="FF0000"/>
              </a:solidFill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WRTC Meeting 04/28/2015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2EBC2C-D7B9-4E2B-9A47-47C097C39A63}" type="slidenum">
              <a:rPr lang="en-US" altLang="en-US" smtClean="0"/>
              <a:pPr>
                <a:defRPr/>
              </a:pPr>
              <a:t>19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528506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smtClean="0"/>
              <a:t>Successes</a:t>
            </a:r>
          </a:p>
          <a:p>
            <a:pPr lvl="1"/>
            <a:r>
              <a:rPr lang="en-US" altLang="en-US" dirty="0" smtClean="0"/>
              <a:t>Integration of model into a single application</a:t>
            </a:r>
          </a:p>
          <a:p>
            <a:pPr lvl="1"/>
            <a:r>
              <a:rPr lang="en-US" altLang="en-US" dirty="0" smtClean="0"/>
              <a:t>Flexibility of model (future uses)</a:t>
            </a:r>
          </a:p>
          <a:p>
            <a:pPr lvl="1"/>
            <a:r>
              <a:rPr lang="en-US" altLang="en-US" dirty="0" smtClean="0"/>
              <a:t>Easy to use MS Access model</a:t>
            </a:r>
            <a:endParaRPr lang="en-US" altLang="en-US" dirty="0"/>
          </a:p>
          <a:p>
            <a:pPr lvl="1"/>
            <a:endParaRPr lang="en-US" altLang="en-US" dirty="0" smtClean="0"/>
          </a:p>
        </p:txBody>
      </p:sp>
      <p:sp>
        <p:nvSpPr>
          <p:cNvPr id="22531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200" b="1" dirty="0" smtClean="0"/>
              <a:t>Successes/Challenges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WRTC Meeting 04/28/2015</a:t>
            </a:r>
            <a:endParaRPr lang="en-US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2EBC2C-D7B9-4E2B-9A47-47C097C39A63}" type="slidenum">
              <a:rPr lang="en-US" altLang="en-US" smtClean="0"/>
              <a:pPr>
                <a:defRPr/>
              </a:pPr>
              <a:t>20</a:t>
            </a:fld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smtClean="0"/>
              <a:t>Challenges</a:t>
            </a:r>
          </a:p>
          <a:p>
            <a:pPr lvl="1"/>
            <a:r>
              <a:rPr lang="en-US" altLang="en-US" dirty="0" smtClean="0"/>
              <a:t>Sewersheds layer needs revision/update</a:t>
            </a:r>
          </a:p>
          <a:p>
            <a:pPr lvl="1"/>
            <a:r>
              <a:rPr lang="en-US" altLang="en-US" dirty="0" smtClean="0"/>
              <a:t>Any changes however slight may be to sewersheds layer can change the output</a:t>
            </a:r>
          </a:p>
          <a:p>
            <a:pPr lvl="1"/>
            <a:r>
              <a:rPr lang="en-US" altLang="en-US" dirty="0" smtClean="0"/>
              <a:t>QA/QC the subsewershed with the new sewersheds GIS layer to match the input file</a:t>
            </a:r>
          </a:p>
          <a:p>
            <a:pPr lvl="1"/>
            <a:r>
              <a:rPr lang="en-US" altLang="en-US" dirty="0" smtClean="0"/>
              <a:t>Coordination of efforts/methodologies with various jurisdictions and service providers</a:t>
            </a:r>
          </a:p>
        </p:txBody>
      </p:sp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200" b="1" dirty="0" smtClean="0"/>
              <a:t>Successes/Challenges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WRTC Meeting 04/28/2015</a:t>
            </a:r>
            <a:endParaRPr lang="en-US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2EBC2C-D7B9-4E2B-9A47-47C097C39A63}" type="slidenum">
              <a:rPr lang="en-US" altLang="en-US" smtClean="0"/>
              <a:pPr>
                <a:defRPr/>
              </a:pPr>
              <a:t>21</a:t>
            </a:fld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Mukhtar</a:t>
            </a:r>
            <a:r>
              <a:rPr lang="en-US" dirty="0" smtClean="0"/>
              <a:t> Ibrahim</a:t>
            </a:r>
          </a:p>
          <a:p>
            <a:r>
              <a:rPr lang="en-US" dirty="0" smtClean="0"/>
              <a:t>Department of Environmental Programs</a:t>
            </a:r>
          </a:p>
          <a:p>
            <a:r>
              <a:rPr lang="en-US" dirty="0" smtClean="0">
                <a:hlinkClick r:id="rId2"/>
              </a:rPr>
              <a:t>mibrahim@mwcog.org</a:t>
            </a:r>
            <a:endParaRPr lang="en-US" dirty="0" smtClean="0"/>
          </a:p>
          <a:p>
            <a:r>
              <a:rPr lang="en-US" dirty="0" smtClean="0"/>
              <a:t>202-962-3364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WRTC Meeting 04/28/2015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2EBC2C-D7B9-4E2B-9A47-47C097C39A63}" type="slidenum">
              <a:rPr lang="en-US" altLang="en-US" smtClean="0"/>
              <a:pPr>
                <a:defRPr/>
              </a:pPr>
              <a:t>22</a:t>
            </a:fld>
            <a:endParaRPr lang="en-US" alt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Contact info: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685719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1993</TotalTime>
  <Words>919</Words>
  <Application>Microsoft Office PowerPoint</Application>
  <PresentationFormat>On-screen Show (4:3)</PresentationFormat>
  <Paragraphs>183</Paragraphs>
  <Slides>22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Waveform</vt:lpstr>
      <vt:lpstr>Regional Wastewater Flow Forecast Model (RWFFM)</vt:lpstr>
      <vt:lpstr>Agenda</vt:lpstr>
      <vt:lpstr>Background</vt:lpstr>
      <vt:lpstr>Background</vt:lpstr>
      <vt:lpstr>Input Data</vt:lpstr>
      <vt:lpstr>Input Data</vt:lpstr>
      <vt:lpstr>GIS Layers Processing</vt:lpstr>
      <vt:lpstr>Flow Factors</vt:lpstr>
      <vt:lpstr>PowerPoint Presentation</vt:lpstr>
      <vt:lpstr>Flow Projection Equations</vt:lpstr>
      <vt:lpstr>Flow Projection Calculations</vt:lpstr>
      <vt:lpstr>Methodology</vt:lpstr>
      <vt:lpstr>Methodology</vt:lpstr>
      <vt:lpstr>Methodology</vt:lpstr>
      <vt:lpstr>Preliminary Model Results</vt:lpstr>
      <vt:lpstr>COG Major WWTPs &amp; ‘Unadjusted’ Flow Projections</vt:lpstr>
      <vt:lpstr>Demographic Projections for COG Region Served by  WWTPs From COG’s Cooperative Demographic Forecast Round 8.3</vt:lpstr>
      <vt:lpstr>COG Regional WWTPs Unadjusted Flow Projections</vt:lpstr>
      <vt:lpstr>COG Regional WWTPs Adjusted Flow Projections</vt:lpstr>
      <vt:lpstr>Successes/Challenges</vt:lpstr>
      <vt:lpstr>Successes/Challenges</vt:lpstr>
      <vt:lpstr>Contact info: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Regional Wastewater Flow Forecast Model (RWFFM)</dc:title>
  <dc:creator>Analyst</dc:creator>
  <cp:lastModifiedBy>Nasser Ameen</cp:lastModifiedBy>
  <cp:revision>56</cp:revision>
  <cp:lastPrinted>1999-01-11T17:45:03Z</cp:lastPrinted>
  <dcterms:created xsi:type="dcterms:W3CDTF">1999-01-09T18:20:01Z</dcterms:created>
  <dcterms:modified xsi:type="dcterms:W3CDTF">2015-04-27T21:13:26Z</dcterms:modified>
</cp:coreProperties>
</file>