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10"/>
  </p:notesMasterIdLst>
  <p:handoutMasterIdLst>
    <p:handoutMasterId r:id="rId11"/>
  </p:handoutMasterIdLst>
  <p:sldIdLst>
    <p:sldId id="374" r:id="rId2"/>
    <p:sldId id="344" r:id="rId3"/>
    <p:sldId id="380" r:id="rId4"/>
    <p:sldId id="381" r:id="rId5"/>
    <p:sldId id="383" r:id="rId6"/>
    <p:sldId id="384" r:id="rId7"/>
    <p:sldId id="385" r:id="rId8"/>
    <p:sldId id="373" r:id="rId9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CC99FF"/>
    <a:srgbClr val="009999"/>
    <a:srgbClr val="CCECFF"/>
    <a:srgbClr val="FF0000"/>
    <a:srgbClr val="66FF33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26" autoAdjust="0"/>
    <p:restoredTop sz="94652" autoAdjust="0"/>
  </p:normalViewPr>
  <p:slideViewPr>
    <p:cSldViewPr>
      <p:cViewPr>
        <p:scale>
          <a:sx n="83" d="100"/>
          <a:sy n="83" d="100"/>
        </p:scale>
        <p:origin x="-2586" y="-1026"/>
      </p:cViewPr>
      <p:guideLst>
        <p:guide orient="horz" pos="187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70.32.39\Public_Hsema_files\GRANTS%20DIR\grantsmain\SPG-CAO-NCR%20EPC\SPG%20CAO\2014\SPG-CAO%20meeting%202014.11.05\Spending%20Details%202014.11.04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spPr>
            <a:ln>
              <a:solidFill>
                <a:schemeClr val="accent4"/>
              </a:solidFill>
            </a:ln>
          </c:spPr>
          <c:dPt>
            <c:idx val="0"/>
            <c:bubble3D val="0"/>
            <c:spPr>
              <a:solidFill>
                <a:srgbClr val="00B050"/>
              </a:solidFill>
              <a:ln>
                <a:solidFill>
                  <a:schemeClr val="accent4"/>
                </a:solidFill>
              </a:ln>
            </c:spPr>
          </c:dPt>
          <c:dPt>
            <c:idx val="1"/>
            <c:bubble3D val="0"/>
            <c:spPr>
              <a:solidFill>
                <a:srgbClr val="92D050"/>
              </a:solidFill>
              <a:ln>
                <a:solidFill>
                  <a:schemeClr val="accent4"/>
                </a:solidFill>
              </a:ln>
            </c:spPr>
          </c:dPt>
          <c:dPt>
            <c:idx val="2"/>
            <c:bubble3D val="0"/>
            <c:spPr>
              <a:solidFill>
                <a:srgbClr val="CCFFFF"/>
              </a:solidFill>
              <a:ln>
                <a:solidFill>
                  <a:schemeClr val="accent4"/>
                </a:solidFill>
              </a:ln>
            </c:spPr>
          </c:dPt>
          <c:dPt>
            <c:idx val="3"/>
            <c:bubble3D val="0"/>
            <c:spPr>
              <a:solidFill>
                <a:srgbClr val="CC99FF"/>
              </a:solidFill>
              <a:ln>
                <a:solidFill>
                  <a:schemeClr val="accent4"/>
                </a:solidFill>
              </a:ln>
            </c:spPr>
          </c:dPt>
          <c:dLbls>
            <c:dLbl>
              <c:idx val="0"/>
              <c:layout>
                <c:manualLayout>
                  <c:x val="-5.4589914866718173E-3"/>
                  <c:y val="6.0567939108018502E-3"/>
                </c:manualLayout>
              </c:layout>
              <c:spPr/>
              <c:txPr>
                <a:bodyPr/>
                <a:lstStyle/>
                <a:p>
                  <a:pPr>
                    <a:defRPr sz="1400" b="1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6.4239996482573794E-2"/>
                  <c:y val="8.6284603067477046E-3"/>
                </c:manualLayout>
              </c:layout>
              <c:spPr/>
              <c:txPr>
                <a:bodyPr/>
                <a:lstStyle/>
                <a:p>
                  <a:pPr>
                    <a:defRPr sz="1400" b="1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.1726569819347501"/>
                  <c:y val="-0.18410395362754556"/>
                </c:manualLayout>
              </c:layout>
              <c:spPr/>
              <c:txPr>
                <a:bodyPr/>
                <a:lstStyle/>
                <a:p>
                  <a:pPr>
                    <a:defRPr sz="1400" b="1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6.1720279718621724E-3"/>
                  <c:y val="-5.3172271891670075E-3"/>
                </c:manualLayout>
              </c:layout>
              <c:spPr/>
              <c:txPr>
                <a:bodyPr/>
                <a:lstStyle/>
                <a:p>
                  <a:pPr>
                    <a:defRPr sz="1400" b="1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DATA!$A$25:$A$28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DATA!$B$25:$B$28</c:f>
              <c:numCache>
                <c:formatCode>"$"#,##0</c:formatCode>
                <c:ptCount val="4"/>
                <c:pt idx="0">
                  <c:v>7698103</c:v>
                </c:pt>
                <c:pt idx="1">
                  <c:v>6895125</c:v>
                </c:pt>
                <c:pt idx="2">
                  <c:v>16015864</c:v>
                </c:pt>
                <c:pt idx="3">
                  <c:v>21229935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27F2FFB1-2311-47E5-8604-7D1F48932250}" type="datetimeFigureOut">
              <a:rPr lang="en-US"/>
              <a:pPr>
                <a:defRPr/>
              </a:pPr>
              <a:t>11/12/2014</a:t>
            </a:fld>
            <a:endParaRPr lang="en-US" dirty="0"/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180C56CF-4255-46F3-B647-DACAE6E8F1C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6979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fld id="{A0BD68E1-8C37-4777-BA3F-B5361AB784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4329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8661E9E6-BCBD-4501-B483-29325C98BB7A}" type="slidenum">
              <a:rPr lang="en-US" sz="1200" b="0"/>
              <a:pPr algn="r" defTabSz="931863"/>
              <a:t>2</a:t>
            </a:fld>
            <a:endParaRPr lang="en-US" sz="1200" b="0" dirty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3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4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6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7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8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5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6" name="Picture 50"/>
          <p:cNvPicPr>
            <a:picLocks noChangeAspect="1" noChangeArrowheads="1"/>
          </p:cNvPicPr>
          <p:nvPr userDrawn="1"/>
        </p:nvPicPr>
        <p:blipFill>
          <a:blip r:embed="rId2" cstate="print"/>
          <a:srcRect l="7033" r="7846"/>
          <a:stretch>
            <a:fillRect/>
          </a:stretch>
        </p:blipFill>
        <p:spPr bwMode="auto">
          <a:xfrm>
            <a:off x="7848600" y="5562600"/>
            <a:ext cx="116363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4"/>
          <p:cNvSpPr>
            <a:spLocks noChangeArrowheads="1"/>
          </p:cNvSpPr>
          <p:nvPr userDrawn="1"/>
        </p:nvSpPr>
        <p:spPr bwMode="auto">
          <a:xfrm rot="5400000">
            <a:off x="-2870993" y="2870993"/>
            <a:ext cx="6858000" cy="1116013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" name="Rectangle 22"/>
          <p:cNvSpPr>
            <a:spLocks noChangeArrowheads="1"/>
          </p:cNvSpPr>
          <p:nvPr userDrawn="1"/>
        </p:nvSpPr>
        <p:spPr bwMode="auto">
          <a:xfrm>
            <a:off x="0" y="0"/>
            <a:ext cx="144463" cy="6858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2902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902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CFE0598-3500-4FE7-91C7-261DFA22332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defRPr sz="1800"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3AB6A-235A-442D-A3C6-CD6BE702CCB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1FC2C-7FC7-4EA6-92C1-6CEFB3E1D0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6C899-24BA-4B1F-9153-AB5FCD0EC87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A8F89-A6AE-43C6-8334-D0EB719CA4B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4E5B9-CC5A-4517-88FB-84E61727F8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9CDD3-FF1E-4ABD-AC82-29B630A5B4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29264-2E37-4AF9-99CE-A93E703107A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80325-E366-40FA-B4F8-254E48C59D0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B65DB-BEBE-4B9C-941C-A94CFAF4554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88913"/>
            <a:ext cx="2057400" cy="56880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88913"/>
            <a:ext cx="6019800" cy="56880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77C10-E916-4004-BC31-80E57AD58F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88913"/>
            <a:ext cx="8229600" cy="56880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0F89E-3FF9-4010-8BAD-8D8194E5DB4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334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68413"/>
            <a:ext cx="8229600" cy="4608512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7A4E9-BFF9-48EC-B4F6-93840AF1A4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51" name="Rectangle 35"/>
          <p:cNvSpPr>
            <a:spLocks noChangeArrowheads="1"/>
          </p:cNvSpPr>
          <p:nvPr/>
        </p:nvSpPr>
        <p:spPr bwMode="auto">
          <a:xfrm>
            <a:off x="3175" y="0"/>
            <a:ext cx="9144000" cy="981075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68413"/>
            <a:ext cx="822960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86053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6057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125" y="6619875"/>
            <a:ext cx="3905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041EEAC-E843-4AC7-A1F8-BC148D09CD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6059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1032" name="Picture 50"/>
          <p:cNvPicPr>
            <a:picLocks noChangeAspect="1" noChangeArrowheads="1"/>
          </p:cNvPicPr>
          <p:nvPr/>
        </p:nvPicPr>
        <p:blipFill>
          <a:blip r:embed="rId15" cstate="print"/>
          <a:srcRect l="7033" r="7846"/>
          <a:stretch>
            <a:fillRect/>
          </a:stretch>
        </p:blipFill>
        <p:spPr bwMode="auto">
          <a:xfrm>
            <a:off x="8153400" y="5851525"/>
            <a:ext cx="9604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06" r:id="rId12"/>
    <p:sldLayoutId id="2147483907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9pPr>
    </p:titleStyle>
    <p:bodyStyle>
      <a:lvl1pPr marL="266700" indent="-266700" algn="l" rtl="0" eaLnBrk="0" fontAlgn="base" hangingPunct="0">
        <a:spcBef>
          <a:spcPct val="60000"/>
        </a:spcBef>
        <a:spcAft>
          <a:spcPct val="0"/>
        </a:spcAft>
        <a:buClr>
          <a:srgbClr val="AE0A38"/>
        </a:buClr>
        <a:buFont typeface="Wingdings" pitchFamily="2" charset="2"/>
        <a:buChar char="§"/>
        <a:defRPr sz="2400">
          <a:solidFill>
            <a:srgbClr val="777777"/>
          </a:solidFill>
          <a:latin typeface="+mn-lt"/>
          <a:ea typeface="+mn-ea"/>
          <a:cs typeface="+mn-cs"/>
        </a:defRPr>
      </a:lvl1pPr>
      <a:lvl2pPr marL="827088" indent="-28575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Char char="•"/>
        <a:defRPr sz="2000">
          <a:solidFill>
            <a:srgbClr val="777777"/>
          </a:solidFill>
          <a:latin typeface="+mn-lt"/>
        </a:defRPr>
      </a:lvl2pPr>
      <a:lvl3pPr marL="1235075" indent="-22860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Font typeface="Arial" charset="0"/>
        <a:buChar char="-"/>
        <a:defRPr sz="2400">
          <a:solidFill>
            <a:srgbClr val="777777"/>
          </a:solidFill>
          <a:latin typeface="+mn-lt"/>
        </a:defRPr>
      </a:lvl3pPr>
      <a:lvl4pPr marL="1643063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charles.madden@dc.gov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990600" y="2563813"/>
            <a:ext cx="78422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algn="r"/>
            <a:r>
              <a:rPr lang="en-US" sz="3400" b="0" dirty="0">
                <a:solidFill>
                  <a:schemeClr val="tx2"/>
                </a:solidFill>
              </a:rPr>
              <a:t/>
            </a:r>
            <a:br>
              <a:rPr lang="en-US" sz="3400" b="0" dirty="0">
                <a:solidFill>
                  <a:schemeClr val="tx2"/>
                </a:solidFill>
              </a:rPr>
            </a:br>
            <a:r>
              <a:rPr lang="en-US" sz="3400" b="0" dirty="0">
                <a:solidFill>
                  <a:schemeClr val="tx2"/>
                </a:solidFill>
              </a:rPr>
              <a:t> </a:t>
            </a:r>
            <a:r>
              <a:rPr lang="en-US" sz="3200" b="0" dirty="0">
                <a:solidFill>
                  <a:schemeClr val="tx2"/>
                </a:solidFill>
              </a:rPr>
              <a:t>NCR Urban Areas Security Initiative  </a:t>
            </a:r>
            <a:br>
              <a:rPr lang="en-US" sz="3200" b="0" dirty="0">
                <a:solidFill>
                  <a:schemeClr val="tx2"/>
                </a:solidFill>
              </a:rPr>
            </a:br>
            <a:r>
              <a:rPr lang="en-US" sz="3200" b="0" dirty="0">
                <a:solidFill>
                  <a:schemeClr val="tx2"/>
                </a:solidFill>
              </a:rPr>
              <a:t>Grants Update</a:t>
            </a:r>
            <a:endParaRPr lang="en-US" sz="3400" b="0" dirty="0">
              <a:solidFill>
                <a:schemeClr val="tx2"/>
              </a:solidFill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191000" y="3665538"/>
            <a:ext cx="460057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endParaRPr lang="en-US" sz="1600" b="0" dirty="0">
              <a:solidFill>
                <a:srgbClr val="777777"/>
              </a:solidFill>
            </a:endParaRPr>
          </a:p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r>
              <a:rPr lang="en-US" sz="1600" b="0" dirty="0" smtClean="0">
                <a:solidFill>
                  <a:srgbClr val="777777"/>
                </a:solidFill>
              </a:rPr>
              <a:t>12 November 2014</a:t>
            </a:r>
            <a:endParaRPr lang="en-US" sz="1600" b="0" dirty="0">
              <a:solidFill>
                <a:srgbClr val="777777"/>
              </a:solidFill>
            </a:endParaRP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2286000" y="4724400"/>
            <a:ext cx="6553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b="0" dirty="0" smtClean="0"/>
              <a:t>Grants Briefing </a:t>
            </a:r>
            <a:r>
              <a:rPr lang="en-US" b="0" dirty="0"/>
              <a:t>to the </a:t>
            </a:r>
            <a:r>
              <a:rPr lang="en-US" b="0" dirty="0" smtClean="0"/>
              <a:t>NCR Emergency Preparedness Council</a:t>
            </a:r>
          </a:p>
        </p:txBody>
      </p:sp>
    </p:spTree>
    <p:extLst>
      <p:ext uri="{BB962C8B-B14F-4D97-AF65-F5344CB8AC3E}">
        <p14:creationId xmlns:p14="http://schemas.microsoft.com/office/powerpoint/2010/main" val="390261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7162800" cy="53340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2014 UASI Awards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</a:t>
            </a:r>
            <a:r>
              <a:rPr lang="en-US" sz="2800" dirty="0"/>
              <a:t>2013 UASI </a:t>
            </a:r>
            <a:r>
              <a:rPr lang="en-US" sz="2800" dirty="0" smtClean="0"/>
              <a:t>Status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2015 Outlook</a:t>
            </a:r>
          </a:p>
          <a:p>
            <a:pPr lvl="1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endParaRPr lang="en-US" dirty="0"/>
          </a:p>
          <a:p>
            <a:pPr marL="541338" lvl="1" indent="0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  <a:buNone/>
            </a:pPr>
            <a:endParaRPr lang="en-US" dirty="0" smtClean="0"/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/>
              <a:t>Agenda</a:t>
            </a: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49CEDA6-445E-40DF-BE00-417E83F0AA1D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229600" cy="4343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FY2014 </a:t>
            </a:r>
            <a:r>
              <a:rPr lang="en-US" dirty="0">
                <a:solidFill>
                  <a:schemeClr val="tx1"/>
                </a:solidFill>
              </a:rPr>
              <a:t>UASI award amount is </a:t>
            </a:r>
            <a:r>
              <a:rPr lang="en-US" dirty="0">
                <a:solidFill>
                  <a:srgbClr val="009999"/>
                </a:solidFill>
              </a:rPr>
              <a:t>$</a:t>
            </a:r>
            <a:r>
              <a:rPr lang="en-US" dirty="0" smtClean="0">
                <a:solidFill>
                  <a:srgbClr val="009999"/>
                </a:solidFill>
              </a:rPr>
              <a:t>53,000,000</a:t>
            </a:r>
            <a:endParaRPr lang="en-US" dirty="0">
              <a:solidFill>
                <a:srgbClr val="009999"/>
              </a:solidFill>
            </a:endParaRP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Most FY2014 sub-grant awards have been issued.  Period </a:t>
            </a:r>
            <a:r>
              <a:rPr lang="en-US" dirty="0">
                <a:solidFill>
                  <a:schemeClr val="tx1"/>
                </a:solidFill>
              </a:rPr>
              <a:t>of performance for sub-grant awards is </a:t>
            </a:r>
            <a:r>
              <a:rPr lang="en-US" dirty="0" smtClean="0">
                <a:solidFill>
                  <a:srgbClr val="009999"/>
                </a:solidFill>
              </a:rPr>
              <a:t>9/1/2014 </a:t>
            </a:r>
            <a:r>
              <a:rPr lang="en-US" dirty="0">
                <a:solidFill>
                  <a:srgbClr val="009999"/>
                </a:solidFill>
              </a:rPr>
              <a:t>– </a:t>
            </a:r>
            <a:r>
              <a:rPr lang="en-US" dirty="0" smtClean="0">
                <a:solidFill>
                  <a:srgbClr val="009999"/>
                </a:solidFill>
              </a:rPr>
              <a:t>5/31/2016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Working with sub-grantees and NCR PMO to resolve any out-standing issues with FY2014 projects 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2014 UASI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3</a:t>
            </a:fld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FY </a:t>
            </a:r>
            <a:r>
              <a:rPr lang="en-US" sz="2400" dirty="0" smtClean="0">
                <a:solidFill>
                  <a:schemeClr val="bg1"/>
                </a:solidFill>
              </a:rPr>
              <a:t>2014 </a:t>
            </a:r>
            <a:r>
              <a:rPr lang="en-US" sz="2400" dirty="0">
                <a:solidFill>
                  <a:schemeClr val="bg1"/>
                </a:solidFill>
              </a:rPr>
              <a:t>UASI period of performance is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September 1, </a:t>
            </a:r>
            <a:r>
              <a:rPr lang="en-US" sz="2400" dirty="0" smtClean="0">
                <a:solidFill>
                  <a:schemeClr val="bg1"/>
                </a:solidFill>
              </a:rPr>
              <a:t>2014–August </a:t>
            </a:r>
            <a:r>
              <a:rPr lang="en-US" sz="2400" dirty="0">
                <a:solidFill>
                  <a:schemeClr val="bg1"/>
                </a:solidFill>
              </a:rPr>
              <a:t>31, </a:t>
            </a:r>
            <a:r>
              <a:rPr lang="en-US" sz="2400" dirty="0" smtClean="0">
                <a:solidFill>
                  <a:schemeClr val="bg1"/>
                </a:solidFill>
              </a:rPr>
              <a:t>2016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13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229600" cy="4343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FY2013 </a:t>
            </a:r>
            <a:r>
              <a:rPr lang="en-US" dirty="0">
                <a:solidFill>
                  <a:schemeClr val="tx1"/>
                </a:solidFill>
              </a:rPr>
              <a:t>UASI award amount is </a:t>
            </a:r>
            <a:r>
              <a:rPr lang="en-US" dirty="0" smtClean="0">
                <a:solidFill>
                  <a:srgbClr val="009999"/>
                </a:solidFill>
              </a:rPr>
              <a:t>$51,839,027</a:t>
            </a: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SAA issued awards in Sept. and Oct.  Period of performance for sub-grant awards is </a:t>
            </a:r>
            <a:r>
              <a:rPr lang="en-US" dirty="0">
                <a:solidFill>
                  <a:srgbClr val="009999"/>
                </a:solidFill>
              </a:rPr>
              <a:t>9/1/2013 – 5/31/2015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Currently approximately </a:t>
            </a:r>
            <a:r>
              <a:rPr lang="en-US" dirty="0" smtClean="0">
                <a:solidFill>
                  <a:srgbClr val="009999"/>
                </a:solidFill>
              </a:rPr>
              <a:t>28% </a:t>
            </a:r>
            <a:r>
              <a:rPr lang="en-US" dirty="0" smtClean="0">
                <a:solidFill>
                  <a:schemeClr val="tx1"/>
                </a:solidFill>
              </a:rPr>
              <a:t>of the award is expended, with</a:t>
            </a:r>
            <a:r>
              <a:rPr lang="en-US" dirty="0" smtClean="0">
                <a:solidFill>
                  <a:srgbClr val="009999"/>
                </a:solidFill>
              </a:rPr>
              <a:t> 15% </a:t>
            </a:r>
            <a:r>
              <a:rPr lang="en-US" dirty="0" smtClean="0">
                <a:solidFill>
                  <a:schemeClr val="tx1"/>
                </a:solidFill>
              </a:rPr>
              <a:t>fully reimbursed to sub-grantees</a:t>
            </a: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2013 UASI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4</a:t>
            </a:fld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FY </a:t>
            </a:r>
            <a:r>
              <a:rPr lang="en-US" sz="2400" dirty="0" smtClean="0">
                <a:solidFill>
                  <a:schemeClr val="bg1"/>
                </a:solidFill>
              </a:rPr>
              <a:t>2013 </a:t>
            </a:r>
            <a:r>
              <a:rPr lang="en-US" sz="2400" dirty="0">
                <a:solidFill>
                  <a:schemeClr val="bg1"/>
                </a:solidFill>
              </a:rPr>
              <a:t>UASI period of performance is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September </a:t>
            </a:r>
            <a:r>
              <a:rPr lang="en-US" sz="2400" dirty="0">
                <a:solidFill>
                  <a:schemeClr val="bg1"/>
                </a:solidFill>
              </a:rPr>
              <a:t>1, </a:t>
            </a:r>
            <a:r>
              <a:rPr lang="en-US" sz="2400" dirty="0" smtClean="0">
                <a:solidFill>
                  <a:schemeClr val="bg1"/>
                </a:solidFill>
              </a:rPr>
              <a:t>2013–August </a:t>
            </a:r>
            <a:r>
              <a:rPr lang="en-US" sz="2400" dirty="0">
                <a:solidFill>
                  <a:schemeClr val="bg1"/>
                </a:solidFill>
              </a:rPr>
              <a:t>31, </a:t>
            </a:r>
            <a:r>
              <a:rPr lang="en-US" sz="2400" dirty="0" smtClean="0">
                <a:solidFill>
                  <a:schemeClr val="bg1"/>
                </a:solidFill>
              </a:rPr>
              <a:t>2015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63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EC50EA-B144-4F6D-BE5F-4776C5AF7BE4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188913"/>
            <a:ext cx="8229600" cy="633412"/>
          </a:xfrm>
        </p:spPr>
        <p:txBody>
          <a:bodyPr/>
          <a:lstStyle/>
          <a:p>
            <a:r>
              <a:rPr lang="en-US" dirty="0" smtClean="0"/>
              <a:t>FY2013 UASI – Expires 08/31/2015</a:t>
            </a:r>
            <a:endParaRPr lang="en-US" dirty="0"/>
          </a:p>
        </p:txBody>
      </p:sp>
      <p:graphicFrame>
        <p:nvGraphicFramePr>
          <p:cNvPr id="5" name="Char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2349849"/>
              </p:ext>
            </p:extLst>
          </p:nvPr>
        </p:nvGraphicFramePr>
        <p:xfrm>
          <a:off x="457200" y="990600"/>
          <a:ext cx="8435477" cy="5582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18181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229600" cy="4343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SAA has reviewed Q3 2014 and flagged any FY2013 UASI projects are facing significant delays or challenges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Non-compliance: missing status reports, un-signed documents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Under-spending, unrealistic or missing spending forecast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Problems in project implementation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SAA will contact sub-grantees for corrective actions 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Reducing budget to account for under-spending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Adjusting schedule to account for delays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Addressing problems within a set timeframe</a:t>
            </a:r>
          </a:p>
          <a:p>
            <a:pPr eaLnBrk="1" hangingPunct="1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2013 UASI – Project Progress Reporting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6</a:t>
            </a:fld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Q3 2014 sub-grant status reports were due to SAA on October 10, 2014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01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1143000"/>
            <a:ext cx="8229600" cy="4343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SAA is working with PMO to develop process for FY2015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Identify capability needs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Strategic process to address capability gaps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Leadership input on priorities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Proceed with developing potential 2015 projects ahead of FEMA grant application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 2015 application timeline will depend greatly on Congressional Appropriation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A significant delay in appropriation may result in a compressed application timeframe</a:t>
            </a:r>
          </a:p>
          <a:p>
            <a:pPr eaLnBrk="1" hangingPunct="1"/>
            <a:endParaRPr lang="en-US" dirty="0" smtClean="0">
              <a:solidFill>
                <a:schemeClr val="tx1"/>
              </a:solidFill>
            </a:endParaRPr>
          </a:p>
          <a:p>
            <a:pPr eaLnBrk="1" hangingPunct="1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2015 UASI Application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7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4182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81000" y="1143000"/>
            <a:ext cx="8229600" cy="4503003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None/>
            </a:pPr>
            <a:endParaRPr lang="en-US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Charles Madden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</a:rPr>
              <a:t>DC 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HSEMA - Grants Division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202-724-6568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  <a:hlinkClick r:id="rId3"/>
              </a:rPr>
              <a:t>c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hlinkClick r:id="rId3"/>
              </a:rPr>
              <a:t>harles.madden@dc.gov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buNone/>
            </a:pP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Questions?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8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9007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CR SAA Presentation Template 09">
  <a:themeElements>
    <a:clrScheme name="DeticaDFI presentation template 1">
      <a:dk1>
        <a:srgbClr val="636363"/>
      </a:dk1>
      <a:lt1>
        <a:srgbClr val="FFFFFF"/>
      </a:lt1>
      <a:dk2>
        <a:srgbClr val="AE0A38"/>
      </a:dk2>
      <a:lt2>
        <a:srgbClr val="BBBBBB"/>
      </a:lt2>
      <a:accent1>
        <a:srgbClr val="8EAE20"/>
      </a:accent1>
      <a:accent2>
        <a:srgbClr val="C6D68F"/>
      </a:accent2>
      <a:accent3>
        <a:srgbClr val="FFFFFF"/>
      </a:accent3>
      <a:accent4>
        <a:srgbClr val="535353"/>
      </a:accent4>
      <a:accent5>
        <a:srgbClr val="C6D3AB"/>
      </a:accent5>
      <a:accent6>
        <a:srgbClr val="B3C281"/>
      </a:accent6>
      <a:hlink>
        <a:srgbClr val="269FA9"/>
      </a:hlink>
      <a:folHlink>
        <a:srgbClr val="92D2D4"/>
      </a:folHlink>
    </a:clrScheme>
    <a:fontScheme name="DeticaDFI presentatio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ticaDFI presentation template 1">
        <a:dk1>
          <a:srgbClr val="636363"/>
        </a:dk1>
        <a:lt1>
          <a:srgbClr val="FFFFFF"/>
        </a:lt1>
        <a:dk2>
          <a:srgbClr val="AE0A38"/>
        </a:dk2>
        <a:lt2>
          <a:srgbClr val="BBBBBB"/>
        </a:lt2>
        <a:accent1>
          <a:srgbClr val="8EAE20"/>
        </a:accent1>
        <a:accent2>
          <a:srgbClr val="C6D68F"/>
        </a:accent2>
        <a:accent3>
          <a:srgbClr val="FFFFFF"/>
        </a:accent3>
        <a:accent4>
          <a:srgbClr val="535353"/>
        </a:accent4>
        <a:accent5>
          <a:srgbClr val="C6D3AB"/>
        </a:accent5>
        <a:accent6>
          <a:srgbClr val="B3C281"/>
        </a:accent6>
        <a:hlink>
          <a:srgbClr val="269FA9"/>
        </a:hlink>
        <a:folHlink>
          <a:srgbClr val="92D2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5631</TotalTime>
  <Words>340</Words>
  <Application>Microsoft Office PowerPoint</Application>
  <PresentationFormat>On-screen Show (4:3)</PresentationFormat>
  <Paragraphs>62</Paragraphs>
  <Slides>8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NCR SAA Presentation Template 09</vt:lpstr>
      <vt:lpstr>PowerPoint Presentation</vt:lpstr>
      <vt:lpstr>PowerPoint Presentation</vt:lpstr>
      <vt:lpstr>PowerPoint Presentation</vt:lpstr>
      <vt:lpstr>PowerPoint Presentation</vt:lpstr>
      <vt:lpstr>FY2013 UASI – Expires 08/31/2015</vt:lpstr>
      <vt:lpstr>PowerPoint Presentation</vt:lpstr>
      <vt:lpstr>PowerPoint Presentation</vt:lpstr>
      <vt:lpstr>PowerPoint Presentation</vt:lpstr>
    </vt:vector>
  </TitlesOfParts>
  <Company>DC-GOV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charles.madden</dc:creator>
  <cp:lastModifiedBy>David McMillion</cp:lastModifiedBy>
  <cp:revision>562</cp:revision>
  <dcterms:created xsi:type="dcterms:W3CDTF">2008-04-10T01:18:27Z</dcterms:created>
  <dcterms:modified xsi:type="dcterms:W3CDTF">2014-11-12T12:49:52Z</dcterms:modified>
</cp:coreProperties>
</file>