
<file path=[Content_Types].xml><?xml version="1.0" encoding="utf-8"?>
<Types xmlns="http://schemas.openxmlformats.org/package/2006/content-types">
  <Default Extension="png" ContentType="image/png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48"/>
  </p:notesMasterIdLst>
  <p:sldIdLst>
    <p:sldId id="262" r:id="rId2"/>
    <p:sldId id="376" r:id="rId3"/>
    <p:sldId id="375" r:id="rId4"/>
    <p:sldId id="372" r:id="rId5"/>
    <p:sldId id="355" r:id="rId6"/>
    <p:sldId id="373" r:id="rId7"/>
    <p:sldId id="356" r:id="rId8"/>
    <p:sldId id="378" r:id="rId9"/>
    <p:sldId id="379" r:id="rId10"/>
    <p:sldId id="377" r:id="rId11"/>
    <p:sldId id="364" r:id="rId12"/>
    <p:sldId id="362" r:id="rId13"/>
    <p:sldId id="357" r:id="rId14"/>
    <p:sldId id="365" r:id="rId15"/>
    <p:sldId id="366" r:id="rId16"/>
    <p:sldId id="367" r:id="rId17"/>
    <p:sldId id="368" r:id="rId18"/>
    <p:sldId id="369" r:id="rId19"/>
    <p:sldId id="370" r:id="rId20"/>
    <p:sldId id="371" r:id="rId21"/>
    <p:sldId id="360" r:id="rId22"/>
    <p:sldId id="380" r:id="rId23"/>
    <p:sldId id="383" r:id="rId24"/>
    <p:sldId id="384" r:id="rId25"/>
    <p:sldId id="385" r:id="rId26"/>
    <p:sldId id="386" r:id="rId27"/>
    <p:sldId id="387" r:id="rId28"/>
    <p:sldId id="388" r:id="rId29"/>
    <p:sldId id="389" r:id="rId30"/>
    <p:sldId id="390" r:id="rId31"/>
    <p:sldId id="391" r:id="rId32"/>
    <p:sldId id="392" r:id="rId33"/>
    <p:sldId id="393" r:id="rId34"/>
    <p:sldId id="394" r:id="rId35"/>
    <p:sldId id="395" r:id="rId36"/>
    <p:sldId id="358" r:id="rId37"/>
    <p:sldId id="359" r:id="rId38"/>
    <p:sldId id="361" r:id="rId39"/>
    <p:sldId id="382" r:id="rId40"/>
    <p:sldId id="374" r:id="rId41"/>
    <p:sldId id="288" r:id="rId42"/>
    <p:sldId id="289" r:id="rId43"/>
    <p:sldId id="290" r:id="rId44"/>
    <p:sldId id="291" r:id="rId45"/>
    <p:sldId id="363" r:id="rId46"/>
    <p:sldId id="280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84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248" autoAdjust="0"/>
    <p:restoredTop sz="32611" autoAdjust="0"/>
  </p:normalViewPr>
  <p:slideViewPr>
    <p:cSldViewPr>
      <p:cViewPr varScale="1">
        <p:scale>
          <a:sx n="33" d="100"/>
          <a:sy n="33" d="100"/>
        </p:scale>
        <p:origin x="-21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ED5A77-F8C7-4F0F-90BE-26B658282E5E}" type="doc">
      <dgm:prSet loTypeId="urn:microsoft.com/office/officeart/2005/8/layout/vList5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50B2BEDF-9DE9-4F09-AA25-F0EB7AA9B9C6}">
      <dgm:prSet/>
      <dgm:spPr/>
      <dgm:t>
        <a:bodyPr/>
        <a:lstStyle/>
        <a:p>
          <a:pPr rtl="0"/>
          <a:r>
            <a:rPr lang="en-US" b="1" dirty="0" smtClean="0"/>
            <a:t>Understanding the problem</a:t>
          </a:r>
          <a:endParaRPr lang="en-US" b="1" dirty="0"/>
        </a:p>
      </dgm:t>
    </dgm:pt>
    <dgm:pt modelId="{7A290656-617A-4355-B211-041BD3097186}" type="parTrans" cxnId="{85431B88-E08E-48E3-99D5-DBE1C2DEFEBB}">
      <dgm:prSet/>
      <dgm:spPr/>
      <dgm:t>
        <a:bodyPr/>
        <a:lstStyle/>
        <a:p>
          <a:endParaRPr lang="en-US"/>
        </a:p>
      </dgm:t>
    </dgm:pt>
    <dgm:pt modelId="{F7C78E68-1CA9-4157-A0A0-D730AF0746C3}" type="sibTrans" cxnId="{85431B88-E08E-48E3-99D5-DBE1C2DEFEBB}">
      <dgm:prSet/>
      <dgm:spPr/>
      <dgm:t>
        <a:bodyPr/>
        <a:lstStyle/>
        <a:p>
          <a:endParaRPr lang="en-US"/>
        </a:p>
      </dgm:t>
    </dgm:pt>
    <dgm:pt modelId="{1F5DC73F-C7E9-43A0-915A-938A1B8BCA16}">
      <dgm:prSet/>
      <dgm:spPr/>
      <dgm:t>
        <a:bodyPr/>
        <a:lstStyle/>
        <a:p>
          <a:pPr rtl="0"/>
          <a:r>
            <a:rPr lang="en-US" b="1" dirty="0" smtClean="0"/>
            <a:t>Managing risk</a:t>
          </a:r>
          <a:endParaRPr lang="en-US" b="1" dirty="0"/>
        </a:p>
      </dgm:t>
    </dgm:pt>
    <dgm:pt modelId="{6D69088E-7F61-4F1D-86AA-45B4696B7E14}" type="parTrans" cxnId="{81127092-A5D3-4D18-910A-8B1B6C24F075}">
      <dgm:prSet/>
      <dgm:spPr/>
      <dgm:t>
        <a:bodyPr/>
        <a:lstStyle/>
        <a:p>
          <a:endParaRPr lang="en-US"/>
        </a:p>
      </dgm:t>
    </dgm:pt>
    <dgm:pt modelId="{2A817A45-C9C3-45E1-810C-B232E45221A2}" type="sibTrans" cxnId="{81127092-A5D3-4D18-910A-8B1B6C24F075}">
      <dgm:prSet/>
      <dgm:spPr/>
      <dgm:t>
        <a:bodyPr/>
        <a:lstStyle/>
        <a:p>
          <a:endParaRPr lang="en-US"/>
        </a:p>
      </dgm:t>
    </dgm:pt>
    <dgm:pt modelId="{442A3997-05BF-4BEA-8D50-DD56B6D24DE3}">
      <dgm:prSet custT="1"/>
      <dgm:spPr/>
      <dgm:t>
        <a:bodyPr/>
        <a:lstStyle/>
        <a:p>
          <a:pPr rtl="0"/>
          <a:r>
            <a:rPr lang="en-US" sz="1600" b="1" dirty="0" smtClean="0"/>
            <a:t>Projects getting bogged down with shifting requirements     </a:t>
          </a:r>
          <a:endParaRPr lang="en-US" sz="1600" b="1" dirty="0"/>
        </a:p>
      </dgm:t>
    </dgm:pt>
    <dgm:pt modelId="{4019A474-EEF1-4382-912F-4C50971F8FC7}" type="parTrans" cxnId="{19357744-CA31-4AED-92F2-7F0A7B0D05C8}">
      <dgm:prSet/>
      <dgm:spPr/>
      <dgm:t>
        <a:bodyPr/>
        <a:lstStyle/>
        <a:p>
          <a:endParaRPr lang="en-US"/>
        </a:p>
      </dgm:t>
    </dgm:pt>
    <dgm:pt modelId="{4D9D025C-9F32-47C7-B4AC-04003FC68718}" type="sibTrans" cxnId="{19357744-CA31-4AED-92F2-7F0A7B0D05C8}">
      <dgm:prSet/>
      <dgm:spPr/>
      <dgm:t>
        <a:bodyPr/>
        <a:lstStyle/>
        <a:p>
          <a:endParaRPr lang="en-US"/>
        </a:p>
      </dgm:t>
    </dgm:pt>
    <dgm:pt modelId="{19D537B6-22EE-41F6-B426-59254BC69338}">
      <dgm:prSet custT="1"/>
      <dgm:spPr/>
      <dgm:t>
        <a:bodyPr/>
        <a:lstStyle/>
        <a:p>
          <a:pPr rtl="0"/>
          <a:r>
            <a:rPr lang="en-US" sz="1600" b="1" dirty="0" smtClean="0"/>
            <a:t>Acquisitions being challenged by unsuccessful bidders/proposers/vendors</a:t>
          </a:r>
          <a:endParaRPr lang="en-US" sz="1600" b="1" dirty="0"/>
        </a:p>
      </dgm:t>
    </dgm:pt>
    <dgm:pt modelId="{99C64D3A-A294-47AE-92CA-2DC0B0FB9BE5}" type="parTrans" cxnId="{5F9470CE-B6CA-49AB-A233-B2F02EA9A616}">
      <dgm:prSet/>
      <dgm:spPr/>
      <dgm:t>
        <a:bodyPr/>
        <a:lstStyle/>
        <a:p>
          <a:endParaRPr lang="en-US"/>
        </a:p>
      </dgm:t>
    </dgm:pt>
    <dgm:pt modelId="{33944D4C-9717-46DE-9B4D-4EDD7821D6D5}" type="sibTrans" cxnId="{5F9470CE-B6CA-49AB-A233-B2F02EA9A616}">
      <dgm:prSet/>
      <dgm:spPr/>
      <dgm:t>
        <a:bodyPr/>
        <a:lstStyle/>
        <a:p>
          <a:endParaRPr lang="en-US"/>
        </a:p>
      </dgm:t>
    </dgm:pt>
    <dgm:pt modelId="{97B5A0C6-5457-4433-8173-2699D3CB0A61}">
      <dgm:prSet custT="1"/>
      <dgm:spPr/>
      <dgm:t>
        <a:bodyPr/>
        <a:lstStyle/>
        <a:p>
          <a:pPr rtl="0"/>
          <a:r>
            <a:rPr lang="en-US" sz="1600" b="1" dirty="0" smtClean="0"/>
            <a:t>Projects not meeting agency needs</a:t>
          </a:r>
          <a:endParaRPr lang="en-US" sz="1600" b="1" dirty="0"/>
        </a:p>
      </dgm:t>
    </dgm:pt>
    <dgm:pt modelId="{061C4667-FA4F-4F85-81B1-23F38B570AF9}" type="parTrans" cxnId="{2E74ECB0-4F9C-4094-A2EA-22FC2AD3395A}">
      <dgm:prSet/>
      <dgm:spPr/>
      <dgm:t>
        <a:bodyPr/>
        <a:lstStyle/>
        <a:p>
          <a:endParaRPr lang="en-US"/>
        </a:p>
      </dgm:t>
    </dgm:pt>
    <dgm:pt modelId="{2C0E02B2-1F2E-4A3D-8F67-91C27BAF9B10}" type="sibTrans" cxnId="{2E74ECB0-4F9C-4094-A2EA-22FC2AD3395A}">
      <dgm:prSet/>
      <dgm:spPr/>
      <dgm:t>
        <a:bodyPr/>
        <a:lstStyle/>
        <a:p>
          <a:endParaRPr lang="en-US"/>
        </a:p>
      </dgm:t>
    </dgm:pt>
    <dgm:pt modelId="{1B7B4A6F-DE41-4152-AF68-5AD62727E63E}">
      <dgm:prSet custT="1"/>
      <dgm:spPr/>
      <dgm:t>
        <a:bodyPr/>
        <a:lstStyle/>
        <a:p>
          <a:pPr rtl="0"/>
          <a:r>
            <a:rPr lang="en-US" sz="2800" b="0" dirty="0" smtClean="0">
              <a:solidFill>
                <a:srgbClr val="FF0000"/>
              </a:solidFill>
            </a:rPr>
            <a:t>+ it is mandatory for federal-aid projects</a:t>
          </a:r>
          <a:endParaRPr lang="en-US" sz="2800" b="0" dirty="0">
            <a:solidFill>
              <a:srgbClr val="FF0000"/>
            </a:solidFill>
          </a:endParaRPr>
        </a:p>
      </dgm:t>
    </dgm:pt>
    <dgm:pt modelId="{76C63259-F1DA-46E2-A3CD-D8D60742BE85}" type="parTrans" cxnId="{55F15403-2849-40E4-B4C5-413CD5AB2CBF}">
      <dgm:prSet/>
      <dgm:spPr/>
      <dgm:t>
        <a:bodyPr/>
        <a:lstStyle/>
        <a:p>
          <a:endParaRPr lang="en-US"/>
        </a:p>
      </dgm:t>
    </dgm:pt>
    <dgm:pt modelId="{1FE084CC-E074-41F8-BE76-15BE0FC7A958}" type="sibTrans" cxnId="{55F15403-2849-40E4-B4C5-413CD5AB2CBF}">
      <dgm:prSet/>
      <dgm:spPr/>
      <dgm:t>
        <a:bodyPr/>
        <a:lstStyle/>
        <a:p>
          <a:endParaRPr lang="en-US"/>
        </a:p>
      </dgm:t>
    </dgm:pt>
    <dgm:pt modelId="{012740A1-185E-41CD-909D-9F1FED862C3F}" type="pres">
      <dgm:prSet presAssocID="{31ED5A77-F8C7-4F0F-90BE-26B658282E5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913BBC-0D7E-42FD-93D0-B68D2784CE94}" type="pres">
      <dgm:prSet presAssocID="{50B2BEDF-9DE9-4F09-AA25-F0EB7AA9B9C6}" presName="linNode" presStyleCnt="0"/>
      <dgm:spPr/>
    </dgm:pt>
    <dgm:pt modelId="{46683E58-2758-4772-B53D-EB0C0FFA7BF1}" type="pres">
      <dgm:prSet presAssocID="{50B2BEDF-9DE9-4F09-AA25-F0EB7AA9B9C6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51E7F0-72D1-428F-9B17-34B44C552CC2}" type="pres">
      <dgm:prSet presAssocID="{F7C78E68-1CA9-4157-A0A0-D730AF0746C3}" presName="sp" presStyleCnt="0"/>
      <dgm:spPr/>
    </dgm:pt>
    <dgm:pt modelId="{51D8F5C9-F14C-4E0A-A4C5-64A5CC7C2A8C}" type="pres">
      <dgm:prSet presAssocID="{1F5DC73F-C7E9-43A0-915A-938A1B8BCA16}" presName="linNode" presStyleCnt="0"/>
      <dgm:spPr/>
    </dgm:pt>
    <dgm:pt modelId="{F839425E-7440-4476-9B37-052C17481E63}" type="pres">
      <dgm:prSet presAssocID="{1F5DC73F-C7E9-43A0-915A-938A1B8BCA16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F7EC36-A356-4981-8D08-D74E89ECD615}" type="pres">
      <dgm:prSet presAssocID="{1F5DC73F-C7E9-43A0-915A-938A1B8BCA16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70F84E-7C97-427E-BB4C-E70F1A6B9361}" type="pres">
      <dgm:prSet presAssocID="{2A817A45-C9C3-45E1-810C-B232E45221A2}" presName="sp" presStyleCnt="0"/>
      <dgm:spPr/>
    </dgm:pt>
    <dgm:pt modelId="{DD22D89E-6E2C-4B53-A26D-51BFEA4029EE}" type="pres">
      <dgm:prSet presAssocID="{1B7B4A6F-DE41-4152-AF68-5AD62727E63E}" presName="linNode" presStyleCnt="0"/>
      <dgm:spPr/>
    </dgm:pt>
    <dgm:pt modelId="{CC9431FC-6FB7-4D0F-BBE3-1F6FEC8EC38F}" type="pres">
      <dgm:prSet presAssocID="{1B7B4A6F-DE41-4152-AF68-5AD62727E63E}" presName="parentText" presStyleLbl="node1" presStyleIdx="2" presStyleCnt="3" custScaleX="272362" custScaleY="3843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4BEA8FF-F692-4CA4-9B9D-C489EA2CC827}" type="presOf" srcId="{1B7B4A6F-DE41-4152-AF68-5AD62727E63E}" destId="{CC9431FC-6FB7-4D0F-BBE3-1F6FEC8EC38F}" srcOrd="0" destOrd="0" presId="urn:microsoft.com/office/officeart/2005/8/layout/vList5"/>
    <dgm:cxn modelId="{F479F147-DC59-4EAE-A200-08963C464709}" type="presOf" srcId="{442A3997-05BF-4BEA-8D50-DD56B6D24DE3}" destId="{35F7EC36-A356-4981-8D08-D74E89ECD615}" srcOrd="0" destOrd="0" presId="urn:microsoft.com/office/officeart/2005/8/layout/vList5"/>
    <dgm:cxn modelId="{5E5F1EE6-21C9-40FE-8314-FF73DCCEA3FD}" type="presOf" srcId="{97B5A0C6-5457-4433-8173-2699D3CB0A61}" destId="{35F7EC36-A356-4981-8D08-D74E89ECD615}" srcOrd="0" destOrd="2" presId="urn:microsoft.com/office/officeart/2005/8/layout/vList5"/>
    <dgm:cxn modelId="{19357744-CA31-4AED-92F2-7F0A7B0D05C8}" srcId="{1F5DC73F-C7E9-43A0-915A-938A1B8BCA16}" destId="{442A3997-05BF-4BEA-8D50-DD56B6D24DE3}" srcOrd="0" destOrd="0" parTransId="{4019A474-EEF1-4382-912F-4C50971F8FC7}" sibTransId="{4D9D025C-9F32-47C7-B4AC-04003FC68718}"/>
    <dgm:cxn modelId="{2E74ECB0-4F9C-4094-A2EA-22FC2AD3395A}" srcId="{1F5DC73F-C7E9-43A0-915A-938A1B8BCA16}" destId="{97B5A0C6-5457-4433-8173-2699D3CB0A61}" srcOrd="2" destOrd="0" parTransId="{061C4667-FA4F-4F85-81B1-23F38B570AF9}" sibTransId="{2C0E02B2-1F2E-4A3D-8F67-91C27BAF9B10}"/>
    <dgm:cxn modelId="{0F56990C-64E0-47DC-B94F-A0D24E251CF7}" type="presOf" srcId="{31ED5A77-F8C7-4F0F-90BE-26B658282E5E}" destId="{012740A1-185E-41CD-909D-9F1FED862C3F}" srcOrd="0" destOrd="0" presId="urn:microsoft.com/office/officeart/2005/8/layout/vList5"/>
    <dgm:cxn modelId="{85431B88-E08E-48E3-99D5-DBE1C2DEFEBB}" srcId="{31ED5A77-F8C7-4F0F-90BE-26B658282E5E}" destId="{50B2BEDF-9DE9-4F09-AA25-F0EB7AA9B9C6}" srcOrd="0" destOrd="0" parTransId="{7A290656-617A-4355-B211-041BD3097186}" sibTransId="{F7C78E68-1CA9-4157-A0A0-D730AF0746C3}"/>
    <dgm:cxn modelId="{7848769A-39D4-497D-B2BF-8FBA80C52B39}" type="presOf" srcId="{19D537B6-22EE-41F6-B426-59254BC69338}" destId="{35F7EC36-A356-4981-8D08-D74E89ECD615}" srcOrd="0" destOrd="1" presId="urn:microsoft.com/office/officeart/2005/8/layout/vList5"/>
    <dgm:cxn modelId="{653AFA98-7D19-45C6-A200-B9EB057DDFC8}" type="presOf" srcId="{1F5DC73F-C7E9-43A0-915A-938A1B8BCA16}" destId="{F839425E-7440-4476-9B37-052C17481E63}" srcOrd="0" destOrd="0" presId="urn:microsoft.com/office/officeart/2005/8/layout/vList5"/>
    <dgm:cxn modelId="{262A5012-C316-4E13-9467-B8D648F70E63}" type="presOf" srcId="{50B2BEDF-9DE9-4F09-AA25-F0EB7AA9B9C6}" destId="{46683E58-2758-4772-B53D-EB0C0FFA7BF1}" srcOrd="0" destOrd="0" presId="urn:microsoft.com/office/officeart/2005/8/layout/vList5"/>
    <dgm:cxn modelId="{5F9470CE-B6CA-49AB-A233-B2F02EA9A616}" srcId="{1F5DC73F-C7E9-43A0-915A-938A1B8BCA16}" destId="{19D537B6-22EE-41F6-B426-59254BC69338}" srcOrd="1" destOrd="0" parTransId="{99C64D3A-A294-47AE-92CA-2DC0B0FB9BE5}" sibTransId="{33944D4C-9717-46DE-9B4D-4EDD7821D6D5}"/>
    <dgm:cxn modelId="{55F15403-2849-40E4-B4C5-413CD5AB2CBF}" srcId="{31ED5A77-F8C7-4F0F-90BE-26B658282E5E}" destId="{1B7B4A6F-DE41-4152-AF68-5AD62727E63E}" srcOrd="2" destOrd="0" parTransId="{76C63259-F1DA-46E2-A3CD-D8D60742BE85}" sibTransId="{1FE084CC-E074-41F8-BE76-15BE0FC7A958}"/>
    <dgm:cxn modelId="{81127092-A5D3-4D18-910A-8B1B6C24F075}" srcId="{31ED5A77-F8C7-4F0F-90BE-26B658282E5E}" destId="{1F5DC73F-C7E9-43A0-915A-938A1B8BCA16}" srcOrd="1" destOrd="0" parTransId="{6D69088E-7F61-4F1D-86AA-45B4696B7E14}" sibTransId="{2A817A45-C9C3-45E1-810C-B232E45221A2}"/>
    <dgm:cxn modelId="{0F97F914-CD56-4F98-ACA2-6AD22105B8CF}" type="presParOf" srcId="{012740A1-185E-41CD-909D-9F1FED862C3F}" destId="{CA913BBC-0D7E-42FD-93D0-B68D2784CE94}" srcOrd="0" destOrd="0" presId="urn:microsoft.com/office/officeart/2005/8/layout/vList5"/>
    <dgm:cxn modelId="{142B111F-2CE9-4784-BEE5-F5C5A97500D0}" type="presParOf" srcId="{CA913BBC-0D7E-42FD-93D0-B68D2784CE94}" destId="{46683E58-2758-4772-B53D-EB0C0FFA7BF1}" srcOrd="0" destOrd="0" presId="urn:microsoft.com/office/officeart/2005/8/layout/vList5"/>
    <dgm:cxn modelId="{E85237FF-17B9-4AF8-BBD2-0A222AC881D7}" type="presParOf" srcId="{012740A1-185E-41CD-909D-9F1FED862C3F}" destId="{9D51E7F0-72D1-428F-9B17-34B44C552CC2}" srcOrd="1" destOrd="0" presId="urn:microsoft.com/office/officeart/2005/8/layout/vList5"/>
    <dgm:cxn modelId="{D585961D-3681-424E-BC85-E8657B9CD449}" type="presParOf" srcId="{012740A1-185E-41CD-909D-9F1FED862C3F}" destId="{51D8F5C9-F14C-4E0A-A4C5-64A5CC7C2A8C}" srcOrd="2" destOrd="0" presId="urn:microsoft.com/office/officeart/2005/8/layout/vList5"/>
    <dgm:cxn modelId="{00F4C699-BDFC-4B65-A1B3-523F3AD1D286}" type="presParOf" srcId="{51D8F5C9-F14C-4E0A-A4C5-64A5CC7C2A8C}" destId="{F839425E-7440-4476-9B37-052C17481E63}" srcOrd="0" destOrd="0" presId="urn:microsoft.com/office/officeart/2005/8/layout/vList5"/>
    <dgm:cxn modelId="{CE0DA367-A8E7-4C80-BC4B-8B905B743000}" type="presParOf" srcId="{51D8F5C9-F14C-4E0A-A4C5-64A5CC7C2A8C}" destId="{35F7EC36-A356-4981-8D08-D74E89ECD615}" srcOrd="1" destOrd="0" presId="urn:microsoft.com/office/officeart/2005/8/layout/vList5"/>
    <dgm:cxn modelId="{75616818-B517-4F9C-8F1E-35B9BC97C1CD}" type="presParOf" srcId="{012740A1-185E-41CD-909D-9F1FED862C3F}" destId="{EB70F84E-7C97-427E-BB4C-E70F1A6B9361}" srcOrd="3" destOrd="0" presId="urn:microsoft.com/office/officeart/2005/8/layout/vList5"/>
    <dgm:cxn modelId="{12A45EA1-1BF2-4D21-86F4-16C9C6FE3FE2}" type="presParOf" srcId="{012740A1-185E-41CD-909D-9F1FED862C3F}" destId="{DD22D89E-6E2C-4B53-A26D-51BFEA4029EE}" srcOrd="4" destOrd="0" presId="urn:microsoft.com/office/officeart/2005/8/layout/vList5"/>
    <dgm:cxn modelId="{5B3A2C93-FDE7-4D54-A5E0-1AB1F978A496}" type="presParOf" srcId="{DD22D89E-6E2C-4B53-A26D-51BFEA4029EE}" destId="{CC9431FC-6FB7-4D0F-BBE3-1F6FEC8EC38F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575697-9C28-4B63-BF04-D9971E606EF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1E0796-F33A-4A1C-82CB-8E0C0E2BBC75}">
      <dgm:prSet custT="1"/>
      <dgm:spPr/>
      <dgm:t>
        <a:bodyPr/>
        <a:lstStyle/>
        <a:p>
          <a:pPr rtl="0"/>
          <a:r>
            <a:rPr lang="en-US" sz="1800" b="1" dirty="0" smtClean="0"/>
            <a:t>Build Requirements</a:t>
          </a:r>
          <a:endParaRPr lang="en-US" sz="1800" b="1" dirty="0"/>
        </a:p>
      </dgm:t>
    </dgm:pt>
    <dgm:pt modelId="{16B16499-6AE1-4635-9DA8-FC34A2C78F8A}" type="parTrans" cxnId="{161E2702-A748-476B-96C9-AA97C400522A}">
      <dgm:prSet/>
      <dgm:spPr/>
      <dgm:t>
        <a:bodyPr/>
        <a:lstStyle/>
        <a:p>
          <a:endParaRPr lang="en-US"/>
        </a:p>
      </dgm:t>
    </dgm:pt>
    <dgm:pt modelId="{F9287AEB-7D8B-4D96-A6AB-DB08EE739244}" type="sibTrans" cxnId="{161E2702-A748-476B-96C9-AA97C400522A}">
      <dgm:prSet/>
      <dgm:spPr/>
      <dgm:t>
        <a:bodyPr/>
        <a:lstStyle/>
        <a:p>
          <a:endParaRPr lang="en-US"/>
        </a:p>
      </dgm:t>
    </dgm:pt>
    <dgm:pt modelId="{E968899A-1DFF-43C9-B745-3A3EEC3A4E23}">
      <dgm:prSet custT="1"/>
      <dgm:spPr/>
      <dgm:t>
        <a:bodyPr/>
        <a:lstStyle/>
        <a:p>
          <a:pPr rtl="0"/>
          <a:r>
            <a:rPr lang="en-US" sz="1400" b="1" dirty="0" smtClean="0"/>
            <a:t>Answer questions</a:t>
          </a:r>
          <a:endParaRPr lang="en-US" sz="1400" b="1" dirty="0"/>
        </a:p>
      </dgm:t>
    </dgm:pt>
    <dgm:pt modelId="{4C2ED031-E18E-4BB6-850B-1CE75D49AE6E}" type="parTrans" cxnId="{3B32FBAF-C919-4A47-8861-4B5594ABF6B8}">
      <dgm:prSet/>
      <dgm:spPr/>
      <dgm:t>
        <a:bodyPr/>
        <a:lstStyle/>
        <a:p>
          <a:endParaRPr lang="en-US"/>
        </a:p>
      </dgm:t>
    </dgm:pt>
    <dgm:pt modelId="{43C27A87-12D9-4048-AA0E-057355BFCE8D}" type="sibTrans" cxnId="{3B32FBAF-C919-4A47-8861-4B5594ABF6B8}">
      <dgm:prSet/>
      <dgm:spPr/>
      <dgm:t>
        <a:bodyPr/>
        <a:lstStyle/>
        <a:p>
          <a:endParaRPr lang="en-US"/>
        </a:p>
      </dgm:t>
    </dgm:pt>
    <dgm:pt modelId="{C532AABA-CD20-493F-B9EA-AEFFB3BBBA43}">
      <dgm:prSet/>
      <dgm:spPr/>
      <dgm:t>
        <a:bodyPr/>
        <a:lstStyle/>
        <a:p>
          <a:pPr rtl="0"/>
          <a:r>
            <a:rPr lang="en-US" b="1" dirty="0" smtClean="0"/>
            <a:t>Evaluate Alternatives</a:t>
          </a:r>
          <a:endParaRPr lang="en-US" b="1" dirty="0"/>
        </a:p>
      </dgm:t>
    </dgm:pt>
    <dgm:pt modelId="{200D3926-5393-4085-A9D5-7E2C05B806BF}" type="parTrans" cxnId="{626421DD-B9C6-4F55-AF68-053219F5D401}">
      <dgm:prSet/>
      <dgm:spPr/>
      <dgm:t>
        <a:bodyPr/>
        <a:lstStyle/>
        <a:p>
          <a:endParaRPr lang="en-US"/>
        </a:p>
      </dgm:t>
    </dgm:pt>
    <dgm:pt modelId="{2E817550-0A4E-4C1E-A851-60EC1A7DBE29}" type="sibTrans" cxnId="{626421DD-B9C6-4F55-AF68-053219F5D401}">
      <dgm:prSet/>
      <dgm:spPr/>
      <dgm:t>
        <a:bodyPr/>
        <a:lstStyle/>
        <a:p>
          <a:endParaRPr lang="en-US"/>
        </a:p>
      </dgm:t>
    </dgm:pt>
    <dgm:pt modelId="{4BFB2851-F2F2-4063-8BC8-994FAA2F91A4}">
      <dgm:prSet/>
      <dgm:spPr/>
      <dgm:t>
        <a:bodyPr/>
        <a:lstStyle/>
        <a:p>
          <a:pPr rtl="0"/>
          <a:r>
            <a:rPr lang="en-US" b="1" dirty="0" smtClean="0"/>
            <a:t>Solution feasible given constraints?</a:t>
          </a:r>
          <a:endParaRPr lang="en-US" b="1" dirty="0"/>
        </a:p>
      </dgm:t>
    </dgm:pt>
    <dgm:pt modelId="{FCED33E8-9DD6-45C6-8539-B3C956F3618A}" type="parTrans" cxnId="{FD3A1C05-859E-4A70-9438-F56D466A7052}">
      <dgm:prSet/>
      <dgm:spPr/>
      <dgm:t>
        <a:bodyPr/>
        <a:lstStyle/>
        <a:p>
          <a:endParaRPr lang="en-US"/>
        </a:p>
      </dgm:t>
    </dgm:pt>
    <dgm:pt modelId="{64897084-0A5F-49B1-9F01-C0EE6695A350}" type="sibTrans" cxnId="{FD3A1C05-859E-4A70-9438-F56D466A7052}">
      <dgm:prSet/>
      <dgm:spPr/>
      <dgm:t>
        <a:bodyPr/>
        <a:lstStyle/>
        <a:p>
          <a:endParaRPr lang="en-US"/>
        </a:p>
      </dgm:t>
    </dgm:pt>
    <dgm:pt modelId="{78DF2681-2E58-4B77-AB9C-646ED10DBFBB}">
      <dgm:prSet/>
      <dgm:spPr/>
      <dgm:t>
        <a:bodyPr/>
        <a:lstStyle/>
        <a:p>
          <a:pPr rtl="0"/>
          <a:r>
            <a:rPr lang="en-US" b="1" dirty="0" smtClean="0"/>
            <a:t>Continue Tailoring Until Solutions… </a:t>
          </a:r>
          <a:endParaRPr lang="en-US" b="1" dirty="0"/>
        </a:p>
      </dgm:t>
    </dgm:pt>
    <dgm:pt modelId="{7AD4EEEA-DD69-4087-8BFB-43CB6B71F8B3}" type="parTrans" cxnId="{0ADE462D-F195-45BD-8C49-77F52908DC89}">
      <dgm:prSet/>
      <dgm:spPr/>
      <dgm:t>
        <a:bodyPr/>
        <a:lstStyle/>
        <a:p>
          <a:endParaRPr lang="en-US"/>
        </a:p>
      </dgm:t>
    </dgm:pt>
    <dgm:pt modelId="{F73678B6-19DA-4705-8761-B482EC429E3E}" type="sibTrans" cxnId="{0ADE462D-F195-45BD-8C49-77F52908DC89}">
      <dgm:prSet/>
      <dgm:spPr/>
      <dgm:t>
        <a:bodyPr/>
        <a:lstStyle/>
        <a:p>
          <a:endParaRPr lang="en-US"/>
        </a:p>
      </dgm:t>
    </dgm:pt>
    <dgm:pt modelId="{D3E31520-60BA-4E1C-854E-33380008B7F1}">
      <dgm:prSet custT="1"/>
      <dgm:spPr/>
      <dgm:t>
        <a:bodyPr/>
        <a:lstStyle/>
        <a:p>
          <a:pPr rtl="0"/>
          <a:r>
            <a:rPr lang="en-US" sz="1400" b="1" dirty="0" smtClean="0"/>
            <a:t>Select and tailor requirements</a:t>
          </a:r>
          <a:endParaRPr lang="en-US" sz="1400" b="1" dirty="0"/>
        </a:p>
      </dgm:t>
    </dgm:pt>
    <dgm:pt modelId="{04362113-500B-4BFF-814B-3227ADB05CD6}" type="parTrans" cxnId="{1D334622-F1BF-4233-914C-97D149D485C9}">
      <dgm:prSet/>
      <dgm:spPr/>
      <dgm:t>
        <a:bodyPr/>
        <a:lstStyle/>
        <a:p>
          <a:endParaRPr lang="en-US"/>
        </a:p>
      </dgm:t>
    </dgm:pt>
    <dgm:pt modelId="{A62FE7B4-8ED9-4125-83EC-4B71921D5640}" type="sibTrans" cxnId="{1D334622-F1BF-4233-914C-97D149D485C9}">
      <dgm:prSet/>
      <dgm:spPr/>
      <dgm:t>
        <a:bodyPr/>
        <a:lstStyle/>
        <a:p>
          <a:endParaRPr lang="en-US"/>
        </a:p>
      </dgm:t>
    </dgm:pt>
    <dgm:pt modelId="{20FC92A9-E51F-438B-AF49-386A6C14D381}">
      <dgm:prSet/>
      <dgm:spPr/>
      <dgm:t>
        <a:bodyPr/>
        <a:lstStyle/>
        <a:p>
          <a:pPr rtl="0"/>
          <a:r>
            <a:rPr lang="en-US" b="1" dirty="0" smtClean="0"/>
            <a:t>Evaluate proposed approaches/products against requirements</a:t>
          </a:r>
          <a:endParaRPr lang="en-US" b="1" dirty="0"/>
        </a:p>
      </dgm:t>
    </dgm:pt>
    <dgm:pt modelId="{1CB67A37-F4DA-4D41-8C96-2C0BED86D944}" type="parTrans" cxnId="{0EA4F3F8-E437-46B6-851A-4954F18D6FC6}">
      <dgm:prSet/>
      <dgm:spPr/>
      <dgm:t>
        <a:bodyPr/>
        <a:lstStyle/>
        <a:p>
          <a:endParaRPr lang="en-US"/>
        </a:p>
      </dgm:t>
    </dgm:pt>
    <dgm:pt modelId="{1FA5F778-0B7E-48CB-B1B8-8425C46255D2}" type="sibTrans" cxnId="{0EA4F3F8-E437-46B6-851A-4954F18D6FC6}">
      <dgm:prSet/>
      <dgm:spPr/>
      <dgm:t>
        <a:bodyPr/>
        <a:lstStyle/>
        <a:p>
          <a:endParaRPr lang="en-US"/>
        </a:p>
      </dgm:t>
    </dgm:pt>
    <dgm:pt modelId="{D3ADAB2F-45AC-440F-B82C-C7ECA0E60980}">
      <dgm:prSet/>
      <dgm:spPr/>
      <dgm:t>
        <a:bodyPr/>
        <a:lstStyle/>
        <a:p>
          <a:pPr rtl="0"/>
          <a:r>
            <a:rPr lang="en-US" b="1" dirty="0" smtClean="0"/>
            <a:t>Fulfill requirements</a:t>
          </a:r>
          <a:endParaRPr lang="en-US" b="1" dirty="0"/>
        </a:p>
      </dgm:t>
    </dgm:pt>
    <dgm:pt modelId="{11839518-F183-4357-BDB9-6365DC8F03A2}" type="parTrans" cxnId="{5452BE9A-0554-4BF1-9073-66DBAB8F0327}">
      <dgm:prSet/>
      <dgm:spPr/>
      <dgm:t>
        <a:bodyPr/>
        <a:lstStyle/>
        <a:p>
          <a:endParaRPr lang="en-US"/>
        </a:p>
      </dgm:t>
    </dgm:pt>
    <dgm:pt modelId="{E438B2BD-F7C2-42FD-A106-8048AA0D3E14}" type="sibTrans" cxnId="{5452BE9A-0554-4BF1-9073-66DBAB8F0327}">
      <dgm:prSet/>
      <dgm:spPr/>
      <dgm:t>
        <a:bodyPr/>
        <a:lstStyle/>
        <a:p>
          <a:endParaRPr lang="en-US"/>
        </a:p>
      </dgm:t>
    </dgm:pt>
    <dgm:pt modelId="{53470056-C081-414A-A324-0A24B7C6E2CD}">
      <dgm:prSet/>
      <dgm:spPr/>
      <dgm:t>
        <a:bodyPr/>
        <a:lstStyle/>
        <a:p>
          <a:pPr rtl="0"/>
          <a:r>
            <a:rPr lang="en-US" b="1" dirty="0" smtClean="0"/>
            <a:t>Are feasible</a:t>
          </a:r>
          <a:endParaRPr lang="en-US" b="1" dirty="0"/>
        </a:p>
      </dgm:t>
    </dgm:pt>
    <dgm:pt modelId="{8AF27B45-1DCA-42FD-97CD-1B371E882FCD}" type="parTrans" cxnId="{3662FCD4-7C35-491C-93CF-FA785BF54920}">
      <dgm:prSet/>
      <dgm:spPr/>
      <dgm:t>
        <a:bodyPr/>
        <a:lstStyle/>
        <a:p>
          <a:endParaRPr lang="en-US"/>
        </a:p>
      </dgm:t>
    </dgm:pt>
    <dgm:pt modelId="{338E3F44-75FA-4679-BE23-31C323CE6B99}" type="sibTrans" cxnId="{3662FCD4-7C35-491C-93CF-FA785BF54920}">
      <dgm:prSet/>
      <dgm:spPr/>
      <dgm:t>
        <a:bodyPr/>
        <a:lstStyle/>
        <a:p>
          <a:endParaRPr lang="en-US"/>
        </a:p>
      </dgm:t>
    </dgm:pt>
    <dgm:pt modelId="{0E736DE0-8CB4-4685-9123-842BBD4BCEEB}">
      <dgm:prSet custT="1"/>
      <dgm:spPr/>
      <dgm:t>
        <a:bodyPr/>
        <a:lstStyle/>
        <a:p>
          <a:pPr rtl="0"/>
          <a:r>
            <a:rPr lang="en-US" sz="1400" b="1" dirty="0" smtClean="0"/>
            <a:t>Select and tailor </a:t>
          </a:r>
          <a:r>
            <a:rPr lang="en-US" sz="1400" b="1" dirty="0" err="1" smtClean="0"/>
            <a:t>ConOps</a:t>
          </a:r>
          <a:r>
            <a:rPr lang="en-US" sz="1400" b="1" dirty="0" smtClean="0"/>
            <a:t> statements</a:t>
          </a:r>
          <a:endParaRPr lang="en-US" sz="1400" b="1" dirty="0"/>
        </a:p>
      </dgm:t>
    </dgm:pt>
    <dgm:pt modelId="{0275737B-97CB-4B41-A10D-70CC4FFFE478}" type="parTrans" cxnId="{976F056D-5577-486C-9A2C-3DBDA0F032BF}">
      <dgm:prSet/>
      <dgm:spPr/>
      <dgm:t>
        <a:bodyPr/>
        <a:lstStyle/>
        <a:p>
          <a:endParaRPr lang="en-US"/>
        </a:p>
      </dgm:t>
    </dgm:pt>
    <dgm:pt modelId="{8B5BAD27-A321-4A96-AD78-D8937ADCED6B}" type="sibTrans" cxnId="{976F056D-5577-486C-9A2C-3DBDA0F032BF}">
      <dgm:prSet/>
      <dgm:spPr/>
      <dgm:t>
        <a:bodyPr/>
        <a:lstStyle/>
        <a:p>
          <a:endParaRPr lang="en-US"/>
        </a:p>
      </dgm:t>
    </dgm:pt>
    <dgm:pt modelId="{F02730B3-A650-4515-9C88-76FDA5D50528}">
      <dgm:prSet custT="1"/>
      <dgm:spPr/>
      <dgm:t>
        <a:bodyPr/>
        <a:lstStyle/>
        <a:p>
          <a:pPr rtl="0"/>
          <a:r>
            <a:rPr lang="en-US" sz="1400" b="1" dirty="0" smtClean="0"/>
            <a:t>About the situation</a:t>
          </a:r>
          <a:endParaRPr lang="en-US" sz="1400" b="1" dirty="0"/>
        </a:p>
      </dgm:t>
    </dgm:pt>
    <dgm:pt modelId="{3616CD10-2744-41C2-AF6E-988E56902816}" type="parTrans" cxnId="{FB2232F4-D158-470D-BD81-5215368E34B8}">
      <dgm:prSet/>
      <dgm:spPr/>
      <dgm:t>
        <a:bodyPr/>
        <a:lstStyle/>
        <a:p>
          <a:endParaRPr lang="en-US"/>
        </a:p>
      </dgm:t>
    </dgm:pt>
    <dgm:pt modelId="{34505787-1903-4DB2-8617-9CCE5348E3D5}" type="sibTrans" cxnId="{FB2232F4-D158-470D-BD81-5215368E34B8}">
      <dgm:prSet/>
      <dgm:spPr/>
      <dgm:t>
        <a:bodyPr/>
        <a:lstStyle/>
        <a:p>
          <a:endParaRPr lang="en-US"/>
        </a:p>
      </dgm:t>
    </dgm:pt>
    <dgm:pt modelId="{57AA1204-F8F6-48B3-8D7C-B229EBE58BE7}">
      <dgm:prSet custT="1"/>
      <dgm:spPr/>
      <dgm:t>
        <a:bodyPr/>
        <a:lstStyle/>
        <a:p>
          <a:pPr rtl="0"/>
          <a:r>
            <a:rPr lang="en-US" sz="1400" b="1" dirty="0" smtClean="0"/>
            <a:t>About you</a:t>
          </a:r>
          <a:endParaRPr lang="en-US" sz="1400" b="1" dirty="0"/>
        </a:p>
      </dgm:t>
    </dgm:pt>
    <dgm:pt modelId="{D8841606-9D2B-4D5C-A2E5-56D5F159F97F}" type="parTrans" cxnId="{99BBDD65-13E2-4C3E-869E-FAEC2704B2E0}">
      <dgm:prSet/>
      <dgm:spPr/>
      <dgm:t>
        <a:bodyPr/>
        <a:lstStyle/>
        <a:p>
          <a:endParaRPr lang="en-US"/>
        </a:p>
      </dgm:t>
    </dgm:pt>
    <dgm:pt modelId="{5BDE992D-9D69-4855-B248-8B24812361EB}" type="sibTrans" cxnId="{99BBDD65-13E2-4C3E-869E-FAEC2704B2E0}">
      <dgm:prSet/>
      <dgm:spPr/>
      <dgm:t>
        <a:bodyPr/>
        <a:lstStyle/>
        <a:p>
          <a:endParaRPr lang="en-US"/>
        </a:p>
      </dgm:t>
    </dgm:pt>
    <dgm:pt modelId="{77B3A075-5D89-49A4-B419-00841BD7BB36}" type="pres">
      <dgm:prSet presAssocID="{CB575697-9C28-4B63-BF04-D9971E606EFC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0BD26E-F13C-4063-8A04-657F2AA9DC3B}" type="pres">
      <dgm:prSet presAssocID="{CB575697-9C28-4B63-BF04-D9971E606EFC}" presName="arrow" presStyleLbl="bgShp" presStyleIdx="0" presStyleCnt="1"/>
      <dgm:spPr/>
    </dgm:pt>
    <dgm:pt modelId="{7327CFF5-7E5D-4BF1-82C6-874CD0CEBFE3}" type="pres">
      <dgm:prSet presAssocID="{CB575697-9C28-4B63-BF04-D9971E606EFC}" presName="linearProcess" presStyleCnt="0"/>
      <dgm:spPr/>
    </dgm:pt>
    <dgm:pt modelId="{0B69DF41-1BF1-4F2A-9D57-ED8FB3BB6CD5}" type="pres">
      <dgm:prSet presAssocID="{CF1E0796-F33A-4A1C-82CB-8E0C0E2BBC75}" presName="textNode" presStyleLbl="node1" presStyleIdx="0" presStyleCnt="3" custScaleY="125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60F2D7-ECB1-498A-86AF-B30432592379}" type="pres">
      <dgm:prSet presAssocID="{F9287AEB-7D8B-4D96-A6AB-DB08EE739244}" presName="sibTrans" presStyleCnt="0"/>
      <dgm:spPr/>
    </dgm:pt>
    <dgm:pt modelId="{A6C27BDA-3B64-4843-ACBA-19015360C07A}" type="pres">
      <dgm:prSet presAssocID="{C532AABA-CD20-493F-B9EA-AEFFB3BBBA43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736A33-F322-4571-A72D-76001F97839F}" type="pres">
      <dgm:prSet presAssocID="{2E817550-0A4E-4C1E-A851-60EC1A7DBE29}" presName="sibTrans" presStyleCnt="0"/>
      <dgm:spPr/>
    </dgm:pt>
    <dgm:pt modelId="{F0ADD332-B210-4309-8F53-8925DACF3161}" type="pres">
      <dgm:prSet presAssocID="{78DF2681-2E58-4B77-AB9C-646ED10DBFBB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9BBDD65-13E2-4C3E-869E-FAEC2704B2E0}" srcId="{E968899A-1DFF-43C9-B745-3A3EEC3A4E23}" destId="{57AA1204-F8F6-48B3-8D7C-B229EBE58BE7}" srcOrd="1" destOrd="0" parTransId="{D8841606-9D2B-4D5C-A2E5-56D5F159F97F}" sibTransId="{5BDE992D-9D69-4855-B248-8B24812361EB}"/>
    <dgm:cxn modelId="{F723D26C-E24D-4BFD-AE65-DFA81451D19E}" type="presOf" srcId="{78DF2681-2E58-4B77-AB9C-646ED10DBFBB}" destId="{F0ADD332-B210-4309-8F53-8925DACF3161}" srcOrd="0" destOrd="0" presId="urn:microsoft.com/office/officeart/2005/8/layout/hProcess9"/>
    <dgm:cxn modelId="{3B32FBAF-C919-4A47-8861-4B5594ABF6B8}" srcId="{CF1E0796-F33A-4A1C-82CB-8E0C0E2BBC75}" destId="{E968899A-1DFF-43C9-B745-3A3EEC3A4E23}" srcOrd="0" destOrd="0" parTransId="{4C2ED031-E18E-4BB6-850B-1CE75D49AE6E}" sibTransId="{43C27A87-12D9-4048-AA0E-057355BFCE8D}"/>
    <dgm:cxn modelId="{0EA4F3F8-E437-46B6-851A-4954F18D6FC6}" srcId="{C532AABA-CD20-493F-B9EA-AEFFB3BBBA43}" destId="{20FC92A9-E51F-438B-AF49-386A6C14D381}" srcOrd="0" destOrd="0" parTransId="{1CB67A37-F4DA-4D41-8C96-2C0BED86D944}" sibTransId="{1FA5F778-0B7E-48CB-B1B8-8425C46255D2}"/>
    <dgm:cxn modelId="{FD3A1C05-859E-4A70-9438-F56D466A7052}" srcId="{C532AABA-CD20-493F-B9EA-AEFFB3BBBA43}" destId="{4BFB2851-F2F2-4063-8BC8-994FAA2F91A4}" srcOrd="1" destOrd="0" parTransId="{FCED33E8-9DD6-45C6-8539-B3C956F3618A}" sibTransId="{64897084-0A5F-49B1-9F01-C0EE6695A350}"/>
    <dgm:cxn modelId="{7D14DF82-4363-4411-8C87-82A2A20F8A6D}" type="presOf" srcId="{D3ADAB2F-45AC-440F-B82C-C7ECA0E60980}" destId="{F0ADD332-B210-4309-8F53-8925DACF3161}" srcOrd="0" destOrd="1" presId="urn:microsoft.com/office/officeart/2005/8/layout/hProcess9"/>
    <dgm:cxn modelId="{3662FCD4-7C35-491C-93CF-FA785BF54920}" srcId="{78DF2681-2E58-4B77-AB9C-646ED10DBFBB}" destId="{53470056-C081-414A-A324-0A24B7C6E2CD}" srcOrd="1" destOrd="0" parTransId="{8AF27B45-1DCA-42FD-97CD-1B371E882FCD}" sibTransId="{338E3F44-75FA-4679-BE23-31C323CE6B99}"/>
    <dgm:cxn modelId="{00CF3D80-98E4-4C3E-93AF-CDD90FA6B859}" type="presOf" srcId="{CF1E0796-F33A-4A1C-82CB-8E0C0E2BBC75}" destId="{0B69DF41-1BF1-4F2A-9D57-ED8FB3BB6CD5}" srcOrd="0" destOrd="0" presId="urn:microsoft.com/office/officeart/2005/8/layout/hProcess9"/>
    <dgm:cxn modelId="{13CA580C-A8BA-470A-9A73-31E3883A5568}" type="presOf" srcId="{F02730B3-A650-4515-9C88-76FDA5D50528}" destId="{0B69DF41-1BF1-4F2A-9D57-ED8FB3BB6CD5}" srcOrd="0" destOrd="2" presId="urn:microsoft.com/office/officeart/2005/8/layout/hProcess9"/>
    <dgm:cxn modelId="{976F056D-5577-486C-9A2C-3DBDA0F032BF}" srcId="{CF1E0796-F33A-4A1C-82CB-8E0C0E2BBC75}" destId="{0E736DE0-8CB4-4685-9123-842BBD4BCEEB}" srcOrd="1" destOrd="0" parTransId="{0275737B-97CB-4B41-A10D-70CC4FFFE478}" sibTransId="{8B5BAD27-A321-4A96-AD78-D8937ADCED6B}"/>
    <dgm:cxn modelId="{0ADE462D-F195-45BD-8C49-77F52908DC89}" srcId="{CB575697-9C28-4B63-BF04-D9971E606EFC}" destId="{78DF2681-2E58-4B77-AB9C-646ED10DBFBB}" srcOrd="2" destOrd="0" parTransId="{7AD4EEEA-DD69-4087-8BFB-43CB6B71F8B3}" sibTransId="{F73678B6-19DA-4705-8761-B482EC429E3E}"/>
    <dgm:cxn modelId="{97BEC863-8095-48E2-9B81-501CD788B1CA}" type="presOf" srcId="{0E736DE0-8CB4-4685-9123-842BBD4BCEEB}" destId="{0B69DF41-1BF1-4F2A-9D57-ED8FB3BB6CD5}" srcOrd="0" destOrd="4" presId="urn:microsoft.com/office/officeart/2005/8/layout/hProcess9"/>
    <dgm:cxn modelId="{1E1C2916-B408-4BC0-824B-CB456E1B6B10}" type="presOf" srcId="{4BFB2851-F2F2-4063-8BC8-994FAA2F91A4}" destId="{A6C27BDA-3B64-4843-ACBA-19015360C07A}" srcOrd="0" destOrd="2" presId="urn:microsoft.com/office/officeart/2005/8/layout/hProcess9"/>
    <dgm:cxn modelId="{626421DD-B9C6-4F55-AF68-053219F5D401}" srcId="{CB575697-9C28-4B63-BF04-D9971E606EFC}" destId="{C532AABA-CD20-493F-B9EA-AEFFB3BBBA43}" srcOrd="1" destOrd="0" parTransId="{200D3926-5393-4085-A9D5-7E2C05B806BF}" sibTransId="{2E817550-0A4E-4C1E-A851-60EC1A7DBE29}"/>
    <dgm:cxn modelId="{6D0DEEA4-C33B-4297-8EF5-05B28C3D605D}" type="presOf" srcId="{C532AABA-CD20-493F-B9EA-AEFFB3BBBA43}" destId="{A6C27BDA-3B64-4843-ACBA-19015360C07A}" srcOrd="0" destOrd="0" presId="urn:microsoft.com/office/officeart/2005/8/layout/hProcess9"/>
    <dgm:cxn modelId="{41FD1912-CD15-41F1-949D-73FE811558CD}" type="presOf" srcId="{D3E31520-60BA-4E1C-854E-33380008B7F1}" destId="{0B69DF41-1BF1-4F2A-9D57-ED8FB3BB6CD5}" srcOrd="0" destOrd="5" presId="urn:microsoft.com/office/officeart/2005/8/layout/hProcess9"/>
    <dgm:cxn modelId="{5452BE9A-0554-4BF1-9073-66DBAB8F0327}" srcId="{78DF2681-2E58-4B77-AB9C-646ED10DBFBB}" destId="{D3ADAB2F-45AC-440F-B82C-C7ECA0E60980}" srcOrd="0" destOrd="0" parTransId="{11839518-F183-4357-BDB9-6365DC8F03A2}" sibTransId="{E438B2BD-F7C2-42FD-A106-8048AA0D3E14}"/>
    <dgm:cxn modelId="{3899D855-18F7-442F-AD24-A05A152983AB}" type="presOf" srcId="{CB575697-9C28-4B63-BF04-D9971E606EFC}" destId="{77B3A075-5D89-49A4-B419-00841BD7BB36}" srcOrd="0" destOrd="0" presId="urn:microsoft.com/office/officeart/2005/8/layout/hProcess9"/>
    <dgm:cxn modelId="{71216BA0-19D4-450B-8020-0FC006B25110}" type="presOf" srcId="{53470056-C081-414A-A324-0A24B7C6E2CD}" destId="{F0ADD332-B210-4309-8F53-8925DACF3161}" srcOrd="0" destOrd="2" presId="urn:microsoft.com/office/officeart/2005/8/layout/hProcess9"/>
    <dgm:cxn modelId="{03C8FE9A-C111-4EEF-B953-225E0583B343}" type="presOf" srcId="{57AA1204-F8F6-48B3-8D7C-B229EBE58BE7}" destId="{0B69DF41-1BF1-4F2A-9D57-ED8FB3BB6CD5}" srcOrd="0" destOrd="3" presId="urn:microsoft.com/office/officeart/2005/8/layout/hProcess9"/>
    <dgm:cxn modelId="{FB2232F4-D158-470D-BD81-5215368E34B8}" srcId="{E968899A-1DFF-43C9-B745-3A3EEC3A4E23}" destId="{F02730B3-A650-4515-9C88-76FDA5D50528}" srcOrd="0" destOrd="0" parTransId="{3616CD10-2744-41C2-AF6E-988E56902816}" sibTransId="{34505787-1903-4DB2-8617-9CCE5348E3D5}"/>
    <dgm:cxn modelId="{312540EC-A66E-4060-B33F-59EC1A9DB316}" type="presOf" srcId="{E968899A-1DFF-43C9-B745-3A3EEC3A4E23}" destId="{0B69DF41-1BF1-4F2A-9D57-ED8FB3BB6CD5}" srcOrd="0" destOrd="1" presId="urn:microsoft.com/office/officeart/2005/8/layout/hProcess9"/>
    <dgm:cxn modelId="{1D334622-F1BF-4233-914C-97D149D485C9}" srcId="{CF1E0796-F33A-4A1C-82CB-8E0C0E2BBC75}" destId="{D3E31520-60BA-4E1C-854E-33380008B7F1}" srcOrd="2" destOrd="0" parTransId="{04362113-500B-4BFF-814B-3227ADB05CD6}" sibTransId="{A62FE7B4-8ED9-4125-83EC-4B71921D5640}"/>
    <dgm:cxn modelId="{8491BAF1-5A39-41D5-A225-29E14B7D02D0}" type="presOf" srcId="{20FC92A9-E51F-438B-AF49-386A6C14D381}" destId="{A6C27BDA-3B64-4843-ACBA-19015360C07A}" srcOrd="0" destOrd="1" presId="urn:microsoft.com/office/officeart/2005/8/layout/hProcess9"/>
    <dgm:cxn modelId="{161E2702-A748-476B-96C9-AA97C400522A}" srcId="{CB575697-9C28-4B63-BF04-D9971E606EFC}" destId="{CF1E0796-F33A-4A1C-82CB-8E0C0E2BBC75}" srcOrd="0" destOrd="0" parTransId="{16B16499-6AE1-4635-9DA8-FC34A2C78F8A}" sibTransId="{F9287AEB-7D8B-4D96-A6AB-DB08EE739244}"/>
    <dgm:cxn modelId="{6947F337-B566-4419-9BFD-26991E3D8D8D}" type="presParOf" srcId="{77B3A075-5D89-49A4-B419-00841BD7BB36}" destId="{0B0BD26E-F13C-4063-8A04-657F2AA9DC3B}" srcOrd="0" destOrd="0" presId="urn:microsoft.com/office/officeart/2005/8/layout/hProcess9"/>
    <dgm:cxn modelId="{7FF16674-DDAF-43F7-B9F6-0FC99407BA3A}" type="presParOf" srcId="{77B3A075-5D89-49A4-B419-00841BD7BB36}" destId="{7327CFF5-7E5D-4BF1-82C6-874CD0CEBFE3}" srcOrd="1" destOrd="0" presId="urn:microsoft.com/office/officeart/2005/8/layout/hProcess9"/>
    <dgm:cxn modelId="{165A107F-4447-4C2F-904C-2AEACCA22ED7}" type="presParOf" srcId="{7327CFF5-7E5D-4BF1-82C6-874CD0CEBFE3}" destId="{0B69DF41-1BF1-4F2A-9D57-ED8FB3BB6CD5}" srcOrd="0" destOrd="0" presId="urn:microsoft.com/office/officeart/2005/8/layout/hProcess9"/>
    <dgm:cxn modelId="{DFA2F7EB-D18C-4201-94BC-BD40807B6435}" type="presParOf" srcId="{7327CFF5-7E5D-4BF1-82C6-874CD0CEBFE3}" destId="{7F60F2D7-ECB1-498A-86AF-B30432592379}" srcOrd="1" destOrd="0" presId="urn:microsoft.com/office/officeart/2005/8/layout/hProcess9"/>
    <dgm:cxn modelId="{E1BC2738-FDEF-4F8A-AAB2-16764661621C}" type="presParOf" srcId="{7327CFF5-7E5D-4BF1-82C6-874CD0CEBFE3}" destId="{A6C27BDA-3B64-4843-ACBA-19015360C07A}" srcOrd="2" destOrd="0" presId="urn:microsoft.com/office/officeart/2005/8/layout/hProcess9"/>
    <dgm:cxn modelId="{02F0A3A0-F1F3-496B-9E51-BCC7BFB41E41}" type="presParOf" srcId="{7327CFF5-7E5D-4BF1-82C6-874CD0CEBFE3}" destId="{22736A33-F322-4571-A72D-76001F97839F}" srcOrd="3" destOrd="0" presId="urn:microsoft.com/office/officeart/2005/8/layout/hProcess9"/>
    <dgm:cxn modelId="{84319372-4421-4757-BD7B-4FAA49B9EEB5}" type="presParOf" srcId="{7327CFF5-7E5D-4BF1-82C6-874CD0CEBFE3}" destId="{F0ADD332-B210-4309-8F53-8925DACF3161}" srcOrd="4" destOrd="0" presId="urn:microsoft.com/office/officeart/2005/8/layout/hProcess9"/>
  </dgm:cxnLst>
  <dgm:bg>
    <a:blipFill dpi="0" rotWithShape="1">
      <a:blip xmlns:r="http://schemas.openxmlformats.org/officeDocument/2006/relationships" r:embed="rId1">
        <a:alphaModFix amt="30000"/>
      </a:blip>
      <a:srcRect/>
      <a:tile tx="0" ty="0" sx="100000" sy="100000" flip="none" algn="ctr"/>
    </a:blip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683E58-2758-4772-B53D-EB0C0FFA7BF1}">
      <dsp:nvSpPr>
        <dsp:cNvPr id="0" name=""/>
        <dsp:cNvSpPr/>
      </dsp:nvSpPr>
      <dsp:spPr>
        <a:xfrm>
          <a:off x="0" y="1035"/>
          <a:ext cx="2962656" cy="182099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/>
            <a:t>Understanding the problem</a:t>
          </a:r>
          <a:endParaRPr lang="en-US" sz="3100" b="1" kern="1200" dirty="0"/>
        </a:p>
      </dsp:txBody>
      <dsp:txXfrm>
        <a:off x="88894" y="89929"/>
        <a:ext cx="2784868" cy="1643204"/>
      </dsp:txXfrm>
    </dsp:sp>
    <dsp:sp modelId="{35F7EC36-A356-4981-8D08-D74E89ECD615}">
      <dsp:nvSpPr>
        <dsp:cNvPr id="0" name=""/>
        <dsp:cNvSpPr/>
      </dsp:nvSpPr>
      <dsp:spPr>
        <a:xfrm rot="5400000">
          <a:off x="4867730" y="190101"/>
          <a:ext cx="1456794" cy="5266944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Projects getting bogged down with shifting requirements     </a:t>
          </a:r>
          <a:endParaRPr lang="en-US" sz="1600" b="1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Acquisitions being challenged by unsuccessful bidders/proposers/vendors</a:t>
          </a:r>
          <a:endParaRPr lang="en-US" sz="1600" b="1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Projects not meeting agency needs</a:t>
          </a:r>
          <a:endParaRPr lang="en-US" sz="1600" b="1" kern="1200" dirty="0"/>
        </a:p>
      </dsp:txBody>
      <dsp:txXfrm rot="-5400000">
        <a:off x="2962656" y="2166291"/>
        <a:ext cx="5195829" cy="1314564"/>
      </dsp:txXfrm>
    </dsp:sp>
    <dsp:sp modelId="{F839425E-7440-4476-9B37-052C17481E63}">
      <dsp:nvSpPr>
        <dsp:cNvPr id="0" name=""/>
        <dsp:cNvSpPr/>
      </dsp:nvSpPr>
      <dsp:spPr>
        <a:xfrm>
          <a:off x="0" y="1913077"/>
          <a:ext cx="2962656" cy="182099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/>
            <a:t>Managing risk</a:t>
          </a:r>
          <a:endParaRPr lang="en-US" sz="3100" b="1" kern="1200" dirty="0"/>
        </a:p>
      </dsp:txBody>
      <dsp:txXfrm>
        <a:off x="88894" y="2001971"/>
        <a:ext cx="2784868" cy="1643204"/>
      </dsp:txXfrm>
    </dsp:sp>
    <dsp:sp modelId="{CC9431FC-6FB7-4D0F-BBE3-1F6FEC8EC38F}">
      <dsp:nvSpPr>
        <dsp:cNvPr id="0" name=""/>
        <dsp:cNvSpPr/>
      </dsp:nvSpPr>
      <dsp:spPr>
        <a:xfrm>
          <a:off x="0" y="3825119"/>
          <a:ext cx="8069149" cy="69980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 dirty="0" smtClean="0">
              <a:solidFill>
                <a:srgbClr val="FF0000"/>
              </a:solidFill>
            </a:rPr>
            <a:t>+ it is mandatory for federal-aid projects</a:t>
          </a:r>
          <a:endParaRPr lang="en-US" sz="2800" b="0" kern="1200" dirty="0">
            <a:solidFill>
              <a:srgbClr val="FF0000"/>
            </a:solidFill>
          </a:endParaRPr>
        </a:p>
      </dsp:txBody>
      <dsp:txXfrm>
        <a:off x="34162" y="3859281"/>
        <a:ext cx="8000825" cy="6314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0BD26E-F13C-4063-8A04-657F2AA9DC3B}">
      <dsp:nvSpPr>
        <dsp:cNvPr id="0" name=""/>
        <dsp:cNvSpPr/>
      </dsp:nvSpPr>
      <dsp:spPr>
        <a:xfrm>
          <a:off x="685799" y="0"/>
          <a:ext cx="7772400" cy="426719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69DF41-1BF1-4F2A-9D57-ED8FB3BB6CD5}">
      <dsp:nvSpPr>
        <dsp:cNvPr id="0" name=""/>
        <dsp:cNvSpPr/>
      </dsp:nvSpPr>
      <dsp:spPr>
        <a:xfrm>
          <a:off x="9822" y="1066800"/>
          <a:ext cx="2943225" cy="21335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Build Requirements</a:t>
          </a:r>
          <a:endParaRPr lang="en-US" sz="1800" b="1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kern="1200" dirty="0" smtClean="0"/>
            <a:t>Answer questions</a:t>
          </a:r>
          <a:endParaRPr lang="en-US" sz="1400" b="1" kern="1200" dirty="0"/>
        </a:p>
        <a:p>
          <a:pPr marL="228600" lvl="2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kern="1200" dirty="0" smtClean="0"/>
            <a:t>About the situation</a:t>
          </a:r>
          <a:endParaRPr lang="en-US" sz="1400" b="1" kern="1200" dirty="0"/>
        </a:p>
        <a:p>
          <a:pPr marL="228600" lvl="2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kern="1200" dirty="0" smtClean="0"/>
            <a:t>About you</a:t>
          </a:r>
          <a:endParaRPr lang="en-US" sz="1400" b="1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kern="1200" dirty="0" smtClean="0"/>
            <a:t>Select and tailor </a:t>
          </a:r>
          <a:r>
            <a:rPr lang="en-US" sz="1400" b="1" kern="1200" dirty="0" err="1" smtClean="0"/>
            <a:t>ConOps</a:t>
          </a:r>
          <a:r>
            <a:rPr lang="en-US" sz="1400" b="1" kern="1200" dirty="0" smtClean="0"/>
            <a:t> statements</a:t>
          </a:r>
          <a:endParaRPr lang="en-US" sz="1400" b="1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kern="1200" dirty="0" smtClean="0"/>
            <a:t>Select and tailor requirements</a:t>
          </a:r>
          <a:endParaRPr lang="en-US" sz="1400" b="1" kern="1200" dirty="0"/>
        </a:p>
      </dsp:txBody>
      <dsp:txXfrm>
        <a:off x="113976" y="1170954"/>
        <a:ext cx="2734917" cy="1925291"/>
      </dsp:txXfrm>
    </dsp:sp>
    <dsp:sp modelId="{A6C27BDA-3B64-4843-ACBA-19015360C07A}">
      <dsp:nvSpPr>
        <dsp:cNvPr id="0" name=""/>
        <dsp:cNvSpPr/>
      </dsp:nvSpPr>
      <dsp:spPr>
        <a:xfrm>
          <a:off x="3100387" y="1280160"/>
          <a:ext cx="2943225" cy="1706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Evaluate Alternatives</a:t>
          </a:r>
          <a:endParaRPr lang="en-US" sz="1800" b="1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kern="1200" dirty="0" smtClean="0"/>
            <a:t>Evaluate proposed approaches/products against requirements</a:t>
          </a:r>
          <a:endParaRPr lang="en-US" sz="1400" b="1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kern="1200" dirty="0" smtClean="0"/>
            <a:t>Solution feasible given constraints?</a:t>
          </a:r>
          <a:endParaRPr lang="en-US" sz="1400" b="1" kern="1200" dirty="0"/>
        </a:p>
      </dsp:txBody>
      <dsp:txXfrm>
        <a:off x="3183710" y="1363483"/>
        <a:ext cx="2776579" cy="1540234"/>
      </dsp:txXfrm>
    </dsp:sp>
    <dsp:sp modelId="{F0ADD332-B210-4309-8F53-8925DACF3161}">
      <dsp:nvSpPr>
        <dsp:cNvPr id="0" name=""/>
        <dsp:cNvSpPr/>
      </dsp:nvSpPr>
      <dsp:spPr>
        <a:xfrm>
          <a:off x="6190952" y="1280160"/>
          <a:ext cx="2943225" cy="1706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Continue Tailoring Until Solutions… </a:t>
          </a:r>
          <a:endParaRPr lang="en-US" sz="1800" b="1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kern="1200" dirty="0" smtClean="0"/>
            <a:t>Fulfill requirements</a:t>
          </a:r>
          <a:endParaRPr lang="en-US" sz="1400" b="1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kern="1200" dirty="0" smtClean="0"/>
            <a:t>Are feasible</a:t>
          </a:r>
          <a:endParaRPr lang="en-US" sz="1400" b="1" kern="1200" dirty="0"/>
        </a:p>
      </dsp:txBody>
      <dsp:txXfrm>
        <a:off x="6274275" y="1363483"/>
        <a:ext cx="2776579" cy="1540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7F0C41-DBD0-420F-A0F6-4B557D6478D8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C140C2-54FF-450A-AB6E-5467887DE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587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AE0EA-ACDD-424E-A956-610C95347F28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68244" indent="-168244" defTabSz="856833">
              <a:buFontTx/>
              <a:buChar char="-"/>
              <a:defRPr/>
            </a:pPr>
            <a:endParaRPr lang="en-US" b="0" u="none" baseline="0" dirty="0" smtClean="0">
              <a:solidFill>
                <a:srgbClr val="FF0000"/>
              </a:solidFill>
            </a:endParaRPr>
          </a:p>
          <a:p>
            <a:pPr marL="168244" indent="-168244" defTabSz="856833">
              <a:buFontTx/>
              <a:buChar char="-"/>
              <a:defRPr/>
            </a:pPr>
            <a:endParaRPr lang="en-US" b="0" u="non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C4DD0-7CFD-498D-AE5F-2CA2D2271314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ACDAFC-FB04-46A1-AEF1-D12541D2BF1A}" type="slidenum">
              <a:rPr lang="en-US"/>
              <a:pPr/>
              <a:t>3</a:t>
            </a:fld>
            <a:endParaRPr lang="en-US" dirty="0"/>
          </a:p>
        </p:txBody>
      </p:sp>
      <p:sp>
        <p:nvSpPr>
          <p:cNvPr id="328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8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7AE50F-F973-48BD-A7C5-E970CB647E4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9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140C2-54FF-450A-AB6E-5467887DE21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578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AE0EA-ACDD-424E-A956-610C95347F28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140C2-54FF-450A-AB6E-5467887DE21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3663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EB50-3268-49E6-9833-87A8C2BF6771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140C2-54FF-450A-AB6E-5467887DE21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7476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AE0EA-ACDD-424E-A956-610C95347F2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635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A72556-FDD4-4D01-BB9A-FA2C3C36C778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EB50-3268-49E6-9833-87A8C2BF6771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EB50-3268-49E6-9833-87A8C2BF6771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EEDC10F-268B-4B68-9155-1107C6E30ED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EB50-3268-49E6-9833-87A8C2BF6771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382E18-61FA-4CBE-81A7-F5D580E8C3D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0560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140C2-54FF-450A-AB6E-5467887DE21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8705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354315-1C5B-42B5-8E21-A0EF60FCB099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6431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B4EB4-5598-40D3-88E5-16B91A0484D5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8319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B4EB4-5598-40D3-88E5-16B91A0484D5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8319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 smtClean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B4EB4-5598-40D3-88E5-16B91A0484D5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8319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573088"/>
            <a:ext cx="4570412" cy="3429000"/>
          </a:xfrm>
          <a:solidFill>
            <a:srgbClr val="FFFFFF"/>
          </a:solidFill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0930" y="4308929"/>
            <a:ext cx="5612309" cy="4249965"/>
          </a:xfrm>
          <a:noFill/>
          <a:ln/>
        </p:spPr>
        <p:txBody>
          <a:bodyPr lIns="89199" tIns="44600" rIns="89199" bIns="44600"/>
          <a:lstStyle/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1-</a:t>
            </a:r>
            <a:fld id="{514CA1AE-A10E-4AF5-83AB-864667578330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tabLst>
                <a:tab pos="5603875" algn="l"/>
              </a:tabLst>
            </a:pPr>
            <a:r>
              <a:rPr lang="en-US" smtClean="0"/>
              <a:t>NHI 133124 - Evaluating Performance of Traffic Signal Systems	Instructor Guide</a:t>
            </a:r>
          </a:p>
          <a:p>
            <a:endParaRPr lang="en-US" sz="105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140C2-54FF-450A-AB6E-5467887DE215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8184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140C2-54FF-450A-AB6E-5467887DE215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8184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Key Message: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140C2-54FF-450A-AB6E-5467887DE215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1826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140C2-54FF-450A-AB6E-5467887DE215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63060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573088"/>
            <a:ext cx="4570412" cy="3429000"/>
          </a:xfrm>
          <a:solidFill>
            <a:srgbClr val="FFFFFF"/>
          </a:solidFill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0930" y="4308929"/>
            <a:ext cx="5612309" cy="4249965"/>
          </a:xfrm>
          <a:noFill/>
          <a:ln/>
        </p:spPr>
        <p:txBody>
          <a:bodyPr lIns="89199" tIns="44600" rIns="89199" bIns="44600"/>
          <a:lstStyle/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1-</a:t>
            </a:r>
            <a:fld id="{514CA1AE-A10E-4AF5-83AB-864667578330}" type="slidenum">
              <a:rPr lang="en-US" smtClean="0"/>
              <a:pPr/>
              <a:t>45</a:t>
            </a:fld>
            <a:endParaRPr lang="en-US" dirty="0"/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tabLst>
                <a:tab pos="5603875" algn="l"/>
              </a:tabLst>
            </a:pPr>
            <a:r>
              <a:rPr lang="en-US" smtClean="0"/>
              <a:t>NHI 133124 - Evaluating Performance of Traffic Signal Systems	Instructor Guide</a:t>
            </a:r>
          </a:p>
          <a:p>
            <a:endParaRPr lang="en-US" sz="1050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6B8CF4-0DB6-416D-A6AC-9B526B39CD4E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133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" name="Picture 9" descr="bottomba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05017"/>
            <a:ext cx="9144000" cy="625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PPTtemplate1-revised2-01-01-01-0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984907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73125"/>
            <a:ext cx="8229600" cy="1143000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>
              <a:defRPr>
                <a:solidFill>
                  <a:schemeClr val="tx2">
                    <a:lumMod val="50000"/>
                  </a:schemeClr>
                </a:solidFill>
              </a:defRPr>
            </a:lvl2pPr>
            <a:lvl3pPr>
              <a:defRPr>
                <a:solidFill>
                  <a:schemeClr val="tx2">
                    <a:lumMod val="50000"/>
                  </a:schemeClr>
                </a:solidFill>
              </a:defRPr>
            </a:lvl3pPr>
            <a:lvl4pPr>
              <a:defRPr>
                <a:solidFill>
                  <a:schemeClr val="tx2">
                    <a:lumMod val="50000"/>
                  </a:schemeClr>
                </a:solidFill>
              </a:defRPr>
            </a:lvl4pPr>
            <a:lvl5pPr>
              <a:defRPr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4CD05A5-42B7-487B-BAD2-D60823D24F31}" type="datetime1">
              <a:rPr lang="en-US" smtClean="0"/>
              <a:pPr/>
              <a:t>5/14/2013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E836CB6-851C-4852-93A2-8D2571FC90B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349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template1-inside-01-01-01-01.png"/>
          <p:cNvPicPr>
            <a:picLocks noChangeAspect="1"/>
          </p:cNvPicPr>
          <p:nvPr/>
        </p:nvPicPr>
        <p:blipFill>
          <a:blip r:embed="rId14" cstate="print"/>
          <a:srcRect t="38867"/>
          <a:stretch>
            <a:fillRect/>
          </a:stretch>
        </p:blipFill>
        <p:spPr>
          <a:xfrm>
            <a:off x="0" y="0"/>
            <a:ext cx="9144000" cy="121343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1563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45945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7C48F-2139-43F4-8372-50469FE6228F}" type="datetimeFigureOut">
              <a:rPr lang="en-US" smtClean="0"/>
              <a:t>5/14/2013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C9503-323A-4AB7-BBC9-C0B51438EFEA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bottombar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6805017"/>
            <a:ext cx="9144000" cy="62508"/>
          </a:xfrm>
          <a:prstGeom prst="rect">
            <a:avLst/>
          </a:prstGeom>
        </p:spPr>
      </p:pic>
      <p:pic>
        <p:nvPicPr>
          <p:cNvPr id="12" name="Content Placeholder 3" descr="EDCFNL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80137" y="132767"/>
            <a:ext cx="1173878" cy="85661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oleObject" Target="../embeddings/Microsoft_Excel_97-2003_Worksheet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image" Target="../media/image20.jpeg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notesSlide" Target="../notesSlides/notesSlide2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6080" y="2130425"/>
            <a:ext cx="8493760" cy="1933575"/>
          </a:xfrm>
        </p:spPr>
        <p:txBody>
          <a:bodyPr>
            <a:noAutofit/>
          </a:bodyPr>
          <a:lstStyle/>
          <a:p>
            <a:r>
              <a:rPr lang="en-US" dirty="0" smtClean="0"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Planning for Success: </a:t>
            </a:r>
            <a:br>
              <a:rPr lang="en-US" dirty="0" smtClean="0"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smtClean="0"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Applying Systems Engineering to ASCT Implementation</a:t>
            </a:r>
            <a:endParaRPr lang="en-US" dirty="0"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5867400" y="228600"/>
            <a:ext cx="3035474" cy="975360"/>
          </a:xfrm>
        </p:spPr>
        <p:txBody>
          <a:bodyPr>
            <a:normAutofit fontScale="70000" lnSpcReduction="20000"/>
          </a:bodyPr>
          <a:lstStyle/>
          <a:p>
            <a:pPr marL="4763" lvl="1" indent="-4763" algn="r"/>
            <a:r>
              <a:rPr lang="en-US" sz="2200" b="1" dirty="0" smtClean="0">
                <a:solidFill>
                  <a:srgbClr val="000000"/>
                </a:solidFill>
              </a:rPr>
              <a:t>MOITS – Traffic Signals </a:t>
            </a:r>
            <a:r>
              <a:rPr lang="en-US" sz="2200" b="1" dirty="0" err="1" smtClean="0">
                <a:solidFill>
                  <a:srgbClr val="000000"/>
                </a:solidFill>
              </a:rPr>
              <a:t>Subcommitte</a:t>
            </a:r>
            <a:endParaRPr lang="en-US" sz="2200" b="1" dirty="0" smtClean="0">
              <a:solidFill>
                <a:srgbClr val="000000"/>
              </a:solidFill>
            </a:endParaRPr>
          </a:p>
          <a:p>
            <a:pPr marL="4763" lvl="1" indent="-4763" algn="r"/>
            <a:r>
              <a:rPr lang="en-US" sz="2400" b="1" dirty="0">
                <a:solidFill>
                  <a:schemeClr val="tx1"/>
                </a:solidFill>
              </a:rPr>
              <a:t>National Capital Region Transportation Planning Board</a:t>
            </a:r>
            <a:endParaRPr lang="en-US" sz="2200" b="1" dirty="0" smtClean="0">
              <a:solidFill>
                <a:schemeClr val="tx1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91644" y="5273040"/>
            <a:ext cx="7377830" cy="1203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763" lvl="1" indent="-4763"/>
            <a:r>
              <a:rPr lang="en-US" sz="3000" b="1" dirty="0" smtClean="0">
                <a:solidFill>
                  <a:srgbClr val="000000"/>
                </a:solidFill>
              </a:rPr>
              <a:t>Eddie Curtis, PE</a:t>
            </a:r>
          </a:p>
          <a:p>
            <a:pPr marL="4763" lvl="1" indent="-4763"/>
            <a:r>
              <a:rPr lang="en-US" sz="2200" b="1" dirty="0" smtClean="0">
                <a:solidFill>
                  <a:srgbClr val="000000"/>
                </a:solidFill>
              </a:rPr>
              <a:t>FHWA Office of Operations / Resource Center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3810000" y="1295400"/>
            <a:ext cx="11430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9715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80292" y="551765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>
                <a:latin typeface="+mn-lt"/>
              </a:rPr>
              <a:t>A</a:t>
            </a:r>
            <a:r>
              <a:rPr lang="en-US" sz="3600" dirty="0" smtClean="0">
                <a:latin typeface="+mn-lt"/>
              </a:rPr>
              <a:t>daptive </a:t>
            </a:r>
            <a:r>
              <a:rPr lang="en-US" sz="3600" b="1" u="sng" dirty="0" smtClean="0">
                <a:latin typeface="+mn-lt"/>
              </a:rPr>
              <a:t>S</a:t>
            </a:r>
            <a:r>
              <a:rPr lang="en-US" sz="3600" dirty="0" smtClean="0">
                <a:latin typeface="+mn-lt"/>
              </a:rPr>
              <a:t>ignal </a:t>
            </a:r>
            <a:r>
              <a:rPr lang="en-US" sz="3600" b="1" u="sng" dirty="0" smtClean="0">
                <a:latin typeface="+mn-lt"/>
              </a:rPr>
              <a:t>C</a:t>
            </a:r>
            <a:r>
              <a:rPr lang="en-US" sz="3600" dirty="0" smtClean="0">
                <a:latin typeface="+mn-lt"/>
              </a:rPr>
              <a:t>ontrol </a:t>
            </a:r>
            <a:r>
              <a:rPr lang="en-US" sz="3600" b="1" u="sng" dirty="0" smtClean="0">
                <a:latin typeface="+mn-lt"/>
              </a:rPr>
              <a:t>T</a:t>
            </a:r>
            <a:r>
              <a:rPr lang="en-US" sz="3600" dirty="0" smtClean="0">
                <a:latin typeface="+mn-lt"/>
              </a:rPr>
              <a:t>echnology</a:t>
            </a:r>
            <a:endParaRPr lang="en-US" sz="3600" dirty="0">
              <a:latin typeface="+mn-lt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8A7EC-6716-4188-81F9-0D8F21807439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2" name="Group 30"/>
          <p:cNvGrpSpPr/>
          <p:nvPr/>
        </p:nvGrpSpPr>
        <p:grpSpPr>
          <a:xfrm>
            <a:off x="5257800" y="1676400"/>
            <a:ext cx="1888405" cy="1888405"/>
            <a:chOff x="1570397" y="718"/>
            <a:chExt cx="1888405" cy="188840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8" name="Oval 4"/>
            <p:cNvSpPr/>
            <p:nvPr/>
          </p:nvSpPr>
          <p:spPr>
            <a:xfrm>
              <a:off x="1846948" y="277268"/>
              <a:ext cx="1335303" cy="133530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5560" tIns="35560" rIns="35560" bIns="35560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>
                  <a:solidFill>
                    <a:schemeClr val="tx1"/>
                  </a:solidFill>
                </a:rPr>
                <a:t>1</a:t>
              </a:r>
              <a:endParaRPr lang="en-US" sz="2000" b="1" kern="1200" dirty="0" smtClean="0">
                <a:solidFill>
                  <a:schemeClr val="tx1"/>
                </a:solidFill>
              </a:endParaRPr>
            </a:p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>
                  <a:solidFill>
                    <a:schemeClr val="tx1"/>
                  </a:solidFill>
                </a:rPr>
                <a:t>Monitor Traffic</a:t>
              </a:r>
              <a:endParaRPr lang="en-US" sz="2800" b="1" kern="1200" dirty="0">
                <a:solidFill>
                  <a:schemeClr val="tx1"/>
                </a:solidFill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1570397" y="718"/>
              <a:ext cx="1888405" cy="1888405"/>
            </a:xfrm>
            <a:prstGeom prst="ellipse">
              <a:avLst/>
            </a:prstGeom>
            <a:solidFill>
              <a:srgbClr val="FF0000"/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3" name="Group 31"/>
          <p:cNvGrpSpPr/>
          <p:nvPr/>
        </p:nvGrpSpPr>
        <p:grpSpPr>
          <a:xfrm>
            <a:off x="6584530" y="3584759"/>
            <a:ext cx="637336" cy="500700"/>
            <a:chOff x="2897127" y="1909077"/>
            <a:chExt cx="637336" cy="50070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5" name="Right Arrow 44"/>
            <p:cNvSpPr/>
            <p:nvPr/>
          </p:nvSpPr>
          <p:spPr>
            <a:xfrm rot="3600000">
              <a:off x="2965445" y="1840759"/>
              <a:ext cx="500700" cy="637336"/>
            </a:xfrm>
            <a:prstGeom prst="rightArrow">
              <a:avLst>
                <a:gd name="adj1" fmla="val 60000"/>
                <a:gd name="adj2" fmla="val 50000"/>
              </a:avLst>
            </a:prstGeom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Right Arrow 6"/>
            <p:cNvSpPr/>
            <p:nvPr/>
          </p:nvSpPr>
          <p:spPr>
            <a:xfrm rot="3600000">
              <a:off x="3002998" y="1903183"/>
              <a:ext cx="350490" cy="382402"/>
            </a:xfrm>
            <a:prstGeom prst="rect">
              <a:avLst/>
            </a:prstGeom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7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6674362" y="4129957"/>
            <a:ext cx="1888405" cy="1888405"/>
            <a:chOff x="2986959" y="2454275"/>
            <a:chExt cx="1888405" cy="188840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3" name="Oval 42"/>
            <p:cNvSpPr/>
            <p:nvPr/>
          </p:nvSpPr>
          <p:spPr>
            <a:xfrm>
              <a:off x="2986959" y="2454275"/>
              <a:ext cx="1888405" cy="1888405"/>
            </a:xfrm>
            <a:prstGeom prst="ellipse">
              <a:avLst/>
            </a:prstGeom>
            <a:solidFill>
              <a:srgbClr val="FFFF00"/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Oval 8"/>
            <p:cNvSpPr/>
            <p:nvPr/>
          </p:nvSpPr>
          <p:spPr>
            <a:xfrm>
              <a:off x="3263510" y="2730825"/>
              <a:ext cx="1335303" cy="133530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5560" tIns="35560" rIns="35560" bIns="35560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>
                  <a:solidFill>
                    <a:schemeClr val="tx1"/>
                  </a:solidFill>
                </a:rPr>
                <a:t>2</a:t>
              </a:r>
              <a:endParaRPr lang="en-US" sz="1800" b="1" kern="1200" dirty="0" smtClean="0">
                <a:solidFill>
                  <a:schemeClr val="tx1"/>
                </a:solidFill>
              </a:endParaRPr>
            </a:p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>
                  <a:solidFill>
                    <a:schemeClr val="tx1"/>
                  </a:solidFill>
                </a:rPr>
                <a:t>Evaluate</a:t>
              </a:r>
              <a:r>
                <a:rPr lang="en-US" sz="20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en-US" sz="1800" b="1" kern="1200" dirty="0" smtClean="0">
                  <a:solidFill>
                    <a:schemeClr val="tx1"/>
                  </a:solidFill>
                </a:rPr>
                <a:t>Performance</a:t>
              </a:r>
              <a:endParaRPr lang="en-US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Group 33"/>
          <p:cNvGrpSpPr/>
          <p:nvPr/>
        </p:nvGrpSpPr>
        <p:grpSpPr>
          <a:xfrm>
            <a:off x="5965823" y="4755492"/>
            <a:ext cx="500700" cy="637336"/>
            <a:chOff x="2278420" y="3079810"/>
            <a:chExt cx="500700" cy="637336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1" name="Right Arrow 40"/>
            <p:cNvSpPr/>
            <p:nvPr/>
          </p:nvSpPr>
          <p:spPr>
            <a:xfrm rot="10800000">
              <a:off x="2278420" y="3079810"/>
              <a:ext cx="500700" cy="637336"/>
            </a:xfrm>
            <a:prstGeom prst="rightArrow">
              <a:avLst>
                <a:gd name="adj1" fmla="val 60000"/>
                <a:gd name="adj2" fmla="val 50000"/>
              </a:avLst>
            </a:prstGeom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Right Arrow 10"/>
            <p:cNvSpPr/>
            <p:nvPr/>
          </p:nvSpPr>
          <p:spPr>
            <a:xfrm rot="21600000">
              <a:off x="2428630" y="3207277"/>
              <a:ext cx="350490" cy="382402"/>
            </a:xfrm>
            <a:prstGeom prst="rect">
              <a:avLst/>
            </a:prstGeom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7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Group 34"/>
          <p:cNvGrpSpPr/>
          <p:nvPr/>
        </p:nvGrpSpPr>
        <p:grpSpPr>
          <a:xfrm>
            <a:off x="3841238" y="4129957"/>
            <a:ext cx="1888405" cy="1888405"/>
            <a:chOff x="153835" y="2454275"/>
            <a:chExt cx="1888405" cy="188840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9" name="Oval 38"/>
            <p:cNvSpPr/>
            <p:nvPr/>
          </p:nvSpPr>
          <p:spPr>
            <a:xfrm>
              <a:off x="153835" y="2454275"/>
              <a:ext cx="1888405" cy="1888405"/>
            </a:xfrm>
            <a:prstGeom prst="ellipse">
              <a:avLst/>
            </a:prstGeom>
            <a:solidFill>
              <a:srgbClr val="00B050"/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Oval 12"/>
            <p:cNvSpPr/>
            <p:nvPr/>
          </p:nvSpPr>
          <p:spPr>
            <a:xfrm>
              <a:off x="430386" y="2730825"/>
              <a:ext cx="1335303" cy="133530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5560" tIns="35560" rIns="35560" bIns="35560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>
                  <a:solidFill>
                    <a:schemeClr val="tx1"/>
                  </a:solidFill>
                </a:rPr>
                <a:t>3</a:t>
              </a:r>
              <a:endParaRPr lang="en-US" sz="4000" b="1" kern="1200" dirty="0" smtClean="0">
                <a:solidFill>
                  <a:schemeClr val="tx1"/>
                </a:solidFill>
              </a:endParaRPr>
            </a:p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>
                  <a:solidFill>
                    <a:schemeClr val="tx1"/>
                  </a:solidFill>
                </a:rPr>
                <a:t>Update Timing</a:t>
              </a:r>
              <a:endParaRPr lang="en-US" sz="28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35"/>
          <p:cNvGrpSpPr/>
          <p:nvPr/>
        </p:nvGrpSpPr>
        <p:grpSpPr>
          <a:xfrm>
            <a:off x="5167968" y="3609303"/>
            <a:ext cx="637336" cy="500700"/>
            <a:chOff x="1480565" y="1933621"/>
            <a:chExt cx="637336" cy="50070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7" name="Right Arrow 36"/>
            <p:cNvSpPr/>
            <p:nvPr/>
          </p:nvSpPr>
          <p:spPr>
            <a:xfrm rot="18000000">
              <a:off x="1548883" y="1865303"/>
              <a:ext cx="500700" cy="637336"/>
            </a:xfrm>
            <a:prstGeom prst="rightArrow">
              <a:avLst>
                <a:gd name="adj1" fmla="val 60000"/>
                <a:gd name="adj2" fmla="val 50000"/>
              </a:avLst>
            </a:prstGeom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Right Arrow 14"/>
            <p:cNvSpPr/>
            <p:nvPr/>
          </p:nvSpPr>
          <p:spPr>
            <a:xfrm rot="18000000">
              <a:off x="1586436" y="2057813"/>
              <a:ext cx="350490" cy="382402"/>
            </a:xfrm>
            <a:prstGeom prst="rect">
              <a:avLst/>
            </a:prstGeom>
            <a:sp3d z="-182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7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Group 49"/>
          <p:cNvGrpSpPr/>
          <p:nvPr/>
        </p:nvGrpSpPr>
        <p:grpSpPr>
          <a:xfrm>
            <a:off x="914400" y="1448686"/>
            <a:ext cx="2329457" cy="931783"/>
            <a:chOff x="816471" y="442"/>
            <a:chExt cx="2329457" cy="93178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63" name="Chevron 62"/>
            <p:cNvSpPr/>
            <p:nvPr/>
          </p:nvSpPr>
          <p:spPr>
            <a:xfrm>
              <a:off x="816471" y="442"/>
              <a:ext cx="2329457" cy="931783"/>
            </a:xfrm>
            <a:prstGeom prst="chevron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4" name="Chevron 4"/>
            <p:cNvSpPr/>
            <p:nvPr/>
          </p:nvSpPr>
          <p:spPr>
            <a:xfrm>
              <a:off x="1282363" y="442"/>
              <a:ext cx="1397674" cy="9317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Trigger Event</a:t>
              </a:r>
              <a:endParaRPr lang="en-US" sz="2000" kern="1200" dirty="0"/>
            </a:p>
          </p:txBody>
        </p:sp>
      </p:grpSp>
      <p:grpSp>
        <p:nvGrpSpPr>
          <p:cNvPr id="11" name="Group 50"/>
          <p:cNvGrpSpPr/>
          <p:nvPr/>
        </p:nvGrpSpPr>
        <p:grpSpPr>
          <a:xfrm>
            <a:off x="914400" y="2510919"/>
            <a:ext cx="2329457" cy="931783"/>
            <a:chOff x="816471" y="1062675"/>
            <a:chExt cx="2329457" cy="93178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61" name="Chevron 60"/>
            <p:cNvSpPr/>
            <p:nvPr/>
          </p:nvSpPr>
          <p:spPr>
            <a:xfrm>
              <a:off x="816471" y="1062675"/>
              <a:ext cx="2329457" cy="931783"/>
            </a:xfrm>
            <a:prstGeom prst="chevron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1116192"/>
                <a:satOff val="6725"/>
                <a:lumOff val="539"/>
                <a:alphaOff val="0"/>
              </a:schemeClr>
            </a:fillRef>
            <a:effectRef idx="2">
              <a:schemeClr val="accent4">
                <a:hueOff val="-1116192"/>
                <a:satOff val="6725"/>
                <a:lumOff val="53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Chevron 6"/>
            <p:cNvSpPr/>
            <p:nvPr/>
          </p:nvSpPr>
          <p:spPr>
            <a:xfrm>
              <a:off x="1282363" y="1062675"/>
              <a:ext cx="1397674" cy="9317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Data Collection</a:t>
              </a:r>
              <a:endParaRPr lang="en-US" sz="2000" kern="1200" dirty="0"/>
            </a:p>
          </p:txBody>
        </p:sp>
      </p:grpSp>
      <p:grpSp>
        <p:nvGrpSpPr>
          <p:cNvPr id="12" name="Group 51"/>
          <p:cNvGrpSpPr/>
          <p:nvPr/>
        </p:nvGrpSpPr>
        <p:grpSpPr>
          <a:xfrm>
            <a:off x="914400" y="3573152"/>
            <a:ext cx="2329457" cy="931783"/>
            <a:chOff x="816471" y="2124908"/>
            <a:chExt cx="2329457" cy="93178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59" name="Chevron 58"/>
            <p:cNvSpPr/>
            <p:nvPr/>
          </p:nvSpPr>
          <p:spPr>
            <a:xfrm>
              <a:off x="816471" y="2124908"/>
              <a:ext cx="2329457" cy="931783"/>
            </a:xfrm>
            <a:prstGeom prst="chevron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2232385"/>
                <a:satOff val="13449"/>
                <a:lumOff val="1078"/>
                <a:alphaOff val="0"/>
              </a:schemeClr>
            </a:fillRef>
            <a:effectRef idx="2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Chevron 8"/>
            <p:cNvSpPr/>
            <p:nvPr/>
          </p:nvSpPr>
          <p:spPr>
            <a:xfrm>
              <a:off x="1282363" y="2124908"/>
              <a:ext cx="1397674" cy="9317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Modeling / Optimization</a:t>
              </a:r>
              <a:endParaRPr lang="en-US" sz="2000" kern="1200" dirty="0"/>
            </a:p>
          </p:txBody>
        </p:sp>
      </p:grpSp>
      <p:grpSp>
        <p:nvGrpSpPr>
          <p:cNvPr id="13" name="Group 52"/>
          <p:cNvGrpSpPr/>
          <p:nvPr/>
        </p:nvGrpSpPr>
        <p:grpSpPr>
          <a:xfrm>
            <a:off x="914400" y="4635385"/>
            <a:ext cx="2329457" cy="931783"/>
            <a:chOff x="816471" y="3187141"/>
            <a:chExt cx="2329457" cy="93178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57" name="Chevron 56"/>
            <p:cNvSpPr/>
            <p:nvPr/>
          </p:nvSpPr>
          <p:spPr>
            <a:xfrm>
              <a:off x="816471" y="3187141"/>
              <a:ext cx="2329457" cy="931783"/>
            </a:xfrm>
            <a:prstGeom prst="chevron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3348577"/>
                <a:satOff val="20174"/>
                <a:lumOff val="1617"/>
                <a:alphaOff val="0"/>
              </a:schemeClr>
            </a:fillRef>
            <a:effectRef idx="2">
              <a:schemeClr val="accent4">
                <a:hueOff val="-3348577"/>
                <a:satOff val="20174"/>
                <a:lumOff val="161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Chevron 10"/>
            <p:cNvSpPr/>
            <p:nvPr/>
          </p:nvSpPr>
          <p:spPr>
            <a:xfrm>
              <a:off x="1282363" y="3187141"/>
              <a:ext cx="1397674" cy="9317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Implement &amp; Fine Tune</a:t>
              </a:r>
              <a:endParaRPr lang="en-US" sz="2000" kern="1200" dirty="0"/>
            </a:p>
          </p:txBody>
        </p:sp>
      </p:grpSp>
      <p:grpSp>
        <p:nvGrpSpPr>
          <p:cNvPr id="14" name="Group 53"/>
          <p:cNvGrpSpPr/>
          <p:nvPr/>
        </p:nvGrpSpPr>
        <p:grpSpPr>
          <a:xfrm>
            <a:off x="914400" y="5697617"/>
            <a:ext cx="2329457" cy="931783"/>
            <a:chOff x="816471" y="4249373"/>
            <a:chExt cx="2329457" cy="93178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55" name="Chevron 54"/>
            <p:cNvSpPr/>
            <p:nvPr/>
          </p:nvSpPr>
          <p:spPr>
            <a:xfrm>
              <a:off x="816471" y="4249373"/>
              <a:ext cx="2329457" cy="931783"/>
            </a:xfrm>
            <a:prstGeom prst="chevron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2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Chevron 12"/>
            <p:cNvSpPr/>
            <p:nvPr/>
          </p:nvSpPr>
          <p:spPr>
            <a:xfrm>
              <a:off x="1282363" y="4249373"/>
              <a:ext cx="1397674" cy="9317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Reporting</a:t>
              </a:r>
              <a:endParaRPr lang="en-US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82005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5834 0.0333 " pathEditMode="relative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5834 0.0333 " pathEditMode="relative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441 1.90751E-6 L 0.65607 0.1775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" y="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7341E-7 L 0.36441 0.0006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" y="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274 0.00139 L 0.31441 -0.0652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" y="-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61" name="Rectangle 5"/>
          <p:cNvSpPr>
            <a:spLocks noGrp="1" noChangeArrowheads="1"/>
          </p:cNvSpPr>
          <p:nvPr>
            <p:ph type="title"/>
          </p:nvPr>
        </p:nvSpPr>
        <p:spPr>
          <a:xfrm>
            <a:off x="1447800" y="762000"/>
            <a:ext cx="7010400" cy="7620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Variability in Demand</a:t>
            </a:r>
            <a:endParaRPr lang="en-US" sz="2800" b="1" dirty="0"/>
          </a:p>
        </p:txBody>
      </p:sp>
      <p:graphicFrame>
        <p:nvGraphicFramePr>
          <p:cNvPr id="326660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004888" y="2179638"/>
          <a:ext cx="7134225" cy="452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Worksheet" r:id="rId4" imgW="7686650" imgH="4876800" progId="Excel.Sheet.8">
                  <p:embed/>
                </p:oleObj>
              </mc:Choice>
              <mc:Fallback>
                <p:oleObj name="Worksheet" r:id="rId4" imgW="7686650" imgH="487680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4888" y="2179638"/>
                        <a:ext cx="7134225" cy="452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8A7EC-6716-4188-81F9-0D8F2180743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26663" name="Oval 7"/>
          <p:cNvSpPr>
            <a:spLocks noChangeArrowheads="1"/>
          </p:cNvSpPr>
          <p:nvPr/>
        </p:nvSpPr>
        <p:spPr bwMode="auto">
          <a:xfrm>
            <a:off x="6019800" y="3430386"/>
            <a:ext cx="609600" cy="990600"/>
          </a:xfrm>
          <a:prstGeom prst="ellipse">
            <a:avLst/>
          </a:prstGeom>
          <a:solidFill>
            <a:srgbClr val="FF0000">
              <a:alpha val="11000"/>
            </a:srgbClr>
          </a:soli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26664" name="Oval 8"/>
          <p:cNvSpPr>
            <a:spLocks noChangeArrowheads="1"/>
          </p:cNvSpPr>
          <p:nvPr/>
        </p:nvSpPr>
        <p:spPr bwMode="auto">
          <a:xfrm>
            <a:off x="2667000" y="4343400"/>
            <a:ext cx="914400" cy="1219200"/>
          </a:xfrm>
          <a:prstGeom prst="ellipse">
            <a:avLst/>
          </a:prstGeom>
          <a:solidFill>
            <a:srgbClr val="FF0000">
              <a:alpha val="11000"/>
            </a:srgbClr>
          </a:soli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" name="AutoShape 50"/>
          <p:cNvSpPr>
            <a:spLocks noChangeArrowheads="1"/>
          </p:cNvSpPr>
          <p:nvPr/>
        </p:nvSpPr>
        <p:spPr bwMode="auto">
          <a:xfrm rot="10800000">
            <a:off x="5247631" y="2500539"/>
            <a:ext cx="228600" cy="609600"/>
          </a:xfrm>
          <a:prstGeom prst="upArrow">
            <a:avLst>
              <a:gd name="adj1" fmla="val 50000"/>
              <a:gd name="adj2" fmla="val 6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 dirty="0"/>
          </a:p>
        </p:txBody>
      </p:sp>
      <p:sp>
        <p:nvSpPr>
          <p:cNvPr id="7" name="Text Box 51"/>
          <p:cNvSpPr txBox="1">
            <a:spLocks noChangeArrowheads="1"/>
          </p:cNvSpPr>
          <p:nvPr/>
        </p:nvSpPr>
        <p:spPr bwMode="auto">
          <a:xfrm>
            <a:off x="5438777" y="2500539"/>
            <a:ext cx="1828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/>
              <a:t>PEAK 15 Min</a:t>
            </a:r>
          </a:p>
        </p:txBody>
      </p:sp>
    </p:spTree>
    <p:extLst>
      <p:ext uri="{BB962C8B-B14F-4D97-AF65-F5344CB8AC3E}">
        <p14:creationId xmlns:p14="http://schemas.microsoft.com/office/powerpoint/2010/main" val="2585927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228600"/>
            <a:ext cx="6400800" cy="1143000"/>
          </a:xfrm>
        </p:spPr>
        <p:txBody>
          <a:bodyPr/>
          <a:lstStyle/>
          <a:p>
            <a:r>
              <a:rPr lang="en-US" dirty="0" smtClean="0"/>
              <a:t>Background</a:t>
            </a:r>
            <a:endParaRPr lang="en-US" dirty="0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3962400" cy="4876800"/>
          </a:xfrm>
        </p:spPr>
        <p:txBody>
          <a:bodyPr numCol="2" rtlCol="0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dirty="0" smtClean="0"/>
              <a:t>ACSLite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BALANCE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dirty="0" smtClean="0"/>
              <a:t>InSync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dirty="0" smtClean="0"/>
              <a:t>LA ATCS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dirty="0" smtClean="0"/>
              <a:t>MOTION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dirty="0" smtClean="0"/>
              <a:t>OPAC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dirty="0" smtClean="0"/>
              <a:t>RHODES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dirty="0" smtClean="0"/>
              <a:t>SCATS</a:t>
            </a:r>
            <a:endParaRPr lang="en-US" dirty="0"/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dirty="0"/>
              <a:t>SCOOT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UTOPIA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654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04A28C6-8296-4B05-ACC0-16D48BB56339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/>
          </a:p>
        </p:txBody>
      </p:sp>
      <p:sp>
        <p:nvSpPr>
          <p:cNvPr id="27652" name="Rectangle 3"/>
          <p:cNvSpPr txBox="1">
            <a:spLocks noChangeArrowheads="1"/>
          </p:cNvSpPr>
          <p:nvPr/>
        </p:nvSpPr>
        <p:spPr bwMode="auto">
          <a:xfrm>
            <a:off x="4724400" y="2209800"/>
            <a:ext cx="396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endParaRPr lang="en-US" sz="28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2286000"/>
            <a:ext cx="2501900" cy="325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5715000" y="1524000"/>
            <a:ext cx="3276600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en-US" sz="3200" dirty="0">
                <a:latin typeface="Calibri" pitchFamily="34" charset="0"/>
              </a:rPr>
              <a:t>  </a:t>
            </a:r>
            <a:r>
              <a:rPr lang="en-US" sz="2800" dirty="0">
                <a:latin typeface="Calibri" pitchFamily="34" charset="0"/>
              </a:rPr>
              <a:t>QuicTrac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endParaRPr lang="en-US" sz="2800" dirty="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en-US" sz="2800" dirty="0">
                <a:latin typeface="Calibri" pitchFamily="34" charset="0"/>
              </a:rPr>
              <a:t>  </a:t>
            </a:r>
            <a:r>
              <a:rPr lang="en-US" sz="2400" dirty="0">
                <a:latin typeface="Calibri" pitchFamily="34" charset="0"/>
              </a:rPr>
              <a:t>NWS Voyage</a:t>
            </a:r>
            <a:endParaRPr lang="en-US" sz="2800" dirty="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endParaRPr lang="en-US" sz="2800" dirty="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en-US" sz="2800" dirty="0">
                <a:latin typeface="Calibri" pitchFamily="34" charset="0"/>
              </a:rPr>
              <a:t>  </a:t>
            </a:r>
            <a:r>
              <a:rPr lang="en-US" sz="2400" dirty="0">
                <a:latin typeface="Calibri" pitchFamily="34" charset="0"/>
              </a:rPr>
              <a:t>Multi-criteria Adaptive Control</a:t>
            </a:r>
          </a:p>
          <a:p>
            <a:pPr>
              <a:lnSpc>
                <a:spcPct val="80000"/>
              </a:lnSpc>
            </a:pPr>
            <a:endParaRPr lang="en-US" sz="2800" dirty="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en-US" sz="2800" dirty="0">
                <a:latin typeface="Calibri" pitchFamily="34" charset="0"/>
              </a:rPr>
              <a:t>  KLD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endParaRPr lang="en-US" sz="2800" dirty="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smtClean="0">
                <a:latin typeface="Calibri" pitchFamily="34" charset="0"/>
              </a:rPr>
              <a:t>Synchro Green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endParaRPr lang="en-US" sz="2800" dirty="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Calibri" pitchFamily="34" charset="0"/>
              </a:rPr>
              <a:t>CMU Adaptive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endParaRPr lang="en-US" sz="2800" dirty="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Calibri" pitchFamily="34" charset="0"/>
              </a:rPr>
              <a:t>System of the Month</a:t>
            </a:r>
          </a:p>
          <a:p>
            <a:pPr lvl="1">
              <a:lnSpc>
                <a:spcPct val="80000"/>
              </a:lnSpc>
            </a:pPr>
            <a:endParaRPr lang="en-US" sz="3200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endParaRPr lang="en-US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2581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54" y="1146091"/>
            <a:ext cx="8848202" cy="534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432"/>
            <a:ext cx="7467600" cy="59054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US Implementation 1992-2009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160846" y="6365917"/>
            <a:ext cx="375455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Source: NCHRP 403 2010 &amp; FHWA Arterial Management Program</a:t>
            </a:r>
            <a:endParaRPr lang="en-US" sz="1050" dirty="0"/>
          </a:p>
        </p:txBody>
      </p:sp>
      <p:sp>
        <p:nvSpPr>
          <p:cNvPr id="5" name="Slide Number Placeholder 1"/>
          <p:cNvSpPr txBox="1">
            <a:spLocks/>
          </p:cNvSpPr>
          <p:nvPr/>
        </p:nvSpPr>
        <p:spPr bwMode="ltGray"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05AEE0A-5EB2-4B37-BADB-217143020D27}" type="slidenum">
              <a:rPr lang="en-US" sz="1600" b="1" smtClean="0">
                <a:solidFill>
                  <a:schemeClr val="bg1"/>
                </a:solidFill>
                <a:latin typeface="+mn-lt"/>
              </a:rPr>
              <a:pPr algn="r">
                <a:defRPr/>
              </a:pPr>
              <a:t>5</a:t>
            </a:fld>
            <a:endParaRPr lang="en-US" sz="16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8602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42925"/>
            <a:ext cx="8509000" cy="701675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What we know about ASCT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87501"/>
            <a:ext cx="8229600" cy="5118100"/>
          </a:xfrm>
        </p:spPr>
        <p:txBody>
          <a:bodyPr>
            <a:normAutofit/>
          </a:bodyPr>
          <a:lstStyle/>
          <a:p>
            <a:r>
              <a:rPr lang="en-US" dirty="0" smtClean="0"/>
              <a:t>Substantial benefits over coordinated TOD operation</a:t>
            </a:r>
          </a:p>
          <a:p>
            <a:pPr lvl="1"/>
            <a:r>
              <a:rPr lang="en-US" dirty="0" smtClean="0"/>
              <a:t>Travel time, Delay, Emissions, </a:t>
            </a:r>
          </a:p>
          <a:p>
            <a:pPr lvl="1"/>
            <a:r>
              <a:rPr lang="en-US" dirty="0" smtClean="0"/>
              <a:t>Congestion, Safety</a:t>
            </a:r>
          </a:p>
          <a:p>
            <a:r>
              <a:rPr lang="en-US" dirty="0" smtClean="0"/>
              <a:t>Most effective where demand conditions are Variable and unpredictable</a:t>
            </a:r>
          </a:p>
          <a:p>
            <a:r>
              <a:rPr lang="en-US" dirty="0" smtClean="0"/>
              <a:t>Linear Arterials, limited success within tight grids</a:t>
            </a:r>
          </a:p>
          <a:p>
            <a:r>
              <a:rPr lang="en-US" dirty="0" smtClean="0"/>
              <a:t>Under Saturated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028833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473792"/>
            <a:ext cx="7467600" cy="8382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Systems Deactivated 1992 - 2009</a:t>
            </a:r>
            <a:endParaRPr lang="en-US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314450"/>
            <a:ext cx="8983297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1"/>
          <p:cNvSpPr txBox="1">
            <a:spLocks/>
          </p:cNvSpPr>
          <p:nvPr/>
        </p:nvSpPr>
        <p:spPr bwMode="ltGray"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05AEE0A-5EB2-4B37-BADB-217143020D27}" type="slidenum">
              <a:rPr lang="en-US" sz="1600" b="1" smtClean="0">
                <a:solidFill>
                  <a:schemeClr val="bg1"/>
                </a:solidFill>
                <a:latin typeface="+mn-lt"/>
              </a:rPr>
              <a:pPr algn="r">
                <a:defRPr/>
              </a:pPr>
              <a:t>7</a:t>
            </a:fld>
            <a:endParaRPr lang="en-US" sz="16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122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69342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What are the Risks to successful deployment of ASCT?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Goals are not well understood.</a:t>
            </a:r>
          </a:p>
          <a:p>
            <a:r>
              <a:rPr lang="en-US" dirty="0" smtClean="0"/>
              <a:t>Problem could be solved with other strategies</a:t>
            </a:r>
          </a:p>
          <a:p>
            <a:r>
              <a:rPr lang="en-US" dirty="0" smtClean="0"/>
              <a:t>Functional Objectives of the system do not align with agency objectives and needs</a:t>
            </a:r>
          </a:p>
          <a:p>
            <a:r>
              <a:rPr lang="en-US" dirty="0" smtClean="0"/>
              <a:t>Loss of other critical functions / features</a:t>
            </a:r>
          </a:p>
          <a:p>
            <a:r>
              <a:rPr lang="en-US" dirty="0" smtClean="0"/>
              <a:t>Constraints not properly addressed</a:t>
            </a:r>
          </a:p>
          <a:p>
            <a:r>
              <a:rPr lang="en-US" dirty="0" smtClean="0"/>
              <a:t>Cost is not managed</a:t>
            </a:r>
          </a:p>
          <a:p>
            <a:r>
              <a:rPr lang="en-US" dirty="0" smtClean="0"/>
              <a:t>Maintenance unachievable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8A7EC-6716-4188-81F9-0D8F21807439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2727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0512" y="493775"/>
            <a:ext cx="7004304" cy="900557"/>
          </a:xfrm>
        </p:spPr>
        <p:txBody>
          <a:bodyPr/>
          <a:lstStyle/>
          <a:p>
            <a:r>
              <a:rPr lang="en-US" dirty="0" smtClean="0"/>
              <a:t>Other Risk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Technology NEW to most</a:t>
            </a:r>
          </a:p>
          <a:p>
            <a:r>
              <a:rPr lang="en-US" dirty="0" smtClean="0"/>
              <a:t>Technology still evolving</a:t>
            </a:r>
          </a:p>
          <a:p>
            <a:r>
              <a:rPr lang="en-US" dirty="0" smtClean="0"/>
              <a:t>Most systems have  very limited track record</a:t>
            </a:r>
          </a:p>
          <a:p>
            <a:r>
              <a:rPr lang="en-US" dirty="0" smtClean="0"/>
              <a:t>Documented history of  failed ASCT projects (40%+)</a:t>
            </a:r>
          </a:p>
          <a:p>
            <a:r>
              <a:rPr lang="en-US" dirty="0" smtClean="0"/>
              <a:t>Significantly increased complexity</a:t>
            </a:r>
          </a:p>
          <a:p>
            <a:r>
              <a:rPr lang="en-US" dirty="0" smtClean="0"/>
              <a:t>Extremely dependant upon infrastructure</a:t>
            </a:r>
          </a:p>
          <a:p>
            <a:pPr lvl="1"/>
            <a:r>
              <a:rPr lang="en-US" dirty="0" smtClean="0"/>
              <a:t>Communications systems</a:t>
            </a:r>
          </a:p>
          <a:p>
            <a:pPr lvl="1"/>
            <a:r>
              <a:rPr lang="en-US" dirty="0" smtClean="0"/>
              <a:t>Detection</a:t>
            </a:r>
          </a:p>
          <a:p>
            <a:pPr lvl="1"/>
            <a:r>
              <a:rPr lang="en-US" dirty="0" smtClean="0"/>
              <a:t>Staff  </a:t>
            </a:r>
          </a:p>
          <a:p>
            <a:r>
              <a:rPr lang="en-US" dirty="0" smtClean="0"/>
              <a:t>Not “one size fits all”</a:t>
            </a:r>
          </a:p>
          <a:p>
            <a:r>
              <a:rPr lang="en-US" dirty="0" smtClean="0"/>
              <a:t>Marketing often exceeds performance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8A7EC-6716-4188-81F9-0D8F21807439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3569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Successful Deployment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Goals well understood</a:t>
            </a:r>
          </a:p>
          <a:p>
            <a:r>
              <a:rPr lang="en-US" dirty="0" smtClean="0"/>
              <a:t>Agency describes its </a:t>
            </a:r>
            <a:r>
              <a:rPr lang="en-US" b="1" u="sng" dirty="0" smtClean="0"/>
              <a:t>NEEDS</a:t>
            </a:r>
          </a:p>
          <a:p>
            <a:r>
              <a:rPr lang="en-US" dirty="0" smtClean="0"/>
              <a:t>Positive response to </a:t>
            </a:r>
            <a:r>
              <a:rPr lang="en-US" b="1" u="sng" dirty="0" smtClean="0"/>
              <a:t>REQUIREMENTS</a:t>
            </a:r>
            <a:r>
              <a:rPr lang="en-US" dirty="0" smtClean="0"/>
              <a:t> in RFP</a:t>
            </a:r>
          </a:p>
          <a:p>
            <a:r>
              <a:rPr lang="en-US" dirty="0" smtClean="0"/>
              <a:t>Agency </a:t>
            </a:r>
            <a:r>
              <a:rPr lang="en-US" b="1" u="sng" dirty="0" smtClean="0"/>
              <a:t>VERIFIES</a:t>
            </a:r>
            <a:r>
              <a:rPr lang="en-US" dirty="0" smtClean="0"/>
              <a:t> that Contractor/Vendor delivers what was </a:t>
            </a:r>
            <a:r>
              <a:rPr lang="en-US" b="1" dirty="0" smtClean="0"/>
              <a:t>required</a:t>
            </a:r>
          </a:p>
          <a:p>
            <a:r>
              <a:rPr lang="en-US" dirty="0" smtClean="0"/>
              <a:t>Agency </a:t>
            </a:r>
            <a:r>
              <a:rPr lang="en-US" b="1" u="sng" dirty="0" smtClean="0"/>
              <a:t>VALIDATES</a:t>
            </a:r>
            <a:r>
              <a:rPr lang="en-US" dirty="0" smtClean="0"/>
              <a:t> that the system meets the agencies </a:t>
            </a:r>
            <a:r>
              <a:rPr lang="en-US" b="1" dirty="0" smtClean="0"/>
              <a:t>needs </a:t>
            </a:r>
            <a:r>
              <a:rPr lang="en-US" dirty="0" smtClean="0"/>
              <a:t>were met </a:t>
            </a:r>
          </a:p>
          <a:p>
            <a:r>
              <a:rPr lang="en-US" dirty="0" smtClean="0"/>
              <a:t>The Agency </a:t>
            </a:r>
            <a:r>
              <a:rPr lang="en-US" b="1" u="sng" dirty="0" smtClean="0"/>
              <a:t>Operates and Maintains</a:t>
            </a:r>
            <a:r>
              <a:rPr lang="en-US" dirty="0" smtClean="0"/>
              <a:t> the System to ensure effectiveness over the entire life cycle.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8A7EC-6716-4188-81F9-0D8F21807439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8304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Possible Approaches</a:t>
            </a:r>
          </a:p>
        </p:txBody>
      </p:sp>
      <p:sp>
        <p:nvSpPr>
          <p:cNvPr id="36867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Consumer Reports </a:t>
            </a:r>
          </a:p>
          <a:p>
            <a:pPr lvl="1"/>
            <a:r>
              <a:rPr lang="en-US" dirty="0" smtClean="0"/>
              <a:t>Evaluate Available Technology</a:t>
            </a:r>
          </a:p>
          <a:p>
            <a:pPr lvl="1"/>
            <a:r>
              <a:rPr lang="en-US" dirty="0" smtClean="0"/>
              <a:t>Consult with vendors / Distributors</a:t>
            </a:r>
          </a:p>
          <a:p>
            <a:pPr lvl="1"/>
            <a:r>
              <a:rPr lang="en-US" dirty="0" smtClean="0"/>
              <a:t>Deploy small scale system </a:t>
            </a:r>
            <a:r>
              <a:rPr lang="en-US" dirty="0" smtClean="0">
                <a:solidFill>
                  <a:srgbClr val="FF0000"/>
                </a:solidFill>
              </a:rPr>
              <a:t>(DEMONSTRATION)</a:t>
            </a:r>
          </a:p>
          <a:p>
            <a:pPr lvl="1"/>
            <a:r>
              <a:rPr lang="en-US" dirty="0" smtClean="0"/>
              <a:t>Evaluate</a:t>
            </a:r>
          </a:p>
          <a:p>
            <a:pPr lvl="1"/>
            <a:r>
              <a:rPr lang="en-US" dirty="0" smtClean="0"/>
              <a:t>Abandon or Expand</a:t>
            </a:r>
          </a:p>
        </p:txBody>
      </p:sp>
      <p:sp>
        <p:nvSpPr>
          <p:cNvPr id="36868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Systems Engineering</a:t>
            </a:r>
          </a:p>
          <a:p>
            <a:pPr lvl="1"/>
            <a:r>
              <a:rPr lang="en-US" dirty="0" smtClean="0"/>
              <a:t>Objectives</a:t>
            </a:r>
          </a:p>
          <a:p>
            <a:pPr lvl="1"/>
            <a:r>
              <a:rPr lang="en-US" dirty="0" smtClean="0"/>
              <a:t>Needs / Constraints</a:t>
            </a:r>
          </a:p>
          <a:p>
            <a:pPr lvl="1"/>
            <a:r>
              <a:rPr lang="en-US" dirty="0" smtClean="0"/>
              <a:t>Requirements</a:t>
            </a:r>
          </a:p>
          <a:p>
            <a:pPr lvl="1"/>
            <a:r>
              <a:rPr lang="en-US" dirty="0" smtClean="0"/>
              <a:t>Design</a:t>
            </a:r>
          </a:p>
          <a:p>
            <a:pPr lvl="1"/>
            <a:r>
              <a:rPr lang="en-US" dirty="0" smtClean="0"/>
              <a:t>Implement</a:t>
            </a:r>
          </a:p>
          <a:p>
            <a:pPr lvl="1"/>
            <a:r>
              <a:rPr lang="en-US" dirty="0" smtClean="0"/>
              <a:t>Verification</a:t>
            </a:r>
          </a:p>
          <a:p>
            <a:pPr lvl="1"/>
            <a:r>
              <a:rPr lang="en-US" dirty="0" smtClean="0"/>
              <a:t>Validation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(Operate &amp; Maintain)</a:t>
            </a:r>
          </a:p>
          <a:p>
            <a:pPr lvl="1"/>
            <a:r>
              <a:rPr lang="en-US" dirty="0" smtClean="0"/>
              <a:t>Abandon or Expand</a:t>
            </a:r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683F16-1E31-431B-9E18-262B33CFCF8F}" type="slidenum">
              <a:rPr lang="en-US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483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7010400" cy="914400"/>
          </a:xfrm>
        </p:spPr>
        <p:txBody>
          <a:bodyPr/>
          <a:lstStyle/>
          <a:p>
            <a:r>
              <a:rPr lang="en-US" dirty="0" smtClean="0"/>
              <a:t>Procurement Strategies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FBF797-A559-4AAB-AFD4-36E966CBE8AC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3604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52400"/>
            <a:ext cx="8651949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119779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66800" y="685800"/>
            <a:ext cx="7772400" cy="838200"/>
          </a:xfrm>
        </p:spPr>
        <p:txBody>
          <a:bodyPr/>
          <a:lstStyle/>
          <a:p>
            <a:r>
              <a:rPr lang="en-US" dirty="0" smtClean="0"/>
              <a:t>Barriers to Adoption of ASCT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4400" dirty="0" smtClean="0"/>
              <a:t>Cost  </a:t>
            </a:r>
          </a:p>
          <a:p>
            <a:pPr lvl="1"/>
            <a:endParaRPr lang="en-US" sz="4400" dirty="0"/>
          </a:p>
          <a:p>
            <a:pPr lvl="1"/>
            <a:r>
              <a:rPr lang="en-US" sz="4400" dirty="0" smtClean="0"/>
              <a:t>Complexity</a:t>
            </a:r>
          </a:p>
          <a:p>
            <a:pPr lvl="1"/>
            <a:endParaRPr lang="en-US" sz="4400" dirty="0" smtClean="0"/>
          </a:p>
          <a:p>
            <a:pPr lvl="1"/>
            <a:r>
              <a:rPr lang="en-US" sz="4400" dirty="0" smtClean="0"/>
              <a:t> Uncertainty about Benefits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8077200" y="6400800"/>
            <a:ext cx="1066800" cy="365125"/>
          </a:xfrm>
          <a:prstGeom prst="rect">
            <a:avLst/>
          </a:prstGeom>
        </p:spPr>
        <p:txBody>
          <a:bodyPr/>
          <a:lstStyle/>
          <a:p>
            <a:fld id="{DE58A7EC-6716-4188-81F9-0D8F21807439}" type="slidenum">
              <a:rPr lang="en-US" sz="2000" smtClean="0">
                <a:solidFill>
                  <a:schemeClr val="bg1"/>
                </a:solidFill>
              </a:rPr>
              <a:pPr/>
              <a:t>13</a:t>
            </a:fld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5" name="Picture 4" descr="EDCFN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05400" y="1752600"/>
            <a:ext cx="3398334" cy="247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0" y="634999"/>
            <a:ext cx="8229600" cy="9239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The Role of Systems Engineering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21796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36907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4"/>
          <p:cNvSpPr>
            <a:spLocks noGrp="1" noChangeArrowheads="1"/>
          </p:cNvSpPr>
          <p:nvPr>
            <p:ph type="title"/>
          </p:nvPr>
        </p:nvSpPr>
        <p:spPr>
          <a:xfrm>
            <a:off x="1600200" y="274638"/>
            <a:ext cx="7086600" cy="1143000"/>
          </a:xfrm>
        </p:spPr>
        <p:txBody>
          <a:bodyPr/>
          <a:lstStyle/>
          <a:p>
            <a:pPr algn="l"/>
            <a:r>
              <a:rPr lang="en-US" smtClean="0"/>
              <a:t>940.11 Rule Requirements</a:t>
            </a:r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981200"/>
            <a:ext cx="8153400" cy="3505200"/>
          </a:xfrm>
        </p:spPr>
        <p:txBody>
          <a:bodyPr/>
          <a:lstStyle/>
          <a:p>
            <a:r>
              <a:rPr lang="en-US" b="1" u="sng" dirty="0" smtClean="0">
                <a:solidFill>
                  <a:srgbClr val="FF0000"/>
                </a:solidFill>
              </a:rPr>
              <a:t>All</a:t>
            </a:r>
            <a:r>
              <a:rPr lang="en-US" dirty="0" smtClean="0"/>
              <a:t> ITS projects must be developed using a </a:t>
            </a:r>
            <a:r>
              <a:rPr lang="en-US" i="1" dirty="0" smtClean="0"/>
              <a:t>Systems Engineering (SE) analysis</a:t>
            </a:r>
          </a:p>
          <a:p>
            <a:r>
              <a:rPr lang="en-US" dirty="0" smtClean="0"/>
              <a:t>The analysis shall be on a scale commensurate with the project scope</a:t>
            </a:r>
          </a:p>
          <a:p>
            <a:r>
              <a:rPr lang="en-US" dirty="0" smtClean="0"/>
              <a:t>SE analysis shall address (7) requirements</a:t>
            </a:r>
          </a:p>
          <a:p>
            <a:pPr lvl="1">
              <a:buFont typeface="Arial" pitchFamily="34" charset="0"/>
              <a:buNone/>
            </a:pPr>
            <a:endParaRPr lang="en-US" dirty="0" smtClean="0"/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F2A58A-DD65-412D-9F92-30E05B4BD5F5}" type="slidenum">
              <a:rPr lang="en-US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03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52600" y="457200"/>
            <a:ext cx="6781800" cy="9144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Seven Requirements of SE Analysis</a:t>
            </a:r>
            <a:endParaRPr 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600" dirty="0" smtClean="0"/>
              <a:t>Identify portions of the regional ITS architecture being implemented 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 smtClean="0"/>
              <a:t>Identification of participating agencies roles and responsibilities;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 smtClean="0"/>
              <a:t>Requirements definitions;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 smtClean="0"/>
              <a:t>Analysis of technology options to meet </a:t>
            </a:r>
            <a:r>
              <a:rPr lang="en-US" sz="2600" dirty="0" err="1" smtClean="0"/>
              <a:t>reqs</a:t>
            </a:r>
            <a:r>
              <a:rPr lang="en-US" sz="2600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 smtClean="0"/>
              <a:t>Procurement options;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 smtClean="0"/>
              <a:t>Identification of applicable ITS standards and testing procedures; and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 smtClean="0"/>
              <a:t>Procedures and resources necessary for operations and management of the system. </a:t>
            </a:r>
            <a:endParaRPr lang="en-US" sz="2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8A7EC-6716-4188-81F9-0D8F21807439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3933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609600"/>
            <a:ext cx="6858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Basic Systems Engineering Deliverables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Concept of Operations</a:t>
            </a:r>
          </a:p>
          <a:p>
            <a:r>
              <a:rPr lang="en-US" dirty="0" smtClean="0"/>
              <a:t>Requirements</a:t>
            </a:r>
          </a:p>
          <a:p>
            <a:r>
              <a:rPr lang="en-US" dirty="0" smtClean="0"/>
              <a:t>High Level Design</a:t>
            </a:r>
          </a:p>
          <a:p>
            <a:r>
              <a:rPr lang="en-US" dirty="0" smtClean="0"/>
              <a:t>Verification Plan </a:t>
            </a:r>
          </a:p>
          <a:p>
            <a:r>
              <a:rPr lang="en-US" dirty="0" smtClean="0"/>
              <a:t>Validation Plan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8A7EC-6716-4188-81F9-0D8F21807439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5621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Procurement Regulations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8229600" cy="4800600"/>
          </a:xfrm>
        </p:spPr>
        <p:txBody>
          <a:bodyPr>
            <a:normAutofit/>
          </a:bodyPr>
          <a:lstStyle/>
          <a:p>
            <a:r>
              <a:rPr lang="en-US" dirty="0" smtClean="0"/>
              <a:t>Proprietary Materials (23 CFR 635.411)</a:t>
            </a:r>
          </a:p>
          <a:p>
            <a:pPr lvl="1"/>
            <a:r>
              <a:rPr lang="en-US" b="1" dirty="0" smtClean="0"/>
              <a:t>Certification</a:t>
            </a:r>
            <a:r>
              <a:rPr lang="en-US" dirty="0" smtClean="0"/>
              <a:t> of no available competitive product</a:t>
            </a:r>
          </a:p>
          <a:p>
            <a:pPr lvl="2"/>
            <a:r>
              <a:rPr lang="en-US" dirty="0" smtClean="0"/>
              <a:t>Uniquely fulfills the </a:t>
            </a:r>
            <a:r>
              <a:rPr lang="en-US" i="1" dirty="0" smtClean="0"/>
              <a:t>requirements</a:t>
            </a:r>
            <a:r>
              <a:rPr lang="en-US" dirty="0" smtClean="0"/>
              <a:t> imposed on the product</a:t>
            </a:r>
          </a:p>
          <a:p>
            <a:pPr lvl="2"/>
            <a:r>
              <a:rPr lang="en-US" dirty="0" smtClean="0"/>
              <a:t>Achieves </a:t>
            </a:r>
            <a:r>
              <a:rPr lang="en-US" i="1" dirty="0" smtClean="0"/>
              <a:t>synchronization</a:t>
            </a:r>
            <a:r>
              <a:rPr lang="en-US" dirty="0" smtClean="0"/>
              <a:t> with existing systems</a:t>
            </a:r>
          </a:p>
          <a:p>
            <a:pPr lvl="1"/>
            <a:r>
              <a:rPr lang="en-US" b="1" dirty="0" smtClean="0"/>
              <a:t>Public Interest Finding </a:t>
            </a:r>
            <a:r>
              <a:rPr lang="en-US" dirty="0" smtClean="0"/>
              <a:t>for proprietary purchase despite </a:t>
            </a:r>
            <a:r>
              <a:rPr lang="en-US" i="1" dirty="0" smtClean="0"/>
              <a:t>alternative</a:t>
            </a:r>
            <a:r>
              <a:rPr lang="en-US" dirty="0" smtClean="0"/>
              <a:t> available competitive products</a:t>
            </a:r>
          </a:p>
          <a:p>
            <a:pPr lvl="1"/>
            <a:r>
              <a:rPr lang="en-US" dirty="0" smtClean="0"/>
              <a:t>Limited </a:t>
            </a:r>
            <a:r>
              <a:rPr lang="en-US" b="1" dirty="0" smtClean="0"/>
              <a:t>experimental</a:t>
            </a:r>
            <a:r>
              <a:rPr lang="en-US" dirty="0" smtClean="0"/>
              <a:t> application</a:t>
            </a:r>
          </a:p>
          <a:p>
            <a:r>
              <a:rPr lang="en-US" dirty="0" smtClean="0"/>
              <a:t>Systems</a:t>
            </a:r>
            <a:r>
              <a:rPr lang="en-US" baseline="0" dirty="0" smtClean="0"/>
              <a:t> Engineering provides justification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243076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22898"/>
            <a:ext cx="7820186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Purpose of SE Model Documents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35418"/>
            <a:ext cx="48768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Evaluate need for Adaptive Control</a:t>
            </a:r>
          </a:p>
          <a:p>
            <a:r>
              <a:rPr lang="en-US" dirty="0" smtClean="0"/>
              <a:t>Help agencies identify verifiable, needs-driven requirements for evaluating design and implementation choices</a:t>
            </a:r>
          </a:p>
          <a:p>
            <a:r>
              <a:rPr lang="en-US" dirty="0" smtClean="0"/>
              <a:t>Model documents greatly reduce systems engineering effort by providing </a:t>
            </a:r>
            <a:r>
              <a:rPr lang="en-US" baseline="0" dirty="0" smtClean="0"/>
              <a:t>wording and documentation…</a:t>
            </a:r>
          </a:p>
          <a:p>
            <a:r>
              <a:rPr lang="en-US" baseline="0" dirty="0" smtClean="0"/>
              <a:t>…but agencies still must identify their needs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465898"/>
            <a:ext cx="3019425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75310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Model Document </a:t>
            </a:r>
            <a:r>
              <a:rPr lang="en-US" i="1" dirty="0" smtClean="0"/>
              <a:t>Process</a:t>
            </a:r>
            <a:endParaRPr lang="en-US" i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752600"/>
          <a:ext cx="91440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596384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77645"/>
            <a:ext cx="8153400" cy="838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FHWA EDC/ASCT Influence 2010-2012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371600"/>
            <a:ext cx="9007387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1"/>
          <p:cNvSpPr txBox="1">
            <a:spLocks/>
          </p:cNvSpPr>
          <p:nvPr/>
        </p:nvSpPr>
        <p:spPr bwMode="ltGray"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05AEE0A-5EB2-4B37-BADB-217143020D27}" type="slidenum">
              <a:rPr lang="en-US" sz="1600" b="1" smtClean="0">
                <a:solidFill>
                  <a:schemeClr val="bg1"/>
                </a:solidFill>
                <a:latin typeface="+mn-lt"/>
              </a:rPr>
              <a:pPr algn="r">
                <a:defRPr/>
              </a:pPr>
              <a:t>21</a:t>
            </a:fld>
            <a:endParaRPr lang="en-US" sz="16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627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565" y="53086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FHWA Every Day Counts </a:t>
            </a:r>
            <a:r>
              <a:rPr lang="en-US" sz="4000" dirty="0" smtClean="0"/>
              <a:t>Outreach/Support/Technical Assistance</a:t>
            </a:r>
            <a:endParaRPr lang="en-US" sz="4000" dirty="0"/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>
            <a:off x="6023144" y="5580578"/>
            <a:ext cx="1013851" cy="972622"/>
          </a:xfrm>
          <a:custGeom>
            <a:avLst/>
            <a:gdLst>
              <a:gd name="T0" fmla="*/ 440 w 580"/>
              <a:gd name="T1" fmla="*/ 40 h 519"/>
              <a:gd name="T2" fmla="*/ 298 w 580"/>
              <a:gd name="T3" fmla="*/ 24 h 519"/>
              <a:gd name="T4" fmla="*/ 194 w 580"/>
              <a:gd name="T5" fmla="*/ 14 h 519"/>
              <a:gd name="T6" fmla="*/ 186 w 580"/>
              <a:gd name="T7" fmla="*/ 6 h 519"/>
              <a:gd name="T8" fmla="*/ 0 w 580"/>
              <a:gd name="T9" fmla="*/ 68 h 519"/>
              <a:gd name="T10" fmla="*/ 26 w 580"/>
              <a:gd name="T11" fmla="*/ 50 h 519"/>
              <a:gd name="T12" fmla="*/ 42 w 580"/>
              <a:gd name="T13" fmla="*/ 42 h 519"/>
              <a:gd name="T14" fmla="*/ 96 w 580"/>
              <a:gd name="T15" fmla="*/ 50 h 519"/>
              <a:gd name="T16" fmla="*/ 104 w 580"/>
              <a:gd name="T17" fmla="*/ 58 h 519"/>
              <a:gd name="T18" fmla="*/ 96 w 580"/>
              <a:gd name="T19" fmla="*/ 66 h 519"/>
              <a:gd name="T20" fmla="*/ 174 w 580"/>
              <a:gd name="T21" fmla="*/ 113 h 519"/>
              <a:gd name="T22" fmla="*/ 220 w 580"/>
              <a:gd name="T23" fmla="*/ 113 h 519"/>
              <a:gd name="T24" fmla="*/ 252 w 580"/>
              <a:gd name="T25" fmla="*/ 97 h 519"/>
              <a:gd name="T26" fmla="*/ 260 w 580"/>
              <a:gd name="T27" fmla="*/ 90 h 519"/>
              <a:gd name="T28" fmla="*/ 292 w 580"/>
              <a:gd name="T29" fmla="*/ 90 h 519"/>
              <a:gd name="T30" fmla="*/ 322 w 580"/>
              <a:gd name="T31" fmla="*/ 121 h 519"/>
              <a:gd name="T32" fmla="*/ 330 w 580"/>
              <a:gd name="T33" fmla="*/ 137 h 519"/>
              <a:gd name="T34" fmla="*/ 370 w 580"/>
              <a:gd name="T35" fmla="*/ 169 h 519"/>
              <a:gd name="T36" fmla="*/ 376 w 580"/>
              <a:gd name="T37" fmla="*/ 285 h 519"/>
              <a:gd name="T38" fmla="*/ 384 w 580"/>
              <a:gd name="T39" fmla="*/ 277 h 519"/>
              <a:gd name="T40" fmla="*/ 384 w 580"/>
              <a:gd name="T41" fmla="*/ 309 h 519"/>
              <a:gd name="T42" fmla="*/ 416 w 580"/>
              <a:gd name="T43" fmla="*/ 371 h 519"/>
              <a:gd name="T44" fmla="*/ 432 w 580"/>
              <a:gd name="T45" fmla="*/ 387 h 519"/>
              <a:gd name="T46" fmla="*/ 432 w 580"/>
              <a:gd name="T47" fmla="*/ 403 h 519"/>
              <a:gd name="T48" fmla="*/ 462 w 580"/>
              <a:gd name="T49" fmla="*/ 457 h 519"/>
              <a:gd name="T50" fmla="*/ 486 w 580"/>
              <a:gd name="T51" fmla="*/ 465 h 519"/>
              <a:gd name="T52" fmla="*/ 494 w 580"/>
              <a:gd name="T53" fmla="*/ 511 h 519"/>
              <a:gd name="T54" fmla="*/ 502 w 580"/>
              <a:gd name="T55" fmla="*/ 519 h 519"/>
              <a:gd name="T56" fmla="*/ 556 w 580"/>
              <a:gd name="T57" fmla="*/ 503 h 519"/>
              <a:gd name="T58" fmla="*/ 572 w 580"/>
              <a:gd name="T59" fmla="*/ 503 h 519"/>
              <a:gd name="T60" fmla="*/ 580 w 580"/>
              <a:gd name="T61" fmla="*/ 441 h 519"/>
              <a:gd name="T62" fmla="*/ 540 w 580"/>
              <a:gd name="T63" fmla="*/ 261 h 519"/>
              <a:gd name="T64" fmla="*/ 470 w 580"/>
              <a:gd name="T65" fmla="*/ 42 h 519"/>
              <a:gd name="T66" fmla="*/ 470 w 580"/>
              <a:gd name="T67" fmla="*/ 12 h 519"/>
              <a:gd name="T68" fmla="*/ 458 w 580"/>
              <a:gd name="T69" fmla="*/ 14 h 519"/>
              <a:gd name="T70" fmla="*/ 452 w 580"/>
              <a:gd name="T71" fmla="*/ 20 h 5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80" h="519">
                <a:moveTo>
                  <a:pt x="452" y="20"/>
                </a:moveTo>
                <a:lnTo>
                  <a:pt x="440" y="40"/>
                </a:lnTo>
                <a:lnTo>
                  <a:pt x="318" y="40"/>
                </a:lnTo>
                <a:lnTo>
                  <a:pt x="298" y="24"/>
                </a:lnTo>
                <a:lnTo>
                  <a:pt x="212" y="24"/>
                </a:lnTo>
                <a:lnTo>
                  <a:pt x="194" y="14"/>
                </a:lnTo>
                <a:lnTo>
                  <a:pt x="186" y="0"/>
                </a:lnTo>
                <a:lnTo>
                  <a:pt x="186" y="6"/>
                </a:lnTo>
                <a:lnTo>
                  <a:pt x="0" y="6"/>
                </a:lnTo>
                <a:lnTo>
                  <a:pt x="0" y="68"/>
                </a:lnTo>
                <a:lnTo>
                  <a:pt x="18" y="66"/>
                </a:lnTo>
                <a:lnTo>
                  <a:pt x="26" y="50"/>
                </a:lnTo>
                <a:lnTo>
                  <a:pt x="34" y="50"/>
                </a:lnTo>
                <a:lnTo>
                  <a:pt x="42" y="42"/>
                </a:lnTo>
                <a:lnTo>
                  <a:pt x="42" y="58"/>
                </a:lnTo>
                <a:lnTo>
                  <a:pt x="96" y="50"/>
                </a:lnTo>
                <a:lnTo>
                  <a:pt x="104" y="50"/>
                </a:lnTo>
                <a:lnTo>
                  <a:pt x="104" y="58"/>
                </a:lnTo>
                <a:lnTo>
                  <a:pt x="96" y="58"/>
                </a:lnTo>
                <a:lnTo>
                  <a:pt x="96" y="66"/>
                </a:lnTo>
                <a:lnTo>
                  <a:pt x="158" y="90"/>
                </a:lnTo>
                <a:lnTo>
                  <a:pt x="174" y="113"/>
                </a:lnTo>
                <a:lnTo>
                  <a:pt x="182" y="121"/>
                </a:lnTo>
                <a:lnTo>
                  <a:pt x="220" y="113"/>
                </a:lnTo>
                <a:lnTo>
                  <a:pt x="236" y="97"/>
                </a:lnTo>
                <a:lnTo>
                  <a:pt x="252" y="97"/>
                </a:lnTo>
                <a:lnTo>
                  <a:pt x="252" y="90"/>
                </a:lnTo>
                <a:lnTo>
                  <a:pt x="260" y="90"/>
                </a:lnTo>
                <a:lnTo>
                  <a:pt x="268" y="90"/>
                </a:lnTo>
                <a:lnTo>
                  <a:pt x="292" y="90"/>
                </a:lnTo>
                <a:lnTo>
                  <a:pt x="314" y="121"/>
                </a:lnTo>
                <a:lnTo>
                  <a:pt x="322" y="121"/>
                </a:lnTo>
                <a:lnTo>
                  <a:pt x="322" y="137"/>
                </a:lnTo>
                <a:lnTo>
                  <a:pt x="330" y="137"/>
                </a:lnTo>
                <a:lnTo>
                  <a:pt x="354" y="161"/>
                </a:lnTo>
                <a:lnTo>
                  <a:pt x="370" y="169"/>
                </a:lnTo>
                <a:lnTo>
                  <a:pt x="376" y="177"/>
                </a:lnTo>
                <a:lnTo>
                  <a:pt x="376" y="285"/>
                </a:lnTo>
                <a:lnTo>
                  <a:pt x="384" y="285"/>
                </a:lnTo>
                <a:lnTo>
                  <a:pt x="384" y="277"/>
                </a:lnTo>
                <a:lnTo>
                  <a:pt x="392" y="277"/>
                </a:lnTo>
                <a:lnTo>
                  <a:pt x="384" y="309"/>
                </a:lnTo>
                <a:lnTo>
                  <a:pt x="392" y="325"/>
                </a:lnTo>
                <a:lnTo>
                  <a:pt x="416" y="371"/>
                </a:lnTo>
                <a:lnTo>
                  <a:pt x="432" y="363"/>
                </a:lnTo>
                <a:lnTo>
                  <a:pt x="432" y="387"/>
                </a:lnTo>
                <a:lnTo>
                  <a:pt x="440" y="387"/>
                </a:lnTo>
                <a:lnTo>
                  <a:pt x="432" y="403"/>
                </a:lnTo>
                <a:lnTo>
                  <a:pt x="456" y="449"/>
                </a:lnTo>
                <a:lnTo>
                  <a:pt x="462" y="457"/>
                </a:lnTo>
                <a:lnTo>
                  <a:pt x="478" y="457"/>
                </a:lnTo>
                <a:lnTo>
                  <a:pt x="486" y="465"/>
                </a:lnTo>
                <a:lnTo>
                  <a:pt x="494" y="497"/>
                </a:lnTo>
                <a:lnTo>
                  <a:pt x="494" y="511"/>
                </a:lnTo>
                <a:lnTo>
                  <a:pt x="502" y="511"/>
                </a:lnTo>
                <a:lnTo>
                  <a:pt x="502" y="519"/>
                </a:lnTo>
                <a:lnTo>
                  <a:pt x="534" y="519"/>
                </a:lnTo>
                <a:lnTo>
                  <a:pt x="556" y="503"/>
                </a:lnTo>
                <a:lnTo>
                  <a:pt x="564" y="511"/>
                </a:lnTo>
                <a:lnTo>
                  <a:pt x="572" y="503"/>
                </a:lnTo>
                <a:lnTo>
                  <a:pt x="564" y="497"/>
                </a:lnTo>
                <a:lnTo>
                  <a:pt x="580" y="441"/>
                </a:lnTo>
                <a:lnTo>
                  <a:pt x="580" y="363"/>
                </a:lnTo>
                <a:lnTo>
                  <a:pt x="540" y="261"/>
                </a:lnTo>
                <a:lnTo>
                  <a:pt x="540" y="223"/>
                </a:lnTo>
                <a:lnTo>
                  <a:pt x="470" y="42"/>
                </a:lnTo>
                <a:lnTo>
                  <a:pt x="470" y="34"/>
                </a:lnTo>
                <a:lnTo>
                  <a:pt x="470" y="12"/>
                </a:lnTo>
                <a:lnTo>
                  <a:pt x="472" y="8"/>
                </a:lnTo>
                <a:lnTo>
                  <a:pt x="458" y="14"/>
                </a:lnTo>
                <a:lnTo>
                  <a:pt x="452" y="20"/>
                </a:lnTo>
                <a:lnTo>
                  <a:pt x="452" y="20"/>
                </a:lnTo>
                <a:close/>
              </a:path>
            </a:pathLst>
          </a:custGeom>
          <a:solidFill>
            <a:srgbClr val="FC8420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5886798" y="4767248"/>
            <a:ext cx="461476" cy="952008"/>
          </a:xfrm>
          <a:custGeom>
            <a:avLst/>
            <a:gdLst>
              <a:gd name="T0" fmla="*/ 132 w 132"/>
              <a:gd name="T1" fmla="*/ 220 h 254"/>
              <a:gd name="T2" fmla="*/ 132 w 132"/>
              <a:gd name="T3" fmla="*/ 217 h 254"/>
              <a:gd name="T4" fmla="*/ 131 w 132"/>
              <a:gd name="T5" fmla="*/ 216 h 254"/>
              <a:gd name="T6" fmla="*/ 131 w 132"/>
              <a:gd name="T7" fmla="*/ 132 h 254"/>
              <a:gd name="T8" fmla="*/ 125 w 132"/>
              <a:gd name="T9" fmla="*/ 116 h 254"/>
              <a:gd name="T10" fmla="*/ 125 w 132"/>
              <a:gd name="T11" fmla="*/ 90 h 254"/>
              <a:gd name="T12" fmla="*/ 119 w 132"/>
              <a:gd name="T13" fmla="*/ 77 h 254"/>
              <a:gd name="T14" fmla="*/ 119 w 132"/>
              <a:gd name="T15" fmla="*/ 71 h 254"/>
              <a:gd name="T16" fmla="*/ 115 w 132"/>
              <a:gd name="T17" fmla="*/ 63 h 254"/>
              <a:gd name="T18" fmla="*/ 115 w 132"/>
              <a:gd name="T19" fmla="*/ 22 h 254"/>
              <a:gd name="T20" fmla="*/ 111 w 132"/>
              <a:gd name="T21" fmla="*/ 9 h 254"/>
              <a:gd name="T22" fmla="*/ 111 w 132"/>
              <a:gd name="T23" fmla="*/ 0 h 254"/>
              <a:gd name="T24" fmla="*/ 16 w 132"/>
              <a:gd name="T25" fmla="*/ 0 h 254"/>
              <a:gd name="T26" fmla="*/ 16 w 132"/>
              <a:gd name="T27" fmla="*/ 56 h 254"/>
              <a:gd name="T28" fmla="*/ 16 w 132"/>
              <a:gd name="T29" fmla="*/ 68 h 254"/>
              <a:gd name="T30" fmla="*/ 16 w 132"/>
              <a:gd name="T31" fmla="*/ 68 h 254"/>
              <a:gd name="T32" fmla="*/ 7 w 132"/>
              <a:gd name="T33" fmla="*/ 92 h 254"/>
              <a:gd name="T34" fmla="*/ 6 w 132"/>
              <a:gd name="T35" fmla="*/ 108 h 254"/>
              <a:gd name="T36" fmla="*/ 1 w 132"/>
              <a:gd name="T37" fmla="*/ 157 h 254"/>
              <a:gd name="T38" fmla="*/ 1 w 132"/>
              <a:gd name="T39" fmla="*/ 248 h 254"/>
              <a:gd name="T40" fmla="*/ 1 w 132"/>
              <a:gd name="T41" fmla="*/ 248 h 254"/>
              <a:gd name="T42" fmla="*/ 17 w 132"/>
              <a:gd name="T43" fmla="*/ 250 h 254"/>
              <a:gd name="T44" fmla="*/ 17 w 132"/>
              <a:gd name="T45" fmla="*/ 246 h 254"/>
              <a:gd name="T46" fmla="*/ 25 w 132"/>
              <a:gd name="T47" fmla="*/ 223 h 254"/>
              <a:gd name="T48" fmla="*/ 25 w 132"/>
              <a:gd name="T49" fmla="*/ 246 h 254"/>
              <a:gd name="T50" fmla="*/ 25 w 132"/>
              <a:gd name="T51" fmla="*/ 250 h 254"/>
              <a:gd name="T52" fmla="*/ 25 w 132"/>
              <a:gd name="T53" fmla="*/ 254 h 254"/>
              <a:gd name="T54" fmla="*/ 39 w 132"/>
              <a:gd name="T55" fmla="*/ 251 h 254"/>
              <a:gd name="T56" fmla="*/ 39 w 132"/>
              <a:gd name="T57" fmla="*/ 220 h 254"/>
              <a:gd name="T58" fmla="*/ 132 w 132"/>
              <a:gd name="T59" fmla="*/ 22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2" h="254">
                <a:moveTo>
                  <a:pt x="132" y="220"/>
                </a:moveTo>
                <a:cubicBezTo>
                  <a:pt x="132" y="217"/>
                  <a:pt x="132" y="217"/>
                  <a:pt x="132" y="217"/>
                </a:cubicBezTo>
                <a:cubicBezTo>
                  <a:pt x="131" y="216"/>
                  <a:pt x="131" y="216"/>
                  <a:pt x="131" y="216"/>
                </a:cubicBezTo>
                <a:cubicBezTo>
                  <a:pt x="131" y="132"/>
                  <a:pt x="131" y="132"/>
                  <a:pt x="131" y="132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5" y="90"/>
                  <a:pt x="125" y="90"/>
                  <a:pt x="125" y="90"/>
                </a:cubicBezTo>
                <a:cubicBezTo>
                  <a:pt x="119" y="77"/>
                  <a:pt x="119" y="77"/>
                  <a:pt x="119" y="77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5" y="63"/>
                  <a:pt x="115" y="63"/>
                  <a:pt x="115" y="63"/>
                </a:cubicBezTo>
                <a:cubicBezTo>
                  <a:pt x="115" y="22"/>
                  <a:pt x="115" y="22"/>
                  <a:pt x="115" y="22"/>
                </a:cubicBezTo>
                <a:cubicBezTo>
                  <a:pt x="111" y="9"/>
                  <a:pt x="111" y="9"/>
                  <a:pt x="111" y="9"/>
                </a:cubicBezTo>
                <a:cubicBezTo>
                  <a:pt x="111" y="0"/>
                  <a:pt x="111" y="0"/>
                  <a:pt x="1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6" y="56"/>
                  <a:pt x="16" y="56"/>
                  <a:pt x="16" y="56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78"/>
                  <a:pt x="7" y="90"/>
                  <a:pt x="7" y="92"/>
                </a:cubicBezTo>
                <a:cubicBezTo>
                  <a:pt x="7" y="93"/>
                  <a:pt x="7" y="99"/>
                  <a:pt x="6" y="108"/>
                </a:cubicBezTo>
                <a:cubicBezTo>
                  <a:pt x="3" y="126"/>
                  <a:pt x="0" y="154"/>
                  <a:pt x="1" y="157"/>
                </a:cubicBezTo>
                <a:cubicBezTo>
                  <a:pt x="2" y="161"/>
                  <a:pt x="1" y="227"/>
                  <a:pt x="1" y="248"/>
                </a:cubicBezTo>
                <a:cubicBezTo>
                  <a:pt x="1" y="248"/>
                  <a:pt x="1" y="248"/>
                  <a:pt x="1" y="248"/>
                </a:cubicBezTo>
                <a:cubicBezTo>
                  <a:pt x="17" y="250"/>
                  <a:pt x="17" y="250"/>
                  <a:pt x="17" y="250"/>
                </a:cubicBezTo>
                <a:cubicBezTo>
                  <a:pt x="17" y="246"/>
                  <a:pt x="17" y="246"/>
                  <a:pt x="17" y="246"/>
                </a:cubicBezTo>
                <a:cubicBezTo>
                  <a:pt x="25" y="223"/>
                  <a:pt x="25" y="223"/>
                  <a:pt x="25" y="223"/>
                </a:cubicBezTo>
                <a:cubicBezTo>
                  <a:pt x="25" y="246"/>
                  <a:pt x="25" y="246"/>
                  <a:pt x="25" y="246"/>
                </a:cubicBezTo>
                <a:cubicBezTo>
                  <a:pt x="25" y="250"/>
                  <a:pt x="25" y="250"/>
                  <a:pt x="25" y="250"/>
                </a:cubicBezTo>
                <a:cubicBezTo>
                  <a:pt x="25" y="254"/>
                  <a:pt x="25" y="254"/>
                  <a:pt x="25" y="254"/>
                </a:cubicBezTo>
                <a:cubicBezTo>
                  <a:pt x="39" y="251"/>
                  <a:pt x="39" y="251"/>
                  <a:pt x="39" y="251"/>
                </a:cubicBezTo>
                <a:cubicBezTo>
                  <a:pt x="39" y="220"/>
                  <a:pt x="39" y="220"/>
                  <a:pt x="39" y="220"/>
                </a:cubicBezTo>
                <a:lnTo>
                  <a:pt x="132" y="220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>
            <a:off x="5449795" y="4767248"/>
            <a:ext cx="492942" cy="952008"/>
          </a:xfrm>
          <a:custGeom>
            <a:avLst/>
            <a:gdLst>
              <a:gd name="T0" fmla="*/ 131 w 141"/>
              <a:gd name="T1" fmla="*/ 108 h 254"/>
              <a:gd name="T2" fmla="*/ 141 w 141"/>
              <a:gd name="T3" fmla="*/ 68 h 254"/>
              <a:gd name="T4" fmla="*/ 141 w 141"/>
              <a:gd name="T5" fmla="*/ 56 h 254"/>
              <a:gd name="T6" fmla="*/ 47 w 141"/>
              <a:gd name="T7" fmla="*/ 0 h 254"/>
              <a:gd name="T8" fmla="*/ 44 w 141"/>
              <a:gd name="T9" fmla="*/ 10 h 254"/>
              <a:gd name="T10" fmla="*/ 37 w 141"/>
              <a:gd name="T11" fmla="*/ 35 h 254"/>
              <a:gd name="T12" fmla="*/ 32 w 141"/>
              <a:gd name="T13" fmla="*/ 44 h 254"/>
              <a:gd name="T14" fmla="*/ 30 w 141"/>
              <a:gd name="T15" fmla="*/ 46 h 254"/>
              <a:gd name="T16" fmla="*/ 27 w 141"/>
              <a:gd name="T17" fmla="*/ 49 h 254"/>
              <a:gd name="T18" fmla="*/ 25 w 141"/>
              <a:gd name="T19" fmla="*/ 50 h 254"/>
              <a:gd name="T20" fmla="*/ 24 w 141"/>
              <a:gd name="T21" fmla="*/ 50 h 254"/>
              <a:gd name="T22" fmla="*/ 17 w 141"/>
              <a:gd name="T23" fmla="*/ 59 h 254"/>
              <a:gd name="T24" fmla="*/ 19 w 141"/>
              <a:gd name="T25" fmla="*/ 75 h 254"/>
              <a:gd name="T26" fmla="*/ 20 w 141"/>
              <a:gd name="T27" fmla="*/ 86 h 254"/>
              <a:gd name="T28" fmla="*/ 19 w 141"/>
              <a:gd name="T29" fmla="*/ 87 h 254"/>
              <a:gd name="T30" fmla="*/ 18 w 141"/>
              <a:gd name="T31" fmla="*/ 88 h 254"/>
              <a:gd name="T32" fmla="*/ 17 w 141"/>
              <a:gd name="T33" fmla="*/ 89 h 254"/>
              <a:gd name="T34" fmla="*/ 17 w 141"/>
              <a:gd name="T35" fmla="*/ 90 h 254"/>
              <a:gd name="T36" fmla="*/ 14 w 141"/>
              <a:gd name="T37" fmla="*/ 100 h 254"/>
              <a:gd name="T38" fmla="*/ 14 w 141"/>
              <a:gd name="T39" fmla="*/ 148 h 254"/>
              <a:gd name="T40" fmla="*/ 0 w 141"/>
              <a:gd name="T41" fmla="*/ 195 h 254"/>
              <a:gd name="T42" fmla="*/ 60 w 141"/>
              <a:gd name="T43" fmla="*/ 200 h 254"/>
              <a:gd name="T44" fmla="*/ 55 w 141"/>
              <a:gd name="T45" fmla="*/ 205 h 254"/>
              <a:gd name="T46" fmla="*/ 59 w 141"/>
              <a:gd name="T47" fmla="*/ 217 h 254"/>
              <a:gd name="T48" fmla="*/ 63 w 141"/>
              <a:gd name="T49" fmla="*/ 220 h 254"/>
              <a:gd name="T50" fmla="*/ 61 w 141"/>
              <a:gd name="T51" fmla="*/ 241 h 254"/>
              <a:gd name="T52" fmla="*/ 56 w 141"/>
              <a:gd name="T53" fmla="*/ 249 h 254"/>
              <a:gd name="T54" fmla="*/ 57 w 141"/>
              <a:gd name="T55" fmla="*/ 249 h 254"/>
              <a:gd name="T56" fmla="*/ 87 w 141"/>
              <a:gd name="T57" fmla="*/ 254 h 254"/>
              <a:gd name="T58" fmla="*/ 103 w 141"/>
              <a:gd name="T59" fmla="*/ 250 h 254"/>
              <a:gd name="T60" fmla="*/ 126 w 141"/>
              <a:gd name="T61" fmla="*/ 248 h 254"/>
              <a:gd name="T62" fmla="*/ 126 w 141"/>
              <a:gd name="T63" fmla="*/ 157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1" h="254">
                <a:moveTo>
                  <a:pt x="126" y="157"/>
                </a:moveTo>
                <a:cubicBezTo>
                  <a:pt x="125" y="154"/>
                  <a:pt x="128" y="126"/>
                  <a:pt x="131" y="108"/>
                </a:cubicBezTo>
                <a:cubicBezTo>
                  <a:pt x="132" y="99"/>
                  <a:pt x="132" y="93"/>
                  <a:pt x="132" y="92"/>
                </a:cubicBezTo>
                <a:cubicBezTo>
                  <a:pt x="132" y="90"/>
                  <a:pt x="137" y="78"/>
                  <a:pt x="141" y="68"/>
                </a:cubicBezTo>
                <a:cubicBezTo>
                  <a:pt x="141" y="68"/>
                  <a:pt x="141" y="68"/>
                  <a:pt x="141" y="68"/>
                </a:cubicBezTo>
                <a:cubicBezTo>
                  <a:pt x="141" y="56"/>
                  <a:pt x="141" y="56"/>
                  <a:pt x="141" y="56"/>
                </a:cubicBezTo>
                <a:cubicBezTo>
                  <a:pt x="141" y="0"/>
                  <a:pt x="141" y="0"/>
                  <a:pt x="14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45" y="5"/>
                  <a:pt x="45" y="5"/>
                  <a:pt x="45" y="5"/>
                </a:cubicBezTo>
                <a:cubicBezTo>
                  <a:pt x="44" y="10"/>
                  <a:pt x="44" y="10"/>
                  <a:pt x="44" y="10"/>
                </a:cubicBezTo>
                <a:cubicBezTo>
                  <a:pt x="37" y="16"/>
                  <a:pt x="37" y="16"/>
                  <a:pt x="37" y="16"/>
                </a:cubicBezTo>
                <a:cubicBezTo>
                  <a:pt x="37" y="35"/>
                  <a:pt x="37" y="35"/>
                  <a:pt x="37" y="35"/>
                </a:cubicBezTo>
                <a:cubicBezTo>
                  <a:pt x="37" y="35"/>
                  <a:pt x="37" y="35"/>
                  <a:pt x="37" y="35"/>
                </a:cubicBezTo>
                <a:cubicBezTo>
                  <a:pt x="37" y="35"/>
                  <a:pt x="35" y="39"/>
                  <a:pt x="32" y="44"/>
                </a:cubicBezTo>
                <a:cubicBezTo>
                  <a:pt x="30" y="46"/>
                  <a:pt x="30" y="46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6"/>
                  <a:pt x="29" y="47"/>
                  <a:pt x="27" y="49"/>
                </a:cubicBezTo>
                <a:cubicBezTo>
                  <a:pt x="26" y="50"/>
                  <a:pt x="26" y="50"/>
                  <a:pt x="26" y="50"/>
                </a:cubicBezTo>
                <a:cubicBezTo>
                  <a:pt x="25" y="50"/>
                  <a:pt x="25" y="50"/>
                  <a:pt x="25" y="50"/>
                </a:cubicBezTo>
                <a:cubicBezTo>
                  <a:pt x="25" y="50"/>
                  <a:pt x="25" y="50"/>
                  <a:pt x="25" y="50"/>
                </a:cubicBez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4" y="50"/>
                  <a:pt x="24" y="50"/>
                </a:cubicBezTo>
                <a:cubicBezTo>
                  <a:pt x="23" y="52"/>
                  <a:pt x="19" y="56"/>
                  <a:pt x="17" y="59"/>
                </a:cubicBezTo>
                <a:cubicBezTo>
                  <a:pt x="17" y="63"/>
                  <a:pt x="17" y="63"/>
                  <a:pt x="17" y="63"/>
                </a:cubicBezTo>
                <a:cubicBezTo>
                  <a:pt x="18" y="68"/>
                  <a:pt x="19" y="75"/>
                  <a:pt x="19" y="75"/>
                </a:cubicBezTo>
                <a:cubicBezTo>
                  <a:pt x="19" y="78"/>
                  <a:pt x="20" y="81"/>
                  <a:pt x="20" y="84"/>
                </a:cubicBezTo>
                <a:cubicBezTo>
                  <a:pt x="20" y="86"/>
                  <a:pt x="20" y="86"/>
                  <a:pt x="20" y="86"/>
                </a:cubicBezTo>
                <a:cubicBezTo>
                  <a:pt x="19" y="86"/>
                  <a:pt x="19" y="86"/>
                  <a:pt x="19" y="86"/>
                </a:cubicBezTo>
                <a:cubicBezTo>
                  <a:pt x="19" y="87"/>
                  <a:pt x="19" y="87"/>
                  <a:pt x="19" y="87"/>
                </a:cubicBezTo>
                <a:cubicBezTo>
                  <a:pt x="18" y="87"/>
                  <a:pt x="18" y="87"/>
                  <a:pt x="18" y="87"/>
                </a:cubicBezTo>
                <a:cubicBezTo>
                  <a:pt x="18" y="88"/>
                  <a:pt x="18" y="88"/>
                  <a:pt x="18" y="88"/>
                </a:cubicBezTo>
                <a:cubicBezTo>
                  <a:pt x="18" y="88"/>
                  <a:pt x="18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90"/>
                  <a:pt x="17" y="90"/>
                  <a:pt x="17" y="90"/>
                </a:cubicBezTo>
                <a:cubicBezTo>
                  <a:pt x="17" y="90"/>
                  <a:pt x="17" y="90"/>
                  <a:pt x="17" y="90"/>
                </a:cubicBezTo>
                <a:cubicBezTo>
                  <a:pt x="17" y="91"/>
                  <a:pt x="16" y="93"/>
                  <a:pt x="14" y="99"/>
                </a:cubicBezTo>
                <a:cubicBezTo>
                  <a:pt x="14" y="100"/>
                  <a:pt x="14" y="100"/>
                  <a:pt x="14" y="100"/>
                </a:cubicBezTo>
                <a:cubicBezTo>
                  <a:pt x="14" y="100"/>
                  <a:pt x="14" y="100"/>
                  <a:pt x="14" y="100"/>
                </a:cubicBezTo>
                <a:cubicBezTo>
                  <a:pt x="14" y="148"/>
                  <a:pt x="14" y="148"/>
                  <a:pt x="14" y="148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195"/>
                  <a:pt x="0" y="195"/>
                  <a:pt x="0" y="195"/>
                </a:cubicBezTo>
                <a:cubicBezTo>
                  <a:pt x="59" y="195"/>
                  <a:pt x="59" y="195"/>
                  <a:pt x="59" y="195"/>
                </a:cubicBezTo>
                <a:cubicBezTo>
                  <a:pt x="60" y="200"/>
                  <a:pt x="60" y="200"/>
                  <a:pt x="60" y="200"/>
                </a:cubicBezTo>
                <a:cubicBezTo>
                  <a:pt x="61" y="201"/>
                  <a:pt x="61" y="202"/>
                  <a:pt x="60" y="203"/>
                </a:cubicBezTo>
                <a:cubicBezTo>
                  <a:pt x="59" y="205"/>
                  <a:pt x="56" y="205"/>
                  <a:pt x="55" y="205"/>
                </a:cubicBezTo>
                <a:cubicBezTo>
                  <a:pt x="55" y="217"/>
                  <a:pt x="55" y="217"/>
                  <a:pt x="55" y="217"/>
                </a:cubicBezTo>
                <a:cubicBezTo>
                  <a:pt x="59" y="217"/>
                  <a:pt x="59" y="217"/>
                  <a:pt x="59" y="217"/>
                </a:cubicBezTo>
                <a:cubicBezTo>
                  <a:pt x="59" y="220"/>
                  <a:pt x="59" y="220"/>
                  <a:pt x="59" y="220"/>
                </a:cubicBezTo>
                <a:cubicBezTo>
                  <a:pt x="63" y="220"/>
                  <a:pt x="63" y="220"/>
                  <a:pt x="63" y="220"/>
                </a:cubicBezTo>
                <a:cubicBezTo>
                  <a:pt x="61" y="233"/>
                  <a:pt x="61" y="233"/>
                  <a:pt x="61" y="233"/>
                </a:cubicBezTo>
                <a:cubicBezTo>
                  <a:pt x="61" y="241"/>
                  <a:pt x="61" y="241"/>
                  <a:pt x="61" y="241"/>
                </a:cubicBezTo>
                <a:cubicBezTo>
                  <a:pt x="61" y="243"/>
                  <a:pt x="58" y="244"/>
                  <a:pt x="56" y="244"/>
                </a:cubicBezTo>
                <a:cubicBezTo>
                  <a:pt x="56" y="249"/>
                  <a:pt x="56" y="249"/>
                  <a:pt x="56" y="249"/>
                </a:cubicBezTo>
                <a:cubicBezTo>
                  <a:pt x="57" y="249"/>
                  <a:pt x="57" y="249"/>
                  <a:pt x="57" y="249"/>
                </a:cubicBezTo>
                <a:cubicBezTo>
                  <a:pt x="57" y="249"/>
                  <a:pt x="57" y="249"/>
                  <a:pt x="57" y="249"/>
                </a:cubicBezTo>
                <a:cubicBezTo>
                  <a:pt x="64" y="246"/>
                  <a:pt x="64" y="246"/>
                  <a:pt x="64" y="246"/>
                </a:cubicBezTo>
                <a:cubicBezTo>
                  <a:pt x="87" y="254"/>
                  <a:pt x="87" y="254"/>
                  <a:pt x="87" y="254"/>
                </a:cubicBezTo>
                <a:cubicBezTo>
                  <a:pt x="95" y="250"/>
                  <a:pt x="95" y="250"/>
                  <a:pt x="95" y="250"/>
                </a:cubicBezTo>
                <a:cubicBezTo>
                  <a:pt x="103" y="250"/>
                  <a:pt x="103" y="250"/>
                  <a:pt x="103" y="250"/>
                </a:cubicBezTo>
                <a:cubicBezTo>
                  <a:pt x="110" y="246"/>
                  <a:pt x="110" y="246"/>
                  <a:pt x="110" y="246"/>
                </a:cubicBezTo>
                <a:cubicBezTo>
                  <a:pt x="126" y="248"/>
                  <a:pt x="126" y="248"/>
                  <a:pt x="126" y="248"/>
                </a:cubicBezTo>
                <a:cubicBezTo>
                  <a:pt x="126" y="248"/>
                  <a:pt x="126" y="248"/>
                  <a:pt x="126" y="248"/>
                </a:cubicBezTo>
                <a:cubicBezTo>
                  <a:pt x="126" y="227"/>
                  <a:pt x="127" y="161"/>
                  <a:pt x="126" y="15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>
            <a:off x="6418195" y="4474900"/>
            <a:ext cx="1235849" cy="614681"/>
          </a:xfrm>
          <a:custGeom>
            <a:avLst/>
            <a:gdLst>
              <a:gd name="T0" fmla="*/ 103 w 353"/>
              <a:gd name="T1" fmla="*/ 22 h 164"/>
              <a:gd name="T2" fmla="*/ 95 w 353"/>
              <a:gd name="T3" fmla="*/ 25 h 164"/>
              <a:gd name="T4" fmla="*/ 94 w 353"/>
              <a:gd name="T5" fmla="*/ 29 h 164"/>
              <a:gd name="T6" fmla="*/ 66 w 353"/>
              <a:gd name="T7" fmla="*/ 34 h 164"/>
              <a:gd name="T8" fmla="*/ 50 w 353"/>
              <a:gd name="T9" fmla="*/ 45 h 164"/>
              <a:gd name="T10" fmla="*/ 42 w 353"/>
              <a:gd name="T11" fmla="*/ 48 h 164"/>
              <a:gd name="T12" fmla="*/ 31 w 353"/>
              <a:gd name="T13" fmla="*/ 52 h 164"/>
              <a:gd name="T14" fmla="*/ 19 w 353"/>
              <a:gd name="T15" fmla="*/ 58 h 164"/>
              <a:gd name="T16" fmla="*/ 7 w 353"/>
              <a:gd name="T17" fmla="*/ 65 h 164"/>
              <a:gd name="T18" fmla="*/ 3 w 353"/>
              <a:gd name="T19" fmla="*/ 70 h 164"/>
              <a:gd name="T20" fmla="*/ 0 w 353"/>
              <a:gd name="T21" fmla="*/ 73 h 164"/>
              <a:gd name="T22" fmla="*/ 0 w 353"/>
              <a:gd name="T23" fmla="*/ 78 h 164"/>
              <a:gd name="T24" fmla="*/ 73 w 353"/>
              <a:gd name="T25" fmla="*/ 74 h 164"/>
              <a:gd name="T26" fmla="*/ 70 w 353"/>
              <a:gd name="T27" fmla="*/ 74 h 164"/>
              <a:gd name="T28" fmla="*/ 75 w 353"/>
              <a:gd name="T29" fmla="*/ 71 h 164"/>
              <a:gd name="T30" fmla="*/ 140 w 353"/>
              <a:gd name="T31" fmla="*/ 71 h 164"/>
              <a:gd name="T32" fmla="*/ 154 w 353"/>
              <a:gd name="T33" fmla="*/ 78 h 164"/>
              <a:gd name="T34" fmla="*/ 193 w 353"/>
              <a:gd name="T35" fmla="*/ 88 h 164"/>
              <a:gd name="T36" fmla="*/ 206 w 353"/>
              <a:gd name="T37" fmla="*/ 95 h 164"/>
              <a:gd name="T38" fmla="*/ 211 w 353"/>
              <a:gd name="T39" fmla="*/ 107 h 164"/>
              <a:gd name="T40" fmla="*/ 226 w 353"/>
              <a:gd name="T41" fmla="*/ 122 h 164"/>
              <a:gd name="T42" fmla="*/ 230 w 353"/>
              <a:gd name="T43" fmla="*/ 125 h 164"/>
              <a:gd name="T44" fmla="*/ 239 w 353"/>
              <a:gd name="T45" fmla="*/ 144 h 164"/>
              <a:gd name="T46" fmla="*/ 255 w 353"/>
              <a:gd name="T47" fmla="*/ 163 h 164"/>
              <a:gd name="T48" fmla="*/ 255 w 353"/>
              <a:gd name="T49" fmla="*/ 163 h 164"/>
              <a:gd name="T50" fmla="*/ 255 w 353"/>
              <a:gd name="T51" fmla="*/ 164 h 164"/>
              <a:gd name="T52" fmla="*/ 271 w 353"/>
              <a:gd name="T53" fmla="*/ 152 h 164"/>
              <a:gd name="T54" fmla="*/ 298 w 353"/>
              <a:gd name="T55" fmla="*/ 133 h 164"/>
              <a:gd name="T56" fmla="*/ 325 w 353"/>
              <a:gd name="T57" fmla="*/ 125 h 164"/>
              <a:gd name="T58" fmla="*/ 325 w 353"/>
              <a:gd name="T59" fmla="*/ 113 h 164"/>
              <a:gd name="T60" fmla="*/ 317 w 353"/>
              <a:gd name="T61" fmla="*/ 117 h 164"/>
              <a:gd name="T62" fmla="*/ 314 w 353"/>
              <a:gd name="T63" fmla="*/ 113 h 164"/>
              <a:gd name="T64" fmla="*/ 317 w 353"/>
              <a:gd name="T65" fmla="*/ 105 h 164"/>
              <a:gd name="T66" fmla="*/ 321 w 353"/>
              <a:gd name="T67" fmla="*/ 98 h 164"/>
              <a:gd name="T68" fmla="*/ 317 w 353"/>
              <a:gd name="T69" fmla="*/ 94 h 164"/>
              <a:gd name="T70" fmla="*/ 325 w 353"/>
              <a:gd name="T71" fmla="*/ 94 h 164"/>
              <a:gd name="T72" fmla="*/ 337 w 353"/>
              <a:gd name="T73" fmla="*/ 98 h 164"/>
              <a:gd name="T74" fmla="*/ 349 w 353"/>
              <a:gd name="T75" fmla="*/ 86 h 164"/>
              <a:gd name="T76" fmla="*/ 349 w 353"/>
              <a:gd name="T77" fmla="*/ 74 h 164"/>
              <a:gd name="T78" fmla="*/ 341 w 353"/>
              <a:gd name="T79" fmla="*/ 82 h 164"/>
              <a:gd name="T80" fmla="*/ 337 w 353"/>
              <a:gd name="T81" fmla="*/ 70 h 164"/>
              <a:gd name="T82" fmla="*/ 314 w 353"/>
              <a:gd name="T83" fmla="*/ 55 h 164"/>
              <a:gd name="T84" fmla="*/ 317 w 353"/>
              <a:gd name="T85" fmla="*/ 62 h 164"/>
              <a:gd name="T86" fmla="*/ 325 w 353"/>
              <a:gd name="T87" fmla="*/ 66 h 164"/>
              <a:gd name="T88" fmla="*/ 337 w 353"/>
              <a:gd name="T89" fmla="*/ 59 h 164"/>
              <a:gd name="T90" fmla="*/ 346 w 353"/>
              <a:gd name="T91" fmla="*/ 59 h 164"/>
              <a:gd name="T92" fmla="*/ 347 w 353"/>
              <a:gd name="T93" fmla="*/ 57 h 164"/>
              <a:gd name="T94" fmla="*/ 341 w 353"/>
              <a:gd name="T95" fmla="*/ 47 h 164"/>
              <a:gd name="T96" fmla="*/ 345 w 353"/>
              <a:gd name="T97" fmla="*/ 23 h 164"/>
              <a:gd name="T98" fmla="*/ 329 w 353"/>
              <a:gd name="T99" fmla="*/ 23 h 164"/>
              <a:gd name="T100" fmla="*/ 321 w 353"/>
              <a:gd name="T101" fmla="*/ 16 h 164"/>
              <a:gd name="T102" fmla="*/ 333 w 353"/>
              <a:gd name="T103" fmla="*/ 16 h 164"/>
              <a:gd name="T104" fmla="*/ 325 w 353"/>
              <a:gd name="T105" fmla="*/ 12 h 164"/>
              <a:gd name="T106" fmla="*/ 325 w 353"/>
              <a:gd name="T107" fmla="*/ 4 h 164"/>
              <a:gd name="T108" fmla="*/ 106 w 353"/>
              <a:gd name="T109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53" h="164">
                <a:moveTo>
                  <a:pt x="106" y="15"/>
                </a:moveTo>
                <a:cubicBezTo>
                  <a:pt x="103" y="22"/>
                  <a:pt x="103" y="22"/>
                  <a:pt x="103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95" y="25"/>
                  <a:pt x="95" y="25"/>
                  <a:pt x="95" y="25"/>
                </a:cubicBezTo>
                <a:cubicBezTo>
                  <a:pt x="94" y="26"/>
                  <a:pt x="94" y="27"/>
                  <a:pt x="94" y="28"/>
                </a:cubicBezTo>
                <a:cubicBezTo>
                  <a:pt x="94" y="29"/>
                  <a:pt x="94" y="29"/>
                  <a:pt x="94" y="29"/>
                </a:cubicBezTo>
                <a:cubicBezTo>
                  <a:pt x="84" y="34"/>
                  <a:pt x="84" y="34"/>
                  <a:pt x="84" y="34"/>
                </a:cubicBezTo>
                <a:cubicBezTo>
                  <a:pt x="66" y="34"/>
                  <a:pt x="66" y="34"/>
                  <a:pt x="66" y="34"/>
                </a:cubicBezTo>
                <a:cubicBezTo>
                  <a:pt x="50" y="41"/>
                  <a:pt x="50" y="41"/>
                  <a:pt x="50" y="41"/>
                </a:cubicBezTo>
                <a:cubicBezTo>
                  <a:pt x="50" y="45"/>
                  <a:pt x="50" y="45"/>
                  <a:pt x="50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2" y="48"/>
                  <a:pt x="42" y="48"/>
                  <a:pt x="42" y="48"/>
                </a:cubicBezTo>
                <a:cubicBezTo>
                  <a:pt x="39" y="48"/>
                  <a:pt x="39" y="48"/>
                  <a:pt x="39" y="48"/>
                </a:cubicBezTo>
                <a:cubicBezTo>
                  <a:pt x="31" y="52"/>
                  <a:pt x="31" y="52"/>
                  <a:pt x="31" y="52"/>
                </a:cubicBezTo>
                <a:cubicBezTo>
                  <a:pt x="27" y="58"/>
                  <a:pt x="27" y="58"/>
                  <a:pt x="27" y="58"/>
                </a:cubicBezTo>
                <a:cubicBezTo>
                  <a:pt x="19" y="58"/>
                  <a:pt x="19" y="58"/>
                  <a:pt x="19" y="58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1"/>
                  <a:pt x="9" y="65"/>
                  <a:pt x="7" y="65"/>
                </a:cubicBezTo>
                <a:cubicBezTo>
                  <a:pt x="5" y="65"/>
                  <a:pt x="4" y="68"/>
                  <a:pt x="3" y="70"/>
                </a:cubicBezTo>
                <a:cubicBezTo>
                  <a:pt x="3" y="70"/>
                  <a:pt x="3" y="70"/>
                  <a:pt x="3" y="70"/>
                </a:cubicBezTo>
                <a:cubicBezTo>
                  <a:pt x="1" y="72"/>
                  <a:pt x="1" y="72"/>
                  <a:pt x="1" y="72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3"/>
                  <a:pt x="0" y="74"/>
                  <a:pt x="0" y="75"/>
                </a:cubicBezTo>
                <a:cubicBezTo>
                  <a:pt x="0" y="78"/>
                  <a:pt x="0" y="78"/>
                  <a:pt x="0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73" y="74"/>
                  <a:pt x="73" y="74"/>
                  <a:pt x="73" y="74"/>
                </a:cubicBezTo>
                <a:cubicBezTo>
                  <a:pt x="73" y="74"/>
                  <a:pt x="73" y="74"/>
                  <a:pt x="73" y="74"/>
                </a:cubicBezTo>
                <a:cubicBezTo>
                  <a:pt x="70" y="74"/>
                  <a:pt x="70" y="74"/>
                  <a:pt x="70" y="74"/>
                </a:cubicBezTo>
                <a:cubicBezTo>
                  <a:pt x="73" y="72"/>
                  <a:pt x="73" y="72"/>
                  <a:pt x="73" y="72"/>
                </a:cubicBezTo>
                <a:cubicBezTo>
                  <a:pt x="73" y="72"/>
                  <a:pt x="74" y="71"/>
                  <a:pt x="75" y="71"/>
                </a:cubicBezTo>
                <a:cubicBezTo>
                  <a:pt x="76" y="71"/>
                  <a:pt x="78" y="70"/>
                  <a:pt x="95" y="70"/>
                </a:cubicBezTo>
                <a:cubicBezTo>
                  <a:pt x="109" y="70"/>
                  <a:pt x="127" y="70"/>
                  <a:pt x="140" y="71"/>
                </a:cubicBezTo>
                <a:cubicBezTo>
                  <a:pt x="140" y="71"/>
                  <a:pt x="140" y="71"/>
                  <a:pt x="140" y="71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65" y="88"/>
                  <a:pt x="165" y="88"/>
                  <a:pt x="165" y="88"/>
                </a:cubicBezTo>
                <a:cubicBezTo>
                  <a:pt x="193" y="88"/>
                  <a:pt x="193" y="88"/>
                  <a:pt x="193" y="88"/>
                </a:cubicBezTo>
                <a:cubicBezTo>
                  <a:pt x="198" y="90"/>
                  <a:pt x="198" y="90"/>
                  <a:pt x="198" y="90"/>
                </a:cubicBezTo>
                <a:cubicBezTo>
                  <a:pt x="206" y="95"/>
                  <a:pt x="206" y="95"/>
                  <a:pt x="206" y="95"/>
                </a:cubicBezTo>
                <a:cubicBezTo>
                  <a:pt x="211" y="99"/>
                  <a:pt x="211" y="99"/>
                  <a:pt x="211" y="99"/>
                </a:cubicBezTo>
                <a:cubicBezTo>
                  <a:pt x="211" y="107"/>
                  <a:pt x="211" y="107"/>
                  <a:pt x="211" y="107"/>
                </a:cubicBezTo>
                <a:cubicBezTo>
                  <a:pt x="220" y="114"/>
                  <a:pt x="220" y="114"/>
                  <a:pt x="220" y="114"/>
                </a:cubicBezTo>
                <a:cubicBezTo>
                  <a:pt x="226" y="122"/>
                  <a:pt x="226" y="122"/>
                  <a:pt x="226" y="122"/>
                </a:cubicBezTo>
                <a:cubicBezTo>
                  <a:pt x="230" y="125"/>
                  <a:pt x="230" y="125"/>
                  <a:pt x="230" y="125"/>
                </a:cubicBezTo>
                <a:cubicBezTo>
                  <a:pt x="230" y="125"/>
                  <a:pt x="230" y="125"/>
                  <a:pt x="230" y="125"/>
                </a:cubicBezTo>
                <a:cubicBezTo>
                  <a:pt x="239" y="132"/>
                  <a:pt x="239" y="132"/>
                  <a:pt x="239" y="132"/>
                </a:cubicBezTo>
                <a:cubicBezTo>
                  <a:pt x="239" y="144"/>
                  <a:pt x="239" y="144"/>
                  <a:pt x="239" y="144"/>
                </a:cubicBezTo>
                <a:cubicBezTo>
                  <a:pt x="254" y="163"/>
                  <a:pt x="254" y="163"/>
                  <a:pt x="254" y="16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55" y="164"/>
                  <a:pt x="255" y="164"/>
                  <a:pt x="255" y="164"/>
                </a:cubicBezTo>
                <a:cubicBezTo>
                  <a:pt x="271" y="160"/>
                  <a:pt x="271" y="160"/>
                  <a:pt x="271" y="160"/>
                </a:cubicBezTo>
                <a:cubicBezTo>
                  <a:pt x="271" y="152"/>
                  <a:pt x="271" y="152"/>
                  <a:pt x="271" y="152"/>
                </a:cubicBezTo>
                <a:cubicBezTo>
                  <a:pt x="278" y="141"/>
                  <a:pt x="278" y="141"/>
                  <a:pt x="278" y="141"/>
                </a:cubicBezTo>
                <a:cubicBezTo>
                  <a:pt x="298" y="133"/>
                  <a:pt x="298" y="133"/>
                  <a:pt x="298" y="133"/>
                </a:cubicBezTo>
                <a:cubicBezTo>
                  <a:pt x="314" y="133"/>
                  <a:pt x="314" y="133"/>
                  <a:pt x="314" y="133"/>
                </a:cubicBezTo>
                <a:cubicBezTo>
                  <a:pt x="325" y="125"/>
                  <a:pt x="325" y="125"/>
                  <a:pt x="325" y="125"/>
                </a:cubicBezTo>
                <a:cubicBezTo>
                  <a:pt x="325" y="121"/>
                  <a:pt x="325" y="121"/>
                  <a:pt x="325" y="121"/>
                </a:cubicBezTo>
                <a:cubicBezTo>
                  <a:pt x="325" y="113"/>
                  <a:pt x="325" y="113"/>
                  <a:pt x="325" y="113"/>
                </a:cubicBezTo>
                <a:cubicBezTo>
                  <a:pt x="317" y="113"/>
                  <a:pt x="317" y="113"/>
                  <a:pt x="317" y="113"/>
                </a:cubicBezTo>
                <a:cubicBezTo>
                  <a:pt x="317" y="117"/>
                  <a:pt x="317" y="117"/>
                  <a:pt x="317" y="117"/>
                </a:cubicBezTo>
                <a:cubicBezTo>
                  <a:pt x="314" y="117"/>
                  <a:pt x="314" y="117"/>
                  <a:pt x="314" y="117"/>
                </a:cubicBezTo>
                <a:cubicBezTo>
                  <a:pt x="314" y="113"/>
                  <a:pt x="314" y="113"/>
                  <a:pt x="314" y="113"/>
                </a:cubicBezTo>
                <a:cubicBezTo>
                  <a:pt x="317" y="109"/>
                  <a:pt x="317" y="109"/>
                  <a:pt x="317" y="109"/>
                </a:cubicBezTo>
                <a:cubicBezTo>
                  <a:pt x="317" y="105"/>
                  <a:pt x="317" y="105"/>
                  <a:pt x="317" y="105"/>
                </a:cubicBezTo>
                <a:cubicBezTo>
                  <a:pt x="321" y="102"/>
                  <a:pt x="321" y="102"/>
                  <a:pt x="321" y="102"/>
                </a:cubicBezTo>
                <a:cubicBezTo>
                  <a:pt x="321" y="98"/>
                  <a:pt x="321" y="98"/>
                  <a:pt x="321" y="98"/>
                </a:cubicBezTo>
                <a:cubicBezTo>
                  <a:pt x="310" y="94"/>
                  <a:pt x="310" y="94"/>
                  <a:pt x="310" y="94"/>
                </a:cubicBezTo>
                <a:cubicBezTo>
                  <a:pt x="317" y="94"/>
                  <a:pt x="317" y="94"/>
                  <a:pt x="317" y="94"/>
                </a:cubicBezTo>
                <a:cubicBezTo>
                  <a:pt x="321" y="90"/>
                  <a:pt x="321" y="90"/>
                  <a:pt x="321" y="90"/>
                </a:cubicBezTo>
                <a:cubicBezTo>
                  <a:pt x="325" y="94"/>
                  <a:pt x="325" y="94"/>
                  <a:pt x="325" y="94"/>
                </a:cubicBezTo>
                <a:cubicBezTo>
                  <a:pt x="329" y="98"/>
                  <a:pt x="329" y="98"/>
                  <a:pt x="329" y="98"/>
                </a:cubicBezTo>
                <a:cubicBezTo>
                  <a:pt x="337" y="98"/>
                  <a:pt x="337" y="98"/>
                  <a:pt x="337" y="98"/>
                </a:cubicBezTo>
                <a:cubicBezTo>
                  <a:pt x="341" y="98"/>
                  <a:pt x="341" y="98"/>
                  <a:pt x="341" y="98"/>
                </a:cubicBezTo>
                <a:cubicBezTo>
                  <a:pt x="349" y="86"/>
                  <a:pt x="349" y="86"/>
                  <a:pt x="349" y="86"/>
                </a:cubicBezTo>
                <a:cubicBezTo>
                  <a:pt x="353" y="86"/>
                  <a:pt x="353" y="86"/>
                  <a:pt x="353" y="86"/>
                </a:cubicBezTo>
                <a:cubicBezTo>
                  <a:pt x="349" y="74"/>
                  <a:pt x="349" y="74"/>
                  <a:pt x="349" y="74"/>
                </a:cubicBezTo>
                <a:cubicBezTo>
                  <a:pt x="349" y="70"/>
                  <a:pt x="349" y="70"/>
                  <a:pt x="349" y="70"/>
                </a:cubicBezTo>
                <a:cubicBezTo>
                  <a:pt x="341" y="82"/>
                  <a:pt x="341" y="82"/>
                  <a:pt x="341" y="82"/>
                </a:cubicBezTo>
                <a:cubicBezTo>
                  <a:pt x="337" y="78"/>
                  <a:pt x="337" y="78"/>
                  <a:pt x="337" y="78"/>
                </a:cubicBezTo>
                <a:cubicBezTo>
                  <a:pt x="337" y="70"/>
                  <a:pt x="337" y="70"/>
                  <a:pt x="337" y="70"/>
                </a:cubicBezTo>
                <a:cubicBezTo>
                  <a:pt x="317" y="70"/>
                  <a:pt x="317" y="70"/>
                  <a:pt x="317" y="70"/>
                </a:cubicBezTo>
                <a:cubicBezTo>
                  <a:pt x="314" y="55"/>
                  <a:pt x="314" y="55"/>
                  <a:pt x="314" y="55"/>
                </a:cubicBezTo>
                <a:cubicBezTo>
                  <a:pt x="317" y="55"/>
                  <a:pt x="317" y="55"/>
                  <a:pt x="317" y="55"/>
                </a:cubicBezTo>
                <a:cubicBezTo>
                  <a:pt x="317" y="62"/>
                  <a:pt x="317" y="62"/>
                  <a:pt x="317" y="62"/>
                </a:cubicBezTo>
                <a:cubicBezTo>
                  <a:pt x="321" y="66"/>
                  <a:pt x="321" y="66"/>
                  <a:pt x="321" y="66"/>
                </a:cubicBezTo>
                <a:cubicBezTo>
                  <a:pt x="325" y="66"/>
                  <a:pt x="325" y="66"/>
                  <a:pt x="325" y="66"/>
                </a:cubicBezTo>
                <a:cubicBezTo>
                  <a:pt x="333" y="59"/>
                  <a:pt x="333" y="59"/>
                  <a:pt x="333" y="59"/>
                </a:cubicBezTo>
                <a:cubicBezTo>
                  <a:pt x="337" y="59"/>
                  <a:pt x="337" y="59"/>
                  <a:pt x="337" y="59"/>
                </a:cubicBezTo>
                <a:cubicBezTo>
                  <a:pt x="341" y="59"/>
                  <a:pt x="341" y="59"/>
                  <a:pt x="341" y="59"/>
                </a:cubicBezTo>
                <a:cubicBezTo>
                  <a:pt x="346" y="59"/>
                  <a:pt x="346" y="59"/>
                  <a:pt x="346" y="59"/>
                </a:cubicBezTo>
                <a:cubicBezTo>
                  <a:pt x="346" y="57"/>
                  <a:pt x="346" y="57"/>
                  <a:pt x="346" y="57"/>
                </a:cubicBezTo>
                <a:cubicBezTo>
                  <a:pt x="347" y="57"/>
                  <a:pt x="347" y="57"/>
                  <a:pt x="347" y="57"/>
                </a:cubicBezTo>
                <a:cubicBezTo>
                  <a:pt x="345" y="47"/>
                  <a:pt x="345" y="47"/>
                  <a:pt x="345" y="47"/>
                </a:cubicBezTo>
                <a:cubicBezTo>
                  <a:pt x="341" y="47"/>
                  <a:pt x="341" y="47"/>
                  <a:pt x="341" y="47"/>
                </a:cubicBezTo>
                <a:cubicBezTo>
                  <a:pt x="345" y="35"/>
                  <a:pt x="345" y="35"/>
                  <a:pt x="345" y="35"/>
                </a:cubicBezTo>
                <a:cubicBezTo>
                  <a:pt x="345" y="23"/>
                  <a:pt x="345" y="23"/>
                  <a:pt x="345" y="23"/>
                </a:cubicBezTo>
                <a:cubicBezTo>
                  <a:pt x="333" y="23"/>
                  <a:pt x="333" y="23"/>
                  <a:pt x="333" y="23"/>
                </a:cubicBezTo>
                <a:cubicBezTo>
                  <a:pt x="329" y="23"/>
                  <a:pt x="329" y="23"/>
                  <a:pt x="329" y="23"/>
                </a:cubicBezTo>
                <a:cubicBezTo>
                  <a:pt x="321" y="20"/>
                  <a:pt x="321" y="20"/>
                  <a:pt x="321" y="20"/>
                </a:cubicBezTo>
                <a:cubicBezTo>
                  <a:pt x="321" y="16"/>
                  <a:pt x="321" y="16"/>
                  <a:pt x="321" y="16"/>
                </a:cubicBezTo>
                <a:cubicBezTo>
                  <a:pt x="329" y="16"/>
                  <a:pt x="329" y="16"/>
                  <a:pt x="329" y="16"/>
                </a:cubicBezTo>
                <a:cubicBezTo>
                  <a:pt x="333" y="16"/>
                  <a:pt x="333" y="16"/>
                  <a:pt x="333" y="16"/>
                </a:cubicBezTo>
                <a:cubicBezTo>
                  <a:pt x="329" y="12"/>
                  <a:pt x="329" y="12"/>
                  <a:pt x="329" y="12"/>
                </a:cubicBezTo>
                <a:cubicBezTo>
                  <a:pt x="325" y="12"/>
                  <a:pt x="325" y="12"/>
                  <a:pt x="325" y="12"/>
                </a:cubicBezTo>
                <a:cubicBezTo>
                  <a:pt x="325" y="8"/>
                  <a:pt x="325" y="8"/>
                  <a:pt x="325" y="8"/>
                </a:cubicBezTo>
                <a:cubicBezTo>
                  <a:pt x="325" y="4"/>
                  <a:pt x="325" y="4"/>
                  <a:pt x="325" y="4"/>
                </a:cubicBezTo>
                <a:cubicBezTo>
                  <a:pt x="329" y="0"/>
                  <a:pt x="329" y="0"/>
                  <a:pt x="329" y="0"/>
                </a:cubicBezTo>
                <a:cubicBezTo>
                  <a:pt x="106" y="0"/>
                  <a:pt x="106" y="0"/>
                  <a:pt x="106" y="0"/>
                </a:cubicBezTo>
                <a:lnTo>
                  <a:pt x="106" y="15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Freeform 11"/>
          <p:cNvSpPr>
            <a:spLocks/>
          </p:cNvSpPr>
          <p:nvPr/>
        </p:nvSpPr>
        <p:spPr bwMode="auto">
          <a:xfrm>
            <a:off x="6610478" y="4737265"/>
            <a:ext cx="700955" cy="618430"/>
          </a:xfrm>
          <a:custGeom>
            <a:avLst/>
            <a:gdLst>
              <a:gd name="T0" fmla="*/ 200 w 200"/>
              <a:gd name="T1" fmla="*/ 93 h 165"/>
              <a:gd name="T2" fmla="*/ 199 w 200"/>
              <a:gd name="T3" fmla="*/ 93 h 165"/>
              <a:gd name="T4" fmla="*/ 184 w 200"/>
              <a:gd name="T5" fmla="*/ 62 h 165"/>
              <a:gd name="T6" fmla="*/ 175 w 200"/>
              <a:gd name="T7" fmla="*/ 55 h 165"/>
              <a:gd name="T8" fmla="*/ 165 w 200"/>
              <a:gd name="T9" fmla="*/ 44 h 165"/>
              <a:gd name="T10" fmla="*/ 156 w 200"/>
              <a:gd name="T11" fmla="*/ 29 h 165"/>
              <a:gd name="T12" fmla="*/ 143 w 200"/>
              <a:gd name="T13" fmla="*/ 20 h 165"/>
              <a:gd name="T14" fmla="*/ 110 w 200"/>
              <a:gd name="T15" fmla="*/ 18 h 165"/>
              <a:gd name="T16" fmla="*/ 85 w 200"/>
              <a:gd name="T17" fmla="*/ 1 h 165"/>
              <a:gd name="T18" fmla="*/ 40 w 200"/>
              <a:gd name="T19" fmla="*/ 0 h 165"/>
              <a:gd name="T20" fmla="*/ 18 w 200"/>
              <a:gd name="T21" fmla="*/ 2 h 165"/>
              <a:gd name="T22" fmla="*/ 18 w 200"/>
              <a:gd name="T23" fmla="*/ 4 h 165"/>
              <a:gd name="T24" fmla="*/ 18 w 200"/>
              <a:gd name="T25" fmla="*/ 4 h 165"/>
              <a:gd name="T26" fmla="*/ 0 w 200"/>
              <a:gd name="T27" fmla="*/ 8 h 165"/>
              <a:gd name="T28" fmla="*/ 15 w 200"/>
              <a:gd name="T29" fmla="*/ 41 h 165"/>
              <a:gd name="T30" fmla="*/ 26 w 200"/>
              <a:gd name="T31" fmla="*/ 56 h 165"/>
              <a:gd name="T32" fmla="*/ 37 w 200"/>
              <a:gd name="T33" fmla="*/ 70 h 165"/>
              <a:gd name="T34" fmla="*/ 44 w 200"/>
              <a:gd name="T35" fmla="*/ 80 h 165"/>
              <a:gd name="T36" fmla="*/ 54 w 200"/>
              <a:gd name="T37" fmla="*/ 85 h 165"/>
              <a:gd name="T38" fmla="*/ 60 w 200"/>
              <a:gd name="T39" fmla="*/ 94 h 165"/>
              <a:gd name="T40" fmla="*/ 68 w 200"/>
              <a:gd name="T41" fmla="*/ 108 h 165"/>
              <a:gd name="T42" fmla="*/ 77 w 200"/>
              <a:gd name="T43" fmla="*/ 117 h 165"/>
              <a:gd name="T44" fmla="*/ 84 w 200"/>
              <a:gd name="T45" fmla="*/ 141 h 165"/>
              <a:gd name="T46" fmla="*/ 90 w 200"/>
              <a:gd name="T47" fmla="*/ 153 h 165"/>
              <a:gd name="T48" fmla="*/ 102 w 200"/>
              <a:gd name="T49" fmla="*/ 163 h 165"/>
              <a:gd name="T50" fmla="*/ 105 w 200"/>
              <a:gd name="T51" fmla="*/ 165 h 165"/>
              <a:gd name="T52" fmla="*/ 99 w 200"/>
              <a:gd name="T53" fmla="*/ 156 h 165"/>
              <a:gd name="T54" fmla="*/ 122 w 200"/>
              <a:gd name="T55" fmla="*/ 156 h 165"/>
              <a:gd name="T56" fmla="*/ 141 w 200"/>
              <a:gd name="T57" fmla="*/ 145 h 165"/>
              <a:gd name="T58" fmla="*/ 145 w 200"/>
              <a:gd name="T59" fmla="*/ 141 h 165"/>
              <a:gd name="T60" fmla="*/ 157 w 200"/>
              <a:gd name="T61" fmla="*/ 133 h 165"/>
              <a:gd name="T62" fmla="*/ 161 w 200"/>
              <a:gd name="T63" fmla="*/ 125 h 165"/>
              <a:gd name="T64" fmla="*/ 165 w 200"/>
              <a:gd name="T65" fmla="*/ 117 h 165"/>
              <a:gd name="T66" fmla="*/ 173 w 200"/>
              <a:gd name="T67" fmla="*/ 106 h 165"/>
              <a:gd name="T68" fmla="*/ 184 w 200"/>
              <a:gd name="T69" fmla="*/ 98 h 165"/>
              <a:gd name="T70" fmla="*/ 200 w 200"/>
              <a:gd name="T71" fmla="*/ 9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00" h="165">
                <a:moveTo>
                  <a:pt x="200" y="93"/>
                </a:moveTo>
                <a:cubicBezTo>
                  <a:pt x="200" y="93"/>
                  <a:pt x="200" y="93"/>
                  <a:pt x="200" y="93"/>
                </a:cubicBezTo>
                <a:cubicBezTo>
                  <a:pt x="200" y="93"/>
                  <a:pt x="200" y="93"/>
                  <a:pt x="200" y="93"/>
                </a:cubicBezTo>
                <a:cubicBezTo>
                  <a:pt x="199" y="93"/>
                  <a:pt x="199" y="93"/>
                  <a:pt x="199" y="93"/>
                </a:cubicBezTo>
                <a:cubicBezTo>
                  <a:pt x="184" y="74"/>
                  <a:pt x="184" y="74"/>
                  <a:pt x="184" y="74"/>
                </a:cubicBezTo>
                <a:cubicBezTo>
                  <a:pt x="184" y="62"/>
                  <a:pt x="184" y="62"/>
                  <a:pt x="184" y="62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1" y="52"/>
                  <a:pt x="171" y="52"/>
                  <a:pt x="171" y="52"/>
                </a:cubicBezTo>
                <a:cubicBezTo>
                  <a:pt x="165" y="44"/>
                  <a:pt x="165" y="44"/>
                  <a:pt x="165" y="44"/>
                </a:cubicBezTo>
                <a:cubicBezTo>
                  <a:pt x="156" y="37"/>
                  <a:pt x="156" y="37"/>
                  <a:pt x="156" y="37"/>
                </a:cubicBezTo>
                <a:cubicBezTo>
                  <a:pt x="156" y="29"/>
                  <a:pt x="156" y="29"/>
                  <a:pt x="156" y="29"/>
                </a:cubicBezTo>
                <a:cubicBezTo>
                  <a:pt x="151" y="25"/>
                  <a:pt x="151" y="25"/>
                  <a:pt x="151" y="25"/>
                </a:cubicBezTo>
                <a:cubicBezTo>
                  <a:pt x="143" y="20"/>
                  <a:pt x="143" y="20"/>
                  <a:pt x="143" y="20"/>
                </a:cubicBezTo>
                <a:cubicBezTo>
                  <a:pt x="138" y="18"/>
                  <a:pt x="138" y="18"/>
                  <a:pt x="138" y="18"/>
                </a:cubicBezTo>
                <a:cubicBezTo>
                  <a:pt x="110" y="18"/>
                  <a:pt x="110" y="18"/>
                  <a:pt x="110" y="18"/>
                </a:cubicBezTo>
                <a:cubicBezTo>
                  <a:pt x="99" y="8"/>
                  <a:pt x="99" y="8"/>
                  <a:pt x="99" y="8"/>
                </a:cubicBezTo>
                <a:cubicBezTo>
                  <a:pt x="85" y="1"/>
                  <a:pt x="85" y="1"/>
                  <a:pt x="85" y="1"/>
                </a:cubicBezTo>
                <a:cubicBezTo>
                  <a:pt x="85" y="1"/>
                  <a:pt x="85" y="1"/>
                  <a:pt x="85" y="1"/>
                </a:cubicBezTo>
                <a:cubicBezTo>
                  <a:pt x="72" y="0"/>
                  <a:pt x="54" y="0"/>
                  <a:pt x="40" y="0"/>
                </a:cubicBezTo>
                <a:cubicBezTo>
                  <a:pt x="23" y="0"/>
                  <a:pt x="21" y="1"/>
                  <a:pt x="20" y="1"/>
                </a:cubicBezTo>
                <a:cubicBezTo>
                  <a:pt x="19" y="1"/>
                  <a:pt x="18" y="2"/>
                  <a:pt x="18" y="2"/>
                </a:cubicBezTo>
                <a:cubicBezTo>
                  <a:pt x="15" y="4"/>
                  <a:pt x="15" y="4"/>
                  <a:pt x="15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cubicBezTo>
                  <a:pt x="0" y="25"/>
                  <a:pt x="0" y="25"/>
                  <a:pt x="0" y="25"/>
                </a:cubicBezTo>
                <a:cubicBezTo>
                  <a:pt x="15" y="41"/>
                  <a:pt x="15" y="41"/>
                  <a:pt x="15" y="41"/>
                </a:cubicBezTo>
                <a:cubicBezTo>
                  <a:pt x="25" y="44"/>
                  <a:pt x="25" y="44"/>
                  <a:pt x="25" y="44"/>
                </a:cubicBezTo>
                <a:cubicBezTo>
                  <a:pt x="26" y="56"/>
                  <a:pt x="26" y="56"/>
                  <a:pt x="26" y="56"/>
                </a:cubicBezTo>
                <a:cubicBezTo>
                  <a:pt x="29" y="65"/>
                  <a:pt x="29" y="65"/>
                  <a:pt x="29" y="65"/>
                </a:cubicBezTo>
                <a:cubicBezTo>
                  <a:pt x="37" y="70"/>
                  <a:pt x="37" y="70"/>
                  <a:pt x="37" y="70"/>
                </a:cubicBezTo>
                <a:cubicBezTo>
                  <a:pt x="37" y="76"/>
                  <a:pt x="37" y="76"/>
                  <a:pt x="37" y="76"/>
                </a:cubicBezTo>
                <a:cubicBezTo>
                  <a:pt x="44" y="80"/>
                  <a:pt x="44" y="80"/>
                  <a:pt x="44" y="80"/>
                </a:cubicBezTo>
                <a:cubicBezTo>
                  <a:pt x="49" y="80"/>
                  <a:pt x="49" y="80"/>
                  <a:pt x="49" y="80"/>
                </a:cubicBezTo>
                <a:cubicBezTo>
                  <a:pt x="54" y="85"/>
                  <a:pt x="54" y="85"/>
                  <a:pt x="54" y="85"/>
                </a:cubicBezTo>
                <a:cubicBezTo>
                  <a:pt x="54" y="94"/>
                  <a:pt x="54" y="94"/>
                  <a:pt x="54" y="94"/>
                </a:cubicBezTo>
                <a:cubicBezTo>
                  <a:pt x="60" y="94"/>
                  <a:pt x="60" y="94"/>
                  <a:pt x="60" y="94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73" y="113"/>
                  <a:pt x="73" y="113"/>
                  <a:pt x="73" y="113"/>
                </a:cubicBezTo>
                <a:cubicBezTo>
                  <a:pt x="77" y="117"/>
                  <a:pt x="77" y="117"/>
                  <a:pt x="77" y="117"/>
                </a:cubicBezTo>
                <a:cubicBezTo>
                  <a:pt x="77" y="134"/>
                  <a:pt x="77" y="134"/>
                  <a:pt x="77" y="134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84" y="149"/>
                  <a:pt x="84" y="149"/>
                  <a:pt x="84" y="149"/>
                </a:cubicBezTo>
                <a:cubicBezTo>
                  <a:pt x="90" y="153"/>
                  <a:pt x="90" y="153"/>
                  <a:pt x="90" y="153"/>
                </a:cubicBezTo>
                <a:cubicBezTo>
                  <a:pt x="95" y="153"/>
                  <a:pt x="95" y="153"/>
                  <a:pt x="95" y="153"/>
                </a:cubicBezTo>
                <a:cubicBezTo>
                  <a:pt x="102" y="163"/>
                  <a:pt x="102" y="163"/>
                  <a:pt x="102" y="163"/>
                </a:cubicBezTo>
                <a:cubicBezTo>
                  <a:pt x="104" y="165"/>
                  <a:pt x="104" y="165"/>
                  <a:pt x="104" y="165"/>
                </a:cubicBezTo>
                <a:cubicBezTo>
                  <a:pt x="105" y="165"/>
                  <a:pt x="105" y="165"/>
                  <a:pt x="105" y="165"/>
                </a:cubicBezTo>
                <a:cubicBezTo>
                  <a:pt x="102" y="160"/>
                  <a:pt x="102" y="160"/>
                  <a:pt x="102" y="160"/>
                </a:cubicBezTo>
                <a:cubicBezTo>
                  <a:pt x="99" y="156"/>
                  <a:pt x="99" y="156"/>
                  <a:pt x="99" y="156"/>
                </a:cubicBezTo>
                <a:cubicBezTo>
                  <a:pt x="102" y="156"/>
                  <a:pt x="102" y="156"/>
                  <a:pt x="102" y="156"/>
                </a:cubicBezTo>
                <a:cubicBezTo>
                  <a:pt x="122" y="156"/>
                  <a:pt x="122" y="156"/>
                  <a:pt x="122" y="156"/>
                </a:cubicBezTo>
                <a:cubicBezTo>
                  <a:pt x="126" y="156"/>
                  <a:pt x="126" y="156"/>
                  <a:pt x="126" y="156"/>
                </a:cubicBezTo>
                <a:cubicBezTo>
                  <a:pt x="141" y="145"/>
                  <a:pt x="141" y="145"/>
                  <a:pt x="141" y="145"/>
                </a:cubicBezTo>
                <a:cubicBezTo>
                  <a:pt x="145" y="145"/>
                  <a:pt x="145" y="145"/>
                  <a:pt x="145" y="145"/>
                </a:cubicBezTo>
                <a:cubicBezTo>
                  <a:pt x="145" y="141"/>
                  <a:pt x="145" y="141"/>
                  <a:pt x="145" y="141"/>
                </a:cubicBezTo>
                <a:cubicBezTo>
                  <a:pt x="149" y="137"/>
                  <a:pt x="149" y="137"/>
                  <a:pt x="149" y="137"/>
                </a:cubicBezTo>
                <a:cubicBezTo>
                  <a:pt x="157" y="133"/>
                  <a:pt x="157" y="133"/>
                  <a:pt x="157" y="133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61" y="125"/>
                  <a:pt x="161" y="125"/>
                  <a:pt x="161" y="125"/>
                </a:cubicBezTo>
                <a:cubicBezTo>
                  <a:pt x="161" y="121"/>
                  <a:pt x="161" y="121"/>
                  <a:pt x="161" y="121"/>
                </a:cubicBezTo>
                <a:cubicBezTo>
                  <a:pt x="165" y="117"/>
                  <a:pt x="165" y="117"/>
                  <a:pt x="165" y="117"/>
                </a:cubicBezTo>
                <a:cubicBezTo>
                  <a:pt x="169" y="110"/>
                  <a:pt x="169" y="110"/>
                  <a:pt x="169" y="110"/>
                </a:cubicBezTo>
                <a:cubicBezTo>
                  <a:pt x="173" y="106"/>
                  <a:pt x="173" y="106"/>
                  <a:pt x="173" y="106"/>
                </a:cubicBezTo>
                <a:cubicBezTo>
                  <a:pt x="184" y="102"/>
                  <a:pt x="184" y="102"/>
                  <a:pt x="184" y="102"/>
                </a:cubicBezTo>
                <a:cubicBezTo>
                  <a:pt x="184" y="98"/>
                  <a:pt x="184" y="98"/>
                  <a:pt x="184" y="98"/>
                </a:cubicBezTo>
                <a:cubicBezTo>
                  <a:pt x="200" y="94"/>
                  <a:pt x="200" y="94"/>
                  <a:pt x="200" y="94"/>
                </a:cubicBezTo>
                <a:cubicBezTo>
                  <a:pt x="200" y="93"/>
                  <a:pt x="200" y="93"/>
                  <a:pt x="200" y="9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10" name="Freeform 12"/>
          <p:cNvSpPr>
            <a:spLocks/>
          </p:cNvSpPr>
          <p:nvPr/>
        </p:nvSpPr>
        <p:spPr bwMode="auto">
          <a:xfrm>
            <a:off x="6274858" y="4767248"/>
            <a:ext cx="706198" cy="888290"/>
          </a:xfrm>
          <a:custGeom>
            <a:avLst/>
            <a:gdLst>
              <a:gd name="T0" fmla="*/ 396 w 404"/>
              <a:gd name="T1" fmla="*/ 310 h 474"/>
              <a:gd name="T2" fmla="*/ 382 w 404"/>
              <a:gd name="T3" fmla="*/ 290 h 474"/>
              <a:gd name="T4" fmla="*/ 372 w 404"/>
              <a:gd name="T5" fmla="*/ 290 h 474"/>
              <a:gd name="T6" fmla="*/ 360 w 404"/>
              <a:gd name="T7" fmla="*/ 282 h 474"/>
              <a:gd name="T8" fmla="*/ 360 w 404"/>
              <a:gd name="T9" fmla="*/ 266 h 474"/>
              <a:gd name="T10" fmla="*/ 346 w 404"/>
              <a:gd name="T11" fmla="*/ 252 h 474"/>
              <a:gd name="T12" fmla="*/ 346 w 404"/>
              <a:gd name="T13" fmla="*/ 218 h 474"/>
              <a:gd name="T14" fmla="*/ 338 w 404"/>
              <a:gd name="T15" fmla="*/ 210 h 474"/>
              <a:gd name="T16" fmla="*/ 328 w 404"/>
              <a:gd name="T17" fmla="*/ 200 h 474"/>
              <a:gd name="T18" fmla="*/ 312 w 404"/>
              <a:gd name="T19" fmla="*/ 190 h 474"/>
              <a:gd name="T20" fmla="*/ 312 w 404"/>
              <a:gd name="T21" fmla="*/ 172 h 474"/>
              <a:gd name="T22" fmla="*/ 300 w 404"/>
              <a:gd name="T23" fmla="*/ 172 h 474"/>
              <a:gd name="T24" fmla="*/ 300 w 404"/>
              <a:gd name="T25" fmla="*/ 154 h 474"/>
              <a:gd name="T26" fmla="*/ 290 w 404"/>
              <a:gd name="T27" fmla="*/ 144 h 474"/>
              <a:gd name="T28" fmla="*/ 280 w 404"/>
              <a:gd name="T29" fmla="*/ 144 h 474"/>
              <a:gd name="T30" fmla="*/ 266 w 404"/>
              <a:gd name="T31" fmla="*/ 136 h 474"/>
              <a:gd name="T32" fmla="*/ 266 w 404"/>
              <a:gd name="T33" fmla="*/ 124 h 474"/>
              <a:gd name="T34" fmla="*/ 250 w 404"/>
              <a:gd name="T35" fmla="*/ 114 h 474"/>
              <a:gd name="T36" fmla="*/ 244 w 404"/>
              <a:gd name="T37" fmla="*/ 96 h 474"/>
              <a:gd name="T38" fmla="*/ 242 w 404"/>
              <a:gd name="T39" fmla="*/ 72 h 474"/>
              <a:gd name="T40" fmla="*/ 222 w 404"/>
              <a:gd name="T41" fmla="*/ 66 h 474"/>
              <a:gd name="T42" fmla="*/ 192 w 404"/>
              <a:gd name="T43" fmla="*/ 34 h 474"/>
              <a:gd name="T44" fmla="*/ 192 w 404"/>
              <a:gd name="T45" fmla="*/ 0 h 474"/>
              <a:gd name="T46" fmla="*/ 192 w 404"/>
              <a:gd name="T47" fmla="*/ 0 h 474"/>
              <a:gd name="T48" fmla="*/ 82 w 404"/>
              <a:gd name="T49" fmla="*/ 0 h 474"/>
              <a:gd name="T50" fmla="*/ 82 w 404"/>
              <a:gd name="T51" fmla="*/ 0 h 474"/>
              <a:gd name="T52" fmla="*/ 0 w 404"/>
              <a:gd name="T53" fmla="*/ 0 h 474"/>
              <a:gd name="T54" fmla="*/ 0 w 404"/>
              <a:gd name="T55" fmla="*/ 18 h 474"/>
              <a:gd name="T56" fmla="*/ 8 w 404"/>
              <a:gd name="T57" fmla="*/ 44 h 474"/>
              <a:gd name="T58" fmla="*/ 8 w 404"/>
              <a:gd name="T59" fmla="*/ 126 h 474"/>
              <a:gd name="T60" fmla="*/ 16 w 404"/>
              <a:gd name="T61" fmla="*/ 142 h 474"/>
              <a:gd name="T62" fmla="*/ 16 w 404"/>
              <a:gd name="T63" fmla="*/ 154 h 474"/>
              <a:gd name="T64" fmla="*/ 28 w 404"/>
              <a:gd name="T65" fmla="*/ 180 h 474"/>
              <a:gd name="T66" fmla="*/ 28 w 404"/>
              <a:gd name="T67" fmla="*/ 232 h 474"/>
              <a:gd name="T68" fmla="*/ 40 w 404"/>
              <a:gd name="T69" fmla="*/ 264 h 474"/>
              <a:gd name="T70" fmla="*/ 40 w 404"/>
              <a:gd name="T71" fmla="*/ 432 h 474"/>
              <a:gd name="T72" fmla="*/ 42 w 404"/>
              <a:gd name="T73" fmla="*/ 434 h 474"/>
              <a:gd name="T74" fmla="*/ 50 w 404"/>
              <a:gd name="T75" fmla="*/ 448 h 474"/>
              <a:gd name="T76" fmla="*/ 68 w 404"/>
              <a:gd name="T77" fmla="*/ 458 h 474"/>
              <a:gd name="T78" fmla="*/ 154 w 404"/>
              <a:gd name="T79" fmla="*/ 458 h 474"/>
              <a:gd name="T80" fmla="*/ 174 w 404"/>
              <a:gd name="T81" fmla="*/ 474 h 474"/>
              <a:gd name="T82" fmla="*/ 296 w 404"/>
              <a:gd name="T83" fmla="*/ 474 h 474"/>
              <a:gd name="T84" fmla="*/ 308 w 404"/>
              <a:gd name="T85" fmla="*/ 454 h 474"/>
              <a:gd name="T86" fmla="*/ 314 w 404"/>
              <a:gd name="T87" fmla="*/ 448 h 474"/>
              <a:gd name="T88" fmla="*/ 328 w 404"/>
              <a:gd name="T89" fmla="*/ 442 h 474"/>
              <a:gd name="T90" fmla="*/ 374 w 404"/>
              <a:gd name="T91" fmla="*/ 344 h 474"/>
              <a:gd name="T92" fmla="*/ 382 w 404"/>
              <a:gd name="T93" fmla="*/ 344 h 474"/>
              <a:gd name="T94" fmla="*/ 374 w 404"/>
              <a:gd name="T95" fmla="*/ 336 h 474"/>
              <a:gd name="T96" fmla="*/ 382 w 404"/>
              <a:gd name="T97" fmla="*/ 336 h 474"/>
              <a:gd name="T98" fmla="*/ 390 w 404"/>
              <a:gd name="T99" fmla="*/ 328 h 474"/>
              <a:gd name="T100" fmla="*/ 396 w 404"/>
              <a:gd name="T101" fmla="*/ 328 h 474"/>
              <a:gd name="T102" fmla="*/ 404 w 404"/>
              <a:gd name="T103" fmla="*/ 320 h 474"/>
              <a:gd name="T104" fmla="*/ 404 w 404"/>
              <a:gd name="T105" fmla="*/ 318 h 474"/>
              <a:gd name="T106" fmla="*/ 400 w 404"/>
              <a:gd name="T107" fmla="*/ 314 h 474"/>
              <a:gd name="T108" fmla="*/ 396 w 404"/>
              <a:gd name="T109" fmla="*/ 310 h 474"/>
              <a:gd name="T110" fmla="*/ 396 w 404"/>
              <a:gd name="T111" fmla="*/ 31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404" h="474">
                <a:moveTo>
                  <a:pt x="396" y="310"/>
                </a:moveTo>
                <a:lnTo>
                  <a:pt x="382" y="290"/>
                </a:lnTo>
                <a:lnTo>
                  <a:pt x="372" y="290"/>
                </a:lnTo>
                <a:lnTo>
                  <a:pt x="360" y="282"/>
                </a:lnTo>
                <a:lnTo>
                  <a:pt x="360" y="266"/>
                </a:lnTo>
                <a:lnTo>
                  <a:pt x="346" y="252"/>
                </a:lnTo>
                <a:lnTo>
                  <a:pt x="346" y="218"/>
                </a:lnTo>
                <a:lnTo>
                  <a:pt x="338" y="210"/>
                </a:lnTo>
                <a:lnTo>
                  <a:pt x="328" y="200"/>
                </a:lnTo>
                <a:lnTo>
                  <a:pt x="312" y="190"/>
                </a:lnTo>
                <a:lnTo>
                  <a:pt x="312" y="172"/>
                </a:lnTo>
                <a:lnTo>
                  <a:pt x="300" y="172"/>
                </a:lnTo>
                <a:lnTo>
                  <a:pt x="300" y="154"/>
                </a:lnTo>
                <a:lnTo>
                  <a:pt x="290" y="144"/>
                </a:lnTo>
                <a:lnTo>
                  <a:pt x="280" y="144"/>
                </a:lnTo>
                <a:lnTo>
                  <a:pt x="266" y="136"/>
                </a:lnTo>
                <a:lnTo>
                  <a:pt x="266" y="124"/>
                </a:lnTo>
                <a:lnTo>
                  <a:pt x="250" y="114"/>
                </a:lnTo>
                <a:lnTo>
                  <a:pt x="244" y="96"/>
                </a:lnTo>
                <a:lnTo>
                  <a:pt x="242" y="72"/>
                </a:lnTo>
                <a:lnTo>
                  <a:pt x="222" y="66"/>
                </a:lnTo>
                <a:lnTo>
                  <a:pt x="192" y="34"/>
                </a:lnTo>
                <a:lnTo>
                  <a:pt x="192" y="0"/>
                </a:lnTo>
                <a:lnTo>
                  <a:pt x="192" y="0"/>
                </a:lnTo>
                <a:lnTo>
                  <a:pt x="82" y="0"/>
                </a:lnTo>
                <a:lnTo>
                  <a:pt x="82" y="0"/>
                </a:lnTo>
                <a:lnTo>
                  <a:pt x="0" y="0"/>
                </a:lnTo>
                <a:lnTo>
                  <a:pt x="0" y="18"/>
                </a:lnTo>
                <a:lnTo>
                  <a:pt x="8" y="44"/>
                </a:lnTo>
                <a:lnTo>
                  <a:pt x="8" y="126"/>
                </a:lnTo>
                <a:lnTo>
                  <a:pt x="16" y="142"/>
                </a:lnTo>
                <a:lnTo>
                  <a:pt x="16" y="154"/>
                </a:lnTo>
                <a:lnTo>
                  <a:pt x="28" y="180"/>
                </a:lnTo>
                <a:lnTo>
                  <a:pt x="28" y="232"/>
                </a:lnTo>
                <a:lnTo>
                  <a:pt x="40" y="264"/>
                </a:lnTo>
                <a:lnTo>
                  <a:pt x="40" y="432"/>
                </a:lnTo>
                <a:lnTo>
                  <a:pt x="42" y="434"/>
                </a:lnTo>
                <a:lnTo>
                  <a:pt x="50" y="448"/>
                </a:lnTo>
                <a:lnTo>
                  <a:pt x="68" y="458"/>
                </a:lnTo>
                <a:lnTo>
                  <a:pt x="154" y="458"/>
                </a:lnTo>
                <a:lnTo>
                  <a:pt x="174" y="474"/>
                </a:lnTo>
                <a:lnTo>
                  <a:pt x="296" y="474"/>
                </a:lnTo>
                <a:lnTo>
                  <a:pt x="308" y="454"/>
                </a:lnTo>
                <a:lnTo>
                  <a:pt x="314" y="448"/>
                </a:lnTo>
                <a:lnTo>
                  <a:pt x="328" y="442"/>
                </a:lnTo>
                <a:lnTo>
                  <a:pt x="374" y="344"/>
                </a:lnTo>
                <a:lnTo>
                  <a:pt x="382" y="344"/>
                </a:lnTo>
                <a:lnTo>
                  <a:pt x="374" y="336"/>
                </a:lnTo>
                <a:lnTo>
                  <a:pt x="382" y="336"/>
                </a:lnTo>
                <a:lnTo>
                  <a:pt x="390" y="328"/>
                </a:lnTo>
                <a:lnTo>
                  <a:pt x="396" y="328"/>
                </a:lnTo>
                <a:lnTo>
                  <a:pt x="404" y="320"/>
                </a:lnTo>
                <a:lnTo>
                  <a:pt x="404" y="318"/>
                </a:lnTo>
                <a:lnTo>
                  <a:pt x="400" y="314"/>
                </a:lnTo>
                <a:lnTo>
                  <a:pt x="396" y="310"/>
                </a:lnTo>
                <a:lnTo>
                  <a:pt x="396" y="310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11" name="Freeform 13"/>
          <p:cNvSpPr>
            <a:spLocks/>
          </p:cNvSpPr>
          <p:nvPr/>
        </p:nvSpPr>
        <p:spPr bwMode="auto">
          <a:xfrm>
            <a:off x="8178450" y="3607224"/>
            <a:ext cx="83904" cy="127433"/>
          </a:xfrm>
          <a:custGeom>
            <a:avLst/>
            <a:gdLst>
              <a:gd name="T0" fmla="*/ 22 w 24"/>
              <a:gd name="T1" fmla="*/ 7 h 34"/>
              <a:gd name="T2" fmla="*/ 16 w 24"/>
              <a:gd name="T3" fmla="*/ 0 h 34"/>
              <a:gd name="T4" fmla="*/ 0 w 24"/>
              <a:gd name="T5" fmla="*/ 0 h 34"/>
              <a:gd name="T6" fmla="*/ 0 w 24"/>
              <a:gd name="T7" fmla="*/ 34 h 34"/>
              <a:gd name="T8" fmla="*/ 1 w 24"/>
              <a:gd name="T9" fmla="*/ 34 h 34"/>
              <a:gd name="T10" fmla="*/ 14 w 24"/>
              <a:gd name="T11" fmla="*/ 32 h 34"/>
              <a:gd name="T12" fmla="*/ 17 w 24"/>
              <a:gd name="T13" fmla="*/ 28 h 34"/>
              <a:gd name="T14" fmla="*/ 21 w 24"/>
              <a:gd name="T15" fmla="*/ 16 h 34"/>
              <a:gd name="T16" fmla="*/ 21 w 24"/>
              <a:gd name="T17" fmla="*/ 12 h 34"/>
              <a:gd name="T18" fmla="*/ 24 w 24"/>
              <a:gd name="T19" fmla="*/ 15 h 34"/>
              <a:gd name="T20" fmla="*/ 22 w 24"/>
              <a:gd name="T21" fmla="*/ 9 h 34"/>
              <a:gd name="T22" fmla="*/ 22 w 24"/>
              <a:gd name="T23" fmla="*/ 7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4" h="34">
                <a:moveTo>
                  <a:pt x="22" y="7"/>
                </a:moveTo>
                <a:cubicBezTo>
                  <a:pt x="16" y="0"/>
                  <a:pt x="16" y="0"/>
                  <a:pt x="1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1" y="34"/>
                  <a:pt x="1" y="34"/>
                  <a:pt x="1" y="34"/>
                </a:cubicBezTo>
                <a:cubicBezTo>
                  <a:pt x="14" y="32"/>
                  <a:pt x="14" y="32"/>
                  <a:pt x="14" y="32"/>
                </a:cubicBezTo>
                <a:cubicBezTo>
                  <a:pt x="17" y="28"/>
                  <a:pt x="17" y="28"/>
                  <a:pt x="17" y="28"/>
                </a:cubicBezTo>
                <a:cubicBezTo>
                  <a:pt x="21" y="16"/>
                  <a:pt x="21" y="16"/>
                  <a:pt x="21" y="16"/>
                </a:cubicBezTo>
                <a:cubicBezTo>
                  <a:pt x="21" y="12"/>
                  <a:pt x="21" y="12"/>
                  <a:pt x="21" y="12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4"/>
                  <a:pt x="23" y="11"/>
                  <a:pt x="22" y="9"/>
                </a:cubicBezTo>
                <a:lnTo>
                  <a:pt x="22" y="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12" name="Freeform 14"/>
          <p:cNvSpPr>
            <a:spLocks/>
          </p:cNvSpPr>
          <p:nvPr/>
        </p:nvSpPr>
        <p:spPr bwMode="auto">
          <a:xfrm>
            <a:off x="2357550" y="4343718"/>
            <a:ext cx="774371" cy="1184387"/>
          </a:xfrm>
          <a:custGeom>
            <a:avLst/>
            <a:gdLst>
              <a:gd name="T0" fmla="*/ 24 w 221"/>
              <a:gd name="T1" fmla="*/ 0 h 316"/>
              <a:gd name="T2" fmla="*/ 24 w 221"/>
              <a:gd name="T3" fmla="*/ 57 h 316"/>
              <a:gd name="T4" fmla="*/ 4 w 221"/>
              <a:gd name="T5" fmla="*/ 44 h 316"/>
              <a:gd name="T6" fmla="*/ 0 w 221"/>
              <a:gd name="T7" fmla="*/ 66 h 316"/>
              <a:gd name="T8" fmla="*/ 7 w 221"/>
              <a:gd name="T9" fmla="*/ 73 h 316"/>
              <a:gd name="T10" fmla="*/ 10 w 221"/>
              <a:gd name="T11" fmla="*/ 79 h 316"/>
              <a:gd name="T12" fmla="*/ 7 w 221"/>
              <a:gd name="T13" fmla="*/ 82 h 316"/>
              <a:gd name="T14" fmla="*/ 7 w 221"/>
              <a:gd name="T15" fmla="*/ 113 h 316"/>
              <a:gd name="T16" fmla="*/ 12 w 221"/>
              <a:gd name="T17" fmla="*/ 134 h 316"/>
              <a:gd name="T18" fmla="*/ 8 w 221"/>
              <a:gd name="T19" fmla="*/ 146 h 316"/>
              <a:gd name="T20" fmla="*/ 6 w 221"/>
              <a:gd name="T21" fmla="*/ 155 h 316"/>
              <a:gd name="T22" fmla="*/ 7 w 221"/>
              <a:gd name="T23" fmla="*/ 156 h 316"/>
              <a:gd name="T24" fmla="*/ 7 w 221"/>
              <a:gd name="T25" fmla="*/ 157 h 316"/>
              <a:gd name="T26" fmla="*/ 5 w 221"/>
              <a:gd name="T27" fmla="*/ 167 h 316"/>
              <a:gd name="T28" fmla="*/ 4 w 221"/>
              <a:gd name="T29" fmla="*/ 177 h 316"/>
              <a:gd name="T30" fmla="*/ 5 w 221"/>
              <a:gd name="T31" fmla="*/ 177 h 316"/>
              <a:gd name="T32" fmla="*/ 5 w 221"/>
              <a:gd name="T33" fmla="*/ 178 h 316"/>
              <a:gd name="T34" fmla="*/ 5 w 221"/>
              <a:gd name="T35" fmla="*/ 195 h 316"/>
              <a:gd name="T36" fmla="*/ 12 w 221"/>
              <a:gd name="T37" fmla="*/ 205 h 316"/>
              <a:gd name="T38" fmla="*/ 12 w 221"/>
              <a:gd name="T39" fmla="*/ 211 h 316"/>
              <a:gd name="T40" fmla="*/ 12 w 221"/>
              <a:gd name="T41" fmla="*/ 212 h 316"/>
              <a:gd name="T42" fmla="*/ 12 w 221"/>
              <a:gd name="T43" fmla="*/ 215 h 316"/>
              <a:gd name="T44" fmla="*/ 10 w 221"/>
              <a:gd name="T45" fmla="*/ 221 h 316"/>
              <a:gd name="T46" fmla="*/ 8 w 221"/>
              <a:gd name="T47" fmla="*/ 227 h 316"/>
              <a:gd name="T48" fmla="*/ 8 w 221"/>
              <a:gd name="T49" fmla="*/ 237 h 316"/>
              <a:gd name="T50" fmla="*/ 8 w 221"/>
              <a:gd name="T51" fmla="*/ 249 h 316"/>
              <a:gd name="T52" fmla="*/ 9 w 221"/>
              <a:gd name="T53" fmla="*/ 251 h 316"/>
              <a:gd name="T54" fmla="*/ 8 w 221"/>
              <a:gd name="T55" fmla="*/ 259 h 316"/>
              <a:gd name="T56" fmla="*/ 4 w 221"/>
              <a:gd name="T57" fmla="*/ 265 h 316"/>
              <a:gd name="T58" fmla="*/ 144 w 221"/>
              <a:gd name="T59" fmla="*/ 316 h 316"/>
              <a:gd name="T60" fmla="*/ 221 w 221"/>
              <a:gd name="T61" fmla="*/ 316 h 316"/>
              <a:gd name="T62" fmla="*/ 221 w 221"/>
              <a:gd name="T63" fmla="*/ 0 h 316"/>
              <a:gd name="T64" fmla="*/ 24 w 221"/>
              <a:gd name="T65" fmla="*/ 0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21" h="316">
                <a:moveTo>
                  <a:pt x="24" y="0"/>
                </a:moveTo>
                <a:cubicBezTo>
                  <a:pt x="24" y="57"/>
                  <a:pt x="24" y="57"/>
                  <a:pt x="24" y="57"/>
                </a:cubicBezTo>
                <a:cubicBezTo>
                  <a:pt x="4" y="44"/>
                  <a:pt x="4" y="44"/>
                  <a:pt x="4" y="44"/>
                </a:cubicBezTo>
                <a:cubicBezTo>
                  <a:pt x="0" y="66"/>
                  <a:pt x="0" y="66"/>
                  <a:pt x="0" y="66"/>
                </a:cubicBezTo>
                <a:cubicBezTo>
                  <a:pt x="7" y="73"/>
                  <a:pt x="7" y="73"/>
                  <a:pt x="7" y="73"/>
                </a:cubicBezTo>
                <a:cubicBezTo>
                  <a:pt x="10" y="75"/>
                  <a:pt x="11" y="77"/>
                  <a:pt x="10" y="79"/>
                </a:cubicBezTo>
                <a:cubicBezTo>
                  <a:pt x="10" y="81"/>
                  <a:pt x="8" y="82"/>
                  <a:pt x="7" y="82"/>
                </a:cubicBezTo>
                <a:cubicBezTo>
                  <a:pt x="7" y="113"/>
                  <a:pt x="7" y="113"/>
                  <a:pt x="7" y="113"/>
                </a:cubicBezTo>
                <a:cubicBezTo>
                  <a:pt x="12" y="134"/>
                  <a:pt x="12" y="134"/>
                  <a:pt x="12" y="134"/>
                </a:cubicBezTo>
                <a:cubicBezTo>
                  <a:pt x="8" y="146"/>
                  <a:pt x="8" y="146"/>
                  <a:pt x="8" y="146"/>
                </a:cubicBezTo>
                <a:cubicBezTo>
                  <a:pt x="5" y="154"/>
                  <a:pt x="6" y="155"/>
                  <a:pt x="6" y="155"/>
                </a:cubicBezTo>
                <a:cubicBezTo>
                  <a:pt x="7" y="156"/>
                  <a:pt x="7" y="156"/>
                  <a:pt x="7" y="156"/>
                </a:cubicBezTo>
                <a:cubicBezTo>
                  <a:pt x="7" y="157"/>
                  <a:pt x="7" y="157"/>
                  <a:pt x="7" y="157"/>
                </a:cubicBezTo>
                <a:cubicBezTo>
                  <a:pt x="5" y="167"/>
                  <a:pt x="5" y="167"/>
                  <a:pt x="5" y="167"/>
                </a:cubicBezTo>
                <a:cubicBezTo>
                  <a:pt x="3" y="176"/>
                  <a:pt x="4" y="176"/>
                  <a:pt x="4" y="177"/>
                </a:cubicBezTo>
                <a:cubicBezTo>
                  <a:pt x="5" y="177"/>
                  <a:pt x="5" y="177"/>
                  <a:pt x="5" y="177"/>
                </a:cubicBezTo>
                <a:cubicBezTo>
                  <a:pt x="5" y="178"/>
                  <a:pt x="5" y="178"/>
                  <a:pt x="5" y="178"/>
                </a:cubicBezTo>
                <a:cubicBezTo>
                  <a:pt x="5" y="195"/>
                  <a:pt x="5" y="195"/>
                  <a:pt x="5" y="195"/>
                </a:cubicBezTo>
                <a:cubicBezTo>
                  <a:pt x="12" y="205"/>
                  <a:pt x="12" y="205"/>
                  <a:pt x="12" y="205"/>
                </a:cubicBezTo>
                <a:cubicBezTo>
                  <a:pt x="12" y="211"/>
                  <a:pt x="12" y="211"/>
                  <a:pt x="12" y="211"/>
                </a:cubicBezTo>
                <a:cubicBezTo>
                  <a:pt x="12" y="212"/>
                  <a:pt x="12" y="212"/>
                  <a:pt x="12" y="212"/>
                </a:cubicBezTo>
                <a:cubicBezTo>
                  <a:pt x="12" y="213"/>
                  <a:pt x="12" y="214"/>
                  <a:pt x="12" y="215"/>
                </a:cubicBezTo>
                <a:cubicBezTo>
                  <a:pt x="12" y="217"/>
                  <a:pt x="11" y="219"/>
                  <a:pt x="10" y="221"/>
                </a:cubicBezTo>
                <a:cubicBezTo>
                  <a:pt x="8" y="224"/>
                  <a:pt x="7" y="226"/>
                  <a:pt x="8" y="227"/>
                </a:cubicBezTo>
                <a:cubicBezTo>
                  <a:pt x="10" y="230"/>
                  <a:pt x="8" y="237"/>
                  <a:pt x="8" y="237"/>
                </a:cubicBezTo>
                <a:cubicBezTo>
                  <a:pt x="8" y="237"/>
                  <a:pt x="7" y="245"/>
                  <a:pt x="8" y="249"/>
                </a:cubicBezTo>
                <a:cubicBezTo>
                  <a:pt x="8" y="250"/>
                  <a:pt x="9" y="251"/>
                  <a:pt x="9" y="251"/>
                </a:cubicBezTo>
                <a:cubicBezTo>
                  <a:pt x="10" y="254"/>
                  <a:pt x="11" y="255"/>
                  <a:pt x="8" y="259"/>
                </a:cubicBezTo>
                <a:cubicBezTo>
                  <a:pt x="4" y="265"/>
                  <a:pt x="4" y="265"/>
                  <a:pt x="4" y="265"/>
                </a:cubicBezTo>
                <a:cubicBezTo>
                  <a:pt x="144" y="316"/>
                  <a:pt x="144" y="316"/>
                  <a:pt x="144" y="316"/>
                </a:cubicBezTo>
                <a:cubicBezTo>
                  <a:pt x="221" y="316"/>
                  <a:pt x="221" y="316"/>
                  <a:pt x="221" y="316"/>
                </a:cubicBezTo>
                <a:cubicBezTo>
                  <a:pt x="221" y="0"/>
                  <a:pt x="221" y="0"/>
                  <a:pt x="221" y="0"/>
                </a:cubicBezTo>
                <a:lnTo>
                  <a:pt x="24" y="0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13" name="Freeform 15"/>
          <p:cNvSpPr>
            <a:spLocks/>
          </p:cNvSpPr>
          <p:nvPr/>
        </p:nvSpPr>
        <p:spPr bwMode="auto">
          <a:xfrm>
            <a:off x="3131924" y="4343718"/>
            <a:ext cx="797096" cy="1184387"/>
          </a:xfrm>
          <a:custGeom>
            <a:avLst/>
            <a:gdLst>
              <a:gd name="T0" fmla="*/ 184 w 456"/>
              <a:gd name="T1" fmla="*/ 592 h 632"/>
              <a:gd name="T2" fmla="*/ 186 w 456"/>
              <a:gd name="T3" fmla="*/ 592 h 632"/>
              <a:gd name="T4" fmla="*/ 456 w 456"/>
              <a:gd name="T5" fmla="*/ 592 h 632"/>
              <a:gd name="T6" fmla="*/ 456 w 456"/>
              <a:gd name="T7" fmla="*/ 80 h 632"/>
              <a:gd name="T8" fmla="*/ 456 w 456"/>
              <a:gd name="T9" fmla="*/ 80 h 632"/>
              <a:gd name="T10" fmla="*/ 456 w 456"/>
              <a:gd name="T11" fmla="*/ 0 h 632"/>
              <a:gd name="T12" fmla="*/ 2 w 456"/>
              <a:gd name="T13" fmla="*/ 0 h 632"/>
              <a:gd name="T14" fmla="*/ 0 w 456"/>
              <a:gd name="T15" fmla="*/ 0 h 632"/>
              <a:gd name="T16" fmla="*/ 0 w 456"/>
              <a:gd name="T17" fmla="*/ 632 h 632"/>
              <a:gd name="T18" fmla="*/ 48 w 456"/>
              <a:gd name="T19" fmla="*/ 632 h 632"/>
              <a:gd name="T20" fmla="*/ 48 w 456"/>
              <a:gd name="T21" fmla="*/ 594 h 632"/>
              <a:gd name="T22" fmla="*/ 176 w 456"/>
              <a:gd name="T23" fmla="*/ 594 h 632"/>
              <a:gd name="T24" fmla="*/ 176 w 456"/>
              <a:gd name="T25" fmla="*/ 592 h 632"/>
              <a:gd name="T26" fmla="*/ 184 w 456"/>
              <a:gd name="T27" fmla="*/ 592 h 632"/>
              <a:gd name="T28" fmla="*/ 184 w 456"/>
              <a:gd name="T29" fmla="*/ 592 h 6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56" h="632">
                <a:moveTo>
                  <a:pt x="184" y="592"/>
                </a:moveTo>
                <a:lnTo>
                  <a:pt x="186" y="592"/>
                </a:lnTo>
                <a:lnTo>
                  <a:pt x="456" y="592"/>
                </a:lnTo>
                <a:lnTo>
                  <a:pt x="456" y="80"/>
                </a:lnTo>
                <a:lnTo>
                  <a:pt x="456" y="80"/>
                </a:lnTo>
                <a:lnTo>
                  <a:pt x="456" y="0"/>
                </a:lnTo>
                <a:lnTo>
                  <a:pt x="2" y="0"/>
                </a:lnTo>
                <a:lnTo>
                  <a:pt x="0" y="0"/>
                </a:lnTo>
                <a:lnTo>
                  <a:pt x="0" y="632"/>
                </a:lnTo>
                <a:lnTo>
                  <a:pt x="48" y="632"/>
                </a:lnTo>
                <a:lnTo>
                  <a:pt x="48" y="594"/>
                </a:lnTo>
                <a:lnTo>
                  <a:pt x="176" y="594"/>
                </a:lnTo>
                <a:lnTo>
                  <a:pt x="176" y="592"/>
                </a:lnTo>
                <a:lnTo>
                  <a:pt x="184" y="592"/>
                </a:lnTo>
                <a:lnTo>
                  <a:pt x="184" y="592"/>
                </a:lnTo>
                <a:close/>
              </a:path>
            </a:pathLst>
          </a:custGeom>
          <a:solidFill>
            <a:srgbClr val="FC8420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14" name="Freeform 16"/>
          <p:cNvSpPr>
            <a:spLocks/>
          </p:cNvSpPr>
          <p:nvPr/>
        </p:nvSpPr>
        <p:spPr bwMode="auto">
          <a:xfrm>
            <a:off x="1032554" y="3427317"/>
            <a:ext cx="1366950" cy="1909639"/>
          </a:xfrm>
          <a:custGeom>
            <a:avLst/>
            <a:gdLst>
              <a:gd name="T0" fmla="*/ 387 w 391"/>
              <a:gd name="T1" fmla="*/ 493 h 509"/>
              <a:gd name="T2" fmla="*/ 387 w 391"/>
              <a:gd name="T3" fmla="*/ 471 h 509"/>
              <a:gd name="T4" fmla="*/ 391 w 391"/>
              <a:gd name="T5" fmla="*/ 459 h 509"/>
              <a:gd name="T6" fmla="*/ 391 w 391"/>
              <a:gd name="T7" fmla="*/ 455 h 509"/>
              <a:gd name="T8" fmla="*/ 384 w 391"/>
              <a:gd name="T9" fmla="*/ 439 h 509"/>
              <a:gd name="T10" fmla="*/ 384 w 391"/>
              <a:gd name="T11" fmla="*/ 421 h 509"/>
              <a:gd name="T12" fmla="*/ 384 w 391"/>
              <a:gd name="T13" fmla="*/ 411 h 509"/>
              <a:gd name="T14" fmla="*/ 386 w 391"/>
              <a:gd name="T15" fmla="*/ 400 h 509"/>
              <a:gd name="T16" fmla="*/ 387 w 391"/>
              <a:gd name="T17" fmla="*/ 390 h 509"/>
              <a:gd name="T18" fmla="*/ 386 w 391"/>
              <a:gd name="T19" fmla="*/ 357 h 509"/>
              <a:gd name="T20" fmla="*/ 169 w 391"/>
              <a:gd name="T21" fmla="*/ 142 h 509"/>
              <a:gd name="T22" fmla="*/ 0 w 391"/>
              <a:gd name="T23" fmla="*/ 0 h 509"/>
              <a:gd name="T24" fmla="*/ 15 w 391"/>
              <a:gd name="T25" fmla="*/ 80 h 509"/>
              <a:gd name="T26" fmla="*/ 4 w 391"/>
              <a:gd name="T27" fmla="*/ 123 h 509"/>
              <a:gd name="T28" fmla="*/ 11 w 391"/>
              <a:gd name="T29" fmla="*/ 139 h 509"/>
              <a:gd name="T30" fmla="*/ 27 w 391"/>
              <a:gd name="T31" fmla="*/ 170 h 509"/>
              <a:gd name="T32" fmla="*/ 35 w 391"/>
              <a:gd name="T33" fmla="*/ 209 h 509"/>
              <a:gd name="T34" fmla="*/ 58 w 391"/>
              <a:gd name="T35" fmla="*/ 236 h 509"/>
              <a:gd name="T36" fmla="*/ 58 w 391"/>
              <a:gd name="T37" fmla="*/ 248 h 509"/>
              <a:gd name="T38" fmla="*/ 70 w 391"/>
              <a:gd name="T39" fmla="*/ 252 h 509"/>
              <a:gd name="T40" fmla="*/ 74 w 391"/>
              <a:gd name="T41" fmla="*/ 252 h 509"/>
              <a:gd name="T42" fmla="*/ 78 w 391"/>
              <a:gd name="T43" fmla="*/ 240 h 509"/>
              <a:gd name="T44" fmla="*/ 97 w 391"/>
              <a:gd name="T45" fmla="*/ 244 h 509"/>
              <a:gd name="T46" fmla="*/ 86 w 391"/>
              <a:gd name="T47" fmla="*/ 248 h 509"/>
              <a:gd name="T48" fmla="*/ 86 w 391"/>
              <a:gd name="T49" fmla="*/ 256 h 509"/>
              <a:gd name="T50" fmla="*/ 93 w 391"/>
              <a:gd name="T51" fmla="*/ 271 h 509"/>
              <a:gd name="T52" fmla="*/ 82 w 391"/>
              <a:gd name="T53" fmla="*/ 260 h 509"/>
              <a:gd name="T54" fmla="*/ 78 w 391"/>
              <a:gd name="T55" fmla="*/ 263 h 509"/>
              <a:gd name="T56" fmla="*/ 89 w 391"/>
              <a:gd name="T57" fmla="*/ 299 h 509"/>
              <a:gd name="T58" fmla="*/ 105 w 391"/>
              <a:gd name="T59" fmla="*/ 306 h 509"/>
              <a:gd name="T60" fmla="*/ 97 w 391"/>
              <a:gd name="T61" fmla="*/ 318 h 509"/>
              <a:gd name="T62" fmla="*/ 136 w 391"/>
              <a:gd name="T63" fmla="*/ 369 h 509"/>
              <a:gd name="T64" fmla="*/ 140 w 391"/>
              <a:gd name="T65" fmla="*/ 381 h 509"/>
              <a:gd name="T66" fmla="*/ 148 w 391"/>
              <a:gd name="T67" fmla="*/ 388 h 509"/>
              <a:gd name="T68" fmla="*/ 148 w 391"/>
              <a:gd name="T69" fmla="*/ 396 h 509"/>
              <a:gd name="T70" fmla="*/ 152 w 391"/>
              <a:gd name="T71" fmla="*/ 416 h 509"/>
              <a:gd name="T72" fmla="*/ 179 w 391"/>
              <a:gd name="T73" fmla="*/ 423 h 509"/>
              <a:gd name="T74" fmla="*/ 187 w 391"/>
              <a:gd name="T75" fmla="*/ 420 h 509"/>
              <a:gd name="T76" fmla="*/ 203 w 391"/>
              <a:gd name="T77" fmla="*/ 431 h 509"/>
              <a:gd name="T78" fmla="*/ 222 w 391"/>
              <a:gd name="T79" fmla="*/ 439 h 509"/>
              <a:gd name="T80" fmla="*/ 226 w 391"/>
              <a:gd name="T81" fmla="*/ 435 h 509"/>
              <a:gd name="T82" fmla="*/ 234 w 391"/>
              <a:gd name="T83" fmla="*/ 443 h 509"/>
              <a:gd name="T84" fmla="*/ 246 w 391"/>
              <a:gd name="T85" fmla="*/ 455 h 509"/>
              <a:gd name="T86" fmla="*/ 281 w 391"/>
              <a:gd name="T87" fmla="*/ 486 h 509"/>
              <a:gd name="T88" fmla="*/ 285 w 391"/>
              <a:gd name="T89" fmla="*/ 509 h 509"/>
              <a:gd name="T90" fmla="*/ 374 w 391"/>
              <a:gd name="T91" fmla="*/ 505 h 509"/>
              <a:gd name="T92" fmla="*/ 387 w 391"/>
              <a:gd name="T93" fmla="*/ 503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91" h="509">
                <a:moveTo>
                  <a:pt x="388" y="495"/>
                </a:moveTo>
                <a:cubicBezTo>
                  <a:pt x="388" y="495"/>
                  <a:pt x="387" y="494"/>
                  <a:pt x="387" y="493"/>
                </a:cubicBezTo>
                <a:cubicBezTo>
                  <a:pt x="386" y="489"/>
                  <a:pt x="387" y="481"/>
                  <a:pt x="387" y="481"/>
                </a:cubicBezTo>
                <a:cubicBezTo>
                  <a:pt x="387" y="481"/>
                  <a:pt x="389" y="474"/>
                  <a:pt x="387" y="471"/>
                </a:cubicBezTo>
                <a:cubicBezTo>
                  <a:pt x="386" y="470"/>
                  <a:pt x="387" y="468"/>
                  <a:pt x="389" y="465"/>
                </a:cubicBezTo>
                <a:cubicBezTo>
                  <a:pt x="390" y="463"/>
                  <a:pt x="391" y="461"/>
                  <a:pt x="391" y="459"/>
                </a:cubicBezTo>
                <a:cubicBezTo>
                  <a:pt x="391" y="458"/>
                  <a:pt x="391" y="457"/>
                  <a:pt x="391" y="456"/>
                </a:cubicBezTo>
                <a:cubicBezTo>
                  <a:pt x="391" y="455"/>
                  <a:pt x="391" y="455"/>
                  <a:pt x="391" y="455"/>
                </a:cubicBezTo>
                <a:cubicBezTo>
                  <a:pt x="391" y="449"/>
                  <a:pt x="391" y="449"/>
                  <a:pt x="391" y="449"/>
                </a:cubicBezTo>
                <a:cubicBezTo>
                  <a:pt x="384" y="439"/>
                  <a:pt x="384" y="439"/>
                  <a:pt x="384" y="439"/>
                </a:cubicBezTo>
                <a:cubicBezTo>
                  <a:pt x="384" y="422"/>
                  <a:pt x="384" y="422"/>
                  <a:pt x="384" y="422"/>
                </a:cubicBezTo>
                <a:cubicBezTo>
                  <a:pt x="384" y="421"/>
                  <a:pt x="384" y="421"/>
                  <a:pt x="384" y="421"/>
                </a:cubicBezTo>
                <a:cubicBezTo>
                  <a:pt x="383" y="421"/>
                  <a:pt x="383" y="421"/>
                  <a:pt x="383" y="421"/>
                </a:cubicBezTo>
                <a:cubicBezTo>
                  <a:pt x="383" y="420"/>
                  <a:pt x="382" y="420"/>
                  <a:pt x="384" y="411"/>
                </a:cubicBezTo>
                <a:cubicBezTo>
                  <a:pt x="386" y="401"/>
                  <a:pt x="386" y="401"/>
                  <a:pt x="386" y="401"/>
                </a:cubicBezTo>
                <a:cubicBezTo>
                  <a:pt x="386" y="400"/>
                  <a:pt x="386" y="400"/>
                  <a:pt x="386" y="400"/>
                </a:cubicBezTo>
                <a:cubicBezTo>
                  <a:pt x="385" y="399"/>
                  <a:pt x="385" y="399"/>
                  <a:pt x="385" y="399"/>
                </a:cubicBezTo>
                <a:cubicBezTo>
                  <a:pt x="385" y="399"/>
                  <a:pt x="384" y="398"/>
                  <a:pt x="387" y="390"/>
                </a:cubicBezTo>
                <a:cubicBezTo>
                  <a:pt x="391" y="378"/>
                  <a:pt x="391" y="378"/>
                  <a:pt x="391" y="378"/>
                </a:cubicBezTo>
                <a:cubicBezTo>
                  <a:pt x="386" y="357"/>
                  <a:pt x="386" y="357"/>
                  <a:pt x="386" y="357"/>
                </a:cubicBezTo>
                <a:cubicBezTo>
                  <a:pt x="386" y="357"/>
                  <a:pt x="386" y="357"/>
                  <a:pt x="386" y="357"/>
                </a:cubicBezTo>
                <a:cubicBezTo>
                  <a:pt x="169" y="142"/>
                  <a:pt x="169" y="142"/>
                  <a:pt x="169" y="142"/>
                </a:cubicBezTo>
                <a:cubicBezTo>
                  <a:pt x="169" y="0"/>
                  <a:pt x="169" y="0"/>
                  <a:pt x="16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"/>
                  <a:pt x="0" y="2"/>
                  <a:pt x="0" y="2"/>
                </a:cubicBezTo>
                <a:cubicBezTo>
                  <a:pt x="15" y="80"/>
                  <a:pt x="15" y="80"/>
                  <a:pt x="15" y="80"/>
                </a:cubicBezTo>
                <a:cubicBezTo>
                  <a:pt x="15" y="107"/>
                  <a:pt x="15" y="107"/>
                  <a:pt x="15" y="107"/>
                </a:cubicBezTo>
                <a:cubicBezTo>
                  <a:pt x="4" y="123"/>
                  <a:pt x="4" y="123"/>
                  <a:pt x="4" y="123"/>
                </a:cubicBezTo>
                <a:cubicBezTo>
                  <a:pt x="7" y="135"/>
                  <a:pt x="7" y="135"/>
                  <a:pt x="7" y="135"/>
                </a:cubicBezTo>
                <a:cubicBezTo>
                  <a:pt x="11" y="139"/>
                  <a:pt x="11" y="139"/>
                  <a:pt x="11" y="139"/>
                </a:cubicBezTo>
                <a:cubicBezTo>
                  <a:pt x="27" y="166"/>
                  <a:pt x="27" y="166"/>
                  <a:pt x="27" y="166"/>
                </a:cubicBezTo>
                <a:cubicBezTo>
                  <a:pt x="27" y="170"/>
                  <a:pt x="27" y="170"/>
                  <a:pt x="27" y="170"/>
                </a:cubicBezTo>
                <a:cubicBezTo>
                  <a:pt x="27" y="181"/>
                  <a:pt x="27" y="181"/>
                  <a:pt x="27" y="181"/>
                </a:cubicBezTo>
                <a:cubicBezTo>
                  <a:pt x="35" y="209"/>
                  <a:pt x="35" y="209"/>
                  <a:pt x="35" y="209"/>
                </a:cubicBezTo>
                <a:cubicBezTo>
                  <a:pt x="54" y="232"/>
                  <a:pt x="54" y="232"/>
                  <a:pt x="54" y="232"/>
                </a:cubicBezTo>
                <a:cubicBezTo>
                  <a:pt x="58" y="236"/>
                  <a:pt x="58" y="236"/>
                  <a:pt x="58" y="236"/>
                </a:cubicBezTo>
                <a:cubicBezTo>
                  <a:pt x="58" y="244"/>
                  <a:pt x="58" y="244"/>
                  <a:pt x="58" y="244"/>
                </a:cubicBezTo>
                <a:cubicBezTo>
                  <a:pt x="58" y="248"/>
                  <a:pt x="58" y="248"/>
                  <a:pt x="58" y="248"/>
                </a:cubicBezTo>
                <a:cubicBezTo>
                  <a:pt x="66" y="252"/>
                  <a:pt x="66" y="252"/>
                  <a:pt x="66" y="252"/>
                </a:cubicBezTo>
                <a:cubicBezTo>
                  <a:pt x="70" y="252"/>
                  <a:pt x="70" y="252"/>
                  <a:pt x="70" y="252"/>
                </a:cubicBezTo>
                <a:cubicBezTo>
                  <a:pt x="74" y="256"/>
                  <a:pt x="74" y="256"/>
                  <a:pt x="74" y="256"/>
                </a:cubicBezTo>
                <a:cubicBezTo>
                  <a:pt x="74" y="252"/>
                  <a:pt x="74" y="252"/>
                  <a:pt x="74" y="252"/>
                </a:cubicBezTo>
                <a:cubicBezTo>
                  <a:pt x="78" y="252"/>
                  <a:pt x="78" y="252"/>
                  <a:pt x="78" y="252"/>
                </a:cubicBezTo>
                <a:cubicBezTo>
                  <a:pt x="78" y="240"/>
                  <a:pt x="78" y="240"/>
                  <a:pt x="78" y="240"/>
                </a:cubicBezTo>
                <a:cubicBezTo>
                  <a:pt x="86" y="240"/>
                  <a:pt x="86" y="240"/>
                  <a:pt x="86" y="240"/>
                </a:cubicBezTo>
                <a:cubicBezTo>
                  <a:pt x="97" y="244"/>
                  <a:pt x="97" y="244"/>
                  <a:pt x="97" y="244"/>
                </a:cubicBezTo>
                <a:cubicBezTo>
                  <a:pt x="89" y="248"/>
                  <a:pt x="89" y="248"/>
                  <a:pt x="89" y="248"/>
                </a:cubicBezTo>
                <a:cubicBezTo>
                  <a:pt x="86" y="248"/>
                  <a:pt x="86" y="248"/>
                  <a:pt x="86" y="248"/>
                </a:cubicBezTo>
                <a:cubicBezTo>
                  <a:pt x="82" y="252"/>
                  <a:pt x="82" y="252"/>
                  <a:pt x="82" y="252"/>
                </a:cubicBezTo>
                <a:cubicBezTo>
                  <a:pt x="86" y="256"/>
                  <a:pt x="86" y="256"/>
                  <a:pt x="86" y="256"/>
                </a:cubicBezTo>
                <a:cubicBezTo>
                  <a:pt x="93" y="267"/>
                  <a:pt x="93" y="267"/>
                  <a:pt x="93" y="267"/>
                </a:cubicBezTo>
                <a:cubicBezTo>
                  <a:pt x="93" y="271"/>
                  <a:pt x="93" y="271"/>
                  <a:pt x="93" y="271"/>
                </a:cubicBezTo>
                <a:cubicBezTo>
                  <a:pt x="82" y="263"/>
                  <a:pt x="82" y="263"/>
                  <a:pt x="82" y="263"/>
                </a:cubicBezTo>
                <a:cubicBezTo>
                  <a:pt x="82" y="260"/>
                  <a:pt x="82" y="260"/>
                  <a:pt x="82" y="260"/>
                </a:cubicBezTo>
                <a:cubicBezTo>
                  <a:pt x="78" y="260"/>
                  <a:pt x="78" y="260"/>
                  <a:pt x="78" y="260"/>
                </a:cubicBezTo>
                <a:cubicBezTo>
                  <a:pt x="78" y="263"/>
                  <a:pt x="78" y="263"/>
                  <a:pt x="78" y="263"/>
                </a:cubicBezTo>
                <a:cubicBezTo>
                  <a:pt x="82" y="291"/>
                  <a:pt x="82" y="291"/>
                  <a:pt x="82" y="291"/>
                </a:cubicBezTo>
                <a:cubicBezTo>
                  <a:pt x="89" y="299"/>
                  <a:pt x="89" y="299"/>
                  <a:pt x="89" y="299"/>
                </a:cubicBezTo>
                <a:cubicBezTo>
                  <a:pt x="101" y="299"/>
                  <a:pt x="101" y="299"/>
                  <a:pt x="101" y="299"/>
                </a:cubicBezTo>
                <a:cubicBezTo>
                  <a:pt x="105" y="306"/>
                  <a:pt x="105" y="306"/>
                  <a:pt x="105" y="306"/>
                </a:cubicBezTo>
                <a:cubicBezTo>
                  <a:pt x="105" y="314"/>
                  <a:pt x="105" y="314"/>
                  <a:pt x="105" y="314"/>
                </a:cubicBezTo>
                <a:cubicBezTo>
                  <a:pt x="97" y="318"/>
                  <a:pt x="97" y="318"/>
                  <a:pt x="97" y="318"/>
                </a:cubicBezTo>
                <a:cubicBezTo>
                  <a:pt x="101" y="326"/>
                  <a:pt x="101" y="326"/>
                  <a:pt x="101" y="326"/>
                </a:cubicBezTo>
                <a:cubicBezTo>
                  <a:pt x="136" y="369"/>
                  <a:pt x="136" y="369"/>
                  <a:pt x="136" y="369"/>
                </a:cubicBezTo>
                <a:cubicBezTo>
                  <a:pt x="140" y="373"/>
                  <a:pt x="140" y="373"/>
                  <a:pt x="140" y="373"/>
                </a:cubicBezTo>
                <a:cubicBezTo>
                  <a:pt x="140" y="381"/>
                  <a:pt x="140" y="381"/>
                  <a:pt x="140" y="381"/>
                </a:cubicBezTo>
                <a:cubicBezTo>
                  <a:pt x="148" y="384"/>
                  <a:pt x="148" y="384"/>
                  <a:pt x="148" y="384"/>
                </a:cubicBezTo>
                <a:cubicBezTo>
                  <a:pt x="148" y="388"/>
                  <a:pt x="148" y="388"/>
                  <a:pt x="148" y="388"/>
                </a:cubicBezTo>
                <a:cubicBezTo>
                  <a:pt x="152" y="392"/>
                  <a:pt x="152" y="392"/>
                  <a:pt x="152" y="392"/>
                </a:cubicBezTo>
                <a:cubicBezTo>
                  <a:pt x="148" y="396"/>
                  <a:pt x="148" y="396"/>
                  <a:pt x="148" y="396"/>
                </a:cubicBezTo>
                <a:cubicBezTo>
                  <a:pt x="152" y="412"/>
                  <a:pt x="152" y="412"/>
                  <a:pt x="152" y="412"/>
                </a:cubicBezTo>
                <a:cubicBezTo>
                  <a:pt x="152" y="416"/>
                  <a:pt x="152" y="416"/>
                  <a:pt x="152" y="416"/>
                </a:cubicBezTo>
                <a:cubicBezTo>
                  <a:pt x="171" y="420"/>
                  <a:pt x="171" y="420"/>
                  <a:pt x="171" y="420"/>
                </a:cubicBezTo>
                <a:cubicBezTo>
                  <a:pt x="179" y="423"/>
                  <a:pt x="179" y="423"/>
                  <a:pt x="179" y="423"/>
                </a:cubicBezTo>
                <a:cubicBezTo>
                  <a:pt x="183" y="420"/>
                  <a:pt x="183" y="420"/>
                  <a:pt x="183" y="420"/>
                </a:cubicBezTo>
                <a:cubicBezTo>
                  <a:pt x="187" y="420"/>
                  <a:pt x="187" y="420"/>
                  <a:pt x="187" y="420"/>
                </a:cubicBezTo>
                <a:cubicBezTo>
                  <a:pt x="199" y="427"/>
                  <a:pt x="199" y="427"/>
                  <a:pt x="199" y="427"/>
                </a:cubicBezTo>
                <a:cubicBezTo>
                  <a:pt x="203" y="431"/>
                  <a:pt x="203" y="431"/>
                  <a:pt x="203" y="431"/>
                </a:cubicBezTo>
                <a:cubicBezTo>
                  <a:pt x="218" y="439"/>
                  <a:pt x="218" y="439"/>
                  <a:pt x="218" y="439"/>
                </a:cubicBezTo>
                <a:cubicBezTo>
                  <a:pt x="222" y="439"/>
                  <a:pt x="222" y="439"/>
                  <a:pt x="222" y="439"/>
                </a:cubicBezTo>
                <a:cubicBezTo>
                  <a:pt x="222" y="435"/>
                  <a:pt x="222" y="435"/>
                  <a:pt x="222" y="435"/>
                </a:cubicBezTo>
                <a:cubicBezTo>
                  <a:pt x="226" y="435"/>
                  <a:pt x="226" y="435"/>
                  <a:pt x="226" y="435"/>
                </a:cubicBezTo>
                <a:cubicBezTo>
                  <a:pt x="230" y="439"/>
                  <a:pt x="230" y="439"/>
                  <a:pt x="230" y="439"/>
                </a:cubicBezTo>
                <a:cubicBezTo>
                  <a:pt x="234" y="443"/>
                  <a:pt x="234" y="443"/>
                  <a:pt x="234" y="443"/>
                </a:cubicBezTo>
                <a:cubicBezTo>
                  <a:pt x="238" y="451"/>
                  <a:pt x="238" y="451"/>
                  <a:pt x="238" y="451"/>
                </a:cubicBezTo>
                <a:cubicBezTo>
                  <a:pt x="246" y="455"/>
                  <a:pt x="246" y="455"/>
                  <a:pt x="246" y="455"/>
                </a:cubicBezTo>
                <a:cubicBezTo>
                  <a:pt x="277" y="478"/>
                  <a:pt x="277" y="478"/>
                  <a:pt x="277" y="478"/>
                </a:cubicBezTo>
                <a:cubicBezTo>
                  <a:pt x="281" y="486"/>
                  <a:pt x="281" y="486"/>
                  <a:pt x="281" y="486"/>
                </a:cubicBezTo>
                <a:cubicBezTo>
                  <a:pt x="281" y="490"/>
                  <a:pt x="281" y="490"/>
                  <a:pt x="281" y="490"/>
                </a:cubicBezTo>
                <a:cubicBezTo>
                  <a:pt x="285" y="509"/>
                  <a:pt x="285" y="509"/>
                  <a:pt x="285" y="509"/>
                </a:cubicBezTo>
                <a:cubicBezTo>
                  <a:pt x="370" y="502"/>
                  <a:pt x="370" y="502"/>
                  <a:pt x="370" y="502"/>
                </a:cubicBezTo>
                <a:cubicBezTo>
                  <a:pt x="374" y="505"/>
                  <a:pt x="374" y="505"/>
                  <a:pt x="374" y="505"/>
                </a:cubicBezTo>
                <a:cubicBezTo>
                  <a:pt x="383" y="509"/>
                  <a:pt x="383" y="509"/>
                  <a:pt x="383" y="509"/>
                </a:cubicBezTo>
                <a:cubicBezTo>
                  <a:pt x="387" y="503"/>
                  <a:pt x="387" y="503"/>
                  <a:pt x="387" y="503"/>
                </a:cubicBezTo>
                <a:cubicBezTo>
                  <a:pt x="390" y="499"/>
                  <a:pt x="389" y="498"/>
                  <a:pt x="388" y="495"/>
                </a:cubicBezTo>
                <a:close/>
              </a:path>
            </a:pathLst>
          </a:custGeom>
          <a:solidFill>
            <a:srgbClr val="FC8420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15" name="Freeform 17"/>
          <p:cNvSpPr>
            <a:spLocks/>
          </p:cNvSpPr>
          <p:nvPr/>
        </p:nvSpPr>
        <p:spPr bwMode="auto">
          <a:xfrm>
            <a:off x="6673406" y="4100095"/>
            <a:ext cx="896733" cy="374805"/>
          </a:xfrm>
          <a:custGeom>
            <a:avLst/>
            <a:gdLst>
              <a:gd name="T0" fmla="*/ 213 w 256"/>
              <a:gd name="T1" fmla="*/ 40 h 100"/>
              <a:gd name="T2" fmla="*/ 203 w 256"/>
              <a:gd name="T3" fmla="*/ 32 h 100"/>
              <a:gd name="T4" fmla="*/ 207 w 256"/>
              <a:gd name="T5" fmla="*/ 21 h 100"/>
              <a:gd name="T6" fmla="*/ 201 w 256"/>
              <a:gd name="T7" fmla="*/ 0 h 100"/>
              <a:gd name="T8" fmla="*/ 199 w 256"/>
              <a:gd name="T9" fmla="*/ 0 h 100"/>
              <a:gd name="T10" fmla="*/ 191 w 256"/>
              <a:gd name="T11" fmla="*/ 4 h 100"/>
              <a:gd name="T12" fmla="*/ 183 w 256"/>
              <a:gd name="T13" fmla="*/ 4 h 100"/>
              <a:gd name="T14" fmla="*/ 171 w 256"/>
              <a:gd name="T15" fmla="*/ 0 h 100"/>
              <a:gd name="T16" fmla="*/ 167 w 256"/>
              <a:gd name="T17" fmla="*/ 10 h 100"/>
              <a:gd name="T18" fmla="*/ 160 w 256"/>
              <a:gd name="T19" fmla="*/ 15 h 100"/>
              <a:gd name="T20" fmla="*/ 152 w 256"/>
              <a:gd name="T21" fmla="*/ 24 h 100"/>
              <a:gd name="T22" fmla="*/ 142 w 256"/>
              <a:gd name="T23" fmla="*/ 32 h 100"/>
              <a:gd name="T24" fmla="*/ 142 w 256"/>
              <a:gd name="T25" fmla="*/ 39 h 100"/>
              <a:gd name="T26" fmla="*/ 125 w 256"/>
              <a:gd name="T27" fmla="*/ 42 h 100"/>
              <a:gd name="T28" fmla="*/ 124 w 256"/>
              <a:gd name="T29" fmla="*/ 53 h 100"/>
              <a:gd name="T30" fmla="*/ 120 w 256"/>
              <a:gd name="T31" fmla="*/ 58 h 100"/>
              <a:gd name="T32" fmla="*/ 120 w 256"/>
              <a:gd name="T33" fmla="*/ 59 h 100"/>
              <a:gd name="T34" fmla="*/ 120 w 256"/>
              <a:gd name="T35" fmla="*/ 61 h 100"/>
              <a:gd name="T36" fmla="*/ 119 w 256"/>
              <a:gd name="T37" fmla="*/ 61 h 100"/>
              <a:gd name="T38" fmla="*/ 116 w 256"/>
              <a:gd name="T39" fmla="*/ 60 h 100"/>
              <a:gd name="T40" fmla="*/ 109 w 256"/>
              <a:gd name="T41" fmla="*/ 71 h 100"/>
              <a:gd name="T42" fmla="*/ 86 w 256"/>
              <a:gd name="T43" fmla="*/ 75 h 100"/>
              <a:gd name="T44" fmla="*/ 69 w 256"/>
              <a:gd name="T45" fmla="*/ 79 h 100"/>
              <a:gd name="T46" fmla="*/ 67 w 256"/>
              <a:gd name="T47" fmla="*/ 79 h 100"/>
              <a:gd name="T48" fmla="*/ 63 w 256"/>
              <a:gd name="T49" fmla="*/ 79 h 100"/>
              <a:gd name="T50" fmla="*/ 60 w 256"/>
              <a:gd name="T51" fmla="*/ 78 h 100"/>
              <a:gd name="T52" fmla="*/ 55 w 256"/>
              <a:gd name="T53" fmla="*/ 78 h 100"/>
              <a:gd name="T54" fmla="*/ 55 w 256"/>
              <a:gd name="T55" fmla="*/ 78 h 100"/>
              <a:gd name="T56" fmla="*/ 52 w 256"/>
              <a:gd name="T57" fmla="*/ 78 h 100"/>
              <a:gd name="T58" fmla="*/ 49 w 256"/>
              <a:gd name="T59" fmla="*/ 78 h 100"/>
              <a:gd name="T60" fmla="*/ 44 w 256"/>
              <a:gd name="T61" fmla="*/ 78 h 100"/>
              <a:gd name="T62" fmla="*/ 40 w 256"/>
              <a:gd name="T63" fmla="*/ 77 h 100"/>
              <a:gd name="T64" fmla="*/ 36 w 256"/>
              <a:gd name="T65" fmla="*/ 78 h 100"/>
              <a:gd name="T66" fmla="*/ 34 w 256"/>
              <a:gd name="T67" fmla="*/ 77 h 100"/>
              <a:gd name="T68" fmla="*/ 28 w 256"/>
              <a:gd name="T69" fmla="*/ 77 h 100"/>
              <a:gd name="T70" fmla="*/ 27 w 256"/>
              <a:gd name="T71" fmla="*/ 77 h 100"/>
              <a:gd name="T72" fmla="*/ 24 w 256"/>
              <a:gd name="T73" fmla="*/ 77 h 100"/>
              <a:gd name="T74" fmla="*/ 23 w 256"/>
              <a:gd name="T75" fmla="*/ 79 h 100"/>
              <a:gd name="T76" fmla="*/ 22 w 256"/>
              <a:gd name="T77" fmla="*/ 86 h 100"/>
              <a:gd name="T78" fmla="*/ 13 w 256"/>
              <a:gd name="T79" fmla="*/ 91 h 100"/>
              <a:gd name="T80" fmla="*/ 2 w 256"/>
              <a:gd name="T81" fmla="*/ 99 h 100"/>
              <a:gd name="T82" fmla="*/ 33 w 256"/>
              <a:gd name="T83" fmla="*/ 100 h 100"/>
              <a:gd name="T84" fmla="*/ 33 w 256"/>
              <a:gd name="T85" fmla="*/ 100 h 100"/>
              <a:gd name="T86" fmla="*/ 256 w 256"/>
              <a:gd name="T87" fmla="*/ 100 h 100"/>
              <a:gd name="T88" fmla="*/ 252 w 256"/>
              <a:gd name="T89" fmla="*/ 92 h 100"/>
              <a:gd name="T90" fmla="*/ 252 w 256"/>
              <a:gd name="T91" fmla="*/ 84 h 100"/>
              <a:gd name="T92" fmla="*/ 256 w 256"/>
              <a:gd name="T93" fmla="*/ 73 h 100"/>
              <a:gd name="T94" fmla="*/ 237 w 256"/>
              <a:gd name="T95" fmla="*/ 61 h 100"/>
              <a:gd name="T96" fmla="*/ 217 w 256"/>
              <a:gd name="T97" fmla="*/ 49 h 100"/>
              <a:gd name="T98" fmla="*/ 217 w 256"/>
              <a:gd name="T99" fmla="*/ 47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6" h="100">
                <a:moveTo>
                  <a:pt x="217" y="45"/>
                </a:moveTo>
                <a:cubicBezTo>
                  <a:pt x="213" y="40"/>
                  <a:pt x="213" y="40"/>
                  <a:pt x="213" y="40"/>
                </a:cubicBezTo>
                <a:cubicBezTo>
                  <a:pt x="207" y="36"/>
                  <a:pt x="207" y="36"/>
                  <a:pt x="207" y="36"/>
                </a:cubicBezTo>
                <a:cubicBezTo>
                  <a:pt x="203" y="32"/>
                  <a:pt x="203" y="32"/>
                  <a:pt x="203" y="32"/>
                </a:cubicBezTo>
                <a:cubicBezTo>
                  <a:pt x="207" y="27"/>
                  <a:pt x="207" y="27"/>
                  <a:pt x="207" y="27"/>
                </a:cubicBezTo>
                <a:cubicBezTo>
                  <a:pt x="207" y="21"/>
                  <a:pt x="207" y="21"/>
                  <a:pt x="207" y="21"/>
                </a:cubicBezTo>
                <a:cubicBezTo>
                  <a:pt x="201" y="15"/>
                  <a:pt x="201" y="15"/>
                  <a:pt x="201" y="15"/>
                </a:cubicBezTo>
                <a:cubicBezTo>
                  <a:pt x="201" y="0"/>
                  <a:pt x="201" y="0"/>
                  <a:pt x="201" y="0"/>
                </a:cubicBezTo>
                <a:cubicBezTo>
                  <a:pt x="200" y="0"/>
                  <a:pt x="200" y="0"/>
                  <a:pt x="200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1" y="0"/>
                  <a:pt x="191" y="0"/>
                  <a:pt x="191" y="0"/>
                </a:cubicBezTo>
                <a:cubicBezTo>
                  <a:pt x="191" y="4"/>
                  <a:pt x="191" y="4"/>
                  <a:pt x="191" y="4"/>
                </a:cubicBezTo>
                <a:cubicBezTo>
                  <a:pt x="188" y="7"/>
                  <a:pt x="188" y="7"/>
                  <a:pt x="188" y="7"/>
                </a:cubicBezTo>
                <a:cubicBezTo>
                  <a:pt x="183" y="4"/>
                  <a:pt x="183" y="4"/>
                  <a:pt x="183" y="4"/>
                </a:cubicBezTo>
                <a:cubicBezTo>
                  <a:pt x="179" y="3"/>
                  <a:pt x="179" y="3"/>
                  <a:pt x="179" y="3"/>
                </a:cubicBezTo>
                <a:cubicBezTo>
                  <a:pt x="171" y="0"/>
                  <a:pt x="171" y="0"/>
                  <a:pt x="171" y="0"/>
                </a:cubicBezTo>
                <a:cubicBezTo>
                  <a:pt x="171" y="5"/>
                  <a:pt x="171" y="5"/>
                  <a:pt x="171" y="5"/>
                </a:cubicBezTo>
                <a:cubicBezTo>
                  <a:pt x="167" y="10"/>
                  <a:pt x="167" y="10"/>
                  <a:pt x="167" y="10"/>
                </a:cubicBezTo>
                <a:cubicBezTo>
                  <a:pt x="165" y="10"/>
                  <a:pt x="165" y="10"/>
                  <a:pt x="165" y="10"/>
                </a:cubicBezTo>
                <a:cubicBezTo>
                  <a:pt x="164" y="10"/>
                  <a:pt x="163" y="12"/>
                  <a:pt x="160" y="15"/>
                </a:cubicBezTo>
                <a:cubicBezTo>
                  <a:pt x="156" y="21"/>
                  <a:pt x="156" y="21"/>
                  <a:pt x="156" y="21"/>
                </a:cubicBezTo>
                <a:cubicBezTo>
                  <a:pt x="152" y="24"/>
                  <a:pt x="152" y="24"/>
                  <a:pt x="152" y="24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47" y="25"/>
                  <a:pt x="144" y="30"/>
                  <a:pt x="142" y="32"/>
                </a:cubicBezTo>
                <a:cubicBezTo>
                  <a:pt x="140" y="34"/>
                  <a:pt x="140" y="36"/>
                  <a:pt x="141" y="37"/>
                </a:cubicBezTo>
                <a:cubicBezTo>
                  <a:pt x="142" y="39"/>
                  <a:pt x="142" y="39"/>
                  <a:pt x="142" y="39"/>
                </a:cubicBezTo>
                <a:cubicBezTo>
                  <a:pt x="133" y="39"/>
                  <a:pt x="133" y="39"/>
                  <a:pt x="133" y="39"/>
                </a:cubicBezTo>
                <a:cubicBezTo>
                  <a:pt x="125" y="42"/>
                  <a:pt x="125" y="42"/>
                  <a:pt x="125" y="42"/>
                </a:cubicBezTo>
                <a:cubicBezTo>
                  <a:pt x="126" y="43"/>
                  <a:pt x="127" y="49"/>
                  <a:pt x="125" y="51"/>
                </a:cubicBezTo>
                <a:cubicBezTo>
                  <a:pt x="124" y="53"/>
                  <a:pt x="124" y="53"/>
                  <a:pt x="124" y="53"/>
                </a:cubicBezTo>
                <a:cubicBezTo>
                  <a:pt x="124" y="53"/>
                  <a:pt x="123" y="54"/>
                  <a:pt x="121" y="57"/>
                </a:cubicBezTo>
                <a:cubicBezTo>
                  <a:pt x="120" y="58"/>
                  <a:pt x="120" y="58"/>
                  <a:pt x="120" y="58"/>
                </a:cubicBezTo>
                <a:cubicBezTo>
                  <a:pt x="120" y="59"/>
                  <a:pt x="120" y="59"/>
                  <a:pt x="120" y="59"/>
                </a:cubicBezTo>
                <a:cubicBezTo>
                  <a:pt x="120" y="59"/>
                  <a:pt x="120" y="59"/>
                  <a:pt x="120" y="59"/>
                </a:cubicBezTo>
                <a:cubicBezTo>
                  <a:pt x="122" y="59"/>
                  <a:pt x="122" y="59"/>
                  <a:pt x="122" y="59"/>
                </a:cubicBezTo>
                <a:cubicBezTo>
                  <a:pt x="120" y="61"/>
                  <a:pt x="120" y="61"/>
                  <a:pt x="120" y="61"/>
                </a:cubicBezTo>
                <a:cubicBezTo>
                  <a:pt x="119" y="61"/>
                  <a:pt x="119" y="61"/>
                  <a:pt x="119" y="61"/>
                </a:cubicBezTo>
                <a:cubicBezTo>
                  <a:pt x="119" y="61"/>
                  <a:pt x="119" y="61"/>
                  <a:pt x="119" y="61"/>
                </a:cubicBezTo>
                <a:cubicBezTo>
                  <a:pt x="119" y="61"/>
                  <a:pt x="119" y="61"/>
                  <a:pt x="119" y="61"/>
                </a:cubicBezTo>
                <a:cubicBezTo>
                  <a:pt x="118" y="61"/>
                  <a:pt x="117" y="60"/>
                  <a:pt x="116" y="60"/>
                </a:cubicBezTo>
                <a:cubicBezTo>
                  <a:pt x="115" y="63"/>
                  <a:pt x="114" y="65"/>
                  <a:pt x="113" y="66"/>
                </a:cubicBezTo>
                <a:cubicBezTo>
                  <a:pt x="113" y="68"/>
                  <a:pt x="109" y="70"/>
                  <a:pt x="109" y="71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86" y="75"/>
                  <a:pt x="86" y="75"/>
                  <a:pt x="86" y="75"/>
                </a:cubicBezTo>
                <a:cubicBezTo>
                  <a:pt x="75" y="77"/>
                  <a:pt x="75" y="77"/>
                  <a:pt x="75" y="77"/>
                </a:cubicBezTo>
                <a:cubicBezTo>
                  <a:pt x="75" y="78"/>
                  <a:pt x="72" y="79"/>
                  <a:pt x="69" y="79"/>
                </a:cubicBezTo>
                <a:cubicBezTo>
                  <a:pt x="69" y="79"/>
                  <a:pt x="69" y="79"/>
                  <a:pt x="69" y="79"/>
                </a:cubicBezTo>
                <a:cubicBezTo>
                  <a:pt x="69" y="79"/>
                  <a:pt x="68" y="79"/>
                  <a:pt x="67" y="79"/>
                </a:cubicBezTo>
                <a:cubicBezTo>
                  <a:pt x="66" y="79"/>
                  <a:pt x="65" y="79"/>
                  <a:pt x="64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62" y="78"/>
                  <a:pt x="61" y="78"/>
                  <a:pt x="60" y="78"/>
                </a:cubicBezTo>
                <a:cubicBezTo>
                  <a:pt x="60" y="78"/>
                  <a:pt x="60" y="78"/>
                  <a:pt x="60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54" y="78"/>
                  <a:pt x="53" y="78"/>
                  <a:pt x="52" y="78"/>
                </a:cubicBezTo>
                <a:cubicBezTo>
                  <a:pt x="52" y="78"/>
                  <a:pt x="52" y="78"/>
                  <a:pt x="52" y="78"/>
                </a:cubicBezTo>
                <a:cubicBezTo>
                  <a:pt x="51" y="78"/>
                  <a:pt x="51" y="78"/>
                  <a:pt x="51" y="78"/>
                </a:cubicBezTo>
                <a:cubicBezTo>
                  <a:pt x="50" y="78"/>
                  <a:pt x="50" y="78"/>
                  <a:pt x="49" y="78"/>
                </a:cubicBezTo>
                <a:cubicBezTo>
                  <a:pt x="48" y="78"/>
                  <a:pt x="47" y="78"/>
                  <a:pt x="46" y="78"/>
                </a:cubicBezTo>
                <a:cubicBezTo>
                  <a:pt x="46" y="78"/>
                  <a:pt x="45" y="78"/>
                  <a:pt x="44" y="78"/>
                </a:cubicBezTo>
                <a:cubicBezTo>
                  <a:pt x="43" y="78"/>
                  <a:pt x="42" y="78"/>
                  <a:pt x="42" y="77"/>
                </a:cubicBezTo>
                <a:cubicBezTo>
                  <a:pt x="41" y="77"/>
                  <a:pt x="41" y="77"/>
                  <a:pt x="40" y="77"/>
                </a:cubicBezTo>
                <a:cubicBezTo>
                  <a:pt x="40" y="77"/>
                  <a:pt x="39" y="77"/>
                  <a:pt x="38" y="77"/>
                </a:cubicBezTo>
                <a:cubicBezTo>
                  <a:pt x="38" y="78"/>
                  <a:pt x="37" y="78"/>
                  <a:pt x="36" y="78"/>
                </a:cubicBezTo>
                <a:cubicBezTo>
                  <a:pt x="36" y="78"/>
                  <a:pt x="36" y="78"/>
                  <a:pt x="35" y="77"/>
                </a:cubicBezTo>
                <a:cubicBezTo>
                  <a:pt x="35" y="77"/>
                  <a:pt x="35" y="77"/>
                  <a:pt x="34" y="77"/>
                </a:cubicBezTo>
                <a:cubicBezTo>
                  <a:pt x="33" y="77"/>
                  <a:pt x="32" y="77"/>
                  <a:pt x="31" y="77"/>
                </a:cubicBezTo>
                <a:cubicBezTo>
                  <a:pt x="30" y="77"/>
                  <a:pt x="29" y="77"/>
                  <a:pt x="28" y="77"/>
                </a:cubicBezTo>
                <a:cubicBezTo>
                  <a:pt x="28" y="77"/>
                  <a:pt x="28" y="77"/>
                  <a:pt x="28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26" y="77"/>
                  <a:pt x="26" y="77"/>
                  <a:pt x="25" y="77"/>
                </a:cubicBezTo>
                <a:cubicBezTo>
                  <a:pt x="24" y="77"/>
                  <a:pt x="24" y="77"/>
                  <a:pt x="24" y="77"/>
                </a:cubicBezTo>
                <a:cubicBezTo>
                  <a:pt x="23" y="77"/>
                  <a:pt x="23" y="77"/>
                  <a:pt x="23" y="77"/>
                </a:cubicBezTo>
                <a:cubicBezTo>
                  <a:pt x="23" y="78"/>
                  <a:pt x="23" y="78"/>
                  <a:pt x="23" y="79"/>
                </a:cubicBezTo>
                <a:cubicBezTo>
                  <a:pt x="23" y="80"/>
                  <a:pt x="23" y="80"/>
                  <a:pt x="23" y="82"/>
                </a:cubicBezTo>
                <a:cubicBezTo>
                  <a:pt x="22" y="83"/>
                  <a:pt x="22" y="85"/>
                  <a:pt x="22" y="86"/>
                </a:cubicBezTo>
                <a:cubicBezTo>
                  <a:pt x="23" y="87"/>
                  <a:pt x="23" y="87"/>
                  <a:pt x="23" y="87"/>
                </a:cubicBezTo>
                <a:cubicBezTo>
                  <a:pt x="13" y="91"/>
                  <a:pt x="13" y="91"/>
                  <a:pt x="13" y="91"/>
                </a:cubicBezTo>
                <a:cubicBezTo>
                  <a:pt x="12" y="92"/>
                  <a:pt x="9" y="94"/>
                  <a:pt x="6" y="96"/>
                </a:cubicBezTo>
                <a:cubicBezTo>
                  <a:pt x="5" y="96"/>
                  <a:pt x="3" y="98"/>
                  <a:pt x="2" y="99"/>
                </a:cubicBezTo>
                <a:cubicBezTo>
                  <a:pt x="0" y="100"/>
                  <a:pt x="0" y="100"/>
                  <a:pt x="0" y="100"/>
                </a:cubicBezTo>
                <a:cubicBezTo>
                  <a:pt x="33" y="100"/>
                  <a:pt x="33" y="100"/>
                  <a:pt x="33" y="100"/>
                </a:cubicBezTo>
                <a:cubicBezTo>
                  <a:pt x="33" y="100"/>
                  <a:pt x="33" y="100"/>
                  <a:pt x="33" y="100"/>
                </a:cubicBezTo>
                <a:cubicBezTo>
                  <a:pt x="33" y="100"/>
                  <a:pt x="33" y="100"/>
                  <a:pt x="33" y="100"/>
                </a:cubicBezTo>
                <a:cubicBezTo>
                  <a:pt x="256" y="100"/>
                  <a:pt x="256" y="100"/>
                  <a:pt x="256" y="100"/>
                </a:cubicBezTo>
                <a:cubicBezTo>
                  <a:pt x="256" y="100"/>
                  <a:pt x="256" y="100"/>
                  <a:pt x="256" y="100"/>
                </a:cubicBezTo>
                <a:cubicBezTo>
                  <a:pt x="256" y="96"/>
                  <a:pt x="256" y="96"/>
                  <a:pt x="256" y="96"/>
                </a:cubicBezTo>
                <a:cubicBezTo>
                  <a:pt x="252" y="92"/>
                  <a:pt x="252" y="92"/>
                  <a:pt x="252" y="92"/>
                </a:cubicBezTo>
                <a:cubicBezTo>
                  <a:pt x="252" y="88"/>
                  <a:pt x="252" y="88"/>
                  <a:pt x="252" y="88"/>
                </a:cubicBezTo>
                <a:cubicBezTo>
                  <a:pt x="252" y="84"/>
                  <a:pt x="252" y="84"/>
                  <a:pt x="252" y="84"/>
                </a:cubicBezTo>
                <a:cubicBezTo>
                  <a:pt x="256" y="77"/>
                  <a:pt x="256" y="77"/>
                  <a:pt x="256" y="77"/>
                </a:cubicBezTo>
                <a:cubicBezTo>
                  <a:pt x="256" y="73"/>
                  <a:pt x="256" y="73"/>
                  <a:pt x="256" y="73"/>
                </a:cubicBezTo>
                <a:cubicBezTo>
                  <a:pt x="252" y="69"/>
                  <a:pt x="252" y="69"/>
                  <a:pt x="252" y="69"/>
                </a:cubicBezTo>
                <a:cubicBezTo>
                  <a:pt x="237" y="61"/>
                  <a:pt x="237" y="61"/>
                  <a:pt x="237" y="61"/>
                </a:cubicBezTo>
                <a:cubicBezTo>
                  <a:pt x="229" y="57"/>
                  <a:pt x="229" y="57"/>
                  <a:pt x="229" y="57"/>
                </a:cubicBezTo>
                <a:cubicBezTo>
                  <a:pt x="217" y="49"/>
                  <a:pt x="217" y="49"/>
                  <a:pt x="217" y="49"/>
                </a:cubicBezTo>
                <a:cubicBezTo>
                  <a:pt x="217" y="47"/>
                  <a:pt x="217" y="47"/>
                  <a:pt x="217" y="47"/>
                </a:cubicBezTo>
                <a:cubicBezTo>
                  <a:pt x="217" y="47"/>
                  <a:pt x="217" y="47"/>
                  <a:pt x="217" y="47"/>
                </a:cubicBezTo>
                <a:lnTo>
                  <a:pt x="217" y="45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3453559" y="4493640"/>
            <a:ext cx="1765498" cy="1943371"/>
          </a:xfrm>
          <a:custGeom>
            <a:avLst/>
            <a:gdLst>
              <a:gd name="T0" fmla="*/ 492 w 505"/>
              <a:gd name="T1" fmla="*/ 336 h 518"/>
              <a:gd name="T2" fmla="*/ 491 w 505"/>
              <a:gd name="T3" fmla="*/ 335 h 518"/>
              <a:gd name="T4" fmla="*/ 495 w 505"/>
              <a:gd name="T5" fmla="*/ 332 h 518"/>
              <a:gd name="T6" fmla="*/ 498 w 505"/>
              <a:gd name="T7" fmla="*/ 328 h 518"/>
              <a:gd name="T8" fmla="*/ 500 w 505"/>
              <a:gd name="T9" fmla="*/ 323 h 518"/>
              <a:gd name="T10" fmla="*/ 501 w 505"/>
              <a:gd name="T11" fmla="*/ 322 h 518"/>
              <a:gd name="T12" fmla="*/ 502 w 505"/>
              <a:gd name="T13" fmla="*/ 315 h 518"/>
              <a:gd name="T14" fmla="*/ 502 w 505"/>
              <a:gd name="T15" fmla="*/ 309 h 518"/>
              <a:gd name="T16" fmla="*/ 502 w 505"/>
              <a:gd name="T17" fmla="*/ 284 h 518"/>
              <a:gd name="T18" fmla="*/ 498 w 505"/>
              <a:gd name="T19" fmla="*/ 276 h 518"/>
              <a:gd name="T20" fmla="*/ 487 w 505"/>
              <a:gd name="T21" fmla="*/ 266 h 518"/>
              <a:gd name="T22" fmla="*/ 482 w 505"/>
              <a:gd name="T23" fmla="*/ 209 h 518"/>
              <a:gd name="T24" fmla="*/ 473 w 505"/>
              <a:gd name="T25" fmla="*/ 139 h 518"/>
              <a:gd name="T26" fmla="*/ 456 w 505"/>
              <a:gd name="T27" fmla="*/ 139 h 518"/>
              <a:gd name="T28" fmla="*/ 454 w 505"/>
              <a:gd name="T29" fmla="*/ 139 h 518"/>
              <a:gd name="T30" fmla="*/ 444 w 505"/>
              <a:gd name="T31" fmla="*/ 133 h 518"/>
              <a:gd name="T32" fmla="*/ 428 w 505"/>
              <a:gd name="T33" fmla="*/ 129 h 518"/>
              <a:gd name="T34" fmla="*/ 412 w 505"/>
              <a:gd name="T35" fmla="*/ 131 h 518"/>
              <a:gd name="T36" fmla="*/ 407 w 505"/>
              <a:gd name="T37" fmla="*/ 134 h 518"/>
              <a:gd name="T38" fmla="*/ 398 w 505"/>
              <a:gd name="T39" fmla="*/ 137 h 518"/>
              <a:gd name="T40" fmla="*/ 343 w 505"/>
              <a:gd name="T41" fmla="*/ 127 h 518"/>
              <a:gd name="T42" fmla="*/ 333 w 505"/>
              <a:gd name="T43" fmla="*/ 127 h 518"/>
              <a:gd name="T44" fmla="*/ 325 w 505"/>
              <a:gd name="T45" fmla="*/ 120 h 518"/>
              <a:gd name="T46" fmla="*/ 304 w 505"/>
              <a:gd name="T47" fmla="*/ 109 h 518"/>
              <a:gd name="T48" fmla="*/ 293 w 505"/>
              <a:gd name="T49" fmla="*/ 108 h 518"/>
              <a:gd name="T50" fmla="*/ 291 w 505"/>
              <a:gd name="T51" fmla="*/ 109 h 518"/>
              <a:gd name="T52" fmla="*/ 276 w 505"/>
              <a:gd name="T53" fmla="*/ 104 h 518"/>
              <a:gd name="T54" fmla="*/ 253 w 505"/>
              <a:gd name="T55" fmla="*/ 89 h 518"/>
              <a:gd name="T56" fmla="*/ 136 w 505"/>
              <a:gd name="T57" fmla="*/ 256 h 518"/>
              <a:gd name="T58" fmla="*/ 0 w 505"/>
              <a:gd name="T59" fmla="*/ 257 h 518"/>
              <a:gd name="T60" fmla="*/ 22 w 505"/>
              <a:gd name="T61" fmla="*/ 272 h 518"/>
              <a:gd name="T62" fmla="*/ 73 w 505"/>
              <a:gd name="T63" fmla="*/ 342 h 518"/>
              <a:gd name="T64" fmla="*/ 151 w 505"/>
              <a:gd name="T65" fmla="*/ 346 h 518"/>
              <a:gd name="T66" fmla="*/ 198 w 505"/>
              <a:gd name="T67" fmla="*/ 346 h 518"/>
              <a:gd name="T68" fmla="*/ 252 w 505"/>
              <a:gd name="T69" fmla="*/ 420 h 518"/>
              <a:gd name="T70" fmla="*/ 279 w 505"/>
              <a:gd name="T71" fmla="*/ 475 h 518"/>
              <a:gd name="T72" fmla="*/ 315 w 505"/>
              <a:gd name="T73" fmla="*/ 502 h 518"/>
              <a:gd name="T74" fmla="*/ 358 w 505"/>
              <a:gd name="T75" fmla="*/ 518 h 518"/>
              <a:gd name="T76" fmla="*/ 361 w 505"/>
              <a:gd name="T77" fmla="*/ 502 h 518"/>
              <a:gd name="T78" fmla="*/ 358 w 505"/>
              <a:gd name="T79" fmla="*/ 471 h 518"/>
              <a:gd name="T80" fmla="*/ 354 w 505"/>
              <a:gd name="T81" fmla="*/ 459 h 518"/>
              <a:gd name="T82" fmla="*/ 365 w 505"/>
              <a:gd name="T83" fmla="*/ 444 h 518"/>
              <a:gd name="T84" fmla="*/ 373 w 505"/>
              <a:gd name="T85" fmla="*/ 428 h 518"/>
              <a:gd name="T86" fmla="*/ 369 w 505"/>
              <a:gd name="T87" fmla="*/ 424 h 518"/>
              <a:gd name="T88" fmla="*/ 385 w 505"/>
              <a:gd name="T89" fmla="*/ 413 h 518"/>
              <a:gd name="T90" fmla="*/ 397 w 505"/>
              <a:gd name="T91" fmla="*/ 405 h 518"/>
              <a:gd name="T92" fmla="*/ 397 w 505"/>
              <a:gd name="T93" fmla="*/ 397 h 518"/>
              <a:gd name="T94" fmla="*/ 404 w 505"/>
              <a:gd name="T95" fmla="*/ 397 h 518"/>
              <a:gd name="T96" fmla="*/ 412 w 505"/>
              <a:gd name="T97" fmla="*/ 401 h 518"/>
              <a:gd name="T98" fmla="*/ 404 w 505"/>
              <a:gd name="T99" fmla="*/ 409 h 518"/>
              <a:gd name="T100" fmla="*/ 451 w 505"/>
              <a:gd name="T101" fmla="*/ 374 h 518"/>
              <a:gd name="T102" fmla="*/ 455 w 505"/>
              <a:gd name="T103" fmla="*/ 346 h 518"/>
              <a:gd name="T104" fmla="*/ 463 w 505"/>
              <a:gd name="T105" fmla="*/ 358 h 518"/>
              <a:gd name="T106" fmla="*/ 479 w 505"/>
              <a:gd name="T107" fmla="*/ 350 h 518"/>
              <a:gd name="T108" fmla="*/ 483 w 505"/>
              <a:gd name="T109" fmla="*/ 341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505" h="518">
                <a:moveTo>
                  <a:pt x="483" y="341"/>
                </a:moveTo>
                <a:cubicBezTo>
                  <a:pt x="488" y="340"/>
                  <a:pt x="491" y="338"/>
                  <a:pt x="492" y="336"/>
                </a:cubicBezTo>
                <a:cubicBezTo>
                  <a:pt x="492" y="336"/>
                  <a:pt x="492" y="336"/>
                  <a:pt x="492" y="336"/>
                </a:cubicBezTo>
                <a:cubicBezTo>
                  <a:pt x="492" y="336"/>
                  <a:pt x="492" y="336"/>
                  <a:pt x="492" y="336"/>
                </a:cubicBezTo>
                <a:cubicBezTo>
                  <a:pt x="492" y="336"/>
                  <a:pt x="492" y="336"/>
                  <a:pt x="492" y="336"/>
                </a:cubicBezTo>
                <a:cubicBezTo>
                  <a:pt x="491" y="335"/>
                  <a:pt x="491" y="335"/>
                  <a:pt x="491" y="335"/>
                </a:cubicBezTo>
                <a:cubicBezTo>
                  <a:pt x="493" y="334"/>
                  <a:pt x="493" y="334"/>
                  <a:pt x="493" y="334"/>
                </a:cubicBezTo>
                <a:cubicBezTo>
                  <a:pt x="494" y="333"/>
                  <a:pt x="494" y="332"/>
                  <a:pt x="494" y="332"/>
                </a:cubicBezTo>
                <a:cubicBezTo>
                  <a:pt x="495" y="332"/>
                  <a:pt x="495" y="332"/>
                  <a:pt x="495" y="332"/>
                </a:cubicBezTo>
                <a:cubicBezTo>
                  <a:pt x="495" y="332"/>
                  <a:pt x="495" y="332"/>
                  <a:pt x="495" y="332"/>
                </a:cubicBezTo>
                <a:cubicBezTo>
                  <a:pt x="495" y="332"/>
                  <a:pt x="496" y="331"/>
                  <a:pt x="497" y="329"/>
                </a:cubicBezTo>
                <a:cubicBezTo>
                  <a:pt x="497" y="328"/>
                  <a:pt x="498" y="328"/>
                  <a:pt x="498" y="328"/>
                </a:cubicBezTo>
                <a:cubicBezTo>
                  <a:pt x="499" y="327"/>
                  <a:pt x="499" y="327"/>
                  <a:pt x="499" y="327"/>
                </a:cubicBezTo>
                <a:cubicBezTo>
                  <a:pt x="499" y="327"/>
                  <a:pt x="499" y="327"/>
                  <a:pt x="499" y="327"/>
                </a:cubicBezTo>
                <a:cubicBezTo>
                  <a:pt x="500" y="323"/>
                  <a:pt x="500" y="323"/>
                  <a:pt x="500" y="323"/>
                </a:cubicBezTo>
                <a:cubicBezTo>
                  <a:pt x="500" y="323"/>
                  <a:pt x="500" y="323"/>
                  <a:pt x="500" y="323"/>
                </a:cubicBezTo>
                <a:cubicBezTo>
                  <a:pt x="501" y="323"/>
                  <a:pt x="501" y="323"/>
                  <a:pt x="501" y="323"/>
                </a:cubicBezTo>
                <a:cubicBezTo>
                  <a:pt x="501" y="322"/>
                  <a:pt x="501" y="322"/>
                  <a:pt x="501" y="322"/>
                </a:cubicBezTo>
                <a:cubicBezTo>
                  <a:pt x="501" y="322"/>
                  <a:pt x="501" y="322"/>
                  <a:pt x="501" y="322"/>
                </a:cubicBezTo>
                <a:cubicBezTo>
                  <a:pt x="501" y="322"/>
                  <a:pt x="501" y="320"/>
                  <a:pt x="502" y="318"/>
                </a:cubicBezTo>
                <a:cubicBezTo>
                  <a:pt x="502" y="317"/>
                  <a:pt x="502" y="316"/>
                  <a:pt x="502" y="315"/>
                </a:cubicBezTo>
                <a:cubicBezTo>
                  <a:pt x="502" y="314"/>
                  <a:pt x="502" y="314"/>
                  <a:pt x="502" y="314"/>
                </a:cubicBezTo>
                <a:cubicBezTo>
                  <a:pt x="502" y="314"/>
                  <a:pt x="502" y="314"/>
                  <a:pt x="502" y="314"/>
                </a:cubicBezTo>
                <a:cubicBezTo>
                  <a:pt x="502" y="314"/>
                  <a:pt x="502" y="312"/>
                  <a:pt x="502" y="309"/>
                </a:cubicBezTo>
                <a:cubicBezTo>
                  <a:pt x="502" y="298"/>
                  <a:pt x="502" y="298"/>
                  <a:pt x="502" y="298"/>
                </a:cubicBezTo>
                <a:cubicBezTo>
                  <a:pt x="502" y="295"/>
                  <a:pt x="503" y="293"/>
                  <a:pt x="504" y="291"/>
                </a:cubicBezTo>
                <a:cubicBezTo>
                  <a:pt x="505" y="289"/>
                  <a:pt x="505" y="288"/>
                  <a:pt x="502" y="284"/>
                </a:cubicBezTo>
                <a:cubicBezTo>
                  <a:pt x="498" y="277"/>
                  <a:pt x="498" y="277"/>
                  <a:pt x="498" y="277"/>
                </a:cubicBezTo>
                <a:cubicBezTo>
                  <a:pt x="498" y="276"/>
                  <a:pt x="498" y="276"/>
                  <a:pt x="498" y="276"/>
                </a:cubicBezTo>
                <a:cubicBezTo>
                  <a:pt x="498" y="276"/>
                  <a:pt x="498" y="276"/>
                  <a:pt x="498" y="276"/>
                </a:cubicBezTo>
                <a:cubicBezTo>
                  <a:pt x="498" y="275"/>
                  <a:pt x="497" y="274"/>
                  <a:pt x="493" y="271"/>
                </a:cubicBezTo>
                <a:cubicBezTo>
                  <a:pt x="487" y="266"/>
                  <a:pt x="487" y="266"/>
                  <a:pt x="487" y="266"/>
                </a:cubicBezTo>
                <a:cubicBezTo>
                  <a:pt x="487" y="266"/>
                  <a:pt x="487" y="266"/>
                  <a:pt x="487" y="266"/>
                </a:cubicBezTo>
                <a:cubicBezTo>
                  <a:pt x="486" y="265"/>
                  <a:pt x="486" y="263"/>
                  <a:pt x="486" y="260"/>
                </a:cubicBezTo>
                <a:cubicBezTo>
                  <a:pt x="486" y="226"/>
                  <a:pt x="486" y="226"/>
                  <a:pt x="486" y="226"/>
                </a:cubicBezTo>
                <a:cubicBezTo>
                  <a:pt x="482" y="209"/>
                  <a:pt x="482" y="209"/>
                  <a:pt x="482" y="209"/>
                </a:cubicBezTo>
                <a:cubicBezTo>
                  <a:pt x="482" y="173"/>
                  <a:pt x="482" y="173"/>
                  <a:pt x="482" y="173"/>
                </a:cubicBezTo>
                <a:cubicBezTo>
                  <a:pt x="482" y="142"/>
                  <a:pt x="482" y="142"/>
                  <a:pt x="482" y="142"/>
                </a:cubicBezTo>
                <a:cubicBezTo>
                  <a:pt x="473" y="139"/>
                  <a:pt x="473" y="139"/>
                  <a:pt x="473" y="139"/>
                </a:cubicBezTo>
                <a:cubicBezTo>
                  <a:pt x="461" y="139"/>
                  <a:pt x="461" y="139"/>
                  <a:pt x="461" y="139"/>
                </a:cubicBezTo>
                <a:cubicBezTo>
                  <a:pt x="459" y="137"/>
                  <a:pt x="459" y="137"/>
                  <a:pt x="459" y="137"/>
                </a:cubicBezTo>
                <a:cubicBezTo>
                  <a:pt x="456" y="139"/>
                  <a:pt x="456" y="139"/>
                  <a:pt x="456" y="139"/>
                </a:cubicBezTo>
                <a:cubicBezTo>
                  <a:pt x="455" y="139"/>
                  <a:pt x="455" y="139"/>
                  <a:pt x="455" y="139"/>
                </a:cubicBezTo>
                <a:cubicBezTo>
                  <a:pt x="454" y="139"/>
                  <a:pt x="454" y="139"/>
                  <a:pt x="454" y="139"/>
                </a:cubicBezTo>
                <a:cubicBezTo>
                  <a:pt x="454" y="139"/>
                  <a:pt x="454" y="139"/>
                  <a:pt x="454" y="139"/>
                </a:cubicBezTo>
                <a:cubicBezTo>
                  <a:pt x="452" y="138"/>
                  <a:pt x="452" y="136"/>
                  <a:pt x="452" y="135"/>
                </a:cubicBezTo>
                <a:cubicBezTo>
                  <a:pt x="444" y="134"/>
                  <a:pt x="444" y="134"/>
                  <a:pt x="444" y="134"/>
                </a:cubicBezTo>
                <a:cubicBezTo>
                  <a:pt x="444" y="133"/>
                  <a:pt x="444" y="133"/>
                  <a:pt x="444" y="133"/>
                </a:cubicBezTo>
                <a:cubicBezTo>
                  <a:pt x="443" y="132"/>
                  <a:pt x="440" y="128"/>
                  <a:pt x="436" y="126"/>
                </a:cubicBezTo>
                <a:cubicBezTo>
                  <a:pt x="435" y="126"/>
                  <a:pt x="434" y="126"/>
                  <a:pt x="434" y="126"/>
                </a:cubicBezTo>
                <a:cubicBezTo>
                  <a:pt x="431" y="126"/>
                  <a:pt x="428" y="128"/>
                  <a:pt x="428" y="129"/>
                </a:cubicBezTo>
                <a:cubicBezTo>
                  <a:pt x="427" y="130"/>
                  <a:pt x="427" y="130"/>
                  <a:pt x="427" y="130"/>
                </a:cubicBezTo>
                <a:cubicBezTo>
                  <a:pt x="415" y="131"/>
                  <a:pt x="415" y="131"/>
                  <a:pt x="415" y="131"/>
                </a:cubicBezTo>
                <a:cubicBezTo>
                  <a:pt x="412" y="131"/>
                  <a:pt x="412" y="131"/>
                  <a:pt x="412" y="131"/>
                </a:cubicBezTo>
                <a:cubicBezTo>
                  <a:pt x="411" y="131"/>
                  <a:pt x="409" y="132"/>
                  <a:pt x="408" y="133"/>
                </a:cubicBezTo>
                <a:cubicBezTo>
                  <a:pt x="408" y="133"/>
                  <a:pt x="408" y="133"/>
                  <a:pt x="408" y="133"/>
                </a:cubicBezTo>
                <a:cubicBezTo>
                  <a:pt x="407" y="134"/>
                  <a:pt x="407" y="134"/>
                  <a:pt x="407" y="134"/>
                </a:cubicBezTo>
                <a:cubicBezTo>
                  <a:pt x="407" y="134"/>
                  <a:pt x="404" y="135"/>
                  <a:pt x="402" y="137"/>
                </a:cubicBezTo>
                <a:cubicBezTo>
                  <a:pt x="402" y="138"/>
                  <a:pt x="401" y="139"/>
                  <a:pt x="400" y="139"/>
                </a:cubicBezTo>
                <a:cubicBezTo>
                  <a:pt x="399" y="138"/>
                  <a:pt x="398" y="138"/>
                  <a:pt x="398" y="137"/>
                </a:cubicBezTo>
                <a:cubicBezTo>
                  <a:pt x="382" y="137"/>
                  <a:pt x="382" y="137"/>
                  <a:pt x="382" y="137"/>
                </a:cubicBezTo>
                <a:cubicBezTo>
                  <a:pt x="382" y="127"/>
                  <a:pt x="382" y="127"/>
                  <a:pt x="382" y="127"/>
                </a:cubicBezTo>
                <a:cubicBezTo>
                  <a:pt x="343" y="127"/>
                  <a:pt x="343" y="127"/>
                  <a:pt x="343" y="127"/>
                </a:cubicBezTo>
                <a:cubicBezTo>
                  <a:pt x="343" y="123"/>
                  <a:pt x="343" y="123"/>
                  <a:pt x="343" y="123"/>
                </a:cubicBezTo>
                <a:cubicBezTo>
                  <a:pt x="338" y="121"/>
                  <a:pt x="338" y="121"/>
                  <a:pt x="338" y="121"/>
                </a:cubicBezTo>
                <a:cubicBezTo>
                  <a:pt x="333" y="127"/>
                  <a:pt x="333" y="127"/>
                  <a:pt x="333" y="127"/>
                </a:cubicBezTo>
                <a:cubicBezTo>
                  <a:pt x="329" y="127"/>
                  <a:pt x="329" y="127"/>
                  <a:pt x="329" y="127"/>
                </a:cubicBezTo>
                <a:cubicBezTo>
                  <a:pt x="325" y="123"/>
                  <a:pt x="325" y="123"/>
                  <a:pt x="325" y="123"/>
                </a:cubicBezTo>
                <a:cubicBezTo>
                  <a:pt x="325" y="120"/>
                  <a:pt x="325" y="120"/>
                  <a:pt x="325" y="120"/>
                </a:cubicBezTo>
                <a:cubicBezTo>
                  <a:pt x="321" y="115"/>
                  <a:pt x="321" y="115"/>
                  <a:pt x="321" y="115"/>
                </a:cubicBezTo>
                <a:cubicBezTo>
                  <a:pt x="314" y="110"/>
                  <a:pt x="314" y="110"/>
                  <a:pt x="314" y="110"/>
                </a:cubicBezTo>
                <a:cubicBezTo>
                  <a:pt x="304" y="109"/>
                  <a:pt x="304" y="109"/>
                  <a:pt x="304" y="109"/>
                </a:cubicBezTo>
                <a:cubicBezTo>
                  <a:pt x="303" y="109"/>
                  <a:pt x="301" y="110"/>
                  <a:pt x="299" y="110"/>
                </a:cubicBezTo>
                <a:cubicBezTo>
                  <a:pt x="298" y="110"/>
                  <a:pt x="297" y="110"/>
                  <a:pt x="295" y="109"/>
                </a:cubicBezTo>
                <a:cubicBezTo>
                  <a:pt x="294" y="109"/>
                  <a:pt x="293" y="108"/>
                  <a:pt x="293" y="108"/>
                </a:cubicBezTo>
                <a:cubicBezTo>
                  <a:pt x="292" y="108"/>
                  <a:pt x="292" y="108"/>
                  <a:pt x="292" y="109"/>
                </a:cubicBezTo>
                <a:cubicBezTo>
                  <a:pt x="292" y="109"/>
                  <a:pt x="292" y="109"/>
                  <a:pt x="292" y="109"/>
                </a:cubicBezTo>
                <a:cubicBezTo>
                  <a:pt x="291" y="109"/>
                  <a:pt x="291" y="109"/>
                  <a:pt x="291" y="109"/>
                </a:cubicBezTo>
                <a:cubicBezTo>
                  <a:pt x="283" y="109"/>
                  <a:pt x="283" y="109"/>
                  <a:pt x="283" y="109"/>
                </a:cubicBezTo>
                <a:cubicBezTo>
                  <a:pt x="280" y="109"/>
                  <a:pt x="277" y="105"/>
                  <a:pt x="276" y="104"/>
                </a:cubicBezTo>
                <a:cubicBezTo>
                  <a:pt x="276" y="104"/>
                  <a:pt x="276" y="104"/>
                  <a:pt x="276" y="104"/>
                </a:cubicBezTo>
                <a:cubicBezTo>
                  <a:pt x="276" y="97"/>
                  <a:pt x="276" y="97"/>
                  <a:pt x="276" y="97"/>
                </a:cubicBezTo>
                <a:cubicBezTo>
                  <a:pt x="257" y="97"/>
                  <a:pt x="257" y="97"/>
                  <a:pt x="257" y="97"/>
                </a:cubicBezTo>
                <a:cubicBezTo>
                  <a:pt x="253" y="89"/>
                  <a:pt x="253" y="89"/>
                  <a:pt x="253" y="89"/>
                </a:cubicBezTo>
                <a:cubicBezTo>
                  <a:pt x="253" y="0"/>
                  <a:pt x="253" y="0"/>
                  <a:pt x="253" y="0"/>
                </a:cubicBezTo>
                <a:cubicBezTo>
                  <a:pt x="136" y="0"/>
                  <a:pt x="136" y="0"/>
                  <a:pt x="136" y="0"/>
                </a:cubicBezTo>
                <a:cubicBezTo>
                  <a:pt x="136" y="256"/>
                  <a:pt x="136" y="256"/>
                  <a:pt x="136" y="256"/>
                </a:cubicBezTo>
                <a:cubicBezTo>
                  <a:pt x="1" y="256"/>
                  <a:pt x="1" y="256"/>
                  <a:pt x="1" y="256"/>
                </a:cubicBezTo>
                <a:cubicBezTo>
                  <a:pt x="0" y="256"/>
                  <a:pt x="0" y="256"/>
                  <a:pt x="0" y="256"/>
                </a:cubicBezTo>
                <a:cubicBezTo>
                  <a:pt x="0" y="257"/>
                  <a:pt x="0" y="257"/>
                  <a:pt x="0" y="257"/>
                </a:cubicBezTo>
                <a:cubicBezTo>
                  <a:pt x="10" y="260"/>
                  <a:pt x="10" y="260"/>
                  <a:pt x="10" y="260"/>
                </a:cubicBezTo>
                <a:cubicBezTo>
                  <a:pt x="14" y="268"/>
                  <a:pt x="14" y="268"/>
                  <a:pt x="14" y="268"/>
                </a:cubicBezTo>
                <a:cubicBezTo>
                  <a:pt x="22" y="272"/>
                  <a:pt x="22" y="272"/>
                  <a:pt x="22" y="272"/>
                </a:cubicBezTo>
                <a:cubicBezTo>
                  <a:pt x="30" y="284"/>
                  <a:pt x="30" y="284"/>
                  <a:pt x="30" y="284"/>
                </a:cubicBezTo>
                <a:cubicBezTo>
                  <a:pt x="61" y="307"/>
                  <a:pt x="61" y="307"/>
                  <a:pt x="61" y="307"/>
                </a:cubicBezTo>
                <a:cubicBezTo>
                  <a:pt x="73" y="342"/>
                  <a:pt x="73" y="342"/>
                  <a:pt x="73" y="342"/>
                </a:cubicBezTo>
                <a:cubicBezTo>
                  <a:pt x="112" y="381"/>
                  <a:pt x="112" y="381"/>
                  <a:pt x="112" y="381"/>
                </a:cubicBezTo>
                <a:cubicBezTo>
                  <a:pt x="131" y="381"/>
                  <a:pt x="131" y="381"/>
                  <a:pt x="131" y="381"/>
                </a:cubicBezTo>
                <a:cubicBezTo>
                  <a:pt x="151" y="346"/>
                  <a:pt x="151" y="346"/>
                  <a:pt x="151" y="346"/>
                </a:cubicBezTo>
                <a:cubicBezTo>
                  <a:pt x="155" y="346"/>
                  <a:pt x="155" y="346"/>
                  <a:pt x="155" y="346"/>
                </a:cubicBezTo>
                <a:cubicBezTo>
                  <a:pt x="162" y="346"/>
                  <a:pt x="162" y="346"/>
                  <a:pt x="162" y="346"/>
                </a:cubicBezTo>
                <a:cubicBezTo>
                  <a:pt x="198" y="346"/>
                  <a:pt x="198" y="346"/>
                  <a:pt x="198" y="346"/>
                </a:cubicBezTo>
                <a:cubicBezTo>
                  <a:pt x="225" y="378"/>
                  <a:pt x="225" y="378"/>
                  <a:pt x="225" y="378"/>
                </a:cubicBezTo>
                <a:cubicBezTo>
                  <a:pt x="240" y="409"/>
                  <a:pt x="240" y="409"/>
                  <a:pt x="240" y="409"/>
                </a:cubicBezTo>
                <a:cubicBezTo>
                  <a:pt x="252" y="420"/>
                  <a:pt x="252" y="420"/>
                  <a:pt x="252" y="420"/>
                </a:cubicBezTo>
                <a:cubicBezTo>
                  <a:pt x="256" y="436"/>
                  <a:pt x="256" y="436"/>
                  <a:pt x="256" y="436"/>
                </a:cubicBezTo>
                <a:cubicBezTo>
                  <a:pt x="268" y="444"/>
                  <a:pt x="268" y="444"/>
                  <a:pt x="268" y="444"/>
                </a:cubicBezTo>
                <a:cubicBezTo>
                  <a:pt x="279" y="475"/>
                  <a:pt x="279" y="475"/>
                  <a:pt x="279" y="475"/>
                </a:cubicBezTo>
                <a:cubicBezTo>
                  <a:pt x="291" y="495"/>
                  <a:pt x="291" y="495"/>
                  <a:pt x="291" y="495"/>
                </a:cubicBezTo>
                <a:cubicBezTo>
                  <a:pt x="303" y="502"/>
                  <a:pt x="303" y="502"/>
                  <a:pt x="303" y="502"/>
                </a:cubicBezTo>
                <a:cubicBezTo>
                  <a:pt x="315" y="502"/>
                  <a:pt x="315" y="502"/>
                  <a:pt x="315" y="502"/>
                </a:cubicBezTo>
                <a:cubicBezTo>
                  <a:pt x="322" y="510"/>
                  <a:pt x="322" y="510"/>
                  <a:pt x="322" y="510"/>
                </a:cubicBezTo>
                <a:cubicBezTo>
                  <a:pt x="342" y="510"/>
                  <a:pt x="342" y="510"/>
                  <a:pt x="342" y="510"/>
                </a:cubicBezTo>
                <a:cubicBezTo>
                  <a:pt x="358" y="518"/>
                  <a:pt x="358" y="518"/>
                  <a:pt x="358" y="518"/>
                </a:cubicBezTo>
                <a:cubicBezTo>
                  <a:pt x="369" y="518"/>
                  <a:pt x="369" y="518"/>
                  <a:pt x="369" y="518"/>
                </a:cubicBezTo>
                <a:cubicBezTo>
                  <a:pt x="365" y="514"/>
                  <a:pt x="365" y="514"/>
                  <a:pt x="365" y="514"/>
                </a:cubicBezTo>
                <a:cubicBezTo>
                  <a:pt x="361" y="502"/>
                  <a:pt x="361" y="502"/>
                  <a:pt x="361" y="502"/>
                </a:cubicBezTo>
                <a:cubicBezTo>
                  <a:pt x="361" y="499"/>
                  <a:pt x="361" y="499"/>
                  <a:pt x="361" y="499"/>
                </a:cubicBezTo>
                <a:cubicBezTo>
                  <a:pt x="354" y="475"/>
                  <a:pt x="354" y="475"/>
                  <a:pt x="354" y="475"/>
                </a:cubicBezTo>
                <a:cubicBezTo>
                  <a:pt x="358" y="471"/>
                  <a:pt x="358" y="471"/>
                  <a:pt x="358" y="471"/>
                </a:cubicBezTo>
                <a:cubicBezTo>
                  <a:pt x="358" y="463"/>
                  <a:pt x="358" y="463"/>
                  <a:pt x="358" y="463"/>
                </a:cubicBezTo>
                <a:cubicBezTo>
                  <a:pt x="354" y="463"/>
                  <a:pt x="354" y="463"/>
                  <a:pt x="354" y="463"/>
                </a:cubicBezTo>
                <a:cubicBezTo>
                  <a:pt x="354" y="459"/>
                  <a:pt x="354" y="459"/>
                  <a:pt x="354" y="459"/>
                </a:cubicBezTo>
                <a:cubicBezTo>
                  <a:pt x="358" y="459"/>
                  <a:pt x="358" y="459"/>
                  <a:pt x="358" y="459"/>
                </a:cubicBezTo>
                <a:cubicBezTo>
                  <a:pt x="361" y="459"/>
                  <a:pt x="361" y="459"/>
                  <a:pt x="361" y="459"/>
                </a:cubicBezTo>
                <a:cubicBezTo>
                  <a:pt x="365" y="444"/>
                  <a:pt x="365" y="444"/>
                  <a:pt x="365" y="444"/>
                </a:cubicBezTo>
                <a:cubicBezTo>
                  <a:pt x="361" y="436"/>
                  <a:pt x="361" y="436"/>
                  <a:pt x="361" y="436"/>
                </a:cubicBezTo>
                <a:cubicBezTo>
                  <a:pt x="369" y="436"/>
                  <a:pt x="369" y="436"/>
                  <a:pt x="369" y="436"/>
                </a:cubicBezTo>
                <a:cubicBezTo>
                  <a:pt x="373" y="428"/>
                  <a:pt x="373" y="428"/>
                  <a:pt x="373" y="428"/>
                </a:cubicBezTo>
                <a:cubicBezTo>
                  <a:pt x="373" y="424"/>
                  <a:pt x="373" y="424"/>
                  <a:pt x="373" y="424"/>
                </a:cubicBezTo>
                <a:cubicBezTo>
                  <a:pt x="369" y="428"/>
                  <a:pt x="369" y="428"/>
                  <a:pt x="369" y="428"/>
                </a:cubicBezTo>
                <a:cubicBezTo>
                  <a:pt x="369" y="424"/>
                  <a:pt x="369" y="424"/>
                  <a:pt x="369" y="424"/>
                </a:cubicBezTo>
                <a:cubicBezTo>
                  <a:pt x="377" y="420"/>
                  <a:pt x="377" y="420"/>
                  <a:pt x="377" y="420"/>
                </a:cubicBezTo>
                <a:cubicBezTo>
                  <a:pt x="385" y="417"/>
                  <a:pt x="385" y="417"/>
                  <a:pt x="385" y="417"/>
                </a:cubicBezTo>
                <a:cubicBezTo>
                  <a:pt x="385" y="413"/>
                  <a:pt x="385" y="413"/>
                  <a:pt x="385" y="413"/>
                </a:cubicBezTo>
                <a:cubicBezTo>
                  <a:pt x="393" y="413"/>
                  <a:pt x="393" y="413"/>
                  <a:pt x="393" y="413"/>
                </a:cubicBezTo>
                <a:cubicBezTo>
                  <a:pt x="397" y="409"/>
                  <a:pt x="397" y="409"/>
                  <a:pt x="397" y="409"/>
                </a:cubicBezTo>
                <a:cubicBezTo>
                  <a:pt x="397" y="405"/>
                  <a:pt x="397" y="405"/>
                  <a:pt x="397" y="405"/>
                </a:cubicBezTo>
                <a:cubicBezTo>
                  <a:pt x="393" y="401"/>
                  <a:pt x="393" y="401"/>
                  <a:pt x="393" y="401"/>
                </a:cubicBezTo>
                <a:cubicBezTo>
                  <a:pt x="393" y="397"/>
                  <a:pt x="393" y="397"/>
                  <a:pt x="393" y="397"/>
                </a:cubicBezTo>
                <a:cubicBezTo>
                  <a:pt x="397" y="397"/>
                  <a:pt x="397" y="397"/>
                  <a:pt x="397" y="397"/>
                </a:cubicBezTo>
                <a:cubicBezTo>
                  <a:pt x="400" y="401"/>
                  <a:pt x="400" y="401"/>
                  <a:pt x="400" y="401"/>
                </a:cubicBezTo>
                <a:cubicBezTo>
                  <a:pt x="400" y="397"/>
                  <a:pt x="400" y="397"/>
                  <a:pt x="400" y="397"/>
                </a:cubicBezTo>
                <a:cubicBezTo>
                  <a:pt x="404" y="397"/>
                  <a:pt x="404" y="397"/>
                  <a:pt x="404" y="397"/>
                </a:cubicBezTo>
                <a:cubicBezTo>
                  <a:pt x="408" y="397"/>
                  <a:pt x="408" y="397"/>
                  <a:pt x="408" y="397"/>
                </a:cubicBezTo>
                <a:cubicBezTo>
                  <a:pt x="408" y="393"/>
                  <a:pt x="408" y="393"/>
                  <a:pt x="408" y="393"/>
                </a:cubicBezTo>
                <a:cubicBezTo>
                  <a:pt x="412" y="401"/>
                  <a:pt x="412" y="401"/>
                  <a:pt x="412" y="401"/>
                </a:cubicBezTo>
                <a:cubicBezTo>
                  <a:pt x="424" y="397"/>
                  <a:pt x="424" y="397"/>
                  <a:pt x="424" y="397"/>
                </a:cubicBezTo>
                <a:cubicBezTo>
                  <a:pt x="408" y="405"/>
                  <a:pt x="408" y="405"/>
                  <a:pt x="408" y="405"/>
                </a:cubicBezTo>
                <a:cubicBezTo>
                  <a:pt x="404" y="409"/>
                  <a:pt x="404" y="409"/>
                  <a:pt x="404" y="409"/>
                </a:cubicBezTo>
                <a:cubicBezTo>
                  <a:pt x="408" y="409"/>
                  <a:pt x="408" y="409"/>
                  <a:pt x="408" y="409"/>
                </a:cubicBezTo>
                <a:cubicBezTo>
                  <a:pt x="443" y="385"/>
                  <a:pt x="443" y="385"/>
                  <a:pt x="443" y="385"/>
                </a:cubicBezTo>
                <a:cubicBezTo>
                  <a:pt x="451" y="374"/>
                  <a:pt x="451" y="374"/>
                  <a:pt x="451" y="374"/>
                </a:cubicBezTo>
                <a:cubicBezTo>
                  <a:pt x="451" y="350"/>
                  <a:pt x="451" y="350"/>
                  <a:pt x="451" y="350"/>
                </a:cubicBezTo>
                <a:cubicBezTo>
                  <a:pt x="451" y="346"/>
                  <a:pt x="451" y="346"/>
                  <a:pt x="451" y="346"/>
                </a:cubicBezTo>
                <a:cubicBezTo>
                  <a:pt x="455" y="346"/>
                  <a:pt x="455" y="346"/>
                  <a:pt x="455" y="346"/>
                </a:cubicBezTo>
                <a:cubicBezTo>
                  <a:pt x="455" y="354"/>
                  <a:pt x="455" y="354"/>
                  <a:pt x="455" y="354"/>
                </a:cubicBezTo>
                <a:cubicBezTo>
                  <a:pt x="463" y="354"/>
                  <a:pt x="463" y="354"/>
                  <a:pt x="463" y="354"/>
                </a:cubicBezTo>
                <a:cubicBezTo>
                  <a:pt x="463" y="358"/>
                  <a:pt x="463" y="358"/>
                  <a:pt x="463" y="358"/>
                </a:cubicBezTo>
                <a:cubicBezTo>
                  <a:pt x="455" y="358"/>
                  <a:pt x="455" y="358"/>
                  <a:pt x="455" y="358"/>
                </a:cubicBezTo>
                <a:cubicBezTo>
                  <a:pt x="459" y="362"/>
                  <a:pt x="459" y="362"/>
                  <a:pt x="459" y="362"/>
                </a:cubicBezTo>
                <a:cubicBezTo>
                  <a:pt x="479" y="350"/>
                  <a:pt x="479" y="350"/>
                  <a:pt x="479" y="350"/>
                </a:cubicBezTo>
                <a:cubicBezTo>
                  <a:pt x="482" y="350"/>
                  <a:pt x="482" y="350"/>
                  <a:pt x="482" y="350"/>
                </a:cubicBezTo>
                <a:cubicBezTo>
                  <a:pt x="482" y="341"/>
                  <a:pt x="482" y="341"/>
                  <a:pt x="482" y="341"/>
                </a:cubicBezTo>
                <a:lnTo>
                  <a:pt x="483" y="341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17" name="Freeform 19"/>
          <p:cNvSpPr>
            <a:spLocks/>
          </p:cNvSpPr>
          <p:nvPr/>
        </p:nvSpPr>
        <p:spPr bwMode="auto">
          <a:xfrm>
            <a:off x="5138648" y="5142056"/>
            <a:ext cx="671238" cy="781472"/>
          </a:xfrm>
          <a:custGeom>
            <a:avLst/>
            <a:gdLst>
              <a:gd name="T0" fmla="*/ 145 w 192"/>
              <a:gd name="T1" fmla="*/ 144 h 208"/>
              <a:gd name="T2" fmla="*/ 150 w 192"/>
              <a:gd name="T3" fmla="*/ 133 h 208"/>
              <a:gd name="T4" fmla="*/ 148 w 192"/>
              <a:gd name="T5" fmla="*/ 120 h 208"/>
              <a:gd name="T6" fmla="*/ 144 w 192"/>
              <a:gd name="T7" fmla="*/ 117 h 208"/>
              <a:gd name="T8" fmla="*/ 149 w 192"/>
              <a:gd name="T9" fmla="*/ 103 h 208"/>
              <a:gd name="T10" fmla="*/ 148 w 192"/>
              <a:gd name="T11" fmla="*/ 95 h 208"/>
              <a:gd name="T12" fmla="*/ 89 w 192"/>
              <a:gd name="T13" fmla="*/ 71 h 208"/>
              <a:gd name="T14" fmla="*/ 103 w 192"/>
              <a:gd name="T15" fmla="*/ 0 h 208"/>
              <a:gd name="T16" fmla="*/ 103 w 192"/>
              <a:gd name="T17" fmla="*/ 0 h 208"/>
              <a:gd name="T18" fmla="*/ 0 w 192"/>
              <a:gd name="T19" fmla="*/ 36 h 208"/>
              <a:gd name="T20" fmla="*/ 4 w 192"/>
              <a:gd name="T21" fmla="*/ 87 h 208"/>
              <a:gd name="T22" fmla="*/ 5 w 192"/>
              <a:gd name="T23" fmla="*/ 93 h 208"/>
              <a:gd name="T24" fmla="*/ 16 w 192"/>
              <a:gd name="T25" fmla="*/ 103 h 208"/>
              <a:gd name="T26" fmla="*/ 16 w 192"/>
              <a:gd name="T27" fmla="*/ 104 h 208"/>
              <a:gd name="T28" fmla="*/ 22 w 192"/>
              <a:gd name="T29" fmla="*/ 118 h 208"/>
              <a:gd name="T30" fmla="*/ 20 w 192"/>
              <a:gd name="T31" fmla="*/ 136 h 208"/>
              <a:gd name="T32" fmla="*/ 20 w 192"/>
              <a:gd name="T33" fmla="*/ 141 h 208"/>
              <a:gd name="T34" fmla="*/ 20 w 192"/>
              <a:gd name="T35" fmla="*/ 145 h 208"/>
              <a:gd name="T36" fmla="*/ 19 w 192"/>
              <a:gd name="T37" fmla="*/ 150 h 208"/>
              <a:gd name="T38" fmla="*/ 18 w 192"/>
              <a:gd name="T39" fmla="*/ 150 h 208"/>
              <a:gd name="T40" fmla="*/ 17 w 192"/>
              <a:gd name="T41" fmla="*/ 154 h 208"/>
              <a:gd name="T42" fmla="*/ 16 w 192"/>
              <a:gd name="T43" fmla="*/ 155 h 208"/>
              <a:gd name="T44" fmla="*/ 13 w 192"/>
              <a:gd name="T45" fmla="*/ 159 h 208"/>
              <a:gd name="T46" fmla="*/ 12 w 192"/>
              <a:gd name="T47" fmla="*/ 159 h 208"/>
              <a:gd name="T48" fmla="*/ 9 w 192"/>
              <a:gd name="T49" fmla="*/ 162 h 208"/>
              <a:gd name="T50" fmla="*/ 10 w 192"/>
              <a:gd name="T51" fmla="*/ 163 h 208"/>
              <a:gd name="T52" fmla="*/ 10 w 192"/>
              <a:gd name="T53" fmla="*/ 163 h 208"/>
              <a:gd name="T54" fmla="*/ 0 w 192"/>
              <a:gd name="T55" fmla="*/ 168 h 208"/>
              <a:gd name="T56" fmla="*/ 32 w 192"/>
              <a:gd name="T57" fmla="*/ 173 h 208"/>
              <a:gd name="T58" fmla="*/ 75 w 192"/>
              <a:gd name="T59" fmla="*/ 181 h 208"/>
              <a:gd name="T60" fmla="*/ 79 w 192"/>
              <a:gd name="T61" fmla="*/ 173 h 208"/>
              <a:gd name="T62" fmla="*/ 98 w 192"/>
              <a:gd name="T63" fmla="*/ 181 h 208"/>
              <a:gd name="T64" fmla="*/ 106 w 192"/>
              <a:gd name="T65" fmla="*/ 185 h 208"/>
              <a:gd name="T66" fmla="*/ 121 w 192"/>
              <a:gd name="T67" fmla="*/ 197 h 208"/>
              <a:gd name="T68" fmla="*/ 129 w 192"/>
              <a:gd name="T69" fmla="*/ 201 h 208"/>
              <a:gd name="T70" fmla="*/ 141 w 192"/>
              <a:gd name="T71" fmla="*/ 201 h 208"/>
              <a:gd name="T72" fmla="*/ 153 w 192"/>
              <a:gd name="T73" fmla="*/ 201 h 208"/>
              <a:gd name="T74" fmla="*/ 160 w 192"/>
              <a:gd name="T75" fmla="*/ 189 h 208"/>
              <a:gd name="T76" fmla="*/ 168 w 192"/>
              <a:gd name="T77" fmla="*/ 193 h 208"/>
              <a:gd name="T78" fmla="*/ 184 w 192"/>
              <a:gd name="T79" fmla="*/ 208 h 208"/>
              <a:gd name="T80" fmla="*/ 192 w 192"/>
              <a:gd name="T81" fmla="*/ 201 h 208"/>
              <a:gd name="T82" fmla="*/ 180 w 192"/>
              <a:gd name="T83" fmla="*/ 189 h 208"/>
              <a:gd name="T84" fmla="*/ 172 w 192"/>
              <a:gd name="T85" fmla="*/ 181 h 208"/>
              <a:gd name="T86" fmla="*/ 184 w 192"/>
              <a:gd name="T87" fmla="*/ 169 h 208"/>
              <a:gd name="T88" fmla="*/ 184 w 192"/>
              <a:gd name="T89" fmla="*/ 158 h 208"/>
              <a:gd name="T90" fmla="*/ 172 w 192"/>
              <a:gd name="T91" fmla="*/ 165 h 208"/>
              <a:gd name="T92" fmla="*/ 168 w 192"/>
              <a:gd name="T93" fmla="*/ 158 h 208"/>
              <a:gd name="T94" fmla="*/ 160 w 192"/>
              <a:gd name="T95" fmla="*/ 158 h 208"/>
              <a:gd name="T96" fmla="*/ 149 w 192"/>
              <a:gd name="T97" fmla="*/ 162 h 208"/>
              <a:gd name="T98" fmla="*/ 145 w 192"/>
              <a:gd name="T99" fmla="*/ 150 h 208"/>
              <a:gd name="T100" fmla="*/ 146 w 192"/>
              <a:gd name="T101" fmla="*/ 149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92" h="208">
                <a:moveTo>
                  <a:pt x="145" y="149"/>
                </a:moveTo>
                <a:cubicBezTo>
                  <a:pt x="145" y="144"/>
                  <a:pt x="145" y="144"/>
                  <a:pt x="145" y="144"/>
                </a:cubicBezTo>
                <a:cubicBezTo>
                  <a:pt x="147" y="144"/>
                  <a:pt x="150" y="143"/>
                  <a:pt x="150" y="141"/>
                </a:cubicBezTo>
                <a:cubicBezTo>
                  <a:pt x="150" y="133"/>
                  <a:pt x="150" y="133"/>
                  <a:pt x="150" y="133"/>
                </a:cubicBezTo>
                <a:cubicBezTo>
                  <a:pt x="152" y="120"/>
                  <a:pt x="152" y="120"/>
                  <a:pt x="152" y="120"/>
                </a:cubicBezTo>
                <a:cubicBezTo>
                  <a:pt x="148" y="120"/>
                  <a:pt x="148" y="120"/>
                  <a:pt x="148" y="120"/>
                </a:cubicBezTo>
                <a:cubicBezTo>
                  <a:pt x="148" y="117"/>
                  <a:pt x="148" y="117"/>
                  <a:pt x="148" y="117"/>
                </a:cubicBezTo>
                <a:cubicBezTo>
                  <a:pt x="144" y="117"/>
                  <a:pt x="144" y="117"/>
                  <a:pt x="144" y="117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5" y="105"/>
                  <a:pt x="148" y="105"/>
                  <a:pt x="149" y="103"/>
                </a:cubicBezTo>
                <a:cubicBezTo>
                  <a:pt x="150" y="102"/>
                  <a:pt x="150" y="101"/>
                  <a:pt x="149" y="100"/>
                </a:cubicBezTo>
                <a:cubicBezTo>
                  <a:pt x="148" y="95"/>
                  <a:pt x="148" y="95"/>
                  <a:pt x="148" y="95"/>
                </a:cubicBezTo>
                <a:cubicBezTo>
                  <a:pt x="89" y="95"/>
                  <a:pt x="89" y="95"/>
                  <a:pt x="89" y="95"/>
                </a:cubicBezTo>
                <a:cubicBezTo>
                  <a:pt x="89" y="71"/>
                  <a:pt x="89" y="71"/>
                  <a:pt x="89" y="71"/>
                </a:cubicBezTo>
                <a:cubicBezTo>
                  <a:pt x="103" y="48"/>
                  <a:pt x="103" y="48"/>
                  <a:pt x="103" y="48"/>
                </a:cubicBezTo>
                <a:cubicBezTo>
                  <a:pt x="103" y="0"/>
                  <a:pt x="103" y="0"/>
                  <a:pt x="103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87"/>
                  <a:pt x="4" y="87"/>
                  <a:pt x="4" y="87"/>
                </a:cubicBezTo>
                <a:cubicBezTo>
                  <a:pt x="4" y="90"/>
                  <a:pt x="4" y="92"/>
                  <a:pt x="5" y="93"/>
                </a:cubicBezTo>
                <a:cubicBezTo>
                  <a:pt x="5" y="93"/>
                  <a:pt x="5" y="93"/>
                  <a:pt x="5" y="93"/>
                </a:cubicBezTo>
                <a:cubicBezTo>
                  <a:pt x="11" y="98"/>
                  <a:pt x="11" y="98"/>
                  <a:pt x="11" y="98"/>
                </a:cubicBezTo>
                <a:cubicBezTo>
                  <a:pt x="15" y="101"/>
                  <a:pt x="16" y="102"/>
                  <a:pt x="16" y="103"/>
                </a:cubicBezTo>
                <a:cubicBezTo>
                  <a:pt x="16" y="103"/>
                  <a:pt x="16" y="103"/>
                  <a:pt x="16" y="103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20" y="111"/>
                  <a:pt x="20" y="111"/>
                  <a:pt x="20" y="111"/>
                </a:cubicBezTo>
                <a:cubicBezTo>
                  <a:pt x="23" y="115"/>
                  <a:pt x="23" y="116"/>
                  <a:pt x="22" y="118"/>
                </a:cubicBezTo>
                <a:cubicBezTo>
                  <a:pt x="21" y="120"/>
                  <a:pt x="20" y="122"/>
                  <a:pt x="20" y="125"/>
                </a:cubicBezTo>
                <a:cubicBezTo>
                  <a:pt x="20" y="136"/>
                  <a:pt x="20" y="136"/>
                  <a:pt x="20" y="136"/>
                </a:cubicBezTo>
                <a:cubicBezTo>
                  <a:pt x="20" y="139"/>
                  <a:pt x="20" y="141"/>
                  <a:pt x="20" y="141"/>
                </a:cubicBezTo>
                <a:cubicBezTo>
                  <a:pt x="20" y="141"/>
                  <a:pt x="20" y="141"/>
                  <a:pt x="20" y="141"/>
                </a:cubicBezTo>
                <a:cubicBezTo>
                  <a:pt x="20" y="142"/>
                  <a:pt x="20" y="142"/>
                  <a:pt x="20" y="142"/>
                </a:cubicBezTo>
                <a:cubicBezTo>
                  <a:pt x="20" y="143"/>
                  <a:pt x="20" y="144"/>
                  <a:pt x="20" y="145"/>
                </a:cubicBezTo>
                <a:cubicBezTo>
                  <a:pt x="19" y="147"/>
                  <a:pt x="19" y="149"/>
                  <a:pt x="19" y="149"/>
                </a:cubicBezTo>
                <a:cubicBezTo>
                  <a:pt x="19" y="150"/>
                  <a:pt x="19" y="150"/>
                  <a:pt x="19" y="150"/>
                </a:cubicBezTo>
                <a:cubicBezTo>
                  <a:pt x="19" y="150"/>
                  <a:pt x="19" y="150"/>
                  <a:pt x="19" y="150"/>
                </a:cubicBezTo>
                <a:cubicBezTo>
                  <a:pt x="18" y="150"/>
                  <a:pt x="18" y="150"/>
                  <a:pt x="18" y="150"/>
                </a:cubicBezTo>
                <a:cubicBezTo>
                  <a:pt x="18" y="150"/>
                  <a:pt x="18" y="150"/>
                  <a:pt x="18" y="150"/>
                </a:cubicBezTo>
                <a:cubicBezTo>
                  <a:pt x="17" y="154"/>
                  <a:pt x="17" y="154"/>
                  <a:pt x="17" y="154"/>
                </a:cubicBezTo>
                <a:cubicBezTo>
                  <a:pt x="17" y="154"/>
                  <a:pt x="17" y="154"/>
                  <a:pt x="17" y="154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5" y="155"/>
                  <a:pt x="15" y="156"/>
                </a:cubicBezTo>
                <a:cubicBezTo>
                  <a:pt x="14" y="158"/>
                  <a:pt x="13" y="159"/>
                  <a:pt x="13" y="159"/>
                </a:cubicBezTo>
                <a:cubicBezTo>
                  <a:pt x="13" y="159"/>
                  <a:pt x="13" y="159"/>
                  <a:pt x="13" y="159"/>
                </a:cubicBezTo>
                <a:cubicBezTo>
                  <a:pt x="12" y="159"/>
                  <a:pt x="12" y="159"/>
                  <a:pt x="12" y="159"/>
                </a:cubicBezTo>
                <a:cubicBezTo>
                  <a:pt x="12" y="159"/>
                  <a:pt x="12" y="160"/>
                  <a:pt x="11" y="161"/>
                </a:cubicBezTo>
                <a:cubicBezTo>
                  <a:pt x="9" y="162"/>
                  <a:pt x="9" y="162"/>
                  <a:pt x="9" y="162"/>
                </a:cubicBezTo>
                <a:cubicBezTo>
                  <a:pt x="10" y="163"/>
                  <a:pt x="10" y="163"/>
                  <a:pt x="10" y="163"/>
                </a:cubicBezTo>
                <a:cubicBezTo>
                  <a:pt x="10" y="163"/>
                  <a:pt x="10" y="163"/>
                  <a:pt x="10" y="163"/>
                </a:cubicBezTo>
                <a:cubicBezTo>
                  <a:pt x="10" y="163"/>
                  <a:pt x="10" y="163"/>
                  <a:pt x="10" y="163"/>
                </a:cubicBezTo>
                <a:cubicBezTo>
                  <a:pt x="10" y="163"/>
                  <a:pt x="10" y="163"/>
                  <a:pt x="10" y="163"/>
                </a:cubicBezTo>
                <a:cubicBezTo>
                  <a:pt x="9" y="165"/>
                  <a:pt x="6" y="167"/>
                  <a:pt x="1" y="168"/>
                </a:cubicBezTo>
                <a:cubicBezTo>
                  <a:pt x="0" y="168"/>
                  <a:pt x="0" y="168"/>
                  <a:pt x="0" y="168"/>
                </a:cubicBezTo>
                <a:cubicBezTo>
                  <a:pt x="0" y="177"/>
                  <a:pt x="0" y="177"/>
                  <a:pt x="0" y="177"/>
                </a:cubicBezTo>
                <a:cubicBezTo>
                  <a:pt x="32" y="173"/>
                  <a:pt x="32" y="173"/>
                  <a:pt x="32" y="173"/>
                </a:cubicBezTo>
                <a:cubicBezTo>
                  <a:pt x="71" y="185"/>
                  <a:pt x="71" y="185"/>
                  <a:pt x="71" y="185"/>
                </a:cubicBezTo>
                <a:cubicBezTo>
                  <a:pt x="75" y="181"/>
                  <a:pt x="75" y="181"/>
                  <a:pt x="75" y="181"/>
                </a:cubicBezTo>
                <a:cubicBezTo>
                  <a:pt x="75" y="177"/>
                  <a:pt x="75" y="177"/>
                  <a:pt x="75" y="177"/>
                </a:cubicBezTo>
                <a:cubicBezTo>
                  <a:pt x="79" y="173"/>
                  <a:pt x="79" y="173"/>
                  <a:pt x="79" y="173"/>
                </a:cubicBezTo>
                <a:cubicBezTo>
                  <a:pt x="86" y="173"/>
                  <a:pt x="86" y="173"/>
                  <a:pt x="86" y="173"/>
                </a:cubicBezTo>
                <a:cubicBezTo>
                  <a:pt x="98" y="181"/>
                  <a:pt x="98" y="181"/>
                  <a:pt x="98" y="181"/>
                </a:cubicBezTo>
                <a:cubicBezTo>
                  <a:pt x="102" y="185"/>
                  <a:pt x="102" y="185"/>
                  <a:pt x="102" y="185"/>
                </a:cubicBezTo>
                <a:cubicBezTo>
                  <a:pt x="106" y="185"/>
                  <a:pt x="106" y="185"/>
                  <a:pt x="106" y="185"/>
                </a:cubicBezTo>
                <a:cubicBezTo>
                  <a:pt x="114" y="197"/>
                  <a:pt x="114" y="197"/>
                  <a:pt x="114" y="197"/>
                </a:cubicBezTo>
                <a:cubicBezTo>
                  <a:pt x="121" y="197"/>
                  <a:pt x="121" y="197"/>
                  <a:pt x="121" y="197"/>
                </a:cubicBezTo>
                <a:cubicBezTo>
                  <a:pt x="125" y="201"/>
                  <a:pt x="125" y="201"/>
                  <a:pt x="125" y="201"/>
                </a:cubicBezTo>
                <a:cubicBezTo>
                  <a:pt x="129" y="201"/>
                  <a:pt x="129" y="201"/>
                  <a:pt x="129" y="201"/>
                </a:cubicBezTo>
                <a:cubicBezTo>
                  <a:pt x="137" y="197"/>
                  <a:pt x="137" y="197"/>
                  <a:pt x="137" y="197"/>
                </a:cubicBezTo>
                <a:cubicBezTo>
                  <a:pt x="141" y="201"/>
                  <a:pt x="141" y="201"/>
                  <a:pt x="141" y="201"/>
                </a:cubicBezTo>
                <a:cubicBezTo>
                  <a:pt x="145" y="201"/>
                  <a:pt x="145" y="201"/>
                  <a:pt x="145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60" y="193"/>
                  <a:pt x="160" y="193"/>
                  <a:pt x="160" y="193"/>
                </a:cubicBezTo>
                <a:cubicBezTo>
                  <a:pt x="160" y="189"/>
                  <a:pt x="160" y="189"/>
                  <a:pt x="160" y="189"/>
                </a:cubicBezTo>
                <a:cubicBezTo>
                  <a:pt x="164" y="189"/>
                  <a:pt x="164" y="189"/>
                  <a:pt x="164" y="189"/>
                </a:cubicBezTo>
                <a:cubicBezTo>
                  <a:pt x="168" y="193"/>
                  <a:pt x="168" y="193"/>
                  <a:pt x="168" y="193"/>
                </a:cubicBezTo>
                <a:cubicBezTo>
                  <a:pt x="176" y="197"/>
                  <a:pt x="176" y="197"/>
                  <a:pt x="176" y="197"/>
                </a:cubicBezTo>
                <a:cubicBezTo>
                  <a:pt x="184" y="208"/>
                  <a:pt x="184" y="208"/>
                  <a:pt x="184" y="208"/>
                </a:cubicBezTo>
                <a:cubicBezTo>
                  <a:pt x="192" y="205"/>
                  <a:pt x="192" y="205"/>
                  <a:pt x="192" y="205"/>
                </a:cubicBezTo>
                <a:cubicBezTo>
                  <a:pt x="192" y="201"/>
                  <a:pt x="192" y="201"/>
                  <a:pt x="192" y="201"/>
                </a:cubicBezTo>
                <a:cubicBezTo>
                  <a:pt x="192" y="197"/>
                  <a:pt x="192" y="197"/>
                  <a:pt x="192" y="197"/>
                </a:cubicBezTo>
                <a:cubicBezTo>
                  <a:pt x="180" y="189"/>
                  <a:pt x="180" y="189"/>
                  <a:pt x="180" y="189"/>
                </a:cubicBezTo>
                <a:cubicBezTo>
                  <a:pt x="172" y="185"/>
                  <a:pt x="172" y="185"/>
                  <a:pt x="172" y="185"/>
                </a:cubicBezTo>
                <a:cubicBezTo>
                  <a:pt x="172" y="181"/>
                  <a:pt x="172" y="181"/>
                  <a:pt x="172" y="181"/>
                </a:cubicBezTo>
                <a:cubicBezTo>
                  <a:pt x="176" y="177"/>
                  <a:pt x="176" y="177"/>
                  <a:pt x="176" y="177"/>
                </a:cubicBezTo>
                <a:cubicBezTo>
                  <a:pt x="184" y="169"/>
                  <a:pt x="184" y="169"/>
                  <a:pt x="184" y="169"/>
                </a:cubicBezTo>
                <a:cubicBezTo>
                  <a:pt x="188" y="162"/>
                  <a:pt x="188" y="162"/>
                  <a:pt x="188" y="162"/>
                </a:cubicBezTo>
                <a:cubicBezTo>
                  <a:pt x="184" y="158"/>
                  <a:pt x="184" y="158"/>
                  <a:pt x="184" y="158"/>
                </a:cubicBezTo>
                <a:cubicBezTo>
                  <a:pt x="176" y="162"/>
                  <a:pt x="176" y="162"/>
                  <a:pt x="176" y="162"/>
                </a:cubicBezTo>
                <a:cubicBezTo>
                  <a:pt x="172" y="165"/>
                  <a:pt x="172" y="165"/>
                  <a:pt x="172" y="165"/>
                </a:cubicBezTo>
                <a:cubicBezTo>
                  <a:pt x="168" y="165"/>
                  <a:pt x="168" y="165"/>
                  <a:pt x="168" y="165"/>
                </a:cubicBezTo>
                <a:cubicBezTo>
                  <a:pt x="168" y="158"/>
                  <a:pt x="168" y="158"/>
                  <a:pt x="168" y="158"/>
                </a:cubicBezTo>
                <a:cubicBezTo>
                  <a:pt x="164" y="158"/>
                  <a:pt x="164" y="158"/>
                  <a:pt x="164" y="158"/>
                </a:cubicBezTo>
                <a:cubicBezTo>
                  <a:pt x="160" y="158"/>
                  <a:pt x="160" y="158"/>
                  <a:pt x="160" y="158"/>
                </a:cubicBezTo>
                <a:cubicBezTo>
                  <a:pt x="157" y="162"/>
                  <a:pt x="157" y="162"/>
                  <a:pt x="157" y="162"/>
                </a:cubicBezTo>
                <a:cubicBezTo>
                  <a:pt x="149" y="162"/>
                  <a:pt x="149" y="162"/>
                  <a:pt x="149" y="162"/>
                </a:cubicBezTo>
                <a:cubicBezTo>
                  <a:pt x="145" y="158"/>
                  <a:pt x="145" y="158"/>
                  <a:pt x="145" y="158"/>
                </a:cubicBezTo>
                <a:cubicBezTo>
                  <a:pt x="145" y="150"/>
                  <a:pt x="145" y="150"/>
                  <a:pt x="145" y="150"/>
                </a:cubicBezTo>
                <a:cubicBezTo>
                  <a:pt x="146" y="149"/>
                  <a:pt x="146" y="149"/>
                  <a:pt x="146" y="149"/>
                </a:cubicBezTo>
                <a:cubicBezTo>
                  <a:pt x="146" y="149"/>
                  <a:pt x="146" y="149"/>
                  <a:pt x="146" y="149"/>
                </a:cubicBezTo>
                <a:lnTo>
                  <a:pt x="145" y="149"/>
                </a:lnTo>
                <a:close/>
              </a:path>
            </a:pathLst>
          </a:custGeom>
          <a:solidFill>
            <a:srgbClr val="FC8420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18" name="Freeform 20"/>
          <p:cNvSpPr>
            <a:spLocks/>
          </p:cNvSpPr>
          <p:nvPr/>
        </p:nvSpPr>
        <p:spPr bwMode="auto">
          <a:xfrm>
            <a:off x="5065230" y="4493640"/>
            <a:ext cx="664246" cy="648414"/>
          </a:xfrm>
          <a:custGeom>
            <a:avLst/>
            <a:gdLst>
              <a:gd name="T0" fmla="*/ 159 w 190"/>
              <a:gd name="T1" fmla="*/ 69 h 173"/>
              <a:gd name="T2" fmla="*/ 163 w 190"/>
              <a:gd name="T3" fmla="*/ 65 h 173"/>
              <a:gd name="T4" fmla="*/ 163 w 190"/>
              <a:gd name="T5" fmla="*/ 59 h 173"/>
              <a:gd name="T6" fmla="*/ 171 w 190"/>
              <a:gd name="T7" fmla="*/ 53 h 173"/>
              <a:gd name="T8" fmla="*/ 174 w 190"/>
              <a:gd name="T9" fmla="*/ 45 h 173"/>
              <a:gd name="T10" fmla="*/ 179 w 190"/>
              <a:gd name="T11" fmla="*/ 41 h 173"/>
              <a:gd name="T12" fmla="*/ 177 w 190"/>
              <a:gd name="T13" fmla="*/ 39 h 173"/>
              <a:gd name="T14" fmla="*/ 180 w 190"/>
              <a:gd name="T15" fmla="*/ 39 h 173"/>
              <a:gd name="T16" fmla="*/ 180 w 190"/>
              <a:gd name="T17" fmla="*/ 37 h 173"/>
              <a:gd name="T18" fmla="*/ 180 w 190"/>
              <a:gd name="T19" fmla="*/ 35 h 173"/>
              <a:gd name="T20" fmla="*/ 180 w 190"/>
              <a:gd name="T21" fmla="*/ 34 h 173"/>
              <a:gd name="T22" fmla="*/ 181 w 190"/>
              <a:gd name="T23" fmla="*/ 32 h 173"/>
              <a:gd name="T24" fmla="*/ 183 w 190"/>
              <a:gd name="T25" fmla="*/ 28 h 173"/>
              <a:gd name="T26" fmla="*/ 183 w 190"/>
              <a:gd name="T27" fmla="*/ 24 h 173"/>
              <a:gd name="T28" fmla="*/ 183 w 190"/>
              <a:gd name="T29" fmla="*/ 23 h 173"/>
              <a:gd name="T30" fmla="*/ 186 w 190"/>
              <a:gd name="T31" fmla="*/ 21 h 173"/>
              <a:gd name="T32" fmla="*/ 187 w 190"/>
              <a:gd name="T33" fmla="*/ 19 h 173"/>
              <a:gd name="T34" fmla="*/ 190 w 190"/>
              <a:gd name="T35" fmla="*/ 16 h 173"/>
              <a:gd name="T36" fmla="*/ 166 w 190"/>
              <a:gd name="T37" fmla="*/ 16 h 173"/>
              <a:gd name="T38" fmla="*/ 166 w 190"/>
              <a:gd name="T39" fmla="*/ 0 h 173"/>
              <a:gd name="T40" fmla="*/ 0 w 190"/>
              <a:gd name="T41" fmla="*/ 0 h 173"/>
              <a:gd name="T42" fmla="*/ 0 w 190"/>
              <a:gd name="T43" fmla="*/ 34 h 173"/>
              <a:gd name="T44" fmla="*/ 6 w 190"/>
              <a:gd name="T45" fmla="*/ 38 h 173"/>
              <a:gd name="T46" fmla="*/ 12 w 190"/>
              <a:gd name="T47" fmla="*/ 44 h 173"/>
              <a:gd name="T48" fmla="*/ 12 w 190"/>
              <a:gd name="T49" fmla="*/ 139 h 173"/>
              <a:gd name="T50" fmla="*/ 12 w 190"/>
              <a:gd name="T51" fmla="*/ 139 h 173"/>
              <a:gd name="T52" fmla="*/ 21 w 190"/>
              <a:gd name="T53" fmla="*/ 142 h 173"/>
              <a:gd name="T54" fmla="*/ 21 w 190"/>
              <a:gd name="T55" fmla="*/ 173 h 173"/>
              <a:gd name="T56" fmla="*/ 124 w 190"/>
              <a:gd name="T57" fmla="*/ 173 h 173"/>
              <a:gd name="T58" fmla="*/ 124 w 190"/>
              <a:gd name="T59" fmla="*/ 173 h 173"/>
              <a:gd name="T60" fmla="*/ 124 w 190"/>
              <a:gd name="T61" fmla="*/ 172 h 173"/>
              <a:gd name="T62" fmla="*/ 127 w 190"/>
              <a:gd name="T63" fmla="*/ 163 h 173"/>
              <a:gd name="T64" fmla="*/ 127 w 190"/>
              <a:gd name="T65" fmla="*/ 163 h 173"/>
              <a:gd name="T66" fmla="*/ 127 w 190"/>
              <a:gd name="T67" fmla="*/ 162 h 173"/>
              <a:gd name="T68" fmla="*/ 127 w 190"/>
              <a:gd name="T69" fmla="*/ 161 h 173"/>
              <a:gd name="T70" fmla="*/ 128 w 190"/>
              <a:gd name="T71" fmla="*/ 159 h 173"/>
              <a:gd name="T72" fmla="*/ 128 w 190"/>
              <a:gd name="T73" fmla="*/ 159 h 173"/>
              <a:gd name="T74" fmla="*/ 129 w 190"/>
              <a:gd name="T75" fmla="*/ 159 h 173"/>
              <a:gd name="T76" fmla="*/ 130 w 190"/>
              <a:gd name="T77" fmla="*/ 159 h 173"/>
              <a:gd name="T78" fmla="*/ 130 w 190"/>
              <a:gd name="T79" fmla="*/ 157 h 173"/>
              <a:gd name="T80" fmla="*/ 129 w 190"/>
              <a:gd name="T81" fmla="*/ 148 h 173"/>
              <a:gd name="T82" fmla="*/ 127 w 190"/>
              <a:gd name="T83" fmla="*/ 136 h 173"/>
              <a:gd name="T84" fmla="*/ 127 w 190"/>
              <a:gd name="T85" fmla="*/ 132 h 173"/>
              <a:gd name="T86" fmla="*/ 134 w 190"/>
              <a:gd name="T87" fmla="*/ 123 h 173"/>
              <a:gd name="T88" fmla="*/ 134 w 190"/>
              <a:gd name="T89" fmla="*/ 123 h 173"/>
              <a:gd name="T90" fmla="*/ 135 w 190"/>
              <a:gd name="T91" fmla="*/ 123 h 173"/>
              <a:gd name="T92" fmla="*/ 135 w 190"/>
              <a:gd name="T93" fmla="*/ 123 h 173"/>
              <a:gd name="T94" fmla="*/ 136 w 190"/>
              <a:gd name="T95" fmla="*/ 123 h 173"/>
              <a:gd name="T96" fmla="*/ 137 w 190"/>
              <a:gd name="T97" fmla="*/ 122 h 173"/>
              <a:gd name="T98" fmla="*/ 140 w 190"/>
              <a:gd name="T99" fmla="*/ 119 h 173"/>
              <a:gd name="T100" fmla="*/ 140 w 190"/>
              <a:gd name="T101" fmla="*/ 119 h 173"/>
              <a:gd name="T102" fmla="*/ 140 w 190"/>
              <a:gd name="T103" fmla="*/ 119 h 173"/>
              <a:gd name="T104" fmla="*/ 142 w 190"/>
              <a:gd name="T105" fmla="*/ 117 h 173"/>
              <a:gd name="T106" fmla="*/ 147 w 190"/>
              <a:gd name="T107" fmla="*/ 108 h 173"/>
              <a:gd name="T108" fmla="*/ 147 w 190"/>
              <a:gd name="T109" fmla="*/ 108 h 173"/>
              <a:gd name="T110" fmla="*/ 147 w 190"/>
              <a:gd name="T111" fmla="*/ 89 h 173"/>
              <a:gd name="T112" fmla="*/ 154 w 190"/>
              <a:gd name="T113" fmla="*/ 83 h 173"/>
              <a:gd name="T114" fmla="*/ 155 w 190"/>
              <a:gd name="T115" fmla="*/ 78 h 173"/>
              <a:gd name="T116" fmla="*/ 157 w 190"/>
              <a:gd name="T117" fmla="*/ 73 h 173"/>
              <a:gd name="T118" fmla="*/ 157 w 190"/>
              <a:gd name="T119" fmla="*/ 73 h 173"/>
              <a:gd name="T120" fmla="*/ 159 w 190"/>
              <a:gd name="T121" fmla="*/ 69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90" h="173">
                <a:moveTo>
                  <a:pt x="159" y="69"/>
                </a:moveTo>
                <a:cubicBezTo>
                  <a:pt x="163" y="65"/>
                  <a:pt x="163" y="65"/>
                  <a:pt x="163" y="65"/>
                </a:cubicBezTo>
                <a:cubicBezTo>
                  <a:pt x="163" y="59"/>
                  <a:pt x="163" y="59"/>
                  <a:pt x="163" y="59"/>
                </a:cubicBezTo>
                <a:cubicBezTo>
                  <a:pt x="171" y="53"/>
                  <a:pt x="171" y="53"/>
                  <a:pt x="171" y="53"/>
                </a:cubicBezTo>
                <a:cubicBezTo>
                  <a:pt x="174" y="45"/>
                  <a:pt x="174" y="45"/>
                  <a:pt x="174" y="45"/>
                </a:cubicBezTo>
                <a:cubicBezTo>
                  <a:pt x="179" y="41"/>
                  <a:pt x="179" y="41"/>
                  <a:pt x="179" y="41"/>
                </a:cubicBezTo>
                <a:cubicBezTo>
                  <a:pt x="177" y="39"/>
                  <a:pt x="177" y="39"/>
                  <a:pt x="177" y="39"/>
                </a:cubicBezTo>
                <a:cubicBezTo>
                  <a:pt x="180" y="39"/>
                  <a:pt x="180" y="39"/>
                  <a:pt x="180" y="39"/>
                </a:cubicBezTo>
                <a:cubicBezTo>
                  <a:pt x="180" y="38"/>
                  <a:pt x="180" y="38"/>
                  <a:pt x="180" y="37"/>
                </a:cubicBezTo>
                <a:cubicBezTo>
                  <a:pt x="180" y="36"/>
                  <a:pt x="180" y="35"/>
                  <a:pt x="180" y="35"/>
                </a:cubicBezTo>
                <a:cubicBezTo>
                  <a:pt x="180" y="34"/>
                  <a:pt x="180" y="34"/>
                  <a:pt x="180" y="34"/>
                </a:cubicBezTo>
                <a:cubicBezTo>
                  <a:pt x="181" y="32"/>
                  <a:pt x="181" y="32"/>
                  <a:pt x="181" y="32"/>
                </a:cubicBezTo>
                <a:cubicBezTo>
                  <a:pt x="183" y="28"/>
                  <a:pt x="183" y="28"/>
                  <a:pt x="183" y="28"/>
                </a:cubicBezTo>
                <a:cubicBezTo>
                  <a:pt x="183" y="24"/>
                  <a:pt x="183" y="24"/>
                  <a:pt x="183" y="24"/>
                </a:cubicBezTo>
                <a:cubicBezTo>
                  <a:pt x="183" y="23"/>
                  <a:pt x="183" y="23"/>
                  <a:pt x="183" y="23"/>
                </a:cubicBezTo>
                <a:cubicBezTo>
                  <a:pt x="183" y="23"/>
                  <a:pt x="185" y="22"/>
                  <a:pt x="186" y="21"/>
                </a:cubicBezTo>
                <a:cubicBezTo>
                  <a:pt x="187" y="19"/>
                  <a:pt x="187" y="19"/>
                  <a:pt x="187" y="19"/>
                </a:cubicBezTo>
                <a:cubicBezTo>
                  <a:pt x="188" y="18"/>
                  <a:pt x="189" y="17"/>
                  <a:pt x="190" y="16"/>
                </a:cubicBezTo>
                <a:cubicBezTo>
                  <a:pt x="166" y="16"/>
                  <a:pt x="166" y="16"/>
                  <a:pt x="166" y="16"/>
                </a:cubicBezTo>
                <a:cubicBezTo>
                  <a:pt x="166" y="0"/>
                  <a:pt x="166" y="0"/>
                  <a:pt x="16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6" y="38"/>
                  <a:pt x="6" y="38"/>
                  <a:pt x="6" y="38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139"/>
                  <a:pt x="12" y="139"/>
                  <a:pt x="12" y="139"/>
                </a:cubicBezTo>
                <a:cubicBezTo>
                  <a:pt x="12" y="139"/>
                  <a:pt x="12" y="139"/>
                  <a:pt x="12" y="139"/>
                </a:cubicBezTo>
                <a:cubicBezTo>
                  <a:pt x="21" y="142"/>
                  <a:pt x="21" y="142"/>
                  <a:pt x="21" y="142"/>
                </a:cubicBezTo>
                <a:cubicBezTo>
                  <a:pt x="21" y="173"/>
                  <a:pt x="21" y="173"/>
                  <a:pt x="21" y="173"/>
                </a:cubicBezTo>
                <a:cubicBezTo>
                  <a:pt x="124" y="173"/>
                  <a:pt x="124" y="173"/>
                  <a:pt x="124" y="173"/>
                </a:cubicBezTo>
                <a:cubicBezTo>
                  <a:pt x="124" y="173"/>
                  <a:pt x="124" y="173"/>
                  <a:pt x="124" y="173"/>
                </a:cubicBezTo>
                <a:cubicBezTo>
                  <a:pt x="124" y="172"/>
                  <a:pt x="124" y="172"/>
                  <a:pt x="124" y="172"/>
                </a:cubicBezTo>
                <a:cubicBezTo>
                  <a:pt x="126" y="166"/>
                  <a:pt x="127" y="164"/>
                  <a:pt x="127" y="163"/>
                </a:cubicBezTo>
                <a:cubicBezTo>
                  <a:pt x="127" y="163"/>
                  <a:pt x="127" y="163"/>
                  <a:pt x="127" y="163"/>
                </a:cubicBezTo>
                <a:cubicBezTo>
                  <a:pt x="127" y="162"/>
                  <a:pt x="127" y="162"/>
                  <a:pt x="127" y="162"/>
                </a:cubicBezTo>
                <a:cubicBezTo>
                  <a:pt x="127" y="162"/>
                  <a:pt x="127" y="162"/>
                  <a:pt x="127" y="161"/>
                </a:cubicBezTo>
                <a:cubicBezTo>
                  <a:pt x="128" y="160"/>
                  <a:pt x="128" y="160"/>
                  <a:pt x="128" y="159"/>
                </a:cubicBezTo>
                <a:cubicBezTo>
                  <a:pt x="128" y="159"/>
                  <a:pt x="128" y="159"/>
                  <a:pt x="128" y="159"/>
                </a:cubicBezTo>
                <a:cubicBezTo>
                  <a:pt x="129" y="159"/>
                  <a:pt x="129" y="159"/>
                  <a:pt x="129" y="159"/>
                </a:cubicBezTo>
                <a:cubicBezTo>
                  <a:pt x="130" y="159"/>
                  <a:pt x="130" y="159"/>
                  <a:pt x="130" y="159"/>
                </a:cubicBezTo>
                <a:cubicBezTo>
                  <a:pt x="130" y="157"/>
                  <a:pt x="130" y="157"/>
                  <a:pt x="130" y="157"/>
                </a:cubicBezTo>
                <a:cubicBezTo>
                  <a:pt x="130" y="154"/>
                  <a:pt x="129" y="151"/>
                  <a:pt x="129" y="148"/>
                </a:cubicBezTo>
                <a:cubicBezTo>
                  <a:pt x="129" y="148"/>
                  <a:pt x="128" y="141"/>
                  <a:pt x="127" y="136"/>
                </a:cubicBezTo>
                <a:cubicBezTo>
                  <a:pt x="127" y="132"/>
                  <a:pt x="127" y="132"/>
                  <a:pt x="127" y="132"/>
                </a:cubicBezTo>
                <a:cubicBezTo>
                  <a:pt x="129" y="129"/>
                  <a:pt x="133" y="125"/>
                  <a:pt x="134" y="123"/>
                </a:cubicBezTo>
                <a:cubicBezTo>
                  <a:pt x="134" y="123"/>
                  <a:pt x="134" y="123"/>
                  <a:pt x="134" y="123"/>
                </a:cubicBezTo>
                <a:cubicBezTo>
                  <a:pt x="135" y="123"/>
                  <a:pt x="135" y="123"/>
                  <a:pt x="135" y="123"/>
                </a:cubicBezTo>
                <a:cubicBezTo>
                  <a:pt x="135" y="123"/>
                  <a:pt x="135" y="123"/>
                  <a:pt x="135" y="123"/>
                </a:cubicBezTo>
                <a:cubicBezTo>
                  <a:pt x="136" y="123"/>
                  <a:pt x="136" y="123"/>
                  <a:pt x="136" y="123"/>
                </a:cubicBezTo>
                <a:cubicBezTo>
                  <a:pt x="137" y="122"/>
                  <a:pt x="137" y="122"/>
                  <a:pt x="137" y="122"/>
                </a:cubicBezTo>
                <a:cubicBezTo>
                  <a:pt x="139" y="120"/>
                  <a:pt x="139" y="119"/>
                  <a:pt x="140" y="119"/>
                </a:cubicBezTo>
                <a:cubicBezTo>
                  <a:pt x="140" y="119"/>
                  <a:pt x="140" y="119"/>
                  <a:pt x="140" y="119"/>
                </a:cubicBezTo>
                <a:cubicBezTo>
                  <a:pt x="140" y="119"/>
                  <a:pt x="140" y="119"/>
                  <a:pt x="140" y="119"/>
                </a:cubicBezTo>
                <a:cubicBezTo>
                  <a:pt x="142" y="117"/>
                  <a:pt x="142" y="117"/>
                  <a:pt x="142" y="117"/>
                </a:cubicBezTo>
                <a:cubicBezTo>
                  <a:pt x="145" y="112"/>
                  <a:pt x="147" y="108"/>
                  <a:pt x="147" y="108"/>
                </a:cubicBezTo>
                <a:cubicBezTo>
                  <a:pt x="147" y="108"/>
                  <a:pt x="147" y="108"/>
                  <a:pt x="147" y="108"/>
                </a:cubicBezTo>
                <a:cubicBezTo>
                  <a:pt x="147" y="89"/>
                  <a:pt x="147" y="89"/>
                  <a:pt x="147" y="89"/>
                </a:cubicBezTo>
                <a:cubicBezTo>
                  <a:pt x="154" y="83"/>
                  <a:pt x="154" y="83"/>
                  <a:pt x="154" y="83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7" y="73"/>
                  <a:pt x="157" y="73"/>
                  <a:pt x="157" y="73"/>
                </a:cubicBezTo>
                <a:lnTo>
                  <a:pt x="159" y="6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19" name="Freeform 21"/>
          <p:cNvSpPr>
            <a:spLocks/>
          </p:cNvSpPr>
          <p:nvPr/>
        </p:nvSpPr>
        <p:spPr bwMode="auto">
          <a:xfrm>
            <a:off x="2829516" y="2925078"/>
            <a:ext cx="952669" cy="715880"/>
          </a:xfrm>
          <a:custGeom>
            <a:avLst/>
            <a:gdLst>
              <a:gd name="T0" fmla="*/ 173 w 545"/>
              <a:gd name="T1" fmla="*/ 382 h 382"/>
              <a:gd name="T2" fmla="*/ 175 w 545"/>
              <a:gd name="T3" fmla="*/ 382 h 382"/>
              <a:gd name="T4" fmla="*/ 545 w 545"/>
              <a:gd name="T5" fmla="*/ 382 h 382"/>
              <a:gd name="T6" fmla="*/ 545 w 545"/>
              <a:gd name="T7" fmla="*/ 172 h 382"/>
              <a:gd name="T8" fmla="*/ 545 w 545"/>
              <a:gd name="T9" fmla="*/ 170 h 382"/>
              <a:gd name="T10" fmla="*/ 545 w 545"/>
              <a:gd name="T11" fmla="*/ 0 h 382"/>
              <a:gd name="T12" fmla="*/ 0 w 545"/>
              <a:gd name="T13" fmla="*/ 0 h 382"/>
              <a:gd name="T14" fmla="*/ 0 w 545"/>
              <a:gd name="T15" fmla="*/ 22 h 382"/>
              <a:gd name="T16" fmla="*/ 0 w 545"/>
              <a:gd name="T17" fmla="*/ 24 h 382"/>
              <a:gd name="T18" fmla="*/ 0 w 545"/>
              <a:gd name="T19" fmla="*/ 268 h 382"/>
              <a:gd name="T20" fmla="*/ 0 w 545"/>
              <a:gd name="T21" fmla="*/ 268 h 382"/>
              <a:gd name="T22" fmla="*/ 0 w 545"/>
              <a:gd name="T23" fmla="*/ 382 h 382"/>
              <a:gd name="T24" fmla="*/ 173 w 545"/>
              <a:gd name="T25" fmla="*/ 382 h 382"/>
              <a:gd name="T26" fmla="*/ 173 w 545"/>
              <a:gd name="T27" fmla="*/ 382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45" h="382">
                <a:moveTo>
                  <a:pt x="173" y="382"/>
                </a:moveTo>
                <a:lnTo>
                  <a:pt x="175" y="382"/>
                </a:lnTo>
                <a:lnTo>
                  <a:pt x="545" y="382"/>
                </a:lnTo>
                <a:lnTo>
                  <a:pt x="545" y="172"/>
                </a:lnTo>
                <a:lnTo>
                  <a:pt x="545" y="170"/>
                </a:lnTo>
                <a:lnTo>
                  <a:pt x="545" y="0"/>
                </a:lnTo>
                <a:lnTo>
                  <a:pt x="0" y="0"/>
                </a:lnTo>
                <a:lnTo>
                  <a:pt x="0" y="22"/>
                </a:lnTo>
                <a:lnTo>
                  <a:pt x="0" y="24"/>
                </a:lnTo>
                <a:lnTo>
                  <a:pt x="0" y="268"/>
                </a:lnTo>
                <a:lnTo>
                  <a:pt x="0" y="268"/>
                </a:lnTo>
                <a:lnTo>
                  <a:pt x="0" y="382"/>
                </a:lnTo>
                <a:lnTo>
                  <a:pt x="173" y="382"/>
                </a:lnTo>
                <a:lnTo>
                  <a:pt x="173" y="38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0" name="Freeform 22"/>
          <p:cNvSpPr>
            <a:spLocks/>
          </p:cNvSpPr>
          <p:nvPr/>
        </p:nvSpPr>
        <p:spPr bwMode="auto">
          <a:xfrm>
            <a:off x="2441456" y="3427317"/>
            <a:ext cx="690467" cy="916401"/>
          </a:xfrm>
          <a:custGeom>
            <a:avLst/>
            <a:gdLst>
              <a:gd name="T0" fmla="*/ 395 w 395"/>
              <a:gd name="T1" fmla="*/ 114 h 489"/>
              <a:gd name="T2" fmla="*/ 222 w 395"/>
              <a:gd name="T3" fmla="*/ 114 h 489"/>
              <a:gd name="T4" fmla="*/ 222 w 395"/>
              <a:gd name="T5" fmla="*/ 0 h 489"/>
              <a:gd name="T6" fmla="*/ 0 w 395"/>
              <a:gd name="T7" fmla="*/ 0 h 489"/>
              <a:gd name="T8" fmla="*/ 0 w 395"/>
              <a:gd name="T9" fmla="*/ 489 h 489"/>
              <a:gd name="T10" fmla="*/ 395 w 395"/>
              <a:gd name="T11" fmla="*/ 489 h 489"/>
              <a:gd name="T12" fmla="*/ 395 w 395"/>
              <a:gd name="T13" fmla="*/ 487 h 489"/>
              <a:gd name="T14" fmla="*/ 395 w 395"/>
              <a:gd name="T15" fmla="*/ 114 h 489"/>
              <a:gd name="T16" fmla="*/ 395 w 395"/>
              <a:gd name="T17" fmla="*/ 114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5" h="489">
                <a:moveTo>
                  <a:pt x="395" y="114"/>
                </a:moveTo>
                <a:lnTo>
                  <a:pt x="222" y="114"/>
                </a:lnTo>
                <a:lnTo>
                  <a:pt x="222" y="0"/>
                </a:lnTo>
                <a:lnTo>
                  <a:pt x="0" y="0"/>
                </a:lnTo>
                <a:lnTo>
                  <a:pt x="0" y="489"/>
                </a:lnTo>
                <a:lnTo>
                  <a:pt x="395" y="489"/>
                </a:lnTo>
                <a:lnTo>
                  <a:pt x="395" y="487"/>
                </a:lnTo>
                <a:lnTo>
                  <a:pt x="395" y="114"/>
                </a:lnTo>
                <a:lnTo>
                  <a:pt x="395" y="114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1" name="Freeform 23"/>
          <p:cNvSpPr>
            <a:spLocks/>
          </p:cNvSpPr>
          <p:nvPr/>
        </p:nvSpPr>
        <p:spPr bwMode="auto">
          <a:xfrm>
            <a:off x="1623382" y="3427317"/>
            <a:ext cx="818072" cy="1339933"/>
          </a:xfrm>
          <a:custGeom>
            <a:avLst/>
            <a:gdLst>
              <a:gd name="T0" fmla="*/ 118 w 234"/>
              <a:gd name="T1" fmla="*/ 0 h 357"/>
              <a:gd name="T2" fmla="*/ 118 w 234"/>
              <a:gd name="T3" fmla="*/ 0 h 357"/>
              <a:gd name="T4" fmla="*/ 0 w 234"/>
              <a:gd name="T5" fmla="*/ 0 h 357"/>
              <a:gd name="T6" fmla="*/ 0 w 234"/>
              <a:gd name="T7" fmla="*/ 142 h 357"/>
              <a:gd name="T8" fmla="*/ 217 w 234"/>
              <a:gd name="T9" fmla="*/ 357 h 357"/>
              <a:gd name="T10" fmla="*/ 217 w 234"/>
              <a:gd name="T11" fmla="*/ 357 h 357"/>
              <a:gd name="T12" fmla="*/ 217 w 234"/>
              <a:gd name="T13" fmla="*/ 326 h 357"/>
              <a:gd name="T14" fmla="*/ 220 w 234"/>
              <a:gd name="T15" fmla="*/ 323 h 357"/>
              <a:gd name="T16" fmla="*/ 217 w 234"/>
              <a:gd name="T17" fmla="*/ 317 h 357"/>
              <a:gd name="T18" fmla="*/ 210 w 234"/>
              <a:gd name="T19" fmla="*/ 310 h 357"/>
              <a:gd name="T20" fmla="*/ 214 w 234"/>
              <a:gd name="T21" fmla="*/ 288 h 357"/>
              <a:gd name="T22" fmla="*/ 234 w 234"/>
              <a:gd name="T23" fmla="*/ 301 h 357"/>
              <a:gd name="T24" fmla="*/ 234 w 234"/>
              <a:gd name="T25" fmla="*/ 244 h 357"/>
              <a:gd name="T26" fmla="*/ 234 w 234"/>
              <a:gd name="T27" fmla="*/ 0 h 357"/>
              <a:gd name="T28" fmla="*/ 118 w 234"/>
              <a:gd name="T29" fmla="*/ 0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34" h="357">
                <a:moveTo>
                  <a:pt x="118" y="0"/>
                </a:moveTo>
                <a:cubicBezTo>
                  <a:pt x="118" y="0"/>
                  <a:pt x="118" y="0"/>
                  <a:pt x="11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42"/>
                  <a:pt x="0" y="142"/>
                  <a:pt x="0" y="142"/>
                </a:cubicBezTo>
                <a:cubicBezTo>
                  <a:pt x="217" y="357"/>
                  <a:pt x="217" y="357"/>
                  <a:pt x="217" y="357"/>
                </a:cubicBezTo>
                <a:cubicBezTo>
                  <a:pt x="217" y="357"/>
                  <a:pt x="217" y="357"/>
                  <a:pt x="217" y="357"/>
                </a:cubicBezTo>
                <a:cubicBezTo>
                  <a:pt x="217" y="326"/>
                  <a:pt x="217" y="326"/>
                  <a:pt x="217" y="326"/>
                </a:cubicBezTo>
                <a:cubicBezTo>
                  <a:pt x="218" y="326"/>
                  <a:pt x="220" y="325"/>
                  <a:pt x="220" y="323"/>
                </a:cubicBezTo>
                <a:cubicBezTo>
                  <a:pt x="221" y="321"/>
                  <a:pt x="220" y="319"/>
                  <a:pt x="217" y="317"/>
                </a:cubicBezTo>
                <a:cubicBezTo>
                  <a:pt x="210" y="310"/>
                  <a:pt x="210" y="310"/>
                  <a:pt x="210" y="310"/>
                </a:cubicBezTo>
                <a:cubicBezTo>
                  <a:pt x="214" y="288"/>
                  <a:pt x="214" y="288"/>
                  <a:pt x="214" y="288"/>
                </a:cubicBezTo>
                <a:cubicBezTo>
                  <a:pt x="234" y="301"/>
                  <a:pt x="234" y="301"/>
                  <a:pt x="234" y="301"/>
                </a:cubicBezTo>
                <a:cubicBezTo>
                  <a:pt x="234" y="244"/>
                  <a:pt x="234" y="244"/>
                  <a:pt x="234" y="244"/>
                </a:cubicBezTo>
                <a:cubicBezTo>
                  <a:pt x="234" y="0"/>
                  <a:pt x="234" y="0"/>
                  <a:pt x="234" y="0"/>
                </a:cubicBezTo>
                <a:lnTo>
                  <a:pt x="118" y="0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2" name="Freeform 24"/>
          <p:cNvSpPr>
            <a:spLocks/>
          </p:cNvSpPr>
          <p:nvPr/>
        </p:nvSpPr>
        <p:spPr bwMode="auto">
          <a:xfrm>
            <a:off x="3929019" y="4343718"/>
            <a:ext cx="1178164" cy="670904"/>
          </a:xfrm>
          <a:custGeom>
            <a:avLst/>
            <a:gdLst>
              <a:gd name="T0" fmla="*/ 337 w 337"/>
              <a:gd name="T1" fmla="*/ 84 h 179"/>
              <a:gd name="T2" fmla="*/ 331 w 337"/>
              <a:gd name="T3" fmla="*/ 78 h 179"/>
              <a:gd name="T4" fmla="*/ 325 w 337"/>
              <a:gd name="T5" fmla="*/ 74 h 179"/>
              <a:gd name="T6" fmla="*/ 325 w 337"/>
              <a:gd name="T7" fmla="*/ 40 h 179"/>
              <a:gd name="T8" fmla="*/ 325 w 337"/>
              <a:gd name="T9" fmla="*/ 40 h 179"/>
              <a:gd name="T10" fmla="*/ 325 w 337"/>
              <a:gd name="T11" fmla="*/ 39 h 179"/>
              <a:gd name="T12" fmla="*/ 325 w 337"/>
              <a:gd name="T13" fmla="*/ 0 h 179"/>
              <a:gd name="T14" fmla="*/ 41 w 337"/>
              <a:gd name="T15" fmla="*/ 0 h 179"/>
              <a:gd name="T16" fmla="*/ 40 w 337"/>
              <a:gd name="T17" fmla="*/ 0 h 179"/>
              <a:gd name="T18" fmla="*/ 0 w 337"/>
              <a:gd name="T19" fmla="*/ 0 h 179"/>
              <a:gd name="T20" fmla="*/ 0 w 337"/>
              <a:gd name="T21" fmla="*/ 40 h 179"/>
              <a:gd name="T22" fmla="*/ 0 w 337"/>
              <a:gd name="T23" fmla="*/ 40 h 179"/>
              <a:gd name="T24" fmla="*/ 117 w 337"/>
              <a:gd name="T25" fmla="*/ 40 h 179"/>
              <a:gd name="T26" fmla="*/ 117 w 337"/>
              <a:gd name="T27" fmla="*/ 129 h 179"/>
              <a:gd name="T28" fmla="*/ 121 w 337"/>
              <a:gd name="T29" fmla="*/ 137 h 179"/>
              <a:gd name="T30" fmla="*/ 140 w 337"/>
              <a:gd name="T31" fmla="*/ 137 h 179"/>
              <a:gd name="T32" fmla="*/ 140 w 337"/>
              <a:gd name="T33" fmla="*/ 144 h 179"/>
              <a:gd name="T34" fmla="*/ 140 w 337"/>
              <a:gd name="T35" fmla="*/ 144 h 179"/>
              <a:gd name="T36" fmla="*/ 147 w 337"/>
              <a:gd name="T37" fmla="*/ 149 h 179"/>
              <a:gd name="T38" fmla="*/ 155 w 337"/>
              <a:gd name="T39" fmla="*/ 149 h 179"/>
              <a:gd name="T40" fmla="*/ 156 w 337"/>
              <a:gd name="T41" fmla="*/ 149 h 179"/>
              <a:gd name="T42" fmla="*/ 156 w 337"/>
              <a:gd name="T43" fmla="*/ 149 h 179"/>
              <a:gd name="T44" fmla="*/ 157 w 337"/>
              <a:gd name="T45" fmla="*/ 148 h 179"/>
              <a:gd name="T46" fmla="*/ 159 w 337"/>
              <a:gd name="T47" fmla="*/ 149 h 179"/>
              <a:gd name="T48" fmla="*/ 163 w 337"/>
              <a:gd name="T49" fmla="*/ 150 h 179"/>
              <a:gd name="T50" fmla="*/ 168 w 337"/>
              <a:gd name="T51" fmla="*/ 149 h 179"/>
              <a:gd name="T52" fmla="*/ 178 w 337"/>
              <a:gd name="T53" fmla="*/ 150 h 179"/>
              <a:gd name="T54" fmla="*/ 185 w 337"/>
              <a:gd name="T55" fmla="*/ 155 h 179"/>
              <a:gd name="T56" fmla="*/ 189 w 337"/>
              <a:gd name="T57" fmla="*/ 160 h 179"/>
              <a:gd name="T58" fmla="*/ 189 w 337"/>
              <a:gd name="T59" fmla="*/ 163 h 179"/>
              <a:gd name="T60" fmla="*/ 193 w 337"/>
              <a:gd name="T61" fmla="*/ 167 h 179"/>
              <a:gd name="T62" fmla="*/ 197 w 337"/>
              <a:gd name="T63" fmla="*/ 167 h 179"/>
              <a:gd name="T64" fmla="*/ 202 w 337"/>
              <a:gd name="T65" fmla="*/ 161 h 179"/>
              <a:gd name="T66" fmla="*/ 207 w 337"/>
              <a:gd name="T67" fmla="*/ 163 h 179"/>
              <a:gd name="T68" fmla="*/ 207 w 337"/>
              <a:gd name="T69" fmla="*/ 167 h 179"/>
              <a:gd name="T70" fmla="*/ 246 w 337"/>
              <a:gd name="T71" fmla="*/ 167 h 179"/>
              <a:gd name="T72" fmla="*/ 246 w 337"/>
              <a:gd name="T73" fmla="*/ 177 h 179"/>
              <a:gd name="T74" fmla="*/ 262 w 337"/>
              <a:gd name="T75" fmla="*/ 177 h 179"/>
              <a:gd name="T76" fmla="*/ 264 w 337"/>
              <a:gd name="T77" fmla="*/ 179 h 179"/>
              <a:gd name="T78" fmla="*/ 266 w 337"/>
              <a:gd name="T79" fmla="*/ 177 h 179"/>
              <a:gd name="T80" fmla="*/ 271 w 337"/>
              <a:gd name="T81" fmla="*/ 174 h 179"/>
              <a:gd name="T82" fmla="*/ 272 w 337"/>
              <a:gd name="T83" fmla="*/ 173 h 179"/>
              <a:gd name="T84" fmla="*/ 272 w 337"/>
              <a:gd name="T85" fmla="*/ 173 h 179"/>
              <a:gd name="T86" fmla="*/ 276 w 337"/>
              <a:gd name="T87" fmla="*/ 171 h 179"/>
              <a:gd name="T88" fmla="*/ 279 w 337"/>
              <a:gd name="T89" fmla="*/ 171 h 179"/>
              <a:gd name="T90" fmla="*/ 291 w 337"/>
              <a:gd name="T91" fmla="*/ 170 h 179"/>
              <a:gd name="T92" fmla="*/ 292 w 337"/>
              <a:gd name="T93" fmla="*/ 169 h 179"/>
              <a:gd name="T94" fmla="*/ 298 w 337"/>
              <a:gd name="T95" fmla="*/ 166 h 179"/>
              <a:gd name="T96" fmla="*/ 300 w 337"/>
              <a:gd name="T97" fmla="*/ 166 h 179"/>
              <a:gd name="T98" fmla="*/ 308 w 337"/>
              <a:gd name="T99" fmla="*/ 173 h 179"/>
              <a:gd name="T100" fmla="*/ 308 w 337"/>
              <a:gd name="T101" fmla="*/ 174 h 179"/>
              <a:gd name="T102" fmla="*/ 316 w 337"/>
              <a:gd name="T103" fmla="*/ 175 h 179"/>
              <a:gd name="T104" fmla="*/ 318 w 337"/>
              <a:gd name="T105" fmla="*/ 179 h 179"/>
              <a:gd name="T106" fmla="*/ 318 w 337"/>
              <a:gd name="T107" fmla="*/ 179 h 179"/>
              <a:gd name="T108" fmla="*/ 319 w 337"/>
              <a:gd name="T109" fmla="*/ 179 h 179"/>
              <a:gd name="T110" fmla="*/ 320 w 337"/>
              <a:gd name="T111" fmla="*/ 179 h 179"/>
              <a:gd name="T112" fmla="*/ 323 w 337"/>
              <a:gd name="T113" fmla="*/ 177 h 179"/>
              <a:gd name="T114" fmla="*/ 325 w 337"/>
              <a:gd name="T115" fmla="*/ 179 h 179"/>
              <a:gd name="T116" fmla="*/ 337 w 337"/>
              <a:gd name="T117" fmla="*/ 179 h 179"/>
              <a:gd name="T118" fmla="*/ 337 w 337"/>
              <a:gd name="T119" fmla="*/ 179 h 179"/>
              <a:gd name="T120" fmla="*/ 337 w 337"/>
              <a:gd name="T121" fmla="*/ 84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37" h="179">
                <a:moveTo>
                  <a:pt x="337" y="84"/>
                </a:moveTo>
                <a:cubicBezTo>
                  <a:pt x="331" y="78"/>
                  <a:pt x="331" y="78"/>
                  <a:pt x="331" y="78"/>
                </a:cubicBezTo>
                <a:cubicBezTo>
                  <a:pt x="325" y="74"/>
                  <a:pt x="325" y="74"/>
                  <a:pt x="325" y="74"/>
                </a:cubicBezTo>
                <a:cubicBezTo>
                  <a:pt x="325" y="40"/>
                  <a:pt x="325" y="40"/>
                  <a:pt x="325" y="40"/>
                </a:cubicBezTo>
                <a:cubicBezTo>
                  <a:pt x="325" y="40"/>
                  <a:pt x="325" y="40"/>
                  <a:pt x="325" y="40"/>
                </a:cubicBezTo>
                <a:cubicBezTo>
                  <a:pt x="325" y="39"/>
                  <a:pt x="325" y="39"/>
                  <a:pt x="325" y="39"/>
                </a:cubicBezTo>
                <a:cubicBezTo>
                  <a:pt x="325" y="0"/>
                  <a:pt x="325" y="0"/>
                  <a:pt x="325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21" y="137"/>
                  <a:pt x="121" y="137"/>
                  <a:pt x="121" y="137"/>
                </a:cubicBezTo>
                <a:cubicBezTo>
                  <a:pt x="140" y="137"/>
                  <a:pt x="140" y="137"/>
                  <a:pt x="140" y="137"/>
                </a:cubicBezTo>
                <a:cubicBezTo>
                  <a:pt x="140" y="144"/>
                  <a:pt x="140" y="144"/>
                  <a:pt x="140" y="144"/>
                </a:cubicBezTo>
                <a:cubicBezTo>
                  <a:pt x="140" y="144"/>
                  <a:pt x="140" y="144"/>
                  <a:pt x="140" y="144"/>
                </a:cubicBezTo>
                <a:cubicBezTo>
                  <a:pt x="141" y="145"/>
                  <a:pt x="144" y="149"/>
                  <a:pt x="147" y="149"/>
                </a:cubicBezTo>
                <a:cubicBezTo>
                  <a:pt x="155" y="149"/>
                  <a:pt x="155" y="149"/>
                  <a:pt x="155" y="149"/>
                </a:cubicBezTo>
                <a:cubicBezTo>
                  <a:pt x="156" y="149"/>
                  <a:pt x="156" y="149"/>
                  <a:pt x="156" y="149"/>
                </a:cubicBezTo>
                <a:cubicBezTo>
                  <a:pt x="156" y="149"/>
                  <a:pt x="156" y="149"/>
                  <a:pt x="156" y="149"/>
                </a:cubicBezTo>
                <a:cubicBezTo>
                  <a:pt x="156" y="148"/>
                  <a:pt x="156" y="148"/>
                  <a:pt x="157" y="148"/>
                </a:cubicBezTo>
                <a:cubicBezTo>
                  <a:pt x="157" y="148"/>
                  <a:pt x="158" y="149"/>
                  <a:pt x="159" y="149"/>
                </a:cubicBezTo>
                <a:cubicBezTo>
                  <a:pt x="161" y="150"/>
                  <a:pt x="162" y="150"/>
                  <a:pt x="163" y="150"/>
                </a:cubicBezTo>
                <a:cubicBezTo>
                  <a:pt x="165" y="150"/>
                  <a:pt x="167" y="149"/>
                  <a:pt x="168" y="149"/>
                </a:cubicBezTo>
                <a:cubicBezTo>
                  <a:pt x="178" y="150"/>
                  <a:pt x="178" y="150"/>
                  <a:pt x="178" y="150"/>
                </a:cubicBezTo>
                <a:cubicBezTo>
                  <a:pt x="185" y="155"/>
                  <a:pt x="185" y="155"/>
                  <a:pt x="185" y="155"/>
                </a:cubicBezTo>
                <a:cubicBezTo>
                  <a:pt x="189" y="160"/>
                  <a:pt x="189" y="160"/>
                  <a:pt x="189" y="160"/>
                </a:cubicBezTo>
                <a:cubicBezTo>
                  <a:pt x="189" y="163"/>
                  <a:pt x="189" y="163"/>
                  <a:pt x="189" y="163"/>
                </a:cubicBezTo>
                <a:cubicBezTo>
                  <a:pt x="193" y="167"/>
                  <a:pt x="193" y="167"/>
                  <a:pt x="193" y="167"/>
                </a:cubicBezTo>
                <a:cubicBezTo>
                  <a:pt x="197" y="167"/>
                  <a:pt x="197" y="167"/>
                  <a:pt x="197" y="167"/>
                </a:cubicBezTo>
                <a:cubicBezTo>
                  <a:pt x="202" y="161"/>
                  <a:pt x="202" y="161"/>
                  <a:pt x="202" y="161"/>
                </a:cubicBezTo>
                <a:cubicBezTo>
                  <a:pt x="207" y="163"/>
                  <a:pt x="207" y="163"/>
                  <a:pt x="207" y="163"/>
                </a:cubicBezTo>
                <a:cubicBezTo>
                  <a:pt x="207" y="167"/>
                  <a:pt x="207" y="167"/>
                  <a:pt x="207" y="167"/>
                </a:cubicBezTo>
                <a:cubicBezTo>
                  <a:pt x="246" y="167"/>
                  <a:pt x="246" y="167"/>
                  <a:pt x="246" y="167"/>
                </a:cubicBezTo>
                <a:cubicBezTo>
                  <a:pt x="246" y="177"/>
                  <a:pt x="246" y="177"/>
                  <a:pt x="246" y="177"/>
                </a:cubicBezTo>
                <a:cubicBezTo>
                  <a:pt x="262" y="177"/>
                  <a:pt x="262" y="177"/>
                  <a:pt x="262" y="177"/>
                </a:cubicBezTo>
                <a:cubicBezTo>
                  <a:pt x="262" y="178"/>
                  <a:pt x="263" y="178"/>
                  <a:pt x="264" y="179"/>
                </a:cubicBezTo>
                <a:cubicBezTo>
                  <a:pt x="265" y="179"/>
                  <a:pt x="266" y="178"/>
                  <a:pt x="266" y="177"/>
                </a:cubicBezTo>
                <a:cubicBezTo>
                  <a:pt x="268" y="175"/>
                  <a:pt x="271" y="174"/>
                  <a:pt x="271" y="174"/>
                </a:cubicBezTo>
                <a:cubicBezTo>
                  <a:pt x="272" y="173"/>
                  <a:pt x="272" y="173"/>
                  <a:pt x="272" y="173"/>
                </a:cubicBezTo>
                <a:cubicBezTo>
                  <a:pt x="272" y="173"/>
                  <a:pt x="272" y="173"/>
                  <a:pt x="272" y="173"/>
                </a:cubicBezTo>
                <a:cubicBezTo>
                  <a:pt x="273" y="172"/>
                  <a:pt x="275" y="171"/>
                  <a:pt x="276" y="171"/>
                </a:cubicBezTo>
                <a:cubicBezTo>
                  <a:pt x="279" y="171"/>
                  <a:pt x="279" y="171"/>
                  <a:pt x="279" y="171"/>
                </a:cubicBezTo>
                <a:cubicBezTo>
                  <a:pt x="291" y="170"/>
                  <a:pt x="291" y="170"/>
                  <a:pt x="291" y="170"/>
                </a:cubicBezTo>
                <a:cubicBezTo>
                  <a:pt x="292" y="169"/>
                  <a:pt x="292" y="169"/>
                  <a:pt x="292" y="169"/>
                </a:cubicBezTo>
                <a:cubicBezTo>
                  <a:pt x="292" y="168"/>
                  <a:pt x="295" y="166"/>
                  <a:pt x="298" y="166"/>
                </a:cubicBezTo>
                <a:cubicBezTo>
                  <a:pt x="298" y="166"/>
                  <a:pt x="299" y="166"/>
                  <a:pt x="300" y="166"/>
                </a:cubicBezTo>
                <a:cubicBezTo>
                  <a:pt x="304" y="168"/>
                  <a:pt x="307" y="172"/>
                  <a:pt x="308" y="173"/>
                </a:cubicBezTo>
                <a:cubicBezTo>
                  <a:pt x="308" y="174"/>
                  <a:pt x="308" y="174"/>
                  <a:pt x="308" y="174"/>
                </a:cubicBezTo>
                <a:cubicBezTo>
                  <a:pt x="316" y="175"/>
                  <a:pt x="316" y="175"/>
                  <a:pt x="316" y="175"/>
                </a:cubicBezTo>
                <a:cubicBezTo>
                  <a:pt x="316" y="176"/>
                  <a:pt x="316" y="178"/>
                  <a:pt x="318" y="179"/>
                </a:cubicBezTo>
                <a:cubicBezTo>
                  <a:pt x="318" y="179"/>
                  <a:pt x="318" y="179"/>
                  <a:pt x="318" y="179"/>
                </a:cubicBezTo>
                <a:cubicBezTo>
                  <a:pt x="319" y="179"/>
                  <a:pt x="319" y="179"/>
                  <a:pt x="319" y="179"/>
                </a:cubicBezTo>
                <a:cubicBezTo>
                  <a:pt x="319" y="179"/>
                  <a:pt x="319" y="179"/>
                  <a:pt x="320" y="179"/>
                </a:cubicBezTo>
                <a:cubicBezTo>
                  <a:pt x="323" y="177"/>
                  <a:pt x="323" y="177"/>
                  <a:pt x="323" y="177"/>
                </a:cubicBezTo>
                <a:cubicBezTo>
                  <a:pt x="325" y="179"/>
                  <a:pt x="325" y="179"/>
                  <a:pt x="325" y="179"/>
                </a:cubicBezTo>
                <a:cubicBezTo>
                  <a:pt x="337" y="179"/>
                  <a:pt x="337" y="179"/>
                  <a:pt x="337" y="179"/>
                </a:cubicBezTo>
                <a:cubicBezTo>
                  <a:pt x="337" y="179"/>
                  <a:pt x="337" y="179"/>
                  <a:pt x="337" y="179"/>
                </a:cubicBezTo>
                <a:lnTo>
                  <a:pt x="337" y="84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3" name="Freeform 25"/>
          <p:cNvSpPr>
            <a:spLocks/>
          </p:cNvSpPr>
          <p:nvPr/>
        </p:nvSpPr>
        <p:spPr bwMode="auto">
          <a:xfrm>
            <a:off x="3782185" y="3247412"/>
            <a:ext cx="1164180" cy="550966"/>
          </a:xfrm>
          <a:custGeom>
            <a:avLst/>
            <a:gdLst>
              <a:gd name="T0" fmla="*/ 666 w 666"/>
              <a:gd name="T1" fmla="*/ 272 h 294"/>
              <a:gd name="T2" fmla="*/ 626 w 666"/>
              <a:gd name="T3" fmla="*/ 248 h 294"/>
              <a:gd name="T4" fmla="*/ 626 w 666"/>
              <a:gd name="T5" fmla="*/ 248 h 294"/>
              <a:gd name="T6" fmla="*/ 626 w 666"/>
              <a:gd name="T7" fmla="*/ 248 h 294"/>
              <a:gd name="T8" fmla="*/ 624 w 666"/>
              <a:gd name="T9" fmla="*/ 246 h 294"/>
              <a:gd name="T10" fmla="*/ 626 w 666"/>
              <a:gd name="T11" fmla="*/ 246 h 294"/>
              <a:gd name="T12" fmla="*/ 622 w 666"/>
              <a:gd name="T13" fmla="*/ 210 h 294"/>
              <a:gd name="T14" fmla="*/ 622 w 666"/>
              <a:gd name="T15" fmla="*/ 158 h 294"/>
              <a:gd name="T16" fmla="*/ 598 w 666"/>
              <a:gd name="T17" fmla="*/ 148 h 294"/>
              <a:gd name="T18" fmla="*/ 598 w 666"/>
              <a:gd name="T19" fmla="*/ 88 h 294"/>
              <a:gd name="T20" fmla="*/ 574 w 666"/>
              <a:gd name="T21" fmla="*/ 50 h 294"/>
              <a:gd name="T22" fmla="*/ 550 w 666"/>
              <a:gd name="T23" fmla="*/ 40 h 294"/>
              <a:gd name="T24" fmla="*/ 526 w 666"/>
              <a:gd name="T25" fmla="*/ 22 h 294"/>
              <a:gd name="T26" fmla="*/ 444 w 666"/>
              <a:gd name="T27" fmla="*/ 22 h 294"/>
              <a:gd name="T28" fmla="*/ 416 w 666"/>
              <a:gd name="T29" fmla="*/ 0 h 294"/>
              <a:gd name="T30" fmla="*/ 0 w 666"/>
              <a:gd name="T31" fmla="*/ 0 h 294"/>
              <a:gd name="T32" fmla="*/ 0 w 666"/>
              <a:gd name="T33" fmla="*/ 210 h 294"/>
              <a:gd name="T34" fmla="*/ 166 w 666"/>
              <a:gd name="T35" fmla="*/ 210 h 294"/>
              <a:gd name="T36" fmla="*/ 166 w 666"/>
              <a:gd name="T37" fmla="*/ 294 h 294"/>
              <a:gd name="T38" fmla="*/ 666 w 666"/>
              <a:gd name="T39" fmla="*/ 294 h 294"/>
              <a:gd name="T40" fmla="*/ 666 w 666"/>
              <a:gd name="T41" fmla="*/ 272 h 294"/>
              <a:gd name="T42" fmla="*/ 666 w 666"/>
              <a:gd name="T43" fmla="*/ 272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66" h="294">
                <a:moveTo>
                  <a:pt x="666" y="272"/>
                </a:moveTo>
                <a:lnTo>
                  <a:pt x="626" y="248"/>
                </a:lnTo>
                <a:lnTo>
                  <a:pt x="626" y="248"/>
                </a:lnTo>
                <a:lnTo>
                  <a:pt x="626" y="248"/>
                </a:lnTo>
                <a:lnTo>
                  <a:pt x="624" y="246"/>
                </a:lnTo>
                <a:lnTo>
                  <a:pt x="626" y="246"/>
                </a:lnTo>
                <a:lnTo>
                  <a:pt x="622" y="210"/>
                </a:lnTo>
                <a:lnTo>
                  <a:pt x="622" y="158"/>
                </a:lnTo>
                <a:lnTo>
                  <a:pt x="598" y="148"/>
                </a:lnTo>
                <a:lnTo>
                  <a:pt x="598" y="88"/>
                </a:lnTo>
                <a:lnTo>
                  <a:pt x="574" y="50"/>
                </a:lnTo>
                <a:lnTo>
                  <a:pt x="550" y="40"/>
                </a:lnTo>
                <a:lnTo>
                  <a:pt x="526" y="22"/>
                </a:lnTo>
                <a:lnTo>
                  <a:pt x="444" y="22"/>
                </a:lnTo>
                <a:lnTo>
                  <a:pt x="416" y="0"/>
                </a:lnTo>
                <a:lnTo>
                  <a:pt x="0" y="0"/>
                </a:lnTo>
                <a:lnTo>
                  <a:pt x="0" y="210"/>
                </a:lnTo>
                <a:lnTo>
                  <a:pt x="166" y="210"/>
                </a:lnTo>
                <a:lnTo>
                  <a:pt x="166" y="294"/>
                </a:lnTo>
                <a:lnTo>
                  <a:pt x="666" y="294"/>
                </a:lnTo>
                <a:lnTo>
                  <a:pt x="666" y="272"/>
                </a:lnTo>
                <a:lnTo>
                  <a:pt x="666" y="272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4" name="Freeform 26"/>
          <p:cNvSpPr>
            <a:spLocks/>
          </p:cNvSpPr>
          <p:nvPr/>
        </p:nvSpPr>
        <p:spPr bwMode="auto">
          <a:xfrm>
            <a:off x="3131924" y="3640956"/>
            <a:ext cx="940433" cy="702762"/>
          </a:xfrm>
          <a:custGeom>
            <a:avLst/>
            <a:gdLst>
              <a:gd name="T0" fmla="*/ 536 w 538"/>
              <a:gd name="T1" fmla="*/ 86 h 375"/>
              <a:gd name="T2" fmla="*/ 536 w 538"/>
              <a:gd name="T3" fmla="*/ 84 h 375"/>
              <a:gd name="T4" fmla="*/ 538 w 538"/>
              <a:gd name="T5" fmla="*/ 84 h 375"/>
              <a:gd name="T6" fmla="*/ 538 w 538"/>
              <a:gd name="T7" fmla="*/ 0 h 375"/>
              <a:gd name="T8" fmla="*/ 372 w 538"/>
              <a:gd name="T9" fmla="*/ 0 h 375"/>
              <a:gd name="T10" fmla="*/ 2 w 538"/>
              <a:gd name="T11" fmla="*/ 0 h 375"/>
              <a:gd name="T12" fmla="*/ 0 w 538"/>
              <a:gd name="T13" fmla="*/ 0 h 375"/>
              <a:gd name="T14" fmla="*/ 0 w 538"/>
              <a:gd name="T15" fmla="*/ 373 h 375"/>
              <a:gd name="T16" fmla="*/ 0 w 538"/>
              <a:gd name="T17" fmla="*/ 375 h 375"/>
              <a:gd name="T18" fmla="*/ 2 w 538"/>
              <a:gd name="T19" fmla="*/ 375 h 375"/>
              <a:gd name="T20" fmla="*/ 456 w 538"/>
              <a:gd name="T21" fmla="*/ 375 h 375"/>
              <a:gd name="T22" fmla="*/ 536 w 538"/>
              <a:gd name="T23" fmla="*/ 375 h 375"/>
              <a:gd name="T24" fmla="*/ 536 w 538"/>
              <a:gd name="T25" fmla="*/ 86 h 375"/>
              <a:gd name="T26" fmla="*/ 536 w 538"/>
              <a:gd name="T27" fmla="*/ 86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38" h="375">
                <a:moveTo>
                  <a:pt x="536" y="86"/>
                </a:moveTo>
                <a:lnTo>
                  <a:pt x="536" y="84"/>
                </a:lnTo>
                <a:lnTo>
                  <a:pt x="538" y="84"/>
                </a:lnTo>
                <a:lnTo>
                  <a:pt x="538" y="0"/>
                </a:lnTo>
                <a:lnTo>
                  <a:pt x="372" y="0"/>
                </a:lnTo>
                <a:lnTo>
                  <a:pt x="2" y="0"/>
                </a:lnTo>
                <a:lnTo>
                  <a:pt x="0" y="0"/>
                </a:lnTo>
                <a:lnTo>
                  <a:pt x="0" y="373"/>
                </a:lnTo>
                <a:lnTo>
                  <a:pt x="0" y="375"/>
                </a:lnTo>
                <a:lnTo>
                  <a:pt x="2" y="375"/>
                </a:lnTo>
                <a:lnTo>
                  <a:pt x="456" y="375"/>
                </a:lnTo>
                <a:lnTo>
                  <a:pt x="536" y="375"/>
                </a:lnTo>
                <a:lnTo>
                  <a:pt x="536" y="86"/>
                </a:lnTo>
                <a:lnTo>
                  <a:pt x="536" y="86"/>
                </a:lnTo>
                <a:close/>
              </a:path>
            </a:pathLst>
          </a:custGeom>
          <a:solidFill>
            <a:srgbClr val="FC8420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5" name="Freeform 27"/>
          <p:cNvSpPr>
            <a:spLocks/>
          </p:cNvSpPr>
          <p:nvPr/>
        </p:nvSpPr>
        <p:spPr bwMode="auto">
          <a:xfrm>
            <a:off x="1032554" y="2658965"/>
            <a:ext cx="1062794" cy="768352"/>
          </a:xfrm>
          <a:custGeom>
            <a:avLst/>
            <a:gdLst>
              <a:gd name="T0" fmla="*/ 287 w 304"/>
              <a:gd name="T1" fmla="*/ 205 h 205"/>
              <a:gd name="T2" fmla="*/ 287 w 304"/>
              <a:gd name="T3" fmla="*/ 179 h 205"/>
              <a:gd name="T4" fmla="*/ 285 w 304"/>
              <a:gd name="T5" fmla="*/ 160 h 205"/>
              <a:gd name="T6" fmla="*/ 287 w 304"/>
              <a:gd name="T7" fmla="*/ 130 h 205"/>
              <a:gd name="T8" fmla="*/ 292 w 304"/>
              <a:gd name="T9" fmla="*/ 115 h 205"/>
              <a:gd name="T10" fmla="*/ 292 w 304"/>
              <a:gd name="T11" fmla="*/ 103 h 205"/>
              <a:gd name="T12" fmla="*/ 289 w 304"/>
              <a:gd name="T13" fmla="*/ 82 h 205"/>
              <a:gd name="T14" fmla="*/ 287 w 304"/>
              <a:gd name="T15" fmla="*/ 78 h 205"/>
              <a:gd name="T16" fmla="*/ 289 w 304"/>
              <a:gd name="T17" fmla="*/ 68 h 205"/>
              <a:gd name="T18" fmla="*/ 304 w 304"/>
              <a:gd name="T19" fmla="*/ 56 h 205"/>
              <a:gd name="T20" fmla="*/ 304 w 304"/>
              <a:gd name="T21" fmla="*/ 30 h 205"/>
              <a:gd name="T22" fmla="*/ 300 w 304"/>
              <a:gd name="T23" fmla="*/ 21 h 205"/>
              <a:gd name="T24" fmla="*/ 294 w 304"/>
              <a:gd name="T25" fmla="*/ 15 h 205"/>
              <a:gd name="T26" fmla="*/ 288 w 304"/>
              <a:gd name="T27" fmla="*/ 15 h 205"/>
              <a:gd name="T28" fmla="*/ 287 w 304"/>
              <a:gd name="T29" fmla="*/ 16 h 205"/>
              <a:gd name="T30" fmla="*/ 287 w 304"/>
              <a:gd name="T31" fmla="*/ 16 h 205"/>
              <a:gd name="T32" fmla="*/ 287 w 304"/>
              <a:gd name="T33" fmla="*/ 16 h 205"/>
              <a:gd name="T34" fmla="*/ 287 w 304"/>
              <a:gd name="T35" fmla="*/ 16 h 205"/>
              <a:gd name="T36" fmla="*/ 286 w 304"/>
              <a:gd name="T37" fmla="*/ 16 h 205"/>
              <a:gd name="T38" fmla="*/ 281 w 304"/>
              <a:gd name="T39" fmla="*/ 16 h 205"/>
              <a:gd name="T40" fmla="*/ 270 w 304"/>
              <a:gd name="T41" fmla="*/ 15 h 205"/>
              <a:gd name="T42" fmla="*/ 260 w 304"/>
              <a:gd name="T43" fmla="*/ 15 h 205"/>
              <a:gd name="T44" fmla="*/ 249 w 304"/>
              <a:gd name="T45" fmla="*/ 15 h 205"/>
              <a:gd name="T46" fmla="*/ 210 w 304"/>
              <a:gd name="T47" fmla="*/ 15 h 205"/>
              <a:gd name="T48" fmla="*/ 193 w 304"/>
              <a:gd name="T49" fmla="*/ 30 h 205"/>
              <a:gd name="T50" fmla="*/ 67 w 304"/>
              <a:gd name="T51" fmla="*/ 30 h 205"/>
              <a:gd name="T52" fmla="*/ 67 w 304"/>
              <a:gd name="T53" fmla="*/ 19 h 205"/>
              <a:gd name="T54" fmla="*/ 56 w 304"/>
              <a:gd name="T55" fmla="*/ 0 h 205"/>
              <a:gd name="T56" fmla="*/ 23 w 304"/>
              <a:gd name="T57" fmla="*/ 0 h 205"/>
              <a:gd name="T58" fmla="*/ 23 w 304"/>
              <a:gd name="T59" fmla="*/ 8 h 205"/>
              <a:gd name="T60" fmla="*/ 19 w 304"/>
              <a:gd name="T61" fmla="*/ 12 h 205"/>
              <a:gd name="T62" fmla="*/ 19 w 304"/>
              <a:gd name="T63" fmla="*/ 4 h 205"/>
              <a:gd name="T64" fmla="*/ 15 w 304"/>
              <a:gd name="T65" fmla="*/ 0 h 205"/>
              <a:gd name="T66" fmla="*/ 15 w 304"/>
              <a:gd name="T67" fmla="*/ 16 h 205"/>
              <a:gd name="T68" fmla="*/ 23 w 304"/>
              <a:gd name="T69" fmla="*/ 20 h 205"/>
              <a:gd name="T70" fmla="*/ 35 w 304"/>
              <a:gd name="T71" fmla="*/ 20 h 205"/>
              <a:gd name="T72" fmla="*/ 46 w 304"/>
              <a:gd name="T73" fmla="*/ 27 h 205"/>
              <a:gd name="T74" fmla="*/ 43 w 304"/>
              <a:gd name="T75" fmla="*/ 27 h 205"/>
              <a:gd name="T76" fmla="*/ 35 w 304"/>
              <a:gd name="T77" fmla="*/ 27 h 205"/>
              <a:gd name="T78" fmla="*/ 23 w 304"/>
              <a:gd name="T79" fmla="*/ 27 h 205"/>
              <a:gd name="T80" fmla="*/ 19 w 304"/>
              <a:gd name="T81" fmla="*/ 27 h 205"/>
              <a:gd name="T82" fmla="*/ 19 w 304"/>
              <a:gd name="T83" fmla="*/ 47 h 205"/>
              <a:gd name="T84" fmla="*/ 23 w 304"/>
              <a:gd name="T85" fmla="*/ 51 h 205"/>
              <a:gd name="T86" fmla="*/ 19 w 304"/>
              <a:gd name="T87" fmla="*/ 55 h 205"/>
              <a:gd name="T88" fmla="*/ 19 w 304"/>
              <a:gd name="T89" fmla="*/ 63 h 205"/>
              <a:gd name="T90" fmla="*/ 19 w 304"/>
              <a:gd name="T91" fmla="*/ 70 h 205"/>
              <a:gd name="T92" fmla="*/ 7 w 304"/>
              <a:gd name="T93" fmla="*/ 168 h 205"/>
              <a:gd name="T94" fmla="*/ 11 w 304"/>
              <a:gd name="T95" fmla="*/ 172 h 205"/>
              <a:gd name="T96" fmla="*/ 11 w 304"/>
              <a:gd name="T97" fmla="*/ 180 h 205"/>
              <a:gd name="T98" fmla="*/ 7 w 304"/>
              <a:gd name="T99" fmla="*/ 180 h 205"/>
              <a:gd name="T100" fmla="*/ 4 w 304"/>
              <a:gd name="T101" fmla="*/ 187 h 205"/>
              <a:gd name="T102" fmla="*/ 0 w 304"/>
              <a:gd name="T103" fmla="*/ 205 h 205"/>
              <a:gd name="T104" fmla="*/ 169 w 304"/>
              <a:gd name="T105" fmla="*/ 205 h 205"/>
              <a:gd name="T106" fmla="*/ 287 w 304"/>
              <a:gd name="T107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04" h="205">
                <a:moveTo>
                  <a:pt x="287" y="205"/>
                </a:moveTo>
                <a:cubicBezTo>
                  <a:pt x="287" y="179"/>
                  <a:pt x="287" y="179"/>
                  <a:pt x="287" y="179"/>
                </a:cubicBezTo>
                <a:cubicBezTo>
                  <a:pt x="285" y="160"/>
                  <a:pt x="285" y="160"/>
                  <a:pt x="285" y="160"/>
                </a:cubicBezTo>
                <a:cubicBezTo>
                  <a:pt x="287" y="130"/>
                  <a:pt x="287" y="130"/>
                  <a:pt x="287" y="130"/>
                </a:cubicBezTo>
                <a:cubicBezTo>
                  <a:pt x="292" y="115"/>
                  <a:pt x="292" y="115"/>
                  <a:pt x="292" y="115"/>
                </a:cubicBezTo>
                <a:cubicBezTo>
                  <a:pt x="292" y="103"/>
                  <a:pt x="292" y="103"/>
                  <a:pt x="292" y="103"/>
                </a:cubicBezTo>
                <a:cubicBezTo>
                  <a:pt x="289" y="82"/>
                  <a:pt x="289" y="82"/>
                  <a:pt x="289" y="82"/>
                </a:cubicBezTo>
                <a:cubicBezTo>
                  <a:pt x="287" y="78"/>
                  <a:pt x="287" y="78"/>
                  <a:pt x="287" y="78"/>
                </a:cubicBezTo>
                <a:cubicBezTo>
                  <a:pt x="289" y="68"/>
                  <a:pt x="289" y="68"/>
                  <a:pt x="289" y="68"/>
                </a:cubicBezTo>
                <a:cubicBezTo>
                  <a:pt x="304" y="56"/>
                  <a:pt x="304" y="56"/>
                  <a:pt x="304" y="56"/>
                </a:cubicBezTo>
                <a:cubicBezTo>
                  <a:pt x="304" y="30"/>
                  <a:pt x="304" y="30"/>
                  <a:pt x="304" y="30"/>
                </a:cubicBezTo>
                <a:cubicBezTo>
                  <a:pt x="300" y="21"/>
                  <a:pt x="300" y="21"/>
                  <a:pt x="300" y="21"/>
                </a:cubicBezTo>
                <a:cubicBezTo>
                  <a:pt x="294" y="15"/>
                  <a:pt x="294" y="15"/>
                  <a:pt x="294" y="15"/>
                </a:cubicBezTo>
                <a:cubicBezTo>
                  <a:pt x="294" y="15"/>
                  <a:pt x="291" y="15"/>
                  <a:pt x="288" y="15"/>
                </a:cubicBezTo>
                <a:cubicBezTo>
                  <a:pt x="287" y="16"/>
                  <a:pt x="287" y="16"/>
                  <a:pt x="287" y="16"/>
                </a:cubicBezTo>
                <a:cubicBezTo>
                  <a:pt x="287" y="16"/>
                  <a:pt x="287" y="16"/>
                  <a:pt x="287" y="16"/>
                </a:cubicBezTo>
                <a:cubicBezTo>
                  <a:pt x="287" y="16"/>
                  <a:pt x="287" y="16"/>
                  <a:pt x="287" y="16"/>
                </a:cubicBezTo>
                <a:cubicBezTo>
                  <a:pt x="287" y="16"/>
                  <a:pt x="287" y="16"/>
                  <a:pt x="287" y="16"/>
                </a:cubicBezTo>
                <a:cubicBezTo>
                  <a:pt x="286" y="16"/>
                  <a:pt x="286" y="16"/>
                  <a:pt x="286" y="16"/>
                </a:cubicBezTo>
                <a:cubicBezTo>
                  <a:pt x="285" y="16"/>
                  <a:pt x="283" y="16"/>
                  <a:pt x="281" y="16"/>
                </a:cubicBezTo>
                <a:cubicBezTo>
                  <a:pt x="277" y="16"/>
                  <a:pt x="273" y="15"/>
                  <a:pt x="270" y="15"/>
                </a:cubicBezTo>
                <a:cubicBezTo>
                  <a:pt x="267" y="15"/>
                  <a:pt x="264" y="15"/>
                  <a:pt x="260" y="15"/>
                </a:cubicBezTo>
                <a:cubicBezTo>
                  <a:pt x="254" y="15"/>
                  <a:pt x="249" y="15"/>
                  <a:pt x="249" y="15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193" y="30"/>
                  <a:pt x="193" y="30"/>
                  <a:pt x="193" y="30"/>
                </a:cubicBezTo>
                <a:cubicBezTo>
                  <a:pt x="67" y="30"/>
                  <a:pt x="67" y="30"/>
                  <a:pt x="67" y="30"/>
                </a:cubicBezTo>
                <a:cubicBezTo>
                  <a:pt x="67" y="19"/>
                  <a:pt x="67" y="19"/>
                  <a:pt x="67" y="19"/>
                </a:cubicBezTo>
                <a:cubicBezTo>
                  <a:pt x="56" y="0"/>
                  <a:pt x="56" y="0"/>
                  <a:pt x="56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8"/>
                  <a:pt x="23" y="8"/>
                  <a:pt x="23" y="8"/>
                </a:cubicBezTo>
                <a:cubicBezTo>
                  <a:pt x="19" y="12"/>
                  <a:pt x="19" y="12"/>
                  <a:pt x="19" y="12"/>
                </a:cubicBezTo>
                <a:cubicBezTo>
                  <a:pt x="19" y="4"/>
                  <a:pt x="19" y="4"/>
                  <a:pt x="19" y="4"/>
                </a:cubicBezTo>
                <a:cubicBezTo>
                  <a:pt x="15" y="0"/>
                  <a:pt x="15" y="0"/>
                  <a:pt x="15" y="0"/>
                </a:cubicBezTo>
                <a:cubicBezTo>
                  <a:pt x="15" y="16"/>
                  <a:pt x="15" y="16"/>
                  <a:pt x="15" y="16"/>
                </a:cubicBezTo>
                <a:cubicBezTo>
                  <a:pt x="23" y="20"/>
                  <a:pt x="23" y="20"/>
                  <a:pt x="23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46" y="27"/>
                  <a:pt x="46" y="27"/>
                  <a:pt x="46" y="27"/>
                </a:cubicBezTo>
                <a:cubicBezTo>
                  <a:pt x="43" y="27"/>
                  <a:pt x="43" y="27"/>
                  <a:pt x="43" y="27"/>
                </a:cubicBezTo>
                <a:cubicBezTo>
                  <a:pt x="35" y="27"/>
                  <a:pt x="35" y="27"/>
                  <a:pt x="35" y="27"/>
                </a:cubicBezTo>
                <a:cubicBezTo>
                  <a:pt x="23" y="27"/>
                  <a:pt x="23" y="27"/>
                  <a:pt x="23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47"/>
                  <a:pt x="19" y="47"/>
                  <a:pt x="19" y="47"/>
                </a:cubicBezTo>
                <a:cubicBezTo>
                  <a:pt x="23" y="51"/>
                  <a:pt x="23" y="51"/>
                  <a:pt x="23" y="51"/>
                </a:cubicBezTo>
                <a:cubicBezTo>
                  <a:pt x="19" y="55"/>
                  <a:pt x="19" y="55"/>
                  <a:pt x="19" y="55"/>
                </a:cubicBezTo>
                <a:cubicBezTo>
                  <a:pt x="19" y="63"/>
                  <a:pt x="19" y="63"/>
                  <a:pt x="19" y="63"/>
                </a:cubicBezTo>
                <a:cubicBezTo>
                  <a:pt x="19" y="70"/>
                  <a:pt x="19" y="70"/>
                  <a:pt x="19" y="70"/>
                </a:cubicBezTo>
                <a:cubicBezTo>
                  <a:pt x="7" y="168"/>
                  <a:pt x="7" y="168"/>
                  <a:pt x="7" y="168"/>
                </a:cubicBezTo>
                <a:cubicBezTo>
                  <a:pt x="11" y="172"/>
                  <a:pt x="11" y="172"/>
                  <a:pt x="11" y="172"/>
                </a:cubicBezTo>
                <a:cubicBezTo>
                  <a:pt x="11" y="180"/>
                  <a:pt x="11" y="180"/>
                  <a:pt x="11" y="180"/>
                </a:cubicBezTo>
                <a:cubicBezTo>
                  <a:pt x="7" y="180"/>
                  <a:pt x="7" y="180"/>
                  <a:pt x="7" y="180"/>
                </a:cubicBezTo>
                <a:cubicBezTo>
                  <a:pt x="4" y="187"/>
                  <a:pt x="4" y="187"/>
                  <a:pt x="4" y="187"/>
                </a:cubicBezTo>
                <a:cubicBezTo>
                  <a:pt x="0" y="205"/>
                  <a:pt x="0" y="205"/>
                  <a:pt x="0" y="205"/>
                </a:cubicBezTo>
                <a:cubicBezTo>
                  <a:pt x="169" y="205"/>
                  <a:pt x="169" y="205"/>
                  <a:pt x="169" y="205"/>
                </a:cubicBezTo>
                <a:lnTo>
                  <a:pt x="287" y="205"/>
                </a:lnTo>
                <a:close/>
              </a:path>
            </a:pathLst>
          </a:custGeom>
          <a:solidFill>
            <a:srgbClr val="FC8420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6" name="Freeform 28"/>
          <p:cNvSpPr>
            <a:spLocks/>
          </p:cNvSpPr>
          <p:nvPr/>
        </p:nvSpPr>
        <p:spPr bwMode="auto">
          <a:xfrm>
            <a:off x="4876444" y="3712170"/>
            <a:ext cx="929945" cy="841441"/>
          </a:xfrm>
          <a:custGeom>
            <a:avLst/>
            <a:gdLst>
              <a:gd name="T0" fmla="*/ 0 w 266"/>
              <a:gd name="T1" fmla="*/ 0 h 224"/>
              <a:gd name="T2" fmla="*/ 20 w 266"/>
              <a:gd name="T3" fmla="*/ 12 h 224"/>
              <a:gd name="T4" fmla="*/ 20 w 266"/>
              <a:gd name="T5" fmla="*/ 23 h 224"/>
              <a:gd name="T6" fmla="*/ 20 w 266"/>
              <a:gd name="T7" fmla="*/ 23 h 224"/>
              <a:gd name="T8" fmla="*/ 25 w 266"/>
              <a:gd name="T9" fmla="*/ 30 h 224"/>
              <a:gd name="T10" fmla="*/ 25 w 266"/>
              <a:gd name="T11" fmla="*/ 36 h 224"/>
              <a:gd name="T12" fmla="*/ 30 w 266"/>
              <a:gd name="T13" fmla="*/ 36 h 224"/>
              <a:gd name="T14" fmla="*/ 34 w 266"/>
              <a:gd name="T15" fmla="*/ 36 h 224"/>
              <a:gd name="T16" fmla="*/ 38 w 266"/>
              <a:gd name="T17" fmla="*/ 38 h 224"/>
              <a:gd name="T18" fmla="*/ 38 w 266"/>
              <a:gd name="T19" fmla="*/ 38 h 224"/>
              <a:gd name="T20" fmla="*/ 38 w 266"/>
              <a:gd name="T21" fmla="*/ 38 h 224"/>
              <a:gd name="T22" fmla="*/ 38 w 266"/>
              <a:gd name="T23" fmla="*/ 38 h 224"/>
              <a:gd name="T24" fmla="*/ 38 w 266"/>
              <a:gd name="T25" fmla="*/ 38 h 224"/>
              <a:gd name="T26" fmla="*/ 38 w 266"/>
              <a:gd name="T27" fmla="*/ 39 h 224"/>
              <a:gd name="T28" fmla="*/ 39 w 266"/>
              <a:gd name="T29" fmla="*/ 58 h 224"/>
              <a:gd name="T30" fmla="*/ 42 w 266"/>
              <a:gd name="T31" fmla="*/ 58 h 224"/>
              <a:gd name="T32" fmla="*/ 42 w 266"/>
              <a:gd name="T33" fmla="*/ 65 h 224"/>
              <a:gd name="T34" fmla="*/ 51 w 266"/>
              <a:gd name="T35" fmla="*/ 73 h 224"/>
              <a:gd name="T36" fmla="*/ 54 w 266"/>
              <a:gd name="T37" fmla="*/ 76 h 224"/>
              <a:gd name="T38" fmla="*/ 54 w 266"/>
              <a:gd name="T39" fmla="*/ 77 h 224"/>
              <a:gd name="T40" fmla="*/ 54 w 266"/>
              <a:gd name="T41" fmla="*/ 167 h 224"/>
              <a:gd name="T42" fmla="*/ 54 w 266"/>
              <a:gd name="T43" fmla="*/ 168 h 224"/>
              <a:gd name="T44" fmla="*/ 54 w 266"/>
              <a:gd name="T45" fmla="*/ 168 h 224"/>
              <a:gd name="T46" fmla="*/ 54 w 266"/>
              <a:gd name="T47" fmla="*/ 207 h 224"/>
              <a:gd name="T48" fmla="*/ 54 w 266"/>
              <a:gd name="T49" fmla="*/ 208 h 224"/>
              <a:gd name="T50" fmla="*/ 54 w 266"/>
              <a:gd name="T51" fmla="*/ 208 h 224"/>
              <a:gd name="T52" fmla="*/ 220 w 266"/>
              <a:gd name="T53" fmla="*/ 208 h 224"/>
              <a:gd name="T54" fmla="*/ 220 w 266"/>
              <a:gd name="T55" fmla="*/ 224 h 224"/>
              <a:gd name="T56" fmla="*/ 244 w 266"/>
              <a:gd name="T57" fmla="*/ 224 h 224"/>
              <a:gd name="T58" fmla="*/ 244 w 266"/>
              <a:gd name="T59" fmla="*/ 224 h 224"/>
              <a:gd name="T60" fmla="*/ 244 w 266"/>
              <a:gd name="T61" fmla="*/ 224 h 224"/>
              <a:gd name="T62" fmla="*/ 249 w 266"/>
              <a:gd name="T63" fmla="*/ 215 h 224"/>
              <a:gd name="T64" fmla="*/ 249 w 266"/>
              <a:gd name="T65" fmla="*/ 215 h 224"/>
              <a:gd name="T66" fmla="*/ 256 w 266"/>
              <a:gd name="T67" fmla="*/ 201 h 224"/>
              <a:gd name="T68" fmla="*/ 257 w 266"/>
              <a:gd name="T69" fmla="*/ 201 h 224"/>
              <a:gd name="T70" fmla="*/ 263 w 266"/>
              <a:gd name="T71" fmla="*/ 184 h 224"/>
              <a:gd name="T72" fmla="*/ 261 w 266"/>
              <a:gd name="T73" fmla="*/ 172 h 224"/>
              <a:gd name="T74" fmla="*/ 261 w 266"/>
              <a:gd name="T75" fmla="*/ 172 h 224"/>
              <a:gd name="T76" fmla="*/ 249 w 266"/>
              <a:gd name="T77" fmla="*/ 156 h 224"/>
              <a:gd name="T78" fmla="*/ 247 w 266"/>
              <a:gd name="T79" fmla="*/ 148 h 224"/>
              <a:gd name="T80" fmla="*/ 240 w 266"/>
              <a:gd name="T81" fmla="*/ 135 h 224"/>
              <a:gd name="T82" fmla="*/ 220 w 266"/>
              <a:gd name="T83" fmla="*/ 125 h 224"/>
              <a:gd name="T84" fmla="*/ 215 w 266"/>
              <a:gd name="T85" fmla="*/ 108 h 224"/>
              <a:gd name="T86" fmla="*/ 218 w 266"/>
              <a:gd name="T87" fmla="*/ 92 h 224"/>
              <a:gd name="T88" fmla="*/ 201 w 266"/>
              <a:gd name="T89" fmla="*/ 75 h 224"/>
              <a:gd name="T90" fmla="*/ 184 w 266"/>
              <a:gd name="T91" fmla="*/ 64 h 224"/>
              <a:gd name="T92" fmla="*/ 169 w 266"/>
              <a:gd name="T93" fmla="*/ 54 h 224"/>
              <a:gd name="T94" fmla="*/ 169 w 266"/>
              <a:gd name="T95" fmla="*/ 19 h 224"/>
              <a:gd name="T96" fmla="*/ 162 w 266"/>
              <a:gd name="T97" fmla="*/ 0 h 224"/>
              <a:gd name="T98" fmla="*/ 0 w 266"/>
              <a:gd name="T99" fmla="*/ 0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6" h="224">
                <a:moveTo>
                  <a:pt x="0" y="0"/>
                </a:moveTo>
                <a:cubicBezTo>
                  <a:pt x="20" y="12"/>
                  <a:pt x="20" y="12"/>
                  <a:pt x="20" y="12"/>
                </a:cubicBezTo>
                <a:cubicBezTo>
                  <a:pt x="20" y="23"/>
                  <a:pt x="20" y="23"/>
                  <a:pt x="20" y="23"/>
                </a:cubicBezTo>
                <a:cubicBezTo>
                  <a:pt x="20" y="23"/>
                  <a:pt x="20" y="23"/>
                  <a:pt x="2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6"/>
                  <a:pt x="25" y="36"/>
                  <a:pt x="25" y="36"/>
                </a:cubicBezTo>
                <a:cubicBezTo>
                  <a:pt x="30" y="36"/>
                  <a:pt x="30" y="36"/>
                  <a:pt x="30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6" y="36"/>
                  <a:pt x="37" y="37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9"/>
                  <a:pt x="38" y="39"/>
                  <a:pt x="38" y="39"/>
                </a:cubicBezTo>
                <a:cubicBezTo>
                  <a:pt x="39" y="58"/>
                  <a:pt x="39" y="58"/>
                  <a:pt x="39" y="58"/>
                </a:cubicBezTo>
                <a:cubicBezTo>
                  <a:pt x="42" y="58"/>
                  <a:pt x="42" y="58"/>
                  <a:pt x="42" y="58"/>
                </a:cubicBezTo>
                <a:cubicBezTo>
                  <a:pt x="42" y="65"/>
                  <a:pt x="42" y="65"/>
                  <a:pt x="42" y="65"/>
                </a:cubicBezTo>
                <a:cubicBezTo>
                  <a:pt x="51" y="73"/>
                  <a:pt x="51" y="73"/>
                  <a:pt x="51" y="73"/>
                </a:cubicBezTo>
                <a:cubicBezTo>
                  <a:pt x="52" y="75"/>
                  <a:pt x="53" y="76"/>
                  <a:pt x="54" y="76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167"/>
                  <a:pt x="54" y="167"/>
                  <a:pt x="54" y="167"/>
                </a:cubicBezTo>
                <a:cubicBezTo>
                  <a:pt x="54" y="168"/>
                  <a:pt x="54" y="168"/>
                  <a:pt x="54" y="168"/>
                </a:cubicBezTo>
                <a:cubicBezTo>
                  <a:pt x="54" y="168"/>
                  <a:pt x="54" y="168"/>
                  <a:pt x="54" y="168"/>
                </a:cubicBezTo>
                <a:cubicBezTo>
                  <a:pt x="54" y="207"/>
                  <a:pt x="54" y="207"/>
                  <a:pt x="54" y="207"/>
                </a:cubicBezTo>
                <a:cubicBezTo>
                  <a:pt x="54" y="208"/>
                  <a:pt x="54" y="208"/>
                  <a:pt x="54" y="208"/>
                </a:cubicBezTo>
                <a:cubicBezTo>
                  <a:pt x="54" y="208"/>
                  <a:pt x="54" y="208"/>
                  <a:pt x="54" y="208"/>
                </a:cubicBezTo>
                <a:cubicBezTo>
                  <a:pt x="220" y="208"/>
                  <a:pt x="220" y="208"/>
                  <a:pt x="220" y="208"/>
                </a:cubicBezTo>
                <a:cubicBezTo>
                  <a:pt x="220" y="224"/>
                  <a:pt x="220" y="224"/>
                  <a:pt x="220" y="224"/>
                </a:cubicBezTo>
                <a:cubicBezTo>
                  <a:pt x="244" y="224"/>
                  <a:pt x="244" y="224"/>
                  <a:pt x="244" y="224"/>
                </a:cubicBezTo>
                <a:cubicBezTo>
                  <a:pt x="244" y="224"/>
                  <a:pt x="244" y="224"/>
                  <a:pt x="244" y="224"/>
                </a:cubicBezTo>
                <a:cubicBezTo>
                  <a:pt x="244" y="224"/>
                  <a:pt x="244" y="224"/>
                  <a:pt x="244" y="224"/>
                </a:cubicBezTo>
                <a:cubicBezTo>
                  <a:pt x="249" y="215"/>
                  <a:pt x="249" y="215"/>
                  <a:pt x="249" y="215"/>
                </a:cubicBezTo>
                <a:cubicBezTo>
                  <a:pt x="249" y="215"/>
                  <a:pt x="249" y="215"/>
                  <a:pt x="249" y="215"/>
                </a:cubicBezTo>
                <a:cubicBezTo>
                  <a:pt x="256" y="201"/>
                  <a:pt x="256" y="201"/>
                  <a:pt x="256" y="201"/>
                </a:cubicBezTo>
                <a:cubicBezTo>
                  <a:pt x="257" y="201"/>
                  <a:pt x="257" y="201"/>
                  <a:pt x="257" y="201"/>
                </a:cubicBezTo>
                <a:cubicBezTo>
                  <a:pt x="258" y="200"/>
                  <a:pt x="266" y="194"/>
                  <a:pt x="263" y="184"/>
                </a:cubicBezTo>
                <a:cubicBezTo>
                  <a:pt x="261" y="172"/>
                  <a:pt x="261" y="172"/>
                  <a:pt x="261" y="172"/>
                </a:cubicBezTo>
                <a:cubicBezTo>
                  <a:pt x="261" y="172"/>
                  <a:pt x="261" y="172"/>
                  <a:pt x="261" y="172"/>
                </a:cubicBezTo>
                <a:cubicBezTo>
                  <a:pt x="259" y="170"/>
                  <a:pt x="251" y="162"/>
                  <a:pt x="249" y="156"/>
                </a:cubicBezTo>
                <a:cubicBezTo>
                  <a:pt x="247" y="148"/>
                  <a:pt x="247" y="148"/>
                  <a:pt x="247" y="148"/>
                </a:cubicBezTo>
                <a:cubicBezTo>
                  <a:pt x="240" y="135"/>
                  <a:pt x="240" y="135"/>
                  <a:pt x="240" y="135"/>
                </a:cubicBezTo>
                <a:cubicBezTo>
                  <a:pt x="220" y="125"/>
                  <a:pt x="220" y="125"/>
                  <a:pt x="220" y="125"/>
                </a:cubicBezTo>
                <a:cubicBezTo>
                  <a:pt x="215" y="108"/>
                  <a:pt x="215" y="108"/>
                  <a:pt x="215" y="108"/>
                </a:cubicBezTo>
                <a:cubicBezTo>
                  <a:pt x="218" y="92"/>
                  <a:pt x="218" y="92"/>
                  <a:pt x="218" y="92"/>
                </a:cubicBezTo>
                <a:cubicBezTo>
                  <a:pt x="201" y="75"/>
                  <a:pt x="201" y="75"/>
                  <a:pt x="201" y="75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69" y="54"/>
                  <a:pt x="169" y="54"/>
                  <a:pt x="169" y="54"/>
                </a:cubicBezTo>
                <a:cubicBezTo>
                  <a:pt x="169" y="19"/>
                  <a:pt x="169" y="19"/>
                  <a:pt x="169" y="19"/>
                </a:cubicBezTo>
                <a:cubicBezTo>
                  <a:pt x="162" y="0"/>
                  <a:pt x="162" y="0"/>
                  <a:pt x="16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7" name="Freeform 29"/>
          <p:cNvSpPr>
            <a:spLocks/>
          </p:cNvSpPr>
          <p:nvPr/>
        </p:nvSpPr>
        <p:spPr bwMode="auto">
          <a:xfrm>
            <a:off x="6690887" y="3847100"/>
            <a:ext cx="697459" cy="549091"/>
          </a:xfrm>
          <a:custGeom>
            <a:avLst/>
            <a:gdLst>
              <a:gd name="T0" fmla="*/ 79 w 199"/>
              <a:gd name="T1" fmla="*/ 0 h 146"/>
              <a:gd name="T2" fmla="*/ 74 w 199"/>
              <a:gd name="T3" fmla="*/ 17 h 146"/>
              <a:gd name="T4" fmla="*/ 74 w 199"/>
              <a:gd name="T5" fmla="*/ 29 h 146"/>
              <a:gd name="T6" fmla="*/ 74 w 199"/>
              <a:gd name="T7" fmla="*/ 41 h 146"/>
              <a:gd name="T8" fmla="*/ 69 w 199"/>
              <a:gd name="T9" fmla="*/ 53 h 146"/>
              <a:gd name="T10" fmla="*/ 59 w 199"/>
              <a:gd name="T11" fmla="*/ 64 h 146"/>
              <a:gd name="T12" fmla="*/ 49 w 199"/>
              <a:gd name="T13" fmla="*/ 71 h 146"/>
              <a:gd name="T14" fmla="*/ 44 w 199"/>
              <a:gd name="T15" fmla="*/ 75 h 146"/>
              <a:gd name="T16" fmla="*/ 36 w 199"/>
              <a:gd name="T17" fmla="*/ 80 h 146"/>
              <a:gd name="T18" fmla="*/ 20 w 199"/>
              <a:gd name="T19" fmla="*/ 87 h 146"/>
              <a:gd name="T20" fmla="*/ 4 w 199"/>
              <a:gd name="T21" fmla="*/ 100 h 146"/>
              <a:gd name="T22" fmla="*/ 4 w 199"/>
              <a:gd name="T23" fmla="*/ 103 h 146"/>
              <a:gd name="T24" fmla="*/ 2 w 199"/>
              <a:gd name="T25" fmla="*/ 109 h 146"/>
              <a:gd name="T26" fmla="*/ 0 w 199"/>
              <a:gd name="T27" fmla="*/ 122 h 146"/>
              <a:gd name="T28" fmla="*/ 1 w 199"/>
              <a:gd name="T29" fmla="*/ 129 h 146"/>
              <a:gd name="T30" fmla="*/ 5 w 199"/>
              <a:gd name="T31" fmla="*/ 133 h 146"/>
              <a:gd name="T32" fmla="*/ 11 w 199"/>
              <a:gd name="T33" fmla="*/ 138 h 146"/>
              <a:gd name="T34" fmla="*/ 13 w 199"/>
              <a:gd name="T35" fmla="*/ 137 h 146"/>
              <a:gd name="T36" fmla="*/ 16 w 199"/>
              <a:gd name="T37" fmla="*/ 141 h 146"/>
              <a:gd name="T38" fmla="*/ 18 w 199"/>
              <a:gd name="T39" fmla="*/ 144 h 146"/>
              <a:gd name="T40" fmla="*/ 20 w 199"/>
              <a:gd name="T41" fmla="*/ 144 h 146"/>
              <a:gd name="T42" fmla="*/ 23 w 199"/>
              <a:gd name="T43" fmla="*/ 144 h 146"/>
              <a:gd name="T44" fmla="*/ 26 w 199"/>
              <a:gd name="T45" fmla="*/ 144 h 146"/>
              <a:gd name="T46" fmla="*/ 30 w 199"/>
              <a:gd name="T47" fmla="*/ 144 h 146"/>
              <a:gd name="T48" fmla="*/ 33 w 199"/>
              <a:gd name="T49" fmla="*/ 144 h 146"/>
              <a:gd name="T50" fmla="*/ 37 w 199"/>
              <a:gd name="T51" fmla="*/ 144 h 146"/>
              <a:gd name="T52" fmla="*/ 41 w 199"/>
              <a:gd name="T53" fmla="*/ 145 h 146"/>
              <a:gd name="T54" fmla="*/ 46 w 199"/>
              <a:gd name="T55" fmla="*/ 145 h 146"/>
              <a:gd name="T56" fmla="*/ 47 w 199"/>
              <a:gd name="T57" fmla="*/ 145 h 146"/>
              <a:gd name="T58" fmla="*/ 50 w 199"/>
              <a:gd name="T59" fmla="*/ 145 h 146"/>
              <a:gd name="T60" fmla="*/ 55 w 199"/>
              <a:gd name="T61" fmla="*/ 145 h 146"/>
              <a:gd name="T62" fmla="*/ 58 w 199"/>
              <a:gd name="T63" fmla="*/ 146 h 146"/>
              <a:gd name="T64" fmla="*/ 59 w 199"/>
              <a:gd name="T65" fmla="*/ 146 h 146"/>
              <a:gd name="T66" fmla="*/ 64 w 199"/>
              <a:gd name="T67" fmla="*/ 146 h 146"/>
              <a:gd name="T68" fmla="*/ 70 w 199"/>
              <a:gd name="T69" fmla="*/ 144 h 146"/>
              <a:gd name="T70" fmla="*/ 104 w 199"/>
              <a:gd name="T71" fmla="*/ 142 h 146"/>
              <a:gd name="T72" fmla="*/ 108 w 199"/>
              <a:gd name="T73" fmla="*/ 133 h 146"/>
              <a:gd name="T74" fmla="*/ 114 w 199"/>
              <a:gd name="T75" fmla="*/ 128 h 146"/>
              <a:gd name="T76" fmla="*/ 114 w 199"/>
              <a:gd name="T77" fmla="*/ 128 h 146"/>
              <a:gd name="T78" fmla="*/ 117 w 199"/>
              <a:gd name="T79" fmla="*/ 126 h 146"/>
              <a:gd name="T80" fmla="*/ 115 w 199"/>
              <a:gd name="T81" fmla="*/ 126 h 146"/>
              <a:gd name="T82" fmla="*/ 116 w 199"/>
              <a:gd name="T83" fmla="*/ 124 h 146"/>
              <a:gd name="T84" fmla="*/ 120 w 199"/>
              <a:gd name="T85" fmla="*/ 118 h 146"/>
              <a:gd name="T86" fmla="*/ 128 w 199"/>
              <a:gd name="T87" fmla="*/ 106 h 146"/>
              <a:gd name="T88" fmla="*/ 136 w 199"/>
              <a:gd name="T89" fmla="*/ 104 h 146"/>
              <a:gd name="T90" fmla="*/ 143 w 199"/>
              <a:gd name="T91" fmla="*/ 91 h 146"/>
              <a:gd name="T92" fmla="*/ 151 w 199"/>
              <a:gd name="T93" fmla="*/ 88 h 146"/>
              <a:gd name="T94" fmla="*/ 160 w 199"/>
              <a:gd name="T95" fmla="*/ 77 h 146"/>
              <a:gd name="T96" fmla="*/ 166 w 199"/>
              <a:gd name="T97" fmla="*/ 72 h 146"/>
              <a:gd name="T98" fmla="*/ 174 w 199"/>
              <a:gd name="T99" fmla="*/ 70 h 146"/>
              <a:gd name="T100" fmla="*/ 183 w 199"/>
              <a:gd name="T101" fmla="*/ 74 h 146"/>
              <a:gd name="T102" fmla="*/ 186 w 199"/>
              <a:gd name="T103" fmla="*/ 67 h 146"/>
              <a:gd name="T104" fmla="*/ 195 w 199"/>
              <a:gd name="T105" fmla="*/ 67 h 146"/>
              <a:gd name="T106" fmla="*/ 196 w 199"/>
              <a:gd name="T107" fmla="*/ 65 h 146"/>
              <a:gd name="T108" fmla="*/ 199 w 199"/>
              <a:gd name="T109" fmla="*/ 62 h 146"/>
              <a:gd name="T110" fmla="*/ 192 w 199"/>
              <a:gd name="T111" fmla="*/ 60 h 146"/>
              <a:gd name="T112" fmla="*/ 157 w 199"/>
              <a:gd name="T113" fmla="*/ 61 h 146"/>
              <a:gd name="T114" fmla="*/ 140 w 199"/>
              <a:gd name="T115" fmla="*/ 60 h 146"/>
              <a:gd name="T116" fmla="*/ 129 w 199"/>
              <a:gd name="T117" fmla="*/ 62 h 146"/>
              <a:gd name="T118" fmla="*/ 117 w 199"/>
              <a:gd name="T119" fmla="*/ 66 h 146"/>
              <a:gd name="T120" fmla="*/ 81 w 199"/>
              <a:gd name="T121" fmla="*/ 55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99" h="146">
                <a:moveTo>
                  <a:pt x="81" y="0"/>
                </a:moveTo>
                <a:cubicBezTo>
                  <a:pt x="79" y="0"/>
                  <a:pt x="79" y="0"/>
                  <a:pt x="79" y="0"/>
                </a:cubicBezTo>
                <a:cubicBezTo>
                  <a:pt x="74" y="13"/>
                  <a:pt x="74" y="13"/>
                  <a:pt x="74" y="13"/>
                </a:cubicBezTo>
                <a:cubicBezTo>
                  <a:pt x="74" y="17"/>
                  <a:pt x="74" y="17"/>
                  <a:pt x="74" y="17"/>
                </a:cubicBezTo>
                <a:cubicBezTo>
                  <a:pt x="74" y="19"/>
                  <a:pt x="75" y="22"/>
                  <a:pt x="74" y="24"/>
                </a:cubicBezTo>
                <a:cubicBezTo>
                  <a:pt x="74" y="26"/>
                  <a:pt x="74" y="27"/>
                  <a:pt x="74" y="29"/>
                </a:cubicBezTo>
                <a:cubicBezTo>
                  <a:pt x="74" y="30"/>
                  <a:pt x="74" y="31"/>
                  <a:pt x="74" y="33"/>
                </a:cubicBezTo>
                <a:cubicBezTo>
                  <a:pt x="74" y="41"/>
                  <a:pt x="74" y="41"/>
                  <a:pt x="74" y="41"/>
                </a:cubicBezTo>
                <a:cubicBezTo>
                  <a:pt x="69" y="41"/>
                  <a:pt x="69" y="41"/>
                  <a:pt x="69" y="41"/>
                </a:cubicBezTo>
                <a:cubicBezTo>
                  <a:pt x="69" y="53"/>
                  <a:pt x="69" y="53"/>
                  <a:pt x="69" y="53"/>
                </a:cubicBezTo>
                <a:cubicBezTo>
                  <a:pt x="65" y="57"/>
                  <a:pt x="65" y="57"/>
                  <a:pt x="65" y="57"/>
                </a:cubicBezTo>
                <a:cubicBezTo>
                  <a:pt x="59" y="64"/>
                  <a:pt x="59" y="64"/>
                  <a:pt x="59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49" y="71"/>
                  <a:pt x="49" y="71"/>
                  <a:pt x="49" y="71"/>
                </a:cubicBezTo>
                <a:cubicBezTo>
                  <a:pt x="47" y="74"/>
                  <a:pt x="47" y="74"/>
                  <a:pt x="47" y="74"/>
                </a:cubicBezTo>
                <a:cubicBezTo>
                  <a:pt x="46" y="75"/>
                  <a:pt x="45" y="75"/>
                  <a:pt x="44" y="75"/>
                </a:cubicBezTo>
                <a:cubicBezTo>
                  <a:pt x="43" y="74"/>
                  <a:pt x="43" y="74"/>
                  <a:pt x="43" y="74"/>
                </a:cubicBezTo>
                <a:cubicBezTo>
                  <a:pt x="36" y="80"/>
                  <a:pt x="36" y="80"/>
                  <a:pt x="36" y="80"/>
                </a:cubicBezTo>
                <a:cubicBezTo>
                  <a:pt x="36" y="80"/>
                  <a:pt x="29" y="83"/>
                  <a:pt x="23" y="85"/>
                </a:cubicBezTo>
                <a:cubicBezTo>
                  <a:pt x="20" y="85"/>
                  <a:pt x="20" y="86"/>
                  <a:pt x="20" y="87"/>
                </a:cubicBezTo>
                <a:cubicBezTo>
                  <a:pt x="21" y="89"/>
                  <a:pt x="20" y="91"/>
                  <a:pt x="18" y="92"/>
                </a:cubicBezTo>
                <a:cubicBezTo>
                  <a:pt x="13" y="95"/>
                  <a:pt x="5" y="100"/>
                  <a:pt x="4" y="100"/>
                </a:cubicBezTo>
                <a:cubicBezTo>
                  <a:pt x="4" y="102"/>
                  <a:pt x="4" y="102"/>
                  <a:pt x="4" y="102"/>
                </a:cubicBezTo>
                <a:cubicBezTo>
                  <a:pt x="4" y="103"/>
                  <a:pt x="4" y="103"/>
                  <a:pt x="4" y="103"/>
                </a:cubicBezTo>
                <a:cubicBezTo>
                  <a:pt x="4" y="105"/>
                  <a:pt x="4" y="105"/>
                  <a:pt x="4" y="105"/>
                </a:cubicBezTo>
                <a:cubicBezTo>
                  <a:pt x="2" y="109"/>
                  <a:pt x="2" y="109"/>
                  <a:pt x="2" y="109"/>
                </a:cubicBezTo>
                <a:cubicBezTo>
                  <a:pt x="1" y="112"/>
                  <a:pt x="1" y="114"/>
                  <a:pt x="1" y="115"/>
                </a:cubicBezTo>
                <a:cubicBezTo>
                  <a:pt x="1" y="117"/>
                  <a:pt x="0" y="120"/>
                  <a:pt x="0" y="122"/>
                </a:cubicBezTo>
                <a:cubicBezTo>
                  <a:pt x="0" y="123"/>
                  <a:pt x="0" y="123"/>
                  <a:pt x="0" y="124"/>
                </a:cubicBezTo>
                <a:cubicBezTo>
                  <a:pt x="1" y="129"/>
                  <a:pt x="1" y="129"/>
                  <a:pt x="1" y="129"/>
                </a:cubicBezTo>
                <a:cubicBezTo>
                  <a:pt x="2" y="131"/>
                  <a:pt x="2" y="131"/>
                  <a:pt x="2" y="131"/>
                </a:cubicBezTo>
                <a:cubicBezTo>
                  <a:pt x="3" y="132"/>
                  <a:pt x="4" y="132"/>
                  <a:pt x="5" y="133"/>
                </a:cubicBezTo>
                <a:cubicBezTo>
                  <a:pt x="6" y="134"/>
                  <a:pt x="7" y="135"/>
                  <a:pt x="9" y="137"/>
                </a:cubicBezTo>
                <a:cubicBezTo>
                  <a:pt x="9" y="138"/>
                  <a:pt x="10" y="138"/>
                  <a:pt x="11" y="138"/>
                </a:cubicBezTo>
                <a:cubicBezTo>
                  <a:pt x="11" y="138"/>
                  <a:pt x="11" y="138"/>
                  <a:pt x="12" y="138"/>
                </a:cubicBezTo>
                <a:cubicBezTo>
                  <a:pt x="13" y="137"/>
                  <a:pt x="13" y="137"/>
                  <a:pt x="13" y="137"/>
                </a:cubicBezTo>
                <a:cubicBezTo>
                  <a:pt x="14" y="138"/>
                  <a:pt x="14" y="138"/>
                  <a:pt x="14" y="138"/>
                </a:cubicBezTo>
                <a:cubicBezTo>
                  <a:pt x="14" y="139"/>
                  <a:pt x="15" y="140"/>
                  <a:pt x="16" y="141"/>
                </a:cubicBezTo>
                <a:cubicBezTo>
                  <a:pt x="17" y="142"/>
                  <a:pt x="18" y="143"/>
                  <a:pt x="18" y="144"/>
                </a:cubicBezTo>
                <a:cubicBezTo>
                  <a:pt x="18" y="144"/>
                  <a:pt x="18" y="144"/>
                  <a:pt x="18" y="144"/>
                </a:cubicBezTo>
                <a:cubicBezTo>
                  <a:pt x="19" y="144"/>
                  <a:pt x="19" y="144"/>
                  <a:pt x="19" y="144"/>
                </a:cubicBezTo>
                <a:cubicBezTo>
                  <a:pt x="20" y="144"/>
                  <a:pt x="20" y="144"/>
                  <a:pt x="20" y="144"/>
                </a:cubicBezTo>
                <a:cubicBezTo>
                  <a:pt x="21" y="144"/>
                  <a:pt x="21" y="144"/>
                  <a:pt x="22" y="144"/>
                </a:cubicBezTo>
                <a:cubicBezTo>
                  <a:pt x="22" y="144"/>
                  <a:pt x="22" y="144"/>
                  <a:pt x="23" y="144"/>
                </a:cubicBezTo>
                <a:cubicBezTo>
                  <a:pt x="23" y="144"/>
                  <a:pt x="23" y="144"/>
                  <a:pt x="23" y="144"/>
                </a:cubicBezTo>
                <a:cubicBezTo>
                  <a:pt x="24" y="144"/>
                  <a:pt x="25" y="144"/>
                  <a:pt x="26" y="144"/>
                </a:cubicBezTo>
                <a:cubicBezTo>
                  <a:pt x="27" y="144"/>
                  <a:pt x="28" y="144"/>
                  <a:pt x="29" y="144"/>
                </a:cubicBezTo>
                <a:cubicBezTo>
                  <a:pt x="30" y="144"/>
                  <a:pt x="30" y="144"/>
                  <a:pt x="30" y="144"/>
                </a:cubicBezTo>
                <a:cubicBezTo>
                  <a:pt x="31" y="145"/>
                  <a:pt x="31" y="145"/>
                  <a:pt x="31" y="145"/>
                </a:cubicBezTo>
                <a:cubicBezTo>
                  <a:pt x="32" y="145"/>
                  <a:pt x="33" y="145"/>
                  <a:pt x="33" y="144"/>
                </a:cubicBezTo>
                <a:cubicBezTo>
                  <a:pt x="34" y="144"/>
                  <a:pt x="35" y="144"/>
                  <a:pt x="35" y="144"/>
                </a:cubicBezTo>
                <a:cubicBezTo>
                  <a:pt x="36" y="144"/>
                  <a:pt x="36" y="144"/>
                  <a:pt x="37" y="144"/>
                </a:cubicBezTo>
                <a:cubicBezTo>
                  <a:pt x="37" y="145"/>
                  <a:pt x="38" y="145"/>
                  <a:pt x="39" y="145"/>
                </a:cubicBezTo>
                <a:cubicBezTo>
                  <a:pt x="40" y="145"/>
                  <a:pt x="41" y="145"/>
                  <a:pt x="41" y="145"/>
                </a:cubicBezTo>
                <a:cubicBezTo>
                  <a:pt x="42" y="145"/>
                  <a:pt x="43" y="145"/>
                  <a:pt x="44" y="145"/>
                </a:cubicBezTo>
                <a:cubicBezTo>
                  <a:pt x="45" y="145"/>
                  <a:pt x="45" y="145"/>
                  <a:pt x="46" y="145"/>
                </a:cubicBezTo>
                <a:cubicBezTo>
                  <a:pt x="46" y="145"/>
                  <a:pt x="46" y="145"/>
                  <a:pt x="47" y="145"/>
                </a:cubicBezTo>
                <a:cubicBezTo>
                  <a:pt x="47" y="145"/>
                  <a:pt x="47" y="145"/>
                  <a:pt x="47" y="145"/>
                </a:cubicBezTo>
                <a:cubicBezTo>
                  <a:pt x="48" y="145"/>
                  <a:pt x="49" y="145"/>
                  <a:pt x="50" y="145"/>
                </a:cubicBezTo>
                <a:cubicBezTo>
                  <a:pt x="50" y="145"/>
                  <a:pt x="50" y="145"/>
                  <a:pt x="50" y="145"/>
                </a:cubicBezTo>
                <a:cubicBezTo>
                  <a:pt x="50" y="145"/>
                  <a:pt x="50" y="145"/>
                  <a:pt x="50" y="145"/>
                </a:cubicBezTo>
                <a:cubicBezTo>
                  <a:pt x="55" y="145"/>
                  <a:pt x="55" y="145"/>
                  <a:pt x="55" y="145"/>
                </a:cubicBezTo>
                <a:cubicBezTo>
                  <a:pt x="55" y="145"/>
                  <a:pt x="55" y="145"/>
                  <a:pt x="55" y="145"/>
                </a:cubicBezTo>
                <a:cubicBezTo>
                  <a:pt x="56" y="145"/>
                  <a:pt x="57" y="145"/>
                  <a:pt x="58" y="146"/>
                </a:cubicBezTo>
                <a:cubicBezTo>
                  <a:pt x="58" y="146"/>
                  <a:pt x="58" y="146"/>
                  <a:pt x="58" y="146"/>
                </a:cubicBezTo>
                <a:cubicBezTo>
                  <a:pt x="59" y="146"/>
                  <a:pt x="59" y="146"/>
                  <a:pt x="59" y="146"/>
                </a:cubicBezTo>
                <a:cubicBezTo>
                  <a:pt x="60" y="146"/>
                  <a:pt x="61" y="146"/>
                  <a:pt x="62" y="146"/>
                </a:cubicBezTo>
                <a:cubicBezTo>
                  <a:pt x="63" y="146"/>
                  <a:pt x="64" y="146"/>
                  <a:pt x="64" y="146"/>
                </a:cubicBezTo>
                <a:cubicBezTo>
                  <a:pt x="64" y="146"/>
                  <a:pt x="64" y="146"/>
                  <a:pt x="64" y="146"/>
                </a:cubicBezTo>
                <a:cubicBezTo>
                  <a:pt x="67" y="146"/>
                  <a:pt x="70" y="145"/>
                  <a:pt x="70" y="144"/>
                </a:cubicBezTo>
                <a:cubicBezTo>
                  <a:pt x="81" y="142"/>
                  <a:pt x="81" y="142"/>
                  <a:pt x="81" y="142"/>
                </a:cubicBezTo>
                <a:cubicBezTo>
                  <a:pt x="104" y="142"/>
                  <a:pt x="104" y="142"/>
                  <a:pt x="104" y="142"/>
                </a:cubicBezTo>
                <a:cubicBezTo>
                  <a:pt x="104" y="138"/>
                  <a:pt x="104" y="138"/>
                  <a:pt x="104" y="138"/>
                </a:cubicBezTo>
                <a:cubicBezTo>
                  <a:pt x="104" y="137"/>
                  <a:pt x="108" y="135"/>
                  <a:pt x="108" y="133"/>
                </a:cubicBezTo>
                <a:cubicBezTo>
                  <a:pt x="109" y="132"/>
                  <a:pt x="110" y="130"/>
                  <a:pt x="111" y="127"/>
                </a:cubicBezTo>
                <a:cubicBezTo>
                  <a:pt x="112" y="127"/>
                  <a:pt x="113" y="128"/>
                  <a:pt x="114" y="128"/>
                </a:cubicBezTo>
                <a:cubicBezTo>
                  <a:pt x="114" y="128"/>
                  <a:pt x="114" y="128"/>
                  <a:pt x="114" y="128"/>
                </a:cubicBezTo>
                <a:cubicBezTo>
                  <a:pt x="114" y="128"/>
                  <a:pt x="114" y="128"/>
                  <a:pt x="114" y="128"/>
                </a:cubicBezTo>
                <a:cubicBezTo>
                  <a:pt x="115" y="128"/>
                  <a:pt x="115" y="128"/>
                  <a:pt x="115" y="128"/>
                </a:cubicBezTo>
                <a:cubicBezTo>
                  <a:pt x="117" y="126"/>
                  <a:pt x="117" y="126"/>
                  <a:pt x="117" y="126"/>
                </a:cubicBezTo>
                <a:cubicBezTo>
                  <a:pt x="115" y="126"/>
                  <a:pt x="115" y="126"/>
                  <a:pt x="115" y="126"/>
                </a:cubicBezTo>
                <a:cubicBezTo>
                  <a:pt x="115" y="126"/>
                  <a:pt x="115" y="126"/>
                  <a:pt x="115" y="126"/>
                </a:cubicBezTo>
                <a:cubicBezTo>
                  <a:pt x="115" y="125"/>
                  <a:pt x="115" y="125"/>
                  <a:pt x="115" y="125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8" y="121"/>
                  <a:pt x="119" y="120"/>
                  <a:pt x="119" y="120"/>
                </a:cubicBezTo>
                <a:cubicBezTo>
                  <a:pt x="119" y="120"/>
                  <a:pt x="119" y="120"/>
                  <a:pt x="120" y="118"/>
                </a:cubicBezTo>
                <a:cubicBezTo>
                  <a:pt x="122" y="116"/>
                  <a:pt x="121" y="110"/>
                  <a:pt x="120" y="109"/>
                </a:cubicBezTo>
                <a:cubicBezTo>
                  <a:pt x="128" y="106"/>
                  <a:pt x="128" y="106"/>
                  <a:pt x="128" y="106"/>
                </a:cubicBezTo>
                <a:cubicBezTo>
                  <a:pt x="137" y="106"/>
                  <a:pt x="137" y="106"/>
                  <a:pt x="137" y="106"/>
                </a:cubicBezTo>
                <a:cubicBezTo>
                  <a:pt x="136" y="104"/>
                  <a:pt x="136" y="104"/>
                  <a:pt x="136" y="104"/>
                </a:cubicBezTo>
                <a:cubicBezTo>
                  <a:pt x="135" y="103"/>
                  <a:pt x="135" y="101"/>
                  <a:pt x="137" y="99"/>
                </a:cubicBezTo>
                <a:cubicBezTo>
                  <a:pt x="139" y="97"/>
                  <a:pt x="142" y="92"/>
                  <a:pt x="143" y="91"/>
                </a:cubicBezTo>
                <a:cubicBezTo>
                  <a:pt x="147" y="91"/>
                  <a:pt x="147" y="91"/>
                  <a:pt x="147" y="91"/>
                </a:cubicBezTo>
                <a:cubicBezTo>
                  <a:pt x="151" y="88"/>
                  <a:pt x="151" y="88"/>
                  <a:pt x="151" y="88"/>
                </a:cubicBezTo>
                <a:cubicBezTo>
                  <a:pt x="155" y="82"/>
                  <a:pt x="155" y="82"/>
                  <a:pt x="155" y="82"/>
                </a:cubicBezTo>
                <a:cubicBezTo>
                  <a:pt x="158" y="79"/>
                  <a:pt x="159" y="77"/>
                  <a:pt x="160" y="77"/>
                </a:cubicBezTo>
                <a:cubicBezTo>
                  <a:pt x="162" y="77"/>
                  <a:pt x="162" y="77"/>
                  <a:pt x="162" y="77"/>
                </a:cubicBezTo>
                <a:cubicBezTo>
                  <a:pt x="166" y="72"/>
                  <a:pt x="166" y="72"/>
                  <a:pt x="166" y="72"/>
                </a:cubicBezTo>
                <a:cubicBezTo>
                  <a:pt x="166" y="67"/>
                  <a:pt x="166" y="67"/>
                  <a:pt x="166" y="67"/>
                </a:cubicBezTo>
                <a:cubicBezTo>
                  <a:pt x="174" y="70"/>
                  <a:pt x="174" y="70"/>
                  <a:pt x="174" y="70"/>
                </a:cubicBezTo>
                <a:cubicBezTo>
                  <a:pt x="178" y="71"/>
                  <a:pt x="178" y="71"/>
                  <a:pt x="178" y="71"/>
                </a:cubicBezTo>
                <a:cubicBezTo>
                  <a:pt x="183" y="74"/>
                  <a:pt x="183" y="74"/>
                  <a:pt x="183" y="74"/>
                </a:cubicBezTo>
                <a:cubicBezTo>
                  <a:pt x="186" y="71"/>
                  <a:pt x="186" y="71"/>
                  <a:pt x="186" y="71"/>
                </a:cubicBezTo>
                <a:cubicBezTo>
                  <a:pt x="186" y="67"/>
                  <a:pt x="186" y="67"/>
                  <a:pt x="186" y="67"/>
                </a:cubicBezTo>
                <a:cubicBezTo>
                  <a:pt x="194" y="67"/>
                  <a:pt x="194" y="67"/>
                  <a:pt x="194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65"/>
                  <a:pt x="196" y="65"/>
                  <a:pt x="196" y="65"/>
                </a:cubicBezTo>
                <a:cubicBezTo>
                  <a:pt x="196" y="65"/>
                  <a:pt x="196" y="65"/>
                  <a:pt x="196" y="65"/>
                </a:cubicBezTo>
                <a:cubicBezTo>
                  <a:pt x="199" y="63"/>
                  <a:pt x="199" y="62"/>
                  <a:pt x="199" y="62"/>
                </a:cubicBezTo>
                <a:cubicBezTo>
                  <a:pt x="199" y="62"/>
                  <a:pt x="199" y="62"/>
                  <a:pt x="199" y="62"/>
                </a:cubicBezTo>
                <a:cubicBezTo>
                  <a:pt x="196" y="61"/>
                  <a:pt x="193" y="60"/>
                  <a:pt x="192" y="60"/>
                </a:cubicBezTo>
                <a:cubicBezTo>
                  <a:pt x="179" y="58"/>
                  <a:pt x="179" y="58"/>
                  <a:pt x="179" y="58"/>
                </a:cubicBezTo>
                <a:cubicBezTo>
                  <a:pt x="157" y="61"/>
                  <a:pt x="157" y="61"/>
                  <a:pt x="157" y="61"/>
                </a:cubicBezTo>
                <a:cubicBezTo>
                  <a:pt x="149" y="61"/>
                  <a:pt x="149" y="61"/>
                  <a:pt x="149" y="61"/>
                </a:cubicBezTo>
                <a:cubicBezTo>
                  <a:pt x="140" y="60"/>
                  <a:pt x="140" y="60"/>
                  <a:pt x="140" y="60"/>
                </a:cubicBezTo>
                <a:cubicBezTo>
                  <a:pt x="134" y="60"/>
                  <a:pt x="134" y="60"/>
                  <a:pt x="134" y="60"/>
                </a:cubicBezTo>
                <a:cubicBezTo>
                  <a:pt x="129" y="62"/>
                  <a:pt x="129" y="62"/>
                  <a:pt x="129" y="62"/>
                </a:cubicBezTo>
                <a:cubicBezTo>
                  <a:pt x="129" y="62"/>
                  <a:pt x="125" y="64"/>
                  <a:pt x="119" y="66"/>
                </a:cubicBezTo>
                <a:cubicBezTo>
                  <a:pt x="117" y="66"/>
                  <a:pt x="117" y="66"/>
                  <a:pt x="117" y="66"/>
                </a:cubicBezTo>
                <a:cubicBezTo>
                  <a:pt x="117" y="55"/>
                  <a:pt x="117" y="55"/>
                  <a:pt x="117" y="55"/>
                </a:cubicBezTo>
                <a:cubicBezTo>
                  <a:pt x="81" y="55"/>
                  <a:pt x="81" y="55"/>
                  <a:pt x="81" y="55"/>
                </a:cubicBezTo>
                <a:lnTo>
                  <a:pt x="81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8" name="Freeform 30"/>
          <p:cNvSpPr>
            <a:spLocks/>
          </p:cNvSpPr>
          <p:nvPr/>
        </p:nvSpPr>
        <p:spPr bwMode="auto">
          <a:xfrm>
            <a:off x="7101671" y="4055117"/>
            <a:ext cx="646767" cy="464760"/>
          </a:xfrm>
          <a:custGeom>
            <a:avLst/>
            <a:gdLst>
              <a:gd name="T0" fmla="*/ 156 w 185"/>
              <a:gd name="T1" fmla="*/ 55 h 124"/>
              <a:gd name="T2" fmla="*/ 155 w 185"/>
              <a:gd name="T3" fmla="*/ 3 h 124"/>
              <a:gd name="T4" fmla="*/ 145 w 185"/>
              <a:gd name="T5" fmla="*/ 0 h 124"/>
              <a:gd name="T6" fmla="*/ 0 w 185"/>
              <a:gd name="T7" fmla="*/ 11 h 124"/>
              <a:gd name="T8" fmla="*/ 12 w 185"/>
              <a:gd name="T9" fmla="*/ 7 h 124"/>
              <a:gd name="T10" fmla="*/ 23 w 185"/>
              <a:gd name="T11" fmla="*/ 5 h 124"/>
              <a:gd name="T12" fmla="*/ 40 w 185"/>
              <a:gd name="T13" fmla="*/ 6 h 124"/>
              <a:gd name="T14" fmla="*/ 75 w 185"/>
              <a:gd name="T15" fmla="*/ 5 h 124"/>
              <a:gd name="T16" fmla="*/ 82 w 185"/>
              <a:gd name="T17" fmla="*/ 7 h 124"/>
              <a:gd name="T18" fmla="*/ 79 w 185"/>
              <a:gd name="T19" fmla="*/ 10 h 124"/>
              <a:gd name="T20" fmla="*/ 79 w 185"/>
              <a:gd name="T21" fmla="*/ 12 h 124"/>
              <a:gd name="T22" fmla="*/ 85 w 185"/>
              <a:gd name="T23" fmla="*/ 33 h 124"/>
              <a:gd name="T24" fmla="*/ 81 w 185"/>
              <a:gd name="T25" fmla="*/ 44 h 124"/>
              <a:gd name="T26" fmla="*/ 91 w 185"/>
              <a:gd name="T27" fmla="*/ 52 h 124"/>
              <a:gd name="T28" fmla="*/ 95 w 185"/>
              <a:gd name="T29" fmla="*/ 59 h 124"/>
              <a:gd name="T30" fmla="*/ 95 w 185"/>
              <a:gd name="T31" fmla="*/ 57 h 124"/>
              <a:gd name="T32" fmla="*/ 111 w 185"/>
              <a:gd name="T33" fmla="*/ 65 h 124"/>
              <a:gd name="T34" fmla="*/ 119 w 185"/>
              <a:gd name="T35" fmla="*/ 69 h 124"/>
              <a:gd name="T36" fmla="*/ 126 w 185"/>
              <a:gd name="T37" fmla="*/ 73 h 124"/>
              <a:gd name="T38" fmla="*/ 130 w 185"/>
              <a:gd name="T39" fmla="*/ 65 h 124"/>
              <a:gd name="T40" fmla="*/ 126 w 185"/>
              <a:gd name="T41" fmla="*/ 61 h 124"/>
              <a:gd name="T42" fmla="*/ 126 w 185"/>
              <a:gd name="T43" fmla="*/ 46 h 124"/>
              <a:gd name="T44" fmla="*/ 122 w 185"/>
              <a:gd name="T45" fmla="*/ 22 h 124"/>
              <a:gd name="T46" fmla="*/ 138 w 185"/>
              <a:gd name="T47" fmla="*/ 11 h 124"/>
              <a:gd name="T48" fmla="*/ 150 w 185"/>
              <a:gd name="T49" fmla="*/ 7 h 124"/>
              <a:gd name="T50" fmla="*/ 142 w 185"/>
              <a:gd name="T51" fmla="*/ 18 h 124"/>
              <a:gd name="T52" fmla="*/ 138 w 185"/>
              <a:gd name="T53" fmla="*/ 22 h 124"/>
              <a:gd name="T54" fmla="*/ 138 w 185"/>
              <a:gd name="T55" fmla="*/ 30 h 124"/>
              <a:gd name="T56" fmla="*/ 134 w 185"/>
              <a:gd name="T57" fmla="*/ 38 h 124"/>
              <a:gd name="T58" fmla="*/ 142 w 185"/>
              <a:gd name="T59" fmla="*/ 38 h 124"/>
              <a:gd name="T60" fmla="*/ 138 w 185"/>
              <a:gd name="T61" fmla="*/ 53 h 124"/>
              <a:gd name="T62" fmla="*/ 138 w 185"/>
              <a:gd name="T63" fmla="*/ 61 h 124"/>
              <a:gd name="T64" fmla="*/ 146 w 185"/>
              <a:gd name="T65" fmla="*/ 69 h 124"/>
              <a:gd name="T66" fmla="*/ 154 w 185"/>
              <a:gd name="T67" fmla="*/ 77 h 124"/>
              <a:gd name="T68" fmla="*/ 154 w 185"/>
              <a:gd name="T69" fmla="*/ 85 h 124"/>
              <a:gd name="T70" fmla="*/ 158 w 185"/>
              <a:gd name="T71" fmla="*/ 89 h 124"/>
              <a:gd name="T72" fmla="*/ 146 w 185"/>
              <a:gd name="T73" fmla="*/ 108 h 124"/>
              <a:gd name="T74" fmla="*/ 150 w 185"/>
              <a:gd name="T75" fmla="*/ 124 h 124"/>
              <a:gd name="T76" fmla="*/ 154 w 185"/>
              <a:gd name="T77" fmla="*/ 120 h 124"/>
              <a:gd name="T78" fmla="*/ 173 w 185"/>
              <a:gd name="T79" fmla="*/ 73 h 124"/>
              <a:gd name="T80" fmla="*/ 185 w 185"/>
              <a:gd name="T81" fmla="*/ 57 h 124"/>
              <a:gd name="T82" fmla="*/ 183 w 185"/>
              <a:gd name="T83" fmla="*/ 5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85" h="124">
                <a:moveTo>
                  <a:pt x="183" y="55"/>
                </a:moveTo>
                <a:cubicBezTo>
                  <a:pt x="156" y="55"/>
                  <a:pt x="156" y="55"/>
                  <a:pt x="156" y="55"/>
                </a:cubicBezTo>
                <a:cubicBezTo>
                  <a:pt x="156" y="3"/>
                  <a:pt x="156" y="3"/>
                  <a:pt x="156" y="3"/>
                </a:cubicBezTo>
                <a:cubicBezTo>
                  <a:pt x="155" y="3"/>
                  <a:pt x="155" y="3"/>
                  <a:pt x="155" y="3"/>
                </a:cubicBezTo>
                <a:cubicBezTo>
                  <a:pt x="155" y="3"/>
                  <a:pt x="155" y="3"/>
                  <a:pt x="155" y="3"/>
                </a:cubicBezTo>
                <a:cubicBezTo>
                  <a:pt x="150" y="3"/>
                  <a:pt x="146" y="0"/>
                  <a:pt x="14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"/>
                  <a:pt x="0" y="11"/>
                  <a:pt x="0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8" y="9"/>
                  <a:pt x="12" y="7"/>
                  <a:pt x="12" y="7"/>
                </a:cubicBezTo>
                <a:cubicBezTo>
                  <a:pt x="17" y="5"/>
                  <a:pt x="17" y="5"/>
                  <a:pt x="17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32" y="6"/>
                  <a:pt x="32" y="6"/>
                  <a:pt x="32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62" y="3"/>
                  <a:pt x="62" y="3"/>
                  <a:pt x="62" y="3"/>
                </a:cubicBezTo>
                <a:cubicBezTo>
                  <a:pt x="75" y="5"/>
                  <a:pt x="75" y="5"/>
                  <a:pt x="75" y="5"/>
                </a:cubicBezTo>
                <a:cubicBezTo>
                  <a:pt x="76" y="5"/>
                  <a:pt x="79" y="6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8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2"/>
                  <a:pt x="79" y="12"/>
                  <a:pt x="79" y="12"/>
                </a:cubicBezTo>
                <a:cubicBezTo>
                  <a:pt x="79" y="27"/>
                  <a:pt x="79" y="27"/>
                  <a:pt x="79" y="27"/>
                </a:cubicBezTo>
                <a:cubicBezTo>
                  <a:pt x="85" y="33"/>
                  <a:pt x="85" y="33"/>
                  <a:pt x="85" y="33"/>
                </a:cubicBezTo>
                <a:cubicBezTo>
                  <a:pt x="85" y="39"/>
                  <a:pt x="85" y="39"/>
                  <a:pt x="85" y="39"/>
                </a:cubicBezTo>
                <a:cubicBezTo>
                  <a:pt x="81" y="44"/>
                  <a:pt x="81" y="44"/>
                  <a:pt x="81" y="44"/>
                </a:cubicBezTo>
                <a:cubicBezTo>
                  <a:pt x="85" y="48"/>
                  <a:pt x="85" y="48"/>
                  <a:pt x="85" y="48"/>
                </a:cubicBezTo>
                <a:cubicBezTo>
                  <a:pt x="91" y="52"/>
                  <a:pt x="91" y="52"/>
                  <a:pt x="91" y="52"/>
                </a:cubicBezTo>
                <a:cubicBezTo>
                  <a:pt x="95" y="57"/>
                  <a:pt x="95" y="57"/>
                  <a:pt x="95" y="57"/>
                </a:cubicBezTo>
                <a:cubicBezTo>
                  <a:pt x="95" y="59"/>
                  <a:pt x="95" y="59"/>
                  <a:pt x="95" y="59"/>
                </a:cubicBezTo>
                <a:cubicBezTo>
                  <a:pt x="95" y="59"/>
                  <a:pt x="95" y="59"/>
                  <a:pt x="95" y="59"/>
                </a:cubicBezTo>
                <a:cubicBezTo>
                  <a:pt x="95" y="57"/>
                  <a:pt x="95" y="57"/>
                  <a:pt x="95" y="57"/>
                </a:cubicBezTo>
                <a:cubicBezTo>
                  <a:pt x="99" y="61"/>
                  <a:pt x="99" y="61"/>
                  <a:pt x="99" y="61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5" y="65"/>
                  <a:pt x="115" y="65"/>
                  <a:pt x="115" y="65"/>
                </a:cubicBezTo>
                <a:cubicBezTo>
                  <a:pt x="119" y="69"/>
                  <a:pt x="119" y="69"/>
                  <a:pt x="119" y="69"/>
                </a:cubicBezTo>
                <a:cubicBezTo>
                  <a:pt x="122" y="69"/>
                  <a:pt x="122" y="69"/>
                  <a:pt x="122" y="69"/>
                </a:cubicBezTo>
                <a:cubicBezTo>
                  <a:pt x="126" y="73"/>
                  <a:pt x="126" y="73"/>
                  <a:pt x="126" y="73"/>
                </a:cubicBezTo>
                <a:cubicBezTo>
                  <a:pt x="130" y="77"/>
                  <a:pt x="130" y="77"/>
                  <a:pt x="130" y="77"/>
                </a:cubicBezTo>
                <a:cubicBezTo>
                  <a:pt x="130" y="65"/>
                  <a:pt x="130" y="65"/>
                  <a:pt x="130" y="65"/>
                </a:cubicBezTo>
                <a:cubicBezTo>
                  <a:pt x="122" y="61"/>
                  <a:pt x="122" y="61"/>
                  <a:pt x="122" y="61"/>
                </a:cubicBezTo>
                <a:cubicBezTo>
                  <a:pt x="126" y="61"/>
                  <a:pt x="126" y="61"/>
                  <a:pt x="126" y="61"/>
                </a:cubicBezTo>
                <a:cubicBezTo>
                  <a:pt x="126" y="57"/>
                  <a:pt x="126" y="57"/>
                  <a:pt x="126" y="57"/>
                </a:cubicBezTo>
                <a:cubicBezTo>
                  <a:pt x="126" y="46"/>
                  <a:pt x="126" y="46"/>
                  <a:pt x="126" y="46"/>
                </a:cubicBezTo>
                <a:cubicBezTo>
                  <a:pt x="126" y="26"/>
                  <a:pt x="126" y="26"/>
                  <a:pt x="126" y="26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38" y="11"/>
                  <a:pt x="138" y="11"/>
                  <a:pt x="138" y="11"/>
                </a:cubicBezTo>
                <a:cubicBezTo>
                  <a:pt x="146" y="3"/>
                  <a:pt x="146" y="3"/>
                  <a:pt x="146" y="3"/>
                </a:cubicBezTo>
                <a:cubicBezTo>
                  <a:pt x="150" y="7"/>
                  <a:pt x="150" y="7"/>
                  <a:pt x="150" y="7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2" y="18"/>
                  <a:pt x="142" y="18"/>
                  <a:pt x="142" y="18"/>
                </a:cubicBezTo>
                <a:cubicBezTo>
                  <a:pt x="138" y="18"/>
                  <a:pt x="138" y="18"/>
                  <a:pt x="138" y="18"/>
                </a:cubicBezTo>
                <a:cubicBezTo>
                  <a:pt x="138" y="22"/>
                  <a:pt x="138" y="22"/>
                  <a:pt x="138" y="22"/>
                </a:cubicBezTo>
                <a:cubicBezTo>
                  <a:pt x="138" y="26"/>
                  <a:pt x="138" y="26"/>
                  <a:pt x="138" y="26"/>
                </a:cubicBezTo>
                <a:cubicBezTo>
                  <a:pt x="138" y="30"/>
                  <a:pt x="138" y="30"/>
                  <a:pt x="138" y="30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4" y="38"/>
                  <a:pt x="134" y="38"/>
                  <a:pt x="134" y="38"/>
                </a:cubicBezTo>
                <a:cubicBezTo>
                  <a:pt x="138" y="38"/>
                  <a:pt x="138" y="38"/>
                  <a:pt x="138" y="38"/>
                </a:cubicBezTo>
                <a:cubicBezTo>
                  <a:pt x="142" y="38"/>
                  <a:pt x="142" y="38"/>
                  <a:pt x="142" y="38"/>
                </a:cubicBezTo>
                <a:cubicBezTo>
                  <a:pt x="142" y="50"/>
                  <a:pt x="142" y="50"/>
                  <a:pt x="142" y="50"/>
                </a:cubicBezTo>
                <a:cubicBezTo>
                  <a:pt x="138" y="53"/>
                  <a:pt x="138" y="53"/>
                  <a:pt x="138" y="53"/>
                </a:cubicBezTo>
                <a:cubicBezTo>
                  <a:pt x="134" y="57"/>
                  <a:pt x="134" y="57"/>
                  <a:pt x="134" y="57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42" y="69"/>
                  <a:pt x="142" y="69"/>
                  <a:pt x="142" y="69"/>
                </a:cubicBezTo>
                <a:cubicBezTo>
                  <a:pt x="146" y="69"/>
                  <a:pt x="146" y="69"/>
                  <a:pt x="146" y="69"/>
                </a:cubicBezTo>
                <a:cubicBezTo>
                  <a:pt x="150" y="69"/>
                  <a:pt x="150" y="69"/>
                  <a:pt x="150" y="69"/>
                </a:cubicBezTo>
                <a:cubicBezTo>
                  <a:pt x="154" y="77"/>
                  <a:pt x="154" y="77"/>
                  <a:pt x="154" y="77"/>
                </a:cubicBezTo>
                <a:cubicBezTo>
                  <a:pt x="154" y="81"/>
                  <a:pt x="154" y="81"/>
                  <a:pt x="154" y="81"/>
                </a:cubicBezTo>
                <a:cubicBezTo>
                  <a:pt x="154" y="85"/>
                  <a:pt x="154" y="85"/>
                  <a:pt x="154" y="85"/>
                </a:cubicBezTo>
                <a:cubicBezTo>
                  <a:pt x="158" y="85"/>
                  <a:pt x="158" y="85"/>
                  <a:pt x="158" y="85"/>
                </a:cubicBezTo>
                <a:cubicBezTo>
                  <a:pt x="158" y="89"/>
                  <a:pt x="158" y="89"/>
                  <a:pt x="158" y="89"/>
                </a:cubicBezTo>
                <a:cubicBezTo>
                  <a:pt x="154" y="89"/>
                  <a:pt x="154" y="89"/>
                  <a:pt x="154" y="89"/>
                </a:cubicBezTo>
                <a:cubicBezTo>
                  <a:pt x="146" y="108"/>
                  <a:pt x="146" y="108"/>
                  <a:pt x="146" y="108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150" y="124"/>
                  <a:pt x="150" y="124"/>
                  <a:pt x="150" y="124"/>
                </a:cubicBezTo>
                <a:cubicBezTo>
                  <a:pt x="154" y="124"/>
                  <a:pt x="154" y="124"/>
                  <a:pt x="154" y="124"/>
                </a:cubicBezTo>
                <a:cubicBezTo>
                  <a:pt x="154" y="120"/>
                  <a:pt x="154" y="120"/>
                  <a:pt x="154" y="120"/>
                </a:cubicBezTo>
                <a:cubicBezTo>
                  <a:pt x="173" y="81"/>
                  <a:pt x="173" y="81"/>
                  <a:pt x="173" y="81"/>
                </a:cubicBezTo>
                <a:cubicBezTo>
                  <a:pt x="173" y="73"/>
                  <a:pt x="173" y="73"/>
                  <a:pt x="173" y="73"/>
                </a:cubicBezTo>
                <a:cubicBezTo>
                  <a:pt x="177" y="65"/>
                  <a:pt x="177" y="65"/>
                  <a:pt x="177" y="65"/>
                </a:cubicBezTo>
                <a:cubicBezTo>
                  <a:pt x="185" y="57"/>
                  <a:pt x="185" y="57"/>
                  <a:pt x="185" y="57"/>
                </a:cubicBezTo>
                <a:cubicBezTo>
                  <a:pt x="183" y="54"/>
                  <a:pt x="183" y="54"/>
                  <a:pt x="183" y="54"/>
                </a:cubicBezTo>
                <a:cubicBezTo>
                  <a:pt x="183" y="54"/>
                  <a:pt x="183" y="54"/>
                  <a:pt x="183" y="54"/>
                </a:cubicBezTo>
                <a:lnTo>
                  <a:pt x="183" y="55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9" name="Freeform 31"/>
          <p:cNvSpPr>
            <a:spLocks/>
          </p:cNvSpPr>
          <p:nvPr/>
        </p:nvSpPr>
        <p:spPr bwMode="auto">
          <a:xfrm>
            <a:off x="7647053" y="3734660"/>
            <a:ext cx="241226" cy="526603"/>
          </a:xfrm>
          <a:custGeom>
            <a:avLst/>
            <a:gdLst>
              <a:gd name="T0" fmla="*/ 57 w 69"/>
              <a:gd name="T1" fmla="*/ 18 h 140"/>
              <a:gd name="T2" fmla="*/ 47 w 69"/>
              <a:gd name="T3" fmla="*/ 9 h 140"/>
              <a:gd name="T4" fmla="*/ 36 w 69"/>
              <a:gd name="T5" fmla="*/ 0 h 140"/>
              <a:gd name="T6" fmla="*/ 32 w 69"/>
              <a:gd name="T7" fmla="*/ 0 h 140"/>
              <a:gd name="T8" fmla="*/ 31 w 69"/>
              <a:gd name="T9" fmla="*/ 1 h 140"/>
              <a:gd name="T10" fmla="*/ 32 w 69"/>
              <a:gd name="T11" fmla="*/ 1 h 140"/>
              <a:gd name="T12" fmla="*/ 23 w 69"/>
              <a:gd name="T13" fmla="*/ 4 h 140"/>
              <a:gd name="T14" fmla="*/ 23 w 69"/>
              <a:gd name="T15" fmla="*/ 15 h 140"/>
              <a:gd name="T16" fmla="*/ 17 w 69"/>
              <a:gd name="T17" fmla="*/ 24 h 140"/>
              <a:gd name="T18" fmla="*/ 15 w 69"/>
              <a:gd name="T19" fmla="*/ 30 h 140"/>
              <a:gd name="T20" fmla="*/ 14 w 69"/>
              <a:gd name="T21" fmla="*/ 33 h 140"/>
              <a:gd name="T22" fmla="*/ 14 w 69"/>
              <a:gd name="T23" fmla="*/ 33 h 140"/>
              <a:gd name="T24" fmla="*/ 13 w 69"/>
              <a:gd name="T25" fmla="*/ 35 h 140"/>
              <a:gd name="T26" fmla="*/ 16 w 69"/>
              <a:gd name="T27" fmla="*/ 34 h 140"/>
              <a:gd name="T28" fmla="*/ 16 w 69"/>
              <a:gd name="T29" fmla="*/ 34 h 140"/>
              <a:gd name="T30" fmla="*/ 23 w 69"/>
              <a:gd name="T31" fmla="*/ 47 h 140"/>
              <a:gd name="T32" fmla="*/ 23 w 69"/>
              <a:gd name="T33" fmla="*/ 62 h 140"/>
              <a:gd name="T34" fmla="*/ 19 w 69"/>
              <a:gd name="T35" fmla="*/ 68 h 140"/>
              <a:gd name="T36" fmla="*/ 19 w 69"/>
              <a:gd name="T37" fmla="*/ 73 h 140"/>
              <a:gd name="T38" fmla="*/ 19 w 69"/>
              <a:gd name="T39" fmla="*/ 73 h 140"/>
              <a:gd name="T40" fmla="*/ 6 w 69"/>
              <a:gd name="T41" fmla="*/ 85 h 140"/>
              <a:gd name="T42" fmla="*/ 0 w 69"/>
              <a:gd name="T43" fmla="*/ 88 h 140"/>
              <a:gd name="T44" fmla="*/ 0 w 69"/>
              <a:gd name="T45" fmla="*/ 140 h 140"/>
              <a:gd name="T46" fmla="*/ 27 w 69"/>
              <a:gd name="T47" fmla="*/ 140 h 140"/>
              <a:gd name="T48" fmla="*/ 27 w 69"/>
              <a:gd name="T49" fmla="*/ 139 h 140"/>
              <a:gd name="T50" fmla="*/ 27 w 69"/>
              <a:gd name="T51" fmla="*/ 139 h 140"/>
              <a:gd name="T52" fmla="*/ 5 w 69"/>
              <a:gd name="T53" fmla="*/ 96 h 140"/>
              <a:gd name="T54" fmla="*/ 5 w 69"/>
              <a:gd name="T55" fmla="*/ 88 h 140"/>
              <a:gd name="T56" fmla="*/ 17 w 69"/>
              <a:gd name="T57" fmla="*/ 99 h 140"/>
              <a:gd name="T58" fmla="*/ 21 w 69"/>
              <a:gd name="T59" fmla="*/ 103 h 140"/>
              <a:gd name="T60" fmla="*/ 25 w 69"/>
              <a:gd name="T61" fmla="*/ 107 h 140"/>
              <a:gd name="T62" fmla="*/ 33 w 69"/>
              <a:gd name="T63" fmla="*/ 107 h 140"/>
              <a:gd name="T64" fmla="*/ 33 w 69"/>
              <a:gd name="T65" fmla="*/ 115 h 140"/>
              <a:gd name="T66" fmla="*/ 33 w 69"/>
              <a:gd name="T67" fmla="*/ 119 h 140"/>
              <a:gd name="T68" fmla="*/ 52 w 69"/>
              <a:gd name="T69" fmla="*/ 92 h 140"/>
              <a:gd name="T70" fmla="*/ 52 w 69"/>
              <a:gd name="T71" fmla="*/ 88 h 140"/>
              <a:gd name="T72" fmla="*/ 56 w 69"/>
              <a:gd name="T73" fmla="*/ 88 h 140"/>
              <a:gd name="T74" fmla="*/ 60 w 69"/>
              <a:gd name="T75" fmla="*/ 84 h 140"/>
              <a:gd name="T76" fmla="*/ 60 w 69"/>
              <a:gd name="T77" fmla="*/ 72 h 140"/>
              <a:gd name="T78" fmla="*/ 64 w 69"/>
              <a:gd name="T79" fmla="*/ 68 h 140"/>
              <a:gd name="T80" fmla="*/ 68 w 69"/>
              <a:gd name="T81" fmla="*/ 68 h 140"/>
              <a:gd name="T82" fmla="*/ 68 w 69"/>
              <a:gd name="T83" fmla="*/ 57 h 140"/>
              <a:gd name="T84" fmla="*/ 68 w 69"/>
              <a:gd name="T85" fmla="*/ 53 h 140"/>
              <a:gd name="T86" fmla="*/ 64 w 69"/>
              <a:gd name="T87" fmla="*/ 49 h 140"/>
              <a:gd name="T88" fmla="*/ 60 w 69"/>
              <a:gd name="T89" fmla="*/ 45 h 140"/>
              <a:gd name="T90" fmla="*/ 60 w 69"/>
              <a:gd name="T91" fmla="*/ 41 h 140"/>
              <a:gd name="T92" fmla="*/ 69 w 69"/>
              <a:gd name="T93" fmla="*/ 26 h 140"/>
              <a:gd name="T94" fmla="*/ 63 w 69"/>
              <a:gd name="T95" fmla="*/ 18 h 140"/>
              <a:gd name="T96" fmla="*/ 57 w 69"/>
              <a:gd name="T97" fmla="*/ 1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9" h="140">
                <a:moveTo>
                  <a:pt x="57" y="18"/>
                </a:moveTo>
                <a:cubicBezTo>
                  <a:pt x="47" y="9"/>
                  <a:pt x="47" y="9"/>
                  <a:pt x="47" y="9"/>
                </a:cubicBezTo>
                <a:cubicBezTo>
                  <a:pt x="36" y="0"/>
                  <a:pt x="36" y="0"/>
                  <a:pt x="36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0"/>
                  <a:pt x="31" y="0"/>
                  <a:pt x="31" y="1"/>
                </a:cubicBezTo>
                <a:cubicBezTo>
                  <a:pt x="32" y="1"/>
                  <a:pt x="32" y="1"/>
                  <a:pt x="32" y="1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15"/>
                  <a:pt x="23" y="15"/>
                  <a:pt x="23" y="15"/>
                </a:cubicBezTo>
                <a:cubicBezTo>
                  <a:pt x="17" y="24"/>
                  <a:pt x="17" y="24"/>
                  <a:pt x="17" y="24"/>
                </a:cubicBezTo>
                <a:cubicBezTo>
                  <a:pt x="15" y="30"/>
                  <a:pt x="15" y="30"/>
                  <a:pt x="15" y="30"/>
                </a:cubicBezTo>
                <a:cubicBezTo>
                  <a:pt x="14" y="33"/>
                  <a:pt x="14" y="33"/>
                  <a:pt x="14" y="33"/>
                </a:cubicBezTo>
                <a:cubicBezTo>
                  <a:pt x="14" y="33"/>
                  <a:pt x="14" y="33"/>
                  <a:pt x="14" y="33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4"/>
                  <a:pt x="16" y="34"/>
                  <a:pt x="16" y="34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62"/>
                  <a:pt x="23" y="62"/>
                  <a:pt x="23" y="62"/>
                </a:cubicBezTo>
                <a:cubicBezTo>
                  <a:pt x="19" y="68"/>
                  <a:pt x="19" y="68"/>
                  <a:pt x="19" y="68"/>
                </a:cubicBezTo>
                <a:cubicBezTo>
                  <a:pt x="19" y="73"/>
                  <a:pt x="19" y="73"/>
                  <a:pt x="19" y="73"/>
                </a:cubicBezTo>
                <a:cubicBezTo>
                  <a:pt x="19" y="73"/>
                  <a:pt x="19" y="73"/>
                  <a:pt x="19" y="73"/>
                </a:cubicBezTo>
                <a:cubicBezTo>
                  <a:pt x="17" y="74"/>
                  <a:pt x="12" y="79"/>
                  <a:pt x="6" y="85"/>
                </a:cubicBezTo>
                <a:cubicBezTo>
                  <a:pt x="5" y="87"/>
                  <a:pt x="3" y="88"/>
                  <a:pt x="0" y="88"/>
                </a:cubicBezTo>
                <a:cubicBezTo>
                  <a:pt x="0" y="140"/>
                  <a:pt x="0" y="140"/>
                  <a:pt x="0" y="140"/>
                </a:cubicBezTo>
                <a:cubicBezTo>
                  <a:pt x="27" y="140"/>
                  <a:pt x="27" y="140"/>
                  <a:pt x="27" y="140"/>
                </a:cubicBezTo>
                <a:cubicBezTo>
                  <a:pt x="27" y="139"/>
                  <a:pt x="27" y="139"/>
                  <a:pt x="27" y="139"/>
                </a:cubicBezTo>
                <a:cubicBezTo>
                  <a:pt x="27" y="139"/>
                  <a:pt x="27" y="139"/>
                  <a:pt x="27" y="139"/>
                </a:cubicBezTo>
                <a:cubicBezTo>
                  <a:pt x="5" y="96"/>
                  <a:pt x="5" y="96"/>
                  <a:pt x="5" y="96"/>
                </a:cubicBezTo>
                <a:cubicBezTo>
                  <a:pt x="5" y="88"/>
                  <a:pt x="5" y="88"/>
                  <a:pt x="5" y="88"/>
                </a:cubicBezTo>
                <a:cubicBezTo>
                  <a:pt x="17" y="99"/>
                  <a:pt x="17" y="99"/>
                  <a:pt x="17" y="99"/>
                </a:cubicBezTo>
                <a:cubicBezTo>
                  <a:pt x="21" y="103"/>
                  <a:pt x="21" y="103"/>
                  <a:pt x="21" y="103"/>
                </a:cubicBezTo>
                <a:cubicBezTo>
                  <a:pt x="25" y="107"/>
                  <a:pt x="25" y="107"/>
                  <a:pt x="25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9"/>
                  <a:pt x="33" y="119"/>
                  <a:pt x="33" y="119"/>
                </a:cubicBezTo>
                <a:cubicBezTo>
                  <a:pt x="52" y="92"/>
                  <a:pt x="52" y="92"/>
                  <a:pt x="52" y="92"/>
                </a:cubicBezTo>
                <a:cubicBezTo>
                  <a:pt x="52" y="88"/>
                  <a:pt x="52" y="88"/>
                  <a:pt x="52" y="88"/>
                </a:cubicBezTo>
                <a:cubicBezTo>
                  <a:pt x="56" y="88"/>
                  <a:pt x="56" y="88"/>
                  <a:pt x="56" y="88"/>
                </a:cubicBezTo>
                <a:cubicBezTo>
                  <a:pt x="60" y="84"/>
                  <a:pt x="60" y="84"/>
                  <a:pt x="60" y="84"/>
                </a:cubicBezTo>
                <a:cubicBezTo>
                  <a:pt x="60" y="72"/>
                  <a:pt x="60" y="72"/>
                  <a:pt x="60" y="72"/>
                </a:cubicBezTo>
                <a:cubicBezTo>
                  <a:pt x="64" y="68"/>
                  <a:pt x="64" y="68"/>
                  <a:pt x="64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8" y="57"/>
                  <a:pt x="68" y="57"/>
                  <a:pt x="68" y="57"/>
                </a:cubicBezTo>
                <a:cubicBezTo>
                  <a:pt x="68" y="53"/>
                  <a:pt x="68" y="53"/>
                  <a:pt x="68" y="53"/>
                </a:cubicBezTo>
                <a:cubicBezTo>
                  <a:pt x="64" y="49"/>
                  <a:pt x="64" y="49"/>
                  <a:pt x="64" y="49"/>
                </a:cubicBezTo>
                <a:cubicBezTo>
                  <a:pt x="60" y="45"/>
                  <a:pt x="60" y="45"/>
                  <a:pt x="60" y="45"/>
                </a:cubicBezTo>
                <a:cubicBezTo>
                  <a:pt x="60" y="41"/>
                  <a:pt x="60" y="41"/>
                  <a:pt x="60" y="41"/>
                </a:cubicBezTo>
                <a:cubicBezTo>
                  <a:pt x="69" y="26"/>
                  <a:pt x="69" y="26"/>
                  <a:pt x="69" y="26"/>
                </a:cubicBezTo>
                <a:cubicBezTo>
                  <a:pt x="63" y="18"/>
                  <a:pt x="63" y="18"/>
                  <a:pt x="63" y="18"/>
                </a:cubicBezTo>
                <a:lnTo>
                  <a:pt x="57" y="18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0" name="Freeform 32"/>
          <p:cNvSpPr>
            <a:spLocks/>
          </p:cNvSpPr>
          <p:nvPr/>
        </p:nvSpPr>
        <p:spPr bwMode="auto">
          <a:xfrm>
            <a:off x="5614108" y="4474900"/>
            <a:ext cx="1174668" cy="292348"/>
          </a:xfrm>
          <a:custGeom>
            <a:avLst/>
            <a:gdLst>
              <a:gd name="T0" fmla="*/ 302 w 336"/>
              <a:gd name="T1" fmla="*/ 0 h 78"/>
              <a:gd name="T2" fmla="*/ 94 w 336"/>
              <a:gd name="T3" fmla="*/ 0 h 78"/>
              <a:gd name="T4" fmla="*/ 94 w 336"/>
              <a:gd name="T5" fmla="*/ 13 h 78"/>
              <a:gd name="T6" fmla="*/ 38 w 336"/>
              <a:gd name="T7" fmla="*/ 13 h 78"/>
              <a:gd name="T8" fmla="*/ 38 w 336"/>
              <a:gd name="T9" fmla="*/ 12 h 78"/>
              <a:gd name="T10" fmla="*/ 38 w 336"/>
              <a:gd name="T11" fmla="*/ 12 h 78"/>
              <a:gd name="T12" fmla="*/ 33 w 336"/>
              <a:gd name="T13" fmla="*/ 21 h 78"/>
              <a:gd name="T14" fmla="*/ 33 w 336"/>
              <a:gd name="T15" fmla="*/ 21 h 78"/>
              <a:gd name="T16" fmla="*/ 33 w 336"/>
              <a:gd name="T17" fmla="*/ 21 h 78"/>
              <a:gd name="T18" fmla="*/ 30 w 336"/>
              <a:gd name="T19" fmla="*/ 24 h 78"/>
              <a:gd name="T20" fmla="*/ 29 w 336"/>
              <a:gd name="T21" fmla="*/ 26 h 78"/>
              <a:gd name="T22" fmla="*/ 26 w 336"/>
              <a:gd name="T23" fmla="*/ 28 h 78"/>
              <a:gd name="T24" fmla="*/ 26 w 336"/>
              <a:gd name="T25" fmla="*/ 29 h 78"/>
              <a:gd name="T26" fmla="*/ 26 w 336"/>
              <a:gd name="T27" fmla="*/ 33 h 78"/>
              <a:gd name="T28" fmla="*/ 24 w 336"/>
              <a:gd name="T29" fmla="*/ 37 h 78"/>
              <a:gd name="T30" fmla="*/ 23 w 336"/>
              <a:gd name="T31" fmla="*/ 39 h 78"/>
              <a:gd name="T32" fmla="*/ 23 w 336"/>
              <a:gd name="T33" fmla="*/ 40 h 78"/>
              <a:gd name="T34" fmla="*/ 23 w 336"/>
              <a:gd name="T35" fmla="*/ 42 h 78"/>
              <a:gd name="T36" fmla="*/ 23 w 336"/>
              <a:gd name="T37" fmla="*/ 44 h 78"/>
              <a:gd name="T38" fmla="*/ 20 w 336"/>
              <a:gd name="T39" fmla="*/ 44 h 78"/>
              <a:gd name="T40" fmla="*/ 22 w 336"/>
              <a:gd name="T41" fmla="*/ 46 h 78"/>
              <a:gd name="T42" fmla="*/ 17 w 336"/>
              <a:gd name="T43" fmla="*/ 50 h 78"/>
              <a:gd name="T44" fmla="*/ 14 w 336"/>
              <a:gd name="T45" fmla="*/ 58 h 78"/>
              <a:gd name="T46" fmla="*/ 6 w 336"/>
              <a:gd name="T47" fmla="*/ 64 h 78"/>
              <a:gd name="T48" fmla="*/ 6 w 336"/>
              <a:gd name="T49" fmla="*/ 70 h 78"/>
              <a:gd name="T50" fmla="*/ 2 w 336"/>
              <a:gd name="T51" fmla="*/ 74 h 78"/>
              <a:gd name="T52" fmla="*/ 0 w 336"/>
              <a:gd name="T53" fmla="*/ 78 h 78"/>
              <a:gd name="T54" fmla="*/ 0 w 336"/>
              <a:gd name="T55" fmla="*/ 78 h 78"/>
              <a:gd name="T56" fmla="*/ 94 w 336"/>
              <a:gd name="T57" fmla="*/ 78 h 78"/>
              <a:gd name="T58" fmla="*/ 189 w 336"/>
              <a:gd name="T59" fmla="*/ 78 h 78"/>
              <a:gd name="T60" fmla="*/ 230 w 336"/>
              <a:gd name="T61" fmla="*/ 78 h 78"/>
              <a:gd name="T62" fmla="*/ 230 w 336"/>
              <a:gd name="T63" fmla="*/ 78 h 78"/>
              <a:gd name="T64" fmla="*/ 230 w 336"/>
              <a:gd name="T65" fmla="*/ 75 h 78"/>
              <a:gd name="T66" fmla="*/ 230 w 336"/>
              <a:gd name="T67" fmla="*/ 73 h 78"/>
              <a:gd name="T68" fmla="*/ 231 w 336"/>
              <a:gd name="T69" fmla="*/ 72 h 78"/>
              <a:gd name="T70" fmla="*/ 233 w 336"/>
              <a:gd name="T71" fmla="*/ 70 h 78"/>
              <a:gd name="T72" fmla="*/ 233 w 336"/>
              <a:gd name="T73" fmla="*/ 70 h 78"/>
              <a:gd name="T74" fmla="*/ 237 w 336"/>
              <a:gd name="T75" fmla="*/ 65 h 78"/>
              <a:gd name="T76" fmla="*/ 245 w 336"/>
              <a:gd name="T77" fmla="*/ 61 h 78"/>
              <a:gd name="T78" fmla="*/ 249 w 336"/>
              <a:gd name="T79" fmla="*/ 58 h 78"/>
              <a:gd name="T80" fmla="*/ 257 w 336"/>
              <a:gd name="T81" fmla="*/ 58 h 78"/>
              <a:gd name="T82" fmla="*/ 261 w 336"/>
              <a:gd name="T83" fmla="*/ 52 h 78"/>
              <a:gd name="T84" fmla="*/ 269 w 336"/>
              <a:gd name="T85" fmla="*/ 48 h 78"/>
              <a:gd name="T86" fmla="*/ 272 w 336"/>
              <a:gd name="T87" fmla="*/ 48 h 78"/>
              <a:gd name="T88" fmla="*/ 276 w 336"/>
              <a:gd name="T89" fmla="*/ 45 h 78"/>
              <a:gd name="T90" fmla="*/ 280 w 336"/>
              <a:gd name="T91" fmla="*/ 45 h 78"/>
              <a:gd name="T92" fmla="*/ 280 w 336"/>
              <a:gd name="T93" fmla="*/ 41 h 78"/>
              <a:gd name="T94" fmla="*/ 296 w 336"/>
              <a:gd name="T95" fmla="*/ 34 h 78"/>
              <a:gd name="T96" fmla="*/ 314 w 336"/>
              <a:gd name="T97" fmla="*/ 34 h 78"/>
              <a:gd name="T98" fmla="*/ 324 w 336"/>
              <a:gd name="T99" fmla="*/ 29 h 78"/>
              <a:gd name="T100" fmla="*/ 324 w 336"/>
              <a:gd name="T101" fmla="*/ 28 h 78"/>
              <a:gd name="T102" fmla="*/ 325 w 336"/>
              <a:gd name="T103" fmla="*/ 25 h 78"/>
              <a:gd name="T104" fmla="*/ 327 w 336"/>
              <a:gd name="T105" fmla="*/ 22 h 78"/>
              <a:gd name="T106" fmla="*/ 333 w 336"/>
              <a:gd name="T107" fmla="*/ 22 h 78"/>
              <a:gd name="T108" fmla="*/ 336 w 336"/>
              <a:gd name="T109" fmla="*/ 15 h 78"/>
              <a:gd name="T110" fmla="*/ 336 w 336"/>
              <a:gd name="T111" fmla="*/ 0 h 78"/>
              <a:gd name="T112" fmla="*/ 336 w 336"/>
              <a:gd name="T113" fmla="*/ 0 h 78"/>
              <a:gd name="T114" fmla="*/ 336 w 336"/>
              <a:gd name="T115" fmla="*/ 0 h 78"/>
              <a:gd name="T116" fmla="*/ 303 w 336"/>
              <a:gd name="T117" fmla="*/ 0 h 78"/>
              <a:gd name="T118" fmla="*/ 303 w 336"/>
              <a:gd name="T119" fmla="*/ 0 h 78"/>
              <a:gd name="T120" fmla="*/ 302 w 336"/>
              <a:gd name="T121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36" h="78">
                <a:moveTo>
                  <a:pt x="302" y="0"/>
                </a:moveTo>
                <a:cubicBezTo>
                  <a:pt x="94" y="0"/>
                  <a:pt x="94" y="0"/>
                  <a:pt x="94" y="0"/>
                </a:cubicBezTo>
                <a:cubicBezTo>
                  <a:pt x="94" y="13"/>
                  <a:pt x="94" y="13"/>
                  <a:pt x="94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3" y="21"/>
                  <a:pt x="33" y="21"/>
                  <a:pt x="33" y="21"/>
                </a:cubicBezTo>
                <a:cubicBezTo>
                  <a:pt x="33" y="21"/>
                  <a:pt x="33" y="21"/>
                  <a:pt x="33" y="21"/>
                </a:cubicBezTo>
                <a:cubicBezTo>
                  <a:pt x="33" y="21"/>
                  <a:pt x="33" y="21"/>
                  <a:pt x="33" y="21"/>
                </a:cubicBezTo>
                <a:cubicBezTo>
                  <a:pt x="32" y="22"/>
                  <a:pt x="31" y="23"/>
                  <a:pt x="30" y="24"/>
                </a:cubicBezTo>
                <a:cubicBezTo>
                  <a:pt x="29" y="26"/>
                  <a:pt x="29" y="26"/>
                  <a:pt x="29" y="26"/>
                </a:cubicBezTo>
                <a:cubicBezTo>
                  <a:pt x="28" y="27"/>
                  <a:pt x="26" y="28"/>
                  <a:pt x="26" y="28"/>
                </a:cubicBezTo>
                <a:cubicBezTo>
                  <a:pt x="26" y="29"/>
                  <a:pt x="26" y="29"/>
                  <a:pt x="26" y="29"/>
                </a:cubicBezTo>
                <a:cubicBezTo>
                  <a:pt x="26" y="33"/>
                  <a:pt x="26" y="33"/>
                  <a:pt x="26" y="33"/>
                </a:cubicBezTo>
                <a:cubicBezTo>
                  <a:pt x="24" y="37"/>
                  <a:pt x="24" y="37"/>
                  <a:pt x="24" y="37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1"/>
                  <a:pt x="23" y="42"/>
                </a:cubicBezTo>
                <a:cubicBezTo>
                  <a:pt x="23" y="43"/>
                  <a:pt x="23" y="43"/>
                  <a:pt x="23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2" y="46"/>
                  <a:pt x="22" y="46"/>
                  <a:pt x="22" y="46"/>
                </a:cubicBezTo>
                <a:cubicBezTo>
                  <a:pt x="17" y="50"/>
                  <a:pt x="17" y="50"/>
                  <a:pt x="17" y="50"/>
                </a:cubicBezTo>
                <a:cubicBezTo>
                  <a:pt x="14" y="58"/>
                  <a:pt x="14" y="58"/>
                  <a:pt x="14" y="58"/>
                </a:cubicBezTo>
                <a:cubicBezTo>
                  <a:pt x="6" y="64"/>
                  <a:pt x="6" y="64"/>
                  <a:pt x="6" y="64"/>
                </a:cubicBezTo>
                <a:cubicBezTo>
                  <a:pt x="6" y="70"/>
                  <a:pt x="6" y="70"/>
                  <a:pt x="6" y="70"/>
                </a:cubicBezTo>
                <a:cubicBezTo>
                  <a:pt x="2" y="74"/>
                  <a:pt x="2" y="74"/>
                  <a:pt x="2" y="74"/>
                </a:cubicBezTo>
                <a:cubicBezTo>
                  <a:pt x="0" y="78"/>
                  <a:pt x="0" y="78"/>
                  <a:pt x="0" y="78"/>
                </a:cubicBezTo>
                <a:cubicBezTo>
                  <a:pt x="0" y="78"/>
                  <a:pt x="0" y="78"/>
                  <a:pt x="0" y="78"/>
                </a:cubicBezTo>
                <a:cubicBezTo>
                  <a:pt x="94" y="78"/>
                  <a:pt x="94" y="78"/>
                  <a:pt x="94" y="78"/>
                </a:cubicBezTo>
                <a:cubicBezTo>
                  <a:pt x="189" y="78"/>
                  <a:pt x="189" y="78"/>
                  <a:pt x="189" y="78"/>
                </a:cubicBezTo>
                <a:cubicBezTo>
                  <a:pt x="230" y="78"/>
                  <a:pt x="230" y="78"/>
                  <a:pt x="230" y="78"/>
                </a:cubicBezTo>
                <a:cubicBezTo>
                  <a:pt x="230" y="78"/>
                  <a:pt x="230" y="78"/>
                  <a:pt x="230" y="78"/>
                </a:cubicBezTo>
                <a:cubicBezTo>
                  <a:pt x="230" y="75"/>
                  <a:pt x="230" y="75"/>
                  <a:pt x="230" y="75"/>
                </a:cubicBezTo>
                <a:cubicBezTo>
                  <a:pt x="230" y="74"/>
                  <a:pt x="230" y="73"/>
                  <a:pt x="230" y="73"/>
                </a:cubicBezTo>
                <a:cubicBezTo>
                  <a:pt x="230" y="73"/>
                  <a:pt x="230" y="73"/>
                  <a:pt x="231" y="72"/>
                </a:cubicBezTo>
                <a:cubicBezTo>
                  <a:pt x="233" y="70"/>
                  <a:pt x="233" y="70"/>
                  <a:pt x="233" y="70"/>
                </a:cubicBezTo>
                <a:cubicBezTo>
                  <a:pt x="233" y="70"/>
                  <a:pt x="233" y="70"/>
                  <a:pt x="233" y="70"/>
                </a:cubicBezTo>
                <a:cubicBezTo>
                  <a:pt x="234" y="68"/>
                  <a:pt x="235" y="65"/>
                  <a:pt x="237" y="65"/>
                </a:cubicBezTo>
                <a:cubicBezTo>
                  <a:pt x="239" y="65"/>
                  <a:pt x="245" y="61"/>
                  <a:pt x="245" y="61"/>
                </a:cubicBezTo>
                <a:cubicBezTo>
                  <a:pt x="249" y="58"/>
                  <a:pt x="249" y="58"/>
                  <a:pt x="249" y="58"/>
                </a:cubicBezTo>
                <a:cubicBezTo>
                  <a:pt x="257" y="58"/>
                  <a:pt x="257" y="58"/>
                  <a:pt x="257" y="58"/>
                </a:cubicBezTo>
                <a:cubicBezTo>
                  <a:pt x="261" y="52"/>
                  <a:pt x="261" y="52"/>
                  <a:pt x="261" y="52"/>
                </a:cubicBezTo>
                <a:cubicBezTo>
                  <a:pt x="269" y="48"/>
                  <a:pt x="269" y="48"/>
                  <a:pt x="269" y="48"/>
                </a:cubicBezTo>
                <a:cubicBezTo>
                  <a:pt x="272" y="48"/>
                  <a:pt x="272" y="48"/>
                  <a:pt x="272" y="48"/>
                </a:cubicBezTo>
                <a:cubicBezTo>
                  <a:pt x="276" y="45"/>
                  <a:pt x="276" y="45"/>
                  <a:pt x="276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0" y="41"/>
                  <a:pt x="280" y="41"/>
                  <a:pt x="280" y="41"/>
                </a:cubicBezTo>
                <a:cubicBezTo>
                  <a:pt x="296" y="34"/>
                  <a:pt x="296" y="34"/>
                  <a:pt x="296" y="34"/>
                </a:cubicBezTo>
                <a:cubicBezTo>
                  <a:pt x="314" y="34"/>
                  <a:pt x="314" y="34"/>
                  <a:pt x="314" y="34"/>
                </a:cubicBezTo>
                <a:cubicBezTo>
                  <a:pt x="324" y="29"/>
                  <a:pt x="324" y="29"/>
                  <a:pt x="324" y="29"/>
                </a:cubicBezTo>
                <a:cubicBezTo>
                  <a:pt x="324" y="28"/>
                  <a:pt x="324" y="28"/>
                  <a:pt x="324" y="28"/>
                </a:cubicBezTo>
                <a:cubicBezTo>
                  <a:pt x="324" y="27"/>
                  <a:pt x="324" y="26"/>
                  <a:pt x="325" y="25"/>
                </a:cubicBezTo>
                <a:cubicBezTo>
                  <a:pt x="327" y="22"/>
                  <a:pt x="327" y="22"/>
                  <a:pt x="327" y="22"/>
                </a:cubicBezTo>
                <a:cubicBezTo>
                  <a:pt x="333" y="22"/>
                  <a:pt x="333" y="22"/>
                  <a:pt x="333" y="22"/>
                </a:cubicBezTo>
                <a:cubicBezTo>
                  <a:pt x="336" y="15"/>
                  <a:pt x="336" y="15"/>
                  <a:pt x="336" y="15"/>
                </a:cubicBezTo>
                <a:cubicBezTo>
                  <a:pt x="336" y="0"/>
                  <a:pt x="336" y="0"/>
                  <a:pt x="336" y="0"/>
                </a:cubicBezTo>
                <a:cubicBezTo>
                  <a:pt x="336" y="0"/>
                  <a:pt x="336" y="0"/>
                  <a:pt x="336" y="0"/>
                </a:cubicBezTo>
                <a:cubicBezTo>
                  <a:pt x="336" y="0"/>
                  <a:pt x="336" y="0"/>
                  <a:pt x="336" y="0"/>
                </a:cubicBezTo>
                <a:cubicBezTo>
                  <a:pt x="303" y="0"/>
                  <a:pt x="303" y="0"/>
                  <a:pt x="303" y="0"/>
                </a:cubicBezTo>
                <a:cubicBezTo>
                  <a:pt x="303" y="0"/>
                  <a:pt x="303" y="0"/>
                  <a:pt x="303" y="0"/>
                </a:cubicBezTo>
                <a:lnTo>
                  <a:pt x="302" y="0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1" name="Freeform 33"/>
          <p:cNvSpPr>
            <a:spLocks/>
          </p:cNvSpPr>
          <p:nvPr/>
        </p:nvSpPr>
        <p:spPr bwMode="auto">
          <a:xfrm>
            <a:off x="4068860" y="3798375"/>
            <a:ext cx="996370" cy="545343"/>
          </a:xfrm>
          <a:custGeom>
            <a:avLst/>
            <a:gdLst>
              <a:gd name="T0" fmla="*/ 285 w 285"/>
              <a:gd name="T1" fmla="*/ 144 h 145"/>
              <a:gd name="T2" fmla="*/ 285 w 285"/>
              <a:gd name="T3" fmla="*/ 54 h 145"/>
              <a:gd name="T4" fmla="*/ 285 w 285"/>
              <a:gd name="T5" fmla="*/ 53 h 145"/>
              <a:gd name="T6" fmla="*/ 282 w 285"/>
              <a:gd name="T7" fmla="*/ 50 h 145"/>
              <a:gd name="T8" fmla="*/ 273 w 285"/>
              <a:gd name="T9" fmla="*/ 42 h 145"/>
              <a:gd name="T10" fmla="*/ 273 w 285"/>
              <a:gd name="T11" fmla="*/ 35 h 145"/>
              <a:gd name="T12" fmla="*/ 270 w 285"/>
              <a:gd name="T13" fmla="*/ 35 h 145"/>
              <a:gd name="T14" fmla="*/ 269 w 285"/>
              <a:gd name="T15" fmla="*/ 16 h 145"/>
              <a:gd name="T16" fmla="*/ 269 w 285"/>
              <a:gd name="T17" fmla="*/ 15 h 145"/>
              <a:gd name="T18" fmla="*/ 269 w 285"/>
              <a:gd name="T19" fmla="*/ 15 h 145"/>
              <a:gd name="T20" fmla="*/ 269 w 285"/>
              <a:gd name="T21" fmla="*/ 15 h 145"/>
              <a:gd name="T22" fmla="*/ 269 w 285"/>
              <a:gd name="T23" fmla="*/ 15 h 145"/>
              <a:gd name="T24" fmla="*/ 265 w 285"/>
              <a:gd name="T25" fmla="*/ 13 h 145"/>
              <a:gd name="T26" fmla="*/ 261 w 285"/>
              <a:gd name="T27" fmla="*/ 13 h 145"/>
              <a:gd name="T28" fmla="*/ 256 w 285"/>
              <a:gd name="T29" fmla="*/ 13 h 145"/>
              <a:gd name="T30" fmla="*/ 256 w 285"/>
              <a:gd name="T31" fmla="*/ 7 h 145"/>
              <a:gd name="T32" fmla="*/ 251 w 285"/>
              <a:gd name="T33" fmla="*/ 0 h 145"/>
              <a:gd name="T34" fmla="*/ 251 w 285"/>
              <a:gd name="T35" fmla="*/ 0 h 145"/>
              <a:gd name="T36" fmla="*/ 1 w 285"/>
              <a:gd name="T37" fmla="*/ 0 h 145"/>
              <a:gd name="T38" fmla="*/ 0 w 285"/>
              <a:gd name="T39" fmla="*/ 0 h 145"/>
              <a:gd name="T40" fmla="*/ 0 w 285"/>
              <a:gd name="T41" fmla="*/ 1 h 145"/>
              <a:gd name="T42" fmla="*/ 0 w 285"/>
              <a:gd name="T43" fmla="*/ 145 h 145"/>
              <a:gd name="T44" fmla="*/ 1 w 285"/>
              <a:gd name="T45" fmla="*/ 145 h 145"/>
              <a:gd name="T46" fmla="*/ 285 w 285"/>
              <a:gd name="T47" fmla="*/ 145 h 145"/>
              <a:gd name="T48" fmla="*/ 285 w 285"/>
              <a:gd name="T49" fmla="*/ 145 h 145"/>
              <a:gd name="T50" fmla="*/ 285 w 285"/>
              <a:gd name="T51" fmla="*/ 144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85" h="145">
                <a:moveTo>
                  <a:pt x="285" y="144"/>
                </a:moveTo>
                <a:cubicBezTo>
                  <a:pt x="285" y="54"/>
                  <a:pt x="285" y="54"/>
                  <a:pt x="285" y="54"/>
                </a:cubicBezTo>
                <a:cubicBezTo>
                  <a:pt x="285" y="53"/>
                  <a:pt x="285" y="53"/>
                  <a:pt x="285" y="53"/>
                </a:cubicBezTo>
                <a:cubicBezTo>
                  <a:pt x="284" y="53"/>
                  <a:pt x="283" y="52"/>
                  <a:pt x="282" y="50"/>
                </a:cubicBezTo>
                <a:cubicBezTo>
                  <a:pt x="273" y="42"/>
                  <a:pt x="273" y="42"/>
                  <a:pt x="273" y="42"/>
                </a:cubicBezTo>
                <a:cubicBezTo>
                  <a:pt x="273" y="35"/>
                  <a:pt x="273" y="35"/>
                  <a:pt x="273" y="35"/>
                </a:cubicBezTo>
                <a:cubicBezTo>
                  <a:pt x="270" y="35"/>
                  <a:pt x="270" y="35"/>
                  <a:pt x="270" y="35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5"/>
                  <a:pt x="269" y="15"/>
                  <a:pt x="269" y="15"/>
                </a:cubicBezTo>
                <a:cubicBezTo>
                  <a:pt x="269" y="15"/>
                  <a:pt x="269" y="15"/>
                  <a:pt x="269" y="15"/>
                </a:cubicBezTo>
                <a:cubicBezTo>
                  <a:pt x="269" y="15"/>
                  <a:pt x="269" y="15"/>
                  <a:pt x="269" y="15"/>
                </a:cubicBezTo>
                <a:cubicBezTo>
                  <a:pt x="269" y="15"/>
                  <a:pt x="269" y="15"/>
                  <a:pt x="269" y="15"/>
                </a:cubicBezTo>
                <a:cubicBezTo>
                  <a:pt x="268" y="14"/>
                  <a:pt x="267" y="13"/>
                  <a:pt x="265" y="13"/>
                </a:cubicBezTo>
                <a:cubicBezTo>
                  <a:pt x="261" y="13"/>
                  <a:pt x="261" y="13"/>
                  <a:pt x="261" y="13"/>
                </a:cubicBezTo>
                <a:cubicBezTo>
                  <a:pt x="256" y="13"/>
                  <a:pt x="256" y="13"/>
                  <a:pt x="256" y="13"/>
                </a:cubicBezTo>
                <a:cubicBezTo>
                  <a:pt x="256" y="7"/>
                  <a:pt x="256" y="7"/>
                  <a:pt x="256" y="7"/>
                </a:cubicBezTo>
                <a:cubicBezTo>
                  <a:pt x="251" y="0"/>
                  <a:pt x="251" y="0"/>
                  <a:pt x="251" y="0"/>
                </a:cubicBezTo>
                <a:cubicBezTo>
                  <a:pt x="251" y="0"/>
                  <a:pt x="251" y="0"/>
                  <a:pt x="25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145"/>
                  <a:pt x="0" y="145"/>
                  <a:pt x="0" y="145"/>
                </a:cubicBezTo>
                <a:cubicBezTo>
                  <a:pt x="1" y="145"/>
                  <a:pt x="1" y="145"/>
                  <a:pt x="1" y="145"/>
                </a:cubicBezTo>
                <a:cubicBezTo>
                  <a:pt x="285" y="145"/>
                  <a:pt x="285" y="145"/>
                  <a:pt x="285" y="145"/>
                </a:cubicBezTo>
                <a:cubicBezTo>
                  <a:pt x="285" y="145"/>
                  <a:pt x="285" y="145"/>
                  <a:pt x="285" y="145"/>
                </a:cubicBezTo>
                <a:lnTo>
                  <a:pt x="285" y="144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2" name="Freeform 34"/>
          <p:cNvSpPr>
            <a:spLocks/>
          </p:cNvSpPr>
          <p:nvPr/>
        </p:nvSpPr>
        <p:spPr bwMode="auto">
          <a:xfrm>
            <a:off x="5746957" y="4122583"/>
            <a:ext cx="1006858" cy="401042"/>
          </a:xfrm>
          <a:custGeom>
            <a:avLst/>
            <a:gdLst>
              <a:gd name="T0" fmla="*/ 284 w 288"/>
              <a:gd name="T1" fmla="*/ 65 h 107"/>
              <a:gd name="T2" fmla="*/ 282 w 288"/>
              <a:gd name="T3" fmla="*/ 65 h 107"/>
              <a:gd name="T4" fmla="*/ 279 w 288"/>
              <a:gd name="T5" fmla="*/ 64 h 107"/>
              <a:gd name="T6" fmla="*/ 272 w 288"/>
              <a:gd name="T7" fmla="*/ 58 h 107"/>
              <a:gd name="T8" fmla="*/ 270 w 288"/>
              <a:gd name="T9" fmla="*/ 51 h 107"/>
              <a:gd name="T10" fmla="*/ 271 w 288"/>
              <a:gd name="T11" fmla="*/ 42 h 107"/>
              <a:gd name="T12" fmla="*/ 274 w 288"/>
              <a:gd name="T13" fmla="*/ 32 h 107"/>
              <a:gd name="T14" fmla="*/ 272 w 288"/>
              <a:gd name="T15" fmla="*/ 28 h 107"/>
              <a:gd name="T16" fmla="*/ 252 w 288"/>
              <a:gd name="T17" fmla="*/ 21 h 107"/>
              <a:gd name="T18" fmla="*/ 240 w 288"/>
              <a:gd name="T19" fmla="*/ 17 h 107"/>
              <a:gd name="T20" fmla="*/ 232 w 288"/>
              <a:gd name="T21" fmla="*/ 18 h 107"/>
              <a:gd name="T22" fmla="*/ 203 w 288"/>
              <a:gd name="T23" fmla="*/ 12 h 107"/>
              <a:gd name="T24" fmla="*/ 193 w 288"/>
              <a:gd name="T25" fmla="*/ 0 h 107"/>
              <a:gd name="T26" fmla="*/ 183 w 288"/>
              <a:gd name="T27" fmla="*/ 0 h 107"/>
              <a:gd name="T28" fmla="*/ 171 w 288"/>
              <a:gd name="T29" fmla="*/ 5 h 107"/>
              <a:gd name="T30" fmla="*/ 171 w 288"/>
              <a:gd name="T31" fmla="*/ 5 h 107"/>
              <a:gd name="T32" fmla="*/ 158 w 288"/>
              <a:gd name="T33" fmla="*/ 18 h 107"/>
              <a:gd name="T34" fmla="*/ 151 w 288"/>
              <a:gd name="T35" fmla="*/ 25 h 107"/>
              <a:gd name="T36" fmla="*/ 133 w 288"/>
              <a:gd name="T37" fmla="*/ 35 h 107"/>
              <a:gd name="T38" fmla="*/ 136 w 288"/>
              <a:gd name="T39" fmla="*/ 40 h 107"/>
              <a:gd name="T40" fmla="*/ 136 w 288"/>
              <a:gd name="T41" fmla="*/ 47 h 107"/>
              <a:gd name="T42" fmla="*/ 129 w 288"/>
              <a:gd name="T43" fmla="*/ 46 h 107"/>
              <a:gd name="T44" fmla="*/ 122 w 288"/>
              <a:gd name="T45" fmla="*/ 40 h 107"/>
              <a:gd name="T46" fmla="*/ 121 w 288"/>
              <a:gd name="T47" fmla="*/ 41 h 107"/>
              <a:gd name="T48" fmla="*/ 108 w 288"/>
              <a:gd name="T49" fmla="*/ 47 h 107"/>
              <a:gd name="T50" fmla="*/ 103 w 288"/>
              <a:gd name="T51" fmla="*/ 47 h 107"/>
              <a:gd name="T52" fmla="*/ 94 w 288"/>
              <a:gd name="T53" fmla="*/ 47 h 107"/>
              <a:gd name="T54" fmla="*/ 88 w 288"/>
              <a:gd name="T55" fmla="*/ 48 h 107"/>
              <a:gd name="T56" fmla="*/ 78 w 288"/>
              <a:gd name="T57" fmla="*/ 47 h 107"/>
              <a:gd name="T58" fmla="*/ 68 w 288"/>
              <a:gd name="T59" fmla="*/ 41 h 107"/>
              <a:gd name="T60" fmla="*/ 62 w 288"/>
              <a:gd name="T61" fmla="*/ 48 h 107"/>
              <a:gd name="T62" fmla="*/ 63 w 288"/>
              <a:gd name="T63" fmla="*/ 49 h 107"/>
              <a:gd name="T64" fmla="*/ 60 w 288"/>
              <a:gd name="T65" fmla="*/ 54 h 107"/>
              <a:gd name="T66" fmla="*/ 56 w 288"/>
              <a:gd name="T67" fmla="*/ 51 h 107"/>
              <a:gd name="T68" fmla="*/ 41 w 288"/>
              <a:gd name="T69" fmla="*/ 51 h 107"/>
              <a:gd name="T70" fmla="*/ 33 w 288"/>
              <a:gd name="T71" fmla="*/ 53 h 107"/>
              <a:gd name="T72" fmla="*/ 22 w 288"/>
              <a:gd name="T73" fmla="*/ 63 h 107"/>
              <a:gd name="T74" fmla="*/ 12 w 288"/>
              <a:gd name="T75" fmla="*/ 63 h 107"/>
              <a:gd name="T76" fmla="*/ 8 w 288"/>
              <a:gd name="T77" fmla="*/ 92 h 107"/>
              <a:gd name="T78" fmla="*/ 0 w 288"/>
              <a:gd name="T79" fmla="*/ 106 h 107"/>
              <a:gd name="T80" fmla="*/ 56 w 288"/>
              <a:gd name="T81" fmla="*/ 107 h 107"/>
              <a:gd name="T82" fmla="*/ 264 w 288"/>
              <a:gd name="T83" fmla="*/ 94 h 107"/>
              <a:gd name="T84" fmla="*/ 265 w 288"/>
              <a:gd name="T85" fmla="*/ 94 h 107"/>
              <a:gd name="T86" fmla="*/ 271 w 288"/>
              <a:gd name="T87" fmla="*/ 90 h 107"/>
              <a:gd name="T88" fmla="*/ 288 w 288"/>
              <a:gd name="T89" fmla="*/ 81 h 107"/>
              <a:gd name="T90" fmla="*/ 288 w 288"/>
              <a:gd name="T91" fmla="*/ 76 h 107"/>
              <a:gd name="T92" fmla="*/ 288 w 288"/>
              <a:gd name="T93" fmla="*/ 71 h 107"/>
              <a:gd name="T94" fmla="*/ 286 w 288"/>
              <a:gd name="T95" fmla="*/ 68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8" h="107">
                <a:moveTo>
                  <a:pt x="286" y="68"/>
                </a:moveTo>
                <a:cubicBezTo>
                  <a:pt x="285" y="67"/>
                  <a:pt x="284" y="66"/>
                  <a:pt x="284" y="65"/>
                </a:cubicBezTo>
                <a:cubicBezTo>
                  <a:pt x="283" y="64"/>
                  <a:pt x="283" y="64"/>
                  <a:pt x="283" y="64"/>
                </a:cubicBezTo>
                <a:cubicBezTo>
                  <a:pt x="282" y="65"/>
                  <a:pt x="282" y="65"/>
                  <a:pt x="282" y="65"/>
                </a:cubicBezTo>
                <a:cubicBezTo>
                  <a:pt x="281" y="65"/>
                  <a:pt x="281" y="65"/>
                  <a:pt x="281" y="65"/>
                </a:cubicBezTo>
                <a:cubicBezTo>
                  <a:pt x="280" y="65"/>
                  <a:pt x="279" y="65"/>
                  <a:pt x="279" y="64"/>
                </a:cubicBezTo>
                <a:cubicBezTo>
                  <a:pt x="277" y="62"/>
                  <a:pt x="276" y="61"/>
                  <a:pt x="275" y="60"/>
                </a:cubicBezTo>
                <a:cubicBezTo>
                  <a:pt x="274" y="59"/>
                  <a:pt x="273" y="59"/>
                  <a:pt x="272" y="58"/>
                </a:cubicBezTo>
                <a:cubicBezTo>
                  <a:pt x="271" y="56"/>
                  <a:pt x="271" y="56"/>
                  <a:pt x="271" y="56"/>
                </a:cubicBezTo>
                <a:cubicBezTo>
                  <a:pt x="270" y="51"/>
                  <a:pt x="270" y="51"/>
                  <a:pt x="270" y="51"/>
                </a:cubicBezTo>
                <a:cubicBezTo>
                  <a:pt x="270" y="50"/>
                  <a:pt x="270" y="50"/>
                  <a:pt x="270" y="49"/>
                </a:cubicBezTo>
                <a:cubicBezTo>
                  <a:pt x="270" y="47"/>
                  <a:pt x="271" y="44"/>
                  <a:pt x="271" y="42"/>
                </a:cubicBezTo>
                <a:cubicBezTo>
                  <a:pt x="271" y="41"/>
                  <a:pt x="271" y="39"/>
                  <a:pt x="272" y="36"/>
                </a:cubicBezTo>
                <a:cubicBezTo>
                  <a:pt x="274" y="32"/>
                  <a:pt x="274" y="32"/>
                  <a:pt x="274" y="32"/>
                </a:cubicBezTo>
                <a:cubicBezTo>
                  <a:pt x="274" y="30"/>
                  <a:pt x="274" y="30"/>
                  <a:pt x="274" y="30"/>
                </a:cubicBezTo>
                <a:cubicBezTo>
                  <a:pt x="272" y="28"/>
                  <a:pt x="272" y="28"/>
                  <a:pt x="272" y="28"/>
                </a:cubicBezTo>
                <a:cubicBezTo>
                  <a:pt x="265" y="21"/>
                  <a:pt x="265" y="21"/>
                  <a:pt x="265" y="21"/>
                </a:cubicBezTo>
                <a:cubicBezTo>
                  <a:pt x="252" y="21"/>
                  <a:pt x="252" y="21"/>
                  <a:pt x="252" y="21"/>
                </a:cubicBezTo>
                <a:cubicBezTo>
                  <a:pt x="252" y="21"/>
                  <a:pt x="246" y="21"/>
                  <a:pt x="243" y="18"/>
                </a:cubicBezTo>
                <a:cubicBezTo>
                  <a:pt x="242" y="18"/>
                  <a:pt x="241" y="17"/>
                  <a:pt x="240" y="17"/>
                </a:cubicBezTo>
                <a:cubicBezTo>
                  <a:pt x="237" y="17"/>
                  <a:pt x="235" y="18"/>
                  <a:pt x="235" y="18"/>
                </a:cubicBezTo>
                <a:cubicBezTo>
                  <a:pt x="232" y="18"/>
                  <a:pt x="232" y="18"/>
                  <a:pt x="232" y="18"/>
                </a:cubicBezTo>
                <a:cubicBezTo>
                  <a:pt x="229" y="18"/>
                  <a:pt x="228" y="13"/>
                  <a:pt x="227" y="12"/>
                </a:cubicBezTo>
                <a:cubicBezTo>
                  <a:pt x="203" y="12"/>
                  <a:pt x="203" y="12"/>
                  <a:pt x="203" y="12"/>
                </a:cubicBezTo>
                <a:cubicBezTo>
                  <a:pt x="198" y="6"/>
                  <a:pt x="198" y="6"/>
                  <a:pt x="198" y="6"/>
                </a:cubicBezTo>
                <a:cubicBezTo>
                  <a:pt x="193" y="0"/>
                  <a:pt x="193" y="0"/>
                  <a:pt x="193" y="0"/>
                </a:cubicBezTo>
                <a:cubicBezTo>
                  <a:pt x="183" y="0"/>
                  <a:pt x="183" y="0"/>
                  <a:pt x="183" y="0"/>
                </a:cubicBezTo>
                <a:cubicBezTo>
                  <a:pt x="183" y="0"/>
                  <a:pt x="183" y="0"/>
                  <a:pt x="183" y="0"/>
                </a:cubicBezTo>
                <a:cubicBezTo>
                  <a:pt x="178" y="5"/>
                  <a:pt x="178" y="5"/>
                  <a:pt x="178" y="5"/>
                </a:cubicBezTo>
                <a:cubicBezTo>
                  <a:pt x="171" y="5"/>
                  <a:pt x="171" y="5"/>
                  <a:pt x="171" y="5"/>
                </a:cubicBezTo>
                <a:cubicBezTo>
                  <a:pt x="171" y="5"/>
                  <a:pt x="171" y="5"/>
                  <a:pt x="171" y="5"/>
                </a:cubicBezTo>
                <a:cubicBezTo>
                  <a:pt x="171" y="5"/>
                  <a:pt x="171" y="5"/>
                  <a:pt x="171" y="5"/>
                </a:cubicBezTo>
                <a:cubicBezTo>
                  <a:pt x="171" y="5"/>
                  <a:pt x="165" y="9"/>
                  <a:pt x="161" y="9"/>
                </a:cubicBezTo>
                <a:cubicBezTo>
                  <a:pt x="157" y="10"/>
                  <a:pt x="158" y="17"/>
                  <a:pt x="158" y="18"/>
                </a:cubicBezTo>
                <a:cubicBezTo>
                  <a:pt x="158" y="19"/>
                  <a:pt x="158" y="19"/>
                  <a:pt x="158" y="19"/>
                </a:cubicBezTo>
                <a:cubicBezTo>
                  <a:pt x="151" y="25"/>
                  <a:pt x="151" y="25"/>
                  <a:pt x="151" y="25"/>
                </a:cubicBezTo>
                <a:cubicBezTo>
                  <a:pt x="151" y="25"/>
                  <a:pt x="144" y="30"/>
                  <a:pt x="136" y="33"/>
                </a:cubicBezTo>
                <a:cubicBezTo>
                  <a:pt x="134" y="34"/>
                  <a:pt x="133" y="35"/>
                  <a:pt x="133" y="35"/>
                </a:cubicBezTo>
                <a:cubicBezTo>
                  <a:pt x="134" y="36"/>
                  <a:pt x="134" y="36"/>
                  <a:pt x="134" y="36"/>
                </a:cubicBezTo>
                <a:cubicBezTo>
                  <a:pt x="136" y="37"/>
                  <a:pt x="137" y="38"/>
                  <a:pt x="136" y="40"/>
                </a:cubicBezTo>
                <a:cubicBezTo>
                  <a:pt x="135" y="42"/>
                  <a:pt x="135" y="44"/>
                  <a:pt x="136" y="45"/>
                </a:cubicBezTo>
                <a:cubicBezTo>
                  <a:pt x="136" y="47"/>
                  <a:pt x="136" y="47"/>
                  <a:pt x="136" y="47"/>
                </a:cubicBezTo>
                <a:cubicBezTo>
                  <a:pt x="129" y="47"/>
                  <a:pt x="129" y="47"/>
                  <a:pt x="129" y="47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28" y="45"/>
                  <a:pt x="126" y="42"/>
                  <a:pt x="124" y="41"/>
                </a:cubicBezTo>
                <a:cubicBezTo>
                  <a:pt x="123" y="40"/>
                  <a:pt x="123" y="40"/>
                  <a:pt x="122" y="40"/>
                </a:cubicBezTo>
                <a:cubicBezTo>
                  <a:pt x="122" y="40"/>
                  <a:pt x="121" y="40"/>
                  <a:pt x="121" y="41"/>
                </a:cubicBezTo>
                <a:cubicBezTo>
                  <a:pt x="121" y="41"/>
                  <a:pt x="121" y="41"/>
                  <a:pt x="121" y="41"/>
                </a:cubicBezTo>
                <a:cubicBezTo>
                  <a:pt x="114" y="41"/>
                  <a:pt x="114" y="41"/>
                  <a:pt x="114" y="41"/>
                </a:cubicBezTo>
                <a:cubicBezTo>
                  <a:pt x="108" y="47"/>
                  <a:pt x="108" y="47"/>
                  <a:pt x="108" y="47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103" y="47"/>
                  <a:pt x="101" y="47"/>
                  <a:pt x="98" y="47"/>
                </a:cubicBezTo>
                <a:cubicBezTo>
                  <a:pt x="97" y="47"/>
                  <a:pt x="95" y="47"/>
                  <a:pt x="94" y="47"/>
                </a:cubicBezTo>
                <a:cubicBezTo>
                  <a:pt x="92" y="48"/>
                  <a:pt x="91" y="48"/>
                  <a:pt x="91" y="48"/>
                </a:cubicBezTo>
                <a:cubicBezTo>
                  <a:pt x="88" y="48"/>
                  <a:pt x="88" y="48"/>
                  <a:pt x="88" y="48"/>
                </a:cubicBezTo>
                <a:cubicBezTo>
                  <a:pt x="89" y="47"/>
                  <a:pt x="89" y="47"/>
                  <a:pt x="89" y="47"/>
                </a:cubicBezTo>
                <a:cubicBezTo>
                  <a:pt x="78" y="47"/>
                  <a:pt x="78" y="47"/>
                  <a:pt x="78" y="47"/>
                </a:cubicBezTo>
                <a:cubicBezTo>
                  <a:pt x="70" y="45"/>
                  <a:pt x="70" y="45"/>
                  <a:pt x="70" y="45"/>
                </a:cubicBezTo>
                <a:cubicBezTo>
                  <a:pt x="68" y="41"/>
                  <a:pt x="68" y="41"/>
                  <a:pt x="68" y="41"/>
                </a:cubicBezTo>
                <a:cubicBezTo>
                  <a:pt x="64" y="46"/>
                  <a:pt x="64" y="46"/>
                  <a:pt x="64" y="46"/>
                </a:cubicBezTo>
                <a:cubicBezTo>
                  <a:pt x="63" y="47"/>
                  <a:pt x="63" y="47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9"/>
                  <a:pt x="63" y="49"/>
                  <a:pt x="63" y="49"/>
                </a:cubicBezTo>
                <a:cubicBezTo>
                  <a:pt x="63" y="49"/>
                  <a:pt x="63" y="50"/>
                  <a:pt x="62" y="51"/>
                </a:cubicBezTo>
                <a:cubicBezTo>
                  <a:pt x="62" y="53"/>
                  <a:pt x="61" y="54"/>
                  <a:pt x="60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58" y="54"/>
                  <a:pt x="56" y="52"/>
                  <a:pt x="56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37" y="52"/>
                  <a:pt x="34" y="53"/>
                  <a:pt x="33" y="53"/>
                </a:cubicBezTo>
                <a:cubicBezTo>
                  <a:pt x="26" y="58"/>
                  <a:pt x="26" y="58"/>
                  <a:pt x="26" y="58"/>
                </a:cubicBezTo>
                <a:cubicBezTo>
                  <a:pt x="22" y="63"/>
                  <a:pt x="22" y="63"/>
                  <a:pt x="2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4" y="75"/>
                  <a:pt x="14" y="75"/>
                  <a:pt x="14" y="75"/>
                </a:cubicBezTo>
                <a:cubicBezTo>
                  <a:pt x="17" y="85"/>
                  <a:pt x="9" y="91"/>
                  <a:pt x="8" y="92"/>
                </a:cubicBezTo>
                <a:cubicBezTo>
                  <a:pt x="7" y="92"/>
                  <a:pt x="7" y="92"/>
                  <a:pt x="7" y="92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7"/>
                  <a:pt x="0" y="107"/>
                  <a:pt x="0" y="107"/>
                </a:cubicBezTo>
                <a:cubicBezTo>
                  <a:pt x="56" y="107"/>
                  <a:pt x="56" y="107"/>
                  <a:pt x="56" y="107"/>
                </a:cubicBezTo>
                <a:cubicBezTo>
                  <a:pt x="56" y="94"/>
                  <a:pt x="56" y="94"/>
                  <a:pt x="56" y="94"/>
                </a:cubicBezTo>
                <a:cubicBezTo>
                  <a:pt x="264" y="94"/>
                  <a:pt x="264" y="94"/>
                  <a:pt x="264" y="94"/>
                </a:cubicBezTo>
                <a:cubicBezTo>
                  <a:pt x="265" y="94"/>
                  <a:pt x="265" y="94"/>
                  <a:pt x="265" y="94"/>
                </a:cubicBezTo>
                <a:cubicBezTo>
                  <a:pt x="265" y="94"/>
                  <a:pt x="265" y="94"/>
                  <a:pt x="265" y="94"/>
                </a:cubicBezTo>
                <a:cubicBezTo>
                  <a:pt x="267" y="93"/>
                  <a:pt x="267" y="93"/>
                  <a:pt x="267" y="93"/>
                </a:cubicBezTo>
                <a:cubicBezTo>
                  <a:pt x="268" y="92"/>
                  <a:pt x="270" y="90"/>
                  <a:pt x="271" y="90"/>
                </a:cubicBezTo>
                <a:cubicBezTo>
                  <a:pt x="274" y="88"/>
                  <a:pt x="277" y="86"/>
                  <a:pt x="278" y="85"/>
                </a:cubicBezTo>
                <a:cubicBezTo>
                  <a:pt x="288" y="81"/>
                  <a:pt x="288" y="81"/>
                  <a:pt x="288" y="81"/>
                </a:cubicBezTo>
                <a:cubicBezTo>
                  <a:pt x="287" y="80"/>
                  <a:pt x="287" y="80"/>
                  <a:pt x="287" y="80"/>
                </a:cubicBezTo>
                <a:cubicBezTo>
                  <a:pt x="287" y="79"/>
                  <a:pt x="287" y="77"/>
                  <a:pt x="288" y="76"/>
                </a:cubicBezTo>
                <a:cubicBezTo>
                  <a:pt x="288" y="74"/>
                  <a:pt x="288" y="74"/>
                  <a:pt x="288" y="73"/>
                </a:cubicBezTo>
                <a:cubicBezTo>
                  <a:pt x="288" y="72"/>
                  <a:pt x="288" y="72"/>
                  <a:pt x="288" y="71"/>
                </a:cubicBezTo>
                <a:cubicBezTo>
                  <a:pt x="288" y="71"/>
                  <a:pt x="288" y="71"/>
                  <a:pt x="288" y="71"/>
                </a:cubicBezTo>
                <a:cubicBezTo>
                  <a:pt x="288" y="70"/>
                  <a:pt x="287" y="69"/>
                  <a:pt x="286" y="6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3" name="Freeform 35"/>
          <p:cNvSpPr>
            <a:spLocks/>
          </p:cNvSpPr>
          <p:nvPr/>
        </p:nvSpPr>
        <p:spPr bwMode="auto">
          <a:xfrm>
            <a:off x="4785548" y="3191189"/>
            <a:ext cx="860024" cy="592193"/>
          </a:xfrm>
          <a:custGeom>
            <a:avLst/>
            <a:gdLst>
              <a:gd name="T0" fmla="*/ 0 w 246"/>
              <a:gd name="T1" fmla="*/ 40 h 158"/>
              <a:gd name="T2" fmla="*/ 0 w 246"/>
              <a:gd name="T3" fmla="*/ 40 h 158"/>
              <a:gd name="T4" fmla="*/ 12 w 246"/>
              <a:gd name="T5" fmla="*/ 59 h 158"/>
              <a:gd name="T6" fmla="*/ 12 w 246"/>
              <a:gd name="T7" fmla="*/ 89 h 158"/>
              <a:gd name="T8" fmla="*/ 24 w 246"/>
              <a:gd name="T9" fmla="*/ 94 h 158"/>
              <a:gd name="T10" fmla="*/ 24 w 246"/>
              <a:gd name="T11" fmla="*/ 120 h 158"/>
              <a:gd name="T12" fmla="*/ 26 w 246"/>
              <a:gd name="T13" fmla="*/ 138 h 158"/>
              <a:gd name="T14" fmla="*/ 26 w 246"/>
              <a:gd name="T15" fmla="*/ 139 h 158"/>
              <a:gd name="T16" fmla="*/ 26 w 246"/>
              <a:gd name="T17" fmla="*/ 139 h 158"/>
              <a:gd name="T18" fmla="*/ 26 w 246"/>
              <a:gd name="T19" fmla="*/ 139 h 158"/>
              <a:gd name="T20" fmla="*/ 188 w 246"/>
              <a:gd name="T21" fmla="*/ 139 h 158"/>
              <a:gd name="T22" fmla="*/ 195 w 246"/>
              <a:gd name="T23" fmla="*/ 158 h 158"/>
              <a:gd name="T24" fmla="*/ 195 w 246"/>
              <a:gd name="T25" fmla="*/ 158 h 158"/>
              <a:gd name="T26" fmla="*/ 210 w 246"/>
              <a:gd name="T27" fmla="*/ 139 h 158"/>
              <a:gd name="T28" fmla="*/ 215 w 246"/>
              <a:gd name="T29" fmla="*/ 118 h 158"/>
              <a:gd name="T30" fmla="*/ 224 w 246"/>
              <a:gd name="T31" fmla="*/ 101 h 158"/>
              <a:gd name="T32" fmla="*/ 234 w 246"/>
              <a:gd name="T33" fmla="*/ 89 h 158"/>
              <a:gd name="T34" fmla="*/ 246 w 246"/>
              <a:gd name="T35" fmla="*/ 68 h 158"/>
              <a:gd name="T36" fmla="*/ 234 w 246"/>
              <a:gd name="T37" fmla="*/ 56 h 158"/>
              <a:gd name="T38" fmla="*/ 228 w 246"/>
              <a:gd name="T39" fmla="*/ 49 h 158"/>
              <a:gd name="T40" fmla="*/ 228 w 246"/>
              <a:gd name="T41" fmla="*/ 49 h 158"/>
              <a:gd name="T42" fmla="*/ 224 w 246"/>
              <a:gd name="T43" fmla="*/ 44 h 158"/>
              <a:gd name="T44" fmla="*/ 212 w 246"/>
              <a:gd name="T45" fmla="*/ 25 h 158"/>
              <a:gd name="T46" fmla="*/ 205 w 246"/>
              <a:gd name="T47" fmla="*/ 14 h 158"/>
              <a:gd name="T48" fmla="*/ 205 w 246"/>
              <a:gd name="T49" fmla="*/ 14 h 158"/>
              <a:gd name="T50" fmla="*/ 203 w 246"/>
              <a:gd name="T51" fmla="*/ 0 h 158"/>
              <a:gd name="T52" fmla="*/ 13 w 246"/>
              <a:gd name="T53" fmla="*/ 0 h 158"/>
              <a:gd name="T54" fmla="*/ 13 w 246"/>
              <a:gd name="T55" fmla="*/ 27 h 158"/>
              <a:gd name="T56" fmla="*/ 0 w 246"/>
              <a:gd name="T57" fmla="*/ 4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46" h="158"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89"/>
                  <a:pt x="12" y="89"/>
                  <a:pt x="12" y="89"/>
                </a:cubicBezTo>
                <a:cubicBezTo>
                  <a:pt x="24" y="94"/>
                  <a:pt x="24" y="94"/>
                  <a:pt x="24" y="9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26" y="139"/>
                  <a:pt x="26" y="139"/>
                  <a:pt x="26" y="139"/>
                </a:cubicBezTo>
                <a:cubicBezTo>
                  <a:pt x="26" y="139"/>
                  <a:pt x="26" y="139"/>
                  <a:pt x="26" y="139"/>
                </a:cubicBezTo>
                <a:cubicBezTo>
                  <a:pt x="26" y="139"/>
                  <a:pt x="26" y="139"/>
                  <a:pt x="26" y="139"/>
                </a:cubicBezTo>
                <a:cubicBezTo>
                  <a:pt x="188" y="139"/>
                  <a:pt x="188" y="139"/>
                  <a:pt x="188" y="139"/>
                </a:cubicBezTo>
                <a:cubicBezTo>
                  <a:pt x="195" y="158"/>
                  <a:pt x="195" y="158"/>
                  <a:pt x="195" y="158"/>
                </a:cubicBezTo>
                <a:cubicBezTo>
                  <a:pt x="195" y="158"/>
                  <a:pt x="195" y="158"/>
                  <a:pt x="195" y="158"/>
                </a:cubicBezTo>
                <a:cubicBezTo>
                  <a:pt x="210" y="139"/>
                  <a:pt x="210" y="139"/>
                  <a:pt x="210" y="139"/>
                </a:cubicBezTo>
                <a:cubicBezTo>
                  <a:pt x="215" y="118"/>
                  <a:pt x="215" y="118"/>
                  <a:pt x="215" y="118"/>
                </a:cubicBezTo>
                <a:cubicBezTo>
                  <a:pt x="224" y="101"/>
                  <a:pt x="224" y="101"/>
                  <a:pt x="224" y="101"/>
                </a:cubicBezTo>
                <a:cubicBezTo>
                  <a:pt x="234" y="89"/>
                  <a:pt x="234" y="89"/>
                  <a:pt x="234" y="89"/>
                </a:cubicBezTo>
                <a:cubicBezTo>
                  <a:pt x="246" y="68"/>
                  <a:pt x="246" y="68"/>
                  <a:pt x="246" y="68"/>
                </a:cubicBezTo>
                <a:cubicBezTo>
                  <a:pt x="234" y="56"/>
                  <a:pt x="234" y="56"/>
                  <a:pt x="234" y="56"/>
                </a:cubicBezTo>
                <a:cubicBezTo>
                  <a:pt x="228" y="49"/>
                  <a:pt x="228" y="49"/>
                  <a:pt x="228" y="49"/>
                </a:cubicBezTo>
                <a:cubicBezTo>
                  <a:pt x="228" y="49"/>
                  <a:pt x="228" y="49"/>
                  <a:pt x="228" y="49"/>
                </a:cubicBezTo>
                <a:cubicBezTo>
                  <a:pt x="224" y="44"/>
                  <a:pt x="224" y="44"/>
                  <a:pt x="224" y="44"/>
                </a:cubicBezTo>
                <a:cubicBezTo>
                  <a:pt x="212" y="25"/>
                  <a:pt x="212" y="25"/>
                  <a:pt x="212" y="25"/>
                </a:cubicBezTo>
                <a:cubicBezTo>
                  <a:pt x="205" y="14"/>
                  <a:pt x="205" y="14"/>
                  <a:pt x="205" y="14"/>
                </a:cubicBezTo>
                <a:cubicBezTo>
                  <a:pt x="205" y="14"/>
                  <a:pt x="205" y="14"/>
                  <a:pt x="205" y="14"/>
                </a:cubicBezTo>
                <a:cubicBezTo>
                  <a:pt x="205" y="12"/>
                  <a:pt x="204" y="6"/>
                  <a:pt x="20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3" y="27"/>
                  <a:pt x="13" y="27"/>
                  <a:pt x="13" y="27"/>
                </a:cubicBezTo>
                <a:lnTo>
                  <a:pt x="0" y="40"/>
                </a:lnTo>
                <a:close/>
              </a:path>
            </a:pathLst>
          </a:custGeom>
          <a:solidFill>
            <a:srgbClr val="FC8420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4" name="Freeform 36"/>
          <p:cNvSpPr>
            <a:spLocks/>
          </p:cNvSpPr>
          <p:nvPr/>
        </p:nvSpPr>
        <p:spPr bwMode="auto">
          <a:xfrm>
            <a:off x="3782185" y="2737674"/>
            <a:ext cx="1048810" cy="603437"/>
          </a:xfrm>
          <a:custGeom>
            <a:avLst/>
            <a:gdLst>
              <a:gd name="T0" fmla="*/ 0 w 600"/>
              <a:gd name="T1" fmla="*/ 272 h 322"/>
              <a:gd name="T2" fmla="*/ 416 w 600"/>
              <a:gd name="T3" fmla="*/ 272 h 322"/>
              <a:gd name="T4" fmla="*/ 444 w 600"/>
              <a:gd name="T5" fmla="*/ 294 h 322"/>
              <a:gd name="T6" fmla="*/ 526 w 600"/>
              <a:gd name="T7" fmla="*/ 294 h 322"/>
              <a:gd name="T8" fmla="*/ 550 w 600"/>
              <a:gd name="T9" fmla="*/ 312 h 322"/>
              <a:gd name="T10" fmla="*/ 574 w 600"/>
              <a:gd name="T11" fmla="*/ 322 h 322"/>
              <a:gd name="T12" fmla="*/ 574 w 600"/>
              <a:gd name="T13" fmla="*/ 322 h 322"/>
              <a:gd name="T14" fmla="*/ 600 w 600"/>
              <a:gd name="T15" fmla="*/ 296 h 322"/>
              <a:gd name="T16" fmla="*/ 600 w 600"/>
              <a:gd name="T17" fmla="*/ 242 h 322"/>
              <a:gd name="T18" fmla="*/ 598 w 600"/>
              <a:gd name="T19" fmla="*/ 242 h 322"/>
              <a:gd name="T20" fmla="*/ 598 w 600"/>
              <a:gd name="T21" fmla="*/ 240 h 322"/>
              <a:gd name="T22" fmla="*/ 598 w 600"/>
              <a:gd name="T23" fmla="*/ 104 h 322"/>
              <a:gd name="T24" fmla="*/ 574 w 600"/>
              <a:gd name="T25" fmla="*/ 76 h 322"/>
              <a:gd name="T26" fmla="*/ 574 w 600"/>
              <a:gd name="T27" fmla="*/ 0 h 322"/>
              <a:gd name="T28" fmla="*/ 2 w 600"/>
              <a:gd name="T29" fmla="*/ 0 h 322"/>
              <a:gd name="T30" fmla="*/ 2 w 600"/>
              <a:gd name="T31" fmla="*/ 98 h 322"/>
              <a:gd name="T32" fmla="*/ 2 w 600"/>
              <a:gd name="T33" fmla="*/ 100 h 322"/>
              <a:gd name="T34" fmla="*/ 0 w 600"/>
              <a:gd name="T35" fmla="*/ 100 h 322"/>
              <a:gd name="T36" fmla="*/ 0 w 600"/>
              <a:gd name="T37" fmla="*/ 270 h 322"/>
              <a:gd name="T38" fmla="*/ 0 w 600"/>
              <a:gd name="T39" fmla="*/ 272 h 322"/>
              <a:gd name="T40" fmla="*/ 0 w 600"/>
              <a:gd name="T41" fmla="*/ 272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00" h="322">
                <a:moveTo>
                  <a:pt x="0" y="272"/>
                </a:moveTo>
                <a:lnTo>
                  <a:pt x="416" y="272"/>
                </a:lnTo>
                <a:lnTo>
                  <a:pt x="444" y="294"/>
                </a:lnTo>
                <a:lnTo>
                  <a:pt x="526" y="294"/>
                </a:lnTo>
                <a:lnTo>
                  <a:pt x="550" y="312"/>
                </a:lnTo>
                <a:lnTo>
                  <a:pt x="574" y="322"/>
                </a:lnTo>
                <a:lnTo>
                  <a:pt x="574" y="322"/>
                </a:lnTo>
                <a:lnTo>
                  <a:pt x="600" y="296"/>
                </a:lnTo>
                <a:lnTo>
                  <a:pt x="600" y="242"/>
                </a:lnTo>
                <a:lnTo>
                  <a:pt x="598" y="242"/>
                </a:lnTo>
                <a:lnTo>
                  <a:pt x="598" y="240"/>
                </a:lnTo>
                <a:lnTo>
                  <a:pt x="598" y="104"/>
                </a:lnTo>
                <a:lnTo>
                  <a:pt x="574" y="76"/>
                </a:lnTo>
                <a:lnTo>
                  <a:pt x="574" y="0"/>
                </a:lnTo>
                <a:lnTo>
                  <a:pt x="2" y="0"/>
                </a:lnTo>
                <a:lnTo>
                  <a:pt x="2" y="98"/>
                </a:lnTo>
                <a:lnTo>
                  <a:pt x="2" y="100"/>
                </a:lnTo>
                <a:lnTo>
                  <a:pt x="0" y="100"/>
                </a:lnTo>
                <a:lnTo>
                  <a:pt x="0" y="270"/>
                </a:lnTo>
                <a:lnTo>
                  <a:pt x="0" y="272"/>
                </a:lnTo>
                <a:lnTo>
                  <a:pt x="0" y="272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5" name="Freeform 37"/>
          <p:cNvSpPr>
            <a:spLocks/>
          </p:cNvSpPr>
          <p:nvPr/>
        </p:nvSpPr>
        <p:spPr bwMode="auto">
          <a:xfrm>
            <a:off x="8003649" y="3003787"/>
            <a:ext cx="213259" cy="412286"/>
          </a:xfrm>
          <a:custGeom>
            <a:avLst/>
            <a:gdLst>
              <a:gd name="T0" fmla="*/ 7 w 61"/>
              <a:gd name="T1" fmla="*/ 98 h 110"/>
              <a:gd name="T2" fmla="*/ 7 w 61"/>
              <a:gd name="T3" fmla="*/ 98 h 110"/>
              <a:gd name="T4" fmla="*/ 4 w 61"/>
              <a:gd name="T5" fmla="*/ 108 h 110"/>
              <a:gd name="T6" fmla="*/ 4 w 61"/>
              <a:gd name="T7" fmla="*/ 110 h 110"/>
              <a:gd name="T8" fmla="*/ 23 w 61"/>
              <a:gd name="T9" fmla="*/ 110 h 110"/>
              <a:gd name="T10" fmla="*/ 23 w 61"/>
              <a:gd name="T11" fmla="*/ 102 h 110"/>
              <a:gd name="T12" fmla="*/ 24 w 61"/>
              <a:gd name="T13" fmla="*/ 102 h 110"/>
              <a:gd name="T14" fmla="*/ 30 w 61"/>
              <a:gd name="T15" fmla="*/ 95 h 110"/>
              <a:gd name="T16" fmla="*/ 30 w 61"/>
              <a:gd name="T17" fmla="*/ 94 h 110"/>
              <a:gd name="T18" fmla="*/ 30 w 61"/>
              <a:gd name="T19" fmla="*/ 94 h 110"/>
              <a:gd name="T20" fmla="*/ 31 w 61"/>
              <a:gd name="T21" fmla="*/ 94 h 110"/>
              <a:gd name="T22" fmla="*/ 31 w 61"/>
              <a:gd name="T23" fmla="*/ 94 h 110"/>
              <a:gd name="T24" fmla="*/ 31 w 61"/>
              <a:gd name="T25" fmla="*/ 93 h 110"/>
              <a:gd name="T26" fmla="*/ 32 w 61"/>
              <a:gd name="T27" fmla="*/ 90 h 110"/>
              <a:gd name="T28" fmla="*/ 33 w 61"/>
              <a:gd name="T29" fmla="*/ 85 h 110"/>
              <a:gd name="T30" fmla="*/ 33 w 61"/>
              <a:gd name="T31" fmla="*/ 85 h 110"/>
              <a:gd name="T32" fmla="*/ 33 w 61"/>
              <a:gd name="T33" fmla="*/ 84 h 110"/>
              <a:gd name="T34" fmla="*/ 33 w 61"/>
              <a:gd name="T35" fmla="*/ 84 h 110"/>
              <a:gd name="T36" fmla="*/ 32 w 61"/>
              <a:gd name="T37" fmla="*/ 84 h 110"/>
              <a:gd name="T38" fmla="*/ 33 w 61"/>
              <a:gd name="T39" fmla="*/ 84 h 110"/>
              <a:gd name="T40" fmla="*/ 33 w 61"/>
              <a:gd name="T41" fmla="*/ 81 h 110"/>
              <a:gd name="T42" fmla="*/ 33 w 61"/>
              <a:gd name="T43" fmla="*/ 68 h 110"/>
              <a:gd name="T44" fmla="*/ 31 w 61"/>
              <a:gd name="T45" fmla="*/ 67 h 110"/>
              <a:gd name="T46" fmla="*/ 30 w 61"/>
              <a:gd name="T47" fmla="*/ 67 h 110"/>
              <a:gd name="T48" fmla="*/ 30 w 61"/>
              <a:gd name="T49" fmla="*/ 67 h 110"/>
              <a:gd name="T50" fmla="*/ 33 w 61"/>
              <a:gd name="T51" fmla="*/ 63 h 110"/>
              <a:gd name="T52" fmla="*/ 38 w 61"/>
              <a:gd name="T53" fmla="*/ 55 h 110"/>
              <a:gd name="T54" fmla="*/ 38 w 61"/>
              <a:gd name="T55" fmla="*/ 54 h 110"/>
              <a:gd name="T56" fmla="*/ 44 w 61"/>
              <a:gd name="T57" fmla="*/ 43 h 110"/>
              <a:gd name="T58" fmla="*/ 42 w 61"/>
              <a:gd name="T59" fmla="*/ 42 h 110"/>
              <a:gd name="T60" fmla="*/ 44 w 61"/>
              <a:gd name="T61" fmla="*/ 38 h 110"/>
              <a:gd name="T62" fmla="*/ 49 w 61"/>
              <a:gd name="T63" fmla="*/ 31 h 110"/>
              <a:gd name="T64" fmla="*/ 49 w 61"/>
              <a:gd name="T65" fmla="*/ 30 h 110"/>
              <a:gd name="T66" fmla="*/ 54 w 61"/>
              <a:gd name="T67" fmla="*/ 24 h 110"/>
              <a:gd name="T68" fmla="*/ 54 w 61"/>
              <a:gd name="T69" fmla="*/ 18 h 110"/>
              <a:gd name="T70" fmla="*/ 55 w 61"/>
              <a:gd name="T71" fmla="*/ 18 h 110"/>
              <a:gd name="T72" fmla="*/ 61 w 61"/>
              <a:gd name="T73" fmla="*/ 12 h 110"/>
              <a:gd name="T74" fmla="*/ 61 w 61"/>
              <a:gd name="T75" fmla="*/ 0 h 110"/>
              <a:gd name="T76" fmla="*/ 60 w 61"/>
              <a:gd name="T77" fmla="*/ 0 h 110"/>
              <a:gd name="T78" fmla="*/ 60 w 61"/>
              <a:gd name="T79" fmla="*/ 2 h 110"/>
              <a:gd name="T80" fmla="*/ 1 w 61"/>
              <a:gd name="T81" fmla="*/ 2 h 110"/>
              <a:gd name="T82" fmla="*/ 0 w 61"/>
              <a:gd name="T83" fmla="*/ 2 h 110"/>
              <a:gd name="T84" fmla="*/ 0 w 61"/>
              <a:gd name="T85" fmla="*/ 87 h 110"/>
              <a:gd name="T86" fmla="*/ 7 w 61"/>
              <a:gd name="T87" fmla="*/ 98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1" h="110">
                <a:moveTo>
                  <a:pt x="7" y="98"/>
                </a:moveTo>
                <a:cubicBezTo>
                  <a:pt x="7" y="98"/>
                  <a:pt x="7" y="98"/>
                  <a:pt x="7" y="98"/>
                </a:cubicBezTo>
                <a:cubicBezTo>
                  <a:pt x="6" y="100"/>
                  <a:pt x="5" y="104"/>
                  <a:pt x="4" y="108"/>
                </a:cubicBezTo>
                <a:cubicBezTo>
                  <a:pt x="4" y="110"/>
                  <a:pt x="4" y="110"/>
                  <a:pt x="4" y="110"/>
                </a:cubicBezTo>
                <a:cubicBezTo>
                  <a:pt x="23" y="110"/>
                  <a:pt x="23" y="110"/>
                  <a:pt x="23" y="110"/>
                </a:cubicBezTo>
                <a:cubicBezTo>
                  <a:pt x="23" y="102"/>
                  <a:pt x="23" y="102"/>
                  <a:pt x="23" y="102"/>
                </a:cubicBezTo>
                <a:cubicBezTo>
                  <a:pt x="24" y="102"/>
                  <a:pt x="24" y="102"/>
                  <a:pt x="24" y="102"/>
                </a:cubicBezTo>
                <a:cubicBezTo>
                  <a:pt x="25" y="101"/>
                  <a:pt x="28" y="99"/>
                  <a:pt x="30" y="95"/>
                </a:cubicBezTo>
                <a:cubicBezTo>
                  <a:pt x="30" y="95"/>
                  <a:pt x="30" y="95"/>
                  <a:pt x="30" y="94"/>
                </a:cubicBezTo>
                <a:cubicBezTo>
                  <a:pt x="30" y="94"/>
                  <a:pt x="30" y="94"/>
                  <a:pt x="30" y="94"/>
                </a:cubicBezTo>
                <a:cubicBezTo>
                  <a:pt x="31" y="94"/>
                  <a:pt x="31" y="94"/>
                  <a:pt x="31" y="94"/>
                </a:cubicBezTo>
                <a:cubicBezTo>
                  <a:pt x="31" y="94"/>
                  <a:pt x="31" y="94"/>
                  <a:pt x="31" y="94"/>
                </a:cubicBezTo>
                <a:cubicBezTo>
                  <a:pt x="31" y="93"/>
                  <a:pt x="31" y="93"/>
                  <a:pt x="31" y="93"/>
                </a:cubicBezTo>
                <a:cubicBezTo>
                  <a:pt x="31" y="93"/>
                  <a:pt x="32" y="91"/>
                  <a:pt x="32" y="90"/>
                </a:cubicBezTo>
                <a:cubicBezTo>
                  <a:pt x="32" y="87"/>
                  <a:pt x="32" y="86"/>
                  <a:pt x="33" y="85"/>
                </a:cubicBezTo>
                <a:cubicBezTo>
                  <a:pt x="33" y="85"/>
                  <a:pt x="33" y="85"/>
                  <a:pt x="33" y="85"/>
                </a:cubicBezTo>
                <a:cubicBezTo>
                  <a:pt x="33" y="84"/>
                  <a:pt x="33" y="84"/>
                  <a:pt x="33" y="84"/>
                </a:cubicBezTo>
                <a:cubicBezTo>
                  <a:pt x="33" y="84"/>
                  <a:pt x="33" y="84"/>
                  <a:pt x="33" y="84"/>
                </a:cubicBezTo>
                <a:cubicBezTo>
                  <a:pt x="32" y="84"/>
                  <a:pt x="32" y="84"/>
                  <a:pt x="32" y="84"/>
                </a:cubicBezTo>
                <a:cubicBezTo>
                  <a:pt x="33" y="84"/>
                  <a:pt x="33" y="84"/>
                  <a:pt x="33" y="84"/>
                </a:cubicBezTo>
                <a:cubicBezTo>
                  <a:pt x="33" y="83"/>
                  <a:pt x="33" y="82"/>
                  <a:pt x="33" y="81"/>
                </a:cubicBezTo>
                <a:cubicBezTo>
                  <a:pt x="33" y="68"/>
                  <a:pt x="33" y="68"/>
                  <a:pt x="33" y="68"/>
                </a:cubicBezTo>
                <a:cubicBezTo>
                  <a:pt x="32" y="68"/>
                  <a:pt x="31" y="68"/>
                  <a:pt x="31" y="67"/>
                </a:cubicBezTo>
                <a:cubicBezTo>
                  <a:pt x="30" y="67"/>
                  <a:pt x="30" y="67"/>
                  <a:pt x="30" y="67"/>
                </a:cubicBezTo>
                <a:cubicBezTo>
                  <a:pt x="30" y="67"/>
                  <a:pt x="30" y="67"/>
                  <a:pt x="30" y="67"/>
                </a:cubicBezTo>
                <a:cubicBezTo>
                  <a:pt x="30" y="66"/>
                  <a:pt x="31" y="65"/>
                  <a:pt x="33" y="63"/>
                </a:cubicBezTo>
                <a:cubicBezTo>
                  <a:pt x="38" y="59"/>
                  <a:pt x="38" y="55"/>
                  <a:pt x="38" y="55"/>
                </a:cubicBezTo>
                <a:cubicBezTo>
                  <a:pt x="38" y="54"/>
                  <a:pt x="38" y="54"/>
                  <a:pt x="38" y="54"/>
                </a:cubicBezTo>
                <a:cubicBezTo>
                  <a:pt x="44" y="43"/>
                  <a:pt x="44" y="43"/>
                  <a:pt x="44" y="43"/>
                </a:cubicBezTo>
                <a:cubicBezTo>
                  <a:pt x="43" y="43"/>
                  <a:pt x="42" y="43"/>
                  <a:pt x="42" y="42"/>
                </a:cubicBezTo>
                <a:cubicBezTo>
                  <a:pt x="42" y="41"/>
                  <a:pt x="42" y="40"/>
                  <a:pt x="44" y="38"/>
                </a:cubicBezTo>
                <a:cubicBezTo>
                  <a:pt x="47" y="35"/>
                  <a:pt x="49" y="32"/>
                  <a:pt x="49" y="31"/>
                </a:cubicBezTo>
                <a:cubicBezTo>
                  <a:pt x="49" y="30"/>
                  <a:pt x="49" y="30"/>
                  <a:pt x="49" y="30"/>
                </a:cubicBezTo>
                <a:cubicBezTo>
                  <a:pt x="54" y="24"/>
                  <a:pt x="54" y="24"/>
                  <a:pt x="54" y="24"/>
                </a:cubicBezTo>
                <a:cubicBezTo>
                  <a:pt x="54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8" y="16"/>
                  <a:pt x="61" y="14"/>
                  <a:pt x="61" y="12"/>
                </a:cubicBezTo>
                <a:cubicBezTo>
                  <a:pt x="61" y="0"/>
                  <a:pt x="61" y="0"/>
                  <a:pt x="61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2"/>
                  <a:pt x="60" y="2"/>
                  <a:pt x="60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87"/>
                  <a:pt x="0" y="87"/>
                  <a:pt x="0" y="87"/>
                </a:cubicBezTo>
                <a:lnTo>
                  <a:pt x="7" y="9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6" name="Freeform 38"/>
          <p:cNvSpPr>
            <a:spLocks/>
          </p:cNvSpPr>
          <p:nvPr/>
        </p:nvSpPr>
        <p:spPr bwMode="auto">
          <a:xfrm>
            <a:off x="6107048" y="2865109"/>
            <a:ext cx="629286" cy="787093"/>
          </a:xfrm>
          <a:custGeom>
            <a:avLst/>
            <a:gdLst>
              <a:gd name="T0" fmla="*/ 284 w 360"/>
              <a:gd name="T1" fmla="*/ 420 h 420"/>
              <a:gd name="T2" fmla="*/ 306 w 360"/>
              <a:gd name="T3" fmla="*/ 382 h 420"/>
              <a:gd name="T4" fmla="*/ 314 w 360"/>
              <a:gd name="T5" fmla="*/ 358 h 420"/>
              <a:gd name="T6" fmla="*/ 322 w 360"/>
              <a:gd name="T7" fmla="*/ 342 h 420"/>
              <a:gd name="T8" fmla="*/ 328 w 360"/>
              <a:gd name="T9" fmla="*/ 328 h 420"/>
              <a:gd name="T10" fmla="*/ 360 w 360"/>
              <a:gd name="T11" fmla="*/ 280 h 420"/>
              <a:gd name="T12" fmla="*/ 352 w 360"/>
              <a:gd name="T13" fmla="*/ 280 h 420"/>
              <a:gd name="T14" fmla="*/ 344 w 360"/>
              <a:gd name="T15" fmla="*/ 218 h 420"/>
              <a:gd name="T16" fmla="*/ 306 w 360"/>
              <a:gd name="T17" fmla="*/ 178 h 420"/>
              <a:gd name="T18" fmla="*/ 274 w 360"/>
              <a:gd name="T19" fmla="*/ 210 h 420"/>
              <a:gd name="T20" fmla="*/ 244 w 360"/>
              <a:gd name="T21" fmla="*/ 218 h 420"/>
              <a:gd name="T22" fmla="*/ 250 w 360"/>
              <a:gd name="T23" fmla="*/ 186 h 420"/>
              <a:gd name="T24" fmla="*/ 274 w 360"/>
              <a:gd name="T25" fmla="*/ 156 h 420"/>
              <a:gd name="T26" fmla="*/ 290 w 360"/>
              <a:gd name="T27" fmla="*/ 140 h 420"/>
              <a:gd name="T28" fmla="*/ 274 w 360"/>
              <a:gd name="T29" fmla="*/ 86 h 420"/>
              <a:gd name="T30" fmla="*/ 282 w 360"/>
              <a:gd name="T31" fmla="*/ 70 h 420"/>
              <a:gd name="T32" fmla="*/ 266 w 360"/>
              <a:gd name="T33" fmla="*/ 38 h 420"/>
              <a:gd name="T34" fmla="*/ 236 w 360"/>
              <a:gd name="T35" fmla="*/ 22 h 420"/>
              <a:gd name="T36" fmla="*/ 212 w 360"/>
              <a:gd name="T37" fmla="*/ 8 h 420"/>
              <a:gd name="T38" fmla="*/ 188 w 360"/>
              <a:gd name="T39" fmla="*/ 8 h 420"/>
              <a:gd name="T40" fmla="*/ 172 w 360"/>
              <a:gd name="T41" fmla="*/ 0 h 420"/>
              <a:gd name="T42" fmla="*/ 150 w 360"/>
              <a:gd name="T43" fmla="*/ 8 h 420"/>
              <a:gd name="T44" fmla="*/ 158 w 360"/>
              <a:gd name="T45" fmla="*/ 30 h 420"/>
              <a:gd name="T46" fmla="*/ 126 w 360"/>
              <a:gd name="T47" fmla="*/ 46 h 420"/>
              <a:gd name="T48" fmla="*/ 110 w 360"/>
              <a:gd name="T49" fmla="*/ 86 h 420"/>
              <a:gd name="T50" fmla="*/ 102 w 360"/>
              <a:gd name="T51" fmla="*/ 70 h 420"/>
              <a:gd name="T52" fmla="*/ 94 w 360"/>
              <a:gd name="T53" fmla="*/ 70 h 420"/>
              <a:gd name="T54" fmla="*/ 72 w 360"/>
              <a:gd name="T55" fmla="*/ 86 h 420"/>
              <a:gd name="T56" fmla="*/ 56 w 360"/>
              <a:gd name="T57" fmla="*/ 108 h 420"/>
              <a:gd name="T58" fmla="*/ 48 w 360"/>
              <a:gd name="T59" fmla="*/ 164 h 420"/>
              <a:gd name="T60" fmla="*/ 56 w 360"/>
              <a:gd name="T61" fmla="*/ 280 h 420"/>
              <a:gd name="T62" fmla="*/ 24 w 360"/>
              <a:gd name="T63" fmla="*/ 406 h 420"/>
              <a:gd name="T64" fmla="*/ 160 w 360"/>
              <a:gd name="T65" fmla="*/ 420 h 420"/>
              <a:gd name="T66" fmla="*/ 162 w 360"/>
              <a:gd name="T67" fmla="*/ 420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60" h="420">
                <a:moveTo>
                  <a:pt x="162" y="420"/>
                </a:moveTo>
                <a:lnTo>
                  <a:pt x="284" y="420"/>
                </a:lnTo>
                <a:lnTo>
                  <a:pt x="306" y="398"/>
                </a:lnTo>
                <a:lnTo>
                  <a:pt x="306" y="382"/>
                </a:lnTo>
                <a:lnTo>
                  <a:pt x="314" y="366"/>
                </a:lnTo>
                <a:lnTo>
                  <a:pt x="314" y="358"/>
                </a:lnTo>
                <a:lnTo>
                  <a:pt x="322" y="358"/>
                </a:lnTo>
                <a:lnTo>
                  <a:pt x="322" y="342"/>
                </a:lnTo>
                <a:lnTo>
                  <a:pt x="322" y="336"/>
                </a:lnTo>
                <a:lnTo>
                  <a:pt x="328" y="328"/>
                </a:lnTo>
                <a:lnTo>
                  <a:pt x="344" y="328"/>
                </a:lnTo>
                <a:lnTo>
                  <a:pt x="360" y="280"/>
                </a:lnTo>
                <a:lnTo>
                  <a:pt x="352" y="288"/>
                </a:lnTo>
                <a:lnTo>
                  <a:pt x="352" y="280"/>
                </a:lnTo>
                <a:lnTo>
                  <a:pt x="344" y="264"/>
                </a:lnTo>
                <a:lnTo>
                  <a:pt x="344" y="218"/>
                </a:lnTo>
                <a:lnTo>
                  <a:pt x="322" y="172"/>
                </a:lnTo>
                <a:lnTo>
                  <a:pt x="306" y="178"/>
                </a:lnTo>
                <a:lnTo>
                  <a:pt x="282" y="186"/>
                </a:lnTo>
                <a:lnTo>
                  <a:pt x="274" y="210"/>
                </a:lnTo>
                <a:lnTo>
                  <a:pt x="250" y="218"/>
                </a:lnTo>
                <a:lnTo>
                  <a:pt x="244" y="218"/>
                </a:lnTo>
                <a:lnTo>
                  <a:pt x="236" y="210"/>
                </a:lnTo>
                <a:lnTo>
                  <a:pt x="250" y="186"/>
                </a:lnTo>
                <a:lnTo>
                  <a:pt x="266" y="172"/>
                </a:lnTo>
                <a:lnTo>
                  <a:pt x="274" y="156"/>
                </a:lnTo>
                <a:lnTo>
                  <a:pt x="282" y="148"/>
                </a:lnTo>
                <a:lnTo>
                  <a:pt x="290" y="140"/>
                </a:lnTo>
                <a:lnTo>
                  <a:pt x="282" y="94"/>
                </a:lnTo>
                <a:lnTo>
                  <a:pt x="274" y="86"/>
                </a:lnTo>
                <a:lnTo>
                  <a:pt x="274" y="78"/>
                </a:lnTo>
                <a:lnTo>
                  <a:pt x="282" y="70"/>
                </a:lnTo>
                <a:lnTo>
                  <a:pt x="274" y="46"/>
                </a:lnTo>
                <a:lnTo>
                  <a:pt x="266" y="38"/>
                </a:lnTo>
                <a:lnTo>
                  <a:pt x="244" y="30"/>
                </a:lnTo>
                <a:lnTo>
                  <a:pt x="236" y="22"/>
                </a:lnTo>
                <a:lnTo>
                  <a:pt x="228" y="22"/>
                </a:lnTo>
                <a:lnTo>
                  <a:pt x="212" y="8"/>
                </a:lnTo>
                <a:lnTo>
                  <a:pt x="204" y="0"/>
                </a:lnTo>
                <a:lnTo>
                  <a:pt x="188" y="8"/>
                </a:lnTo>
                <a:lnTo>
                  <a:pt x="188" y="0"/>
                </a:lnTo>
                <a:lnTo>
                  <a:pt x="172" y="0"/>
                </a:lnTo>
                <a:lnTo>
                  <a:pt x="158" y="0"/>
                </a:lnTo>
                <a:lnTo>
                  <a:pt x="150" y="8"/>
                </a:lnTo>
                <a:lnTo>
                  <a:pt x="150" y="22"/>
                </a:lnTo>
                <a:lnTo>
                  <a:pt x="158" y="30"/>
                </a:lnTo>
                <a:lnTo>
                  <a:pt x="158" y="38"/>
                </a:lnTo>
                <a:lnTo>
                  <a:pt x="126" y="46"/>
                </a:lnTo>
                <a:lnTo>
                  <a:pt x="118" y="86"/>
                </a:lnTo>
                <a:lnTo>
                  <a:pt x="110" y="86"/>
                </a:lnTo>
                <a:lnTo>
                  <a:pt x="110" y="94"/>
                </a:lnTo>
                <a:lnTo>
                  <a:pt x="102" y="70"/>
                </a:lnTo>
                <a:lnTo>
                  <a:pt x="102" y="62"/>
                </a:lnTo>
                <a:lnTo>
                  <a:pt x="94" y="70"/>
                </a:lnTo>
                <a:lnTo>
                  <a:pt x="86" y="78"/>
                </a:lnTo>
                <a:lnTo>
                  <a:pt x="72" y="86"/>
                </a:lnTo>
                <a:lnTo>
                  <a:pt x="64" y="100"/>
                </a:lnTo>
                <a:lnTo>
                  <a:pt x="56" y="108"/>
                </a:lnTo>
                <a:lnTo>
                  <a:pt x="56" y="156"/>
                </a:lnTo>
                <a:lnTo>
                  <a:pt x="48" y="164"/>
                </a:lnTo>
                <a:lnTo>
                  <a:pt x="32" y="218"/>
                </a:lnTo>
                <a:lnTo>
                  <a:pt x="56" y="280"/>
                </a:lnTo>
                <a:lnTo>
                  <a:pt x="56" y="328"/>
                </a:lnTo>
                <a:lnTo>
                  <a:pt x="24" y="406"/>
                </a:lnTo>
                <a:lnTo>
                  <a:pt x="0" y="420"/>
                </a:lnTo>
                <a:lnTo>
                  <a:pt x="160" y="420"/>
                </a:lnTo>
                <a:lnTo>
                  <a:pt x="162" y="420"/>
                </a:lnTo>
                <a:lnTo>
                  <a:pt x="162" y="420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7" name="Freeform 39"/>
          <p:cNvSpPr>
            <a:spLocks/>
          </p:cNvSpPr>
          <p:nvPr/>
        </p:nvSpPr>
        <p:spPr bwMode="auto">
          <a:xfrm>
            <a:off x="5890295" y="3592233"/>
            <a:ext cx="496437" cy="732747"/>
          </a:xfrm>
          <a:custGeom>
            <a:avLst/>
            <a:gdLst>
              <a:gd name="T0" fmla="*/ 35 w 142"/>
              <a:gd name="T1" fmla="*/ 142 h 195"/>
              <a:gd name="T2" fmla="*/ 30 w 142"/>
              <a:gd name="T3" fmla="*/ 149 h 195"/>
              <a:gd name="T4" fmla="*/ 23 w 142"/>
              <a:gd name="T5" fmla="*/ 153 h 195"/>
              <a:gd name="T6" fmla="*/ 23 w 142"/>
              <a:gd name="T7" fmla="*/ 160 h 195"/>
              <a:gd name="T8" fmla="*/ 19 w 142"/>
              <a:gd name="T9" fmla="*/ 164 h 195"/>
              <a:gd name="T10" fmla="*/ 15 w 142"/>
              <a:gd name="T11" fmla="*/ 171 h 195"/>
              <a:gd name="T12" fmla="*/ 9 w 142"/>
              <a:gd name="T13" fmla="*/ 177 h 195"/>
              <a:gd name="T14" fmla="*/ 5 w 142"/>
              <a:gd name="T15" fmla="*/ 183 h 195"/>
              <a:gd name="T16" fmla="*/ 4 w 142"/>
              <a:gd name="T17" fmla="*/ 185 h 195"/>
              <a:gd name="T18" fmla="*/ 2 w 142"/>
              <a:gd name="T19" fmla="*/ 189 h 195"/>
              <a:gd name="T20" fmla="*/ 2 w 142"/>
              <a:gd name="T21" fmla="*/ 191 h 195"/>
              <a:gd name="T22" fmla="*/ 1 w 142"/>
              <a:gd name="T23" fmla="*/ 191 h 195"/>
              <a:gd name="T24" fmla="*/ 0 w 142"/>
              <a:gd name="T25" fmla="*/ 192 h 195"/>
              <a:gd name="T26" fmla="*/ 0 w 142"/>
              <a:gd name="T27" fmla="*/ 192 h 195"/>
              <a:gd name="T28" fmla="*/ 15 w 142"/>
              <a:gd name="T29" fmla="*/ 192 h 195"/>
              <a:gd name="T30" fmla="*/ 19 w 142"/>
              <a:gd name="T31" fmla="*/ 195 h 195"/>
              <a:gd name="T32" fmla="*/ 19 w 142"/>
              <a:gd name="T33" fmla="*/ 195 h 195"/>
              <a:gd name="T34" fmla="*/ 21 w 142"/>
              <a:gd name="T35" fmla="*/ 192 h 195"/>
              <a:gd name="T36" fmla="*/ 22 w 142"/>
              <a:gd name="T37" fmla="*/ 190 h 195"/>
              <a:gd name="T38" fmla="*/ 22 w 142"/>
              <a:gd name="T39" fmla="*/ 189 h 195"/>
              <a:gd name="T40" fmla="*/ 21 w 142"/>
              <a:gd name="T41" fmla="*/ 189 h 195"/>
              <a:gd name="T42" fmla="*/ 23 w 142"/>
              <a:gd name="T43" fmla="*/ 187 h 195"/>
              <a:gd name="T44" fmla="*/ 27 w 142"/>
              <a:gd name="T45" fmla="*/ 182 h 195"/>
              <a:gd name="T46" fmla="*/ 29 w 142"/>
              <a:gd name="T47" fmla="*/ 186 h 195"/>
              <a:gd name="T48" fmla="*/ 37 w 142"/>
              <a:gd name="T49" fmla="*/ 188 h 195"/>
              <a:gd name="T50" fmla="*/ 48 w 142"/>
              <a:gd name="T51" fmla="*/ 188 h 195"/>
              <a:gd name="T52" fmla="*/ 47 w 142"/>
              <a:gd name="T53" fmla="*/ 189 h 195"/>
              <a:gd name="T54" fmla="*/ 50 w 142"/>
              <a:gd name="T55" fmla="*/ 189 h 195"/>
              <a:gd name="T56" fmla="*/ 53 w 142"/>
              <a:gd name="T57" fmla="*/ 188 h 195"/>
              <a:gd name="T58" fmla="*/ 57 w 142"/>
              <a:gd name="T59" fmla="*/ 188 h 195"/>
              <a:gd name="T60" fmla="*/ 62 w 142"/>
              <a:gd name="T61" fmla="*/ 188 h 195"/>
              <a:gd name="T62" fmla="*/ 62 w 142"/>
              <a:gd name="T63" fmla="*/ 188 h 195"/>
              <a:gd name="T64" fmla="*/ 67 w 142"/>
              <a:gd name="T65" fmla="*/ 188 h 195"/>
              <a:gd name="T66" fmla="*/ 73 w 142"/>
              <a:gd name="T67" fmla="*/ 182 h 195"/>
              <a:gd name="T68" fmla="*/ 80 w 142"/>
              <a:gd name="T69" fmla="*/ 182 h 195"/>
              <a:gd name="T70" fmla="*/ 80 w 142"/>
              <a:gd name="T71" fmla="*/ 182 h 195"/>
              <a:gd name="T72" fmla="*/ 81 w 142"/>
              <a:gd name="T73" fmla="*/ 181 h 195"/>
              <a:gd name="T74" fmla="*/ 83 w 142"/>
              <a:gd name="T75" fmla="*/ 182 h 195"/>
              <a:gd name="T76" fmla="*/ 88 w 142"/>
              <a:gd name="T77" fmla="*/ 187 h 195"/>
              <a:gd name="T78" fmla="*/ 88 w 142"/>
              <a:gd name="T79" fmla="*/ 188 h 195"/>
              <a:gd name="T80" fmla="*/ 95 w 142"/>
              <a:gd name="T81" fmla="*/ 188 h 195"/>
              <a:gd name="T82" fmla="*/ 95 w 142"/>
              <a:gd name="T83" fmla="*/ 186 h 195"/>
              <a:gd name="T84" fmla="*/ 95 w 142"/>
              <a:gd name="T85" fmla="*/ 181 h 195"/>
              <a:gd name="T86" fmla="*/ 93 w 142"/>
              <a:gd name="T87" fmla="*/ 177 h 195"/>
              <a:gd name="T88" fmla="*/ 92 w 142"/>
              <a:gd name="T89" fmla="*/ 176 h 195"/>
              <a:gd name="T90" fmla="*/ 95 w 142"/>
              <a:gd name="T91" fmla="*/ 174 h 195"/>
              <a:gd name="T92" fmla="*/ 110 w 142"/>
              <a:gd name="T93" fmla="*/ 166 h 195"/>
              <a:gd name="T94" fmla="*/ 117 w 142"/>
              <a:gd name="T95" fmla="*/ 160 h 195"/>
              <a:gd name="T96" fmla="*/ 117 w 142"/>
              <a:gd name="T97" fmla="*/ 159 h 195"/>
              <a:gd name="T98" fmla="*/ 120 w 142"/>
              <a:gd name="T99" fmla="*/ 150 h 195"/>
              <a:gd name="T100" fmla="*/ 130 w 142"/>
              <a:gd name="T101" fmla="*/ 146 h 195"/>
              <a:gd name="T102" fmla="*/ 130 w 142"/>
              <a:gd name="T103" fmla="*/ 146 h 195"/>
              <a:gd name="T104" fmla="*/ 130 w 142"/>
              <a:gd name="T105" fmla="*/ 146 h 195"/>
              <a:gd name="T106" fmla="*/ 137 w 142"/>
              <a:gd name="T107" fmla="*/ 146 h 195"/>
              <a:gd name="T108" fmla="*/ 142 w 142"/>
              <a:gd name="T109" fmla="*/ 141 h 195"/>
              <a:gd name="T110" fmla="*/ 142 w 142"/>
              <a:gd name="T111" fmla="*/ 16 h 195"/>
              <a:gd name="T112" fmla="*/ 62 w 142"/>
              <a:gd name="T113" fmla="*/ 16 h 195"/>
              <a:gd name="T114" fmla="*/ 55 w 142"/>
              <a:gd name="T115" fmla="*/ 20 h 195"/>
              <a:gd name="T116" fmla="*/ 51 w 142"/>
              <a:gd name="T117" fmla="*/ 20 h 195"/>
              <a:gd name="T118" fmla="*/ 43 w 142"/>
              <a:gd name="T119" fmla="*/ 16 h 195"/>
              <a:gd name="T120" fmla="*/ 36 w 142"/>
              <a:gd name="T121" fmla="*/ 0 h 195"/>
              <a:gd name="T122" fmla="*/ 35 w 142"/>
              <a:gd name="T123" fmla="*/ 0 h 195"/>
              <a:gd name="T124" fmla="*/ 35 w 142"/>
              <a:gd name="T125" fmla="*/ 142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2" h="195">
                <a:moveTo>
                  <a:pt x="35" y="142"/>
                </a:moveTo>
                <a:cubicBezTo>
                  <a:pt x="30" y="149"/>
                  <a:pt x="30" y="149"/>
                  <a:pt x="30" y="149"/>
                </a:cubicBezTo>
                <a:cubicBezTo>
                  <a:pt x="23" y="153"/>
                  <a:pt x="23" y="153"/>
                  <a:pt x="23" y="153"/>
                </a:cubicBezTo>
                <a:cubicBezTo>
                  <a:pt x="23" y="160"/>
                  <a:pt x="23" y="160"/>
                  <a:pt x="23" y="160"/>
                </a:cubicBezTo>
                <a:cubicBezTo>
                  <a:pt x="19" y="164"/>
                  <a:pt x="19" y="164"/>
                  <a:pt x="19" y="164"/>
                </a:cubicBezTo>
                <a:cubicBezTo>
                  <a:pt x="15" y="171"/>
                  <a:pt x="15" y="171"/>
                  <a:pt x="15" y="171"/>
                </a:cubicBezTo>
                <a:cubicBezTo>
                  <a:pt x="14" y="171"/>
                  <a:pt x="12" y="174"/>
                  <a:pt x="9" y="177"/>
                </a:cubicBezTo>
                <a:cubicBezTo>
                  <a:pt x="7" y="180"/>
                  <a:pt x="6" y="182"/>
                  <a:pt x="5" y="183"/>
                </a:cubicBezTo>
                <a:cubicBezTo>
                  <a:pt x="4" y="184"/>
                  <a:pt x="4" y="185"/>
                  <a:pt x="4" y="185"/>
                </a:cubicBezTo>
                <a:cubicBezTo>
                  <a:pt x="4" y="185"/>
                  <a:pt x="4" y="186"/>
                  <a:pt x="2" y="189"/>
                </a:cubicBezTo>
                <a:cubicBezTo>
                  <a:pt x="2" y="191"/>
                  <a:pt x="2" y="191"/>
                  <a:pt x="2" y="191"/>
                </a:cubicBezTo>
                <a:cubicBezTo>
                  <a:pt x="1" y="191"/>
                  <a:pt x="1" y="191"/>
                  <a:pt x="1" y="191"/>
                </a:cubicBezTo>
                <a:cubicBezTo>
                  <a:pt x="0" y="192"/>
                  <a:pt x="0" y="192"/>
                  <a:pt x="0" y="192"/>
                </a:cubicBezTo>
                <a:cubicBezTo>
                  <a:pt x="0" y="192"/>
                  <a:pt x="0" y="192"/>
                  <a:pt x="0" y="192"/>
                </a:cubicBezTo>
                <a:cubicBezTo>
                  <a:pt x="15" y="192"/>
                  <a:pt x="15" y="192"/>
                  <a:pt x="15" y="192"/>
                </a:cubicBezTo>
                <a:cubicBezTo>
                  <a:pt x="15" y="193"/>
                  <a:pt x="17" y="195"/>
                  <a:pt x="19" y="195"/>
                </a:cubicBezTo>
                <a:cubicBezTo>
                  <a:pt x="19" y="195"/>
                  <a:pt x="19" y="195"/>
                  <a:pt x="19" y="195"/>
                </a:cubicBezTo>
                <a:cubicBezTo>
                  <a:pt x="20" y="195"/>
                  <a:pt x="21" y="194"/>
                  <a:pt x="21" y="192"/>
                </a:cubicBezTo>
                <a:cubicBezTo>
                  <a:pt x="22" y="191"/>
                  <a:pt x="22" y="190"/>
                  <a:pt x="22" y="190"/>
                </a:cubicBezTo>
                <a:cubicBezTo>
                  <a:pt x="22" y="189"/>
                  <a:pt x="22" y="189"/>
                  <a:pt x="22" y="189"/>
                </a:cubicBezTo>
                <a:cubicBezTo>
                  <a:pt x="21" y="189"/>
                  <a:pt x="21" y="189"/>
                  <a:pt x="21" y="189"/>
                </a:cubicBezTo>
                <a:cubicBezTo>
                  <a:pt x="22" y="188"/>
                  <a:pt x="22" y="188"/>
                  <a:pt x="23" y="187"/>
                </a:cubicBezTo>
                <a:cubicBezTo>
                  <a:pt x="27" y="182"/>
                  <a:pt x="27" y="182"/>
                  <a:pt x="27" y="182"/>
                </a:cubicBezTo>
                <a:cubicBezTo>
                  <a:pt x="29" y="186"/>
                  <a:pt x="29" y="186"/>
                  <a:pt x="29" y="186"/>
                </a:cubicBezTo>
                <a:cubicBezTo>
                  <a:pt x="37" y="188"/>
                  <a:pt x="37" y="188"/>
                  <a:pt x="37" y="188"/>
                </a:cubicBezTo>
                <a:cubicBezTo>
                  <a:pt x="48" y="188"/>
                  <a:pt x="48" y="188"/>
                  <a:pt x="48" y="188"/>
                </a:cubicBezTo>
                <a:cubicBezTo>
                  <a:pt x="47" y="189"/>
                  <a:pt x="47" y="189"/>
                  <a:pt x="47" y="189"/>
                </a:cubicBezTo>
                <a:cubicBezTo>
                  <a:pt x="50" y="189"/>
                  <a:pt x="50" y="189"/>
                  <a:pt x="50" y="189"/>
                </a:cubicBezTo>
                <a:cubicBezTo>
                  <a:pt x="50" y="189"/>
                  <a:pt x="51" y="189"/>
                  <a:pt x="53" y="188"/>
                </a:cubicBezTo>
                <a:cubicBezTo>
                  <a:pt x="54" y="188"/>
                  <a:pt x="56" y="188"/>
                  <a:pt x="57" y="188"/>
                </a:cubicBezTo>
                <a:cubicBezTo>
                  <a:pt x="60" y="188"/>
                  <a:pt x="62" y="188"/>
                  <a:pt x="62" y="188"/>
                </a:cubicBezTo>
                <a:cubicBezTo>
                  <a:pt x="62" y="188"/>
                  <a:pt x="62" y="188"/>
                  <a:pt x="62" y="188"/>
                </a:cubicBezTo>
                <a:cubicBezTo>
                  <a:pt x="67" y="188"/>
                  <a:pt x="67" y="188"/>
                  <a:pt x="67" y="188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0" y="181"/>
                  <a:pt x="81" y="181"/>
                  <a:pt x="81" y="181"/>
                </a:cubicBezTo>
                <a:cubicBezTo>
                  <a:pt x="82" y="181"/>
                  <a:pt x="82" y="181"/>
                  <a:pt x="83" y="182"/>
                </a:cubicBezTo>
                <a:cubicBezTo>
                  <a:pt x="85" y="183"/>
                  <a:pt x="87" y="186"/>
                  <a:pt x="88" y="187"/>
                </a:cubicBezTo>
                <a:cubicBezTo>
                  <a:pt x="88" y="188"/>
                  <a:pt x="88" y="188"/>
                  <a:pt x="88" y="188"/>
                </a:cubicBezTo>
                <a:cubicBezTo>
                  <a:pt x="95" y="188"/>
                  <a:pt x="95" y="188"/>
                  <a:pt x="95" y="188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4" y="185"/>
                  <a:pt x="94" y="183"/>
                  <a:pt x="95" y="181"/>
                </a:cubicBezTo>
                <a:cubicBezTo>
                  <a:pt x="96" y="179"/>
                  <a:pt x="95" y="178"/>
                  <a:pt x="93" y="177"/>
                </a:cubicBezTo>
                <a:cubicBezTo>
                  <a:pt x="92" y="176"/>
                  <a:pt x="92" y="176"/>
                  <a:pt x="92" y="176"/>
                </a:cubicBezTo>
                <a:cubicBezTo>
                  <a:pt x="92" y="176"/>
                  <a:pt x="93" y="175"/>
                  <a:pt x="95" y="174"/>
                </a:cubicBezTo>
                <a:cubicBezTo>
                  <a:pt x="103" y="171"/>
                  <a:pt x="110" y="166"/>
                  <a:pt x="110" y="166"/>
                </a:cubicBezTo>
                <a:cubicBezTo>
                  <a:pt x="117" y="160"/>
                  <a:pt x="117" y="160"/>
                  <a:pt x="117" y="160"/>
                </a:cubicBezTo>
                <a:cubicBezTo>
                  <a:pt x="117" y="159"/>
                  <a:pt x="117" y="159"/>
                  <a:pt x="117" y="159"/>
                </a:cubicBezTo>
                <a:cubicBezTo>
                  <a:pt x="117" y="158"/>
                  <a:pt x="116" y="151"/>
                  <a:pt x="120" y="150"/>
                </a:cubicBezTo>
                <a:cubicBezTo>
                  <a:pt x="124" y="150"/>
                  <a:pt x="130" y="146"/>
                  <a:pt x="130" y="146"/>
                </a:cubicBezTo>
                <a:cubicBezTo>
                  <a:pt x="130" y="146"/>
                  <a:pt x="130" y="146"/>
                  <a:pt x="130" y="146"/>
                </a:cubicBezTo>
                <a:cubicBezTo>
                  <a:pt x="130" y="146"/>
                  <a:pt x="130" y="146"/>
                  <a:pt x="130" y="146"/>
                </a:cubicBezTo>
                <a:cubicBezTo>
                  <a:pt x="137" y="146"/>
                  <a:pt x="137" y="146"/>
                  <a:pt x="137" y="146"/>
                </a:cubicBezTo>
                <a:cubicBezTo>
                  <a:pt x="142" y="141"/>
                  <a:pt x="142" y="141"/>
                  <a:pt x="142" y="141"/>
                </a:cubicBezTo>
                <a:cubicBezTo>
                  <a:pt x="142" y="16"/>
                  <a:pt x="142" y="16"/>
                  <a:pt x="142" y="16"/>
                </a:cubicBezTo>
                <a:cubicBezTo>
                  <a:pt x="62" y="16"/>
                  <a:pt x="62" y="16"/>
                  <a:pt x="62" y="16"/>
                </a:cubicBezTo>
                <a:cubicBezTo>
                  <a:pt x="55" y="20"/>
                  <a:pt x="55" y="20"/>
                  <a:pt x="55" y="20"/>
                </a:cubicBezTo>
                <a:cubicBezTo>
                  <a:pt x="51" y="20"/>
                  <a:pt x="51" y="20"/>
                  <a:pt x="51" y="20"/>
                </a:cubicBezTo>
                <a:cubicBezTo>
                  <a:pt x="43" y="16"/>
                  <a:pt x="43" y="16"/>
                  <a:pt x="43" y="16"/>
                </a:cubicBezTo>
                <a:cubicBezTo>
                  <a:pt x="36" y="0"/>
                  <a:pt x="36" y="0"/>
                  <a:pt x="36" y="0"/>
                </a:cubicBezTo>
                <a:cubicBezTo>
                  <a:pt x="35" y="0"/>
                  <a:pt x="35" y="0"/>
                  <a:pt x="35" y="0"/>
                </a:cubicBezTo>
                <a:lnTo>
                  <a:pt x="35" y="142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8" name="Freeform 40"/>
          <p:cNvSpPr>
            <a:spLocks/>
          </p:cNvSpPr>
          <p:nvPr/>
        </p:nvSpPr>
        <p:spPr bwMode="auto">
          <a:xfrm>
            <a:off x="5652563" y="2482807"/>
            <a:ext cx="867017" cy="562210"/>
          </a:xfrm>
          <a:custGeom>
            <a:avLst/>
            <a:gdLst>
              <a:gd name="T0" fmla="*/ 9 w 248"/>
              <a:gd name="T1" fmla="*/ 70 h 150"/>
              <a:gd name="T2" fmla="*/ 23 w 248"/>
              <a:gd name="T3" fmla="*/ 75 h 150"/>
              <a:gd name="T4" fmla="*/ 38 w 248"/>
              <a:gd name="T5" fmla="*/ 75 h 150"/>
              <a:gd name="T6" fmla="*/ 40 w 248"/>
              <a:gd name="T7" fmla="*/ 76 h 150"/>
              <a:gd name="T8" fmla="*/ 41 w 248"/>
              <a:gd name="T9" fmla="*/ 76 h 150"/>
              <a:gd name="T10" fmla="*/ 48 w 248"/>
              <a:gd name="T11" fmla="*/ 81 h 150"/>
              <a:gd name="T12" fmla="*/ 79 w 248"/>
              <a:gd name="T13" fmla="*/ 92 h 150"/>
              <a:gd name="T14" fmla="*/ 80 w 248"/>
              <a:gd name="T15" fmla="*/ 99 h 150"/>
              <a:gd name="T16" fmla="*/ 93 w 248"/>
              <a:gd name="T17" fmla="*/ 113 h 150"/>
              <a:gd name="T18" fmla="*/ 97 w 248"/>
              <a:gd name="T19" fmla="*/ 120 h 150"/>
              <a:gd name="T20" fmla="*/ 96 w 248"/>
              <a:gd name="T21" fmla="*/ 122 h 150"/>
              <a:gd name="T22" fmla="*/ 97 w 248"/>
              <a:gd name="T23" fmla="*/ 143 h 150"/>
              <a:gd name="T24" fmla="*/ 98 w 248"/>
              <a:gd name="T25" fmla="*/ 150 h 150"/>
              <a:gd name="T26" fmla="*/ 103 w 248"/>
              <a:gd name="T27" fmla="*/ 141 h 150"/>
              <a:gd name="T28" fmla="*/ 134 w 248"/>
              <a:gd name="T29" fmla="*/ 98 h 150"/>
              <a:gd name="T30" fmla="*/ 146 w 248"/>
              <a:gd name="T31" fmla="*/ 94 h 150"/>
              <a:gd name="T32" fmla="*/ 146 w 248"/>
              <a:gd name="T33" fmla="*/ 106 h 150"/>
              <a:gd name="T34" fmla="*/ 181 w 248"/>
              <a:gd name="T35" fmla="*/ 86 h 150"/>
              <a:gd name="T36" fmla="*/ 193 w 248"/>
              <a:gd name="T37" fmla="*/ 82 h 150"/>
              <a:gd name="T38" fmla="*/ 213 w 248"/>
              <a:gd name="T39" fmla="*/ 86 h 150"/>
              <a:gd name="T40" fmla="*/ 220 w 248"/>
              <a:gd name="T41" fmla="*/ 90 h 150"/>
              <a:gd name="T42" fmla="*/ 224 w 248"/>
              <a:gd name="T43" fmla="*/ 82 h 150"/>
              <a:gd name="T44" fmla="*/ 232 w 248"/>
              <a:gd name="T45" fmla="*/ 90 h 150"/>
              <a:gd name="T46" fmla="*/ 248 w 248"/>
              <a:gd name="T47" fmla="*/ 82 h 150"/>
              <a:gd name="T48" fmla="*/ 240 w 248"/>
              <a:gd name="T49" fmla="*/ 78 h 150"/>
              <a:gd name="T50" fmla="*/ 236 w 248"/>
              <a:gd name="T51" fmla="*/ 67 h 150"/>
              <a:gd name="T52" fmla="*/ 236 w 248"/>
              <a:gd name="T53" fmla="*/ 59 h 150"/>
              <a:gd name="T54" fmla="*/ 216 w 248"/>
              <a:gd name="T55" fmla="*/ 59 h 150"/>
              <a:gd name="T56" fmla="*/ 205 w 248"/>
              <a:gd name="T57" fmla="*/ 47 h 150"/>
              <a:gd name="T58" fmla="*/ 197 w 248"/>
              <a:gd name="T59" fmla="*/ 43 h 150"/>
              <a:gd name="T60" fmla="*/ 162 w 248"/>
              <a:gd name="T61" fmla="*/ 47 h 150"/>
              <a:gd name="T62" fmla="*/ 146 w 248"/>
              <a:gd name="T63" fmla="*/ 59 h 150"/>
              <a:gd name="T64" fmla="*/ 123 w 248"/>
              <a:gd name="T65" fmla="*/ 59 h 150"/>
              <a:gd name="T66" fmla="*/ 107 w 248"/>
              <a:gd name="T67" fmla="*/ 43 h 150"/>
              <a:gd name="T68" fmla="*/ 84 w 248"/>
              <a:gd name="T69" fmla="*/ 39 h 150"/>
              <a:gd name="T70" fmla="*/ 72 w 248"/>
              <a:gd name="T71" fmla="*/ 43 h 150"/>
              <a:gd name="T72" fmla="*/ 76 w 248"/>
              <a:gd name="T73" fmla="*/ 28 h 150"/>
              <a:gd name="T74" fmla="*/ 92 w 248"/>
              <a:gd name="T75" fmla="*/ 8 h 150"/>
              <a:gd name="T76" fmla="*/ 99 w 248"/>
              <a:gd name="T77" fmla="*/ 0 h 150"/>
              <a:gd name="T78" fmla="*/ 76 w 248"/>
              <a:gd name="T79" fmla="*/ 8 h 150"/>
              <a:gd name="T80" fmla="*/ 21 w 248"/>
              <a:gd name="T81" fmla="*/ 43 h 150"/>
              <a:gd name="T82" fmla="*/ 0 w 248"/>
              <a:gd name="T83" fmla="*/ 51 h 150"/>
              <a:gd name="T84" fmla="*/ 6 w 248"/>
              <a:gd name="T85" fmla="*/ 7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48" h="150">
                <a:moveTo>
                  <a:pt x="6" y="70"/>
                </a:moveTo>
                <a:cubicBezTo>
                  <a:pt x="9" y="70"/>
                  <a:pt x="9" y="70"/>
                  <a:pt x="9" y="70"/>
                </a:cubicBezTo>
                <a:cubicBezTo>
                  <a:pt x="17" y="74"/>
                  <a:pt x="17" y="74"/>
                  <a:pt x="17" y="74"/>
                </a:cubicBezTo>
                <a:cubicBezTo>
                  <a:pt x="23" y="75"/>
                  <a:pt x="23" y="75"/>
                  <a:pt x="23" y="75"/>
                </a:cubicBezTo>
                <a:cubicBezTo>
                  <a:pt x="23" y="75"/>
                  <a:pt x="27" y="74"/>
                  <a:pt x="32" y="74"/>
                </a:cubicBezTo>
                <a:cubicBezTo>
                  <a:pt x="35" y="74"/>
                  <a:pt x="37" y="74"/>
                  <a:pt x="38" y="75"/>
                </a:cubicBezTo>
                <a:cubicBezTo>
                  <a:pt x="39" y="75"/>
                  <a:pt x="39" y="75"/>
                  <a:pt x="40" y="75"/>
                </a:cubicBezTo>
                <a:cubicBezTo>
                  <a:pt x="40" y="76"/>
                  <a:pt x="40" y="76"/>
                  <a:pt x="40" y="76"/>
                </a:cubicBezTo>
                <a:cubicBezTo>
                  <a:pt x="40" y="76"/>
                  <a:pt x="40" y="76"/>
                  <a:pt x="40" y="76"/>
                </a:cubicBezTo>
                <a:cubicBezTo>
                  <a:pt x="41" y="76"/>
                  <a:pt x="41" y="76"/>
                  <a:pt x="41" y="76"/>
                </a:cubicBezTo>
                <a:cubicBezTo>
                  <a:pt x="41" y="76"/>
                  <a:pt x="42" y="76"/>
                  <a:pt x="44" y="77"/>
                </a:cubicBezTo>
                <a:cubicBezTo>
                  <a:pt x="48" y="78"/>
                  <a:pt x="49" y="80"/>
                  <a:pt x="48" y="81"/>
                </a:cubicBezTo>
                <a:cubicBezTo>
                  <a:pt x="48" y="92"/>
                  <a:pt x="48" y="92"/>
                  <a:pt x="48" y="92"/>
                </a:cubicBezTo>
                <a:cubicBezTo>
                  <a:pt x="79" y="92"/>
                  <a:pt x="79" y="92"/>
                  <a:pt x="79" y="92"/>
                </a:cubicBezTo>
                <a:cubicBezTo>
                  <a:pt x="81" y="92"/>
                  <a:pt x="82" y="93"/>
                  <a:pt x="83" y="94"/>
                </a:cubicBezTo>
                <a:cubicBezTo>
                  <a:pt x="83" y="95"/>
                  <a:pt x="80" y="98"/>
                  <a:pt x="80" y="99"/>
                </a:cubicBezTo>
                <a:cubicBezTo>
                  <a:pt x="81" y="100"/>
                  <a:pt x="87" y="107"/>
                  <a:pt x="91" y="111"/>
                </a:cubicBezTo>
                <a:cubicBezTo>
                  <a:pt x="92" y="112"/>
                  <a:pt x="92" y="113"/>
                  <a:pt x="93" y="113"/>
                </a:cubicBezTo>
                <a:cubicBezTo>
                  <a:pt x="93" y="114"/>
                  <a:pt x="93" y="114"/>
                  <a:pt x="95" y="118"/>
                </a:cubicBezTo>
                <a:cubicBezTo>
                  <a:pt x="97" y="120"/>
                  <a:pt x="97" y="120"/>
                  <a:pt x="97" y="120"/>
                </a:cubicBezTo>
                <a:cubicBezTo>
                  <a:pt x="96" y="121"/>
                  <a:pt x="96" y="121"/>
                  <a:pt x="96" y="121"/>
                </a:cubicBezTo>
                <a:cubicBezTo>
                  <a:pt x="96" y="121"/>
                  <a:pt x="96" y="121"/>
                  <a:pt x="96" y="122"/>
                </a:cubicBezTo>
                <a:cubicBezTo>
                  <a:pt x="97" y="126"/>
                  <a:pt x="97" y="131"/>
                  <a:pt x="96" y="135"/>
                </a:cubicBezTo>
                <a:cubicBezTo>
                  <a:pt x="96" y="137"/>
                  <a:pt x="96" y="140"/>
                  <a:pt x="97" y="143"/>
                </a:cubicBezTo>
                <a:cubicBezTo>
                  <a:pt x="98" y="145"/>
                  <a:pt x="98" y="147"/>
                  <a:pt x="98" y="149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99" y="149"/>
                  <a:pt x="99" y="149"/>
                  <a:pt x="99" y="149"/>
                </a:cubicBezTo>
                <a:cubicBezTo>
                  <a:pt x="103" y="141"/>
                  <a:pt x="103" y="141"/>
                  <a:pt x="103" y="141"/>
                </a:cubicBezTo>
                <a:cubicBezTo>
                  <a:pt x="131" y="98"/>
                  <a:pt x="131" y="98"/>
                  <a:pt x="131" y="98"/>
                </a:cubicBezTo>
                <a:cubicBezTo>
                  <a:pt x="134" y="98"/>
                  <a:pt x="134" y="98"/>
                  <a:pt x="134" y="98"/>
                </a:cubicBezTo>
                <a:cubicBezTo>
                  <a:pt x="138" y="98"/>
                  <a:pt x="138" y="98"/>
                  <a:pt x="138" y="98"/>
                </a:cubicBezTo>
                <a:cubicBezTo>
                  <a:pt x="146" y="94"/>
                  <a:pt x="146" y="94"/>
                  <a:pt x="146" y="94"/>
                </a:cubicBezTo>
                <a:cubicBezTo>
                  <a:pt x="142" y="106"/>
                  <a:pt x="142" y="106"/>
                  <a:pt x="142" y="106"/>
                </a:cubicBezTo>
                <a:cubicBezTo>
                  <a:pt x="146" y="106"/>
                  <a:pt x="146" y="106"/>
                  <a:pt x="146" y="106"/>
                </a:cubicBezTo>
                <a:cubicBezTo>
                  <a:pt x="162" y="94"/>
                  <a:pt x="162" y="94"/>
                  <a:pt x="162" y="94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5" y="82"/>
                  <a:pt x="185" y="82"/>
                  <a:pt x="185" y="82"/>
                </a:cubicBezTo>
                <a:cubicBezTo>
                  <a:pt x="193" y="82"/>
                  <a:pt x="193" y="82"/>
                  <a:pt x="193" y="82"/>
                </a:cubicBezTo>
                <a:cubicBezTo>
                  <a:pt x="205" y="82"/>
                  <a:pt x="205" y="82"/>
                  <a:pt x="205" y="82"/>
                </a:cubicBezTo>
                <a:cubicBezTo>
                  <a:pt x="213" y="86"/>
                  <a:pt x="213" y="86"/>
                  <a:pt x="213" y="86"/>
                </a:cubicBezTo>
                <a:cubicBezTo>
                  <a:pt x="216" y="90"/>
                  <a:pt x="216" y="90"/>
                  <a:pt x="216" y="90"/>
                </a:cubicBezTo>
                <a:cubicBezTo>
                  <a:pt x="220" y="90"/>
                  <a:pt x="220" y="90"/>
                  <a:pt x="220" y="90"/>
                </a:cubicBezTo>
                <a:cubicBezTo>
                  <a:pt x="224" y="86"/>
                  <a:pt x="224" y="86"/>
                  <a:pt x="224" y="86"/>
                </a:cubicBezTo>
                <a:cubicBezTo>
                  <a:pt x="224" y="82"/>
                  <a:pt x="224" y="82"/>
                  <a:pt x="224" y="82"/>
                </a:cubicBezTo>
                <a:cubicBezTo>
                  <a:pt x="228" y="86"/>
                  <a:pt x="228" y="86"/>
                  <a:pt x="228" y="86"/>
                </a:cubicBezTo>
                <a:cubicBezTo>
                  <a:pt x="232" y="90"/>
                  <a:pt x="232" y="90"/>
                  <a:pt x="232" y="90"/>
                </a:cubicBezTo>
                <a:cubicBezTo>
                  <a:pt x="248" y="86"/>
                  <a:pt x="248" y="86"/>
                  <a:pt x="248" y="86"/>
                </a:cubicBezTo>
                <a:cubicBezTo>
                  <a:pt x="248" y="82"/>
                  <a:pt x="248" y="82"/>
                  <a:pt x="248" y="82"/>
                </a:cubicBezTo>
                <a:cubicBezTo>
                  <a:pt x="244" y="82"/>
                  <a:pt x="244" y="82"/>
                  <a:pt x="244" y="82"/>
                </a:cubicBezTo>
                <a:cubicBezTo>
                  <a:pt x="240" y="78"/>
                  <a:pt x="240" y="78"/>
                  <a:pt x="240" y="78"/>
                </a:cubicBezTo>
                <a:cubicBezTo>
                  <a:pt x="236" y="74"/>
                  <a:pt x="236" y="74"/>
                  <a:pt x="236" y="74"/>
                </a:cubicBezTo>
                <a:cubicBezTo>
                  <a:pt x="236" y="67"/>
                  <a:pt x="236" y="67"/>
                  <a:pt x="236" y="67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6" y="59"/>
                  <a:pt x="236" y="59"/>
                  <a:pt x="236" y="59"/>
                </a:cubicBezTo>
                <a:cubicBezTo>
                  <a:pt x="232" y="59"/>
                  <a:pt x="232" y="59"/>
                  <a:pt x="232" y="59"/>
                </a:cubicBezTo>
                <a:cubicBezTo>
                  <a:pt x="216" y="59"/>
                  <a:pt x="216" y="59"/>
                  <a:pt x="216" y="59"/>
                </a:cubicBezTo>
                <a:cubicBezTo>
                  <a:pt x="205" y="55"/>
                  <a:pt x="205" y="55"/>
                  <a:pt x="205" y="55"/>
                </a:cubicBezTo>
                <a:cubicBezTo>
                  <a:pt x="205" y="47"/>
                  <a:pt x="205" y="47"/>
                  <a:pt x="205" y="47"/>
                </a:cubicBezTo>
                <a:cubicBezTo>
                  <a:pt x="205" y="43"/>
                  <a:pt x="205" y="43"/>
                  <a:pt x="205" y="43"/>
                </a:cubicBezTo>
                <a:cubicBezTo>
                  <a:pt x="197" y="43"/>
                  <a:pt x="197" y="43"/>
                  <a:pt x="197" y="43"/>
                </a:cubicBezTo>
                <a:cubicBezTo>
                  <a:pt x="193" y="47"/>
                  <a:pt x="193" y="47"/>
                  <a:pt x="193" y="47"/>
                </a:cubicBezTo>
                <a:cubicBezTo>
                  <a:pt x="162" y="47"/>
                  <a:pt x="162" y="47"/>
                  <a:pt x="162" y="47"/>
                </a:cubicBezTo>
                <a:cubicBezTo>
                  <a:pt x="150" y="55"/>
                  <a:pt x="150" y="55"/>
                  <a:pt x="150" y="55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2" y="59"/>
                  <a:pt x="142" y="59"/>
                  <a:pt x="142" y="59"/>
                </a:cubicBezTo>
                <a:cubicBezTo>
                  <a:pt x="123" y="59"/>
                  <a:pt x="123" y="59"/>
                  <a:pt x="123" y="59"/>
                </a:cubicBezTo>
                <a:cubicBezTo>
                  <a:pt x="119" y="59"/>
                  <a:pt x="119" y="59"/>
                  <a:pt x="119" y="59"/>
                </a:cubicBezTo>
                <a:cubicBezTo>
                  <a:pt x="107" y="43"/>
                  <a:pt x="107" y="43"/>
                  <a:pt x="107" y="43"/>
                </a:cubicBezTo>
                <a:cubicBezTo>
                  <a:pt x="92" y="35"/>
                  <a:pt x="92" y="35"/>
                  <a:pt x="92" y="35"/>
                </a:cubicBezTo>
                <a:cubicBezTo>
                  <a:pt x="84" y="39"/>
                  <a:pt x="84" y="39"/>
                  <a:pt x="84" y="39"/>
                </a:cubicBezTo>
                <a:cubicBezTo>
                  <a:pt x="80" y="35"/>
                  <a:pt x="80" y="35"/>
                  <a:pt x="80" y="35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31"/>
                  <a:pt x="72" y="31"/>
                  <a:pt x="72" y="31"/>
                </a:cubicBezTo>
                <a:cubicBezTo>
                  <a:pt x="76" y="28"/>
                  <a:pt x="76" y="28"/>
                  <a:pt x="76" y="28"/>
                </a:cubicBezTo>
                <a:cubicBezTo>
                  <a:pt x="80" y="24"/>
                  <a:pt x="80" y="24"/>
                  <a:pt x="80" y="24"/>
                </a:cubicBezTo>
                <a:cubicBezTo>
                  <a:pt x="92" y="8"/>
                  <a:pt x="92" y="8"/>
                  <a:pt x="92" y="8"/>
                </a:cubicBezTo>
                <a:cubicBezTo>
                  <a:pt x="99" y="4"/>
                  <a:pt x="99" y="4"/>
                  <a:pt x="99" y="4"/>
                </a:cubicBezTo>
                <a:cubicBezTo>
                  <a:pt x="99" y="0"/>
                  <a:pt x="99" y="0"/>
                  <a:pt x="99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76" y="8"/>
                  <a:pt x="76" y="8"/>
                  <a:pt x="76" y="8"/>
                </a:cubicBezTo>
                <a:cubicBezTo>
                  <a:pt x="41" y="35"/>
                  <a:pt x="41" y="35"/>
                  <a:pt x="41" y="35"/>
                </a:cubicBezTo>
                <a:cubicBezTo>
                  <a:pt x="21" y="43"/>
                  <a:pt x="21" y="43"/>
                  <a:pt x="21" y="43"/>
                </a:cubicBezTo>
                <a:cubicBezTo>
                  <a:pt x="6" y="51"/>
                  <a:pt x="6" y="51"/>
                  <a:pt x="6" y="51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60"/>
                  <a:pt x="0" y="60"/>
                  <a:pt x="0" y="60"/>
                </a:cubicBezTo>
                <a:lnTo>
                  <a:pt x="6" y="70"/>
                </a:lnTo>
                <a:close/>
              </a:path>
            </a:pathLst>
          </a:custGeom>
          <a:solidFill>
            <a:srgbClr val="FC8420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9" name="Freeform 41"/>
          <p:cNvSpPr>
            <a:spLocks/>
          </p:cNvSpPr>
          <p:nvPr/>
        </p:nvSpPr>
        <p:spPr bwMode="auto">
          <a:xfrm>
            <a:off x="5467274" y="3374845"/>
            <a:ext cx="545382" cy="983868"/>
          </a:xfrm>
          <a:custGeom>
            <a:avLst/>
            <a:gdLst>
              <a:gd name="T0" fmla="*/ 39 w 156"/>
              <a:gd name="T1" fmla="*/ 7 h 262"/>
              <a:gd name="T2" fmla="*/ 51 w 156"/>
              <a:gd name="T3" fmla="*/ 19 h 262"/>
              <a:gd name="T4" fmla="*/ 39 w 156"/>
              <a:gd name="T5" fmla="*/ 40 h 262"/>
              <a:gd name="T6" fmla="*/ 29 w 156"/>
              <a:gd name="T7" fmla="*/ 52 h 262"/>
              <a:gd name="T8" fmla="*/ 20 w 156"/>
              <a:gd name="T9" fmla="*/ 69 h 262"/>
              <a:gd name="T10" fmla="*/ 15 w 156"/>
              <a:gd name="T11" fmla="*/ 90 h 262"/>
              <a:gd name="T12" fmla="*/ 0 w 156"/>
              <a:gd name="T13" fmla="*/ 109 h 262"/>
              <a:gd name="T14" fmla="*/ 0 w 156"/>
              <a:gd name="T15" fmla="*/ 109 h 262"/>
              <a:gd name="T16" fmla="*/ 0 w 156"/>
              <a:gd name="T17" fmla="*/ 144 h 262"/>
              <a:gd name="T18" fmla="*/ 15 w 156"/>
              <a:gd name="T19" fmla="*/ 154 h 262"/>
              <a:gd name="T20" fmla="*/ 32 w 156"/>
              <a:gd name="T21" fmla="*/ 165 h 262"/>
              <a:gd name="T22" fmla="*/ 49 w 156"/>
              <a:gd name="T23" fmla="*/ 182 h 262"/>
              <a:gd name="T24" fmla="*/ 46 w 156"/>
              <a:gd name="T25" fmla="*/ 198 h 262"/>
              <a:gd name="T26" fmla="*/ 51 w 156"/>
              <a:gd name="T27" fmla="*/ 215 h 262"/>
              <a:gd name="T28" fmla="*/ 71 w 156"/>
              <a:gd name="T29" fmla="*/ 225 h 262"/>
              <a:gd name="T30" fmla="*/ 78 w 156"/>
              <a:gd name="T31" fmla="*/ 238 h 262"/>
              <a:gd name="T32" fmla="*/ 80 w 156"/>
              <a:gd name="T33" fmla="*/ 246 h 262"/>
              <a:gd name="T34" fmla="*/ 92 w 156"/>
              <a:gd name="T35" fmla="*/ 262 h 262"/>
              <a:gd name="T36" fmla="*/ 92 w 156"/>
              <a:gd name="T37" fmla="*/ 262 h 262"/>
              <a:gd name="T38" fmla="*/ 92 w 156"/>
              <a:gd name="T39" fmla="*/ 262 h 262"/>
              <a:gd name="T40" fmla="*/ 102 w 156"/>
              <a:gd name="T41" fmla="*/ 262 h 262"/>
              <a:gd name="T42" fmla="*/ 106 w 156"/>
              <a:gd name="T43" fmla="*/ 257 h 262"/>
              <a:gd name="T44" fmla="*/ 113 w 156"/>
              <a:gd name="T45" fmla="*/ 252 h 262"/>
              <a:gd name="T46" fmla="*/ 120 w 156"/>
              <a:gd name="T47" fmla="*/ 250 h 262"/>
              <a:gd name="T48" fmla="*/ 121 w 156"/>
              <a:gd name="T49" fmla="*/ 249 h 262"/>
              <a:gd name="T50" fmla="*/ 122 w 156"/>
              <a:gd name="T51" fmla="*/ 249 h 262"/>
              <a:gd name="T52" fmla="*/ 122 w 156"/>
              <a:gd name="T53" fmla="*/ 249 h 262"/>
              <a:gd name="T54" fmla="*/ 123 w 156"/>
              <a:gd name="T55" fmla="*/ 249 h 262"/>
              <a:gd name="T56" fmla="*/ 123 w 156"/>
              <a:gd name="T57" fmla="*/ 247 h 262"/>
              <a:gd name="T58" fmla="*/ 125 w 156"/>
              <a:gd name="T59" fmla="*/ 243 h 262"/>
              <a:gd name="T60" fmla="*/ 126 w 156"/>
              <a:gd name="T61" fmla="*/ 241 h 262"/>
              <a:gd name="T62" fmla="*/ 130 w 156"/>
              <a:gd name="T63" fmla="*/ 235 h 262"/>
              <a:gd name="T64" fmla="*/ 136 w 156"/>
              <a:gd name="T65" fmla="*/ 229 h 262"/>
              <a:gd name="T66" fmla="*/ 140 w 156"/>
              <a:gd name="T67" fmla="*/ 222 h 262"/>
              <a:gd name="T68" fmla="*/ 144 w 156"/>
              <a:gd name="T69" fmla="*/ 218 h 262"/>
              <a:gd name="T70" fmla="*/ 144 w 156"/>
              <a:gd name="T71" fmla="*/ 211 h 262"/>
              <a:gd name="T72" fmla="*/ 151 w 156"/>
              <a:gd name="T73" fmla="*/ 207 h 262"/>
              <a:gd name="T74" fmla="*/ 156 w 156"/>
              <a:gd name="T75" fmla="*/ 200 h 262"/>
              <a:gd name="T76" fmla="*/ 156 w 156"/>
              <a:gd name="T77" fmla="*/ 58 h 262"/>
              <a:gd name="T78" fmla="*/ 156 w 156"/>
              <a:gd name="T79" fmla="*/ 57 h 262"/>
              <a:gd name="T80" fmla="*/ 152 w 156"/>
              <a:gd name="T81" fmla="*/ 47 h 262"/>
              <a:gd name="T82" fmla="*/ 149 w 156"/>
              <a:gd name="T83" fmla="*/ 0 h 262"/>
              <a:gd name="T84" fmla="*/ 33 w 156"/>
              <a:gd name="T85" fmla="*/ 0 h 262"/>
              <a:gd name="T86" fmla="*/ 39 w 156"/>
              <a:gd name="T87" fmla="*/ 7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6" h="262">
                <a:moveTo>
                  <a:pt x="39" y="7"/>
                </a:moveTo>
                <a:cubicBezTo>
                  <a:pt x="51" y="19"/>
                  <a:pt x="51" y="19"/>
                  <a:pt x="51" y="19"/>
                </a:cubicBezTo>
                <a:cubicBezTo>
                  <a:pt x="39" y="40"/>
                  <a:pt x="39" y="40"/>
                  <a:pt x="39" y="40"/>
                </a:cubicBezTo>
                <a:cubicBezTo>
                  <a:pt x="29" y="52"/>
                  <a:pt x="29" y="52"/>
                  <a:pt x="29" y="52"/>
                </a:cubicBezTo>
                <a:cubicBezTo>
                  <a:pt x="20" y="69"/>
                  <a:pt x="20" y="69"/>
                  <a:pt x="20" y="69"/>
                </a:cubicBezTo>
                <a:cubicBezTo>
                  <a:pt x="15" y="90"/>
                  <a:pt x="15" y="90"/>
                  <a:pt x="15" y="90"/>
                </a:cubicBezTo>
                <a:cubicBezTo>
                  <a:pt x="0" y="109"/>
                  <a:pt x="0" y="109"/>
                  <a:pt x="0" y="109"/>
                </a:cubicBezTo>
                <a:cubicBezTo>
                  <a:pt x="0" y="109"/>
                  <a:pt x="0" y="109"/>
                  <a:pt x="0" y="109"/>
                </a:cubicBezTo>
                <a:cubicBezTo>
                  <a:pt x="0" y="144"/>
                  <a:pt x="0" y="144"/>
                  <a:pt x="0" y="144"/>
                </a:cubicBezTo>
                <a:cubicBezTo>
                  <a:pt x="15" y="154"/>
                  <a:pt x="15" y="154"/>
                  <a:pt x="15" y="154"/>
                </a:cubicBezTo>
                <a:cubicBezTo>
                  <a:pt x="32" y="165"/>
                  <a:pt x="32" y="165"/>
                  <a:pt x="32" y="165"/>
                </a:cubicBezTo>
                <a:cubicBezTo>
                  <a:pt x="49" y="182"/>
                  <a:pt x="49" y="182"/>
                  <a:pt x="49" y="182"/>
                </a:cubicBezTo>
                <a:cubicBezTo>
                  <a:pt x="46" y="198"/>
                  <a:pt x="46" y="198"/>
                  <a:pt x="46" y="198"/>
                </a:cubicBezTo>
                <a:cubicBezTo>
                  <a:pt x="51" y="215"/>
                  <a:pt x="51" y="215"/>
                  <a:pt x="51" y="215"/>
                </a:cubicBezTo>
                <a:cubicBezTo>
                  <a:pt x="71" y="225"/>
                  <a:pt x="71" y="225"/>
                  <a:pt x="71" y="225"/>
                </a:cubicBezTo>
                <a:cubicBezTo>
                  <a:pt x="78" y="238"/>
                  <a:pt x="78" y="238"/>
                  <a:pt x="78" y="238"/>
                </a:cubicBezTo>
                <a:cubicBezTo>
                  <a:pt x="80" y="246"/>
                  <a:pt x="80" y="246"/>
                  <a:pt x="80" y="246"/>
                </a:cubicBezTo>
                <a:cubicBezTo>
                  <a:pt x="82" y="252"/>
                  <a:pt x="90" y="260"/>
                  <a:pt x="92" y="262"/>
                </a:cubicBezTo>
                <a:cubicBezTo>
                  <a:pt x="92" y="262"/>
                  <a:pt x="92" y="262"/>
                  <a:pt x="92" y="262"/>
                </a:cubicBezTo>
                <a:cubicBezTo>
                  <a:pt x="92" y="262"/>
                  <a:pt x="92" y="262"/>
                  <a:pt x="92" y="262"/>
                </a:cubicBezTo>
                <a:cubicBezTo>
                  <a:pt x="102" y="262"/>
                  <a:pt x="102" y="262"/>
                  <a:pt x="102" y="262"/>
                </a:cubicBezTo>
                <a:cubicBezTo>
                  <a:pt x="106" y="257"/>
                  <a:pt x="106" y="257"/>
                  <a:pt x="106" y="257"/>
                </a:cubicBezTo>
                <a:cubicBezTo>
                  <a:pt x="113" y="252"/>
                  <a:pt x="113" y="252"/>
                  <a:pt x="113" y="252"/>
                </a:cubicBezTo>
                <a:cubicBezTo>
                  <a:pt x="114" y="252"/>
                  <a:pt x="117" y="251"/>
                  <a:pt x="120" y="250"/>
                </a:cubicBezTo>
                <a:cubicBezTo>
                  <a:pt x="120" y="250"/>
                  <a:pt x="120" y="249"/>
                  <a:pt x="121" y="249"/>
                </a:cubicBezTo>
                <a:cubicBezTo>
                  <a:pt x="121" y="249"/>
                  <a:pt x="121" y="249"/>
                  <a:pt x="122" y="249"/>
                </a:cubicBezTo>
                <a:cubicBezTo>
                  <a:pt x="122" y="249"/>
                  <a:pt x="122" y="249"/>
                  <a:pt x="122" y="249"/>
                </a:cubicBezTo>
                <a:cubicBezTo>
                  <a:pt x="123" y="249"/>
                  <a:pt x="123" y="249"/>
                  <a:pt x="123" y="249"/>
                </a:cubicBezTo>
                <a:cubicBezTo>
                  <a:pt x="123" y="247"/>
                  <a:pt x="123" y="247"/>
                  <a:pt x="123" y="247"/>
                </a:cubicBezTo>
                <a:cubicBezTo>
                  <a:pt x="125" y="244"/>
                  <a:pt x="125" y="243"/>
                  <a:pt x="125" y="243"/>
                </a:cubicBezTo>
                <a:cubicBezTo>
                  <a:pt x="125" y="243"/>
                  <a:pt x="125" y="242"/>
                  <a:pt x="126" y="241"/>
                </a:cubicBezTo>
                <a:cubicBezTo>
                  <a:pt x="127" y="240"/>
                  <a:pt x="128" y="238"/>
                  <a:pt x="130" y="235"/>
                </a:cubicBezTo>
                <a:cubicBezTo>
                  <a:pt x="133" y="232"/>
                  <a:pt x="135" y="229"/>
                  <a:pt x="136" y="229"/>
                </a:cubicBezTo>
                <a:cubicBezTo>
                  <a:pt x="140" y="222"/>
                  <a:pt x="140" y="222"/>
                  <a:pt x="140" y="222"/>
                </a:cubicBezTo>
                <a:cubicBezTo>
                  <a:pt x="144" y="218"/>
                  <a:pt x="144" y="218"/>
                  <a:pt x="144" y="218"/>
                </a:cubicBezTo>
                <a:cubicBezTo>
                  <a:pt x="144" y="211"/>
                  <a:pt x="144" y="211"/>
                  <a:pt x="144" y="211"/>
                </a:cubicBezTo>
                <a:cubicBezTo>
                  <a:pt x="151" y="207"/>
                  <a:pt x="151" y="207"/>
                  <a:pt x="151" y="207"/>
                </a:cubicBezTo>
                <a:cubicBezTo>
                  <a:pt x="156" y="200"/>
                  <a:pt x="156" y="200"/>
                  <a:pt x="156" y="200"/>
                </a:cubicBezTo>
                <a:cubicBezTo>
                  <a:pt x="156" y="58"/>
                  <a:pt x="156" y="58"/>
                  <a:pt x="156" y="58"/>
                </a:cubicBezTo>
                <a:cubicBezTo>
                  <a:pt x="156" y="57"/>
                  <a:pt x="156" y="57"/>
                  <a:pt x="156" y="57"/>
                </a:cubicBezTo>
                <a:cubicBezTo>
                  <a:pt x="152" y="47"/>
                  <a:pt x="152" y="47"/>
                  <a:pt x="152" y="47"/>
                </a:cubicBezTo>
                <a:cubicBezTo>
                  <a:pt x="149" y="0"/>
                  <a:pt x="149" y="0"/>
                  <a:pt x="149" y="0"/>
                </a:cubicBezTo>
                <a:cubicBezTo>
                  <a:pt x="33" y="0"/>
                  <a:pt x="33" y="0"/>
                  <a:pt x="33" y="0"/>
                </a:cubicBezTo>
                <a:lnTo>
                  <a:pt x="39" y="7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0" name="Freeform 42"/>
          <p:cNvSpPr>
            <a:spLocks/>
          </p:cNvSpPr>
          <p:nvPr/>
        </p:nvSpPr>
        <p:spPr bwMode="auto">
          <a:xfrm>
            <a:off x="7996656" y="3412326"/>
            <a:ext cx="447493" cy="284853"/>
          </a:xfrm>
          <a:custGeom>
            <a:avLst/>
            <a:gdLst>
              <a:gd name="T0" fmla="*/ 64 w 128"/>
              <a:gd name="T1" fmla="*/ 9 h 76"/>
              <a:gd name="T2" fmla="*/ 64 w 128"/>
              <a:gd name="T3" fmla="*/ 1 h 76"/>
              <a:gd name="T4" fmla="*/ 26 w 128"/>
              <a:gd name="T5" fmla="*/ 1 h 76"/>
              <a:gd name="T6" fmla="*/ 25 w 128"/>
              <a:gd name="T7" fmla="*/ 1 h 76"/>
              <a:gd name="T8" fmla="*/ 25 w 128"/>
              <a:gd name="T9" fmla="*/ 1 h 76"/>
              <a:gd name="T10" fmla="*/ 6 w 128"/>
              <a:gd name="T11" fmla="*/ 1 h 76"/>
              <a:gd name="T12" fmla="*/ 5 w 128"/>
              <a:gd name="T13" fmla="*/ 5 h 76"/>
              <a:gd name="T14" fmla="*/ 2 w 128"/>
              <a:gd name="T15" fmla="*/ 28 h 76"/>
              <a:gd name="T16" fmla="*/ 3 w 128"/>
              <a:gd name="T17" fmla="*/ 51 h 76"/>
              <a:gd name="T18" fmla="*/ 52 w 128"/>
              <a:gd name="T19" fmla="*/ 51 h 76"/>
              <a:gd name="T20" fmla="*/ 52 w 128"/>
              <a:gd name="T21" fmla="*/ 51 h 76"/>
              <a:gd name="T22" fmla="*/ 52 w 128"/>
              <a:gd name="T23" fmla="*/ 52 h 76"/>
              <a:gd name="T24" fmla="*/ 68 w 128"/>
              <a:gd name="T25" fmla="*/ 52 h 76"/>
              <a:gd name="T26" fmla="*/ 74 w 128"/>
              <a:gd name="T27" fmla="*/ 59 h 76"/>
              <a:gd name="T28" fmla="*/ 74 w 128"/>
              <a:gd name="T29" fmla="*/ 61 h 76"/>
              <a:gd name="T30" fmla="*/ 76 w 128"/>
              <a:gd name="T31" fmla="*/ 67 h 76"/>
              <a:gd name="T32" fmla="*/ 77 w 128"/>
              <a:gd name="T33" fmla="*/ 68 h 76"/>
              <a:gd name="T34" fmla="*/ 77 w 128"/>
              <a:gd name="T35" fmla="*/ 76 h 76"/>
              <a:gd name="T36" fmla="*/ 81 w 128"/>
              <a:gd name="T37" fmla="*/ 76 h 76"/>
              <a:gd name="T38" fmla="*/ 85 w 128"/>
              <a:gd name="T39" fmla="*/ 72 h 76"/>
              <a:gd name="T40" fmla="*/ 97 w 128"/>
              <a:gd name="T41" fmla="*/ 68 h 76"/>
              <a:gd name="T42" fmla="*/ 101 w 128"/>
              <a:gd name="T43" fmla="*/ 68 h 76"/>
              <a:gd name="T44" fmla="*/ 101 w 128"/>
              <a:gd name="T45" fmla="*/ 72 h 76"/>
              <a:gd name="T46" fmla="*/ 105 w 128"/>
              <a:gd name="T47" fmla="*/ 72 h 76"/>
              <a:gd name="T48" fmla="*/ 112 w 128"/>
              <a:gd name="T49" fmla="*/ 72 h 76"/>
              <a:gd name="T50" fmla="*/ 116 w 128"/>
              <a:gd name="T51" fmla="*/ 72 h 76"/>
              <a:gd name="T52" fmla="*/ 124 w 128"/>
              <a:gd name="T53" fmla="*/ 68 h 76"/>
              <a:gd name="T54" fmla="*/ 128 w 128"/>
              <a:gd name="T55" fmla="*/ 64 h 76"/>
              <a:gd name="T56" fmla="*/ 124 w 128"/>
              <a:gd name="T57" fmla="*/ 53 h 76"/>
              <a:gd name="T58" fmla="*/ 124 w 128"/>
              <a:gd name="T59" fmla="*/ 61 h 76"/>
              <a:gd name="T60" fmla="*/ 124 w 128"/>
              <a:gd name="T61" fmla="*/ 64 h 76"/>
              <a:gd name="T62" fmla="*/ 116 w 128"/>
              <a:gd name="T63" fmla="*/ 64 h 76"/>
              <a:gd name="T64" fmla="*/ 105 w 128"/>
              <a:gd name="T65" fmla="*/ 61 h 76"/>
              <a:gd name="T66" fmla="*/ 101 w 128"/>
              <a:gd name="T67" fmla="*/ 53 h 76"/>
              <a:gd name="T68" fmla="*/ 97 w 128"/>
              <a:gd name="T69" fmla="*/ 49 h 76"/>
              <a:gd name="T70" fmla="*/ 97 w 128"/>
              <a:gd name="T71" fmla="*/ 45 h 76"/>
              <a:gd name="T72" fmla="*/ 93 w 128"/>
              <a:gd name="T73" fmla="*/ 41 h 76"/>
              <a:gd name="T74" fmla="*/ 85 w 128"/>
              <a:gd name="T75" fmla="*/ 37 h 76"/>
              <a:gd name="T76" fmla="*/ 85 w 128"/>
              <a:gd name="T77" fmla="*/ 29 h 76"/>
              <a:gd name="T78" fmla="*/ 89 w 128"/>
              <a:gd name="T79" fmla="*/ 29 h 76"/>
              <a:gd name="T80" fmla="*/ 93 w 128"/>
              <a:gd name="T81" fmla="*/ 22 h 76"/>
              <a:gd name="T82" fmla="*/ 97 w 128"/>
              <a:gd name="T83" fmla="*/ 22 h 76"/>
              <a:gd name="T84" fmla="*/ 89 w 128"/>
              <a:gd name="T85" fmla="*/ 6 h 76"/>
              <a:gd name="T86" fmla="*/ 90 w 128"/>
              <a:gd name="T87" fmla="*/ 2 h 76"/>
              <a:gd name="T88" fmla="*/ 91 w 128"/>
              <a:gd name="T89" fmla="*/ 0 h 76"/>
              <a:gd name="T90" fmla="*/ 80 w 128"/>
              <a:gd name="T91" fmla="*/ 9 h 76"/>
              <a:gd name="T92" fmla="*/ 64 w 128"/>
              <a:gd name="T93" fmla="*/ 9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8" h="76">
                <a:moveTo>
                  <a:pt x="64" y="9"/>
                </a:moveTo>
                <a:cubicBezTo>
                  <a:pt x="64" y="1"/>
                  <a:pt x="64" y="1"/>
                  <a:pt x="64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5" y="1"/>
                  <a:pt x="25" y="1"/>
                  <a:pt x="25" y="1"/>
                </a:cubicBezTo>
                <a:cubicBezTo>
                  <a:pt x="25" y="1"/>
                  <a:pt x="25" y="1"/>
                  <a:pt x="25" y="1"/>
                </a:cubicBezTo>
                <a:cubicBezTo>
                  <a:pt x="6" y="1"/>
                  <a:pt x="6" y="1"/>
                  <a:pt x="6" y="1"/>
                </a:cubicBezTo>
                <a:cubicBezTo>
                  <a:pt x="5" y="5"/>
                  <a:pt x="5" y="5"/>
                  <a:pt x="5" y="5"/>
                </a:cubicBezTo>
                <a:cubicBezTo>
                  <a:pt x="0" y="25"/>
                  <a:pt x="1" y="28"/>
                  <a:pt x="2" y="28"/>
                </a:cubicBezTo>
                <a:cubicBezTo>
                  <a:pt x="3" y="30"/>
                  <a:pt x="3" y="40"/>
                  <a:pt x="3" y="51"/>
                </a:cubicBezTo>
                <a:cubicBezTo>
                  <a:pt x="52" y="51"/>
                  <a:pt x="52" y="51"/>
                  <a:pt x="52" y="51"/>
                </a:cubicBezTo>
                <a:cubicBezTo>
                  <a:pt x="52" y="51"/>
                  <a:pt x="52" y="51"/>
                  <a:pt x="52" y="51"/>
                </a:cubicBezTo>
                <a:cubicBezTo>
                  <a:pt x="52" y="52"/>
                  <a:pt x="52" y="52"/>
                  <a:pt x="52" y="52"/>
                </a:cubicBezTo>
                <a:cubicBezTo>
                  <a:pt x="68" y="52"/>
                  <a:pt x="68" y="52"/>
                  <a:pt x="68" y="52"/>
                </a:cubicBezTo>
                <a:cubicBezTo>
                  <a:pt x="74" y="59"/>
                  <a:pt x="74" y="59"/>
                  <a:pt x="74" y="59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3"/>
                  <a:pt x="76" y="66"/>
                  <a:pt x="76" y="67"/>
                </a:cubicBezTo>
                <a:cubicBezTo>
                  <a:pt x="77" y="68"/>
                  <a:pt x="77" y="68"/>
                  <a:pt x="77" y="68"/>
                </a:cubicBezTo>
                <a:cubicBezTo>
                  <a:pt x="77" y="76"/>
                  <a:pt x="77" y="76"/>
                  <a:pt x="77" y="76"/>
                </a:cubicBezTo>
                <a:cubicBezTo>
                  <a:pt x="81" y="76"/>
                  <a:pt x="81" y="76"/>
                  <a:pt x="81" y="76"/>
                </a:cubicBezTo>
                <a:cubicBezTo>
                  <a:pt x="85" y="72"/>
                  <a:pt x="85" y="72"/>
                  <a:pt x="85" y="72"/>
                </a:cubicBezTo>
                <a:cubicBezTo>
                  <a:pt x="97" y="68"/>
                  <a:pt x="97" y="68"/>
                  <a:pt x="97" y="68"/>
                </a:cubicBezTo>
                <a:cubicBezTo>
                  <a:pt x="101" y="68"/>
                  <a:pt x="101" y="68"/>
                  <a:pt x="101" y="68"/>
                </a:cubicBezTo>
                <a:cubicBezTo>
                  <a:pt x="101" y="72"/>
                  <a:pt x="101" y="72"/>
                  <a:pt x="101" y="72"/>
                </a:cubicBezTo>
                <a:cubicBezTo>
                  <a:pt x="105" y="72"/>
                  <a:pt x="105" y="72"/>
                  <a:pt x="105" y="72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24" y="68"/>
                  <a:pt x="124" y="68"/>
                  <a:pt x="124" y="68"/>
                </a:cubicBezTo>
                <a:cubicBezTo>
                  <a:pt x="128" y="64"/>
                  <a:pt x="128" y="64"/>
                  <a:pt x="128" y="64"/>
                </a:cubicBezTo>
                <a:cubicBezTo>
                  <a:pt x="124" y="53"/>
                  <a:pt x="124" y="53"/>
                  <a:pt x="124" y="53"/>
                </a:cubicBezTo>
                <a:cubicBezTo>
                  <a:pt x="124" y="61"/>
                  <a:pt x="124" y="61"/>
                  <a:pt x="124" y="61"/>
                </a:cubicBezTo>
                <a:cubicBezTo>
                  <a:pt x="124" y="64"/>
                  <a:pt x="124" y="64"/>
                  <a:pt x="124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05" y="61"/>
                  <a:pt x="105" y="61"/>
                  <a:pt x="105" y="61"/>
                </a:cubicBezTo>
                <a:cubicBezTo>
                  <a:pt x="101" y="53"/>
                  <a:pt x="101" y="53"/>
                  <a:pt x="101" y="53"/>
                </a:cubicBezTo>
                <a:cubicBezTo>
                  <a:pt x="97" y="49"/>
                  <a:pt x="97" y="49"/>
                  <a:pt x="97" y="49"/>
                </a:cubicBezTo>
                <a:cubicBezTo>
                  <a:pt x="97" y="45"/>
                  <a:pt x="97" y="45"/>
                  <a:pt x="97" y="45"/>
                </a:cubicBezTo>
                <a:cubicBezTo>
                  <a:pt x="93" y="41"/>
                  <a:pt x="93" y="41"/>
                  <a:pt x="93" y="41"/>
                </a:cubicBezTo>
                <a:cubicBezTo>
                  <a:pt x="85" y="37"/>
                  <a:pt x="85" y="37"/>
                  <a:pt x="85" y="37"/>
                </a:cubicBezTo>
                <a:cubicBezTo>
                  <a:pt x="85" y="29"/>
                  <a:pt x="85" y="29"/>
                  <a:pt x="85" y="29"/>
                </a:cubicBezTo>
                <a:cubicBezTo>
                  <a:pt x="89" y="29"/>
                  <a:pt x="89" y="29"/>
                  <a:pt x="89" y="29"/>
                </a:cubicBezTo>
                <a:cubicBezTo>
                  <a:pt x="93" y="22"/>
                  <a:pt x="93" y="22"/>
                  <a:pt x="93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89" y="6"/>
                  <a:pt x="89" y="6"/>
                  <a:pt x="89" y="6"/>
                </a:cubicBezTo>
                <a:cubicBezTo>
                  <a:pt x="90" y="2"/>
                  <a:pt x="90" y="2"/>
                  <a:pt x="90" y="2"/>
                </a:cubicBezTo>
                <a:cubicBezTo>
                  <a:pt x="91" y="0"/>
                  <a:pt x="91" y="0"/>
                  <a:pt x="91" y="0"/>
                </a:cubicBezTo>
                <a:cubicBezTo>
                  <a:pt x="80" y="9"/>
                  <a:pt x="80" y="9"/>
                  <a:pt x="80" y="9"/>
                </a:cubicBezTo>
                <a:lnTo>
                  <a:pt x="64" y="9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1" name="Freeform 43"/>
          <p:cNvSpPr>
            <a:spLocks/>
          </p:cNvSpPr>
          <p:nvPr/>
        </p:nvSpPr>
        <p:spPr bwMode="auto">
          <a:xfrm>
            <a:off x="2028924" y="2160473"/>
            <a:ext cx="800592" cy="1266844"/>
          </a:xfrm>
          <a:custGeom>
            <a:avLst/>
            <a:gdLst>
              <a:gd name="T0" fmla="*/ 9 w 229"/>
              <a:gd name="T1" fmla="*/ 148 h 338"/>
              <a:gd name="T2" fmla="*/ 19 w 229"/>
              <a:gd name="T3" fmla="*/ 163 h 338"/>
              <a:gd name="T4" fmla="*/ 4 w 229"/>
              <a:gd name="T5" fmla="*/ 201 h 338"/>
              <a:gd name="T6" fmla="*/ 4 w 229"/>
              <a:gd name="T7" fmla="*/ 215 h 338"/>
              <a:gd name="T8" fmla="*/ 7 w 229"/>
              <a:gd name="T9" fmla="*/ 248 h 338"/>
              <a:gd name="T10" fmla="*/ 0 w 229"/>
              <a:gd name="T11" fmla="*/ 293 h 338"/>
              <a:gd name="T12" fmla="*/ 2 w 229"/>
              <a:gd name="T13" fmla="*/ 338 h 338"/>
              <a:gd name="T14" fmla="*/ 118 w 229"/>
              <a:gd name="T15" fmla="*/ 338 h 338"/>
              <a:gd name="T16" fmla="*/ 229 w 229"/>
              <a:gd name="T17" fmla="*/ 338 h 338"/>
              <a:gd name="T18" fmla="*/ 222 w 229"/>
              <a:gd name="T19" fmla="*/ 216 h 338"/>
              <a:gd name="T20" fmla="*/ 205 w 229"/>
              <a:gd name="T21" fmla="*/ 221 h 338"/>
              <a:gd name="T22" fmla="*/ 196 w 229"/>
              <a:gd name="T23" fmla="*/ 225 h 338"/>
              <a:gd name="T24" fmla="*/ 194 w 229"/>
              <a:gd name="T25" fmla="*/ 224 h 338"/>
              <a:gd name="T26" fmla="*/ 183 w 229"/>
              <a:gd name="T27" fmla="*/ 224 h 338"/>
              <a:gd name="T28" fmla="*/ 178 w 229"/>
              <a:gd name="T29" fmla="*/ 224 h 338"/>
              <a:gd name="T30" fmla="*/ 162 w 229"/>
              <a:gd name="T31" fmla="*/ 224 h 338"/>
              <a:gd name="T32" fmla="*/ 147 w 229"/>
              <a:gd name="T33" fmla="*/ 212 h 338"/>
              <a:gd name="T34" fmla="*/ 145 w 229"/>
              <a:gd name="T35" fmla="*/ 214 h 338"/>
              <a:gd name="T36" fmla="*/ 145 w 229"/>
              <a:gd name="T37" fmla="*/ 214 h 338"/>
              <a:gd name="T38" fmla="*/ 144 w 229"/>
              <a:gd name="T39" fmla="*/ 206 h 338"/>
              <a:gd name="T40" fmla="*/ 133 w 229"/>
              <a:gd name="T41" fmla="*/ 194 h 338"/>
              <a:gd name="T42" fmla="*/ 128 w 229"/>
              <a:gd name="T43" fmla="*/ 173 h 338"/>
              <a:gd name="T44" fmla="*/ 113 w 229"/>
              <a:gd name="T45" fmla="*/ 166 h 338"/>
              <a:gd name="T46" fmla="*/ 110 w 229"/>
              <a:gd name="T47" fmla="*/ 166 h 338"/>
              <a:gd name="T48" fmla="*/ 100 w 229"/>
              <a:gd name="T49" fmla="*/ 167 h 338"/>
              <a:gd name="T50" fmla="*/ 100 w 229"/>
              <a:gd name="T51" fmla="*/ 153 h 338"/>
              <a:gd name="T52" fmla="*/ 100 w 229"/>
              <a:gd name="T53" fmla="*/ 151 h 338"/>
              <a:gd name="T54" fmla="*/ 99 w 229"/>
              <a:gd name="T55" fmla="*/ 141 h 338"/>
              <a:gd name="T56" fmla="*/ 93 w 229"/>
              <a:gd name="T57" fmla="*/ 107 h 338"/>
              <a:gd name="T58" fmla="*/ 78 w 229"/>
              <a:gd name="T59" fmla="*/ 101 h 338"/>
              <a:gd name="T60" fmla="*/ 78 w 229"/>
              <a:gd name="T61" fmla="*/ 97 h 338"/>
              <a:gd name="T62" fmla="*/ 71 w 229"/>
              <a:gd name="T63" fmla="*/ 87 h 338"/>
              <a:gd name="T64" fmla="*/ 63 w 229"/>
              <a:gd name="T65" fmla="*/ 82 h 338"/>
              <a:gd name="T66" fmla="*/ 53 w 229"/>
              <a:gd name="T67" fmla="*/ 77 h 338"/>
              <a:gd name="T68" fmla="*/ 50 w 229"/>
              <a:gd name="T69" fmla="*/ 63 h 338"/>
              <a:gd name="T70" fmla="*/ 40 w 229"/>
              <a:gd name="T71" fmla="*/ 59 h 338"/>
              <a:gd name="T72" fmla="*/ 2 w 229"/>
              <a:gd name="T73" fmla="*/ 0 h 338"/>
              <a:gd name="T74" fmla="*/ 3 w 229"/>
              <a:gd name="T75" fmla="*/ 148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29" h="338">
                <a:moveTo>
                  <a:pt x="3" y="148"/>
                </a:moveTo>
                <a:cubicBezTo>
                  <a:pt x="6" y="148"/>
                  <a:pt x="9" y="148"/>
                  <a:pt x="9" y="148"/>
                </a:cubicBezTo>
                <a:cubicBezTo>
                  <a:pt x="15" y="154"/>
                  <a:pt x="15" y="154"/>
                  <a:pt x="15" y="154"/>
                </a:cubicBezTo>
                <a:cubicBezTo>
                  <a:pt x="19" y="163"/>
                  <a:pt x="19" y="163"/>
                  <a:pt x="19" y="163"/>
                </a:cubicBezTo>
                <a:cubicBezTo>
                  <a:pt x="19" y="189"/>
                  <a:pt x="19" y="189"/>
                  <a:pt x="19" y="189"/>
                </a:cubicBezTo>
                <a:cubicBezTo>
                  <a:pt x="4" y="201"/>
                  <a:pt x="4" y="201"/>
                  <a:pt x="4" y="201"/>
                </a:cubicBezTo>
                <a:cubicBezTo>
                  <a:pt x="2" y="211"/>
                  <a:pt x="2" y="211"/>
                  <a:pt x="2" y="211"/>
                </a:cubicBezTo>
                <a:cubicBezTo>
                  <a:pt x="4" y="215"/>
                  <a:pt x="4" y="215"/>
                  <a:pt x="4" y="215"/>
                </a:cubicBezTo>
                <a:cubicBezTo>
                  <a:pt x="7" y="236"/>
                  <a:pt x="7" y="236"/>
                  <a:pt x="7" y="236"/>
                </a:cubicBezTo>
                <a:cubicBezTo>
                  <a:pt x="7" y="248"/>
                  <a:pt x="7" y="248"/>
                  <a:pt x="7" y="248"/>
                </a:cubicBezTo>
                <a:cubicBezTo>
                  <a:pt x="2" y="263"/>
                  <a:pt x="2" y="263"/>
                  <a:pt x="2" y="263"/>
                </a:cubicBezTo>
                <a:cubicBezTo>
                  <a:pt x="0" y="293"/>
                  <a:pt x="0" y="293"/>
                  <a:pt x="0" y="293"/>
                </a:cubicBezTo>
                <a:cubicBezTo>
                  <a:pt x="2" y="312"/>
                  <a:pt x="2" y="312"/>
                  <a:pt x="2" y="312"/>
                </a:cubicBezTo>
                <a:cubicBezTo>
                  <a:pt x="2" y="338"/>
                  <a:pt x="2" y="338"/>
                  <a:pt x="2" y="338"/>
                </a:cubicBezTo>
                <a:cubicBezTo>
                  <a:pt x="2" y="338"/>
                  <a:pt x="2" y="338"/>
                  <a:pt x="2" y="338"/>
                </a:cubicBezTo>
                <a:cubicBezTo>
                  <a:pt x="118" y="338"/>
                  <a:pt x="118" y="338"/>
                  <a:pt x="118" y="338"/>
                </a:cubicBezTo>
                <a:cubicBezTo>
                  <a:pt x="229" y="338"/>
                  <a:pt x="229" y="338"/>
                  <a:pt x="229" y="338"/>
                </a:cubicBezTo>
                <a:cubicBezTo>
                  <a:pt x="229" y="338"/>
                  <a:pt x="229" y="338"/>
                  <a:pt x="229" y="338"/>
                </a:cubicBezTo>
                <a:cubicBezTo>
                  <a:pt x="229" y="216"/>
                  <a:pt x="229" y="216"/>
                  <a:pt x="229" y="216"/>
                </a:cubicBezTo>
                <a:cubicBezTo>
                  <a:pt x="222" y="216"/>
                  <a:pt x="222" y="216"/>
                  <a:pt x="222" y="216"/>
                </a:cubicBezTo>
                <a:cubicBezTo>
                  <a:pt x="216" y="217"/>
                  <a:pt x="216" y="217"/>
                  <a:pt x="216" y="217"/>
                </a:cubicBezTo>
                <a:cubicBezTo>
                  <a:pt x="205" y="221"/>
                  <a:pt x="205" y="221"/>
                  <a:pt x="205" y="221"/>
                </a:cubicBezTo>
                <a:cubicBezTo>
                  <a:pt x="200" y="224"/>
                  <a:pt x="200" y="224"/>
                  <a:pt x="200" y="224"/>
                </a:cubicBezTo>
                <a:cubicBezTo>
                  <a:pt x="198" y="225"/>
                  <a:pt x="197" y="225"/>
                  <a:pt x="196" y="225"/>
                </a:cubicBezTo>
                <a:cubicBezTo>
                  <a:pt x="195" y="225"/>
                  <a:pt x="195" y="225"/>
                  <a:pt x="195" y="225"/>
                </a:cubicBezTo>
                <a:cubicBezTo>
                  <a:pt x="194" y="224"/>
                  <a:pt x="194" y="224"/>
                  <a:pt x="194" y="224"/>
                </a:cubicBezTo>
                <a:cubicBezTo>
                  <a:pt x="193" y="224"/>
                  <a:pt x="189" y="224"/>
                  <a:pt x="187" y="224"/>
                </a:cubicBezTo>
                <a:cubicBezTo>
                  <a:pt x="185" y="224"/>
                  <a:pt x="183" y="224"/>
                  <a:pt x="183" y="224"/>
                </a:cubicBezTo>
                <a:cubicBezTo>
                  <a:pt x="182" y="224"/>
                  <a:pt x="181" y="223"/>
                  <a:pt x="180" y="223"/>
                </a:cubicBezTo>
                <a:cubicBezTo>
                  <a:pt x="179" y="223"/>
                  <a:pt x="179" y="223"/>
                  <a:pt x="178" y="224"/>
                </a:cubicBezTo>
                <a:cubicBezTo>
                  <a:pt x="177" y="224"/>
                  <a:pt x="176" y="224"/>
                  <a:pt x="174" y="224"/>
                </a:cubicBezTo>
                <a:cubicBezTo>
                  <a:pt x="162" y="224"/>
                  <a:pt x="162" y="224"/>
                  <a:pt x="162" y="224"/>
                </a:cubicBezTo>
                <a:cubicBezTo>
                  <a:pt x="161" y="224"/>
                  <a:pt x="157" y="222"/>
                  <a:pt x="151" y="216"/>
                </a:cubicBezTo>
                <a:cubicBezTo>
                  <a:pt x="150" y="213"/>
                  <a:pt x="149" y="212"/>
                  <a:pt x="147" y="212"/>
                </a:cubicBezTo>
                <a:cubicBezTo>
                  <a:pt x="146" y="213"/>
                  <a:pt x="146" y="213"/>
                  <a:pt x="146" y="213"/>
                </a:cubicBezTo>
                <a:cubicBezTo>
                  <a:pt x="145" y="214"/>
                  <a:pt x="145" y="214"/>
                  <a:pt x="145" y="214"/>
                </a:cubicBezTo>
                <a:cubicBezTo>
                  <a:pt x="145" y="214"/>
                  <a:pt x="145" y="214"/>
                  <a:pt x="145" y="214"/>
                </a:cubicBezTo>
                <a:cubicBezTo>
                  <a:pt x="145" y="214"/>
                  <a:pt x="145" y="214"/>
                  <a:pt x="145" y="214"/>
                </a:cubicBezTo>
                <a:cubicBezTo>
                  <a:pt x="144" y="214"/>
                  <a:pt x="144" y="214"/>
                  <a:pt x="144" y="214"/>
                </a:cubicBezTo>
                <a:cubicBezTo>
                  <a:pt x="144" y="206"/>
                  <a:pt x="144" y="206"/>
                  <a:pt x="144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33" y="194"/>
                  <a:pt x="133" y="194"/>
                  <a:pt x="133" y="194"/>
                </a:cubicBezTo>
                <a:cubicBezTo>
                  <a:pt x="128" y="188"/>
                  <a:pt x="128" y="188"/>
                  <a:pt x="128" y="188"/>
                </a:cubicBezTo>
                <a:cubicBezTo>
                  <a:pt x="128" y="173"/>
                  <a:pt x="128" y="173"/>
                  <a:pt x="128" y="173"/>
                </a:cubicBezTo>
                <a:cubicBezTo>
                  <a:pt x="127" y="172"/>
                  <a:pt x="122" y="168"/>
                  <a:pt x="115" y="167"/>
                </a:cubicBezTo>
                <a:cubicBezTo>
                  <a:pt x="114" y="166"/>
                  <a:pt x="113" y="166"/>
                  <a:pt x="113" y="166"/>
                </a:cubicBezTo>
                <a:cubicBezTo>
                  <a:pt x="111" y="166"/>
                  <a:pt x="111" y="166"/>
                  <a:pt x="111" y="166"/>
                </a:cubicBezTo>
                <a:cubicBezTo>
                  <a:pt x="110" y="166"/>
                  <a:pt x="110" y="166"/>
                  <a:pt x="110" y="166"/>
                </a:cubicBezTo>
                <a:cubicBezTo>
                  <a:pt x="110" y="167"/>
                  <a:pt x="110" y="167"/>
                  <a:pt x="110" y="167"/>
                </a:cubicBezTo>
                <a:cubicBezTo>
                  <a:pt x="100" y="167"/>
                  <a:pt x="100" y="167"/>
                  <a:pt x="100" y="167"/>
                </a:cubicBezTo>
                <a:cubicBezTo>
                  <a:pt x="100" y="166"/>
                  <a:pt x="100" y="166"/>
                  <a:pt x="100" y="166"/>
                </a:cubicBezTo>
                <a:cubicBezTo>
                  <a:pt x="100" y="163"/>
                  <a:pt x="98" y="156"/>
                  <a:pt x="100" y="153"/>
                </a:cubicBezTo>
                <a:cubicBezTo>
                  <a:pt x="100" y="152"/>
                  <a:pt x="100" y="151"/>
                  <a:pt x="100" y="151"/>
                </a:cubicBezTo>
                <a:cubicBezTo>
                  <a:pt x="100" y="151"/>
                  <a:pt x="100" y="151"/>
                  <a:pt x="100" y="151"/>
                </a:cubicBezTo>
                <a:cubicBezTo>
                  <a:pt x="100" y="151"/>
                  <a:pt x="99" y="150"/>
                  <a:pt x="99" y="148"/>
                </a:cubicBezTo>
                <a:cubicBezTo>
                  <a:pt x="98" y="144"/>
                  <a:pt x="98" y="141"/>
                  <a:pt x="99" y="141"/>
                </a:cubicBezTo>
                <a:cubicBezTo>
                  <a:pt x="99" y="113"/>
                  <a:pt x="99" y="113"/>
                  <a:pt x="99" y="113"/>
                </a:cubicBezTo>
                <a:cubicBezTo>
                  <a:pt x="93" y="107"/>
                  <a:pt x="93" y="107"/>
                  <a:pt x="93" y="107"/>
                </a:cubicBezTo>
                <a:cubicBezTo>
                  <a:pt x="89" y="106"/>
                  <a:pt x="89" y="106"/>
                  <a:pt x="89" y="106"/>
                </a:cubicBezTo>
                <a:cubicBezTo>
                  <a:pt x="86" y="105"/>
                  <a:pt x="80" y="102"/>
                  <a:pt x="78" y="101"/>
                </a:cubicBezTo>
                <a:cubicBezTo>
                  <a:pt x="78" y="101"/>
                  <a:pt x="78" y="101"/>
                  <a:pt x="78" y="101"/>
                </a:cubicBezTo>
                <a:cubicBezTo>
                  <a:pt x="78" y="97"/>
                  <a:pt x="78" y="97"/>
                  <a:pt x="78" y="97"/>
                </a:cubicBezTo>
                <a:cubicBezTo>
                  <a:pt x="71" y="93"/>
                  <a:pt x="71" y="93"/>
                  <a:pt x="71" y="93"/>
                </a:cubicBezTo>
                <a:cubicBezTo>
                  <a:pt x="71" y="87"/>
                  <a:pt x="71" y="87"/>
                  <a:pt x="71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3" y="82"/>
                  <a:pt x="63" y="82"/>
                  <a:pt x="63" y="82"/>
                </a:cubicBezTo>
                <a:cubicBezTo>
                  <a:pt x="59" y="77"/>
                  <a:pt x="59" y="77"/>
                  <a:pt x="59" y="77"/>
                </a:cubicBezTo>
                <a:cubicBezTo>
                  <a:pt x="53" y="77"/>
                  <a:pt x="53" y="77"/>
                  <a:pt x="53" y="77"/>
                </a:cubicBezTo>
                <a:cubicBezTo>
                  <a:pt x="53" y="69"/>
                  <a:pt x="53" y="69"/>
                  <a:pt x="53" y="69"/>
                </a:cubicBezTo>
                <a:cubicBezTo>
                  <a:pt x="50" y="63"/>
                  <a:pt x="50" y="63"/>
                  <a:pt x="50" y="63"/>
                </a:cubicBezTo>
                <a:cubicBezTo>
                  <a:pt x="50" y="59"/>
                  <a:pt x="50" y="59"/>
                  <a:pt x="50" y="59"/>
                </a:cubicBezTo>
                <a:cubicBezTo>
                  <a:pt x="40" y="59"/>
                  <a:pt x="40" y="59"/>
                  <a:pt x="40" y="59"/>
                </a:cubicBezTo>
                <a:cubicBezTo>
                  <a:pt x="40" y="0"/>
                  <a:pt x="40" y="0"/>
                  <a:pt x="40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149"/>
                  <a:pt x="2" y="149"/>
                  <a:pt x="2" y="149"/>
                </a:cubicBezTo>
                <a:lnTo>
                  <a:pt x="3" y="148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2" name="Freeform 44"/>
          <p:cNvSpPr>
            <a:spLocks/>
          </p:cNvSpPr>
          <p:nvPr/>
        </p:nvSpPr>
        <p:spPr bwMode="auto">
          <a:xfrm>
            <a:off x="2168764" y="2160473"/>
            <a:ext cx="1616918" cy="843314"/>
          </a:xfrm>
          <a:custGeom>
            <a:avLst/>
            <a:gdLst>
              <a:gd name="T0" fmla="*/ 10 w 462"/>
              <a:gd name="T1" fmla="*/ 63 h 225"/>
              <a:gd name="T2" fmla="*/ 13 w 462"/>
              <a:gd name="T3" fmla="*/ 77 h 225"/>
              <a:gd name="T4" fmla="*/ 23 w 462"/>
              <a:gd name="T5" fmla="*/ 82 h 225"/>
              <a:gd name="T6" fmla="*/ 31 w 462"/>
              <a:gd name="T7" fmla="*/ 87 h 225"/>
              <a:gd name="T8" fmla="*/ 38 w 462"/>
              <a:gd name="T9" fmla="*/ 97 h 225"/>
              <a:gd name="T10" fmla="*/ 38 w 462"/>
              <a:gd name="T11" fmla="*/ 101 h 225"/>
              <a:gd name="T12" fmla="*/ 53 w 462"/>
              <a:gd name="T13" fmla="*/ 107 h 225"/>
              <a:gd name="T14" fmla="*/ 59 w 462"/>
              <a:gd name="T15" fmla="*/ 141 h 225"/>
              <a:gd name="T16" fmla="*/ 60 w 462"/>
              <a:gd name="T17" fmla="*/ 151 h 225"/>
              <a:gd name="T18" fmla="*/ 60 w 462"/>
              <a:gd name="T19" fmla="*/ 153 h 225"/>
              <a:gd name="T20" fmla="*/ 60 w 462"/>
              <a:gd name="T21" fmla="*/ 167 h 225"/>
              <a:gd name="T22" fmla="*/ 70 w 462"/>
              <a:gd name="T23" fmla="*/ 166 h 225"/>
              <a:gd name="T24" fmla="*/ 71 w 462"/>
              <a:gd name="T25" fmla="*/ 166 h 225"/>
              <a:gd name="T26" fmla="*/ 75 w 462"/>
              <a:gd name="T27" fmla="*/ 167 h 225"/>
              <a:gd name="T28" fmla="*/ 88 w 462"/>
              <a:gd name="T29" fmla="*/ 188 h 225"/>
              <a:gd name="T30" fmla="*/ 100 w 462"/>
              <a:gd name="T31" fmla="*/ 206 h 225"/>
              <a:gd name="T32" fmla="*/ 104 w 462"/>
              <a:gd name="T33" fmla="*/ 214 h 225"/>
              <a:gd name="T34" fmla="*/ 105 w 462"/>
              <a:gd name="T35" fmla="*/ 214 h 225"/>
              <a:gd name="T36" fmla="*/ 107 w 462"/>
              <a:gd name="T37" fmla="*/ 212 h 225"/>
              <a:gd name="T38" fmla="*/ 122 w 462"/>
              <a:gd name="T39" fmla="*/ 224 h 225"/>
              <a:gd name="T40" fmla="*/ 138 w 462"/>
              <a:gd name="T41" fmla="*/ 224 h 225"/>
              <a:gd name="T42" fmla="*/ 143 w 462"/>
              <a:gd name="T43" fmla="*/ 224 h 225"/>
              <a:gd name="T44" fmla="*/ 154 w 462"/>
              <a:gd name="T45" fmla="*/ 224 h 225"/>
              <a:gd name="T46" fmla="*/ 156 w 462"/>
              <a:gd name="T47" fmla="*/ 225 h 225"/>
              <a:gd name="T48" fmla="*/ 165 w 462"/>
              <a:gd name="T49" fmla="*/ 221 h 225"/>
              <a:gd name="T50" fmla="*/ 182 w 462"/>
              <a:gd name="T51" fmla="*/ 216 h 225"/>
              <a:gd name="T52" fmla="*/ 189 w 462"/>
              <a:gd name="T53" fmla="*/ 215 h 225"/>
              <a:gd name="T54" fmla="*/ 461 w 462"/>
              <a:gd name="T55" fmla="*/ 204 h 225"/>
              <a:gd name="T56" fmla="*/ 462 w 462"/>
              <a:gd name="T57" fmla="*/ 203 h 225"/>
              <a:gd name="T58" fmla="*/ 461 w 462"/>
              <a:gd name="T59" fmla="*/ 154 h 225"/>
              <a:gd name="T60" fmla="*/ 461 w 462"/>
              <a:gd name="T61" fmla="*/ 0 h 225"/>
              <a:gd name="T62" fmla="*/ 0 w 462"/>
              <a:gd name="T63" fmla="*/ 59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62" h="225">
                <a:moveTo>
                  <a:pt x="10" y="59"/>
                </a:moveTo>
                <a:cubicBezTo>
                  <a:pt x="10" y="63"/>
                  <a:pt x="10" y="63"/>
                  <a:pt x="10" y="63"/>
                </a:cubicBezTo>
                <a:cubicBezTo>
                  <a:pt x="13" y="69"/>
                  <a:pt x="13" y="69"/>
                  <a:pt x="13" y="69"/>
                </a:cubicBezTo>
                <a:cubicBezTo>
                  <a:pt x="13" y="77"/>
                  <a:pt x="13" y="77"/>
                  <a:pt x="13" y="77"/>
                </a:cubicBezTo>
                <a:cubicBezTo>
                  <a:pt x="19" y="77"/>
                  <a:pt x="19" y="77"/>
                  <a:pt x="19" y="77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7"/>
                  <a:pt x="23" y="87"/>
                  <a:pt x="23" y="87"/>
                </a:cubicBezTo>
                <a:cubicBezTo>
                  <a:pt x="31" y="87"/>
                  <a:pt x="31" y="87"/>
                  <a:pt x="31" y="87"/>
                </a:cubicBezTo>
                <a:cubicBezTo>
                  <a:pt x="31" y="93"/>
                  <a:pt x="31" y="93"/>
                  <a:pt x="31" y="93"/>
                </a:cubicBezTo>
                <a:cubicBezTo>
                  <a:pt x="38" y="97"/>
                  <a:pt x="38" y="97"/>
                  <a:pt x="38" y="97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40" y="102"/>
                  <a:pt x="46" y="105"/>
                  <a:pt x="49" y="106"/>
                </a:cubicBezTo>
                <a:cubicBezTo>
                  <a:pt x="53" y="107"/>
                  <a:pt x="53" y="107"/>
                  <a:pt x="53" y="107"/>
                </a:cubicBezTo>
                <a:cubicBezTo>
                  <a:pt x="59" y="113"/>
                  <a:pt x="59" y="113"/>
                  <a:pt x="59" y="113"/>
                </a:cubicBezTo>
                <a:cubicBezTo>
                  <a:pt x="59" y="141"/>
                  <a:pt x="59" y="141"/>
                  <a:pt x="59" y="141"/>
                </a:cubicBezTo>
                <a:cubicBezTo>
                  <a:pt x="58" y="141"/>
                  <a:pt x="58" y="144"/>
                  <a:pt x="59" y="148"/>
                </a:cubicBezTo>
                <a:cubicBezTo>
                  <a:pt x="59" y="150"/>
                  <a:pt x="60" y="151"/>
                  <a:pt x="60" y="151"/>
                </a:cubicBezTo>
                <a:cubicBezTo>
                  <a:pt x="60" y="151"/>
                  <a:pt x="60" y="151"/>
                  <a:pt x="60" y="151"/>
                </a:cubicBezTo>
                <a:cubicBezTo>
                  <a:pt x="60" y="151"/>
                  <a:pt x="60" y="152"/>
                  <a:pt x="60" y="153"/>
                </a:cubicBezTo>
                <a:cubicBezTo>
                  <a:pt x="58" y="156"/>
                  <a:pt x="60" y="163"/>
                  <a:pt x="60" y="166"/>
                </a:cubicBezTo>
                <a:cubicBezTo>
                  <a:pt x="60" y="167"/>
                  <a:pt x="60" y="167"/>
                  <a:pt x="60" y="167"/>
                </a:cubicBezTo>
                <a:cubicBezTo>
                  <a:pt x="70" y="167"/>
                  <a:pt x="70" y="167"/>
                  <a:pt x="70" y="167"/>
                </a:cubicBezTo>
                <a:cubicBezTo>
                  <a:pt x="70" y="166"/>
                  <a:pt x="70" y="166"/>
                  <a:pt x="70" y="166"/>
                </a:cubicBezTo>
                <a:cubicBezTo>
                  <a:pt x="70" y="166"/>
                  <a:pt x="70" y="166"/>
                  <a:pt x="70" y="166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71" y="166"/>
                  <a:pt x="72" y="166"/>
                  <a:pt x="73" y="166"/>
                </a:cubicBezTo>
                <a:cubicBezTo>
                  <a:pt x="73" y="166"/>
                  <a:pt x="74" y="166"/>
                  <a:pt x="75" y="167"/>
                </a:cubicBezTo>
                <a:cubicBezTo>
                  <a:pt x="82" y="168"/>
                  <a:pt x="87" y="172"/>
                  <a:pt x="88" y="173"/>
                </a:cubicBezTo>
                <a:cubicBezTo>
                  <a:pt x="88" y="188"/>
                  <a:pt x="88" y="188"/>
                  <a:pt x="88" y="188"/>
                </a:cubicBezTo>
                <a:cubicBezTo>
                  <a:pt x="93" y="194"/>
                  <a:pt x="93" y="194"/>
                  <a:pt x="93" y="194"/>
                </a:cubicBezTo>
                <a:cubicBezTo>
                  <a:pt x="100" y="206"/>
                  <a:pt x="100" y="206"/>
                  <a:pt x="100" y="206"/>
                </a:cubicBezTo>
                <a:cubicBezTo>
                  <a:pt x="104" y="206"/>
                  <a:pt x="104" y="206"/>
                  <a:pt x="104" y="206"/>
                </a:cubicBezTo>
                <a:cubicBezTo>
                  <a:pt x="104" y="214"/>
                  <a:pt x="104" y="214"/>
                  <a:pt x="104" y="214"/>
                </a:cubicBezTo>
                <a:cubicBezTo>
                  <a:pt x="105" y="214"/>
                  <a:pt x="105" y="214"/>
                  <a:pt x="105" y="214"/>
                </a:cubicBezTo>
                <a:cubicBezTo>
                  <a:pt x="105" y="214"/>
                  <a:pt x="105" y="214"/>
                  <a:pt x="105" y="214"/>
                </a:cubicBezTo>
                <a:cubicBezTo>
                  <a:pt x="106" y="213"/>
                  <a:pt x="106" y="213"/>
                  <a:pt x="106" y="213"/>
                </a:cubicBezTo>
                <a:cubicBezTo>
                  <a:pt x="107" y="212"/>
                  <a:pt x="107" y="212"/>
                  <a:pt x="107" y="212"/>
                </a:cubicBezTo>
                <a:cubicBezTo>
                  <a:pt x="109" y="212"/>
                  <a:pt x="110" y="213"/>
                  <a:pt x="111" y="216"/>
                </a:cubicBezTo>
                <a:cubicBezTo>
                  <a:pt x="117" y="222"/>
                  <a:pt x="121" y="224"/>
                  <a:pt x="122" y="224"/>
                </a:cubicBezTo>
                <a:cubicBezTo>
                  <a:pt x="134" y="224"/>
                  <a:pt x="134" y="224"/>
                  <a:pt x="134" y="224"/>
                </a:cubicBezTo>
                <a:cubicBezTo>
                  <a:pt x="136" y="224"/>
                  <a:pt x="137" y="224"/>
                  <a:pt x="138" y="224"/>
                </a:cubicBezTo>
                <a:cubicBezTo>
                  <a:pt x="139" y="223"/>
                  <a:pt x="139" y="223"/>
                  <a:pt x="140" y="223"/>
                </a:cubicBezTo>
                <a:cubicBezTo>
                  <a:pt x="141" y="223"/>
                  <a:pt x="142" y="224"/>
                  <a:pt x="143" y="224"/>
                </a:cubicBezTo>
                <a:cubicBezTo>
                  <a:pt x="143" y="224"/>
                  <a:pt x="145" y="224"/>
                  <a:pt x="147" y="224"/>
                </a:cubicBezTo>
                <a:cubicBezTo>
                  <a:pt x="149" y="224"/>
                  <a:pt x="153" y="224"/>
                  <a:pt x="154" y="224"/>
                </a:cubicBezTo>
                <a:cubicBezTo>
                  <a:pt x="155" y="225"/>
                  <a:pt x="155" y="225"/>
                  <a:pt x="155" y="225"/>
                </a:cubicBezTo>
                <a:cubicBezTo>
                  <a:pt x="156" y="225"/>
                  <a:pt x="156" y="225"/>
                  <a:pt x="156" y="225"/>
                </a:cubicBezTo>
                <a:cubicBezTo>
                  <a:pt x="157" y="225"/>
                  <a:pt x="158" y="225"/>
                  <a:pt x="160" y="224"/>
                </a:cubicBezTo>
                <a:cubicBezTo>
                  <a:pt x="165" y="221"/>
                  <a:pt x="165" y="221"/>
                  <a:pt x="165" y="221"/>
                </a:cubicBezTo>
                <a:cubicBezTo>
                  <a:pt x="176" y="217"/>
                  <a:pt x="176" y="217"/>
                  <a:pt x="176" y="217"/>
                </a:cubicBezTo>
                <a:cubicBezTo>
                  <a:pt x="182" y="216"/>
                  <a:pt x="182" y="216"/>
                  <a:pt x="182" y="216"/>
                </a:cubicBezTo>
                <a:cubicBezTo>
                  <a:pt x="189" y="216"/>
                  <a:pt x="189" y="216"/>
                  <a:pt x="189" y="216"/>
                </a:cubicBezTo>
                <a:cubicBezTo>
                  <a:pt x="189" y="215"/>
                  <a:pt x="189" y="215"/>
                  <a:pt x="189" y="215"/>
                </a:cubicBezTo>
                <a:cubicBezTo>
                  <a:pt x="189" y="204"/>
                  <a:pt x="189" y="204"/>
                  <a:pt x="189" y="204"/>
                </a:cubicBezTo>
                <a:cubicBezTo>
                  <a:pt x="461" y="204"/>
                  <a:pt x="461" y="204"/>
                  <a:pt x="461" y="204"/>
                </a:cubicBezTo>
                <a:cubicBezTo>
                  <a:pt x="462" y="204"/>
                  <a:pt x="462" y="204"/>
                  <a:pt x="462" y="204"/>
                </a:cubicBezTo>
                <a:cubicBezTo>
                  <a:pt x="462" y="203"/>
                  <a:pt x="462" y="203"/>
                  <a:pt x="462" y="203"/>
                </a:cubicBezTo>
                <a:cubicBezTo>
                  <a:pt x="462" y="154"/>
                  <a:pt x="462" y="154"/>
                  <a:pt x="462" y="154"/>
                </a:cubicBezTo>
                <a:cubicBezTo>
                  <a:pt x="461" y="154"/>
                  <a:pt x="461" y="154"/>
                  <a:pt x="461" y="154"/>
                </a:cubicBezTo>
                <a:cubicBezTo>
                  <a:pt x="461" y="154"/>
                  <a:pt x="461" y="154"/>
                  <a:pt x="461" y="154"/>
                </a:cubicBezTo>
                <a:cubicBezTo>
                  <a:pt x="461" y="0"/>
                  <a:pt x="461" y="0"/>
                  <a:pt x="46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9"/>
                  <a:pt x="0" y="59"/>
                  <a:pt x="0" y="59"/>
                </a:cubicBezTo>
                <a:lnTo>
                  <a:pt x="10" y="59"/>
                </a:lnTo>
                <a:close/>
              </a:path>
            </a:pathLst>
          </a:custGeom>
          <a:solidFill>
            <a:srgbClr val="FC8420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3" name="Freeform 45"/>
          <p:cNvSpPr>
            <a:spLocks/>
          </p:cNvSpPr>
          <p:nvPr/>
        </p:nvSpPr>
        <p:spPr bwMode="auto">
          <a:xfrm>
            <a:off x="990600" y="2160473"/>
            <a:ext cx="1045315" cy="610935"/>
          </a:xfrm>
          <a:custGeom>
            <a:avLst/>
            <a:gdLst>
              <a:gd name="T0" fmla="*/ 79 w 299"/>
              <a:gd name="T1" fmla="*/ 152 h 163"/>
              <a:gd name="T2" fmla="*/ 79 w 299"/>
              <a:gd name="T3" fmla="*/ 163 h 163"/>
              <a:gd name="T4" fmla="*/ 205 w 299"/>
              <a:gd name="T5" fmla="*/ 163 h 163"/>
              <a:gd name="T6" fmla="*/ 222 w 299"/>
              <a:gd name="T7" fmla="*/ 148 h 163"/>
              <a:gd name="T8" fmla="*/ 261 w 299"/>
              <a:gd name="T9" fmla="*/ 148 h 163"/>
              <a:gd name="T10" fmla="*/ 272 w 299"/>
              <a:gd name="T11" fmla="*/ 148 h 163"/>
              <a:gd name="T12" fmla="*/ 282 w 299"/>
              <a:gd name="T13" fmla="*/ 148 h 163"/>
              <a:gd name="T14" fmla="*/ 293 w 299"/>
              <a:gd name="T15" fmla="*/ 149 h 163"/>
              <a:gd name="T16" fmla="*/ 298 w 299"/>
              <a:gd name="T17" fmla="*/ 149 h 163"/>
              <a:gd name="T18" fmla="*/ 299 w 299"/>
              <a:gd name="T19" fmla="*/ 149 h 163"/>
              <a:gd name="T20" fmla="*/ 299 w 299"/>
              <a:gd name="T21" fmla="*/ 149 h 163"/>
              <a:gd name="T22" fmla="*/ 299 w 299"/>
              <a:gd name="T23" fmla="*/ 149 h 163"/>
              <a:gd name="T24" fmla="*/ 299 w 299"/>
              <a:gd name="T25" fmla="*/ 0 h 163"/>
              <a:gd name="T26" fmla="*/ 74 w 299"/>
              <a:gd name="T27" fmla="*/ 0 h 163"/>
              <a:gd name="T28" fmla="*/ 78 w 299"/>
              <a:gd name="T29" fmla="*/ 4 h 163"/>
              <a:gd name="T30" fmla="*/ 82 w 299"/>
              <a:gd name="T31" fmla="*/ 12 h 163"/>
              <a:gd name="T32" fmla="*/ 86 w 299"/>
              <a:gd name="T33" fmla="*/ 12 h 163"/>
              <a:gd name="T34" fmla="*/ 94 w 299"/>
              <a:gd name="T35" fmla="*/ 12 h 163"/>
              <a:gd name="T36" fmla="*/ 94 w 299"/>
              <a:gd name="T37" fmla="*/ 16 h 163"/>
              <a:gd name="T38" fmla="*/ 90 w 299"/>
              <a:gd name="T39" fmla="*/ 16 h 163"/>
              <a:gd name="T40" fmla="*/ 90 w 299"/>
              <a:gd name="T41" fmla="*/ 24 h 163"/>
              <a:gd name="T42" fmla="*/ 86 w 299"/>
              <a:gd name="T43" fmla="*/ 28 h 163"/>
              <a:gd name="T44" fmla="*/ 82 w 299"/>
              <a:gd name="T45" fmla="*/ 28 h 163"/>
              <a:gd name="T46" fmla="*/ 86 w 299"/>
              <a:gd name="T47" fmla="*/ 32 h 163"/>
              <a:gd name="T48" fmla="*/ 90 w 299"/>
              <a:gd name="T49" fmla="*/ 35 h 163"/>
              <a:gd name="T50" fmla="*/ 94 w 299"/>
              <a:gd name="T51" fmla="*/ 47 h 163"/>
              <a:gd name="T52" fmla="*/ 94 w 299"/>
              <a:gd name="T53" fmla="*/ 71 h 163"/>
              <a:gd name="T54" fmla="*/ 90 w 299"/>
              <a:gd name="T55" fmla="*/ 63 h 163"/>
              <a:gd name="T56" fmla="*/ 86 w 299"/>
              <a:gd name="T57" fmla="*/ 67 h 163"/>
              <a:gd name="T58" fmla="*/ 78 w 299"/>
              <a:gd name="T59" fmla="*/ 75 h 163"/>
              <a:gd name="T60" fmla="*/ 70 w 299"/>
              <a:gd name="T61" fmla="*/ 82 h 163"/>
              <a:gd name="T62" fmla="*/ 70 w 299"/>
              <a:gd name="T63" fmla="*/ 86 h 163"/>
              <a:gd name="T64" fmla="*/ 70 w 299"/>
              <a:gd name="T65" fmla="*/ 90 h 163"/>
              <a:gd name="T66" fmla="*/ 66 w 299"/>
              <a:gd name="T67" fmla="*/ 90 h 163"/>
              <a:gd name="T68" fmla="*/ 66 w 299"/>
              <a:gd name="T69" fmla="*/ 82 h 163"/>
              <a:gd name="T70" fmla="*/ 74 w 299"/>
              <a:gd name="T71" fmla="*/ 67 h 163"/>
              <a:gd name="T72" fmla="*/ 78 w 299"/>
              <a:gd name="T73" fmla="*/ 63 h 163"/>
              <a:gd name="T74" fmla="*/ 82 w 299"/>
              <a:gd name="T75" fmla="*/ 55 h 163"/>
              <a:gd name="T76" fmla="*/ 78 w 299"/>
              <a:gd name="T77" fmla="*/ 51 h 163"/>
              <a:gd name="T78" fmla="*/ 70 w 299"/>
              <a:gd name="T79" fmla="*/ 51 h 163"/>
              <a:gd name="T80" fmla="*/ 58 w 299"/>
              <a:gd name="T81" fmla="*/ 47 h 163"/>
              <a:gd name="T82" fmla="*/ 35 w 299"/>
              <a:gd name="T83" fmla="*/ 43 h 163"/>
              <a:gd name="T84" fmla="*/ 8 w 299"/>
              <a:gd name="T85" fmla="*/ 32 h 163"/>
              <a:gd name="T86" fmla="*/ 4 w 299"/>
              <a:gd name="T87" fmla="*/ 35 h 163"/>
              <a:gd name="T88" fmla="*/ 0 w 299"/>
              <a:gd name="T89" fmla="*/ 43 h 163"/>
              <a:gd name="T90" fmla="*/ 0 w 299"/>
              <a:gd name="T91" fmla="*/ 51 h 163"/>
              <a:gd name="T92" fmla="*/ 8 w 299"/>
              <a:gd name="T93" fmla="*/ 59 h 163"/>
              <a:gd name="T94" fmla="*/ 12 w 299"/>
              <a:gd name="T95" fmla="*/ 67 h 163"/>
              <a:gd name="T96" fmla="*/ 23 w 299"/>
              <a:gd name="T97" fmla="*/ 114 h 163"/>
              <a:gd name="T98" fmla="*/ 27 w 299"/>
              <a:gd name="T99" fmla="*/ 110 h 163"/>
              <a:gd name="T100" fmla="*/ 31 w 299"/>
              <a:gd name="T101" fmla="*/ 114 h 163"/>
              <a:gd name="T102" fmla="*/ 31 w 299"/>
              <a:gd name="T103" fmla="*/ 117 h 163"/>
              <a:gd name="T104" fmla="*/ 27 w 299"/>
              <a:gd name="T105" fmla="*/ 121 h 163"/>
              <a:gd name="T106" fmla="*/ 27 w 299"/>
              <a:gd name="T107" fmla="*/ 125 h 163"/>
              <a:gd name="T108" fmla="*/ 27 w 299"/>
              <a:gd name="T109" fmla="*/ 129 h 163"/>
              <a:gd name="T110" fmla="*/ 31 w 299"/>
              <a:gd name="T111" fmla="*/ 129 h 163"/>
              <a:gd name="T112" fmla="*/ 35 w 299"/>
              <a:gd name="T113" fmla="*/ 129 h 163"/>
              <a:gd name="T114" fmla="*/ 35 w 299"/>
              <a:gd name="T115" fmla="*/ 133 h 163"/>
              <a:gd name="T116" fmla="*/ 68 w 299"/>
              <a:gd name="T117" fmla="*/ 133 h 163"/>
              <a:gd name="T118" fmla="*/ 79 w 299"/>
              <a:gd name="T119" fmla="*/ 15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99" h="163">
                <a:moveTo>
                  <a:pt x="79" y="152"/>
                </a:moveTo>
                <a:cubicBezTo>
                  <a:pt x="79" y="163"/>
                  <a:pt x="79" y="163"/>
                  <a:pt x="79" y="163"/>
                </a:cubicBezTo>
                <a:cubicBezTo>
                  <a:pt x="205" y="163"/>
                  <a:pt x="205" y="163"/>
                  <a:pt x="205" y="163"/>
                </a:cubicBezTo>
                <a:cubicBezTo>
                  <a:pt x="222" y="148"/>
                  <a:pt x="222" y="148"/>
                  <a:pt x="222" y="148"/>
                </a:cubicBezTo>
                <a:cubicBezTo>
                  <a:pt x="261" y="148"/>
                  <a:pt x="261" y="148"/>
                  <a:pt x="261" y="148"/>
                </a:cubicBezTo>
                <a:cubicBezTo>
                  <a:pt x="261" y="148"/>
                  <a:pt x="266" y="148"/>
                  <a:pt x="272" y="148"/>
                </a:cubicBezTo>
                <a:cubicBezTo>
                  <a:pt x="276" y="148"/>
                  <a:pt x="279" y="148"/>
                  <a:pt x="282" y="148"/>
                </a:cubicBezTo>
                <a:cubicBezTo>
                  <a:pt x="285" y="148"/>
                  <a:pt x="289" y="149"/>
                  <a:pt x="293" y="149"/>
                </a:cubicBezTo>
                <a:cubicBezTo>
                  <a:pt x="295" y="149"/>
                  <a:pt x="297" y="149"/>
                  <a:pt x="298" y="149"/>
                </a:cubicBezTo>
                <a:cubicBezTo>
                  <a:pt x="299" y="149"/>
                  <a:pt x="299" y="149"/>
                  <a:pt x="299" y="149"/>
                </a:cubicBezTo>
                <a:cubicBezTo>
                  <a:pt x="299" y="149"/>
                  <a:pt x="299" y="149"/>
                  <a:pt x="299" y="149"/>
                </a:cubicBezTo>
                <a:cubicBezTo>
                  <a:pt x="299" y="149"/>
                  <a:pt x="299" y="149"/>
                  <a:pt x="299" y="149"/>
                </a:cubicBezTo>
                <a:cubicBezTo>
                  <a:pt x="299" y="0"/>
                  <a:pt x="299" y="0"/>
                  <a:pt x="299" y="0"/>
                </a:cubicBezTo>
                <a:cubicBezTo>
                  <a:pt x="74" y="0"/>
                  <a:pt x="74" y="0"/>
                  <a:pt x="74" y="0"/>
                </a:cubicBezTo>
                <a:cubicBezTo>
                  <a:pt x="78" y="4"/>
                  <a:pt x="78" y="4"/>
                  <a:pt x="78" y="4"/>
                </a:cubicBezTo>
                <a:cubicBezTo>
                  <a:pt x="82" y="12"/>
                  <a:pt x="82" y="12"/>
                  <a:pt x="82" y="12"/>
                </a:cubicBezTo>
                <a:cubicBezTo>
                  <a:pt x="86" y="12"/>
                  <a:pt x="86" y="12"/>
                  <a:pt x="86" y="12"/>
                </a:cubicBezTo>
                <a:cubicBezTo>
                  <a:pt x="94" y="12"/>
                  <a:pt x="94" y="12"/>
                  <a:pt x="94" y="12"/>
                </a:cubicBezTo>
                <a:cubicBezTo>
                  <a:pt x="94" y="16"/>
                  <a:pt x="94" y="16"/>
                  <a:pt x="94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24"/>
                  <a:pt x="90" y="24"/>
                  <a:pt x="90" y="24"/>
                </a:cubicBezTo>
                <a:cubicBezTo>
                  <a:pt x="86" y="28"/>
                  <a:pt x="86" y="28"/>
                  <a:pt x="86" y="28"/>
                </a:cubicBezTo>
                <a:cubicBezTo>
                  <a:pt x="82" y="28"/>
                  <a:pt x="82" y="28"/>
                  <a:pt x="82" y="28"/>
                </a:cubicBezTo>
                <a:cubicBezTo>
                  <a:pt x="86" y="32"/>
                  <a:pt x="86" y="32"/>
                  <a:pt x="86" y="32"/>
                </a:cubicBezTo>
                <a:cubicBezTo>
                  <a:pt x="90" y="35"/>
                  <a:pt x="90" y="35"/>
                  <a:pt x="90" y="35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71"/>
                  <a:pt x="94" y="71"/>
                  <a:pt x="94" y="71"/>
                </a:cubicBezTo>
                <a:cubicBezTo>
                  <a:pt x="90" y="63"/>
                  <a:pt x="90" y="63"/>
                  <a:pt x="90" y="63"/>
                </a:cubicBezTo>
                <a:cubicBezTo>
                  <a:pt x="86" y="67"/>
                  <a:pt x="86" y="67"/>
                  <a:pt x="86" y="67"/>
                </a:cubicBezTo>
                <a:cubicBezTo>
                  <a:pt x="78" y="75"/>
                  <a:pt x="78" y="75"/>
                  <a:pt x="78" y="75"/>
                </a:cubicBezTo>
                <a:cubicBezTo>
                  <a:pt x="70" y="82"/>
                  <a:pt x="70" y="82"/>
                  <a:pt x="70" y="82"/>
                </a:cubicBezTo>
                <a:cubicBezTo>
                  <a:pt x="70" y="86"/>
                  <a:pt x="70" y="86"/>
                  <a:pt x="70" y="86"/>
                </a:cubicBezTo>
                <a:cubicBezTo>
                  <a:pt x="70" y="90"/>
                  <a:pt x="70" y="90"/>
                  <a:pt x="70" y="90"/>
                </a:cubicBezTo>
                <a:cubicBezTo>
                  <a:pt x="66" y="90"/>
                  <a:pt x="66" y="90"/>
                  <a:pt x="66" y="90"/>
                </a:cubicBezTo>
                <a:cubicBezTo>
                  <a:pt x="66" y="82"/>
                  <a:pt x="66" y="82"/>
                  <a:pt x="66" y="82"/>
                </a:cubicBezTo>
                <a:cubicBezTo>
                  <a:pt x="74" y="67"/>
                  <a:pt x="74" y="67"/>
                  <a:pt x="74" y="67"/>
                </a:cubicBezTo>
                <a:cubicBezTo>
                  <a:pt x="78" y="63"/>
                  <a:pt x="78" y="63"/>
                  <a:pt x="78" y="63"/>
                </a:cubicBezTo>
                <a:cubicBezTo>
                  <a:pt x="82" y="55"/>
                  <a:pt x="82" y="55"/>
                  <a:pt x="82" y="55"/>
                </a:cubicBezTo>
                <a:cubicBezTo>
                  <a:pt x="78" y="51"/>
                  <a:pt x="78" y="51"/>
                  <a:pt x="78" y="51"/>
                </a:cubicBezTo>
                <a:cubicBezTo>
                  <a:pt x="70" y="51"/>
                  <a:pt x="70" y="51"/>
                  <a:pt x="70" y="51"/>
                </a:cubicBezTo>
                <a:cubicBezTo>
                  <a:pt x="58" y="47"/>
                  <a:pt x="58" y="47"/>
                  <a:pt x="58" y="47"/>
                </a:cubicBezTo>
                <a:cubicBezTo>
                  <a:pt x="35" y="43"/>
                  <a:pt x="35" y="43"/>
                  <a:pt x="35" y="43"/>
                </a:cubicBezTo>
                <a:cubicBezTo>
                  <a:pt x="8" y="32"/>
                  <a:pt x="8" y="32"/>
                  <a:pt x="8" y="32"/>
                </a:cubicBezTo>
                <a:cubicBezTo>
                  <a:pt x="4" y="35"/>
                  <a:pt x="4" y="35"/>
                  <a:pt x="4" y="35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51"/>
                  <a:pt x="0" y="51"/>
                  <a:pt x="0" y="51"/>
                </a:cubicBezTo>
                <a:cubicBezTo>
                  <a:pt x="8" y="59"/>
                  <a:pt x="8" y="59"/>
                  <a:pt x="8" y="59"/>
                </a:cubicBezTo>
                <a:cubicBezTo>
                  <a:pt x="12" y="67"/>
                  <a:pt x="12" y="67"/>
                  <a:pt x="12" y="67"/>
                </a:cubicBezTo>
                <a:cubicBezTo>
                  <a:pt x="23" y="114"/>
                  <a:pt x="23" y="114"/>
                  <a:pt x="23" y="114"/>
                </a:cubicBezTo>
                <a:cubicBezTo>
                  <a:pt x="27" y="110"/>
                  <a:pt x="27" y="110"/>
                  <a:pt x="27" y="110"/>
                </a:cubicBezTo>
                <a:cubicBezTo>
                  <a:pt x="31" y="114"/>
                  <a:pt x="31" y="114"/>
                  <a:pt x="31" y="114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7" y="121"/>
                  <a:pt x="27" y="121"/>
                  <a:pt x="27" y="121"/>
                </a:cubicBezTo>
                <a:cubicBezTo>
                  <a:pt x="27" y="125"/>
                  <a:pt x="27" y="125"/>
                  <a:pt x="27" y="125"/>
                </a:cubicBezTo>
                <a:cubicBezTo>
                  <a:pt x="27" y="129"/>
                  <a:pt x="27" y="129"/>
                  <a:pt x="27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68" y="133"/>
                  <a:pt x="68" y="133"/>
                  <a:pt x="68" y="133"/>
                </a:cubicBezTo>
                <a:lnTo>
                  <a:pt x="79" y="152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4" name="Freeform 46"/>
          <p:cNvSpPr>
            <a:spLocks/>
          </p:cNvSpPr>
          <p:nvPr/>
        </p:nvSpPr>
        <p:spPr bwMode="auto">
          <a:xfrm>
            <a:off x="3782185" y="2160473"/>
            <a:ext cx="1003363" cy="577201"/>
          </a:xfrm>
          <a:custGeom>
            <a:avLst/>
            <a:gdLst>
              <a:gd name="T0" fmla="*/ 0 w 574"/>
              <a:gd name="T1" fmla="*/ 308 h 308"/>
              <a:gd name="T2" fmla="*/ 2 w 574"/>
              <a:gd name="T3" fmla="*/ 308 h 308"/>
              <a:gd name="T4" fmla="*/ 574 w 574"/>
              <a:gd name="T5" fmla="*/ 308 h 308"/>
              <a:gd name="T6" fmla="*/ 574 w 574"/>
              <a:gd name="T7" fmla="*/ 306 h 308"/>
              <a:gd name="T8" fmla="*/ 574 w 574"/>
              <a:gd name="T9" fmla="*/ 306 h 308"/>
              <a:gd name="T10" fmla="*/ 570 w 574"/>
              <a:gd name="T11" fmla="*/ 270 h 308"/>
              <a:gd name="T12" fmla="*/ 570 w 574"/>
              <a:gd name="T13" fmla="*/ 246 h 308"/>
              <a:gd name="T14" fmla="*/ 546 w 574"/>
              <a:gd name="T15" fmla="*/ 204 h 308"/>
              <a:gd name="T16" fmla="*/ 546 w 574"/>
              <a:gd name="T17" fmla="*/ 138 h 308"/>
              <a:gd name="T18" fmla="*/ 526 w 574"/>
              <a:gd name="T19" fmla="*/ 100 h 308"/>
              <a:gd name="T20" fmla="*/ 526 w 574"/>
              <a:gd name="T21" fmla="*/ 0 h 308"/>
              <a:gd name="T22" fmla="*/ 0 w 574"/>
              <a:gd name="T23" fmla="*/ 0 h 308"/>
              <a:gd name="T24" fmla="*/ 0 w 574"/>
              <a:gd name="T25" fmla="*/ 308 h 308"/>
              <a:gd name="T26" fmla="*/ 0 w 574"/>
              <a:gd name="T27" fmla="*/ 308 h 308"/>
              <a:gd name="T28" fmla="*/ 0 w 574"/>
              <a:gd name="T29" fmla="*/ 308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74" h="308">
                <a:moveTo>
                  <a:pt x="0" y="308"/>
                </a:moveTo>
                <a:lnTo>
                  <a:pt x="2" y="308"/>
                </a:lnTo>
                <a:lnTo>
                  <a:pt x="574" y="308"/>
                </a:lnTo>
                <a:lnTo>
                  <a:pt x="574" y="306"/>
                </a:lnTo>
                <a:lnTo>
                  <a:pt x="574" y="306"/>
                </a:lnTo>
                <a:lnTo>
                  <a:pt x="570" y="270"/>
                </a:lnTo>
                <a:lnTo>
                  <a:pt x="570" y="246"/>
                </a:lnTo>
                <a:lnTo>
                  <a:pt x="546" y="204"/>
                </a:lnTo>
                <a:lnTo>
                  <a:pt x="546" y="138"/>
                </a:lnTo>
                <a:lnTo>
                  <a:pt x="526" y="100"/>
                </a:lnTo>
                <a:lnTo>
                  <a:pt x="526" y="0"/>
                </a:lnTo>
                <a:lnTo>
                  <a:pt x="0" y="0"/>
                </a:lnTo>
                <a:lnTo>
                  <a:pt x="0" y="308"/>
                </a:lnTo>
                <a:lnTo>
                  <a:pt x="0" y="308"/>
                </a:lnTo>
                <a:lnTo>
                  <a:pt x="0" y="30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5" name="Freeform 47"/>
          <p:cNvSpPr>
            <a:spLocks/>
          </p:cNvSpPr>
          <p:nvPr/>
        </p:nvSpPr>
        <p:spPr bwMode="auto">
          <a:xfrm>
            <a:off x="5302961" y="2598996"/>
            <a:ext cx="793599" cy="775849"/>
          </a:xfrm>
          <a:custGeom>
            <a:avLst/>
            <a:gdLst>
              <a:gd name="T0" fmla="*/ 18 w 227"/>
              <a:gd name="T1" fmla="*/ 20 h 207"/>
              <a:gd name="T2" fmla="*/ 0 w 227"/>
              <a:gd name="T3" fmla="*/ 49 h 207"/>
              <a:gd name="T4" fmla="*/ 2 w 227"/>
              <a:gd name="T5" fmla="*/ 70 h 207"/>
              <a:gd name="T6" fmla="*/ 4 w 227"/>
              <a:gd name="T7" fmla="*/ 93 h 207"/>
              <a:gd name="T8" fmla="*/ 43 w 227"/>
              <a:gd name="T9" fmla="*/ 129 h 207"/>
              <a:gd name="T10" fmla="*/ 56 w 227"/>
              <a:gd name="T11" fmla="*/ 145 h 207"/>
              <a:gd name="T12" fmla="*/ 56 w 227"/>
              <a:gd name="T13" fmla="*/ 146 h 207"/>
              <a:gd name="T14" fmla="*/ 55 w 227"/>
              <a:gd name="T15" fmla="*/ 156 h 207"/>
              <a:gd name="T16" fmla="*/ 55 w 227"/>
              <a:gd name="T17" fmla="*/ 158 h 207"/>
              <a:gd name="T18" fmla="*/ 57 w 227"/>
              <a:gd name="T19" fmla="*/ 172 h 207"/>
              <a:gd name="T20" fmla="*/ 76 w 227"/>
              <a:gd name="T21" fmla="*/ 202 h 207"/>
              <a:gd name="T22" fmla="*/ 80 w 227"/>
              <a:gd name="T23" fmla="*/ 207 h 207"/>
              <a:gd name="T24" fmla="*/ 195 w 227"/>
              <a:gd name="T25" fmla="*/ 203 h 207"/>
              <a:gd name="T26" fmla="*/ 227 w 227"/>
              <a:gd name="T27" fmla="*/ 94 h 207"/>
              <a:gd name="T28" fmla="*/ 215 w 227"/>
              <a:gd name="T29" fmla="*/ 118 h 207"/>
              <a:gd name="T30" fmla="*/ 192 w 227"/>
              <a:gd name="T31" fmla="*/ 133 h 207"/>
              <a:gd name="T32" fmla="*/ 198 w 227"/>
              <a:gd name="T33" fmla="*/ 119 h 207"/>
              <a:gd name="T34" fmla="*/ 197 w 227"/>
              <a:gd name="T35" fmla="*/ 112 h 207"/>
              <a:gd name="T36" fmla="*/ 196 w 227"/>
              <a:gd name="T37" fmla="*/ 91 h 207"/>
              <a:gd name="T38" fmla="*/ 197 w 227"/>
              <a:gd name="T39" fmla="*/ 89 h 207"/>
              <a:gd name="T40" fmla="*/ 193 w 227"/>
              <a:gd name="T41" fmla="*/ 82 h 207"/>
              <a:gd name="T42" fmla="*/ 180 w 227"/>
              <a:gd name="T43" fmla="*/ 68 h 207"/>
              <a:gd name="T44" fmla="*/ 179 w 227"/>
              <a:gd name="T45" fmla="*/ 61 h 207"/>
              <a:gd name="T46" fmla="*/ 148 w 227"/>
              <a:gd name="T47" fmla="*/ 50 h 207"/>
              <a:gd name="T48" fmla="*/ 141 w 227"/>
              <a:gd name="T49" fmla="*/ 45 h 207"/>
              <a:gd name="T50" fmla="*/ 140 w 227"/>
              <a:gd name="T51" fmla="*/ 45 h 207"/>
              <a:gd name="T52" fmla="*/ 140 w 227"/>
              <a:gd name="T53" fmla="*/ 45 h 207"/>
              <a:gd name="T54" fmla="*/ 138 w 227"/>
              <a:gd name="T55" fmla="*/ 44 h 207"/>
              <a:gd name="T56" fmla="*/ 123 w 227"/>
              <a:gd name="T57" fmla="*/ 44 h 207"/>
              <a:gd name="T58" fmla="*/ 109 w 227"/>
              <a:gd name="T59" fmla="*/ 39 h 207"/>
              <a:gd name="T60" fmla="*/ 100 w 227"/>
              <a:gd name="T61" fmla="*/ 29 h 207"/>
              <a:gd name="T62" fmla="*/ 82 w 227"/>
              <a:gd name="T63" fmla="*/ 20 h 207"/>
              <a:gd name="T64" fmla="*/ 78 w 227"/>
              <a:gd name="T65" fmla="*/ 20 h 207"/>
              <a:gd name="T66" fmla="*/ 82 w 227"/>
              <a:gd name="T67" fmla="*/ 4 h 207"/>
              <a:gd name="T68" fmla="*/ 51 w 227"/>
              <a:gd name="T69" fmla="*/ 20 h 207"/>
              <a:gd name="T70" fmla="*/ 35 w 227"/>
              <a:gd name="T71" fmla="*/ 20 h 207"/>
              <a:gd name="T72" fmla="*/ 24 w 227"/>
              <a:gd name="T73" fmla="*/ 15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7" h="207">
                <a:moveTo>
                  <a:pt x="21" y="15"/>
                </a:moveTo>
                <a:cubicBezTo>
                  <a:pt x="20" y="16"/>
                  <a:pt x="18" y="18"/>
                  <a:pt x="18" y="20"/>
                </a:cubicBezTo>
                <a:cubicBezTo>
                  <a:pt x="16" y="29"/>
                  <a:pt x="10" y="30"/>
                  <a:pt x="9" y="30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61"/>
                  <a:pt x="0" y="61"/>
                  <a:pt x="0" y="61"/>
                </a:cubicBezTo>
                <a:cubicBezTo>
                  <a:pt x="2" y="70"/>
                  <a:pt x="2" y="70"/>
                  <a:pt x="2" y="70"/>
                </a:cubicBezTo>
                <a:cubicBezTo>
                  <a:pt x="4" y="78"/>
                  <a:pt x="1" y="81"/>
                  <a:pt x="0" y="82"/>
                </a:cubicBezTo>
                <a:cubicBezTo>
                  <a:pt x="4" y="93"/>
                  <a:pt x="4" y="93"/>
                  <a:pt x="4" y="93"/>
                </a:cubicBezTo>
                <a:cubicBezTo>
                  <a:pt x="21" y="105"/>
                  <a:pt x="21" y="105"/>
                  <a:pt x="21" y="105"/>
                </a:cubicBezTo>
                <a:cubicBezTo>
                  <a:pt x="43" y="129"/>
                  <a:pt x="43" y="129"/>
                  <a:pt x="43" y="129"/>
                </a:cubicBezTo>
                <a:cubicBezTo>
                  <a:pt x="44" y="129"/>
                  <a:pt x="46" y="132"/>
                  <a:pt x="55" y="143"/>
                </a:cubicBezTo>
                <a:cubicBezTo>
                  <a:pt x="56" y="144"/>
                  <a:pt x="56" y="144"/>
                  <a:pt x="56" y="145"/>
                </a:cubicBezTo>
                <a:cubicBezTo>
                  <a:pt x="57" y="145"/>
                  <a:pt x="57" y="145"/>
                  <a:pt x="57" y="145"/>
                </a:cubicBezTo>
                <a:cubicBezTo>
                  <a:pt x="56" y="146"/>
                  <a:pt x="56" y="146"/>
                  <a:pt x="56" y="146"/>
                </a:cubicBezTo>
                <a:cubicBezTo>
                  <a:pt x="56" y="146"/>
                  <a:pt x="55" y="147"/>
                  <a:pt x="55" y="150"/>
                </a:cubicBezTo>
                <a:cubicBezTo>
                  <a:pt x="55" y="152"/>
                  <a:pt x="55" y="154"/>
                  <a:pt x="55" y="156"/>
                </a:cubicBezTo>
                <a:cubicBezTo>
                  <a:pt x="56" y="158"/>
                  <a:pt x="56" y="158"/>
                  <a:pt x="56" y="158"/>
                </a:cubicBezTo>
                <a:cubicBezTo>
                  <a:pt x="55" y="158"/>
                  <a:pt x="55" y="158"/>
                  <a:pt x="55" y="158"/>
                </a:cubicBezTo>
                <a:cubicBezTo>
                  <a:pt x="56" y="164"/>
                  <a:pt x="57" y="170"/>
                  <a:pt x="57" y="172"/>
                </a:cubicBezTo>
                <a:cubicBezTo>
                  <a:pt x="57" y="172"/>
                  <a:pt x="57" y="172"/>
                  <a:pt x="57" y="172"/>
                </a:cubicBezTo>
                <a:cubicBezTo>
                  <a:pt x="64" y="183"/>
                  <a:pt x="64" y="183"/>
                  <a:pt x="64" y="183"/>
                </a:cubicBezTo>
                <a:cubicBezTo>
                  <a:pt x="76" y="202"/>
                  <a:pt x="76" y="202"/>
                  <a:pt x="76" y="202"/>
                </a:cubicBezTo>
                <a:cubicBezTo>
                  <a:pt x="80" y="207"/>
                  <a:pt x="80" y="207"/>
                  <a:pt x="80" y="207"/>
                </a:cubicBezTo>
                <a:cubicBezTo>
                  <a:pt x="80" y="207"/>
                  <a:pt x="80" y="207"/>
                  <a:pt x="80" y="207"/>
                </a:cubicBezTo>
                <a:cubicBezTo>
                  <a:pt x="196" y="207"/>
                  <a:pt x="196" y="207"/>
                  <a:pt x="196" y="207"/>
                </a:cubicBezTo>
                <a:cubicBezTo>
                  <a:pt x="195" y="203"/>
                  <a:pt x="195" y="203"/>
                  <a:pt x="195" y="203"/>
                </a:cubicBezTo>
                <a:cubicBezTo>
                  <a:pt x="227" y="102"/>
                  <a:pt x="227" y="102"/>
                  <a:pt x="227" y="102"/>
                </a:cubicBezTo>
                <a:cubicBezTo>
                  <a:pt x="227" y="94"/>
                  <a:pt x="227" y="94"/>
                  <a:pt x="227" y="94"/>
                </a:cubicBezTo>
                <a:cubicBezTo>
                  <a:pt x="215" y="106"/>
                  <a:pt x="215" y="106"/>
                  <a:pt x="215" y="106"/>
                </a:cubicBezTo>
                <a:cubicBezTo>
                  <a:pt x="215" y="118"/>
                  <a:pt x="215" y="118"/>
                  <a:pt x="215" y="118"/>
                </a:cubicBezTo>
                <a:cubicBezTo>
                  <a:pt x="207" y="118"/>
                  <a:pt x="207" y="118"/>
                  <a:pt x="207" y="118"/>
                </a:cubicBezTo>
                <a:cubicBezTo>
                  <a:pt x="192" y="133"/>
                  <a:pt x="192" y="133"/>
                  <a:pt x="192" y="133"/>
                </a:cubicBezTo>
                <a:cubicBezTo>
                  <a:pt x="192" y="129"/>
                  <a:pt x="192" y="129"/>
                  <a:pt x="192" y="129"/>
                </a:cubicBezTo>
                <a:cubicBezTo>
                  <a:pt x="198" y="119"/>
                  <a:pt x="198" y="119"/>
                  <a:pt x="198" y="119"/>
                </a:cubicBezTo>
                <a:cubicBezTo>
                  <a:pt x="198" y="118"/>
                  <a:pt x="198" y="118"/>
                  <a:pt x="198" y="118"/>
                </a:cubicBezTo>
                <a:cubicBezTo>
                  <a:pt x="198" y="116"/>
                  <a:pt x="198" y="114"/>
                  <a:pt x="197" y="112"/>
                </a:cubicBezTo>
                <a:cubicBezTo>
                  <a:pt x="196" y="109"/>
                  <a:pt x="196" y="106"/>
                  <a:pt x="196" y="104"/>
                </a:cubicBezTo>
                <a:cubicBezTo>
                  <a:pt x="197" y="100"/>
                  <a:pt x="197" y="95"/>
                  <a:pt x="196" y="91"/>
                </a:cubicBezTo>
                <a:cubicBezTo>
                  <a:pt x="196" y="90"/>
                  <a:pt x="196" y="90"/>
                  <a:pt x="196" y="90"/>
                </a:cubicBezTo>
                <a:cubicBezTo>
                  <a:pt x="197" y="89"/>
                  <a:pt x="197" y="89"/>
                  <a:pt x="197" y="89"/>
                </a:cubicBezTo>
                <a:cubicBezTo>
                  <a:pt x="195" y="87"/>
                  <a:pt x="195" y="87"/>
                  <a:pt x="195" y="87"/>
                </a:cubicBezTo>
                <a:cubicBezTo>
                  <a:pt x="193" y="83"/>
                  <a:pt x="193" y="83"/>
                  <a:pt x="193" y="82"/>
                </a:cubicBezTo>
                <a:cubicBezTo>
                  <a:pt x="192" y="82"/>
                  <a:pt x="192" y="81"/>
                  <a:pt x="191" y="80"/>
                </a:cubicBezTo>
                <a:cubicBezTo>
                  <a:pt x="187" y="76"/>
                  <a:pt x="181" y="69"/>
                  <a:pt x="180" y="68"/>
                </a:cubicBezTo>
                <a:cubicBezTo>
                  <a:pt x="180" y="67"/>
                  <a:pt x="183" y="64"/>
                  <a:pt x="183" y="63"/>
                </a:cubicBezTo>
                <a:cubicBezTo>
                  <a:pt x="182" y="62"/>
                  <a:pt x="181" y="61"/>
                  <a:pt x="179" y="61"/>
                </a:cubicBezTo>
                <a:cubicBezTo>
                  <a:pt x="148" y="61"/>
                  <a:pt x="148" y="61"/>
                  <a:pt x="148" y="61"/>
                </a:cubicBezTo>
                <a:cubicBezTo>
                  <a:pt x="148" y="50"/>
                  <a:pt x="148" y="50"/>
                  <a:pt x="148" y="50"/>
                </a:cubicBezTo>
                <a:cubicBezTo>
                  <a:pt x="149" y="49"/>
                  <a:pt x="148" y="47"/>
                  <a:pt x="144" y="46"/>
                </a:cubicBezTo>
                <a:cubicBezTo>
                  <a:pt x="142" y="45"/>
                  <a:pt x="141" y="45"/>
                  <a:pt x="141" y="45"/>
                </a:cubicBezTo>
                <a:cubicBezTo>
                  <a:pt x="140" y="45"/>
                  <a:pt x="140" y="45"/>
                  <a:pt x="140" y="45"/>
                </a:cubicBezTo>
                <a:cubicBezTo>
                  <a:pt x="140" y="45"/>
                  <a:pt x="140" y="45"/>
                  <a:pt x="140" y="45"/>
                </a:cubicBezTo>
                <a:cubicBezTo>
                  <a:pt x="140" y="45"/>
                  <a:pt x="140" y="45"/>
                  <a:pt x="140" y="45"/>
                </a:cubicBezTo>
                <a:cubicBezTo>
                  <a:pt x="140" y="45"/>
                  <a:pt x="140" y="45"/>
                  <a:pt x="140" y="45"/>
                </a:cubicBezTo>
                <a:cubicBezTo>
                  <a:pt x="140" y="44"/>
                  <a:pt x="140" y="44"/>
                  <a:pt x="140" y="44"/>
                </a:cubicBezTo>
                <a:cubicBezTo>
                  <a:pt x="139" y="44"/>
                  <a:pt x="139" y="44"/>
                  <a:pt x="138" y="44"/>
                </a:cubicBezTo>
                <a:cubicBezTo>
                  <a:pt x="137" y="43"/>
                  <a:pt x="135" y="43"/>
                  <a:pt x="132" y="43"/>
                </a:cubicBezTo>
                <a:cubicBezTo>
                  <a:pt x="127" y="43"/>
                  <a:pt x="123" y="44"/>
                  <a:pt x="123" y="44"/>
                </a:cubicBezTo>
                <a:cubicBezTo>
                  <a:pt x="117" y="43"/>
                  <a:pt x="117" y="43"/>
                  <a:pt x="117" y="43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6" y="39"/>
                  <a:pt x="106" y="39"/>
                  <a:pt x="106" y="39"/>
                </a:cubicBezTo>
                <a:cubicBezTo>
                  <a:pt x="100" y="29"/>
                  <a:pt x="100" y="29"/>
                  <a:pt x="100" y="29"/>
                </a:cubicBezTo>
                <a:cubicBezTo>
                  <a:pt x="100" y="20"/>
                  <a:pt x="100" y="20"/>
                  <a:pt x="100" y="20"/>
                </a:cubicBezTo>
                <a:cubicBezTo>
                  <a:pt x="82" y="20"/>
                  <a:pt x="82" y="20"/>
                  <a:pt x="82" y="20"/>
                </a:cubicBezTo>
                <a:cubicBezTo>
                  <a:pt x="82" y="24"/>
                  <a:pt x="82" y="24"/>
                  <a:pt x="82" y="24"/>
                </a:cubicBezTo>
                <a:cubicBezTo>
                  <a:pt x="78" y="20"/>
                  <a:pt x="78" y="20"/>
                  <a:pt x="78" y="20"/>
                </a:cubicBezTo>
                <a:cubicBezTo>
                  <a:pt x="82" y="12"/>
                  <a:pt x="82" y="12"/>
                  <a:pt x="82" y="12"/>
                </a:cubicBezTo>
                <a:cubicBezTo>
                  <a:pt x="82" y="4"/>
                  <a:pt x="82" y="4"/>
                  <a:pt x="82" y="4"/>
                </a:cubicBezTo>
                <a:cubicBezTo>
                  <a:pt x="78" y="0"/>
                  <a:pt x="78" y="0"/>
                  <a:pt x="78" y="0"/>
                </a:cubicBezTo>
                <a:cubicBezTo>
                  <a:pt x="51" y="20"/>
                  <a:pt x="51" y="20"/>
                  <a:pt x="51" y="20"/>
                </a:cubicBezTo>
                <a:cubicBezTo>
                  <a:pt x="43" y="20"/>
                  <a:pt x="43" y="20"/>
                  <a:pt x="43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2" y="16"/>
                  <a:pt x="32" y="16"/>
                  <a:pt x="32" y="16"/>
                </a:cubicBezTo>
                <a:cubicBezTo>
                  <a:pt x="30" y="16"/>
                  <a:pt x="27" y="15"/>
                  <a:pt x="24" y="15"/>
                </a:cubicBezTo>
                <a:cubicBezTo>
                  <a:pt x="23" y="15"/>
                  <a:pt x="22" y="15"/>
                  <a:pt x="21" y="15"/>
                </a:cubicBez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6" name="Freeform 48"/>
          <p:cNvSpPr>
            <a:spLocks/>
          </p:cNvSpPr>
          <p:nvPr/>
        </p:nvSpPr>
        <p:spPr bwMode="auto">
          <a:xfrm>
            <a:off x="4701642" y="2057400"/>
            <a:ext cx="1038322" cy="1133789"/>
          </a:xfrm>
          <a:custGeom>
            <a:avLst/>
            <a:gdLst>
              <a:gd name="T0" fmla="*/ 10 w 297"/>
              <a:gd name="T1" fmla="*/ 129 h 302"/>
              <a:gd name="T2" fmla="*/ 22 w 297"/>
              <a:gd name="T3" fmla="*/ 162 h 302"/>
              <a:gd name="T4" fmla="*/ 24 w 297"/>
              <a:gd name="T5" fmla="*/ 180 h 302"/>
              <a:gd name="T6" fmla="*/ 24 w 297"/>
              <a:gd name="T7" fmla="*/ 219 h 302"/>
              <a:gd name="T8" fmla="*/ 36 w 297"/>
              <a:gd name="T9" fmla="*/ 301 h 302"/>
              <a:gd name="T10" fmla="*/ 37 w 297"/>
              <a:gd name="T11" fmla="*/ 302 h 302"/>
              <a:gd name="T12" fmla="*/ 228 w 297"/>
              <a:gd name="T13" fmla="*/ 302 h 302"/>
              <a:gd name="T14" fmla="*/ 227 w 297"/>
              <a:gd name="T15" fmla="*/ 294 h 302"/>
              <a:gd name="T16" fmla="*/ 229 w 297"/>
              <a:gd name="T17" fmla="*/ 289 h 302"/>
              <a:gd name="T18" fmla="*/ 227 w 297"/>
              <a:gd name="T19" fmla="*/ 287 h 302"/>
              <a:gd name="T20" fmla="*/ 193 w 297"/>
              <a:gd name="T21" fmla="*/ 249 h 302"/>
              <a:gd name="T22" fmla="*/ 172 w 297"/>
              <a:gd name="T23" fmla="*/ 226 h 302"/>
              <a:gd name="T24" fmla="*/ 172 w 297"/>
              <a:gd name="T25" fmla="*/ 205 h 302"/>
              <a:gd name="T26" fmla="*/ 181 w 297"/>
              <a:gd name="T27" fmla="*/ 174 h 302"/>
              <a:gd name="T28" fmla="*/ 193 w 297"/>
              <a:gd name="T29" fmla="*/ 159 h 302"/>
              <a:gd name="T30" fmla="*/ 204 w 297"/>
              <a:gd name="T31" fmla="*/ 160 h 302"/>
              <a:gd name="T32" fmla="*/ 266 w 297"/>
              <a:gd name="T33" fmla="*/ 105 h 302"/>
              <a:gd name="T34" fmla="*/ 285 w 297"/>
              <a:gd name="T35" fmla="*/ 94 h 302"/>
              <a:gd name="T36" fmla="*/ 293 w 297"/>
              <a:gd name="T37" fmla="*/ 86 h 302"/>
              <a:gd name="T38" fmla="*/ 266 w 297"/>
              <a:gd name="T39" fmla="*/ 78 h 302"/>
              <a:gd name="T40" fmla="*/ 246 w 297"/>
              <a:gd name="T41" fmla="*/ 78 h 302"/>
              <a:gd name="T42" fmla="*/ 231 w 297"/>
              <a:gd name="T43" fmla="*/ 82 h 302"/>
              <a:gd name="T44" fmla="*/ 219 w 297"/>
              <a:gd name="T45" fmla="*/ 70 h 302"/>
              <a:gd name="T46" fmla="*/ 192 w 297"/>
              <a:gd name="T47" fmla="*/ 55 h 302"/>
              <a:gd name="T48" fmla="*/ 161 w 297"/>
              <a:gd name="T49" fmla="*/ 47 h 302"/>
              <a:gd name="T50" fmla="*/ 145 w 297"/>
              <a:gd name="T51" fmla="*/ 51 h 302"/>
              <a:gd name="T52" fmla="*/ 141 w 297"/>
              <a:gd name="T53" fmla="*/ 47 h 302"/>
              <a:gd name="T54" fmla="*/ 118 w 297"/>
              <a:gd name="T55" fmla="*/ 43 h 302"/>
              <a:gd name="T56" fmla="*/ 110 w 297"/>
              <a:gd name="T57" fmla="*/ 43 h 302"/>
              <a:gd name="T58" fmla="*/ 102 w 297"/>
              <a:gd name="T59" fmla="*/ 23 h 302"/>
              <a:gd name="T60" fmla="*/ 86 w 297"/>
              <a:gd name="T61" fmla="*/ 0 h 302"/>
              <a:gd name="T62" fmla="*/ 0 w 297"/>
              <a:gd name="T63" fmla="*/ 27 h 302"/>
              <a:gd name="T64" fmla="*/ 10 w 297"/>
              <a:gd name="T65" fmla="*/ 96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97" h="302">
                <a:moveTo>
                  <a:pt x="10" y="96"/>
                </a:moveTo>
                <a:cubicBezTo>
                  <a:pt x="10" y="129"/>
                  <a:pt x="10" y="129"/>
                  <a:pt x="10" y="129"/>
                </a:cubicBezTo>
                <a:cubicBezTo>
                  <a:pt x="22" y="150"/>
                  <a:pt x="22" y="150"/>
                  <a:pt x="22" y="150"/>
                </a:cubicBezTo>
                <a:cubicBezTo>
                  <a:pt x="22" y="162"/>
                  <a:pt x="22" y="162"/>
                  <a:pt x="22" y="162"/>
                </a:cubicBezTo>
                <a:cubicBezTo>
                  <a:pt x="24" y="180"/>
                  <a:pt x="24" y="180"/>
                  <a:pt x="24" y="180"/>
                </a:cubicBezTo>
                <a:cubicBezTo>
                  <a:pt x="24" y="180"/>
                  <a:pt x="24" y="180"/>
                  <a:pt x="24" y="180"/>
                </a:cubicBezTo>
                <a:cubicBezTo>
                  <a:pt x="24" y="181"/>
                  <a:pt x="24" y="181"/>
                  <a:pt x="24" y="181"/>
                </a:cubicBezTo>
                <a:cubicBezTo>
                  <a:pt x="24" y="219"/>
                  <a:pt x="24" y="219"/>
                  <a:pt x="24" y="219"/>
                </a:cubicBezTo>
                <a:cubicBezTo>
                  <a:pt x="36" y="233"/>
                  <a:pt x="36" y="233"/>
                  <a:pt x="36" y="233"/>
                </a:cubicBezTo>
                <a:cubicBezTo>
                  <a:pt x="36" y="301"/>
                  <a:pt x="36" y="301"/>
                  <a:pt x="36" y="301"/>
                </a:cubicBezTo>
                <a:cubicBezTo>
                  <a:pt x="36" y="302"/>
                  <a:pt x="36" y="302"/>
                  <a:pt x="36" y="302"/>
                </a:cubicBezTo>
                <a:cubicBezTo>
                  <a:pt x="37" y="302"/>
                  <a:pt x="37" y="302"/>
                  <a:pt x="37" y="302"/>
                </a:cubicBezTo>
                <a:cubicBezTo>
                  <a:pt x="227" y="302"/>
                  <a:pt x="227" y="302"/>
                  <a:pt x="227" y="302"/>
                </a:cubicBezTo>
                <a:cubicBezTo>
                  <a:pt x="228" y="302"/>
                  <a:pt x="228" y="302"/>
                  <a:pt x="228" y="302"/>
                </a:cubicBezTo>
                <a:cubicBezTo>
                  <a:pt x="227" y="300"/>
                  <a:pt x="227" y="300"/>
                  <a:pt x="227" y="300"/>
                </a:cubicBezTo>
                <a:cubicBezTo>
                  <a:pt x="227" y="298"/>
                  <a:pt x="227" y="296"/>
                  <a:pt x="227" y="294"/>
                </a:cubicBezTo>
                <a:cubicBezTo>
                  <a:pt x="227" y="291"/>
                  <a:pt x="228" y="290"/>
                  <a:pt x="228" y="290"/>
                </a:cubicBezTo>
                <a:cubicBezTo>
                  <a:pt x="229" y="289"/>
                  <a:pt x="229" y="289"/>
                  <a:pt x="229" y="289"/>
                </a:cubicBezTo>
                <a:cubicBezTo>
                  <a:pt x="228" y="289"/>
                  <a:pt x="228" y="289"/>
                  <a:pt x="228" y="289"/>
                </a:cubicBezTo>
                <a:cubicBezTo>
                  <a:pt x="228" y="288"/>
                  <a:pt x="228" y="288"/>
                  <a:pt x="227" y="287"/>
                </a:cubicBezTo>
                <a:cubicBezTo>
                  <a:pt x="218" y="276"/>
                  <a:pt x="216" y="273"/>
                  <a:pt x="215" y="273"/>
                </a:cubicBezTo>
                <a:cubicBezTo>
                  <a:pt x="193" y="249"/>
                  <a:pt x="193" y="249"/>
                  <a:pt x="193" y="249"/>
                </a:cubicBezTo>
                <a:cubicBezTo>
                  <a:pt x="176" y="237"/>
                  <a:pt x="176" y="237"/>
                  <a:pt x="176" y="237"/>
                </a:cubicBezTo>
                <a:cubicBezTo>
                  <a:pt x="172" y="226"/>
                  <a:pt x="172" y="226"/>
                  <a:pt x="172" y="226"/>
                </a:cubicBezTo>
                <a:cubicBezTo>
                  <a:pt x="173" y="225"/>
                  <a:pt x="176" y="222"/>
                  <a:pt x="174" y="214"/>
                </a:cubicBezTo>
                <a:cubicBezTo>
                  <a:pt x="172" y="205"/>
                  <a:pt x="172" y="205"/>
                  <a:pt x="172" y="205"/>
                </a:cubicBezTo>
                <a:cubicBezTo>
                  <a:pt x="172" y="193"/>
                  <a:pt x="172" y="193"/>
                  <a:pt x="172" y="193"/>
                </a:cubicBezTo>
                <a:cubicBezTo>
                  <a:pt x="181" y="174"/>
                  <a:pt x="181" y="174"/>
                  <a:pt x="181" y="174"/>
                </a:cubicBezTo>
                <a:cubicBezTo>
                  <a:pt x="182" y="174"/>
                  <a:pt x="188" y="173"/>
                  <a:pt x="190" y="164"/>
                </a:cubicBezTo>
                <a:cubicBezTo>
                  <a:pt x="190" y="162"/>
                  <a:pt x="192" y="160"/>
                  <a:pt x="193" y="159"/>
                </a:cubicBezTo>
                <a:cubicBezTo>
                  <a:pt x="194" y="159"/>
                  <a:pt x="195" y="159"/>
                  <a:pt x="196" y="159"/>
                </a:cubicBezTo>
                <a:cubicBezTo>
                  <a:pt x="199" y="159"/>
                  <a:pt x="202" y="160"/>
                  <a:pt x="204" y="160"/>
                </a:cubicBezTo>
                <a:cubicBezTo>
                  <a:pt x="204" y="160"/>
                  <a:pt x="204" y="160"/>
                  <a:pt x="204" y="160"/>
                </a:cubicBezTo>
                <a:cubicBezTo>
                  <a:pt x="266" y="105"/>
                  <a:pt x="266" y="105"/>
                  <a:pt x="266" y="105"/>
                </a:cubicBezTo>
                <a:cubicBezTo>
                  <a:pt x="282" y="102"/>
                  <a:pt x="282" y="102"/>
                  <a:pt x="282" y="102"/>
                </a:cubicBezTo>
                <a:cubicBezTo>
                  <a:pt x="285" y="94"/>
                  <a:pt x="285" y="94"/>
                  <a:pt x="285" y="94"/>
                </a:cubicBezTo>
                <a:cubicBezTo>
                  <a:pt x="297" y="86"/>
                  <a:pt x="297" y="86"/>
                  <a:pt x="297" y="86"/>
                </a:cubicBezTo>
                <a:cubicBezTo>
                  <a:pt x="293" y="86"/>
                  <a:pt x="293" y="86"/>
                  <a:pt x="293" y="86"/>
                </a:cubicBezTo>
                <a:cubicBezTo>
                  <a:pt x="282" y="82"/>
                  <a:pt x="282" y="82"/>
                  <a:pt x="282" y="82"/>
                </a:cubicBezTo>
                <a:cubicBezTo>
                  <a:pt x="266" y="78"/>
                  <a:pt x="266" y="78"/>
                  <a:pt x="266" y="78"/>
                </a:cubicBezTo>
                <a:cubicBezTo>
                  <a:pt x="254" y="74"/>
                  <a:pt x="254" y="74"/>
                  <a:pt x="254" y="74"/>
                </a:cubicBezTo>
                <a:cubicBezTo>
                  <a:pt x="246" y="78"/>
                  <a:pt x="246" y="78"/>
                  <a:pt x="246" y="78"/>
                </a:cubicBezTo>
                <a:cubicBezTo>
                  <a:pt x="239" y="82"/>
                  <a:pt x="239" y="82"/>
                  <a:pt x="239" y="82"/>
                </a:cubicBezTo>
                <a:cubicBezTo>
                  <a:pt x="231" y="82"/>
                  <a:pt x="231" y="82"/>
                  <a:pt x="231" y="82"/>
                </a:cubicBezTo>
                <a:cubicBezTo>
                  <a:pt x="223" y="78"/>
                  <a:pt x="223" y="78"/>
                  <a:pt x="223" y="78"/>
                </a:cubicBezTo>
                <a:cubicBezTo>
                  <a:pt x="219" y="70"/>
                  <a:pt x="219" y="70"/>
                  <a:pt x="219" y="70"/>
                </a:cubicBezTo>
                <a:cubicBezTo>
                  <a:pt x="196" y="59"/>
                  <a:pt x="196" y="59"/>
                  <a:pt x="196" y="59"/>
                </a:cubicBezTo>
                <a:cubicBezTo>
                  <a:pt x="192" y="55"/>
                  <a:pt x="192" y="55"/>
                  <a:pt x="192" y="55"/>
                </a:cubicBezTo>
                <a:cubicBezTo>
                  <a:pt x="176" y="47"/>
                  <a:pt x="176" y="47"/>
                  <a:pt x="176" y="47"/>
                </a:cubicBezTo>
                <a:cubicBezTo>
                  <a:pt x="161" y="47"/>
                  <a:pt x="161" y="47"/>
                  <a:pt x="161" y="47"/>
                </a:cubicBezTo>
                <a:cubicBezTo>
                  <a:pt x="153" y="51"/>
                  <a:pt x="153" y="51"/>
                  <a:pt x="153" y="51"/>
                </a:cubicBezTo>
                <a:cubicBezTo>
                  <a:pt x="145" y="51"/>
                  <a:pt x="145" y="51"/>
                  <a:pt x="145" y="51"/>
                </a:cubicBezTo>
                <a:cubicBezTo>
                  <a:pt x="141" y="51"/>
                  <a:pt x="141" y="51"/>
                  <a:pt x="141" y="51"/>
                </a:cubicBezTo>
                <a:cubicBezTo>
                  <a:pt x="141" y="47"/>
                  <a:pt x="141" y="47"/>
                  <a:pt x="141" y="47"/>
                </a:cubicBezTo>
                <a:cubicBezTo>
                  <a:pt x="125" y="43"/>
                  <a:pt x="125" y="43"/>
                  <a:pt x="125" y="43"/>
                </a:cubicBezTo>
                <a:cubicBezTo>
                  <a:pt x="118" y="43"/>
                  <a:pt x="118" y="43"/>
                  <a:pt x="118" y="43"/>
                </a:cubicBezTo>
                <a:cubicBezTo>
                  <a:pt x="114" y="43"/>
                  <a:pt x="114" y="43"/>
                  <a:pt x="114" y="43"/>
                </a:cubicBezTo>
                <a:cubicBezTo>
                  <a:pt x="110" y="43"/>
                  <a:pt x="110" y="43"/>
                  <a:pt x="110" y="4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2" y="23"/>
                  <a:pt x="102" y="23"/>
                  <a:pt x="102" y="23"/>
                </a:cubicBezTo>
                <a:cubicBezTo>
                  <a:pt x="94" y="4"/>
                  <a:pt x="94" y="4"/>
                  <a:pt x="94" y="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27"/>
                  <a:pt x="86" y="27"/>
                  <a:pt x="86" y="27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77"/>
                  <a:pt x="0" y="77"/>
                  <a:pt x="0" y="77"/>
                </a:cubicBezTo>
                <a:lnTo>
                  <a:pt x="10" y="96"/>
                </a:lnTo>
                <a:close/>
              </a:path>
            </a:pathLst>
          </a:custGeom>
          <a:solidFill>
            <a:srgbClr val="FC8420"/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7" name="Freeform 49"/>
          <p:cNvSpPr>
            <a:spLocks/>
          </p:cNvSpPr>
          <p:nvPr/>
        </p:nvSpPr>
        <p:spPr bwMode="auto">
          <a:xfrm>
            <a:off x="8311299" y="2497799"/>
            <a:ext cx="527901" cy="847062"/>
          </a:xfrm>
          <a:custGeom>
            <a:avLst/>
            <a:gdLst>
              <a:gd name="T0" fmla="*/ 147 w 151"/>
              <a:gd name="T1" fmla="*/ 137 h 226"/>
              <a:gd name="T2" fmla="*/ 143 w 151"/>
              <a:gd name="T3" fmla="*/ 129 h 226"/>
              <a:gd name="T4" fmla="*/ 136 w 151"/>
              <a:gd name="T5" fmla="*/ 125 h 226"/>
              <a:gd name="T6" fmla="*/ 128 w 151"/>
              <a:gd name="T7" fmla="*/ 113 h 226"/>
              <a:gd name="T8" fmla="*/ 128 w 151"/>
              <a:gd name="T9" fmla="*/ 102 h 226"/>
              <a:gd name="T10" fmla="*/ 120 w 151"/>
              <a:gd name="T11" fmla="*/ 24 h 226"/>
              <a:gd name="T12" fmla="*/ 93 w 151"/>
              <a:gd name="T13" fmla="*/ 4 h 226"/>
              <a:gd name="T14" fmla="*/ 77 w 151"/>
              <a:gd name="T15" fmla="*/ 16 h 226"/>
              <a:gd name="T16" fmla="*/ 65 w 151"/>
              <a:gd name="T17" fmla="*/ 4 h 226"/>
              <a:gd name="T18" fmla="*/ 54 w 151"/>
              <a:gd name="T19" fmla="*/ 0 h 226"/>
              <a:gd name="T20" fmla="*/ 18 w 151"/>
              <a:gd name="T21" fmla="*/ 74 h 226"/>
              <a:gd name="T22" fmla="*/ 7 w 151"/>
              <a:gd name="T23" fmla="*/ 109 h 226"/>
              <a:gd name="T24" fmla="*/ 7 w 151"/>
              <a:gd name="T25" fmla="*/ 117 h 226"/>
              <a:gd name="T26" fmla="*/ 3 w 151"/>
              <a:gd name="T27" fmla="*/ 121 h 226"/>
              <a:gd name="T28" fmla="*/ 1 w 151"/>
              <a:gd name="T29" fmla="*/ 123 h 226"/>
              <a:gd name="T30" fmla="*/ 1 w 151"/>
              <a:gd name="T31" fmla="*/ 153 h 226"/>
              <a:gd name="T32" fmla="*/ 2 w 151"/>
              <a:gd name="T33" fmla="*/ 165 h 226"/>
              <a:gd name="T34" fmla="*/ 9 w 151"/>
              <a:gd name="T35" fmla="*/ 218 h 226"/>
              <a:gd name="T36" fmla="*/ 14 w 151"/>
              <a:gd name="T37" fmla="*/ 226 h 226"/>
              <a:gd name="T38" fmla="*/ 26 w 151"/>
              <a:gd name="T39" fmla="*/ 207 h 226"/>
              <a:gd name="T40" fmla="*/ 38 w 151"/>
              <a:gd name="T41" fmla="*/ 199 h 226"/>
              <a:gd name="T42" fmla="*/ 46 w 151"/>
              <a:gd name="T43" fmla="*/ 199 h 226"/>
              <a:gd name="T44" fmla="*/ 50 w 151"/>
              <a:gd name="T45" fmla="*/ 195 h 226"/>
              <a:gd name="T46" fmla="*/ 54 w 151"/>
              <a:gd name="T47" fmla="*/ 199 h 226"/>
              <a:gd name="T48" fmla="*/ 57 w 151"/>
              <a:gd name="T49" fmla="*/ 191 h 226"/>
              <a:gd name="T50" fmla="*/ 65 w 151"/>
              <a:gd name="T51" fmla="*/ 191 h 226"/>
              <a:gd name="T52" fmla="*/ 69 w 151"/>
              <a:gd name="T53" fmla="*/ 180 h 226"/>
              <a:gd name="T54" fmla="*/ 73 w 151"/>
              <a:gd name="T55" fmla="*/ 168 h 226"/>
              <a:gd name="T56" fmla="*/ 81 w 151"/>
              <a:gd name="T57" fmla="*/ 164 h 226"/>
              <a:gd name="T58" fmla="*/ 85 w 151"/>
              <a:gd name="T59" fmla="*/ 172 h 226"/>
              <a:gd name="T60" fmla="*/ 93 w 151"/>
              <a:gd name="T61" fmla="*/ 172 h 226"/>
              <a:gd name="T62" fmla="*/ 100 w 151"/>
              <a:gd name="T63" fmla="*/ 176 h 226"/>
              <a:gd name="T64" fmla="*/ 108 w 151"/>
              <a:gd name="T65" fmla="*/ 168 h 226"/>
              <a:gd name="T66" fmla="*/ 116 w 151"/>
              <a:gd name="T67" fmla="*/ 164 h 226"/>
              <a:gd name="T68" fmla="*/ 132 w 151"/>
              <a:gd name="T69" fmla="*/ 160 h 226"/>
              <a:gd name="T70" fmla="*/ 139 w 151"/>
              <a:gd name="T71" fmla="*/ 156 h 226"/>
              <a:gd name="T72" fmla="*/ 147 w 151"/>
              <a:gd name="T73" fmla="*/ 152 h 226"/>
              <a:gd name="T74" fmla="*/ 151 w 151"/>
              <a:gd name="T75" fmla="*/ 145 h 226"/>
              <a:gd name="T76" fmla="*/ 147 w 151"/>
              <a:gd name="T77" fmla="*/ 141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51" h="226">
                <a:moveTo>
                  <a:pt x="147" y="141"/>
                </a:moveTo>
                <a:cubicBezTo>
                  <a:pt x="147" y="137"/>
                  <a:pt x="147" y="137"/>
                  <a:pt x="147" y="137"/>
                </a:cubicBezTo>
                <a:cubicBezTo>
                  <a:pt x="147" y="129"/>
                  <a:pt x="147" y="129"/>
                  <a:pt x="147" y="129"/>
                </a:cubicBezTo>
                <a:cubicBezTo>
                  <a:pt x="143" y="129"/>
                  <a:pt x="143" y="129"/>
                  <a:pt x="143" y="129"/>
                </a:cubicBezTo>
                <a:cubicBezTo>
                  <a:pt x="136" y="129"/>
                  <a:pt x="136" y="129"/>
                  <a:pt x="136" y="129"/>
                </a:cubicBezTo>
                <a:cubicBezTo>
                  <a:pt x="136" y="125"/>
                  <a:pt x="136" y="125"/>
                  <a:pt x="136" y="125"/>
                </a:cubicBezTo>
                <a:cubicBezTo>
                  <a:pt x="132" y="121"/>
                  <a:pt x="132" y="121"/>
                  <a:pt x="132" y="121"/>
                </a:cubicBezTo>
                <a:cubicBezTo>
                  <a:pt x="128" y="113"/>
                  <a:pt x="128" y="113"/>
                  <a:pt x="128" y="113"/>
                </a:cubicBezTo>
                <a:cubicBezTo>
                  <a:pt x="128" y="106"/>
                  <a:pt x="128" y="106"/>
                  <a:pt x="128" y="106"/>
                </a:cubicBezTo>
                <a:cubicBezTo>
                  <a:pt x="128" y="102"/>
                  <a:pt x="128" y="102"/>
                  <a:pt x="128" y="102"/>
                </a:cubicBezTo>
                <a:cubicBezTo>
                  <a:pt x="120" y="98"/>
                  <a:pt x="120" y="98"/>
                  <a:pt x="120" y="98"/>
                </a:cubicBezTo>
                <a:cubicBezTo>
                  <a:pt x="120" y="24"/>
                  <a:pt x="120" y="24"/>
                  <a:pt x="120" y="24"/>
                </a:cubicBezTo>
                <a:cubicBezTo>
                  <a:pt x="97" y="4"/>
                  <a:pt x="97" y="4"/>
                  <a:pt x="97" y="4"/>
                </a:cubicBezTo>
                <a:cubicBezTo>
                  <a:pt x="93" y="4"/>
                  <a:pt x="93" y="4"/>
                  <a:pt x="93" y="4"/>
                </a:cubicBezTo>
                <a:cubicBezTo>
                  <a:pt x="89" y="12"/>
                  <a:pt x="89" y="12"/>
                  <a:pt x="89" y="12"/>
                </a:cubicBezTo>
                <a:cubicBezTo>
                  <a:pt x="77" y="16"/>
                  <a:pt x="77" y="16"/>
                  <a:pt x="77" y="16"/>
                </a:cubicBezTo>
                <a:cubicBezTo>
                  <a:pt x="69" y="12"/>
                  <a:pt x="69" y="12"/>
                  <a:pt x="69" y="12"/>
                </a:cubicBezTo>
                <a:cubicBezTo>
                  <a:pt x="65" y="4"/>
                  <a:pt x="65" y="4"/>
                  <a:pt x="65" y="4"/>
                </a:cubicBezTo>
                <a:cubicBezTo>
                  <a:pt x="57" y="0"/>
                  <a:pt x="57" y="0"/>
                  <a:pt x="57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0" y="4"/>
                  <a:pt x="50" y="4"/>
                  <a:pt x="50" y="4"/>
                </a:cubicBezTo>
                <a:cubicBezTo>
                  <a:pt x="18" y="74"/>
                  <a:pt x="18" y="74"/>
                  <a:pt x="18" y="74"/>
                </a:cubicBezTo>
                <a:cubicBezTo>
                  <a:pt x="18" y="102"/>
                  <a:pt x="18" y="102"/>
                  <a:pt x="18" y="102"/>
                </a:cubicBezTo>
                <a:cubicBezTo>
                  <a:pt x="7" y="109"/>
                  <a:pt x="7" y="109"/>
                  <a:pt x="7" y="109"/>
                </a:cubicBezTo>
                <a:cubicBezTo>
                  <a:pt x="7" y="113"/>
                  <a:pt x="7" y="113"/>
                  <a:pt x="7" y="113"/>
                </a:cubicBezTo>
                <a:cubicBezTo>
                  <a:pt x="7" y="117"/>
                  <a:pt x="7" y="117"/>
                  <a:pt x="7" y="117"/>
                </a:cubicBezTo>
                <a:cubicBezTo>
                  <a:pt x="3" y="117"/>
                  <a:pt x="3" y="117"/>
                  <a:pt x="3" y="117"/>
                </a:cubicBezTo>
                <a:cubicBezTo>
                  <a:pt x="3" y="121"/>
                  <a:pt x="3" y="121"/>
                  <a:pt x="3" y="121"/>
                </a:cubicBezTo>
                <a:cubicBezTo>
                  <a:pt x="1" y="120"/>
                  <a:pt x="1" y="120"/>
                  <a:pt x="1" y="120"/>
                </a:cubicBezTo>
                <a:cubicBezTo>
                  <a:pt x="1" y="123"/>
                  <a:pt x="1" y="123"/>
                  <a:pt x="1" y="123"/>
                </a:cubicBezTo>
                <a:cubicBezTo>
                  <a:pt x="1" y="124"/>
                  <a:pt x="0" y="131"/>
                  <a:pt x="1" y="134"/>
                </a:cubicBezTo>
                <a:cubicBezTo>
                  <a:pt x="2" y="137"/>
                  <a:pt x="1" y="151"/>
                  <a:pt x="1" y="153"/>
                </a:cubicBezTo>
                <a:cubicBezTo>
                  <a:pt x="2" y="159"/>
                  <a:pt x="2" y="159"/>
                  <a:pt x="2" y="159"/>
                </a:cubicBezTo>
                <a:cubicBezTo>
                  <a:pt x="2" y="165"/>
                  <a:pt x="2" y="165"/>
                  <a:pt x="2" y="165"/>
                </a:cubicBezTo>
                <a:cubicBezTo>
                  <a:pt x="9" y="192"/>
                  <a:pt x="9" y="192"/>
                  <a:pt x="9" y="192"/>
                </a:cubicBezTo>
                <a:cubicBezTo>
                  <a:pt x="9" y="218"/>
                  <a:pt x="9" y="218"/>
                  <a:pt x="9" y="218"/>
                </a:cubicBezTo>
                <a:cubicBezTo>
                  <a:pt x="13" y="225"/>
                  <a:pt x="13" y="225"/>
                  <a:pt x="13" y="225"/>
                </a:cubicBezTo>
                <a:cubicBezTo>
                  <a:pt x="14" y="226"/>
                  <a:pt x="14" y="226"/>
                  <a:pt x="14" y="226"/>
                </a:cubicBezTo>
                <a:cubicBezTo>
                  <a:pt x="22" y="215"/>
                  <a:pt x="22" y="215"/>
                  <a:pt x="22" y="215"/>
                </a:cubicBezTo>
                <a:cubicBezTo>
                  <a:pt x="26" y="207"/>
                  <a:pt x="26" y="207"/>
                  <a:pt x="26" y="207"/>
                </a:cubicBezTo>
                <a:cubicBezTo>
                  <a:pt x="30" y="199"/>
                  <a:pt x="30" y="199"/>
                  <a:pt x="30" y="199"/>
                </a:cubicBezTo>
                <a:cubicBezTo>
                  <a:pt x="38" y="199"/>
                  <a:pt x="38" y="199"/>
                  <a:pt x="38" y="199"/>
                </a:cubicBezTo>
                <a:cubicBezTo>
                  <a:pt x="42" y="203"/>
                  <a:pt x="42" y="203"/>
                  <a:pt x="42" y="203"/>
                </a:cubicBezTo>
                <a:cubicBezTo>
                  <a:pt x="46" y="199"/>
                  <a:pt x="46" y="199"/>
                  <a:pt x="46" y="199"/>
                </a:cubicBezTo>
                <a:cubicBezTo>
                  <a:pt x="46" y="195"/>
                  <a:pt x="46" y="195"/>
                  <a:pt x="46" y="195"/>
                </a:cubicBezTo>
                <a:cubicBezTo>
                  <a:pt x="50" y="195"/>
                  <a:pt x="50" y="195"/>
                  <a:pt x="50" y="195"/>
                </a:cubicBezTo>
                <a:cubicBezTo>
                  <a:pt x="50" y="199"/>
                  <a:pt x="50" y="199"/>
                  <a:pt x="50" y="199"/>
                </a:cubicBezTo>
                <a:cubicBezTo>
                  <a:pt x="54" y="199"/>
                  <a:pt x="54" y="199"/>
                  <a:pt x="54" y="199"/>
                </a:cubicBezTo>
                <a:cubicBezTo>
                  <a:pt x="57" y="195"/>
                  <a:pt x="57" y="195"/>
                  <a:pt x="57" y="195"/>
                </a:cubicBezTo>
                <a:cubicBezTo>
                  <a:pt x="57" y="191"/>
                  <a:pt x="57" y="191"/>
                  <a:pt x="57" y="191"/>
                </a:cubicBezTo>
                <a:cubicBezTo>
                  <a:pt x="61" y="187"/>
                  <a:pt x="61" y="187"/>
                  <a:pt x="61" y="187"/>
                </a:cubicBezTo>
                <a:cubicBezTo>
                  <a:pt x="65" y="191"/>
                  <a:pt x="65" y="191"/>
                  <a:pt x="65" y="191"/>
                </a:cubicBezTo>
                <a:cubicBezTo>
                  <a:pt x="69" y="184"/>
                  <a:pt x="69" y="184"/>
                  <a:pt x="69" y="184"/>
                </a:cubicBezTo>
                <a:cubicBezTo>
                  <a:pt x="69" y="180"/>
                  <a:pt x="69" y="180"/>
                  <a:pt x="69" y="180"/>
                </a:cubicBezTo>
                <a:cubicBezTo>
                  <a:pt x="73" y="172"/>
                  <a:pt x="73" y="172"/>
                  <a:pt x="73" y="172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77" y="164"/>
                  <a:pt x="77" y="164"/>
                  <a:pt x="77" y="164"/>
                </a:cubicBezTo>
                <a:cubicBezTo>
                  <a:pt x="81" y="164"/>
                  <a:pt x="81" y="164"/>
                  <a:pt x="81" y="164"/>
                </a:cubicBezTo>
                <a:cubicBezTo>
                  <a:pt x="85" y="168"/>
                  <a:pt x="85" y="168"/>
                  <a:pt x="85" y="168"/>
                </a:cubicBezTo>
                <a:cubicBezTo>
                  <a:pt x="85" y="172"/>
                  <a:pt x="85" y="172"/>
                  <a:pt x="85" y="172"/>
                </a:cubicBezTo>
                <a:cubicBezTo>
                  <a:pt x="89" y="172"/>
                  <a:pt x="89" y="172"/>
                  <a:pt x="89" y="172"/>
                </a:cubicBezTo>
                <a:cubicBezTo>
                  <a:pt x="93" y="172"/>
                  <a:pt x="93" y="172"/>
                  <a:pt x="93" y="172"/>
                </a:cubicBezTo>
                <a:cubicBezTo>
                  <a:pt x="97" y="176"/>
                  <a:pt x="97" y="176"/>
                  <a:pt x="97" y="176"/>
                </a:cubicBezTo>
                <a:cubicBezTo>
                  <a:pt x="100" y="176"/>
                  <a:pt x="100" y="176"/>
                  <a:pt x="100" y="176"/>
                </a:cubicBezTo>
                <a:cubicBezTo>
                  <a:pt x="104" y="172"/>
                  <a:pt x="104" y="172"/>
                  <a:pt x="104" y="172"/>
                </a:cubicBezTo>
                <a:cubicBezTo>
                  <a:pt x="108" y="168"/>
                  <a:pt x="108" y="168"/>
                  <a:pt x="108" y="168"/>
                </a:cubicBezTo>
                <a:cubicBezTo>
                  <a:pt x="112" y="168"/>
                  <a:pt x="112" y="168"/>
                  <a:pt x="112" y="168"/>
                </a:cubicBezTo>
                <a:cubicBezTo>
                  <a:pt x="116" y="164"/>
                  <a:pt x="116" y="164"/>
                  <a:pt x="116" y="164"/>
                </a:cubicBezTo>
                <a:cubicBezTo>
                  <a:pt x="120" y="160"/>
                  <a:pt x="120" y="160"/>
                  <a:pt x="120" y="160"/>
                </a:cubicBezTo>
                <a:cubicBezTo>
                  <a:pt x="132" y="160"/>
                  <a:pt x="132" y="160"/>
                  <a:pt x="132" y="160"/>
                </a:cubicBezTo>
                <a:cubicBezTo>
                  <a:pt x="132" y="156"/>
                  <a:pt x="132" y="156"/>
                  <a:pt x="132" y="156"/>
                </a:cubicBezTo>
                <a:cubicBezTo>
                  <a:pt x="139" y="156"/>
                  <a:pt x="139" y="156"/>
                  <a:pt x="139" y="156"/>
                </a:cubicBezTo>
                <a:cubicBezTo>
                  <a:pt x="139" y="152"/>
                  <a:pt x="139" y="152"/>
                  <a:pt x="139" y="152"/>
                </a:cubicBezTo>
                <a:cubicBezTo>
                  <a:pt x="147" y="152"/>
                  <a:pt x="147" y="152"/>
                  <a:pt x="147" y="152"/>
                </a:cubicBezTo>
                <a:cubicBezTo>
                  <a:pt x="151" y="148"/>
                  <a:pt x="151" y="148"/>
                  <a:pt x="151" y="148"/>
                </a:cubicBezTo>
                <a:cubicBezTo>
                  <a:pt x="151" y="145"/>
                  <a:pt x="151" y="145"/>
                  <a:pt x="151" y="145"/>
                </a:cubicBezTo>
                <a:cubicBezTo>
                  <a:pt x="147" y="145"/>
                  <a:pt x="147" y="145"/>
                  <a:pt x="147" y="145"/>
                </a:cubicBezTo>
                <a:lnTo>
                  <a:pt x="147" y="14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8" name="Freeform 50"/>
          <p:cNvSpPr>
            <a:spLocks/>
          </p:cNvSpPr>
          <p:nvPr/>
        </p:nvSpPr>
        <p:spPr bwMode="auto">
          <a:xfrm>
            <a:off x="8084056" y="2936322"/>
            <a:ext cx="276187" cy="509736"/>
          </a:xfrm>
          <a:custGeom>
            <a:avLst/>
            <a:gdLst>
              <a:gd name="T0" fmla="*/ 74 w 79"/>
              <a:gd name="T1" fmla="*/ 101 h 136"/>
              <a:gd name="T2" fmla="*/ 74 w 79"/>
              <a:gd name="T3" fmla="*/ 75 h 136"/>
              <a:gd name="T4" fmla="*/ 67 w 79"/>
              <a:gd name="T5" fmla="*/ 48 h 136"/>
              <a:gd name="T6" fmla="*/ 67 w 79"/>
              <a:gd name="T7" fmla="*/ 42 h 136"/>
              <a:gd name="T8" fmla="*/ 66 w 79"/>
              <a:gd name="T9" fmla="*/ 36 h 136"/>
              <a:gd name="T10" fmla="*/ 66 w 79"/>
              <a:gd name="T11" fmla="*/ 17 h 136"/>
              <a:gd name="T12" fmla="*/ 66 w 79"/>
              <a:gd name="T13" fmla="*/ 6 h 136"/>
              <a:gd name="T14" fmla="*/ 66 w 79"/>
              <a:gd name="T15" fmla="*/ 3 h 136"/>
              <a:gd name="T16" fmla="*/ 60 w 79"/>
              <a:gd name="T17" fmla="*/ 0 h 136"/>
              <a:gd name="T18" fmla="*/ 52 w 79"/>
              <a:gd name="T19" fmla="*/ 4 h 136"/>
              <a:gd name="T20" fmla="*/ 44 w 79"/>
              <a:gd name="T21" fmla="*/ 4 h 136"/>
              <a:gd name="T22" fmla="*/ 41 w 79"/>
              <a:gd name="T23" fmla="*/ 8 h 136"/>
              <a:gd name="T24" fmla="*/ 39 w 79"/>
              <a:gd name="T25" fmla="*/ 12 h 136"/>
              <a:gd name="T26" fmla="*/ 38 w 79"/>
              <a:gd name="T27" fmla="*/ 16 h 136"/>
              <a:gd name="T28" fmla="*/ 38 w 79"/>
              <a:gd name="T29" fmla="*/ 18 h 136"/>
              <a:gd name="T30" fmla="*/ 38 w 79"/>
              <a:gd name="T31" fmla="*/ 30 h 136"/>
              <a:gd name="T32" fmla="*/ 32 w 79"/>
              <a:gd name="T33" fmla="*/ 36 h 136"/>
              <a:gd name="T34" fmla="*/ 31 w 79"/>
              <a:gd name="T35" fmla="*/ 36 h 136"/>
              <a:gd name="T36" fmla="*/ 31 w 79"/>
              <a:gd name="T37" fmla="*/ 42 h 136"/>
              <a:gd name="T38" fmla="*/ 26 w 79"/>
              <a:gd name="T39" fmla="*/ 48 h 136"/>
              <a:gd name="T40" fmla="*/ 26 w 79"/>
              <a:gd name="T41" fmla="*/ 49 h 136"/>
              <a:gd name="T42" fmla="*/ 21 w 79"/>
              <a:gd name="T43" fmla="*/ 56 h 136"/>
              <a:gd name="T44" fmla="*/ 19 w 79"/>
              <a:gd name="T45" fmla="*/ 60 h 136"/>
              <a:gd name="T46" fmla="*/ 21 w 79"/>
              <a:gd name="T47" fmla="*/ 61 h 136"/>
              <a:gd name="T48" fmla="*/ 15 w 79"/>
              <a:gd name="T49" fmla="*/ 72 h 136"/>
              <a:gd name="T50" fmla="*/ 15 w 79"/>
              <a:gd name="T51" fmla="*/ 73 h 136"/>
              <a:gd name="T52" fmla="*/ 10 w 79"/>
              <a:gd name="T53" fmla="*/ 81 h 136"/>
              <a:gd name="T54" fmla="*/ 7 w 79"/>
              <a:gd name="T55" fmla="*/ 85 h 136"/>
              <a:gd name="T56" fmla="*/ 7 w 79"/>
              <a:gd name="T57" fmla="*/ 85 h 136"/>
              <a:gd name="T58" fmla="*/ 8 w 79"/>
              <a:gd name="T59" fmla="*/ 85 h 136"/>
              <a:gd name="T60" fmla="*/ 10 w 79"/>
              <a:gd name="T61" fmla="*/ 86 h 136"/>
              <a:gd name="T62" fmla="*/ 10 w 79"/>
              <a:gd name="T63" fmla="*/ 99 h 136"/>
              <a:gd name="T64" fmla="*/ 10 w 79"/>
              <a:gd name="T65" fmla="*/ 102 h 136"/>
              <a:gd name="T66" fmla="*/ 10 w 79"/>
              <a:gd name="T67" fmla="*/ 102 h 136"/>
              <a:gd name="T68" fmla="*/ 10 w 79"/>
              <a:gd name="T69" fmla="*/ 102 h 136"/>
              <a:gd name="T70" fmla="*/ 10 w 79"/>
              <a:gd name="T71" fmla="*/ 103 h 136"/>
              <a:gd name="T72" fmla="*/ 10 w 79"/>
              <a:gd name="T73" fmla="*/ 103 h 136"/>
              <a:gd name="T74" fmla="*/ 9 w 79"/>
              <a:gd name="T75" fmla="*/ 108 h 136"/>
              <a:gd name="T76" fmla="*/ 8 w 79"/>
              <a:gd name="T77" fmla="*/ 111 h 136"/>
              <a:gd name="T78" fmla="*/ 8 w 79"/>
              <a:gd name="T79" fmla="*/ 112 h 136"/>
              <a:gd name="T80" fmla="*/ 8 w 79"/>
              <a:gd name="T81" fmla="*/ 112 h 136"/>
              <a:gd name="T82" fmla="*/ 7 w 79"/>
              <a:gd name="T83" fmla="*/ 112 h 136"/>
              <a:gd name="T84" fmla="*/ 7 w 79"/>
              <a:gd name="T85" fmla="*/ 112 h 136"/>
              <a:gd name="T86" fmla="*/ 7 w 79"/>
              <a:gd name="T87" fmla="*/ 113 h 136"/>
              <a:gd name="T88" fmla="*/ 1 w 79"/>
              <a:gd name="T89" fmla="*/ 120 h 136"/>
              <a:gd name="T90" fmla="*/ 0 w 79"/>
              <a:gd name="T91" fmla="*/ 120 h 136"/>
              <a:gd name="T92" fmla="*/ 0 w 79"/>
              <a:gd name="T93" fmla="*/ 128 h 136"/>
              <a:gd name="T94" fmla="*/ 0 w 79"/>
              <a:gd name="T95" fmla="*/ 128 h 136"/>
              <a:gd name="T96" fmla="*/ 1 w 79"/>
              <a:gd name="T97" fmla="*/ 128 h 136"/>
              <a:gd name="T98" fmla="*/ 39 w 79"/>
              <a:gd name="T99" fmla="*/ 128 h 136"/>
              <a:gd name="T100" fmla="*/ 39 w 79"/>
              <a:gd name="T101" fmla="*/ 136 h 136"/>
              <a:gd name="T102" fmla="*/ 55 w 79"/>
              <a:gd name="T103" fmla="*/ 136 h 136"/>
              <a:gd name="T104" fmla="*/ 66 w 79"/>
              <a:gd name="T105" fmla="*/ 127 h 136"/>
              <a:gd name="T106" fmla="*/ 67 w 79"/>
              <a:gd name="T107" fmla="*/ 125 h 136"/>
              <a:gd name="T108" fmla="*/ 68 w 79"/>
              <a:gd name="T109" fmla="*/ 121 h 136"/>
              <a:gd name="T110" fmla="*/ 76 w 79"/>
              <a:gd name="T111" fmla="*/ 113 h 136"/>
              <a:gd name="T112" fmla="*/ 79 w 79"/>
              <a:gd name="T113" fmla="*/ 109 h 136"/>
              <a:gd name="T114" fmla="*/ 78 w 79"/>
              <a:gd name="T115" fmla="*/ 108 h 136"/>
              <a:gd name="T116" fmla="*/ 74 w 79"/>
              <a:gd name="T117" fmla="*/ 101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9" h="136">
                <a:moveTo>
                  <a:pt x="74" y="101"/>
                </a:moveTo>
                <a:cubicBezTo>
                  <a:pt x="74" y="75"/>
                  <a:pt x="74" y="75"/>
                  <a:pt x="74" y="75"/>
                </a:cubicBezTo>
                <a:cubicBezTo>
                  <a:pt x="67" y="48"/>
                  <a:pt x="67" y="48"/>
                  <a:pt x="67" y="48"/>
                </a:cubicBezTo>
                <a:cubicBezTo>
                  <a:pt x="67" y="42"/>
                  <a:pt x="67" y="42"/>
                  <a:pt x="67" y="42"/>
                </a:cubicBezTo>
                <a:cubicBezTo>
                  <a:pt x="66" y="36"/>
                  <a:pt x="66" y="36"/>
                  <a:pt x="66" y="36"/>
                </a:cubicBezTo>
                <a:cubicBezTo>
                  <a:pt x="66" y="34"/>
                  <a:pt x="67" y="20"/>
                  <a:pt x="66" y="17"/>
                </a:cubicBezTo>
                <a:cubicBezTo>
                  <a:pt x="65" y="14"/>
                  <a:pt x="66" y="7"/>
                  <a:pt x="66" y="6"/>
                </a:cubicBezTo>
                <a:cubicBezTo>
                  <a:pt x="66" y="3"/>
                  <a:pt x="66" y="3"/>
                  <a:pt x="66" y="3"/>
                </a:cubicBezTo>
                <a:cubicBezTo>
                  <a:pt x="60" y="0"/>
                  <a:pt x="60" y="0"/>
                  <a:pt x="60" y="0"/>
                </a:cubicBezTo>
                <a:cubicBezTo>
                  <a:pt x="52" y="4"/>
                  <a:pt x="52" y="4"/>
                  <a:pt x="52" y="4"/>
                </a:cubicBezTo>
                <a:cubicBezTo>
                  <a:pt x="44" y="4"/>
                  <a:pt x="44" y="4"/>
                  <a:pt x="44" y="4"/>
                </a:cubicBezTo>
                <a:cubicBezTo>
                  <a:pt x="41" y="8"/>
                  <a:pt x="41" y="8"/>
                  <a:pt x="41" y="8"/>
                </a:cubicBezTo>
                <a:cubicBezTo>
                  <a:pt x="39" y="12"/>
                  <a:pt x="39" y="12"/>
                  <a:pt x="39" y="12"/>
                </a:cubicBezTo>
                <a:cubicBezTo>
                  <a:pt x="38" y="16"/>
                  <a:pt x="38" y="16"/>
                  <a:pt x="38" y="16"/>
                </a:cubicBezTo>
                <a:cubicBezTo>
                  <a:pt x="38" y="18"/>
                  <a:pt x="38" y="18"/>
                  <a:pt x="38" y="18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2"/>
                  <a:pt x="35" y="34"/>
                  <a:pt x="32" y="36"/>
                </a:cubicBezTo>
                <a:cubicBezTo>
                  <a:pt x="31" y="36"/>
                  <a:pt x="31" y="36"/>
                  <a:pt x="31" y="36"/>
                </a:cubicBezTo>
                <a:cubicBezTo>
                  <a:pt x="31" y="42"/>
                  <a:pt x="31" y="42"/>
                  <a:pt x="31" y="42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9"/>
                  <a:pt x="26" y="49"/>
                  <a:pt x="26" y="49"/>
                </a:cubicBezTo>
                <a:cubicBezTo>
                  <a:pt x="26" y="50"/>
                  <a:pt x="24" y="53"/>
                  <a:pt x="21" y="56"/>
                </a:cubicBezTo>
                <a:cubicBezTo>
                  <a:pt x="19" y="58"/>
                  <a:pt x="19" y="59"/>
                  <a:pt x="19" y="60"/>
                </a:cubicBezTo>
                <a:cubicBezTo>
                  <a:pt x="19" y="61"/>
                  <a:pt x="20" y="61"/>
                  <a:pt x="21" y="61"/>
                </a:cubicBezTo>
                <a:cubicBezTo>
                  <a:pt x="15" y="72"/>
                  <a:pt x="15" y="72"/>
                  <a:pt x="15" y="72"/>
                </a:cubicBezTo>
                <a:cubicBezTo>
                  <a:pt x="15" y="73"/>
                  <a:pt x="15" y="73"/>
                  <a:pt x="15" y="73"/>
                </a:cubicBezTo>
                <a:cubicBezTo>
                  <a:pt x="15" y="73"/>
                  <a:pt x="15" y="77"/>
                  <a:pt x="10" y="81"/>
                </a:cubicBezTo>
                <a:cubicBezTo>
                  <a:pt x="8" y="83"/>
                  <a:pt x="7" y="84"/>
                  <a:pt x="7" y="85"/>
                </a:cubicBezTo>
                <a:cubicBezTo>
                  <a:pt x="7" y="85"/>
                  <a:pt x="7" y="85"/>
                  <a:pt x="7" y="85"/>
                </a:cubicBezTo>
                <a:cubicBezTo>
                  <a:pt x="8" y="85"/>
                  <a:pt x="8" y="85"/>
                  <a:pt x="8" y="85"/>
                </a:cubicBezTo>
                <a:cubicBezTo>
                  <a:pt x="8" y="86"/>
                  <a:pt x="9" y="86"/>
                  <a:pt x="10" y="86"/>
                </a:cubicBezTo>
                <a:cubicBezTo>
                  <a:pt x="10" y="99"/>
                  <a:pt x="10" y="99"/>
                  <a:pt x="10" y="99"/>
                </a:cubicBezTo>
                <a:cubicBezTo>
                  <a:pt x="10" y="100"/>
                  <a:pt x="10" y="101"/>
                  <a:pt x="10" y="102"/>
                </a:cubicBezTo>
                <a:cubicBezTo>
                  <a:pt x="10" y="102"/>
                  <a:pt x="10" y="102"/>
                  <a:pt x="10" y="102"/>
                </a:cubicBezTo>
                <a:cubicBezTo>
                  <a:pt x="10" y="102"/>
                  <a:pt x="10" y="102"/>
                  <a:pt x="10" y="102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9" y="104"/>
                  <a:pt x="9" y="105"/>
                  <a:pt x="9" y="108"/>
                </a:cubicBezTo>
                <a:cubicBezTo>
                  <a:pt x="9" y="109"/>
                  <a:pt x="8" y="111"/>
                  <a:pt x="8" y="111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7" y="112"/>
                  <a:pt x="7" y="112"/>
                  <a:pt x="7" y="112"/>
                </a:cubicBezTo>
                <a:cubicBezTo>
                  <a:pt x="7" y="112"/>
                  <a:pt x="7" y="112"/>
                  <a:pt x="7" y="112"/>
                </a:cubicBezTo>
                <a:cubicBezTo>
                  <a:pt x="7" y="113"/>
                  <a:pt x="7" y="113"/>
                  <a:pt x="7" y="113"/>
                </a:cubicBezTo>
                <a:cubicBezTo>
                  <a:pt x="5" y="117"/>
                  <a:pt x="2" y="119"/>
                  <a:pt x="1" y="120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55" y="136"/>
                  <a:pt x="55" y="136"/>
                  <a:pt x="55" y="136"/>
                </a:cubicBezTo>
                <a:cubicBezTo>
                  <a:pt x="66" y="127"/>
                  <a:pt x="66" y="127"/>
                  <a:pt x="66" y="127"/>
                </a:cubicBezTo>
                <a:cubicBezTo>
                  <a:pt x="67" y="125"/>
                  <a:pt x="67" y="125"/>
                  <a:pt x="67" y="125"/>
                </a:cubicBezTo>
                <a:cubicBezTo>
                  <a:pt x="68" y="121"/>
                  <a:pt x="68" y="121"/>
                  <a:pt x="68" y="121"/>
                </a:cubicBezTo>
                <a:cubicBezTo>
                  <a:pt x="76" y="113"/>
                  <a:pt x="76" y="113"/>
                  <a:pt x="76" y="113"/>
                </a:cubicBezTo>
                <a:cubicBezTo>
                  <a:pt x="79" y="109"/>
                  <a:pt x="79" y="109"/>
                  <a:pt x="79" y="109"/>
                </a:cubicBezTo>
                <a:cubicBezTo>
                  <a:pt x="78" y="108"/>
                  <a:pt x="78" y="108"/>
                  <a:pt x="78" y="108"/>
                </a:cubicBezTo>
                <a:lnTo>
                  <a:pt x="74" y="10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9" name="Freeform 51"/>
          <p:cNvSpPr>
            <a:spLocks/>
          </p:cNvSpPr>
          <p:nvPr/>
        </p:nvSpPr>
        <p:spPr bwMode="auto">
          <a:xfrm>
            <a:off x="7979176" y="3603478"/>
            <a:ext cx="199274" cy="176159"/>
          </a:xfrm>
          <a:custGeom>
            <a:avLst/>
            <a:gdLst>
              <a:gd name="T0" fmla="*/ 57 w 57"/>
              <a:gd name="T1" fmla="*/ 0 h 47"/>
              <a:gd name="T2" fmla="*/ 57 w 57"/>
              <a:gd name="T3" fmla="*/ 0 h 47"/>
              <a:gd name="T4" fmla="*/ 8 w 57"/>
              <a:gd name="T5" fmla="*/ 0 h 47"/>
              <a:gd name="T6" fmla="*/ 7 w 57"/>
              <a:gd name="T7" fmla="*/ 31 h 47"/>
              <a:gd name="T8" fmla="*/ 7 w 57"/>
              <a:gd name="T9" fmla="*/ 32 h 47"/>
              <a:gd name="T10" fmla="*/ 0 w 57"/>
              <a:gd name="T11" fmla="*/ 37 h 47"/>
              <a:gd name="T12" fmla="*/ 0 w 57"/>
              <a:gd name="T13" fmla="*/ 47 h 47"/>
              <a:gd name="T14" fmla="*/ 8 w 57"/>
              <a:gd name="T15" fmla="*/ 45 h 47"/>
              <a:gd name="T16" fmla="*/ 12 w 57"/>
              <a:gd name="T17" fmla="*/ 41 h 47"/>
              <a:gd name="T18" fmla="*/ 16 w 57"/>
              <a:gd name="T19" fmla="*/ 37 h 47"/>
              <a:gd name="T20" fmla="*/ 28 w 57"/>
              <a:gd name="T21" fmla="*/ 41 h 47"/>
              <a:gd name="T22" fmla="*/ 56 w 57"/>
              <a:gd name="T23" fmla="*/ 36 h 47"/>
              <a:gd name="T24" fmla="*/ 57 w 57"/>
              <a:gd name="T25" fmla="*/ 35 h 47"/>
              <a:gd name="T26" fmla="*/ 57 w 57"/>
              <a:gd name="T27" fmla="*/ 1 h 47"/>
              <a:gd name="T28" fmla="*/ 57 w 57"/>
              <a:gd name="T29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7" h="47">
                <a:moveTo>
                  <a:pt x="57" y="0"/>
                </a:moveTo>
                <a:cubicBezTo>
                  <a:pt x="57" y="0"/>
                  <a:pt x="57" y="0"/>
                  <a:pt x="57" y="0"/>
                </a:cubicBezTo>
                <a:cubicBezTo>
                  <a:pt x="8" y="0"/>
                  <a:pt x="8" y="0"/>
                  <a:pt x="8" y="0"/>
                </a:cubicBezTo>
                <a:cubicBezTo>
                  <a:pt x="8" y="14"/>
                  <a:pt x="7" y="28"/>
                  <a:pt x="7" y="31"/>
                </a:cubicBezTo>
                <a:cubicBezTo>
                  <a:pt x="7" y="32"/>
                  <a:pt x="7" y="32"/>
                  <a:pt x="7" y="32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7"/>
                  <a:pt x="0" y="47"/>
                  <a:pt x="0" y="47"/>
                </a:cubicBezTo>
                <a:cubicBezTo>
                  <a:pt x="8" y="45"/>
                  <a:pt x="8" y="45"/>
                  <a:pt x="8" y="45"/>
                </a:cubicBezTo>
                <a:cubicBezTo>
                  <a:pt x="12" y="41"/>
                  <a:pt x="12" y="41"/>
                  <a:pt x="12" y="41"/>
                </a:cubicBezTo>
                <a:cubicBezTo>
                  <a:pt x="16" y="37"/>
                  <a:pt x="16" y="37"/>
                  <a:pt x="16" y="37"/>
                </a:cubicBezTo>
                <a:cubicBezTo>
                  <a:pt x="28" y="41"/>
                  <a:pt x="28" y="41"/>
                  <a:pt x="28" y="41"/>
                </a:cubicBezTo>
                <a:cubicBezTo>
                  <a:pt x="56" y="36"/>
                  <a:pt x="56" y="36"/>
                  <a:pt x="56" y="36"/>
                </a:cubicBezTo>
                <a:cubicBezTo>
                  <a:pt x="57" y="35"/>
                  <a:pt x="57" y="35"/>
                  <a:pt x="57" y="35"/>
                </a:cubicBezTo>
                <a:cubicBezTo>
                  <a:pt x="57" y="1"/>
                  <a:pt x="57" y="1"/>
                  <a:pt x="57" y="1"/>
                </a:cubicBezTo>
                <a:lnTo>
                  <a:pt x="57" y="0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50" name="Freeform 52"/>
          <p:cNvSpPr>
            <a:spLocks/>
          </p:cNvSpPr>
          <p:nvPr/>
        </p:nvSpPr>
        <p:spPr bwMode="auto">
          <a:xfrm>
            <a:off x="6386731" y="3603478"/>
            <a:ext cx="587334" cy="631549"/>
          </a:xfrm>
          <a:custGeom>
            <a:avLst/>
            <a:gdLst>
              <a:gd name="T0" fmla="*/ 0 w 168"/>
              <a:gd name="T1" fmla="*/ 13 h 168"/>
              <a:gd name="T2" fmla="*/ 0 w 168"/>
              <a:gd name="T3" fmla="*/ 138 h 168"/>
              <a:gd name="T4" fmla="*/ 0 w 168"/>
              <a:gd name="T5" fmla="*/ 138 h 168"/>
              <a:gd name="T6" fmla="*/ 10 w 168"/>
              <a:gd name="T7" fmla="*/ 138 h 168"/>
              <a:gd name="T8" fmla="*/ 15 w 168"/>
              <a:gd name="T9" fmla="*/ 144 h 168"/>
              <a:gd name="T10" fmla="*/ 20 w 168"/>
              <a:gd name="T11" fmla="*/ 150 h 168"/>
              <a:gd name="T12" fmla="*/ 44 w 168"/>
              <a:gd name="T13" fmla="*/ 150 h 168"/>
              <a:gd name="T14" fmla="*/ 49 w 168"/>
              <a:gd name="T15" fmla="*/ 156 h 168"/>
              <a:gd name="T16" fmla="*/ 52 w 168"/>
              <a:gd name="T17" fmla="*/ 156 h 168"/>
              <a:gd name="T18" fmla="*/ 57 w 168"/>
              <a:gd name="T19" fmla="*/ 155 h 168"/>
              <a:gd name="T20" fmla="*/ 60 w 168"/>
              <a:gd name="T21" fmla="*/ 156 h 168"/>
              <a:gd name="T22" fmla="*/ 69 w 168"/>
              <a:gd name="T23" fmla="*/ 159 h 168"/>
              <a:gd name="T24" fmla="*/ 82 w 168"/>
              <a:gd name="T25" fmla="*/ 159 h 168"/>
              <a:gd name="T26" fmla="*/ 89 w 168"/>
              <a:gd name="T27" fmla="*/ 166 h 168"/>
              <a:gd name="T28" fmla="*/ 91 w 168"/>
              <a:gd name="T29" fmla="*/ 168 h 168"/>
              <a:gd name="T30" fmla="*/ 91 w 168"/>
              <a:gd name="T31" fmla="*/ 167 h 168"/>
              <a:gd name="T32" fmla="*/ 91 w 168"/>
              <a:gd name="T33" fmla="*/ 165 h 168"/>
              <a:gd name="T34" fmla="*/ 105 w 168"/>
              <a:gd name="T35" fmla="*/ 157 h 168"/>
              <a:gd name="T36" fmla="*/ 107 w 168"/>
              <a:gd name="T37" fmla="*/ 152 h 168"/>
              <a:gd name="T38" fmla="*/ 110 w 168"/>
              <a:gd name="T39" fmla="*/ 150 h 168"/>
              <a:gd name="T40" fmla="*/ 123 w 168"/>
              <a:gd name="T41" fmla="*/ 145 h 168"/>
              <a:gd name="T42" fmla="*/ 130 w 168"/>
              <a:gd name="T43" fmla="*/ 139 h 168"/>
              <a:gd name="T44" fmla="*/ 131 w 168"/>
              <a:gd name="T45" fmla="*/ 140 h 168"/>
              <a:gd name="T46" fmla="*/ 134 w 168"/>
              <a:gd name="T47" fmla="*/ 139 h 168"/>
              <a:gd name="T48" fmla="*/ 136 w 168"/>
              <a:gd name="T49" fmla="*/ 136 h 168"/>
              <a:gd name="T50" fmla="*/ 141 w 168"/>
              <a:gd name="T51" fmla="*/ 129 h 168"/>
              <a:gd name="T52" fmla="*/ 146 w 168"/>
              <a:gd name="T53" fmla="*/ 129 h 168"/>
              <a:gd name="T54" fmla="*/ 152 w 168"/>
              <a:gd name="T55" fmla="*/ 122 h 168"/>
              <a:gd name="T56" fmla="*/ 156 w 168"/>
              <a:gd name="T57" fmla="*/ 118 h 168"/>
              <a:gd name="T58" fmla="*/ 156 w 168"/>
              <a:gd name="T59" fmla="*/ 106 h 168"/>
              <a:gd name="T60" fmla="*/ 161 w 168"/>
              <a:gd name="T61" fmla="*/ 106 h 168"/>
              <a:gd name="T62" fmla="*/ 161 w 168"/>
              <a:gd name="T63" fmla="*/ 98 h 168"/>
              <a:gd name="T64" fmla="*/ 161 w 168"/>
              <a:gd name="T65" fmla="*/ 94 h 168"/>
              <a:gd name="T66" fmla="*/ 161 w 168"/>
              <a:gd name="T67" fmla="*/ 89 h 168"/>
              <a:gd name="T68" fmla="*/ 161 w 168"/>
              <a:gd name="T69" fmla="*/ 82 h 168"/>
              <a:gd name="T70" fmla="*/ 161 w 168"/>
              <a:gd name="T71" fmla="*/ 78 h 168"/>
              <a:gd name="T72" fmla="*/ 166 w 168"/>
              <a:gd name="T73" fmla="*/ 65 h 168"/>
              <a:gd name="T74" fmla="*/ 168 w 168"/>
              <a:gd name="T75" fmla="*/ 61 h 168"/>
              <a:gd name="T76" fmla="*/ 168 w 168"/>
              <a:gd name="T77" fmla="*/ 2 h 168"/>
              <a:gd name="T78" fmla="*/ 168 w 168"/>
              <a:gd name="T79" fmla="*/ 0 h 168"/>
              <a:gd name="T80" fmla="*/ 124 w 168"/>
              <a:gd name="T81" fmla="*/ 25 h 168"/>
              <a:gd name="T82" fmla="*/ 112 w 168"/>
              <a:gd name="T83" fmla="*/ 25 h 168"/>
              <a:gd name="T84" fmla="*/ 100 w 168"/>
              <a:gd name="T85" fmla="*/ 29 h 168"/>
              <a:gd name="T86" fmla="*/ 84 w 168"/>
              <a:gd name="T87" fmla="*/ 25 h 168"/>
              <a:gd name="T88" fmla="*/ 77 w 168"/>
              <a:gd name="T89" fmla="*/ 25 h 168"/>
              <a:gd name="T90" fmla="*/ 69 w 168"/>
              <a:gd name="T91" fmla="*/ 17 h 168"/>
              <a:gd name="T92" fmla="*/ 61 w 168"/>
              <a:gd name="T93" fmla="*/ 13 h 168"/>
              <a:gd name="T94" fmla="*/ 62 w 168"/>
              <a:gd name="T95" fmla="*/ 13 h 168"/>
              <a:gd name="T96" fmla="*/ 1 w 168"/>
              <a:gd name="T97" fmla="*/ 13 h 168"/>
              <a:gd name="T98" fmla="*/ 0 w 168"/>
              <a:gd name="T99" fmla="*/ 13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8" h="168">
                <a:moveTo>
                  <a:pt x="0" y="13"/>
                </a:moveTo>
                <a:cubicBezTo>
                  <a:pt x="0" y="138"/>
                  <a:pt x="0" y="138"/>
                  <a:pt x="0" y="138"/>
                </a:cubicBezTo>
                <a:cubicBezTo>
                  <a:pt x="0" y="138"/>
                  <a:pt x="0" y="138"/>
                  <a:pt x="0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5" y="144"/>
                  <a:pt x="15" y="144"/>
                  <a:pt x="15" y="144"/>
                </a:cubicBezTo>
                <a:cubicBezTo>
                  <a:pt x="20" y="150"/>
                  <a:pt x="20" y="150"/>
                  <a:pt x="20" y="150"/>
                </a:cubicBezTo>
                <a:cubicBezTo>
                  <a:pt x="44" y="150"/>
                  <a:pt x="44" y="150"/>
                  <a:pt x="44" y="150"/>
                </a:cubicBezTo>
                <a:cubicBezTo>
                  <a:pt x="45" y="151"/>
                  <a:pt x="46" y="156"/>
                  <a:pt x="49" y="156"/>
                </a:cubicBezTo>
                <a:cubicBezTo>
                  <a:pt x="52" y="156"/>
                  <a:pt x="52" y="156"/>
                  <a:pt x="52" y="156"/>
                </a:cubicBezTo>
                <a:cubicBezTo>
                  <a:pt x="52" y="156"/>
                  <a:pt x="54" y="155"/>
                  <a:pt x="57" y="155"/>
                </a:cubicBezTo>
                <a:cubicBezTo>
                  <a:pt x="58" y="155"/>
                  <a:pt x="59" y="156"/>
                  <a:pt x="60" y="156"/>
                </a:cubicBezTo>
                <a:cubicBezTo>
                  <a:pt x="63" y="159"/>
                  <a:pt x="69" y="159"/>
                  <a:pt x="69" y="159"/>
                </a:cubicBezTo>
                <a:cubicBezTo>
                  <a:pt x="82" y="159"/>
                  <a:pt x="82" y="159"/>
                  <a:pt x="82" y="159"/>
                </a:cubicBezTo>
                <a:cubicBezTo>
                  <a:pt x="89" y="166"/>
                  <a:pt x="89" y="166"/>
                  <a:pt x="89" y="166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91" y="167"/>
                  <a:pt x="91" y="167"/>
                  <a:pt x="91" y="167"/>
                </a:cubicBezTo>
                <a:cubicBezTo>
                  <a:pt x="91" y="165"/>
                  <a:pt x="91" y="165"/>
                  <a:pt x="91" y="165"/>
                </a:cubicBezTo>
                <a:cubicBezTo>
                  <a:pt x="92" y="165"/>
                  <a:pt x="100" y="160"/>
                  <a:pt x="105" y="157"/>
                </a:cubicBezTo>
                <a:cubicBezTo>
                  <a:pt x="107" y="156"/>
                  <a:pt x="108" y="154"/>
                  <a:pt x="107" y="152"/>
                </a:cubicBezTo>
                <a:cubicBezTo>
                  <a:pt x="107" y="151"/>
                  <a:pt x="107" y="150"/>
                  <a:pt x="110" y="150"/>
                </a:cubicBezTo>
                <a:cubicBezTo>
                  <a:pt x="116" y="148"/>
                  <a:pt x="123" y="145"/>
                  <a:pt x="123" y="145"/>
                </a:cubicBezTo>
                <a:cubicBezTo>
                  <a:pt x="130" y="139"/>
                  <a:pt x="130" y="139"/>
                  <a:pt x="130" y="139"/>
                </a:cubicBezTo>
                <a:cubicBezTo>
                  <a:pt x="131" y="140"/>
                  <a:pt x="131" y="140"/>
                  <a:pt x="131" y="140"/>
                </a:cubicBezTo>
                <a:cubicBezTo>
                  <a:pt x="132" y="140"/>
                  <a:pt x="133" y="140"/>
                  <a:pt x="134" y="139"/>
                </a:cubicBezTo>
                <a:cubicBezTo>
                  <a:pt x="136" y="136"/>
                  <a:pt x="136" y="136"/>
                  <a:pt x="136" y="136"/>
                </a:cubicBezTo>
                <a:cubicBezTo>
                  <a:pt x="141" y="129"/>
                  <a:pt x="141" y="129"/>
                  <a:pt x="141" y="129"/>
                </a:cubicBezTo>
                <a:cubicBezTo>
                  <a:pt x="146" y="129"/>
                  <a:pt x="146" y="129"/>
                  <a:pt x="146" y="129"/>
                </a:cubicBezTo>
                <a:cubicBezTo>
                  <a:pt x="152" y="122"/>
                  <a:pt x="152" y="122"/>
                  <a:pt x="152" y="122"/>
                </a:cubicBezTo>
                <a:cubicBezTo>
                  <a:pt x="156" y="118"/>
                  <a:pt x="156" y="118"/>
                  <a:pt x="156" y="118"/>
                </a:cubicBezTo>
                <a:cubicBezTo>
                  <a:pt x="156" y="106"/>
                  <a:pt x="156" y="106"/>
                  <a:pt x="156" y="106"/>
                </a:cubicBezTo>
                <a:cubicBezTo>
                  <a:pt x="161" y="106"/>
                  <a:pt x="161" y="106"/>
                  <a:pt x="161" y="106"/>
                </a:cubicBezTo>
                <a:cubicBezTo>
                  <a:pt x="161" y="98"/>
                  <a:pt x="161" y="98"/>
                  <a:pt x="161" y="98"/>
                </a:cubicBezTo>
                <a:cubicBezTo>
                  <a:pt x="161" y="96"/>
                  <a:pt x="161" y="95"/>
                  <a:pt x="161" y="94"/>
                </a:cubicBezTo>
                <a:cubicBezTo>
                  <a:pt x="161" y="92"/>
                  <a:pt x="161" y="91"/>
                  <a:pt x="161" y="89"/>
                </a:cubicBezTo>
                <a:cubicBezTo>
                  <a:pt x="162" y="87"/>
                  <a:pt x="161" y="84"/>
                  <a:pt x="161" y="82"/>
                </a:cubicBezTo>
                <a:cubicBezTo>
                  <a:pt x="161" y="78"/>
                  <a:pt x="161" y="78"/>
                  <a:pt x="161" y="78"/>
                </a:cubicBezTo>
                <a:cubicBezTo>
                  <a:pt x="166" y="65"/>
                  <a:pt x="166" y="65"/>
                  <a:pt x="166" y="65"/>
                </a:cubicBezTo>
                <a:cubicBezTo>
                  <a:pt x="168" y="61"/>
                  <a:pt x="168" y="61"/>
                  <a:pt x="168" y="61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0"/>
                  <a:pt x="168" y="0"/>
                  <a:pt x="168" y="0"/>
                </a:cubicBezTo>
                <a:cubicBezTo>
                  <a:pt x="124" y="25"/>
                  <a:pt x="124" y="25"/>
                  <a:pt x="124" y="25"/>
                </a:cubicBezTo>
                <a:cubicBezTo>
                  <a:pt x="112" y="25"/>
                  <a:pt x="112" y="25"/>
                  <a:pt x="112" y="25"/>
                </a:cubicBezTo>
                <a:cubicBezTo>
                  <a:pt x="100" y="29"/>
                  <a:pt x="100" y="29"/>
                  <a:pt x="100" y="29"/>
                </a:cubicBezTo>
                <a:cubicBezTo>
                  <a:pt x="84" y="25"/>
                  <a:pt x="84" y="25"/>
                  <a:pt x="84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69" y="17"/>
                  <a:pt x="69" y="17"/>
                  <a:pt x="69" y="17"/>
                </a:cubicBezTo>
                <a:cubicBezTo>
                  <a:pt x="61" y="13"/>
                  <a:pt x="61" y="13"/>
                  <a:pt x="61" y="13"/>
                </a:cubicBezTo>
                <a:cubicBezTo>
                  <a:pt x="62" y="13"/>
                  <a:pt x="62" y="13"/>
                  <a:pt x="62" y="13"/>
                </a:cubicBezTo>
                <a:cubicBezTo>
                  <a:pt x="1" y="13"/>
                  <a:pt x="1" y="13"/>
                  <a:pt x="1" y="13"/>
                </a:cubicBezTo>
                <a:lnTo>
                  <a:pt x="0" y="13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51" name="Freeform 53"/>
          <p:cNvSpPr>
            <a:spLocks/>
          </p:cNvSpPr>
          <p:nvPr/>
        </p:nvSpPr>
        <p:spPr bwMode="auto">
          <a:xfrm>
            <a:off x="6974065" y="3565997"/>
            <a:ext cx="784861" cy="500366"/>
          </a:xfrm>
          <a:custGeom>
            <a:avLst/>
            <a:gdLst>
              <a:gd name="T0" fmla="*/ 0 w 224"/>
              <a:gd name="T1" fmla="*/ 71 h 133"/>
              <a:gd name="T2" fmla="*/ 0 w 224"/>
              <a:gd name="T3" fmla="*/ 75 h 133"/>
              <a:gd name="T4" fmla="*/ 0 w 224"/>
              <a:gd name="T5" fmla="*/ 130 h 133"/>
              <a:gd name="T6" fmla="*/ 36 w 224"/>
              <a:gd name="T7" fmla="*/ 130 h 133"/>
              <a:gd name="T8" fmla="*/ 181 w 224"/>
              <a:gd name="T9" fmla="*/ 130 h 133"/>
              <a:gd name="T10" fmla="*/ 191 w 224"/>
              <a:gd name="T11" fmla="*/ 133 h 133"/>
              <a:gd name="T12" fmla="*/ 191 w 224"/>
              <a:gd name="T13" fmla="*/ 133 h 133"/>
              <a:gd name="T14" fmla="*/ 192 w 224"/>
              <a:gd name="T15" fmla="*/ 133 h 133"/>
              <a:gd name="T16" fmla="*/ 198 w 224"/>
              <a:gd name="T17" fmla="*/ 130 h 133"/>
              <a:gd name="T18" fmla="*/ 211 w 224"/>
              <a:gd name="T19" fmla="*/ 118 h 133"/>
              <a:gd name="T20" fmla="*/ 211 w 224"/>
              <a:gd name="T21" fmla="*/ 118 h 133"/>
              <a:gd name="T22" fmla="*/ 211 w 224"/>
              <a:gd name="T23" fmla="*/ 113 h 133"/>
              <a:gd name="T24" fmla="*/ 215 w 224"/>
              <a:gd name="T25" fmla="*/ 107 h 133"/>
              <a:gd name="T26" fmla="*/ 215 w 224"/>
              <a:gd name="T27" fmla="*/ 92 h 133"/>
              <a:gd name="T28" fmla="*/ 208 w 224"/>
              <a:gd name="T29" fmla="*/ 79 h 133"/>
              <a:gd name="T30" fmla="*/ 208 w 224"/>
              <a:gd name="T31" fmla="*/ 79 h 133"/>
              <a:gd name="T32" fmla="*/ 205 w 224"/>
              <a:gd name="T33" fmla="*/ 80 h 133"/>
              <a:gd name="T34" fmla="*/ 205 w 224"/>
              <a:gd name="T35" fmla="*/ 80 h 133"/>
              <a:gd name="T36" fmla="*/ 205 w 224"/>
              <a:gd name="T37" fmla="*/ 79 h 133"/>
              <a:gd name="T38" fmla="*/ 206 w 224"/>
              <a:gd name="T39" fmla="*/ 78 h 133"/>
              <a:gd name="T40" fmla="*/ 206 w 224"/>
              <a:gd name="T41" fmla="*/ 78 h 133"/>
              <a:gd name="T42" fmla="*/ 206 w 224"/>
              <a:gd name="T43" fmla="*/ 78 h 133"/>
              <a:gd name="T44" fmla="*/ 207 w 224"/>
              <a:gd name="T45" fmla="*/ 75 h 133"/>
              <a:gd name="T46" fmla="*/ 209 w 224"/>
              <a:gd name="T47" fmla="*/ 69 h 133"/>
              <a:gd name="T48" fmla="*/ 215 w 224"/>
              <a:gd name="T49" fmla="*/ 60 h 133"/>
              <a:gd name="T50" fmla="*/ 215 w 224"/>
              <a:gd name="T51" fmla="*/ 49 h 133"/>
              <a:gd name="T52" fmla="*/ 224 w 224"/>
              <a:gd name="T53" fmla="*/ 46 h 133"/>
              <a:gd name="T54" fmla="*/ 223 w 224"/>
              <a:gd name="T55" fmla="*/ 46 h 133"/>
              <a:gd name="T56" fmla="*/ 222 w 224"/>
              <a:gd name="T57" fmla="*/ 45 h 133"/>
              <a:gd name="T58" fmla="*/ 215 w 224"/>
              <a:gd name="T59" fmla="*/ 37 h 133"/>
              <a:gd name="T60" fmla="*/ 213 w 224"/>
              <a:gd name="T61" fmla="*/ 30 h 133"/>
              <a:gd name="T62" fmla="*/ 209 w 224"/>
              <a:gd name="T63" fmla="*/ 21 h 133"/>
              <a:gd name="T64" fmla="*/ 209 w 224"/>
              <a:gd name="T65" fmla="*/ 21 h 133"/>
              <a:gd name="T66" fmla="*/ 208 w 224"/>
              <a:gd name="T67" fmla="*/ 21 h 133"/>
              <a:gd name="T68" fmla="*/ 204 w 224"/>
              <a:gd name="T69" fmla="*/ 24 h 133"/>
              <a:gd name="T70" fmla="*/ 206 w 224"/>
              <a:gd name="T71" fmla="*/ 21 h 133"/>
              <a:gd name="T72" fmla="*/ 205 w 224"/>
              <a:gd name="T73" fmla="*/ 16 h 133"/>
              <a:gd name="T74" fmla="*/ 204 w 224"/>
              <a:gd name="T75" fmla="*/ 2 h 133"/>
              <a:gd name="T76" fmla="*/ 26 w 224"/>
              <a:gd name="T77" fmla="*/ 2 h 133"/>
              <a:gd name="T78" fmla="*/ 25 w 224"/>
              <a:gd name="T79" fmla="*/ 1 h 133"/>
              <a:gd name="T80" fmla="*/ 25 w 224"/>
              <a:gd name="T81" fmla="*/ 1 h 133"/>
              <a:gd name="T82" fmla="*/ 18 w 224"/>
              <a:gd name="T83" fmla="*/ 1 h 133"/>
              <a:gd name="T84" fmla="*/ 18 w 224"/>
              <a:gd name="T85" fmla="*/ 0 h 133"/>
              <a:gd name="T86" fmla="*/ 17 w 224"/>
              <a:gd name="T87" fmla="*/ 0 h 133"/>
              <a:gd name="T88" fmla="*/ 0 w 224"/>
              <a:gd name="T89" fmla="*/ 10 h 133"/>
              <a:gd name="T90" fmla="*/ 0 w 224"/>
              <a:gd name="T91" fmla="*/ 12 h 133"/>
              <a:gd name="T92" fmla="*/ 0 w 224"/>
              <a:gd name="T93" fmla="*/ 7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24" h="133">
                <a:moveTo>
                  <a:pt x="0" y="71"/>
                </a:moveTo>
                <a:cubicBezTo>
                  <a:pt x="0" y="75"/>
                  <a:pt x="0" y="75"/>
                  <a:pt x="0" y="75"/>
                </a:cubicBezTo>
                <a:cubicBezTo>
                  <a:pt x="0" y="130"/>
                  <a:pt x="0" y="130"/>
                  <a:pt x="0" y="130"/>
                </a:cubicBezTo>
                <a:cubicBezTo>
                  <a:pt x="36" y="130"/>
                  <a:pt x="36" y="130"/>
                  <a:pt x="36" y="130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182" y="130"/>
                  <a:pt x="186" y="133"/>
                  <a:pt x="191" y="133"/>
                </a:cubicBezTo>
                <a:cubicBezTo>
                  <a:pt x="191" y="133"/>
                  <a:pt x="191" y="133"/>
                  <a:pt x="191" y="133"/>
                </a:cubicBezTo>
                <a:cubicBezTo>
                  <a:pt x="192" y="133"/>
                  <a:pt x="192" y="133"/>
                  <a:pt x="192" y="133"/>
                </a:cubicBezTo>
                <a:cubicBezTo>
                  <a:pt x="195" y="133"/>
                  <a:pt x="197" y="132"/>
                  <a:pt x="198" y="130"/>
                </a:cubicBezTo>
                <a:cubicBezTo>
                  <a:pt x="204" y="124"/>
                  <a:pt x="209" y="119"/>
                  <a:pt x="211" y="118"/>
                </a:cubicBezTo>
                <a:cubicBezTo>
                  <a:pt x="211" y="118"/>
                  <a:pt x="211" y="118"/>
                  <a:pt x="211" y="118"/>
                </a:cubicBezTo>
                <a:cubicBezTo>
                  <a:pt x="211" y="113"/>
                  <a:pt x="211" y="113"/>
                  <a:pt x="211" y="113"/>
                </a:cubicBezTo>
                <a:cubicBezTo>
                  <a:pt x="215" y="107"/>
                  <a:pt x="215" y="107"/>
                  <a:pt x="215" y="107"/>
                </a:cubicBezTo>
                <a:cubicBezTo>
                  <a:pt x="215" y="92"/>
                  <a:pt x="215" y="92"/>
                  <a:pt x="215" y="92"/>
                </a:cubicBezTo>
                <a:cubicBezTo>
                  <a:pt x="208" y="79"/>
                  <a:pt x="208" y="79"/>
                  <a:pt x="208" y="79"/>
                </a:cubicBezTo>
                <a:cubicBezTo>
                  <a:pt x="208" y="79"/>
                  <a:pt x="208" y="79"/>
                  <a:pt x="208" y="79"/>
                </a:cubicBezTo>
                <a:cubicBezTo>
                  <a:pt x="205" y="80"/>
                  <a:pt x="205" y="80"/>
                  <a:pt x="205" y="80"/>
                </a:cubicBezTo>
                <a:cubicBezTo>
                  <a:pt x="205" y="80"/>
                  <a:pt x="205" y="80"/>
                  <a:pt x="205" y="80"/>
                </a:cubicBezTo>
                <a:cubicBezTo>
                  <a:pt x="205" y="79"/>
                  <a:pt x="205" y="79"/>
                  <a:pt x="205" y="79"/>
                </a:cubicBezTo>
                <a:cubicBezTo>
                  <a:pt x="205" y="78"/>
                  <a:pt x="206" y="78"/>
                  <a:pt x="206" y="78"/>
                </a:cubicBezTo>
                <a:cubicBezTo>
                  <a:pt x="206" y="78"/>
                  <a:pt x="206" y="78"/>
                  <a:pt x="206" y="78"/>
                </a:cubicBezTo>
                <a:cubicBezTo>
                  <a:pt x="206" y="78"/>
                  <a:pt x="206" y="78"/>
                  <a:pt x="206" y="78"/>
                </a:cubicBezTo>
                <a:cubicBezTo>
                  <a:pt x="207" y="75"/>
                  <a:pt x="207" y="75"/>
                  <a:pt x="207" y="75"/>
                </a:cubicBezTo>
                <a:cubicBezTo>
                  <a:pt x="209" y="69"/>
                  <a:pt x="209" y="69"/>
                  <a:pt x="209" y="69"/>
                </a:cubicBezTo>
                <a:cubicBezTo>
                  <a:pt x="215" y="60"/>
                  <a:pt x="215" y="60"/>
                  <a:pt x="215" y="60"/>
                </a:cubicBezTo>
                <a:cubicBezTo>
                  <a:pt x="215" y="49"/>
                  <a:pt x="215" y="49"/>
                  <a:pt x="215" y="49"/>
                </a:cubicBezTo>
                <a:cubicBezTo>
                  <a:pt x="224" y="46"/>
                  <a:pt x="224" y="46"/>
                  <a:pt x="224" y="46"/>
                </a:cubicBezTo>
                <a:cubicBezTo>
                  <a:pt x="223" y="46"/>
                  <a:pt x="223" y="46"/>
                  <a:pt x="223" y="46"/>
                </a:cubicBezTo>
                <a:cubicBezTo>
                  <a:pt x="222" y="45"/>
                  <a:pt x="222" y="45"/>
                  <a:pt x="222" y="45"/>
                </a:cubicBezTo>
                <a:cubicBezTo>
                  <a:pt x="215" y="37"/>
                  <a:pt x="215" y="37"/>
                  <a:pt x="215" y="37"/>
                </a:cubicBezTo>
                <a:cubicBezTo>
                  <a:pt x="213" y="30"/>
                  <a:pt x="213" y="30"/>
                  <a:pt x="213" y="30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8" y="21"/>
                  <a:pt x="208" y="21"/>
                  <a:pt x="208" y="21"/>
                </a:cubicBezTo>
                <a:cubicBezTo>
                  <a:pt x="204" y="24"/>
                  <a:pt x="204" y="24"/>
                  <a:pt x="204" y="24"/>
                </a:cubicBezTo>
                <a:cubicBezTo>
                  <a:pt x="206" y="21"/>
                  <a:pt x="206" y="21"/>
                  <a:pt x="206" y="21"/>
                </a:cubicBezTo>
                <a:cubicBezTo>
                  <a:pt x="205" y="20"/>
                  <a:pt x="205" y="18"/>
                  <a:pt x="205" y="16"/>
                </a:cubicBezTo>
                <a:cubicBezTo>
                  <a:pt x="205" y="8"/>
                  <a:pt x="204" y="3"/>
                  <a:pt x="204" y="2"/>
                </a:cubicBezTo>
                <a:cubicBezTo>
                  <a:pt x="26" y="2"/>
                  <a:pt x="26" y="2"/>
                  <a:pt x="26" y="2"/>
                </a:cubicBezTo>
                <a:cubicBezTo>
                  <a:pt x="25" y="1"/>
                  <a:pt x="25" y="1"/>
                  <a:pt x="25" y="1"/>
                </a:cubicBezTo>
                <a:cubicBezTo>
                  <a:pt x="25" y="1"/>
                  <a:pt x="25" y="1"/>
                  <a:pt x="25" y="1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0"/>
                  <a:pt x="18" y="0"/>
                  <a:pt x="18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2"/>
                  <a:pt x="0" y="12"/>
                  <a:pt x="0" y="12"/>
                </a:cubicBezTo>
                <a:lnTo>
                  <a:pt x="0" y="71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52" name="Freeform 56"/>
          <p:cNvSpPr>
            <a:spLocks noEditPoints="1"/>
          </p:cNvSpPr>
          <p:nvPr/>
        </p:nvSpPr>
        <p:spPr bwMode="auto">
          <a:xfrm>
            <a:off x="7063214" y="3011282"/>
            <a:ext cx="1062794" cy="847062"/>
          </a:xfrm>
          <a:custGeom>
            <a:avLst/>
            <a:gdLst>
              <a:gd name="T0" fmla="*/ 269 w 304"/>
              <a:gd name="T1" fmla="*/ 190 h 226"/>
              <a:gd name="T2" fmla="*/ 269 w 304"/>
              <a:gd name="T3" fmla="*/ 135 h 226"/>
              <a:gd name="T4" fmla="*/ 273 w 304"/>
              <a:gd name="T5" fmla="*/ 106 h 226"/>
              <a:gd name="T6" fmla="*/ 269 w 304"/>
              <a:gd name="T7" fmla="*/ 0 h 226"/>
              <a:gd name="T8" fmla="*/ 169 w 304"/>
              <a:gd name="T9" fmla="*/ 19 h 226"/>
              <a:gd name="T10" fmla="*/ 141 w 304"/>
              <a:gd name="T11" fmla="*/ 47 h 226"/>
              <a:gd name="T12" fmla="*/ 149 w 304"/>
              <a:gd name="T13" fmla="*/ 54 h 226"/>
              <a:gd name="T14" fmla="*/ 145 w 304"/>
              <a:gd name="T15" fmla="*/ 62 h 226"/>
              <a:gd name="T16" fmla="*/ 149 w 304"/>
              <a:gd name="T17" fmla="*/ 78 h 226"/>
              <a:gd name="T18" fmla="*/ 118 w 304"/>
              <a:gd name="T19" fmla="*/ 90 h 226"/>
              <a:gd name="T20" fmla="*/ 94 w 304"/>
              <a:gd name="T21" fmla="*/ 93 h 226"/>
              <a:gd name="T22" fmla="*/ 36 w 304"/>
              <a:gd name="T23" fmla="*/ 93 h 226"/>
              <a:gd name="T24" fmla="*/ 32 w 304"/>
              <a:gd name="T25" fmla="*/ 129 h 226"/>
              <a:gd name="T26" fmla="*/ 0 w 304"/>
              <a:gd name="T27" fmla="*/ 148 h 226"/>
              <a:gd name="T28" fmla="*/ 179 w 304"/>
              <a:gd name="T29" fmla="*/ 150 h 226"/>
              <a:gd name="T30" fmla="*/ 179 w 304"/>
              <a:gd name="T31" fmla="*/ 172 h 226"/>
              <a:gd name="T32" fmla="*/ 188 w 304"/>
              <a:gd name="T33" fmla="*/ 178 h 226"/>
              <a:gd name="T34" fmla="*/ 198 w 304"/>
              <a:gd name="T35" fmla="*/ 193 h 226"/>
              <a:gd name="T36" fmla="*/ 214 w 304"/>
              <a:gd name="T37" fmla="*/ 202 h 226"/>
              <a:gd name="T38" fmla="*/ 236 w 304"/>
              <a:gd name="T39" fmla="*/ 219 h 226"/>
              <a:gd name="T40" fmla="*/ 247 w 304"/>
              <a:gd name="T41" fmla="*/ 210 h 226"/>
              <a:gd name="T42" fmla="*/ 239 w 304"/>
              <a:gd name="T43" fmla="*/ 220 h 226"/>
              <a:gd name="T44" fmla="*/ 238 w 304"/>
              <a:gd name="T45" fmla="*/ 222 h 226"/>
              <a:gd name="T46" fmla="*/ 236 w 304"/>
              <a:gd name="T47" fmla="*/ 225 h 226"/>
              <a:gd name="T48" fmla="*/ 239 w 304"/>
              <a:gd name="T49" fmla="*/ 225 h 226"/>
              <a:gd name="T50" fmla="*/ 241 w 304"/>
              <a:gd name="T51" fmla="*/ 223 h 226"/>
              <a:gd name="T52" fmla="*/ 242 w 304"/>
              <a:gd name="T53" fmla="*/ 221 h 226"/>
              <a:gd name="T54" fmla="*/ 299 w 304"/>
              <a:gd name="T55" fmla="*/ 200 h 226"/>
              <a:gd name="T56" fmla="*/ 298 w 304"/>
              <a:gd name="T57" fmla="*/ 200 h 226"/>
              <a:gd name="T58" fmla="*/ 299 w 304"/>
              <a:gd name="T59" fmla="*/ 200 h 226"/>
              <a:gd name="T60" fmla="*/ 302 w 304"/>
              <a:gd name="T61" fmla="*/ 207 h 226"/>
              <a:gd name="T62" fmla="*/ 298 w 304"/>
              <a:gd name="T63" fmla="*/ 209 h 226"/>
              <a:gd name="T64" fmla="*/ 296 w 304"/>
              <a:gd name="T65" fmla="*/ 208 h 226"/>
              <a:gd name="T66" fmla="*/ 294 w 304"/>
              <a:gd name="T67" fmla="*/ 209 h 226"/>
              <a:gd name="T68" fmla="*/ 291 w 304"/>
              <a:gd name="T69" fmla="*/ 209 h 226"/>
              <a:gd name="T70" fmla="*/ 288 w 304"/>
              <a:gd name="T71" fmla="*/ 212 h 226"/>
              <a:gd name="T72" fmla="*/ 284 w 304"/>
              <a:gd name="T73" fmla="*/ 212 h 226"/>
              <a:gd name="T74" fmla="*/ 290 w 304"/>
              <a:gd name="T75" fmla="*/ 207 h 226"/>
              <a:gd name="T76" fmla="*/ 290 w 304"/>
              <a:gd name="T77" fmla="*/ 205 h 226"/>
              <a:gd name="T78" fmla="*/ 284 w 304"/>
              <a:gd name="T79" fmla="*/ 209 h 226"/>
              <a:gd name="T80" fmla="*/ 270 w 304"/>
              <a:gd name="T81" fmla="*/ 211 h 226"/>
              <a:gd name="T82" fmla="*/ 264 w 304"/>
              <a:gd name="T83" fmla="*/ 212 h 226"/>
              <a:gd name="T84" fmla="*/ 259 w 304"/>
              <a:gd name="T85" fmla="*/ 212 h 226"/>
              <a:gd name="T86" fmla="*/ 251 w 304"/>
              <a:gd name="T87" fmla="*/ 216 h 226"/>
              <a:gd name="T88" fmla="*/ 247 w 304"/>
              <a:gd name="T89" fmla="*/ 216 h 226"/>
              <a:gd name="T90" fmla="*/ 244 w 304"/>
              <a:gd name="T91" fmla="*/ 219 h 226"/>
              <a:gd name="T92" fmla="*/ 244 w 304"/>
              <a:gd name="T93" fmla="*/ 221 h 226"/>
              <a:gd name="T94" fmla="*/ 245 w 304"/>
              <a:gd name="T95" fmla="*/ 223 h 226"/>
              <a:gd name="T96" fmla="*/ 250 w 304"/>
              <a:gd name="T97" fmla="*/ 223 h 226"/>
              <a:gd name="T98" fmla="*/ 253 w 304"/>
              <a:gd name="T99" fmla="*/ 222 h 226"/>
              <a:gd name="T100" fmla="*/ 256 w 304"/>
              <a:gd name="T101" fmla="*/ 222 h 226"/>
              <a:gd name="T102" fmla="*/ 259 w 304"/>
              <a:gd name="T103" fmla="*/ 222 h 226"/>
              <a:gd name="T104" fmla="*/ 264 w 304"/>
              <a:gd name="T105" fmla="*/ 221 h 226"/>
              <a:gd name="T106" fmla="*/ 269 w 304"/>
              <a:gd name="T107" fmla="*/ 221 h 226"/>
              <a:gd name="T108" fmla="*/ 273 w 304"/>
              <a:gd name="T109" fmla="*/ 219 h 226"/>
              <a:gd name="T110" fmla="*/ 279 w 304"/>
              <a:gd name="T111" fmla="*/ 218 h 226"/>
              <a:gd name="T112" fmla="*/ 285 w 304"/>
              <a:gd name="T113" fmla="*/ 216 h 226"/>
              <a:gd name="T114" fmla="*/ 288 w 304"/>
              <a:gd name="T115" fmla="*/ 216 h 226"/>
              <a:gd name="T116" fmla="*/ 292 w 304"/>
              <a:gd name="T117" fmla="*/ 214 h 226"/>
              <a:gd name="T118" fmla="*/ 295 w 304"/>
              <a:gd name="T119" fmla="*/ 212 h 226"/>
              <a:gd name="T120" fmla="*/ 298 w 304"/>
              <a:gd name="T121" fmla="*/ 210 h 226"/>
              <a:gd name="T122" fmla="*/ 302 w 304"/>
              <a:gd name="T123" fmla="*/ 209 h 226"/>
              <a:gd name="T124" fmla="*/ 304 w 304"/>
              <a:gd name="T125" fmla="*/ 207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4" h="226">
                <a:moveTo>
                  <a:pt x="262" y="205"/>
                </a:moveTo>
                <a:cubicBezTo>
                  <a:pt x="262" y="195"/>
                  <a:pt x="262" y="195"/>
                  <a:pt x="262" y="195"/>
                </a:cubicBezTo>
                <a:cubicBezTo>
                  <a:pt x="269" y="190"/>
                  <a:pt x="269" y="190"/>
                  <a:pt x="269" y="190"/>
                </a:cubicBezTo>
                <a:cubicBezTo>
                  <a:pt x="269" y="189"/>
                  <a:pt x="269" y="189"/>
                  <a:pt x="269" y="189"/>
                </a:cubicBezTo>
                <a:cubicBezTo>
                  <a:pt x="269" y="186"/>
                  <a:pt x="270" y="172"/>
                  <a:pt x="270" y="158"/>
                </a:cubicBezTo>
                <a:cubicBezTo>
                  <a:pt x="270" y="147"/>
                  <a:pt x="270" y="137"/>
                  <a:pt x="269" y="135"/>
                </a:cubicBezTo>
                <a:cubicBezTo>
                  <a:pt x="268" y="135"/>
                  <a:pt x="267" y="132"/>
                  <a:pt x="272" y="112"/>
                </a:cubicBezTo>
                <a:cubicBezTo>
                  <a:pt x="273" y="108"/>
                  <a:pt x="273" y="108"/>
                  <a:pt x="273" y="108"/>
                </a:cubicBezTo>
                <a:cubicBezTo>
                  <a:pt x="273" y="106"/>
                  <a:pt x="273" y="106"/>
                  <a:pt x="273" y="106"/>
                </a:cubicBezTo>
                <a:cubicBezTo>
                  <a:pt x="274" y="102"/>
                  <a:pt x="275" y="98"/>
                  <a:pt x="276" y="96"/>
                </a:cubicBezTo>
                <a:cubicBezTo>
                  <a:pt x="269" y="85"/>
                  <a:pt x="269" y="85"/>
                  <a:pt x="269" y="85"/>
                </a:cubicBezTo>
                <a:cubicBezTo>
                  <a:pt x="269" y="0"/>
                  <a:pt x="269" y="0"/>
                  <a:pt x="269" y="0"/>
                </a:cubicBezTo>
                <a:cubicBezTo>
                  <a:pt x="268" y="0"/>
                  <a:pt x="268" y="0"/>
                  <a:pt x="268" y="0"/>
                </a:cubicBezTo>
                <a:cubicBezTo>
                  <a:pt x="192" y="0"/>
                  <a:pt x="192" y="0"/>
                  <a:pt x="192" y="0"/>
                </a:cubicBezTo>
                <a:cubicBezTo>
                  <a:pt x="169" y="19"/>
                  <a:pt x="169" y="19"/>
                  <a:pt x="169" y="19"/>
                </a:cubicBezTo>
                <a:cubicBezTo>
                  <a:pt x="161" y="35"/>
                  <a:pt x="161" y="35"/>
                  <a:pt x="161" y="35"/>
                </a:cubicBezTo>
                <a:cubicBezTo>
                  <a:pt x="145" y="43"/>
                  <a:pt x="145" y="43"/>
                  <a:pt x="145" y="43"/>
                </a:cubicBezTo>
                <a:cubicBezTo>
                  <a:pt x="141" y="47"/>
                  <a:pt x="141" y="47"/>
                  <a:pt x="141" y="47"/>
                </a:cubicBezTo>
                <a:cubicBezTo>
                  <a:pt x="145" y="50"/>
                  <a:pt x="145" y="50"/>
                  <a:pt x="145" y="50"/>
                </a:cubicBezTo>
                <a:cubicBezTo>
                  <a:pt x="149" y="50"/>
                  <a:pt x="149" y="50"/>
                  <a:pt x="149" y="50"/>
                </a:cubicBezTo>
                <a:cubicBezTo>
                  <a:pt x="149" y="54"/>
                  <a:pt x="149" y="54"/>
                  <a:pt x="149" y="54"/>
                </a:cubicBezTo>
                <a:cubicBezTo>
                  <a:pt x="149" y="58"/>
                  <a:pt x="149" y="58"/>
                  <a:pt x="149" y="58"/>
                </a:cubicBezTo>
                <a:cubicBezTo>
                  <a:pt x="145" y="58"/>
                  <a:pt x="145" y="58"/>
                  <a:pt x="145" y="58"/>
                </a:cubicBezTo>
                <a:cubicBezTo>
                  <a:pt x="145" y="62"/>
                  <a:pt x="145" y="62"/>
                  <a:pt x="145" y="62"/>
                </a:cubicBezTo>
                <a:cubicBezTo>
                  <a:pt x="149" y="66"/>
                  <a:pt x="149" y="66"/>
                  <a:pt x="149" y="66"/>
                </a:cubicBezTo>
                <a:cubicBezTo>
                  <a:pt x="149" y="70"/>
                  <a:pt x="149" y="70"/>
                  <a:pt x="149" y="70"/>
                </a:cubicBezTo>
                <a:cubicBezTo>
                  <a:pt x="149" y="78"/>
                  <a:pt x="149" y="78"/>
                  <a:pt x="149" y="78"/>
                </a:cubicBezTo>
                <a:cubicBezTo>
                  <a:pt x="137" y="78"/>
                  <a:pt x="137" y="78"/>
                  <a:pt x="137" y="78"/>
                </a:cubicBezTo>
                <a:cubicBezTo>
                  <a:pt x="126" y="90"/>
                  <a:pt x="126" y="90"/>
                  <a:pt x="126" y="90"/>
                </a:cubicBezTo>
                <a:cubicBezTo>
                  <a:pt x="118" y="90"/>
                  <a:pt x="118" y="90"/>
                  <a:pt x="118" y="90"/>
                </a:cubicBezTo>
                <a:cubicBezTo>
                  <a:pt x="106" y="90"/>
                  <a:pt x="106" y="90"/>
                  <a:pt x="106" y="90"/>
                </a:cubicBezTo>
                <a:cubicBezTo>
                  <a:pt x="102" y="90"/>
                  <a:pt x="102" y="90"/>
                  <a:pt x="102" y="90"/>
                </a:cubicBezTo>
                <a:cubicBezTo>
                  <a:pt x="94" y="93"/>
                  <a:pt x="94" y="93"/>
                  <a:pt x="94" y="93"/>
                </a:cubicBezTo>
                <a:cubicBezTo>
                  <a:pt x="91" y="90"/>
                  <a:pt x="91" y="90"/>
                  <a:pt x="91" y="90"/>
                </a:cubicBezTo>
                <a:cubicBezTo>
                  <a:pt x="75" y="86"/>
                  <a:pt x="75" y="86"/>
                  <a:pt x="75" y="86"/>
                </a:cubicBezTo>
                <a:cubicBezTo>
                  <a:pt x="36" y="93"/>
                  <a:pt x="36" y="93"/>
                  <a:pt x="36" y="93"/>
                </a:cubicBezTo>
                <a:cubicBezTo>
                  <a:pt x="44" y="117"/>
                  <a:pt x="44" y="117"/>
                  <a:pt x="44" y="117"/>
                </a:cubicBezTo>
                <a:cubicBezTo>
                  <a:pt x="36" y="121"/>
                  <a:pt x="36" y="121"/>
                  <a:pt x="36" y="121"/>
                </a:cubicBezTo>
                <a:cubicBezTo>
                  <a:pt x="32" y="129"/>
                  <a:pt x="32" y="129"/>
                  <a:pt x="32" y="129"/>
                </a:cubicBezTo>
                <a:cubicBezTo>
                  <a:pt x="28" y="129"/>
                  <a:pt x="28" y="129"/>
                  <a:pt x="28" y="129"/>
                </a:cubicBezTo>
                <a:cubicBezTo>
                  <a:pt x="1" y="148"/>
                  <a:pt x="1" y="148"/>
                  <a:pt x="1" y="148"/>
                </a:cubicBezTo>
                <a:cubicBezTo>
                  <a:pt x="0" y="148"/>
                  <a:pt x="0" y="148"/>
                  <a:pt x="0" y="148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50"/>
                  <a:pt x="1" y="150"/>
                  <a:pt x="1" y="150"/>
                </a:cubicBezTo>
                <a:cubicBezTo>
                  <a:pt x="179" y="150"/>
                  <a:pt x="179" y="150"/>
                  <a:pt x="179" y="150"/>
                </a:cubicBezTo>
                <a:cubicBezTo>
                  <a:pt x="179" y="151"/>
                  <a:pt x="180" y="156"/>
                  <a:pt x="180" y="164"/>
                </a:cubicBezTo>
                <a:cubicBezTo>
                  <a:pt x="180" y="166"/>
                  <a:pt x="180" y="168"/>
                  <a:pt x="181" y="169"/>
                </a:cubicBezTo>
                <a:cubicBezTo>
                  <a:pt x="179" y="172"/>
                  <a:pt x="179" y="172"/>
                  <a:pt x="179" y="172"/>
                </a:cubicBezTo>
                <a:cubicBezTo>
                  <a:pt x="183" y="169"/>
                  <a:pt x="183" y="169"/>
                  <a:pt x="183" y="169"/>
                </a:cubicBezTo>
                <a:cubicBezTo>
                  <a:pt x="183" y="169"/>
                  <a:pt x="183" y="169"/>
                  <a:pt x="184" y="169"/>
                </a:cubicBezTo>
                <a:cubicBezTo>
                  <a:pt x="188" y="178"/>
                  <a:pt x="188" y="178"/>
                  <a:pt x="188" y="178"/>
                </a:cubicBezTo>
                <a:cubicBezTo>
                  <a:pt x="190" y="185"/>
                  <a:pt x="190" y="185"/>
                  <a:pt x="190" y="185"/>
                </a:cubicBezTo>
                <a:cubicBezTo>
                  <a:pt x="197" y="193"/>
                  <a:pt x="197" y="193"/>
                  <a:pt x="197" y="193"/>
                </a:cubicBezTo>
                <a:cubicBezTo>
                  <a:pt x="198" y="193"/>
                  <a:pt x="198" y="193"/>
                  <a:pt x="198" y="193"/>
                </a:cubicBezTo>
                <a:cubicBezTo>
                  <a:pt x="199" y="193"/>
                  <a:pt x="199" y="193"/>
                  <a:pt x="199" y="193"/>
                </a:cubicBezTo>
                <a:cubicBezTo>
                  <a:pt x="203" y="193"/>
                  <a:pt x="203" y="193"/>
                  <a:pt x="203" y="193"/>
                </a:cubicBezTo>
                <a:cubicBezTo>
                  <a:pt x="214" y="202"/>
                  <a:pt x="214" y="202"/>
                  <a:pt x="214" y="202"/>
                </a:cubicBezTo>
                <a:cubicBezTo>
                  <a:pt x="224" y="211"/>
                  <a:pt x="224" y="211"/>
                  <a:pt x="224" y="211"/>
                </a:cubicBezTo>
                <a:cubicBezTo>
                  <a:pt x="230" y="211"/>
                  <a:pt x="230" y="211"/>
                  <a:pt x="230" y="211"/>
                </a:cubicBezTo>
                <a:cubicBezTo>
                  <a:pt x="236" y="219"/>
                  <a:pt x="236" y="219"/>
                  <a:pt x="236" y="219"/>
                </a:cubicBezTo>
                <a:cubicBezTo>
                  <a:pt x="239" y="214"/>
                  <a:pt x="239" y="214"/>
                  <a:pt x="239" y="214"/>
                </a:cubicBezTo>
                <a:cubicBezTo>
                  <a:pt x="243" y="214"/>
                  <a:pt x="243" y="214"/>
                  <a:pt x="243" y="214"/>
                </a:cubicBezTo>
                <a:cubicBezTo>
                  <a:pt x="247" y="210"/>
                  <a:pt x="247" y="210"/>
                  <a:pt x="247" y="210"/>
                </a:cubicBezTo>
                <a:cubicBezTo>
                  <a:pt x="262" y="205"/>
                  <a:pt x="262" y="205"/>
                  <a:pt x="262" y="205"/>
                </a:cubicBezTo>
                <a:close/>
                <a:moveTo>
                  <a:pt x="240" y="221"/>
                </a:moveTo>
                <a:cubicBezTo>
                  <a:pt x="239" y="220"/>
                  <a:pt x="239" y="220"/>
                  <a:pt x="239" y="220"/>
                </a:cubicBezTo>
                <a:cubicBezTo>
                  <a:pt x="238" y="221"/>
                  <a:pt x="238" y="221"/>
                  <a:pt x="238" y="221"/>
                </a:cubicBezTo>
                <a:cubicBezTo>
                  <a:pt x="238" y="222"/>
                  <a:pt x="238" y="222"/>
                  <a:pt x="238" y="222"/>
                </a:cubicBezTo>
                <a:cubicBezTo>
                  <a:pt x="238" y="222"/>
                  <a:pt x="238" y="222"/>
                  <a:pt x="238" y="222"/>
                </a:cubicBezTo>
                <a:cubicBezTo>
                  <a:pt x="237" y="223"/>
                  <a:pt x="237" y="223"/>
                  <a:pt x="237" y="223"/>
                </a:cubicBezTo>
                <a:cubicBezTo>
                  <a:pt x="237" y="224"/>
                  <a:pt x="237" y="224"/>
                  <a:pt x="237" y="224"/>
                </a:cubicBezTo>
                <a:cubicBezTo>
                  <a:pt x="236" y="225"/>
                  <a:pt x="236" y="225"/>
                  <a:pt x="236" y="225"/>
                </a:cubicBezTo>
                <a:cubicBezTo>
                  <a:pt x="236" y="226"/>
                  <a:pt x="236" y="226"/>
                  <a:pt x="236" y="226"/>
                </a:cubicBezTo>
                <a:cubicBezTo>
                  <a:pt x="238" y="226"/>
                  <a:pt x="238" y="226"/>
                  <a:pt x="238" y="226"/>
                </a:cubicBezTo>
                <a:cubicBezTo>
                  <a:pt x="239" y="225"/>
                  <a:pt x="239" y="225"/>
                  <a:pt x="239" y="225"/>
                </a:cubicBezTo>
                <a:cubicBezTo>
                  <a:pt x="240" y="225"/>
                  <a:pt x="240" y="225"/>
                  <a:pt x="240" y="225"/>
                </a:cubicBezTo>
                <a:cubicBezTo>
                  <a:pt x="240" y="224"/>
                  <a:pt x="240" y="224"/>
                  <a:pt x="240" y="224"/>
                </a:cubicBezTo>
                <a:cubicBezTo>
                  <a:pt x="241" y="223"/>
                  <a:pt x="241" y="223"/>
                  <a:pt x="241" y="223"/>
                </a:cubicBezTo>
                <a:cubicBezTo>
                  <a:pt x="242" y="223"/>
                  <a:pt x="242" y="223"/>
                  <a:pt x="242" y="223"/>
                </a:cubicBezTo>
                <a:cubicBezTo>
                  <a:pt x="242" y="222"/>
                  <a:pt x="242" y="222"/>
                  <a:pt x="242" y="222"/>
                </a:cubicBezTo>
                <a:cubicBezTo>
                  <a:pt x="242" y="221"/>
                  <a:pt x="242" y="221"/>
                  <a:pt x="242" y="221"/>
                </a:cubicBezTo>
                <a:cubicBezTo>
                  <a:pt x="241" y="221"/>
                  <a:pt x="241" y="221"/>
                  <a:pt x="241" y="221"/>
                </a:cubicBezTo>
                <a:lnTo>
                  <a:pt x="240" y="221"/>
                </a:lnTo>
                <a:close/>
                <a:moveTo>
                  <a:pt x="299" y="200"/>
                </a:moveTo>
                <a:cubicBezTo>
                  <a:pt x="300" y="199"/>
                  <a:pt x="300" y="199"/>
                  <a:pt x="300" y="199"/>
                </a:cubicBezTo>
                <a:cubicBezTo>
                  <a:pt x="298" y="199"/>
                  <a:pt x="298" y="199"/>
                  <a:pt x="298" y="199"/>
                </a:cubicBezTo>
                <a:cubicBezTo>
                  <a:pt x="298" y="200"/>
                  <a:pt x="298" y="200"/>
                  <a:pt x="298" y="200"/>
                </a:cubicBezTo>
                <a:cubicBezTo>
                  <a:pt x="298" y="201"/>
                  <a:pt x="298" y="201"/>
                  <a:pt x="298" y="201"/>
                </a:cubicBezTo>
                <a:cubicBezTo>
                  <a:pt x="299" y="201"/>
                  <a:pt x="299" y="201"/>
                  <a:pt x="299" y="201"/>
                </a:cubicBezTo>
                <a:lnTo>
                  <a:pt x="299" y="200"/>
                </a:lnTo>
                <a:close/>
                <a:moveTo>
                  <a:pt x="303" y="207"/>
                </a:moveTo>
                <a:cubicBezTo>
                  <a:pt x="302" y="207"/>
                  <a:pt x="302" y="207"/>
                  <a:pt x="302" y="207"/>
                </a:cubicBezTo>
                <a:cubicBezTo>
                  <a:pt x="302" y="207"/>
                  <a:pt x="302" y="207"/>
                  <a:pt x="302" y="207"/>
                </a:cubicBezTo>
                <a:cubicBezTo>
                  <a:pt x="302" y="207"/>
                  <a:pt x="301" y="208"/>
                  <a:pt x="301" y="208"/>
                </a:cubicBezTo>
                <a:cubicBezTo>
                  <a:pt x="300" y="208"/>
                  <a:pt x="300" y="208"/>
                  <a:pt x="300" y="208"/>
                </a:cubicBezTo>
                <a:cubicBezTo>
                  <a:pt x="298" y="209"/>
                  <a:pt x="298" y="209"/>
                  <a:pt x="298" y="209"/>
                </a:cubicBezTo>
                <a:cubicBezTo>
                  <a:pt x="297" y="209"/>
                  <a:pt x="297" y="209"/>
                  <a:pt x="297" y="209"/>
                </a:cubicBezTo>
                <a:cubicBezTo>
                  <a:pt x="297" y="208"/>
                  <a:pt x="297" y="208"/>
                  <a:pt x="297" y="208"/>
                </a:cubicBezTo>
                <a:cubicBezTo>
                  <a:pt x="296" y="208"/>
                  <a:pt x="296" y="208"/>
                  <a:pt x="296" y="208"/>
                </a:cubicBezTo>
                <a:cubicBezTo>
                  <a:pt x="296" y="208"/>
                  <a:pt x="296" y="208"/>
                  <a:pt x="296" y="208"/>
                </a:cubicBezTo>
                <a:cubicBezTo>
                  <a:pt x="296" y="209"/>
                  <a:pt x="295" y="208"/>
                  <a:pt x="295" y="208"/>
                </a:cubicBezTo>
                <a:cubicBezTo>
                  <a:pt x="294" y="209"/>
                  <a:pt x="294" y="209"/>
                  <a:pt x="294" y="209"/>
                </a:cubicBezTo>
                <a:cubicBezTo>
                  <a:pt x="293" y="209"/>
                  <a:pt x="293" y="209"/>
                  <a:pt x="293" y="209"/>
                </a:cubicBezTo>
                <a:cubicBezTo>
                  <a:pt x="292" y="209"/>
                  <a:pt x="292" y="209"/>
                  <a:pt x="292" y="209"/>
                </a:cubicBezTo>
                <a:cubicBezTo>
                  <a:pt x="291" y="209"/>
                  <a:pt x="291" y="209"/>
                  <a:pt x="291" y="209"/>
                </a:cubicBezTo>
                <a:cubicBezTo>
                  <a:pt x="291" y="209"/>
                  <a:pt x="291" y="209"/>
                  <a:pt x="291" y="209"/>
                </a:cubicBezTo>
                <a:cubicBezTo>
                  <a:pt x="291" y="209"/>
                  <a:pt x="291" y="209"/>
                  <a:pt x="290" y="210"/>
                </a:cubicBezTo>
                <a:cubicBezTo>
                  <a:pt x="289" y="211"/>
                  <a:pt x="288" y="212"/>
                  <a:pt x="288" y="212"/>
                </a:cubicBezTo>
                <a:cubicBezTo>
                  <a:pt x="286" y="213"/>
                  <a:pt x="288" y="214"/>
                  <a:pt x="288" y="214"/>
                </a:cubicBezTo>
                <a:cubicBezTo>
                  <a:pt x="287" y="215"/>
                  <a:pt x="286" y="213"/>
                  <a:pt x="286" y="213"/>
                </a:cubicBezTo>
                <a:cubicBezTo>
                  <a:pt x="286" y="213"/>
                  <a:pt x="284" y="212"/>
                  <a:pt x="284" y="212"/>
                </a:cubicBezTo>
                <a:cubicBezTo>
                  <a:pt x="283" y="212"/>
                  <a:pt x="284" y="212"/>
                  <a:pt x="284" y="212"/>
                </a:cubicBezTo>
                <a:cubicBezTo>
                  <a:pt x="287" y="209"/>
                  <a:pt x="287" y="209"/>
                  <a:pt x="287" y="209"/>
                </a:cubicBezTo>
                <a:cubicBezTo>
                  <a:pt x="288" y="209"/>
                  <a:pt x="290" y="207"/>
                  <a:pt x="290" y="207"/>
                </a:cubicBezTo>
                <a:cubicBezTo>
                  <a:pt x="290" y="206"/>
                  <a:pt x="293" y="205"/>
                  <a:pt x="293" y="205"/>
                </a:cubicBezTo>
                <a:cubicBezTo>
                  <a:pt x="294" y="205"/>
                  <a:pt x="292" y="204"/>
                  <a:pt x="292" y="204"/>
                </a:cubicBezTo>
                <a:cubicBezTo>
                  <a:pt x="292" y="205"/>
                  <a:pt x="290" y="205"/>
                  <a:pt x="290" y="205"/>
                </a:cubicBezTo>
                <a:cubicBezTo>
                  <a:pt x="288" y="207"/>
                  <a:pt x="288" y="207"/>
                  <a:pt x="288" y="207"/>
                </a:cubicBezTo>
                <a:cubicBezTo>
                  <a:pt x="287" y="207"/>
                  <a:pt x="286" y="208"/>
                  <a:pt x="286" y="208"/>
                </a:cubicBezTo>
                <a:cubicBezTo>
                  <a:pt x="286" y="208"/>
                  <a:pt x="284" y="209"/>
                  <a:pt x="284" y="209"/>
                </a:cubicBezTo>
                <a:cubicBezTo>
                  <a:pt x="283" y="210"/>
                  <a:pt x="282" y="210"/>
                  <a:pt x="282" y="210"/>
                </a:cubicBezTo>
                <a:cubicBezTo>
                  <a:pt x="281" y="210"/>
                  <a:pt x="277" y="210"/>
                  <a:pt x="277" y="210"/>
                </a:cubicBezTo>
                <a:cubicBezTo>
                  <a:pt x="275" y="211"/>
                  <a:pt x="270" y="211"/>
                  <a:pt x="270" y="211"/>
                </a:cubicBezTo>
                <a:cubicBezTo>
                  <a:pt x="269" y="210"/>
                  <a:pt x="268" y="211"/>
                  <a:pt x="268" y="211"/>
                </a:cubicBezTo>
                <a:cubicBezTo>
                  <a:pt x="268" y="212"/>
                  <a:pt x="265" y="213"/>
                  <a:pt x="265" y="213"/>
                </a:cubicBezTo>
                <a:cubicBezTo>
                  <a:pt x="265" y="212"/>
                  <a:pt x="264" y="212"/>
                  <a:pt x="264" y="212"/>
                </a:cubicBezTo>
                <a:cubicBezTo>
                  <a:pt x="264" y="212"/>
                  <a:pt x="261" y="212"/>
                  <a:pt x="261" y="212"/>
                </a:cubicBezTo>
                <a:cubicBezTo>
                  <a:pt x="261" y="212"/>
                  <a:pt x="260" y="212"/>
                  <a:pt x="260" y="212"/>
                </a:cubicBezTo>
                <a:cubicBezTo>
                  <a:pt x="260" y="212"/>
                  <a:pt x="259" y="212"/>
                  <a:pt x="259" y="212"/>
                </a:cubicBezTo>
                <a:cubicBezTo>
                  <a:pt x="259" y="213"/>
                  <a:pt x="258" y="213"/>
                  <a:pt x="258" y="213"/>
                </a:cubicBezTo>
                <a:cubicBezTo>
                  <a:pt x="256" y="212"/>
                  <a:pt x="256" y="213"/>
                  <a:pt x="255" y="213"/>
                </a:cubicBezTo>
                <a:cubicBezTo>
                  <a:pt x="254" y="213"/>
                  <a:pt x="252" y="216"/>
                  <a:pt x="251" y="216"/>
                </a:cubicBezTo>
                <a:cubicBezTo>
                  <a:pt x="251" y="215"/>
                  <a:pt x="246" y="217"/>
                  <a:pt x="246" y="217"/>
                </a:cubicBezTo>
                <a:cubicBezTo>
                  <a:pt x="246" y="217"/>
                  <a:pt x="246" y="217"/>
                  <a:pt x="246" y="217"/>
                </a:cubicBezTo>
                <a:cubicBezTo>
                  <a:pt x="247" y="216"/>
                  <a:pt x="247" y="216"/>
                  <a:pt x="247" y="216"/>
                </a:cubicBezTo>
                <a:cubicBezTo>
                  <a:pt x="246" y="216"/>
                  <a:pt x="246" y="216"/>
                  <a:pt x="246" y="216"/>
                </a:cubicBezTo>
                <a:cubicBezTo>
                  <a:pt x="244" y="218"/>
                  <a:pt x="244" y="218"/>
                  <a:pt x="244" y="218"/>
                </a:cubicBezTo>
                <a:cubicBezTo>
                  <a:pt x="244" y="219"/>
                  <a:pt x="244" y="219"/>
                  <a:pt x="244" y="219"/>
                </a:cubicBezTo>
                <a:cubicBezTo>
                  <a:pt x="244" y="220"/>
                  <a:pt x="244" y="220"/>
                  <a:pt x="244" y="220"/>
                </a:cubicBezTo>
                <a:cubicBezTo>
                  <a:pt x="244" y="220"/>
                  <a:pt x="244" y="220"/>
                  <a:pt x="244" y="220"/>
                </a:cubicBezTo>
                <a:cubicBezTo>
                  <a:pt x="244" y="221"/>
                  <a:pt x="244" y="221"/>
                  <a:pt x="244" y="221"/>
                </a:cubicBezTo>
                <a:cubicBezTo>
                  <a:pt x="244" y="222"/>
                  <a:pt x="244" y="222"/>
                  <a:pt x="244" y="222"/>
                </a:cubicBezTo>
                <a:cubicBezTo>
                  <a:pt x="244" y="223"/>
                  <a:pt x="244" y="223"/>
                  <a:pt x="244" y="223"/>
                </a:cubicBezTo>
                <a:cubicBezTo>
                  <a:pt x="245" y="223"/>
                  <a:pt x="245" y="223"/>
                  <a:pt x="245" y="223"/>
                </a:cubicBezTo>
                <a:cubicBezTo>
                  <a:pt x="247" y="223"/>
                  <a:pt x="247" y="223"/>
                  <a:pt x="247" y="223"/>
                </a:cubicBezTo>
                <a:cubicBezTo>
                  <a:pt x="248" y="223"/>
                  <a:pt x="248" y="223"/>
                  <a:pt x="248" y="223"/>
                </a:cubicBezTo>
                <a:cubicBezTo>
                  <a:pt x="250" y="223"/>
                  <a:pt x="250" y="223"/>
                  <a:pt x="250" y="223"/>
                </a:cubicBezTo>
                <a:cubicBezTo>
                  <a:pt x="251" y="223"/>
                  <a:pt x="251" y="223"/>
                  <a:pt x="251" y="223"/>
                </a:cubicBezTo>
                <a:cubicBezTo>
                  <a:pt x="252" y="222"/>
                  <a:pt x="252" y="222"/>
                  <a:pt x="252" y="222"/>
                </a:cubicBezTo>
                <a:cubicBezTo>
                  <a:pt x="253" y="222"/>
                  <a:pt x="253" y="222"/>
                  <a:pt x="253" y="222"/>
                </a:cubicBezTo>
                <a:cubicBezTo>
                  <a:pt x="254" y="222"/>
                  <a:pt x="254" y="222"/>
                  <a:pt x="254" y="222"/>
                </a:cubicBezTo>
                <a:cubicBezTo>
                  <a:pt x="255" y="222"/>
                  <a:pt x="255" y="222"/>
                  <a:pt x="255" y="222"/>
                </a:cubicBezTo>
                <a:cubicBezTo>
                  <a:pt x="256" y="222"/>
                  <a:pt x="256" y="222"/>
                  <a:pt x="256" y="222"/>
                </a:cubicBezTo>
                <a:cubicBezTo>
                  <a:pt x="258" y="222"/>
                  <a:pt x="258" y="222"/>
                  <a:pt x="258" y="222"/>
                </a:cubicBezTo>
                <a:cubicBezTo>
                  <a:pt x="258" y="222"/>
                  <a:pt x="258" y="222"/>
                  <a:pt x="258" y="222"/>
                </a:cubicBezTo>
                <a:cubicBezTo>
                  <a:pt x="259" y="222"/>
                  <a:pt x="259" y="222"/>
                  <a:pt x="259" y="222"/>
                </a:cubicBezTo>
                <a:cubicBezTo>
                  <a:pt x="260" y="221"/>
                  <a:pt x="260" y="221"/>
                  <a:pt x="260" y="221"/>
                </a:cubicBezTo>
                <a:cubicBezTo>
                  <a:pt x="262" y="221"/>
                  <a:pt x="262" y="221"/>
                  <a:pt x="262" y="221"/>
                </a:cubicBezTo>
                <a:cubicBezTo>
                  <a:pt x="264" y="221"/>
                  <a:pt x="264" y="221"/>
                  <a:pt x="264" y="221"/>
                </a:cubicBezTo>
                <a:cubicBezTo>
                  <a:pt x="265" y="221"/>
                  <a:pt x="265" y="221"/>
                  <a:pt x="265" y="221"/>
                </a:cubicBezTo>
                <a:cubicBezTo>
                  <a:pt x="267" y="221"/>
                  <a:pt x="267" y="221"/>
                  <a:pt x="267" y="221"/>
                </a:cubicBezTo>
                <a:cubicBezTo>
                  <a:pt x="269" y="221"/>
                  <a:pt x="269" y="221"/>
                  <a:pt x="269" y="221"/>
                </a:cubicBezTo>
                <a:cubicBezTo>
                  <a:pt x="271" y="220"/>
                  <a:pt x="271" y="220"/>
                  <a:pt x="271" y="220"/>
                </a:cubicBezTo>
                <a:cubicBezTo>
                  <a:pt x="272" y="220"/>
                  <a:pt x="272" y="220"/>
                  <a:pt x="272" y="220"/>
                </a:cubicBezTo>
                <a:cubicBezTo>
                  <a:pt x="273" y="219"/>
                  <a:pt x="273" y="219"/>
                  <a:pt x="273" y="219"/>
                </a:cubicBezTo>
                <a:cubicBezTo>
                  <a:pt x="276" y="219"/>
                  <a:pt x="276" y="219"/>
                  <a:pt x="276" y="219"/>
                </a:cubicBezTo>
                <a:cubicBezTo>
                  <a:pt x="277" y="219"/>
                  <a:pt x="277" y="219"/>
                  <a:pt x="277" y="219"/>
                </a:cubicBezTo>
                <a:cubicBezTo>
                  <a:pt x="279" y="218"/>
                  <a:pt x="279" y="218"/>
                  <a:pt x="279" y="218"/>
                </a:cubicBezTo>
                <a:cubicBezTo>
                  <a:pt x="281" y="218"/>
                  <a:pt x="281" y="218"/>
                  <a:pt x="281" y="218"/>
                </a:cubicBezTo>
                <a:cubicBezTo>
                  <a:pt x="282" y="217"/>
                  <a:pt x="282" y="217"/>
                  <a:pt x="282" y="217"/>
                </a:cubicBezTo>
                <a:cubicBezTo>
                  <a:pt x="285" y="216"/>
                  <a:pt x="285" y="216"/>
                  <a:pt x="285" y="216"/>
                </a:cubicBezTo>
                <a:cubicBezTo>
                  <a:pt x="285" y="216"/>
                  <a:pt x="285" y="216"/>
                  <a:pt x="285" y="216"/>
                </a:cubicBezTo>
                <a:cubicBezTo>
                  <a:pt x="286" y="216"/>
                  <a:pt x="286" y="216"/>
                  <a:pt x="286" y="216"/>
                </a:cubicBezTo>
                <a:cubicBezTo>
                  <a:pt x="288" y="216"/>
                  <a:pt x="288" y="216"/>
                  <a:pt x="288" y="216"/>
                </a:cubicBezTo>
                <a:cubicBezTo>
                  <a:pt x="290" y="215"/>
                  <a:pt x="290" y="215"/>
                  <a:pt x="290" y="215"/>
                </a:cubicBezTo>
                <a:cubicBezTo>
                  <a:pt x="290" y="215"/>
                  <a:pt x="291" y="214"/>
                  <a:pt x="291" y="214"/>
                </a:cubicBezTo>
                <a:cubicBezTo>
                  <a:pt x="291" y="214"/>
                  <a:pt x="292" y="214"/>
                  <a:pt x="292" y="214"/>
                </a:cubicBezTo>
                <a:cubicBezTo>
                  <a:pt x="293" y="213"/>
                  <a:pt x="293" y="213"/>
                  <a:pt x="293" y="213"/>
                </a:cubicBezTo>
                <a:cubicBezTo>
                  <a:pt x="294" y="213"/>
                  <a:pt x="294" y="213"/>
                  <a:pt x="294" y="213"/>
                </a:cubicBezTo>
                <a:cubicBezTo>
                  <a:pt x="295" y="212"/>
                  <a:pt x="295" y="212"/>
                  <a:pt x="295" y="212"/>
                </a:cubicBezTo>
                <a:cubicBezTo>
                  <a:pt x="296" y="211"/>
                  <a:pt x="296" y="211"/>
                  <a:pt x="296" y="211"/>
                </a:cubicBezTo>
                <a:cubicBezTo>
                  <a:pt x="297" y="211"/>
                  <a:pt x="297" y="211"/>
                  <a:pt x="297" y="211"/>
                </a:cubicBezTo>
                <a:cubicBezTo>
                  <a:pt x="298" y="210"/>
                  <a:pt x="298" y="210"/>
                  <a:pt x="298" y="210"/>
                </a:cubicBezTo>
                <a:cubicBezTo>
                  <a:pt x="300" y="209"/>
                  <a:pt x="300" y="209"/>
                  <a:pt x="300" y="209"/>
                </a:cubicBezTo>
                <a:cubicBezTo>
                  <a:pt x="301" y="209"/>
                  <a:pt x="301" y="209"/>
                  <a:pt x="301" y="209"/>
                </a:cubicBezTo>
                <a:cubicBezTo>
                  <a:pt x="302" y="209"/>
                  <a:pt x="302" y="209"/>
                  <a:pt x="302" y="209"/>
                </a:cubicBezTo>
                <a:cubicBezTo>
                  <a:pt x="303" y="208"/>
                  <a:pt x="303" y="208"/>
                  <a:pt x="303" y="208"/>
                </a:cubicBezTo>
                <a:cubicBezTo>
                  <a:pt x="304" y="208"/>
                  <a:pt x="304" y="208"/>
                  <a:pt x="304" y="208"/>
                </a:cubicBezTo>
                <a:cubicBezTo>
                  <a:pt x="304" y="207"/>
                  <a:pt x="304" y="207"/>
                  <a:pt x="304" y="207"/>
                </a:cubicBezTo>
                <a:lnTo>
                  <a:pt x="303" y="207"/>
                </a:ln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53" name="Freeform 54"/>
          <p:cNvSpPr>
            <a:spLocks noEditPoints="1"/>
          </p:cNvSpPr>
          <p:nvPr/>
        </p:nvSpPr>
        <p:spPr bwMode="auto">
          <a:xfrm>
            <a:off x="346736" y="5410200"/>
            <a:ext cx="1482064" cy="1010672"/>
          </a:xfrm>
          <a:custGeom>
            <a:avLst/>
            <a:gdLst>
              <a:gd name="T0" fmla="*/ 317 w 1083"/>
              <a:gd name="T1" fmla="*/ 272 h 650"/>
              <a:gd name="T2" fmla="*/ 649 w 1083"/>
              <a:gd name="T3" fmla="*/ 394 h 650"/>
              <a:gd name="T4" fmla="*/ 712 w 1083"/>
              <a:gd name="T5" fmla="*/ 422 h 650"/>
              <a:gd name="T6" fmla="*/ 422 w 1083"/>
              <a:gd name="T7" fmla="*/ 600 h 650"/>
              <a:gd name="T8" fmla="*/ 0 w 1083"/>
              <a:gd name="T9" fmla="*/ 621 h 650"/>
              <a:gd name="T10" fmla="*/ 372 w 1083"/>
              <a:gd name="T11" fmla="*/ 618 h 650"/>
              <a:gd name="T12" fmla="*/ 29 w 1083"/>
              <a:gd name="T13" fmla="*/ 623 h 650"/>
              <a:gd name="T14" fmla="*/ 29 w 1083"/>
              <a:gd name="T15" fmla="*/ 635 h 650"/>
              <a:gd name="T16" fmla="*/ 101 w 1083"/>
              <a:gd name="T17" fmla="*/ 627 h 650"/>
              <a:gd name="T18" fmla="*/ 240 w 1083"/>
              <a:gd name="T19" fmla="*/ 636 h 650"/>
              <a:gd name="T20" fmla="*/ 199 w 1083"/>
              <a:gd name="T21" fmla="*/ 641 h 650"/>
              <a:gd name="T22" fmla="*/ 612 w 1083"/>
              <a:gd name="T23" fmla="*/ 498 h 650"/>
              <a:gd name="T24" fmla="*/ 585 w 1083"/>
              <a:gd name="T25" fmla="*/ 508 h 650"/>
              <a:gd name="T26" fmla="*/ 560 w 1083"/>
              <a:gd name="T27" fmla="*/ 546 h 650"/>
              <a:gd name="T28" fmla="*/ 593 w 1083"/>
              <a:gd name="T29" fmla="*/ 535 h 650"/>
              <a:gd name="T30" fmla="*/ 609 w 1083"/>
              <a:gd name="T31" fmla="*/ 504 h 650"/>
              <a:gd name="T32" fmla="*/ 998 w 1083"/>
              <a:gd name="T33" fmla="*/ 540 h 650"/>
              <a:gd name="T34" fmla="*/ 1027 w 1083"/>
              <a:gd name="T35" fmla="*/ 591 h 650"/>
              <a:gd name="T36" fmla="*/ 1046 w 1083"/>
              <a:gd name="T37" fmla="*/ 586 h 650"/>
              <a:gd name="T38" fmla="*/ 981 w 1083"/>
              <a:gd name="T39" fmla="*/ 456 h 650"/>
              <a:gd name="T40" fmla="*/ 858 w 1083"/>
              <a:gd name="T41" fmla="*/ 405 h 650"/>
              <a:gd name="T42" fmla="*/ 734 w 1083"/>
              <a:gd name="T43" fmla="*/ 53 h 650"/>
              <a:gd name="T44" fmla="*/ 618 w 1083"/>
              <a:gd name="T45" fmla="*/ 24 h 650"/>
              <a:gd name="T46" fmla="*/ 572 w 1083"/>
              <a:gd name="T47" fmla="*/ 2 h 650"/>
              <a:gd name="T48" fmla="*/ 445 w 1083"/>
              <a:gd name="T49" fmla="*/ 120 h 650"/>
              <a:gd name="T50" fmla="*/ 461 w 1083"/>
              <a:gd name="T51" fmla="*/ 188 h 650"/>
              <a:gd name="T52" fmla="*/ 389 w 1083"/>
              <a:gd name="T53" fmla="*/ 220 h 650"/>
              <a:gd name="T54" fmla="*/ 465 w 1083"/>
              <a:gd name="T55" fmla="*/ 254 h 650"/>
              <a:gd name="T56" fmla="*/ 395 w 1083"/>
              <a:gd name="T57" fmla="*/ 310 h 650"/>
              <a:gd name="T58" fmla="*/ 374 w 1083"/>
              <a:gd name="T59" fmla="*/ 363 h 650"/>
              <a:gd name="T60" fmla="*/ 421 w 1083"/>
              <a:gd name="T61" fmla="*/ 408 h 650"/>
              <a:gd name="T62" fmla="*/ 456 w 1083"/>
              <a:gd name="T63" fmla="*/ 465 h 650"/>
              <a:gd name="T64" fmla="*/ 499 w 1083"/>
              <a:gd name="T65" fmla="*/ 518 h 650"/>
              <a:gd name="T66" fmla="*/ 429 w 1083"/>
              <a:gd name="T67" fmla="*/ 573 h 650"/>
              <a:gd name="T68" fmla="*/ 383 w 1083"/>
              <a:gd name="T69" fmla="*/ 585 h 650"/>
              <a:gd name="T70" fmla="*/ 363 w 1083"/>
              <a:gd name="T71" fmla="*/ 607 h 650"/>
              <a:gd name="T72" fmla="*/ 391 w 1083"/>
              <a:gd name="T73" fmla="*/ 597 h 650"/>
              <a:gd name="T74" fmla="*/ 446 w 1083"/>
              <a:gd name="T75" fmla="*/ 579 h 650"/>
              <a:gd name="T76" fmla="*/ 480 w 1083"/>
              <a:gd name="T77" fmla="*/ 569 h 650"/>
              <a:gd name="T78" fmla="*/ 506 w 1083"/>
              <a:gd name="T79" fmla="*/ 550 h 650"/>
              <a:gd name="T80" fmla="*/ 541 w 1083"/>
              <a:gd name="T81" fmla="*/ 514 h 650"/>
              <a:gd name="T82" fmla="*/ 589 w 1083"/>
              <a:gd name="T83" fmla="*/ 479 h 650"/>
              <a:gd name="T84" fmla="*/ 611 w 1083"/>
              <a:gd name="T85" fmla="*/ 417 h 650"/>
              <a:gd name="T86" fmla="*/ 625 w 1083"/>
              <a:gd name="T87" fmla="*/ 455 h 650"/>
              <a:gd name="T88" fmla="*/ 666 w 1083"/>
              <a:gd name="T89" fmla="*/ 436 h 650"/>
              <a:gd name="T90" fmla="*/ 691 w 1083"/>
              <a:gd name="T91" fmla="*/ 397 h 650"/>
              <a:gd name="T92" fmla="*/ 725 w 1083"/>
              <a:gd name="T93" fmla="*/ 407 h 650"/>
              <a:gd name="T94" fmla="*/ 748 w 1083"/>
              <a:gd name="T95" fmla="*/ 421 h 650"/>
              <a:gd name="T96" fmla="*/ 850 w 1083"/>
              <a:gd name="T97" fmla="*/ 423 h 650"/>
              <a:gd name="T98" fmla="*/ 932 w 1083"/>
              <a:gd name="T99" fmla="*/ 468 h 650"/>
              <a:gd name="T100" fmla="*/ 981 w 1083"/>
              <a:gd name="T101" fmla="*/ 493 h 650"/>
              <a:gd name="T102" fmla="*/ 989 w 1083"/>
              <a:gd name="T103" fmla="*/ 502 h 650"/>
              <a:gd name="T104" fmla="*/ 983 w 1083"/>
              <a:gd name="T105" fmla="*/ 532 h 650"/>
              <a:gd name="T106" fmla="*/ 1007 w 1083"/>
              <a:gd name="T107" fmla="*/ 532 h 650"/>
              <a:gd name="T108" fmla="*/ 1048 w 1083"/>
              <a:gd name="T109" fmla="*/ 568 h 650"/>
              <a:gd name="T110" fmla="*/ 1083 w 1083"/>
              <a:gd name="T111" fmla="*/ 552 h 650"/>
              <a:gd name="T112" fmla="*/ 932 w 1083"/>
              <a:gd name="T113" fmla="*/ 494 h 650"/>
              <a:gd name="T114" fmla="*/ 974 w 1083"/>
              <a:gd name="T115" fmla="*/ 527 h 650"/>
              <a:gd name="T116" fmla="*/ 255 w 1083"/>
              <a:gd name="T117" fmla="*/ 642 h 6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83" h="650">
                <a:moveTo>
                  <a:pt x="329" y="267"/>
                </a:moveTo>
                <a:cubicBezTo>
                  <a:pt x="332" y="268"/>
                  <a:pt x="332" y="270"/>
                  <a:pt x="336" y="270"/>
                </a:cubicBezTo>
                <a:cubicBezTo>
                  <a:pt x="337" y="268"/>
                  <a:pt x="339" y="267"/>
                  <a:pt x="340" y="264"/>
                </a:cubicBezTo>
                <a:cubicBezTo>
                  <a:pt x="336" y="260"/>
                  <a:pt x="327" y="261"/>
                  <a:pt x="325" y="254"/>
                </a:cubicBezTo>
                <a:cubicBezTo>
                  <a:pt x="322" y="254"/>
                  <a:pt x="321" y="252"/>
                  <a:pt x="320" y="251"/>
                </a:cubicBezTo>
                <a:cubicBezTo>
                  <a:pt x="320" y="246"/>
                  <a:pt x="319" y="244"/>
                  <a:pt x="318" y="241"/>
                </a:cubicBezTo>
                <a:cubicBezTo>
                  <a:pt x="315" y="240"/>
                  <a:pt x="310" y="241"/>
                  <a:pt x="306" y="243"/>
                </a:cubicBezTo>
                <a:cubicBezTo>
                  <a:pt x="303" y="240"/>
                  <a:pt x="299" y="238"/>
                  <a:pt x="296" y="235"/>
                </a:cubicBezTo>
                <a:cubicBezTo>
                  <a:pt x="296" y="234"/>
                  <a:pt x="298" y="230"/>
                  <a:pt x="296" y="230"/>
                </a:cubicBezTo>
                <a:cubicBezTo>
                  <a:pt x="292" y="234"/>
                  <a:pt x="283" y="248"/>
                  <a:pt x="294" y="250"/>
                </a:cubicBezTo>
                <a:cubicBezTo>
                  <a:pt x="295" y="250"/>
                  <a:pt x="296" y="250"/>
                  <a:pt x="296" y="250"/>
                </a:cubicBezTo>
                <a:cubicBezTo>
                  <a:pt x="298" y="249"/>
                  <a:pt x="299" y="248"/>
                  <a:pt x="302" y="248"/>
                </a:cubicBezTo>
                <a:cubicBezTo>
                  <a:pt x="306" y="251"/>
                  <a:pt x="312" y="254"/>
                  <a:pt x="311" y="261"/>
                </a:cubicBezTo>
                <a:cubicBezTo>
                  <a:pt x="315" y="262"/>
                  <a:pt x="318" y="267"/>
                  <a:pt x="317" y="272"/>
                </a:cubicBezTo>
                <a:cubicBezTo>
                  <a:pt x="322" y="276"/>
                  <a:pt x="322" y="266"/>
                  <a:pt x="329" y="267"/>
                </a:cubicBezTo>
                <a:close/>
                <a:moveTo>
                  <a:pt x="327" y="385"/>
                </a:moveTo>
                <a:cubicBezTo>
                  <a:pt x="328" y="386"/>
                  <a:pt x="328" y="388"/>
                  <a:pt x="328" y="391"/>
                </a:cubicBezTo>
                <a:cubicBezTo>
                  <a:pt x="334" y="395"/>
                  <a:pt x="337" y="401"/>
                  <a:pt x="344" y="403"/>
                </a:cubicBezTo>
                <a:cubicBezTo>
                  <a:pt x="346" y="405"/>
                  <a:pt x="347" y="406"/>
                  <a:pt x="348" y="409"/>
                </a:cubicBezTo>
                <a:cubicBezTo>
                  <a:pt x="354" y="409"/>
                  <a:pt x="354" y="403"/>
                  <a:pt x="362" y="405"/>
                </a:cubicBezTo>
                <a:cubicBezTo>
                  <a:pt x="361" y="404"/>
                  <a:pt x="362" y="404"/>
                  <a:pt x="362" y="403"/>
                </a:cubicBezTo>
                <a:cubicBezTo>
                  <a:pt x="358" y="400"/>
                  <a:pt x="361" y="394"/>
                  <a:pt x="362" y="389"/>
                </a:cubicBezTo>
                <a:cubicBezTo>
                  <a:pt x="360" y="388"/>
                  <a:pt x="359" y="386"/>
                  <a:pt x="355" y="387"/>
                </a:cubicBezTo>
                <a:cubicBezTo>
                  <a:pt x="355" y="385"/>
                  <a:pt x="354" y="384"/>
                  <a:pt x="355" y="382"/>
                </a:cubicBezTo>
                <a:cubicBezTo>
                  <a:pt x="349" y="385"/>
                  <a:pt x="342" y="380"/>
                  <a:pt x="339" y="387"/>
                </a:cubicBezTo>
                <a:cubicBezTo>
                  <a:pt x="336" y="385"/>
                  <a:pt x="330" y="382"/>
                  <a:pt x="327" y="385"/>
                </a:cubicBezTo>
                <a:close/>
                <a:moveTo>
                  <a:pt x="652" y="391"/>
                </a:moveTo>
                <a:cubicBezTo>
                  <a:pt x="649" y="391"/>
                  <a:pt x="648" y="393"/>
                  <a:pt x="649" y="394"/>
                </a:cubicBezTo>
                <a:cubicBezTo>
                  <a:pt x="651" y="394"/>
                  <a:pt x="652" y="393"/>
                  <a:pt x="652" y="391"/>
                </a:cubicBezTo>
                <a:close/>
                <a:moveTo>
                  <a:pt x="696" y="430"/>
                </a:moveTo>
                <a:cubicBezTo>
                  <a:pt x="698" y="425"/>
                  <a:pt x="701" y="417"/>
                  <a:pt x="696" y="415"/>
                </a:cubicBezTo>
                <a:cubicBezTo>
                  <a:pt x="693" y="420"/>
                  <a:pt x="691" y="427"/>
                  <a:pt x="696" y="430"/>
                </a:cubicBezTo>
                <a:close/>
                <a:moveTo>
                  <a:pt x="710" y="423"/>
                </a:moveTo>
                <a:cubicBezTo>
                  <a:pt x="709" y="418"/>
                  <a:pt x="704" y="421"/>
                  <a:pt x="706" y="425"/>
                </a:cubicBezTo>
                <a:cubicBezTo>
                  <a:pt x="703" y="426"/>
                  <a:pt x="704" y="428"/>
                  <a:pt x="702" y="431"/>
                </a:cubicBezTo>
                <a:cubicBezTo>
                  <a:pt x="700" y="435"/>
                  <a:pt x="693" y="436"/>
                  <a:pt x="695" y="439"/>
                </a:cubicBezTo>
                <a:cubicBezTo>
                  <a:pt x="694" y="439"/>
                  <a:pt x="694" y="440"/>
                  <a:pt x="693" y="440"/>
                </a:cubicBezTo>
                <a:cubicBezTo>
                  <a:pt x="693" y="441"/>
                  <a:pt x="693" y="443"/>
                  <a:pt x="693" y="444"/>
                </a:cubicBezTo>
                <a:cubicBezTo>
                  <a:pt x="697" y="444"/>
                  <a:pt x="699" y="443"/>
                  <a:pt x="700" y="441"/>
                </a:cubicBezTo>
                <a:cubicBezTo>
                  <a:pt x="702" y="443"/>
                  <a:pt x="704" y="439"/>
                  <a:pt x="702" y="437"/>
                </a:cubicBezTo>
                <a:cubicBezTo>
                  <a:pt x="703" y="436"/>
                  <a:pt x="703" y="437"/>
                  <a:pt x="704" y="437"/>
                </a:cubicBezTo>
                <a:cubicBezTo>
                  <a:pt x="703" y="430"/>
                  <a:pt x="712" y="429"/>
                  <a:pt x="712" y="422"/>
                </a:cubicBezTo>
                <a:cubicBezTo>
                  <a:pt x="711" y="422"/>
                  <a:pt x="711" y="423"/>
                  <a:pt x="710" y="423"/>
                </a:cubicBezTo>
                <a:close/>
                <a:moveTo>
                  <a:pt x="240" y="483"/>
                </a:moveTo>
                <a:cubicBezTo>
                  <a:pt x="242" y="482"/>
                  <a:pt x="245" y="482"/>
                  <a:pt x="246" y="478"/>
                </a:cubicBezTo>
                <a:cubicBezTo>
                  <a:pt x="243" y="480"/>
                  <a:pt x="239" y="477"/>
                  <a:pt x="238" y="479"/>
                </a:cubicBezTo>
                <a:cubicBezTo>
                  <a:pt x="237" y="482"/>
                  <a:pt x="241" y="481"/>
                  <a:pt x="240" y="483"/>
                </a:cubicBezTo>
                <a:close/>
                <a:moveTo>
                  <a:pt x="248" y="509"/>
                </a:moveTo>
                <a:cubicBezTo>
                  <a:pt x="249" y="508"/>
                  <a:pt x="251" y="508"/>
                  <a:pt x="251" y="506"/>
                </a:cubicBezTo>
                <a:cubicBezTo>
                  <a:pt x="250" y="505"/>
                  <a:pt x="247" y="505"/>
                  <a:pt x="245" y="503"/>
                </a:cubicBezTo>
                <a:cubicBezTo>
                  <a:pt x="244" y="505"/>
                  <a:pt x="246" y="507"/>
                  <a:pt x="248" y="509"/>
                </a:cubicBezTo>
                <a:close/>
                <a:moveTo>
                  <a:pt x="428" y="592"/>
                </a:moveTo>
                <a:cubicBezTo>
                  <a:pt x="426" y="592"/>
                  <a:pt x="427" y="593"/>
                  <a:pt x="426" y="593"/>
                </a:cubicBezTo>
                <a:cubicBezTo>
                  <a:pt x="426" y="593"/>
                  <a:pt x="425" y="592"/>
                  <a:pt x="425" y="591"/>
                </a:cubicBezTo>
                <a:cubicBezTo>
                  <a:pt x="418" y="591"/>
                  <a:pt x="419" y="600"/>
                  <a:pt x="420" y="603"/>
                </a:cubicBezTo>
                <a:cubicBezTo>
                  <a:pt x="421" y="603"/>
                  <a:pt x="421" y="601"/>
                  <a:pt x="422" y="600"/>
                </a:cubicBezTo>
                <a:cubicBezTo>
                  <a:pt x="424" y="602"/>
                  <a:pt x="425" y="603"/>
                  <a:pt x="427" y="604"/>
                </a:cubicBezTo>
                <a:cubicBezTo>
                  <a:pt x="427" y="603"/>
                  <a:pt x="427" y="601"/>
                  <a:pt x="429" y="601"/>
                </a:cubicBezTo>
                <a:cubicBezTo>
                  <a:pt x="429" y="599"/>
                  <a:pt x="427" y="598"/>
                  <a:pt x="427" y="596"/>
                </a:cubicBezTo>
                <a:cubicBezTo>
                  <a:pt x="428" y="597"/>
                  <a:pt x="430" y="599"/>
                  <a:pt x="431" y="600"/>
                </a:cubicBezTo>
                <a:cubicBezTo>
                  <a:pt x="432" y="599"/>
                  <a:pt x="433" y="596"/>
                  <a:pt x="432" y="594"/>
                </a:cubicBezTo>
                <a:cubicBezTo>
                  <a:pt x="430" y="595"/>
                  <a:pt x="428" y="594"/>
                  <a:pt x="428" y="592"/>
                </a:cubicBezTo>
                <a:close/>
                <a:moveTo>
                  <a:pt x="11" y="620"/>
                </a:moveTo>
                <a:cubicBezTo>
                  <a:pt x="13" y="620"/>
                  <a:pt x="15" y="621"/>
                  <a:pt x="15" y="618"/>
                </a:cubicBezTo>
                <a:cubicBezTo>
                  <a:pt x="12" y="618"/>
                  <a:pt x="11" y="617"/>
                  <a:pt x="10" y="616"/>
                </a:cubicBezTo>
                <a:cubicBezTo>
                  <a:pt x="9" y="615"/>
                  <a:pt x="9" y="614"/>
                  <a:pt x="8" y="612"/>
                </a:cubicBezTo>
                <a:cubicBezTo>
                  <a:pt x="5" y="612"/>
                  <a:pt x="3" y="609"/>
                  <a:pt x="0" y="612"/>
                </a:cubicBezTo>
                <a:cubicBezTo>
                  <a:pt x="2" y="614"/>
                  <a:pt x="3" y="617"/>
                  <a:pt x="5" y="619"/>
                </a:cubicBezTo>
                <a:cubicBezTo>
                  <a:pt x="4" y="620"/>
                  <a:pt x="3" y="619"/>
                  <a:pt x="1" y="619"/>
                </a:cubicBezTo>
                <a:cubicBezTo>
                  <a:pt x="1" y="620"/>
                  <a:pt x="0" y="620"/>
                  <a:pt x="0" y="621"/>
                </a:cubicBezTo>
                <a:cubicBezTo>
                  <a:pt x="3" y="621"/>
                  <a:pt x="2" y="625"/>
                  <a:pt x="5" y="626"/>
                </a:cubicBezTo>
                <a:cubicBezTo>
                  <a:pt x="5" y="624"/>
                  <a:pt x="5" y="623"/>
                  <a:pt x="6" y="623"/>
                </a:cubicBezTo>
                <a:cubicBezTo>
                  <a:pt x="9" y="623"/>
                  <a:pt x="9" y="620"/>
                  <a:pt x="11" y="620"/>
                </a:cubicBezTo>
                <a:close/>
                <a:moveTo>
                  <a:pt x="312" y="616"/>
                </a:moveTo>
                <a:cubicBezTo>
                  <a:pt x="312" y="615"/>
                  <a:pt x="314" y="615"/>
                  <a:pt x="313" y="613"/>
                </a:cubicBezTo>
                <a:cubicBezTo>
                  <a:pt x="310" y="613"/>
                  <a:pt x="309" y="613"/>
                  <a:pt x="308" y="614"/>
                </a:cubicBezTo>
                <a:cubicBezTo>
                  <a:pt x="308" y="616"/>
                  <a:pt x="310" y="617"/>
                  <a:pt x="308" y="619"/>
                </a:cubicBezTo>
                <a:cubicBezTo>
                  <a:pt x="307" y="616"/>
                  <a:pt x="304" y="617"/>
                  <a:pt x="304" y="614"/>
                </a:cubicBezTo>
                <a:cubicBezTo>
                  <a:pt x="299" y="612"/>
                  <a:pt x="296" y="617"/>
                  <a:pt x="298" y="621"/>
                </a:cubicBezTo>
                <a:cubicBezTo>
                  <a:pt x="300" y="621"/>
                  <a:pt x="301" y="620"/>
                  <a:pt x="302" y="622"/>
                </a:cubicBezTo>
                <a:cubicBezTo>
                  <a:pt x="304" y="621"/>
                  <a:pt x="307" y="620"/>
                  <a:pt x="310" y="621"/>
                </a:cubicBezTo>
                <a:cubicBezTo>
                  <a:pt x="311" y="620"/>
                  <a:pt x="312" y="619"/>
                  <a:pt x="315" y="619"/>
                </a:cubicBezTo>
                <a:cubicBezTo>
                  <a:pt x="315" y="616"/>
                  <a:pt x="313" y="617"/>
                  <a:pt x="312" y="616"/>
                </a:cubicBezTo>
                <a:close/>
                <a:moveTo>
                  <a:pt x="372" y="618"/>
                </a:moveTo>
                <a:cubicBezTo>
                  <a:pt x="370" y="621"/>
                  <a:pt x="376" y="625"/>
                  <a:pt x="379" y="624"/>
                </a:cubicBezTo>
                <a:cubicBezTo>
                  <a:pt x="379" y="623"/>
                  <a:pt x="378" y="621"/>
                  <a:pt x="378" y="620"/>
                </a:cubicBezTo>
                <a:cubicBezTo>
                  <a:pt x="375" y="621"/>
                  <a:pt x="376" y="617"/>
                  <a:pt x="372" y="618"/>
                </a:cubicBezTo>
                <a:close/>
                <a:moveTo>
                  <a:pt x="29" y="623"/>
                </a:moveTo>
                <a:cubicBezTo>
                  <a:pt x="29" y="620"/>
                  <a:pt x="28" y="619"/>
                  <a:pt x="26" y="619"/>
                </a:cubicBezTo>
                <a:cubicBezTo>
                  <a:pt x="24" y="620"/>
                  <a:pt x="24" y="622"/>
                  <a:pt x="22" y="623"/>
                </a:cubicBezTo>
                <a:cubicBezTo>
                  <a:pt x="18" y="622"/>
                  <a:pt x="16" y="625"/>
                  <a:pt x="13" y="622"/>
                </a:cubicBezTo>
                <a:cubicBezTo>
                  <a:pt x="12" y="622"/>
                  <a:pt x="10" y="622"/>
                  <a:pt x="10" y="623"/>
                </a:cubicBezTo>
                <a:cubicBezTo>
                  <a:pt x="10" y="624"/>
                  <a:pt x="10" y="625"/>
                  <a:pt x="11" y="626"/>
                </a:cubicBezTo>
                <a:cubicBezTo>
                  <a:pt x="12" y="627"/>
                  <a:pt x="12" y="625"/>
                  <a:pt x="13" y="624"/>
                </a:cubicBezTo>
                <a:cubicBezTo>
                  <a:pt x="13" y="626"/>
                  <a:pt x="16" y="625"/>
                  <a:pt x="18" y="626"/>
                </a:cubicBezTo>
                <a:cubicBezTo>
                  <a:pt x="19" y="627"/>
                  <a:pt x="19" y="628"/>
                  <a:pt x="20" y="629"/>
                </a:cubicBezTo>
                <a:cubicBezTo>
                  <a:pt x="22" y="628"/>
                  <a:pt x="22" y="629"/>
                  <a:pt x="24" y="629"/>
                </a:cubicBezTo>
                <a:cubicBezTo>
                  <a:pt x="25" y="627"/>
                  <a:pt x="26" y="623"/>
                  <a:pt x="29" y="623"/>
                </a:cubicBezTo>
                <a:close/>
                <a:moveTo>
                  <a:pt x="53" y="629"/>
                </a:moveTo>
                <a:cubicBezTo>
                  <a:pt x="53" y="627"/>
                  <a:pt x="53" y="627"/>
                  <a:pt x="55" y="627"/>
                </a:cubicBezTo>
                <a:cubicBezTo>
                  <a:pt x="54" y="615"/>
                  <a:pt x="43" y="628"/>
                  <a:pt x="53" y="629"/>
                </a:cubicBezTo>
                <a:close/>
                <a:moveTo>
                  <a:pt x="45" y="631"/>
                </a:moveTo>
                <a:cubicBezTo>
                  <a:pt x="46" y="627"/>
                  <a:pt x="39" y="630"/>
                  <a:pt x="38" y="627"/>
                </a:cubicBezTo>
                <a:cubicBezTo>
                  <a:pt x="41" y="627"/>
                  <a:pt x="41" y="624"/>
                  <a:pt x="41" y="622"/>
                </a:cubicBezTo>
                <a:cubicBezTo>
                  <a:pt x="38" y="623"/>
                  <a:pt x="38" y="622"/>
                  <a:pt x="35" y="622"/>
                </a:cubicBezTo>
                <a:cubicBezTo>
                  <a:pt x="33" y="623"/>
                  <a:pt x="34" y="627"/>
                  <a:pt x="32" y="627"/>
                </a:cubicBezTo>
                <a:cubicBezTo>
                  <a:pt x="32" y="626"/>
                  <a:pt x="31" y="626"/>
                  <a:pt x="30" y="626"/>
                </a:cubicBezTo>
                <a:cubicBezTo>
                  <a:pt x="29" y="627"/>
                  <a:pt x="29" y="628"/>
                  <a:pt x="29" y="629"/>
                </a:cubicBezTo>
                <a:cubicBezTo>
                  <a:pt x="27" y="630"/>
                  <a:pt x="25" y="632"/>
                  <a:pt x="24" y="634"/>
                </a:cubicBezTo>
                <a:cubicBezTo>
                  <a:pt x="25" y="634"/>
                  <a:pt x="25" y="634"/>
                  <a:pt x="26" y="635"/>
                </a:cubicBezTo>
                <a:cubicBezTo>
                  <a:pt x="28" y="635"/>
                  <a:pt x="27" y="633"/>
                  <a:pt x="29" y="633"/>
                </a:cubicBezTo>
                <a:cubicBezTo>
                  <a:pt x="29" y="634"/>
                  <a:pt x="29" y="634"/>
                  <a:pt x="29" y="635"/>
                </a:cubicBezTo>
                <a:cubicBezTo>
                  <a:pt x="31" y="635"/>
                  <a:pt x="31" y="636"/>
                  <a:pt x="32" y="636"/>
                </a:cubicBezTo>
                <a:cubicBezTo>
                  <a:pt x="33" y="632"/>
                  <a:pt x="38" y="636"/>
                  <a:pt x="38" y="633"/>
                </a:cubicBezTo>
                <a:cubicBezTo>
                  <a:pt x="39" y="635"/>
                  <a:pt x="42" y="635"/>
                  <a:pt x="44" y="635"/>
                </a:cubicBezTo>
                <a:cubicBezTo>
                  <a:pt x="44" y="634"/>
                  <a:pt x="45" y="633"/>
                  <a:pt x="45" y="632"/>
                </a:cubicBezTo>
                <a:cubicBezTo>
                  <a:pt x="46" y="633"/>
                  <a:pt x="46" y="634"/>
                  <a:pt x="46" y="635"/>
                </a:cubicBezTo>
                <a:cubicBezTo>
                  <a:pt x="49" y="635"/>
                  <a:pt x="49" y="634"/>
                  <a:pt x="51" y="635"/>
                </a:cubicBezTo>
                <a:cubicBezTo>
                  <a:pt x="51" y="634"/>
                  <a:pt x="51" y="633"/>
                  <a:pt x="53" y="634"/>
                </a:cubicBezTo>
                <a:cubicBezTo>
                  <a:pt x="53" y="633"/>
                  <a:pt x="53" y="632"/>
                  <a:pt x="53" y="630"/>
                </a:cubicBezTo>
                <a:cubicBezTo>
                  <a:pt x="49" y="631"/>
                  <a:pt x="47" y="628"/>
                  <a:pt x="45" y="631"/>
                </a:cubicBezTo>
                <a:close/>
                <a:moveTo>
                  <a:pt x="113" y="644"/>
                </a:moveTo>
                <a:cubicBezTo>
                  <a:pt x="111" y="640"/>
                  <a:pt x="101" y="641"/>
                  <a:pt x="99" y="638"/>
                </a:cubicBezTo>
                <a:cubicBezTo>
                  <a:pt x="99" y="637"/>
                  <a:pt x="97" y="636"/>
                  <a:pt x="98" y="636"/>
                </a:cubicBezTo>
                <a:cubicBezTo>
                  <a:pt x="101" y="637"/>
                  <a:pt x="102" y="635"/>
                  <a:pt x="104" y="634"/>
                </a:cubicBezTo>
                <a:cubicBezTo>
                  <a:pt x="104" y="630"/>
                  <a:pt x="102" y="630"/>
                  <a:pt x="101" y="627"/>
                </a:cubicBezTo>
                <a:cubicBezTo>
                  <a:pt x="98" y="627"/>
                  <a:pt x="96" y="626"/>
                  <a:pt x="95" y="629"/>
                </a:cubicBezTo>
                <a:cubicBezTo>
                  <a:pt x="95" y="628"/>
                  <a:pt x="93" y="628"/>
                  <a:pt x="92" y="629"/>
                </a:cubicBezTo>
                <a:cubicBezTo>
                  <a:pt x="92" y="631"/>
                  <a:pt x="95" y="631"/>
                  <a:pt x="96" y="633"/>
                </a:cubicBezTo>
                <a:cubicBezTo>
                  <a:pt x="92" y="633"/>
                  <a:pt x="89" y="632"/>
                  <a:pt x="85" y="635"/>
                </a:cubicBezTo>
                <a:cubicBezTo>
                  <a:pt x="84" y="633"/>
                  <a:pt x="81" y="635"/>
                  <a:pt x="79" y="632"/>
                </a:cubicBezTo>
                <a:cubicBezTo>
                  <a:pt x="79" y="634"/>
                  <a:pt x="76" y="632"/>
                  <a:pt x="75" y="634"/>
                </a:cubicBezTo>
                <a:cubicBezTo>
                  <a:pt x="74" y="632"/>
                  <a:pt x="69" y="631"/>
                  <a:pt x="68" y="633"/>
                </a:cubicBezTo>
                <a:cubicBezTo>
                  <a:pt x="75" y="637"/>
                  <a:pt x="85" y="638"/>
                  <a:pt x="90" y="640"/>
                </a:cubicBezTo>
                <a:cubicBezTo>
                  <a:pt x="93" y="636"/>
                  <a:pt x="100" y="641"/>
                  <a:pt x="102" y="645"/>
                </a:cubicBezTo>
                <a:cubicBezTo>
                  <a:pt x="110" y="646"/>
                  <a:pt x="113" y="649"/>
                  <a:pt x="124" y="650"/>
                </a:cubicBezTo>
                <a:cubicBezTo>
                  <a:pt x="122" y="646"/>
                  <a:pt x="115" y="646"/>
                  <a:pt x="113" y="644"/>
                </a:cubicBezTo>
                <a:close/>
                <a:moveTo>
                  <a:pt x="256" y="630"/>
                </a:moveTo>
                <a:cubicBezTo>
                  <a:pt x="254" y="630"/>
                  <a:pt x="252" y="630"/>
                  <a:pt x="252" y="627"/>
                </a:cubicBezTo>
                <a:cubicBezTo>
                  <a:pt x="244" y="625"/>
                  <a:pt x="237" y="632"/>
                  <a:pt x="240" y="636"/>
                </a:cubicBezTo>
                <a:cubicBezTo>
                  <a:pt x="238" y="635"/>
                  <a:pt x="236" y="636"/>
                  <a:pt x="234" y="634"/>
                </a:cubicBezTo>
                <a:cubicBezTo>
                  <a:pt x="233" y="637"/>
                  <a:pt x="226" y="637"/>
                  <a:pt x="229" y="642"/>
                </a:cubicBezTo>
                <a:cubicBezTo>
                  <a:pt x="226" y="642"/>
                  <a:pt x="226" y="644"/>
                  <a:pt x="225" y="645"/>
                </a:cubicBezTo>
                <a:cubicBezTo>
                  <a:pt x="223" y="643"/>
                  <a:pt x="223" y="649"/>
                  <a:pt x="220" y="646"/>
                </a:cubicBezTo>
                <a:cubicBezTo>
                  <a:pt x="220" y="649"/>
                  <a:pt x="219" y="646"/>
                  <a:pt x="218" y="649"/>
                </a:cubicBezTo>
                <a:cubicBezTo>
                  <a:pt x="223" y="649"/>
                  <a:pt x="225" y="647"/>
                  <a:pt x="229" y="648"/>
                </a:cubicBezTo>
                <a:cubicBezTo>
                  <a:pt x="228" y="646"/>
                  <a:pt x="232" y="645"/>
                  <a:pt x="236" y="645"/>
                </a:cubicBezTo>
                <a:cubicBezTo>
                  <a:pt x="239" y="639"/>
                  <a:pt x="247" y="638"/>
                  <a:pt x="254" y="636"/>
                </a:cubicBezTo>
                <a:cubicBezTo>
                  <a:pt x="253" y="632"/>
                  <a:pt x="257" y="633"/>
                  <a:pt x="256" y="630"/>
                </a:cubicBezTo>
                <a:close/>
                <a:moveTo>
                  <a:pt x="199" y="641"/>
                </a:moveTo>
                <a:cubicBezTo>
                  <a:pt x="196" y="643"/>
                  <a:pt x="200" y="647"/>
                  <a:pt x="202" y="644"/>
                </a:cubicBezTo>
                <a:cubicBezTo>
                  <a:pt x="203" y="645"/>
                  <a:pt x="203" y="647"/>
                  <a:pt x="205" y="647"/>
                </a:cubicBezTo>
                <a:cubicBezTo>
                  <a:pt x="206" y="646"/>
                  <a:pt x="208" y="645"/>
                  <a:pt x="207" y="643"/>
                </a:cubicBezTo>
                <a:cubicBezTo>
                  <a:pt x="205" y="640"/>
                  <a:pt x="203" y="642"/>
                  <a:pt x="199" y="641"/>
                </a:cubicBezTo>
                <a:close/>
                <a:moveTo>
                  <a:pt x="140" y="642"/>
                </a:moveTo>
                <a:cubicBezTo>
                  <a:pt x="136" y="641"/>
                  <a:pt x="133" y="642"/>
                  <a:pt x="132" y="646"/>
                </a:cubicBezTo>
                <a:cubicBezTo>
                  <a:pt x="135" y="648"/>
                  <a:pt x="139" y="647"/>
                  <a:pt x="142" y="646"/>
                </a:cubicBezTo>
                <a:cubicBezTo>
                  <a:pt x="143" y="643"/>
                  <a:pt x="140" y="644"/>
                  <a:pt x="140" y="642"/>
                </a:cubicBezTo>
                <a:close/>
                <a:moveTo>
                  <a:pt x="176" y="647"/>
                </a:moveTo>
                <a:cubicBezTo>
                  <a:pt x="178" y="649"/>
                  <a:pt x="182" y="647"/>
                  <a:pt x="185" y="646"/>
                </a:cubicBezTo>
                <a:cubicBezTo>
                  <a:pt x="185" y="639"/>
                  <a:pt x="177" y="643"/>
                  <a:pt x="176" y="647"/>
                </a:cubicBezTo>
                <a:close/>
                <a:moveTo>
                  <a:pt x="168" y="645"/>
                </a:moveTo>
                <a:cubicBezTo>
                  <a:pt x="166" y="645"/>
                  <a:pt x="164" y="646"/>
                  <a:pt x="165" y="648"/>
                </a:cubicBezTo>
                <a:cubicBezTo>
                  <a:pt x="166" y="648"/>
                  <a:pt x="166" y="649"/>
                  <a:pt x="168" y="649"/>
                </a:cubicBezTo>
                <a:cubicBezTo>
                  <a:pt x="168" y="648"/>
                  <a:pt x="168" y="648"/>
                  <a:pt x="169" y="648"/>
                </a:cubicBezTo>
                <a:cubicBezTo>
                  <a:pt x="169" y="646"/>
                  <a:pt x="168" y="646"/>
                  <a:pt x="168" y="645"/>
                </a:cubicBezTo>
                <a:close/>
                <a:moveTo>
                  <a:pt x="614" y="497"/>
                </a:moveTo>
                <a:cubicBezTo>
                  <a:pt x="614" y="499"/>
                  <a:pt x="613" y="499"/>
                  <a:pt x="612" y="498"/>
                </a:cubicBezTo>
                <a:cubicBezTo>
                  <a:pt x="613" y="498"/>
                  <a:pt x="612" y="497"/>
                  <a:pt x="613" y="496"/>
                </a:cubicBezTo>
                <a:cubicBezTo>
                  <a:pt x="611" y="494"/>
                  <a:pt x="611" y="497"/>
                  <a:pt x="610" y="497"/>
                </a:cubicBezTo>
                <a:cubicBezTo>
                  <a:pt x="610" y="496"/>
                  <a:pt x="609" y="495"/>
                  <a:pt x="608" y="494"/>
                </a:cubicBezTo>
                <a:cubicBezTo>
                  <a:pt x="608" y="495"/>
                  <a:pt x="608" y="494"/>
                  <a:pt x="607" y="494"/>
                </a:cubicBezTo>
                <a:cubicBezTo>
                  <a:pt x="606" y="494"/>
                  <a:pt x="607" y="496"/>
                  <a:pt x="606" y="496"/>
                </a:cubicBezTo>
                <a:cubicBezTo>
                  <a:pt x="605" y="496"/>
                  <a:pt x="605" y="495"/>
                  <a:pt x="605" y="494"/>
                </a:cubicBezTo>
                <a:cubicBezTo>
                  <a:pt x="607" y="492"/>
                  <a:pt x="609" y="491"/>
                  <a:pt x="608" y="486"/>
                </a:cubicBezTo>
                <a:cubicBezTo>
                  <a:pt x="605" y="487"/>
                  <a:pt x="600" y="485"/>
                  <a:pt x="601" y="492"/>
                </a:cubicBezTo>
                <a:cubicBezTo>
                  <a:pt x="599" y="493"/>
                  <a:pt x="598" y="495"/>
                  <a:pt x="596" y="495"/>
                </a:cubicBezTo>
                <a:cubicBezTo>
                  <a:pt x="596" y="496"/>
                  <a:pt x="597" y="496"/>
                  <a:pt x="597" y="497"/>
                </a:cubicBezTo>
                <a:cubicBezTo>
                  <a:pt x="594" y="496"/>
                  <a:pt x="596" y="499"/>
                  <a:pt x="595" y="499"/>
                </a:cubicBezTo>
                <a:cubicBezTo>
                  <a:pt x="595" y="498"/>
                  <a:pt x="594" y="498"/>
                  <a:pt x="593" y="498"/>
                </a:cubicBezTo>
                <a:cubicBezTo>
                  <a:pt x="591" y="499"/>
                  <a:pt x="592" y="501"/>
                  <a:pt x="592" y="502"/>
                </a:cubicBezTo>
                <a:cubicBezTo>
                  <a:pt x="589" y="501"/>
                  <a:pt x="587" y="506"/>
                  <a:pt x="585" y="508"/>
                </a:cubicBezTo>
                <a:cubicBezTo>
                  <a:pt x="587" y="509"/>
                  <a:pt x="592" y="509"/>
                  <a:pt x="591" y="511"/>
                </a:cubicBezTo>
                <a:cubicBezTo>
                  <a:pt x="591" y="510"/>
                  <a:pt x="588" y="508"/>
                  <a:pt x="587" y="511"/>
                </a:cubicBezTo>
                <a:cubicBezTo>
                  <a:pt x="588" y="511"/>
                  <a:pt x="589" y="512"/>
                  <a:pt x="590" y="513"/>
                </a:cubicBezTo>
                <a:cubicBezTo>
                  <a:pt x="587" y="513"/>
                  <a:pt x="587" y="510"/>
                  <a:pt x="583" y="510"/>
                </a:cubicBezTo>
                <a:cubicBezTo>
                  <a:pt x="581" y="512"/>
                  <a:pt x="583" y="513"/>
                  <a:pt x="584" y="515"/>
                </a:cubicBezTo>
                <a:cubicBezTo>
                  <a:pt x="583" y="515"/>
                  <a:pt x="584" y="517"/>
                  <a:pt x="583" y="518"/>
                </a:cubicBezTo>
                <a:cubicBezTo>
                  <a:pt x="583" y="515"/>
                  <a:pt x="581" y="515"/>
                  <a:pt x="582" y="513"/>
                </a:cubicBezTo>
                <a:cubicBezTo>
                  <a:pt x="577" y="512"/>
                  <a:pt x="573" y="514"/>
                  <a:pt x="574" y="519"/>
                </a:cubicBezTo>
                <a:cubicBezTo>
                  <a:pt x="574" y="520"/>
                  <a:pt x="576" y="521"/>
                  <a:pt x="577" y="521"/>
                </a:cubicBezTo>
                <a:cubicBezTo>
                  <a:pt x="576" y="521"/>
                  <a:pt x="575" y="521"/>
                  <a:pt x="575" y="522"/>
                </a:cubicBezTo>
                <a:cubicBezTo>
                  <a:pt x="576" y="524"/>
                  <a:pt x="576" y="528"/>
                  <a:pt x="575" y="530"/>
                </a:cubicBezTo>
                <a:cubicBezTo>
                  <a:pt x="576" y="521"/>
                  <a:pt x="567" y="518"/>
                  <a:pt x="563" y="524"/>
                </a:cubicBezTo>
                <a:cubicBezTo>
                  <a:pt x="559" y="525"/>
                  <a:pt x="556" y="531"/>
                  <a:pt x="555" y="534"/>
                </a:cubicBezTo>
                <a:cubicBezTo>
                  <a:pt x="560" y="534"/>
                  <a:pt x="561" y="539"/>
                  <a:pt x="560" y="546"/>
                </a:cubicBezTo>
                <a:cubicBezTo>
                  <a:pt x="563" y="546"/>
                  <a:pt x="565" y="549"/>
                  <a:pt x="564" y="552"/>
                </a:cubicBezTo>
                <a:cubicBezTo>
                  <a:pt x="568" y="550"/>
                  <a:pt x="570" y="545"/>
                  <a:pt x="574" y="549"/>
                </a:cubicBezTo>
                <a:cubicBezTo>
                  <a:pt x="570" y="549"/>
                  <a:pt x="568" y="552"/>
                  <a:pt x="567" y="555"/>
                </a:cubicBezTo>
                <a:cubicBezTo>
                  <a:pt x="568" y="556"/>
                  <a:pt x="570" y="556"/>
                  <a:pt x="572" y="556"/>
                </a:cubicBezTo>
                <a:cubicBezTo>
                  <a:pt x="574" y="554"/>
                  <a:pt x="575" y="553"/>
                  <a:pt x="578" y="552"/>
                </a:cubicBezTo>
                <a:cubicBezTo>
                  <a:pt x="578" y="551"/>
                  <a:pt x="578" y="551"/>
                  <a:pt x="578" y="550"/>
                </a:cubicBezTo>
                <a:cubicBezTo>
                  <a:pt x="582" y="550"/>
                  <a:pt x="581" y="547"/>
                  <a:pt x="580" y="544"/>
                </a:cubicBezTo>
                <a:cubicBezTo>
                  <a:pt x="583" y="546"/>
                  <a:pt x="582" y="543"/>
                  <a:pt x="584" y="543"/>
                </a:cubicBezTo>
                <a:cubicBezTo>
                  <a:pt x="583" y="545"/>
                  <a:pt x="585" y="546"/>
                  <a:pt x="585" y="548"/>
                </a:cubicBezTo>
                <a:cubicBezTo>
                  <a:pt x="588" y="548"/>
                  <a:pt x="588" y="546"/>
                  <a:pt x="589" y="544"/>
                </a:cubicBezTo>
                <a:cubicBezTo>
                  <a:pt x="591" y="545"/>
                  <a:pt x="592" y="542"/>
                  <a:pt x="595" y="543"/>
                </a:cubicBezTo>
                <a:cubicBezTo>
                  <a:pt x="595" y="542"/>
                  <a:pt x="596" y="542"/>
                  <a:pt x="595" y="541"/>
                </a:cubicBezTo>
                <a:cubicBezTo>
                  <a:pt x="594" y="540"/>
                  <a:pt x="592" y="540"/>
                  <a:pt x="592" y="540"/>
                </a:cubicBezTo>
                <a:cubicBezTo>
                  <a:pt x="595" y="540"/>
                  <a:pt x="593" y="536"/>
                  <a:pt x="593" y="535"/>
                </a:cubicBezTo>
                <a:cubicBezTo>
                  <a:pt x="594" y="538"/>
                  <a:pt x="597" y="538"/>
                  <a:pt x="599" y="538"/>
                </a:cubicBezTo>
                <a:cubicBezTo>
                  <a:pt x="600" y="536"/>
                  <a:pt x="602" y="535"/>
                  <a:pt x="601" y="533"/>
                </a:cubicBezTo>
                <a:cubicBezTo>
                  <a:pt x="600" y="532"/>
                  <a:pt x="598" y="531"/>
                  <a:pt x="598" y="529"/>
                </a:cubicBezTo>
                <a:cubicBezTo>
                  <a:pt x="600" y="532"/>
                  <a:pt x="603" y="532"/>
                  <a:pt x="607" y="533"/>
                </a:cubicBezTo>
                <a:cubicBezTo>
                  <a:pt x="606" y="528"/>
                  <a:pt x="611" y="529"/>
                  <a:pt x="610" y="524"/>
                </a:cubicBezTo>
                <a:cubicBezTo>
                  <a:pt x="608" y="525"/>
                  <a:pt x="607" y="523"/>
                  <a:pt x="605" y="525"/>
                </a:cubicBezTo>
                <a:cubicBezTo>
                  <a:pt x="606" y="522"/>
                  <a:pt x="605" y="522"/>
                  <a:pt x="605" y="520"/>
                </a:cubicBezTo>
                <a:cubicBezTo>
                  <a:pt x="606" y="520"/>
                  <a:pt x="606" y="519"/>
                  <a:pt x="607" y="519"/>
                </a:cubicBezTo>
                <a:cubicBezTo>
                  <a:pt x="607" y="515"/>
                  <a:pt x="606" y="516"/>
                  <a:pt x="608" y="513"/>
                </a:cubicBezTo>
                <a:cubicBezTo>
                  <a:pt x="607" y="513"/>
                  <a:pt x="606" y="513"/>
                  <a:pt x="606" y="511"/>
                </a:cubicBezTo>
                <a:cubicBezTo>
                  <a:pt x="603" y="513"/>
                  <a:pt x="601" y="513"/>
                  <a:pt x="598" y="515"/>
                </a:cubicBezTo>
                <a:cubicBezTo>
                  <a:pt x="599" y="513"/>
                  <a:pt x="597" y="513"/>
                  <a:pt x="595" y="511"/>
                </a:cubicBezTo>
                <a:cubicBezTo>
                  <a:pt x="602" y="511"/>
                  <a:pt x="602" y="505"/>
                  <a:pt x="608" y="507"/>
                </a:cubicBezTo>
                <a:cubicBezTo>
                  <a:pt x="609" y="507"/>
                  <a:pt x="608" y="505"/>
                  <a:pt x="609" y="504"/>
                </a:cubicBezTo>
                <a:cubicBezTo>
                  <a:pt x="610" y="505"/>
                  <a:pt x="611" y="506"/>
                  <a:pt x="613" y="506"/>
                </a:cubicBezTo>
                <a:cubicBezTo>
                  <a:pt x="613" y="504"/>
                  <a:pt x="614" y="504"/>
                  <a:pt x="615" y="503"/>
                </a:cubicBezTo>
                <a:cubicBezTo>
                  <a:pt x="615" y="501"/>
                  <a:pt x="616" y="498"/>
                  <a:pt x="614" y="497"/>
                </a:cubicBezTo>
                <a:close/>
                <a:moveTo>
                  <a:pt x="1041" y="573"/>
                </a:moveTo>
                <a:cubicBezTo>
                  <a:pt x="1043" y="571"/>
                  <a:pt x="1042" y="567"/>
                  <a:pt x="1040" y="564"/>
                </a:cubicBezTo>
                <a:cubicBezTo>
                  <a:pt x="1038" y="564"/>
                  <a:pt x="1039" y="564"/>
                  <a:pt x="1037" y="564"/>
                </a:cubicBezTo>
                <a:cubicBezTo>
                  <a:pt x="1036" y="560"/>
                  <a:pt x="1032" y="559"/>
                  <a:pt x="1030" y="557"/>
                </a:cubicBezTo>
                <a:cubicBezTo>
                  <a:pt x="1032" y="558"/>
                  <a:pt x="1034" y="559"/>
                  <a:pt x="1036" y="559"/>
                </a:cubicBezTo>
                <a:cubicBezTo>
                  <a:pt x="1036" y="556"/>
                  <a:pt x="1033" y="556"/>
                  <a:pt x="1031" y="555"/>
                </a:cubicBezTo>
                <a:cubicBezTo>
                  <a:pt x="1027" y="549"/>
                  <a:pt x="1021" y="540"/>
                  <a:pt x="1013" y="541"/>
                </a:cubicBezTo>
                <a:cubicBezTo>
                  <a:pt x="1011" y="538"/>
                  <a:pt x="1009" y="534"/>
                  <a:pt x="1006" y="531"/>
                </a:cubicBezTo>
                <a:cubicBezTo>
                  <a:pt x="1002" y="531"/>
                  <a:pt x="1000" y="533"/>
                  <a:pt x="996" y="532"/>
                </a:cubicBezTo>
                <a:cubicBezTo>
                  <a:pt x="994" y="537"/>
                  <a:pt x="998" y="540"/>
                  <a:pt x="1001" y="540"/>
                </a:cubicBezTo>
                <a:cubicBezTo>
                  <a:pt x="1000" y="541"/>
                  <a:pt x="999" y="540"/>
                  <a:pt x="998" y="540"/>
                </a:cubicBezTo>
                <a:cubicBezTo>
                  <a:pt x="998" y="544"/>
                  <a:pt x="995" y="546"/>
                  <a:pt x="995" y="550"/>
                </a:cubicBezTo>
                <a:cubicBezTo>
                  <a:pt x="997" y="550"/>
                  <a:pt x="998" y="551"/>
                  <a:pt x="999" y="551"/>
                </a:cubicBezTo>
                <a:cubicBezTo>
                  <a:pt x="1001" y="548"/>
                  <a:pt x="1003" y="544"/>
                  <a:pt x="1006" y="545"/>
                </a:cubicBezTo>
                <a:cubicBezTo>
                  <a:pt x="1007" y="547"/>
                  <a:pt x="1005" y="549"/>
                  <a:pt x="1006" y="552"/>
                </a:cubicBezTo>
                <a:cubicBezTo>
                  <a:pt x="1004" y="553"/>
                  <a:pt x="1003" y="550"/>
                  <a:pt x="1000" y="552"/>
                </a:cubicBezTo>
                <a:cubicBezTo>
                  <a:pt x="1000" y="553"/>
                  <a:pt x="999" y="554"/>
                  <a:pt x="999" y="555"/>
                </a:cubicBezTo>
                <a:cubicBezTo>
                  <a:pt x="1001" y="556"/>
                  <a:pt x="1004" y="559"/>
                  <a:pt x="1006" y="556"/>
                </a:cubicBezTo>
                <a:cubicBezTo>
                  <a:pt x="1005" y="556"/>
                  <a:pt x="1005" y="555"/>
                  <a:pt x="1006" y="555"/>
                </a:cubicBezTo>
                <a:cubicBezTo>
                  <a:pt x="1005" y="559"/>
                  <a:pt x="1011" y="563"/>
                  <a:pt x="1014" y="558"/>
                </a:cubicBezTo>
                <a:cubicBezTo>
                  <a:pt x="1013" y="559"/>
                  <a:pt x="1014" y="562"/>
                  <a:pt x="1014" y="564"/>
                </a:cubicBezTo>
                <a:cubicBezTo>
                  <a:pt x="1016" y="564"/>
                  <a:pt x="1016" y="565"/>
                  <a:pt x="1017" y="566"/>
                </a:cubicBezTo>
                <a:cubicBezTo>
                  <a:pt x="1016" y="565"/>
                  <a:pt x="1015" y="567"/>
                  <a:pt x="1013" y="566"/>
                </a:cubicBezTo>
                <a:cubicBezTo>
                  <a:pt x="1011" y="569"/>
                  <a:pt x="1013" y="570"/>
                  <a:pt x="1014" y="572"/>
                </a:cubicBezTo>
                <a:cubicBezTo>
                  <a:pt x="1014" y="582"/>
                  <a:pt x="1023" y="585"/>
                  <a:pt x="1027" y="591"/>
                </a:cubicBezTo>
                <a:cubicBezTo>
                  <a:pt x="1029" y="591"/>
                  <a:pt x="1030" y="592"/>
                  <a:pt x="1032" y="591"/>
                </a:cubicBezTo>
                <a:cubicBezTo>
                  <a:pt x="1032" y="589"/>
                  <a:pt x="1031" y="589"/>
                  <a:pt x="1031" y="588"/>
                </a:cubicBezTo>
                <a:cubicBezTo>
                  <a:pt x="1032" y="588"/>
                  <a:pt x="1032" y="587"/>
                  <a:pt x="1033" y="587"/>
                </a:cubicBezTo>
                <a:cubicBezTo>
                  <a:pt x="1032" y="585"/>
                  <a:pt x="1031" y="583"/>
                  <a:pt x="1031" y="581"/>
                </a:cubicBezTo>
                <a:cubicBezTo>
                  <a:pt x="1030" y="581"/>
                  <a:pt x="1029" y="580"/>
                  <a:pt x="1027" y="580"/>
                </a:cubicBezTo>
                <a:cubicBezTo>
                  <a:pt x="1026" y="580"/>
                  <a:pt x="1026" y="582"/>
                  <a:pt x="1025" y="582"/>
                </a:cubicBezTo>
                <a:cubicBezTo>
                  <a:pt x="1023" y="580"/>
                  <a:pt x="1021" y="575"/>
                  <a:pt x="1018" y="573"/>
                </a:cubicBezTo>
                <a:cubicBezTo>
                  <a:pt x="1020" y="573"/>
                  <a:pt x="1022" y="570"/>
                  <a:pt x="1023" y="572"/>
                </a:cubicBezTo>
                <a:cubicBezTo>
                  <a:pt x="1021" y="575"/>
                  <a:pt x="1025" y="575"/>
                  <a:pt x="1023" y="579"/>
                </a:cubicBezTo>
                <a:cubicBezTo>
                  <a:pt x="1025" y="578"/>
                  <a:pt x="1026" y="579"/>
                  <a:pt x="1028" y="579"/>
                </a:cubicBezTo>
                <a:cubicBezTo>
                  <a:pt x="1029" y="578"/>
                  <a:pt x="1028" y="576"/>
                  <a:pt x="1029" y="576"/>
                </a:cubicBezTo>
                <a:cubicBezTo>
                  <a:pt x="1030" y="576"/>
                  <a:pt x="1030" y="578"/>
                  <a:pt x="1030" y="580"/>
                </a:cubicBezTo>
                <a:cubicBezTo>
                  <a:pt x="1035" y="581"/>
                  <a:pt x="1038" y="581"/>
                  <a:pt x="1039" y="587"/>
                </a:cubicBezTo>
                <a:cubicBezTo>
                  <a:pt x="1042" y="587"/>
                  <a:pt x="1043" y="587"/>
                  <a:pt x="1046" y="586"/>
                </a:cubicBezTo>
                <a:cubicBezTo>
                  <a:pt x="1047" y="580"/>
                  <a:pt x="1045" y="578"/>
                  <a:pt x="1043" y="572"/>
                </a:cubicBezTo>
                <a:cubicBezTo>
                  <a:pt x="1042" y="572"/>
                  <a:pt x="1042" y="573"/>
                  <a:pt x="1041" y="573"/>
                </a:cubicBezTo>
                <a:close/>
                <a:moveTo>
                  <a:pt x="1074" y="535"/>
                </a:moveTo>
                <a:cubicBezTo>
                  <a:pt x="1077" y="530"/>
                  <a:pt x="1075" y="524"/>
                  <a:pt x="1071" y="521"/>
                </a:cubicBezTo>
                <a:cubicBezTo>
                  <a:pt x="1069" y="525"/>
                  <a:pt x="1063" y="523"/>
                  <a:pt x="1062" y="519"/>
                </a:cubicBezTo>
                <a:cubicBezTo>
                  <a:pt x="1058" y="520"/>
                  <a:pt x="1057" y="518"/>
                  <a:pt x="1055" y="517"/>
                </a:cubicBezTo>
                <a:cubicBezTo>
                  <a:pt x="1046" y="517"/>
                  <a:pt x="1040" y="515"/>
                  <a:pt x="1035" y="512"/>
                </a:cubicBezTo>
                <a:cubicBezTo>
                  <a:pt x="1035" y="513"/>
                  <a:pt x="1032" y="513"/>
                  <a:pt x="1031" y="514"/>
                </a:cubicBezTo>
                <a:cubicBezTo>
                  <a:pt x="1030" y="511"/>
                  <a:pt x="1028" y="510"/>
                  <a:pt x="1028" y="506"/>
                </a:cubicBezTo>
                <a:cubicBezTo>
                  <a:pt x="1025" y="506"/>
                  <a:pt x="1024" y="506"/>
                  <a:pt x="1022" y="505"/>
                </a:cubicBezTo>
                <a:cubicBezTo>
                  <a:pt x="1022" y="503"/>
                  <a:pt x="1023" y="500"/>
                  <a:pt x="1022" y="498"/>
                </a:cubicBezTo>
                <a:cubicBezTo>
                  <a:pt x="1020" y="498"/>
                  <a:pt x="1016" y="499"/>
                  <a:pt x="1015" y="498"/>
                </a:cubicBezTo>
                <a:cubicBezTo>
                  <a:pt x="1016" y="497"/>
                  <a:pt x="1016" y="495"/>
                  <a:pt x="1016" y="494"/>
                </a:cubicBezTo>
                <a:cubicBezTo>
                  <a:pt x="1004" y="482"/>
                  <a:pt x="993" y="469"/>
                  <a:pt x="981" y="456"/>
                </a:cubicBezTo>
                <a:cubicBezTo>
                  <a:pt x="982" y="456"/>
                  <a:pt x="982" y="455"/>
                  <a:pt x="982" y="455"/>
                </a:cubicBezTo>
                <a:cubicBezTo>
                  <a:pt x="975" y="451"/>
                  <a:pt x="971" y="443"/>
                  <a:pt x="961" y="443"/>
                </a:cubicBezTo>
                <a:cubicBezTo>
                  <a:pt x="959" y="436"/>
                  <a:pt x="952" y="434"/>
                  <a:pt x="949" y="430"/>
                </a:cubicBezTo>
                <a:cubicBezTo>
                  <a:pt x="947" y="430"/>
                  <a:pt x="945" y="430"/>
                  <a:pt x="943" y="430"/>
                </a:cubicBezTo>
                <a:cubicBezTo>
                  <a:pt x="943" y="427"/>
                  <a:pt x="942" y="426"/>
                  <a:pt x="940" y="425"/>
                </a:cubicBezTo>
                <a:cubicBezTo>
                  <a:pt x="943" y="419"/>
                  <a:pt x="934" y="415"/>
                  <a:pt x="929" y="412"/>
                </a:cubicBezTo>
                <a:cubicBezTo>
                  <a:pt x="926" y="418"/>
                  <a:pt x="918" y="419"/>
                  <a:pt x="914" y="425"/>
                </a:cubicBezTo>
                <a:cubicBezTo>
                  <a:pt x="916" y="425"/>
                  <a:pt x="917" y="426"/>
                  <a:pt x="917" y="426"/>
                </a:cubicBezTo>
                <a:cubicBezTo>
                  <a:pt x="916" y="427"/>
                  <a:pt x="917" y="429"/>
                  <a:pt x="916" y="429"/>
                </a:cubicBezTo>
                <a:cubicBezTo>
                  <a:pt x="915" y="429"/>
                  <a:pt x="914" y="429"/>
                  <a:pt x="913" y="429"/>
                </a:cubicBezTo>
                <a:cubicBezTo>
                  <a:pt x="913" y="434"/>
                  <a:pt x="915" y="438"/>
                  <a:pt x="913" y="441"/>
                </a:cubicBezTo>
                <a:cubicBezTo>
                  <a:pt x="905" y="443"/>
                  <a:pt x="903" y="450"/>
                  <a:pt x="898" y="454"/>
                </a:cubicBezTo>
                <a:cubicBezTo>
                  <a:pt x="896" y="434"/>
                  <a:pt x="874" y="435"/>
                  <a:pt x="868" y="420"/>
                </a:cubicBezTo>
                <a:cubicBezTo>
                  <a:pt x="859" y="421"/>
                  <a:pt x="858" y="414"/>
                  <a:pt x="858" y="405"/>
                </a:cubicBezTo>
                <a:cubicBezTo>
                  <a:pt x="851" y="407"/>
                  <a:pt x="844" y="408"/>
                  <a:pt x="842" y="414"/>
                </a:cubicBezTo>
                <a:cubicBezTo>
                  <a:pt x="838" y="413"/>
                  <a:pt x="835" y="412"/>
                  <a:pt x="832" y="411"/>
                </a:cubicBezTo>
                <a:cubicBezTo>
                  <a:pt x="831" y="412"/>
                  <a:pt x="832" y="414"/>
                  <a:pt x="830" y="414"/>
                </a:cubicBezTo>
                <a:cubicBezTo>
                  <a:pt x="828" y="414"/>
                  <a:pt x="825" y="413"/>
                  <a:pt x="823" y="412"/>
                </a:cubicBezTo>
                <a:cubicBezTo>
                  <a:pt x="807" y="297"/>
                  <a:pt x="790" y="181"/>
                  <a:pt x="773" y="65"/>
                </a:cubicBezTo>
                <a:cubicBezTo>
                  <a:pt x="771" y="65"/>
                  <a:pt x="770" y="64"/>
                  <a:pt x="768" y="65"/>
                </a:cubicBezTo>
                <a:cubicBezTo>
                  <a:pt x="767" y="66"/>
                  <a:pt x="770" y="66"/>
                  <a:pt x="768" y="66"/>
                </a:cubicBezTo>
                <a:cubicBezTo>
                  <a:pt x="765" y="62"/>
                  <a:pt x="760" y="60"/>
                  <a:pt x="756" y="60"/>
                </a:cubicBezTo>
                <a:cubicBezTo>
                  <a:pt x="754" y="58"/>
                  <a:pt x="750" y="52"/>
                  <a:pt x="745" y="53"/>
                </a:cubicBezTo>
                <a:cubicBezTo>
                  <a:pt x="745" y="51"/>
                  <a:pt x="743" y="52"/>
                  <a:pt x="741" y="51"/>
                </a:cubicBezTo>
                <a:cubicBezTo>
                  <a:pt x="740" y="52"/>
                  <a:pt x="739" y="52"/>
                  <a:pt x="738" y="52"/>
                </a:cubicBezTo>
                <a:cubicBezTo>
                  <a:pt x="738" y="51"/>
                  <a:pt x="738" y="51"/>
                  <a:pt x="738" y="50"/>
                </a:cubicBezTo>
                <a:cubicBezTo>
                  <a:pt x="736" y="51"/>
                  <a:pt x="735" y="51"/>
                  <a:pt x="733" y="51"/>
                </a:cubicBezTo>
                <a:cubicBezTo>
                  <a:pt x="733" y="52"/>
                  <a:pt x="734" y="52"/>
                  <a:pt x="734" y="53"/>
                </a:cubicBezTo>
                <a:cubicBezTo>
                  <a:pt x="728" y="53"/>
                  <a:pt x="721" y="62"/>
                  <a:pt x="716" y="56"/>
                </a:cubicBezTo>
                <a:cubicBezTo>
                  <a:pt x="713" y="57"/>
                  <a:pt x="710" y="53"/>
                  <a:pt x="708" y="51"/>
                </a:cubicBezTo>
                <a:cubicBezTo>
                  <a:pt x="700" y="50"/>
                  <a:pt x="692" y="52"/>
                  <a:pt x="684" y="50"/>
                </a:cubicBezTo>
                <a:cubicBezTo>
                  <a:pt x="683" y="50"/>
                  <a:pt x="683" y="48"/>
                  <a:pt x="683" y="47"/>
                </a:cubicBezTo>
                <a:cubicBezTo>
                  <a:pt x="679" y="48"/>
                  <a:pt x="678" y="43"/>
                  <a:pt x="674" y="47"/>
                </a:cubicBezTo>
                <a:cubicBezTo>
                  <a:pt x="675" y="44"/>
                  <a:pt x="673" y="44"/>
                  <a:pt x="672" y="43"/>
                </a:cubicBezTo>
                <a:cubicBezTo>
                  <a:pt x="670" y="42"/>
                  <a:pt x="670" y="43"/>
                  <a:pt x="668" y="43"/>
                </a:cubicBezTo>
                <a:cubicBezTo>
                  <a:pt x="664" y="35"/>
                  <a:pt x="653" y="41"/>
                  <a:pt x="647" y="43"/>
                </a:cubicBezTo>
                <a:cubicBezTo>
                  <a:pt x="648" y="42"/>
                  <a:pt x="649" y="41"/>
                  <a:pt x="649" y="39"/>
                </a:cubicBezTo>
                <a:cubicBezTo>
                  <a:pt x="642" y="39"/>
                  <a:pt x="636" y="44"/>
                  <a:pt x="630" y="40"/>
                </a:cubicBezTo>
                <a:cubicBezTo>
                  <a:pt x="633" y="41"/>
                  <a:pt x="632" y="38"/>
                  <a:pt x="633" y="36"/>
                </a:cubicBezTo>
                <a:cubicBezTo>
                  <a:pt x="628" y="36"/>
                  <a:pt x="626" y="34"/>
                  <a:pt x="623" y="33"/>
                </a:cubicBezTo>
                <a:cubicBezTo>
                  <a:pt x="624" y="31"/>
                  <a:pt x="626" y="29"/>
                  <a:pt x="627" y="27"/>
                </a:cubicBezTo>
                <a:cubicBezTo>
                  <a:pt x="626" y="23"/>
                  <a:pt x="621" y="24"/>
                  <a:pt x="618" y="24"/>
                </a:cubicBezTo>
                <a:cubicBezTo>
                  <a:pt x="617" y="23"/>
                  <a:pt x="616" y="22"/>
                  <a:pt x="615" y="21"/>
                </a:cubicBezTo>
                <a:cubicBezTo>
                  <a:pt x="614" y="21"/>
                  <a:pt x="612" y="22"/>
                  <a:pt x="611" y="23"/>
                </a:cubicBezTo>
                <a:cubicBezTo>
                  <a:pt x="607" y="23"/>
                  <a:pt x="604" y="22"/>
                  <a:pt x="602" y="26"/>
                </a:cubicBezTo>
                <a:cubicBezTo>
                  <a:pt x="602" y="23"/>
                  <a:pt x="597" y="25"/>
                  <a:pt x="597" y="22"/>
                </a:cubicBezTo>
                <a:cubicBezTo>
                  <a:pt x="597" y="21"/>
                  <a:pt x="598" y="19"/>
                  <a:pt x="598" y="18"/>
                </a:cubicBezTo>
                <a:cubicBezTo>
                  <a:pt x="596" y="14"/>
                  <a:pt x="594" y="13"/>
                  <a:pt x="591" y="12"/>
                </a:cubicBezTo>
                <a:cubicBezTo>
                  <a:pt x="590" y="14"/>
                  <a:pt x="587" y="14"/>
                  <a:pt x="589" y="16"/>
                </a:cubicBezTo>
                <a:cubicBezTo>
                  <a:pt x="587" y="17"/>
                  <a:pt x="584" y="18"/>
                  <a:pt x="585" y="23"/>
                </a:cubicBezTo>
                <a:cubicBezTo>
                  <a:pt x="583" y="22"/>
                  <a:pt x="583" y="23"/>
                  <a:pt x="580" y="23"/>
                </a:cubicBezTo>
                <a:cubicBezTo>
                  <a:pt x="580" y="21"/>
                  <a:pt x="580" y="20"/>
                  <a:pt x="580" y="18"/>
                </a:cubicBezTo>
                <a:cubicBezTo>
                  <a:pt x="584" y="19"/>
                  <a:pt x="587" y="15"/>
                  <a:pt x="586" y="10"/>
                </a:cubicBezTo>
                <a:cubicBezTo>
                  <a:pt x="581" y="8"/>
                  <a:pt x="578" y="6"/>
                  <a:pt x="575" y="3"/>
                </a:cubicBezTo>
                <a:cubicBezTo>
                  <a:pt x="574" y="2"/>
                  <a:pt x="578" y="4"/>
                  <a:pt x="577" y="2"/>
                </a:cubicBezTo>
                <a:cubicBezTo>
                  <a:pt x="575" y="0"/>
                  <a:pt x="573" y="2"/>
                  <a:pt x="572" y="2"/>
                </a:cubicBezTo>
                <a:cubicBezTo>
                  <a:pt x="566" y="6"/>
                  <a:pt x="563" y="20"/>
                  <a:pt x="552" y="20"/>
                </a:cubicBezTo>
                <a:cubicBezTo>
                  <a:pt x="551" y="19"/>
                  <a:pt x="549" y="19"/>
                  <a:pt x="548" y="18"/>
                </a:cubicBezTo>
                <a:cubicBezTo>
                  <a:pt x="547" y="22"/>
                  <a:pt x="539" y="19"/>
                  <a:pt x="541" y="16"/>
                </a:cubicBezTo>
                <a:cubicBezTo>
                  <a:pt x="534" y="15"/>
                  <a:pt x="530" y="22"/>
                  <a:pt x="525" y="27"/>
                </a:cubicBezTo>
                <a:cubicBezTo>
                  <a:pt x="520" y="31"/>
                  <a:pt x="508" y="39"/>
                  <a:pt x="504" y="32"/>
                </a:cubicBezTo>
                <a:cubicBezTo>
                  <a:pt x="496" y="36"/>
                  <a:pt x="492" y="45"/>
                  <a:pt x="483" y="50"/>
                </a:cubicBezTo>
                <a:cubicBezTo>
                  <a:pt x="483" y="52"/>
                  <a:pt x="483" y="54"/>
                  <a:pt x="481" y="55"/>
                </a:cubicBezTo>
                <a:cubicBezTo>
                  <a:pt x="481" y="58"/>
                  <a:pt x="482" y="57"/>
                  <a:pt x="481" y="59"/>
                </a:cubicBezTo>
                <a:cubicBezTo>
                  <a:pt x="476" y="69"/>
                  <a:pt x="468" y="77"/>
                  <a:pt x="453" y="76"/>
                </a:cubicBezTo>
                <a:cubicBezTo>
                  <a:pt x="446" y="76"/>
                  <a:pt x="439" y="74"/>
                  <a:pt x="434" y="72"/>
                </a:cubicBezTo>
                <a:cubicBezTo>
                  <a:pt x="433" y="78"/>
                  <a:pt x="430" y="83"/>
                  <a:pt x="428" y="88"/>
                </a:cubicBezTo>
                <a:cubicBezTo>
                  <a:pt x="425" y="89"/>
                  <a:pt x="421" y="88"/>
                  <a:pt x="420" y="90"/>
                </a:cubicBezTo>
                <a:cubicBezTo>
                  <a:pt x="426" y="91"/>
                  <a:pt x="429" y="96"/>
                  <a:pt x="430" y="102"/>
                </a:cubicBezTo>
                <a:cubicBezTo>
                  <a:pt x="438" y="105"/>
                  <a:pt x="442" y="112"/>
                  <a:pt x="445" y="120"/>
                </a:cubicBezTo>
                <a:cubicBezTo>
                  <a:pt x="452" y="123"/>
                  <a:pt x="454" y="134"/>
                  <a:pt x="452" y="144"/>
                </a:cubicBezTo>
                <a:cubicBezTo>
                  <a:pt x="457" y="147"/>
                  <a:pt x="461" y="150"/>
                  <a:pt x="466" y="152"/>
                </a:cubicBezTo>
                <a:cubicBezTo>
                  <a:pt x="466" y="151"/>
                  <a:pt x="464" y="150"/>
                  <a:pt x="466" y="150"/>
                </a:cubicBezTo>
                <a:cubicBezTo>
                  <a:pt x="467" y="152"/>
                  <a:pt x="470" y="152"/>
                  <a:pt x="470" y="154"/>
                </a:cubicBezTo>
                <a:cubicBezTo>
                  <a:pt x="468" y="155"/>
                  <a:pt x="468" y="156"/>
                  <a:pt x="466" y="157"/>
                </a:cubicBezTo>
                <a:cubicBezTo>
                  <a:pt x="466" y="159"/>
                  <a:pt x="468" y="160"/>
                  <a:pt x="467" y="163"/>
                </a:cubicBezTo>
                <a:cubicBezTo>
                  <a:pt x="471" y="162"/>
                  <a:pt x="471" y="166"/>
                  <a:pt x="472" y="169"/>
                </a:cubicBezTo>
                <a:cubicBezTo>
                  <a:pt x="473" y="171"/>
                  <a:pt x="475" y="171"/>
                  <a:pt x="475" y="173"/>
                </a:cubicBezTo>
                <a:cubicBezTo>
                  <a:pt x="475" y="177"/>
                  <a:pt x="471" y="180"/>
                  <a:pt x="474" y="182"/>
                </a:cubicBezTo>
                <a:cubicBezTo>
                  <a:pt x="476" y="182"/>
                  <a:pt x="474" y="178"/>
                  <a:pt x="475" y="178"/>
                </a:cubicBezTo>
                <a:cubicBezTo>
                  <a:pt x="480" y="176"/>
                  <a:pt x="484" y="180"/>
                  <a:pt x="486" y="184"/>
                </a:cubicBezTo>
                <a:cubicBezTo>
                  <a:pt x="484" y="185"/>
                  <a:pt x="482" y="185"/>
                  <a:pt x="482" y="182"/>
                </a:cubicBezTo>
                <a:cubicBezTo>
                  <a:pt x="476" y="181"/>
                  <a:pt x="476" y="187"/>
                  <a:pt x="473" y="190"/>
                </a:cubicBezTo>
                <a:cubicBezTo>
                  <a:pt x="469" y="187"/>
                  <a:pt x="465" y="188"/>
                  <a:pt x="461" y="188"/>
                </a:cubicBezTo>
                <a:cubicBezTo>
                  <a:pt x="461" y="187"/>
                  <a:pt x="460" y="186"/>
                  <a:pt x="460" y="185"/>
                </a:cubicBezTo>
                <a:cubicBezTo>
                  <a:pt x="454" y="186"/>
                  <a:pt x="451" y="183"/>
                  <a:pt x="446" y="183"/>
                </a:cubicBezTo>
                <a:cubicBezTo>
                  <a:pt x="439" y="179"/>
                  <a:pt x="448" y="170"/>
                  <a:pt x="448" y="166"/>
                </a:cubicBezTo>
                <a:cubicBezTo>
                  <a:pt x="449" y="166"/>
                  <a:pt x="449" y="166"/>
                  <a:pt x="450" y="166"/>
                </a:cubicBezTo>
                <a:cubicBezTo>
                  <a:pt x="449" y="162"/>
                  <a:pt x="443" y="162"/>
                  <a:pt x="439" y="161"/>
                </a:cubicBezTo>
                <a:cubicBezTo>
                  <a:pt x="429" y="161"/>
                  <a:pt x="417" y="166"/>
                  <a:pt x="409" y="168"/>
                </a:cubicBezTo>
                <a:cubicBezTo>
                  <a:pt x="396" y="173"/>
                  <a:pt x="385" y="177"/>
                  <a:pt x="373" y="181"/>
                </a:cubicBezTo>
                <a:cubicBezTo>
                  <a:pt x="372" y="182"/>
                  <a:pt x="373" y="183"/>
                  <a:pt x="373" y="185"/>
                </a:cubicBezTo>
                <a:cubicBezTo>
                  <a:pt x="377" y="187"/>
                  <a:pt x="379" y="191"/>
                  <a:pt x="381" y="194"/>
                </a:cubicBezTo>
                <a:cubicBezTo>
                  <a:pt x="388" y="196"/>
                  <a:pt x="392" y="200"/>
                  <a:pt x="398" y="203"/>
                </a:cubicBezTo>
                <a:cubicBezTo>
                  <a:pt x="395" y="201"/>
                  <a:pt x="390" y="211"/>
                  <a:pt x="388" y="204"/>
                </a:cubicBezTo>
                <a:cubicBezTo>
                  <a:pt x="388" y="203"/>
                  <a:pt x="391" y="202"/>
                  <a:pt x="389" y="200"/>
                </a:cubicBezTo>
                <a:cubicBezTo>
                  <a:pt x="382" y="206"/>
                  <a:pt x="390" y="212"/>
                  <a:pt x="391" y="219"/>
                </a:cubicBezTo>
                <a:cubicBezTo>
                  <a:pt x="391" y="220"/>
                  <a:pt x="390" y="220"/>
                  <a:pt x="389" y="220"/>
                </a:cubicBezTo>
                <a:cubicBezTo>
                  <a:pt x="387" y="234"/>
                  <a:pt x="404" y="232"/>
                  <a:pt x="410" y="240"/>
                </a:cubicBezTo>
                <a:cubicBezTo>
                  <a:pt x="417" y="241"/>
                  <a:pt x="422" y="235"/>
                  <a:pt x="428" y="239"/>
                </a:cubicBezTo>
                <a:cubicBezTo>
                  <a:pt x="435" y="237"/>
                  <a:pt x="436" y="245"/>
                  <a:pt x="441" y="248"/>
                </a:cubicBezTo>
                <a:cubicBezTo>
                  <a:pt x="442" y="246"/>
                  <a:pt x="442" y="244"/>
                  <a:pt x="444" y="243"/>
                </a:cubicBezTo>
                <a:cubicBezTo>
                  <a:pt x="445" y="245"/>
                  <a:pt x="444" y="248"/>
                  <a:pt x="444" y="252"/>
                </a:cubicBezTo>
                <a:cubicBezTo>
                  <a:pt x="447" y="252"/>
                  <a:pt x="446" y="250"/>
                  <a:pt x="449" y="250"/>
                </a:cubicBezTo>
                <a:cubicBezTo>
                  <a:pt x="449" y="244"/>
                  <a:pt x="456" y="244"/>
                  <a:pt x="458" y="240"/>
                </a:cubicBezTo>
                <a:cubicBezTo>
                  <a:pt x="462" y="241"/>
                  <a:pt x="464" y="240"/>
                  <a:pt x="466" y="238"/>
                </a:cubicBezTo>
                <a:cubicBezTo>
                  <a:pt x="467" y="238"/>
                  <a:pt x="467" y="241"/>
                  <a:pt x="468" y="240"/>
                </a:cubicBezTo>
                <a:cubicBezTo>
                  <a:pt x="472" y="240"/>
                  <a:pt x="472" y="237"/>
                  <a:pt x="475" y="236"/>
                </a:cubicBezTo>
                <a:cubicBezTo>
                  <a:pt x="478" y="239"/>
                  <a:pt x="481" y="242"/>
                  <a:pt x="478" y="247"/>
                </a:cubicBezTo>
                <a:cubicBezTo>
                  <a:pt x="476" y="247"/>
                  <a:pt x="474" y="248"/>
                  <a:pt x="473" y="250"/>
                </a:cubicBezTo>
                <a:cubicBezTo>
                  <a:pt x="471" y="248"/>
                  <a:pt x="469" y="247"/>
                  <a:pt x="467" y="248"/>
                </a:cubicBezTo>
                <a:cubicBezTo>
                  <a:pt x="467" y="251"/>
                  <a:pt x="465" y="251"/>
                  <a:pt x="465" y="254"/>
                </a:cubicBezTo>
                <a:cubicBezTo>
                  <a:pt x="467" y="254"/>
                  <a:pt x="467" y="252"/>
                  <a:pt x="468" y="252"/>
                </a:cubicBezTo>
                <a:cubicBezTo>
                  <a:pt x="474" y="258"/>
                  <a:pt x="473" y="268"/>
                  <a:pt x="474" y="279"/>
                </a:cubicBezTo>
                <a:cubicBezTo>
                  <a:pt x="471" y="282"/>
                  <a:pt x="468" y="284"/>
                  <a:pt x="465" y="287"/>
                </a:cubicBezTo>
                <a:cubicBezTo>
                  <a:pt x="459" y="288"/>
                  <a:pt x="458" y="286"/>
                  <a:pt x="452" y="286"/>
                </a:cubicBezTo>
                <a:cubicBezTo>
                  <a:pt x="453" y="283"/>
                  <a:pt x="448" y="282"/>
                  <a:pt x="447" y="282"/>
                </a:cubicBezTo>
                <a:cubicBezTo>
                  <a:pt x="448" y="280"/>
                  <a:pt x="447" y="280"/>
                  <a:pt x="447" y="278"/>
                </a:cubicBezTo>
                <a:cubicBezTo>
                  <a:pt x="445" y="277"/>
                  <a:pt x="440" y="277"/>
                  <a:pt x="441" y="281"/>
                </a:cubicBezTo>
                <a:cubicBezTo>
                  <a:pt x="442" y="283"/>
                  <a:pt x="447" y="281"/>
                  <a:pt x="447" y="284"/>
                </a:cubicBezTo>
                <a:cubicBezTo>
                  <a:pt x="442" y="286"/>
                  <a:pt x="442" y="292"/>
                  <a:pt x="436" y="292"/>
                </a:cubicBezTo>
                <a:cubicBezTo>
                  <a:pt x="434" y="295"/>
                  <a:pt x="432" y="298"/>
                  <a:pt x="426" y="297"/>
                </a:cubicBezTo>
                <a:cubicBezTo>
                  <a:pt x="424" y="288"/>
                  <a:pt x="412" y="281"/>
                  <a:pt x="405" y="290"/>
                </a:cubicBezTo>
                <a:cubicBezTo>
                  <a:pt x="404" y="291"/>
                  <a:pt x="407" y="291"/>
                  <a:pt x="406" y="293"/>
                </a:cubicBezTo>
                <a:cubicBezTo>
                  <a:pt x="399" y="291"/>
                  <a:pt x="395" y="303"/>
                  <a:pt x="398" y="308"/>
                </a:cubicBezTo>
                <a:cubicBezTo>
                  <a:pt x="396" y="308"/>
                  <a:pt x="396" y="309"/>
                  <a:pt x="395" y="310"/>
                </a:cubicBezTo>
                <a:cubicBezTo>
                  <a:pt x="395" y="309"/>
                  <a:pt x="394" y="309"/>
                  <a:pt x="392" y="309"/>
                </a:cubicBezTo>
                <a:cubicBezTo>
                  <a:pt x="387" y="315"/>
                  <a:pt x="372" y="320"/>
                  <a:pt x="376" y="332"/>
                </a:cubicBezTo>
                <a:cubicBezTo>
                  <a:pt x="373" y="333"/>
                  <a:pt x="371" y="329"/>
                  <a:pt x="367" y="332"/>
                </a:cubicBezTo>
                <a:cubicBezTo>
                  <a:pt x="367" y="335"/>
                  <a:pt x="369" y="337"/>
                  <a:pt x="371" y="338"/>
                </a:cubicBezTo>
                <a:cubicBezTo>
                  <a:pt x="369" y="337"/>
                  <a:pt x="367" y="338"/>
                  <a:pt x="366" y="337"/>
                </a:cubicBezTo>
                <a:cubicBezTo>
                  <a:pt x="366" y="336"/>
                  <a:pt x="367" y="336"/>
                  <a:pt x="367" y="334"/>
                </a:cubicBezTo>
                <a:cubicBezTo>
                  <a:pt x="364" y="335"/>
                  <a:pt x="362" y="343"/>
                  <a:pt x="366" y="344"/>
                </a:cubicBezTo>
                <a:cubicBezTo>
                  <a:pt x="366" y="344"/>
                  <a:pt x="367" y="343"/>
                  <a:pt x="368" y="342"/>
                </a:cubicBezTo>
                <a:cubicBezTo>
                  <a:pt x="369" y="343"/>
                  <a:pt x="371" y="344"/>
                  <a:pt x="371" y="346"/>
                </a:cubicBezTo>
                <a:cubicBezTo>
                  <a:pt x="369" y="346"/>
                  <a:pt x="367" y="346"/>
                  <a:pt x="366" y="347"/>
                </a:cubicBezTo>
                <a:cubicBezTo>
                  <a:pt x="366" y="349"/>
                  <a:pt x="367" y="350"/>
                  <a:pt x="367" y="352"/>
                </a:cubicBezTo>
                <a:cubicBezTo>
                  <a:pt x="368" y="352"/>
                  <a:pt x="370" y="353"/>
                  <a:pt x="371" y="354"/>
                </a:cubicBezTo>
                <a:cubicBezTo>
                  <a:pt x="370" y="356"/>
                  <a:pt x="370" y="359"/>
                  <a:pt x="370" y="361"/>
                </a:cubicBezTo>
                <a:cubicBezTo>
                  <a:pt x="372" y="362"/>
                  <a:pt x="372" y="363"/>
                  <a:pt x="374" y="363"/>
                </a:cubicBezTo>
                <a:cubicBezTo>
                  <a:pt x="376" y="362"/>
                  <a:pt x="375" y="360"/>
                  <a:pt x="376" y="360"/>
                </a:cubicBezTo>
                <a:cubicBezTo>
                  <a:pt x="378" y="361"/>
                  <a:pt x="378" y="363"/>
                  <a:pt x="379" y="365"/>
                </a:cubicBezTo>
                <a:cubicBezTo>
                  <a:pt x="377" y="365"/>
                  <a:pt x="377" y="366"/>
                  <a:pt x="376" y="366"/>
                </a:cubicBezTo>
                <a:cubicBezTo>
                  <a:pt x="375" y="371"/>
                  <a:pt x="380" y="370"/>
                  <a:pt x="381" y="373"/>
                </a:cubicBezTo>
                <a:cubicBezTo>
                  <a:pt x="379" y="374"/>
                  <a:pt x="378" y="373"/>
                  <a:pt x="376" y="374"/>
                </a:cubicBezTo>
                <a:cubicBezTo>
                  <a:pt x="376" y="376"/>
                  <a:pt x="378" y="376"/>
                  <a:pt x="378" y="377"/>
                </a:cubicBezTo>
                <a:cubicBezTo>
                  <a:pt x="374" y="379"/>
                  <a:pt x="371" y="380"/>
                  <a:pt x="368" y="381"/>
                </a:cubicBezTo>
                <a:cubicBezTo>
                  <a:pt x="367" y="386"/>
                  <a:pt x="373" y="384"/>
                  <a:pt x="376" y="385"/>
                </a:cubicBezTo>
                <a:cubicBezTo>
                  <a:pt x="376" y="386"/>
                  <a:pt x="373" y="385"/>
                  <a:pt x="372" y="386"/>
                </a:cubicBezTo>
                <a:cubicBezTo>
                  <a:pt x="373" y="391"/>
                  <a:pt x="376" y="393"/>
                  <a:pt x="380" y="395"/>
                </a:cubicBezTo>
                <a:cubicBezTo>
                  <a:pt x="382" y="401"/>
                  <a:pt x="384" y="405"/>
                  <a:pt x="388" y="409"/>
                </a:cubicBezTo>
                <a:cubicBezTo>
                  <a:pt x="386" y="409"/>
                  <a:pt x="386" y="409"/>
                  <a:pt x="386" y="411"/>
                </a:cubicBezTo>
                <a:cubicBezTo>
                  <a:pt x="388" y="423"/>
                  <a:pt x="409" y="417"/>
                  <a:pt x="417" y="416"/>
                </a:cubicBezTo>
                <a:cubicBezTo>
                  <a:pt x="420" y="414"/>
                  <a:pt x="419" y="410"/>
                  <a:pt x="421" y="408"/>
                </a:cubicBezTo>
                <a:cubicBezTo>
                  <a:pt x="421" y="411"/>
                  <a:pt x="423" y="410"/>
                  <a:pt x="424" y="410"/>
                </a:cubicBezTo>
                <a:cubicBezTo>
                  <a:pt x="422" y="418"/>
                  <a:pt x="428" y="427"/>
                  <a:pt x="429" y="436"/>
                </a:cubicBezTo>
                <a:cubicBezTo>
                  <a:pt x="426" y="436"/>
                  <a:pt x="424" y="441"/>
                  <a:pt x="421" y="443"/>
                </a:cubicBezTo>
                <a:cubicBezTo>
                  <a:pt x="422" y="450"/>
                  <a:pt x="425" y="453"/>
                  <a:pt x="424" y="461"/>
                </a:cubicBezTo>
                <a:cubicBezTo>
                  <a:pt x="423" y="463"/>
                  <a:pt x="421" y="464"/>
                  <a:pt x="421" y="466"/>
                </a:cubicBezTo>
                <a:cubicBezTo>
                  <a:pt x="419" y="463"/>
                  <a:pt x="418" y="465"/>
                  <a:pt x="415" y="465"/>
                </a:cubicBezTo>
                <a:cubicBezTo>
                  <a:pt x="415" y="469"/>
                  <a:pt x="419" y="467"/>
                  <a:pt x="422" y="468"/>
                </a:cubicBezTo>
                <a:cubicBezTo>
                  <a:pt x="423" y="470"/>
                  <a:pt x="422" y="470"/>
                  <a:pt x="422" y="471"/>
                </a:cubicBezTo>
                <a:cubicBezTo>
                  <a:pt x="427" y="470"/>
                  <a:pt x="428" y="469"/>
                  <a:pt x="433" y="468"/>
                </a:cubicBezTo>
                <a:cubicBezTo>
                  <a:pt x="433" y="467"/>
                  <a:pt x="432" y="467"/>
                  <a:pt x="431" y="466"/>
                </a:cubicBezTo>
                <a:cubicBezTo>
                  <a:pt x="435" y="464"/>
                  <a:pt x="437" y="463"/>
                  <a:pt x="442" y="462"/>
                </a:cubicBezTo>
                <a:cubicBezTo>
                  <a:pt x="442" y="464"/>
                  <a:pt x="441" y="464"/>
                  <a:pt x="443" y="465"/>
                </a:cubicBezTo>
                <a:cubicBezTo>
                  <a:pt x="444" y="461"/>
                  <a:pt x="450" y="456"/>
                  <a:pt x="454" y="458"/>
                </a:cubicBezTo>
                <a:cubicBezTo>
                  <a:pt x="450" y="461"/>
                  <a:pt x="456" y="463"/>
                  <a:pt x="456" y="465"/>
                </a:cubicBezTo>
                <a:cubicBezTo>
                  <a:pt x="457" y="465"/>
                  <a:pt x="458" y="464"/>
                  <a:pt x="458" y="465"/>
                </a:cubicBezTo>
                <a:cubicBezTo>
                  <a:pt x="459" y="466"/>
                  <a:pt x="459" y="468"/>
                  <a:pt x="460" y="469"/>
                </a:cubicBezTo>
                <a:cubicBezTo>
                  <a:pt x="464" y="469"/>
                  <a:pt x="463" y="464"/>
                  <a:pt x="466" y="463"/>
                </a:cubicBezTo>
                <a:cubicBezTo>
                  <a:pt x="467" y="465"/>
                  <a:pt x="465" y="465"/>
                  <a:pt x="465" y="467"/>
                </a:cubicBezTo>
                <a:cubicBezTo>
                  <a:pt x="475" y="469"/>
                  <a:pt x="469" y="486"/>
                  <a:pt x="480" y="486"/>
                </a:cubicBezTo>
                <a:cubicBezTo>
                  <a:pt x="481" y="484"/>
                  <a:pt x="482" y="483"/>
                  <a:pt x="483" y="481"/>
                </a:cubicBezTo>
                <a:cubicBezTo>
                  <a:pt x="481" y="479"/>
                  <a:pt x="481" y="477"/>
                  <a:pt x="481" y="474"/>
                </a:cubicBezTo>
                <a:cubicBezTo>
                  <a:pt x="482" y="470"/>
                  <a:pt x="486" y="465"/>
                  <a:pt x="489" y="463"/>
                </a:cubicBezTo>
                <a:cubicBezTo>
                  <a:pt x="488" y="466"/>
                  <a:pt x="487" y="468"/>
                  <a:pt x="485" y="471"/>
                </a:cubicBezTo>
                <a:cubicBezTo>
                  <a:pt x="490" y="472"/>
                  <a:pt x="488" y="475"/>
                  <a:pt x="490" y="478"/>
                </a:cubicBezTo>
                <a:cubicBezTo>
                  <a:pt x="494" y="484"/>
                  <a:pt x="511" y="470"/>
                  <a:pt x="516" y="472"/>
                </a:cubicBezTo>
                <a:cubicBezTo>
                  <a:pt x="514" y="481"/>
                  <a:pt x="499" y="485"/>
                  <a:pt x="505" y="496"/>
                </a:cubicBezTo>
                <a:cubicBezTo>
                  <a:pt x="504" y="496"/>
                  <a:pt x="505" y="495"/>
                  <a:pt x="504" y="495"/>
                </a:cubicBezTo>
                <a:cubicBezTo>
                  <a:pt x="501" y="500"/>
                  <a:pt x="498" y="511"/>
                  <a:pt x="499" y="518"/>
                </a:cubicBezTo>
                <a:cubicBezTo>
                  <a:pt x="499" y="518"/>
                  <a:pt x="499" y="518"/>
                  <a:pt x="499" y="518"/>
                </a:cubicBezTo>
                <a:cubicBezTo>
                  <a:pt x="499" y="518"/>
                  <a:pt x="499" y="518"/>
                  <a:pt x="499" y="518"/>
                </a:cubicBezTo>
                <a:cubicBezTo>
                  <a:pt x="499" y="519"/>
                  <a:pt x="499" y="520"/>
                  <a:pt x="499" y="520"/>
                </a:cubicBezTo>
                <a:cubicBezTo>
                  <a:pt x="499" y="520"/>
                  <a:pt x="499" y="519"/>
                  <a:pt x="499" y="518"/>
                </a:cubicBezTo>
                <a:cubicBezTo>
                  <a:pt x="499" y="518"/>
                  <a:pt x="499" y="518"/>
                  <a:pt x="499" y="518"/>
                </a:cubicBezTo>
                <a:cubicBezTo>
                  <a:pt x="492" y="519"/>
                  <a:pt x="491" y="526"/>
                  <a:pt x="484" y="527"/>
                </a:cubicBezTo>
                <a:cubicBezTo>
                  <a:pt x="479" y="532"/>
                  <a:pt x="473" y="536"/>
                  <a:pt x="474" y="545"/>
                </a:cubicBezTo>
                <a:cubicBezTo>
                  <a:pt x="471" y="546"/>
                  <a:pt x="470" y="545"/>
                  <a:pt x="469" y="543"/>
                </a:cubicBezTo>
                <a:cubicBezTo>
                  <a:pt x="470" y="543"/>
                  <a:pt x="472" y="543"/>
                  <a:pt x="472" y="541"/>
                </a:cubicBezTo>
                <a:cubicBezTo>
                  <a:pt x="467" y="543"/>
                  <a:pt x="463" y="546"/>
                  <a:pt x="459" y="549"/>
                </a:cubicBezTo>
                <a:cubicBezTo>
                  <a:pt x="458" y="549"/>
                  <a:pt x="458" y="548"/>
                  <a:pt x="457" y="548"/>
                </a:cubicBezTo>
                <a:cubicBezTo>
                  <a:pt x="450" y="551"/>
                  <a:pt x="444" y="556"/>
                  <a:pt x="437" y="559"/>
                </a:cubicBezTo>
                <a:cubicBezTo>
                  <a:pt x="434" y="562"/>
                  <a:pt x="433" y="567"/>
                  <a:pt x="430" y="569"/>
                </a:cubicBezTo>
                <a:cubicBezTo>
                  <a:pt x="430" y="571"/>
                  <a:pt x="431" y="572"/>
                  <a:pt x="429" y="573"/>
                </a:cubicBezTo>
                <a:cubicBezTo>
                  <a:pt x="431" y="573"/>
                  <a:pt x="434" y="575"/>
                  <a:pt x="435" y="577"/>
                </a:cubicBezTo>
                <a:cubicBezTo>
                  <a:pt x="434" y="577"/>
                  <a:pt x="435" y="578"/>
                  <a:pt x="434" y="579"/>
                </a:cubicBezTo>
                <a:cubicBezTo>
                  <a:pt x="432" y="577"/>
                  <a:pt x="432" y="575"/>
                  <a:pt x="430" y="574"/>
                </a:cubicBezTo>
                <a:cubicBezTo>
                  <a:pt x="429" y="576"/>
                  <a:pt x="427" y="573"/>
                  <a:pt x="425" y="573"/>
                </a:cubicBezTo>
                <a:cubicBezTo>
                  <a:pt x="424" y="575"/>
                  <a:pt x="426" y="577"/>
                  <a:pt x="424" y="579"/>
                </a:cubicBezTo>
                <a:cubicBezTo>
                  <a:pt x="422" y="576"/>
                  <a:pt x="423" y="573"/>
                  <a:pt x="421" y="573"/>
                </a:cubicBezTo>
                <a:cubicBezTo>
                  <a:pt x="422" y="571"/>
                  <a:pt x="423" y="572"/>
                  <a:pt x="425" y="572"/>
                </a:cubicBezTo>
                <a:cubicBezTo>
                  <a:pt x="425" y="571"/>
                  <a:pt x="425" y="570"/>
                  <a:pt x="425" y="568"/>
                </a:cubicBezTo>
                <a:cubicBezTo>
                  <a:pt x="422" y="568"/>
                  <a:pt x="422" y="569"/>
                  <a:pt x="420" y="570"/>
                </a:cubicBezTo>
                <a:cubicBezTo>
                  <a:pt x="420" y="567"/>
                  <a:pt x="417" y="571"/>
                  <a:pt x="417" y="568"/>
                </a:cubicBezTo>
                <a:cubicBezTo>
                  <a:pt x="418" y="568"/>
                  <a:pt x="420" y="569"/>
                  <a:pt x="419" y="567"/>
                </a:cubicBezTo>
                <a:cubicBezTo>
                  <a:pt x="402" y="567"/>
                  <a:pt x="393" y="575"/>
                  <a:pt x="384" y="583"/>
                </a:cubicBezTo>
                <a:cubicBezTo>
                  <a:pt x="385" y="585"/>
                  <a:pt x="386" y="585"/>
                  <a:pt x="384" y="587"/>
                </a:cubicBezTo>
                <a:cubicBezTo>
                  <a:pt x="383" y="587"/>
                  <a:pt x="384" y="585"/>
                  <a:pt x="383" y="585"/>
                </a:cubicBezTo>
                <a:cubicBezTo>
                  <a:pt x="381" y="588"/>
                  <a:pt x="379" y="587"/>
                  <a:pt x="376" y="589"/>
                </a:cubicBezTo>
                <a:cubicBezTo>
                  <a:pt x="375" y="590"/>
                  <a:pt x="378" y="591"/>
                  <a:pt x="375" y="592"/>
                </a:cubicBezTo>
                <a:cubicBezTo>
                  <a:pt x="374" y="592"/>
                  <a:pt x="374" y="592"/>
                  <a:pt x="373" y="591"/>
                </a:cubicBezTo>
                <a:cubicBezTo>
                  <a:pt x="375" y="591"/>
                  <a:pt x="375" y="590"/>
                  <a:pt x="375" y="589"/>
                </a:cubicBezTo>
                <a:cubicBezTo>
                  <a:pt x="372" y="591"/>
                  <a:pt x="367" y="591"/>
                  <a:pt x="365" y="593"/>
                </a:cubicBezTo>
                <a:cubicBezTo>
                  <a:pt x="367" y="596"/>
                  <a:pt x="365" y="600"/>
                  <a:pt x="363" y="599"/>
                </a:cubicBezTo>
                <a:cubicBezTo>
                  <a:pt x="363" y="596"/>
                  <a:pt x="362" y="597"/>
                  <a:pt x="363" y="595"/>
                </a:cubicBezTo>
                <a:cubicBezTo>
                  <a:pt x="354" y="590"/>
                  <a:pt x="347" y="598"/>
                  <a:pt x="340" y="595"/>
                </a:cubicBezTo>
                <a:cubicBezTo>
                  <a:pt x="336" y="596"/>
                  <a:pt x="335" y="601"/>
                  <a:pt x="333" y="604"/>
                </a:cubicBezTo>
                <a:cubicBezTo>
                  <a:pt x="331" y="604"/>
                  <a:pt x="328" y="604"/>
                  <a:pt x="326" y="606"/>
                </a:cubicBezTo>
                <a:cubicBezTo>
                  <a:pt x="324" y="613"/>
                  <a:pt x="333" y="617"/>
                  <a:pt x="340" y="614"/>
                </a:cubicBezTo>
                <a:cubicBezTo>
                  <a:pt x="341" y="607"/>
                  <a:pt x="353" y="608"/>
                  <a:pt x="357" y="612"/>
                </a:cubicBezTo>
                <a:cubicBezTo>
                  <a:pt x="358" y="610"/>
                  <a:pt x="360" y="610"/>
                  <a:pt x="362" y="611"/>
                </a:cubicBezTo>
                <a:cubicBezTo>
                  <a:pt x="362" y="609"/>
                  <a:pt x="361" y="607"/>
                  <a:pt x="363" y="607"/>
                </a:cubicBezTo>
                <a:cubicBezTo>
                  <a:pt x="364" y="610"/>
                  <a:pt x="366" y="611"/>
                  <a:pt x="370" y="612"/>
                </a:cubicBezTo>
                <a:cubicBezTo>
                  <a:pt x="369" y="609"/>
                  <a:pt x="368" y="608"/>
                  <a:pt x="367" y="606"/>
                </a:cubicBezTo>
                <a:cubicBezTo>
                  <a:pt x="366" y="606"/>
                  <a:pt x="363" y="607"/>
                  <a:pt x="363" y="605"/>
                </a:cubicBezTo>
                <a:cubicBezTo>
                  <a:pt x="366" y="605"/>
                  <a:pt x="370" y="603"/>
                  <a:pt x="372" y="600"/>
                </a:cubicBezTo>
                <a:cubicBezTo>
                  <a:pt x="372" y="598"/>
                  <a:pt x="369" y="598"/>
                  <a:pt x="368" y="596"/>
                </a:cubicBezTo>
                <a:cubicBezTo>
                  <a:pt x="369" y="595"/>
                  <a:pt x="370" y="595"/>
                  <a:pt x="372" y="595"/>
                </a:cubicBezTo>
                <a:cubicBezTo>
                  <a:pt x="373" y="598"/>
                  <a:pt x="372" y="600"/>
                  <a:pt x="374" y="603"/>
                </a:cubicBezTo>
                <a:cubicBezTo>
                  <a:pt x="377" y="603"/>
                  <a:pt x="378" y="602"/>
                  <a:pt x="380" y="601"/>
                </a:cubicBezTo>
                <a:cubicBezTo>
                  <a:pt x="381" y="601"/>
                  <a:pt x="380" y="603"/>
                  <a:pt x="382" y="603"/>
                </a:cubicBezTo>
                <a:cubicBezTo>
                  <a:pt x="381" y="598"/>
                  <a:pt x="384" y="594"/>
                  <a:pt x="381" y="591"/>
                </a:cubicBezTo>
                <a:cubicBezTo>
                  <a:pt x="381" y="591"/>
                  <a:pt x="381" y="590"/>
                  <a:pt x="382" y="590"/>
                </a:cubicBezTo>
                <a:cubicBezTo>
                  <a:pt x="385" y="591"/>
                  <a:pt x="384" y="596"/>
                  <a:pt x="383" y="597"/>
                </a:cubicBezTo>
                <a:cubicBezTo>
                  <a:pt x="383" y="600"/>
                  <a:pt x="387" y="601"/>
                  <a:pt x="390" y="601"/>
                </a:cubicBezTo>
                <a:cubicBezTo>
                  <a:pt x="391" y="601"/>
                  <a:pt x="389" y="597"/>
                  <a:pt x="391" y="597"/>
                </a:cubicBezTo>
                <a:cubicBezTo>
                  <a:pt x="390" y="599"/>
                  <a:pt x="393" y="600"/>
                  <a:pt x="394" y="600"/>
                </a:cubicBezTo>
                <a:cubicBezTo>
                  <a:pt x="394" y="599"/>
                  <a:pt x="396" y="600"/>
                  <a:pt x="396" y="599"/>
                </a:cubicBezTo>
                <a:cubicBezTo>
                  <a:pt x="397" y="596"/>
                  <a:pt x="395" y="596"/>
                  <a:pt x="395" y="594"/>
                </a:cubicBezTo>
                <a:cubicBezTo>
                  <a:pt x="396" y="594"/>
                  <a:pt x="396" y="596"/>
                  <a:pt x="398" y="596"/>
                </a:cubicBezTo>
                <a:cubicBezTo>
                  <a:pt x="398" y="593"/>
                  <a:pt x="402" y="593"/>
                  <a:pt x="404" y="589"/>
                </a:cubicBezTo>
                <a:cubicBezTo>
                  <a:pt x="406" y="585"/>
                  <a:pt x="405" y="578"/>
                  <a:pt x="411" y="582"/>
                </a:cubicBezTo>
                <a:cubicBezTo>
                  <a:pt x="409" y="585"/>
                  <a:pt x="407" y="587"/>
                  <a:pt x="406" y="591"/>
                </a:cubicBezTo>
                <a:cubicBezTo>
                  <a:pt x="410" y="594"/>
                  <a:pt x="418" y="592"/>
                  <a:pt x="421" y="588"/>
                </a:cubicBezTo>
                <a:cubicBezTo>
                  <a:pt x="420" y="589"/>
                  <a:pt x="422" y="589"/>
                  <a:pt x="422" y="590"/>
                </a:cubicBezTo>
                <a:cubicBezTo>
                  <a:pt x="424" y="590"/>
                  <a:pt x="424" y="591"/>
                  <a:pt x="426" y="591"/>
                </a:cubicBezTo>
                <a:cubicBezTo>
                  <a:pt x="427" y="590"/>
                  <a:pt x="425" y="587"/>
                  <a:pt x="427" y="587"/>
                </a:cubicBezTo>
                <a:cubicBezTo>
                  <a:pt x="428" y="587"/>
                  <a:pt x="427" y="591"/>
                  <a:pt x="429" y="590"/>
                </a:cubicBezTo>
                <a:cubicBezTo>
                  <a:pt x="430" y="584"/>
                  <a:pt x="440" y="586"/>
                  <a:pt x="441" y="581"/>
                </a:cubicBezTo>
                <a:cubicBezTo>
                  <a:pt x="443" y="581"/>
                  <a:pt x="445" y="580"/>
                  <a:pt x="446" y="579"/>
                </a:cubicBezTo>
                <a:cubicBezTo>
                  <a:pt x="447" y="579"/>
                  <a:pt x="448" y="579"/>
                  <a:pt x="449" y="580"/>
                </a:cubicBezTo>
                <a:cubicBezTo>
                  <a:pt x="447" y="584"/>
                  <a:pt x="447" y="586"/>
                  <a:pt x="445" y="589"/>
                </a:cubicBezTo>
                <a:cubicBezTo>
                  <a:pt x="446" y="589"/>
                  <a:pt x="448" y="589"/>
                  <a:pt x="449" y="590"/>
                </a:cubicBezTo>
                <a:cubicBezTo>
                  <a:pt x="450" y="586"/>
                  <a:pt x="452" y="585"/>
                  <a:pt x="452" y="581"/>
                </a:cubicBezTo>
                <a:cubicBezTo>
                  <a:pt x="453" y="581"/>
                  <a:pt x="453" y="583"/>
                  <a:pt x="454" y="582"/>
                </a:cubicBezTo>
                <a:cubicBezTo>
                  <a:pt x="454" y="581"/>
                  <a:pt x="455" y="580"/>
                  <a:pt x="456" y="579"/>
                </a:cubicBezTo>
                <a:cubicBezTo>
                  <a:pt x="459" y="580"/>
                  <a:pt x="461" y="577"/>
                  <a:pt x="464" y="580"/>
                </a:cubicBezTo>
                <a:cubicBezTo>
                  <a:pt x="464" y="578"/>
                  <a:pt x="466" y="579"/>
                  <a:pt x="467" y="576"/>
                </a:cubicBezTo>
                <a:cubicBezTo>
                  <a:pt x="468" y="576"/>
                  <a:pt x="468" y="578"/>
                  <a:pt x="470" y="578"/>
                </a:cubicBezTo>
                <a:cubicBezTo>
                  <a:pt x="472" y="578"/>
                  <a:pt x="471" y="575"/>
                  <a:pt x="472" y="574"/>
                </a:cubicBezTo>
                <a:cubicBezTo>
                  <a:pt x="473" y="575"/>
                  <a:pt x="473" y="578"/>
                  <a:pt x="475" y="577"/>
                </a:cubicBezTo>
                <a:cubicBezTo>
                  <a:pt x="475" y="575"/>
                  <a:pt x="475" y="577"/>
                  <a:pt x="476" y="577"/>
                </a:cubicBezTo>
                <a:cubicBezTo>
                  <a:pt x="476" y="571"/>
                  <a:pt x="483" y="572"/>
                  <a:pt x="484" y="567"/>
                </a:cubicBezTo>
                <a:cubicBezTo>
                  <a:pt x="481" y="567"/>
                  <a:pt x="482" y="569"/>
                  <a:pt x="480" y="569"/>
                </a:cubicBezTo>
                <a:cubicBezTo>
                  <a:pt x="480" y="567"/>
                  <a:pt x="483" y="568"/>
                  <a:pt x="482" y="565"/>
                </a:cubicBezTo>
                <a:cubicBezTo>
                  <a:pt x="480" y="564"/>
                  <a:pt x="478" y="565"/>
                  <a:pt x="476" y="563"/>
                </a:cubicBezTo>
                <a:cubicBezTo>
                  <a:pt x="478" y="562"/>
                  <a:pt x="478" y="560"/>
                  <a:pt x="480" y="559"/>
                </a:cubicBezTo>
                <a:cubicBezTo>
                  <a:pt x="482" y="559"/>
                  <a:pt x="482" y="561"/>
                  <a:pt x="484" y="560"/>
                </a:cubicBezTo>
                <a:cubicBezTo>
                  <a:pt x="486" y="558"/>
                  <a:pt x="489" y="559"/>
                  <a:pt x="491" y="559"/>
                </a:cubicBezTo>
                <a:cubicBezTo>
                  <a:pt x="492" y="558"/>
                  <a:pt x="491" y="556"/>
                  <a:pt x="491" y="554"/>
                </a:cubicBezTo>
                <a:cubicBezTo>
                  <a:pt x="490" y="554"/>
                  <a:pt x="489" y="555"/>
                  <a:pt x="489" y="554"/>
                </a:cubicBezTo>
                <a:cubicBezTo>
                  <a:pt x="489" y="553"/>
                  <a:pt x="492" y="553"/>
                  <a:pt x="493" y="552"/>
                </a:cubicBezTo>
                <a:cubicBezTo>
                  <a:pt x="492" y="553"/>
                  <a:pt x="494" y="553"/>
                  <a:pt x="494" y="554"/>
                </a:cubicBezTo>
                <a:cubicBezTo>
                  <a:pt x="497" y="554"/>
                  <a:pt x="496" y="554"/>
                  <a:pt x="499" y="554"/>
                </a:cubicBezTo>
                <a:cubicBezTo>
                  <a:pt x="500" y="552"/>
                  <a:pt x="498" y="552"/>
                  <a:pt x="498" y="550"/>
                </a:cubicBezTo>
                <a:cubicBezTo>
                  <a:pt x="499" y="549"/>
                  <a:pt x="499" y="550"/>
                  <a:pt x="501" y="549"/>
                </a:cubicBezTo>
                <a:cubicBezTo>
                  <a:pt x="501" y="547"/>
                  <a:pt x="499" y="546"/>
                  <a:pt x="501" y="545"/>
                </a:cubicBezTo>
                <a:cubicBezTo>
                  <a:pt x="502" y="547"/>
                  <a:pt x="503" y="549"/>
                  <a:pt x="506" y="550"/>
                </a:cubicBezTo>
                <a:cubicBezTo>
                  <a:pt x="507" y="547"/>
                  <a:pt x="510" y="545"/>
                  <a:pt x="512" y="543"/>
                </a:cubicBezTo>
                <a:cubicBezTo>
                  <a:pt x="512" y="545"/>
                  <a:pt x="512" y="546"/>
                  <a:pt x="514" y="545"/>
                </a:cubicBezTo>
                <a:cubicBezTo>
                  <a:pt x="514" y="544"/>
                  <a:pt x="515" y="542"/>
                  <a:pt x="516" y="541"/>
                </a:cubicBezTo>
                <a:cubicBezTo>
                  <a:pt x="516" y="542"/>
                  <a:pt x="518" y="542"/>
                  <a:pt x="520" y="543"/>
                </a:cubicBezTo>
                <a:cubicBezTo>
                  <a:pt x="520" y="539"/>
                  <a:pt x="522" y="538"/>
                  <a:pt x="524" y="537"/>
                </a:cubicBezTo>
                <a:cubicBezTo>
                  <a:pt x="525" y="535"/>
                  <a:pt x="524" y="534"/>
                  <a:pt x="523" y="533"/>
                </a:cubicBezTo>
                <a:cubicBezTo>
                  <a:pt x="526" y="533"/>
                  <a:pt x="525" y="531"/>
                  <a:pt x="525" y="529"/>
                </a:cubicBezTo>
                <a:cubicBezTo>
                  <a:pt x="524" y="529"/>
                  <a:pt x="522" y="531"/>
                  <a:pt x="522" y="529"/>
                </a:cubicBezTo>
                <a:cubicBezTo>
                  <a:pt x="525" y="528"/>
                  <a:pt x="526" y="526"/>
                  <a:pt x="529" y="525"/>
                </a:cubicBezTo>
                <a:cubicBezTo>
                  <a:pt x="529" y="527"/>
                  <a:pt x="530" y="527"/>
                  <a:pt x="532" y="527"/>
                </a:cubicBezTo>
                <a:cubicBezTo>
                  <a:pt x="532" y="524"/>
                  <a:pt x="531" y="525"/>
                  <a:pt x="532" y="522"/>
                </a:cubicBezTo>
                <a:cubicBezTo>
                  <a:pt x="534" y="524"/>
                  <a:pt x="536" y="522"/>
                  <a:pt x="538" y="523"/>
                </a:cubicBezTo>
                <a:cubicBezTo>
                  <a:pt x="538" y="521"/>
                  <a:pt x="538" y="518"/>
                  <a:pt x="541" y="519"/>
                </a:cubicBezTo>
                <a:cubicBezTo>
                  <a:pt x="542" y="517"/>
                  <a:pt x="540" y="517"/>
                  <a:pt x="541" y="514"/>
                </a:cubicBezTo>
                <a:cubicBezTo>
                  <a:pt x="543" y="516"/>
                  <a:pt x="544" y="517"/>
                  <a:pt x="546" y="518"/>
                </a:cubicBezTo>
                <a:cubicBezTo>
                  <a:pt x="547" y="515"/>
                  <a:pt x="549" y="512"/>
                  <a:pt x="553" y="512"/>
                </a:cubicBezTo>
                <a:cubicBezTo>
                  <a:pt x="552" y="510"/>
                  <a:pt x="553" y="509"/>
                  <a:pt x="554" y="507"/>
                </a:cubicBezTo>
                <a:cubicBezTo>
                  <a:pt x="556" y="508"/>
                  <a:pt x="559" y="510"/>
                  <a:pt x="560" y="507"/>
                </a:cubicBezTo>
                <a:cubicBezTo>
                  <a:pt x="561" y="507"/>
                  <a:pt x="561" y="508"/>
                  <a:pt x="562" y="509"/>
                </a:cubicBezTo>
                <a:cubicBezTo>
                  <a:pt x="563" y="508"/>
                  <a:pt x="563" y="506"/>
                  <a:pt x="564" y="505"/>
                </a:cubicBezTo>
                <a:cubicBezTo>
                  <a:pt x="565" y="508"/>
                  <a:pt x="565" y="504"/>
                  <a:pt x="566" y="504"/>
                </a:cubicBezTo>
                <a:cubicBezTo>
                  <a:pt x="565" y="505"/>
                  <a:pt x="566" y="506"/>
                  <a:pt x="568" y="506"/>
                </a:cubicBezTo>
                <a:cubicBezTo>
                  <a:pt x="570" y="504"/>
                  <a:pt x="570" y="502"/>
                  <a:pt x="572" y="499"/>
                </a:cubicBezTo>
                <a:cubicBezTo>
                  <a:pt x="573" y="498"/>
                  <a:pt x="572" y="497"/>
                  <a:pt x="571" y="496"/>
                </a:cubicBezTo>
                <a:cubicBezTo>
                  <a:pt x="573" y="497"/>
                  <a:pt x="575" y="496"/>
                  <a:pt x="575" y="495"/>
                </a:cubicBezTo>
                <a:cubicBezTo>
                  <a:pt x="575" y="493"/>
                  <a:pt x="573" y="493"/>
                  <a:pt x="574" y="491"/>
                </a:cubicBezTo>
                <a:cubicBezTo>
                  <a:pt x="578" y="492"/>
                  <a:pt x="577" y="488"/>
                  <a:pt x="578" y="487"/>
                </a:cubicBezTo>
                <a:cubicBezTo>
                  <a:pt x="583" y="488"/>
                  <a:pt x="588" y="483"/>
                  <a:pt x="589" y="479"/>
                </a:cubicBezTo>
                <a:cubicBezTo>
                  <a:pt x="589" y="479"/>
                  <a:pt x="590" y="479"/>
                  <a:pt x="591" y="479"/>
                </a:cubicBezTo>
                <a:cubicBezTo>
                  <a:pt x="590" y="472"/>
                  <a:pt x="584" y="474"/>
                  <a:pt x="583" y="468"/>
                </a:cubicBezTo>
                <a:cubicBezTo>
                  <a:pt x="578" y="470"/>
                  <a:pt x="575" y="466"/>
                  <a:pt x="573" y="470"/>
                </a:cubicBezTo>
                <a:cubicBezTo>
                  <a:pt x="572" y="465"/>
                  <a:pt x="575" y="464"/>
                  <a:pt x="575" y="460"/>
                </a:cubicBezTo>
                <a:cubicBezTo>
                  <a:pt x="579" y="460"/>
                  <a:pt x="577" y="455"/>
                  <a:pt x="583" y="456"/>
                </a:cubicBezTo>
                <a:cubicBezTo>
                  <a:pt x="583" y="454"/>
                  <a:pt x="583" y="453"/>
                  <a:pt x="583" y="451"/>
                </a:cubicBezTo>
                <a:cubicBezTo>
                  <a:pt x="584" y="451"/>
                  <a:pt x="585" y="451"/>
                  <a:pt x="586" y="451"/>
                </a:cubicBezTo>
                <a:cubicBezTo>
                  <a:pt x="587" y="450"/>
                  <a:pt x="586" y="448"/>
                  <a:pt x="588" y="448"/>
                </a:cubicBezTo>
                <a:cubicBezTo>
                  <a:pt x="593" y="451"/>
                  <a:pt x="597" y="446"/>
                  <a:pt x="598" y="441"/>
                </a:cubicBezTo>
                <a:cubicBezTo>
                  <a:pt x="597" y="441"/>
                  <a:pt x="597" y="440"/>
                  <a:pt x="596" y="440"/>
                </a:cubicBezTo>
                <a:cubicBezTo>
                  <a:pt x="604" y="443"/>
                  <a:pt x="608" y="430"/>
                  <a:pt x="603" y="427"/>
                </a:cubicBezTo>
                <a:cubicBezTo>
                  <a:pt x="604" y="427"/>
                  <a:pt x="604" y="428"/>
                  <a:pt x="606" y="427"/>
                </a:cubicBezTo>
                <a:cubicBezTo>
                  <a:pt x="608" y="425"/>
                  <a:pt x="610" y="423"/>
                  <a:pt x="613" y="421"/>
                </a:cubicBezTo>
                <a:cubicBezTo>
                  <a:pt x="613" y="419"/>
                  <a:pt x="610" y="420"/>
                  <a:pt x="611" y="417"/>
                </a:cubicBezTo>
                <a:cubicBezTo>
                  <a:pt x="615" y="415"/>
                  <a:pt x="616" y="407"/>
                  <a:pt x="623" y="409"/>
                </a:cubicBezTo>
                <a:cubicBezTo>
                  <a:pt x="623" y="406"/>
                  <a:pt x="622" y="405"/>
                  <a:pt x="621" y="403"/>
                </a:cubicBezTo>
                <a:cubicBezTo>
                  <a:pt x="624" y="400"/>
                  <a:pt x="627" y="397"/>
                  <a:pt x="633" y="397"/>
                </a:cubicBezTo>
                <a:cubicBezTo>
                  <a:pt x="635" y="392"/>
                  <a:pt x="642" y="386"/>
                  <a:pt x="646" y="389"/>
                </a:cubicBezTo>
                <a:cubicBezTo>
                  <a:pt x="649" y="389"/>
                  <a:pt x="653" y="388"/>
                  <a:pt x="655" y="390"/>
                </a:cubicBezTo>
                <a:cubicBezTo>
                  <a:pt x="653" y="389"/>
                  <a:pt x="653" y="391"/>
                  <a:pt x="652" y="392"/>
                </a:cubicBezTo>
                <a:cubicBezTo>
                  <a:pt x="654" y="395"/>
                  <a:pt x="657" y="396"/>
                  <a:pt x="659" y="399"/>
                </a:cubicBezTo>
                <a:cubicBezTo>
                  <a:pt x="655" y="400"/>
                  <a:pt x="649" y="402"/>
                  <a:pt x="647" y="396"/>
                </a:cubicBezTo>
                <a:cubicBezTo>
                  <a:pt x="640" y="400"/>
                  <a:pt x="635" y="406"/>
                  <a:pt x="627" y="408"/>
                </a:cubicBezTo>
                <a:cubicBezTo>
                  <a:pt x="634" y="422"/>
                  <a:pt x="620" y="432"/>
                  <a:pt x="617" y="444"/>
                </a:cubicBezTo>
                <a:cubicBezTo>
                  <a:pt x="619" y="448"/>
                  <a:pt x="623" y="450"/>
                  <a:pt x="627" y="451"/>
                </a:cubicBezTo>
                <a:cubicBezTo>
                  <a:pt x="628" y="450"/>
                  <a:pt x="626" y="450"/>
                  <a:pt x="626" y="449"/>
                </a:cubicBezTo>
                <a:cubicBezTo>
                  <a:pt x="629" y="448"/>
                  <a:pt x="633" y="445"/>
                  <a:pt x="634" y="444"/>
                </a:cubicBezTo>
                <a:cubicBezTo>
                  <a:pt x="632" y="449"/>
                  <a:pt x="627" y="451"/>
                  <a:pt x="625" y="455"/>
                </a:cubicBezTo>
                <a:cubicBezTo>
                  <a:pt x="619" y="454"/>
                  <a:pt x="615" y="459"/>
                  <a:pt x="615" y="464"/>
                </a:cubicBezTo>
                <a:cubicBezTo>
                  <a:pt x="617" y="465"/>
                  <a:pt x="618" y="467"/>
                  <a:pt x="621" y="468"/>
                </a:cubicBezTo>
                <a:cubicBezTo>
                  <a:pt x="622" y="468"/>
                  <a:pt x="623" y="468"/>
                  <a:pt x="624" y="468"/>
                </a:cubicBezTo>
                <a:cubicBezTo>
                  <a:pt x="624" y="466"/>
                  <a:pt x="626" y="467"/>
                  <a:pt x="627" y="465"/>
                </a:cubicBezTo>
                <a:cubicBezTo>
                  <a:pt x="628" y="466"/>
                  <a:pt x="630" y="466"/>
                  <a:pt x="632" y="466"/>
                </a:cubicBezTo>
                <a:cubicBezTo>
                  <a:pt x="633" y="466"/>
                  <a:pt x="633" y="464"/>
                  <a:pt x="634" y="464"/>
                </a:cubicBezTo>
                <a:cubicBezTo>
                  <a:pt x="633" y="465"/>
                  <a:pt x="633" y="466"/>
                  <a:pt x="636" y="467"/>
                </a:cubicBezTo>
                <a:cubicBezTo>
                  <a:pt x="638" y="464"/>
                  <a:pt x="638" y="458"/>
                  <a:pt x="643" y="458"/>
                </a:cubicBezTo>
                <a:cubicBezTo>
                  <a:pt x="643" y="458"/>
                  <a:pt x="643" y="456"/>
                  <a:pt x="644" y="456"/>
                </a:cubicBezTo>
                <a:cubicBezTo>
                  <a:pt x="649" y="458"/>
                  <a:pt x="656" y="451"/>
                  <a:pt x="655" y="444"/>
                </a:cubicBezTo>
                <a:cubicBezTo>
                  <a:pt x="657" y="445"/>
                  <a:pt x="657" y="449"/>
                  <a:pt x="660" y="449"/>
                </a:cubicBezTo>
                <a:cubicBezTo>
                  <a:pt x="660" y="445"/>
                  <a:pt x="658" y="442"/>
                  <a:pt x="660" y="440"/>
                </a:cubicBezTo>
                <a:cubicBezTo>
                  <a:pt x="661" y="442"/>
                  <a:pt x="660" y="446"/>
                  <a:pt x="663" y="446"/>
                </a:cubicBezTo>
                <a:cubicBezTo>
                  <a:pt x="662" y="440"/>
                  <a:pt x="662" y="438"/>
                  <a:pt x="666" y="436"/>
                </a:cubicBezTo>
                <a:cubicBezTo>
                  <a:pt x="666" y="438"/>
                  <a:pt x="667" y="439"/>
                  <a:pt x="667" y="440"/>
                </a:cubicBezTo>
                <a:cubicBezTo>
                  <a:pt x="670" y="440"/>
                  <a:pt x="668" y="436"/>
                  <a:pt x="670" y="436"/>
                </a:cubicBezTo>
                <a:cubicBezTo>
                  <a:pt x="673" y="439"/>
                  <a:pt x="677" y="436"/>
                  <a:pt x="680" y="439"/>
                </a:cubicBezTo>
                <a:cubicBezTo>
                  <a:pt x="682" y="437"/>
                  <a:pt x="682" y="436"/>
                  <a:pt x="684" y="438"/>
                </a:cubicBezTo>
                <a:cubicBezTo>
                  <a:pt x="684" y="435"/>
                  <a:pt x="685" y="434"/>
                  <a:pt x="685" y="431"/>
                </a:cubicBezTo>
                <a:cubicBezTo>
                  <a:pt x="688" y="433"/>
                  <a:pt x="690" y="429"/>
                  <a:pt x="691" y="427"/>
                </a:cubicBezTo>
                <a:cubicBezTo>
                  <a:pt x="690" y="426"/>
                  <a:pt x="688" y="426"/>
                  <a:pt x="687" y="425"/>
                </a:cubicBezTo>
                <a:cubicBezTo>
                  <a:pt x="689" y="423"/>
                  <a:pt x="690" y="421"/>
                  <a:pt x="693" y="420"/>
                </a:cubicBezTo>
                <a:cubicBezTo>
                  <a:pt x="693" y="416"/>
                  <a:pt x="691" y="415"/>
                  <a:pt x="690" y="412"/>
                </a:cubicBezTo>
                <a:cubicBezTo>
                  <a:pt x="688" y="412"/>
                  <a:pt x="687" y="417"/>
                  <a:pt x="686" y="416"/>
                </a:cubicBezTo>
                <a:cubicBezTo>
                  <a:pt x="689" y="413"/>
                  <a:pt x="686" y="410"/>
                  <a:pt x="687" y="406"/>
                </a:cubicBezTo>
                <a:cubicBezTo>
                  <a:pt x="685" y="405"/>
                  <a:pt x="685" y="409"/>
                  <a:pt x="685" y="408"/>
                </a:cubicBezTo>
                <a:cubicBezTo>
                  <a:pt x="685" y="403"/>
                  <a:pt x="687" y="400"/>
                  <a:pt x="688" y="396"/>
                </a:cubicBezTo>
                <a:cubicBezTo>
                  <a:pt x="688" y="400"/>
                  <a:pt x="691" y="396"/>
                  <a:pt x="691" y="397"/>
                </a:cubicBezTo>
                <a:cubicBezTo>
                  <a:pt x="689" y="399"/>
                  <a:pt x="688" y="402"/>
                  <a:pt x="687" y="405"/>
                </a:cubicBezTo>
                <a:cubicBezTo>
                  <a:pt x="689" y="406"/>
                  <a:pt x="690" y="406"/>
                  <a:pt x="692" y="407"/>
                </a:cubicBezTo>
                <a:cubicBezTo>
                  <a:pt x="692" y="404"/>
                  <a:pt x="693" y="405"/>
                  <a:pt x="696" y="405"/>
                </a:cubicBezTo>
                <a:cubicBezTo>
                  <a:pt x="697" y="404"/>
                  <a:pt x="695" y="402"/>
                  <a:pt x="696" y="402"/>
                </a:cubicBezTo>
                <a:cubicBezTo>
                  <a:pt x="697" y="403"/>
                  <a:pt x="697" y="404"/>
                  <a:pt x="699" y="404"/>
                </a:cubicBezTo>
                <a:cubicBezTo>
                  <a:pt x="699" y="403"/>
                  <a:pt x="698" y="402"/>
                  <a:pt x="699" y="401"/>
                </a:cubicBezTo>
                <a:cubicBezTo>
                  <a:pt x="700" y="402"/>
                  <a:pt x="701" y="402"/>
                  <a:pt x="703" y="403"/>
                </a:cubicBezTo>
                <a:cubicBezTo>
                  <a:pt x="704" y="399"/>
                  <a:pt x="707" y="401"/>
                  <a:pt x="708" y="397"/>
                </a:cubicBezTo>
                <a:cubicBezTo>
                  <a:pt x="707" y="399"/>
                  <a:pt x="708" y="399"/>
                  <a:pt x="709" y="400"/>
                </a:cubicBezTo>
                <a:cubicBezTo>
                  <a:pt x="712" y="400"/>
                  <a:pt x="712" y="396"/>
                  <a:pt x="715" y="395"/>
                </a:cubicBezTo>
                <a:cubicBezTo>
                  <a:pt x="714" y="397"/>
                  <a:pt x="713" y="398"/>
                  <a:pt x="713" y="399"/>
                </a:cubicBezTo>
                <a:cubicBezTo>
                  <a:pt x="714" y="401"/>
                  <a:pt x="716" y="404"/>
                  <a:pt x="718" y="405"/>
                </a:cubicBezTo>
                <a:cubicBezTo>
                  <a:pt x="717" y="405"/>
                  <a:pt x="716" y="406"/>
                  <a:pt x="715" y="406"/>
                </a:cubicBezTo>
                <a:cubicBezTo>
                  <a:pt x="716" y="412"/>
                  <a:pt x="722" y="408"/>
                  <a:pt x="725" y="407"/>
                </a:cubicBezTo>
                <a:cubicBezTo>
                  <a:pt x="725" y="409"/>
                  <a:pt x="721" y="409"/>
                  <a:pt x="723" y="411"/>
                </a:cubicBezTo>
                <a:cubicBezTo>
                  <a:pt x="726" y="411"/>
                  <a:pt x="727" y="409"/>
                  <a:pt x="729" y="411"/>
                </a:cubicBezTo>
                <a:cubicBezTo>
                  <a:pt x="725" y="413"/>
                  <a:pt x="722" y="417"/>
                  <a:pt x="717" y="415"/>
                </a:cubicBezTo>
                <a:cubicBezTo>
                  <a:pt x="716" y="417"/>
                  <a:pt x="715" y="418"/>
                  <a:pt x="715" y="421"/>
                </a:cubicBezTo>
                <a:cubicBezTo>
                  <a:pt x="714" y="422"/>
                  <a:pt x="717" y="421"/>
                  <a:pt x="717" y="423"/>
                </a:cubicBezTo>
                <a:cubicBezTo>
                  <a:pt x="716" y="423"/>
                  <a:pt x="715" y="424"/>
                  <a:pt x="716" y="425"/>
                </a:cubicBezTo>
                <a:cubicBezTo>
                  <a:pt x="716" y="425"/>
                  <a:pt x="716" y="425"/>
                  <a:pt x="717" y="426"/>
                </a:cubicBezTo>
                <a:cubicBezTo>
                  <a:pt x="721" y="424"/>
                  <a:pt x="723" y="421"/>
                  <a:pt x="727" y="420"/>
                </a:cubicBezTo>
                <a:cubicBezTo>
                  <a:pt x="728" y="418"/>
                  <a:pt x="727" y="418"/>
                  <a:pt x="727" y="416"/>
                </a:cubicBezTo>
                <a:cubicBezTo>
                  <a:pt x="729" y="416"/>
                  <a:pt x="728" y="415"/>
                  <a:pt x="730" y="415"/>
                </a:cubicBezTo>
                <a:cubicBezTo>
                  <a:pt x="728" y="416"/>
                  <a:pt x="729" y="416"/>
                  <a:pt x="730" y="417"/>
                </a:cubicBezTo>
                <a:cubicBezTo>
                  <a:pt x="736" y="414"/>
                  <a:pt x="737" y="420"/>
                  <a:pt x="742" y="420"/>
                </a:cubicBezTo>
                <a:cubicBezTo>
                  <a:pt x="745" y="418"/>
                  <a:pt x="749" y="416"/>
                  <a:pt x="750" y="411"/>
                </a:cubicBezTo>
                <a:cubicBezTo>
                  <a:pt x="751" y="415"/>
                  <a:pt x="749" y="417"/>
                  <a:pt x="748" y="421"/>
                </a:cubicBezTo>
                <a:cubicBezTo>
                  <a:pt x="750" y="422"/>
                  <a:pt x="751" y="422"/>
                  <a:pt x="754" y="423"/>
                </a:cubicBezTo>
                <a:cubicBezTo>
                  <a:pt x="753" y="423"/>
                  <a:pt x="753" y="424"/>
                  <a:pt x="754" y="425"/>
                </a:cubicBezTo>
                <a:cubicBezTo>
                  <a:pt x="756" y="426"/>
                  <a:pt x="759" y="426"/>
                  <a:pt x="762" y="425"/>
                </a:cubicBezTo>
                <a:cubicBezTo>
                  <a:pt x="760" y="427"/>
                  <a:pt x="765" y="427"/>
                  <a:pt x="766" y="429"/>
                </a:cubicBezTo>
                <a:cubicBezTo>
                  <a:pt x="765" y="430"/>
                  <a:pt x="762" y="428"/>
                  <a:pt x="762" y="431"/>
                </a:cubicBezTo>
                <a:cubicBezTo>
                  <a:pt x="765" y="430"/>
                  <a:pt x="767" y="431"/>
                  <a:pt x="770" y="432"/>
                </a:cubicBezTo>
                <a:cubicBezTo>
                  <a:pt x="779" y="428"/>
                  <a:pt x="790" y="425"/>
                  <a:pt x="800" y="426"/>
                </a:cubicBezTo>
                <a:cubicBezTo>
                  <a:pt x="809" y="426"/>
                  <a:pt x="814" y="431"/>
                  <a:pt x="818" y="425"/>
                </a:cubicBezTo>
                <a:cubicBezTo>
                  <a:pt x="818" y="422"/>
                  <a:pt x="815" y="423"/>
                  <a:pt x="816" y="421"/>
                </a:cubicBezTo>
                <a:cubicBezTo>
                  <a:pt x="817" y="422"/>
                  <a:pt x="819" y="424"/>
                  <a:pt x="819" y="427"/>
                </a:cubicBezTo>
                <a:cubicBezTo>
                  <a:pt x="817" y="427"/>
                  <a:pt x="816" y="428"/>
                  <a:pt x="815" y="430"/>
                </a:cubicBezTo>
                <a:cubicBezTo>
                  <a:pt x="818" y="431"/>
                  <a:pt x="823" y="434"/>
                  <a:pt x="828" y="435"/>
                </a:cubicBezTo>
                <a:cubicBezTo>
                  <a:pt x="837" y="437"/>
                  <a:pt x="843" y="432"/>
                  <a:pt x="848" y="428"/>
                </a:cubicBezTo>
                <a:cubicBezTo>
                  <a:pt x="848" y="425"/>
                  <a:pt x="849" y="424"/>
                  <a:pt x="850" y="423"/>
                </a:cubicBezTo>
                <a:cubicBezTo>
                  <a:pt x="849" y="427"/>
                  <a:pt x="852" y="429"/>
                  <a:pt x="853" y="432"/>
                </a:cubicBezTo>
                <a:cubicBezTo>
                  <a:pt x="852" y="435"/>
                  <a:pt x="851" y="437"/>
                  <a:pt x="848" y="438"/>
                </a:cubicBezTo>
                <a:cubicBezTo>
                  <a:pt x="850" y="442"/>
                  <a:pt x="856" y="443"/>
                  <a:pt x="861" y="444"/>
                </a:cubicBezTo>
                <a:cubicBezTo>
                  <a:pt x="868" y="447"/>
                  <a:pt x="875" y="452"/>
                  <a:pt x="883" y="452"/>
                </a:cubicBezTo>
                <a:cubicBezTo>
                  <a:pt x="884" y="455"/>
                  <a:pt x="888" y="456"/>
                  <a:pt x="889" y="458"/>
                </a:cubicBezTo>
                <a:cubicBezTo>
                  <a:pt x="890" y="459"/>
                  <a:pt x="890" y="460"/>
                  <a:pt x="890" y="461"/>
                </a:cubicBezTo>
                <a:cubicBezTo>
                  <a:pt x="896" y="466"/>
                  <a:pt x="903" y="470"/>
                  <a:pt x="910" y="473"/>
                </a:cubicBezTo>
                <a:cubicBezTo>
                  <a:pt x="911" y="473"/>
                  <a:pt x="910" y="472"/>
                  <a:pt x="912" y="472"/>
                </a:cubicBezTo>
                <a:cubicBezTo>
                  <a:pt x="914" y="474"/>
                  <a:pt x="917" y="476"/>
                  <a:pt x="920" y="478"/>
                </a:cubicBezTo>
                <a:cubicBezTo>
                  <a:pt x="923" y="476"/>
                  <a:pt x="921" y="475"/>
                  <a:pt x="920" y="473"/>
                </a:cubicBezTo>
                <a:cubicBezTo>
                  <a:pt x="924" y="475"/>
                  <a:pt x="928" y="471"/>
                  <a:pt x="931" y="470"/>
                </a:cubicBezTo>
                <a:cubicBezTo>
                  <a:pt x="931" y="467"/>
                  <a:pt x="929" y="465"/>
                  <a:pt x="928" y="463"/>
                </a:cubicBezTo>
                <a:cubicBezTo>
                  <a:pt x="930" y="464"/>
                  <a:pt x="931" y="463"/>
                  <a:pt x="931" y="462"/>
                </a:cubicBezTo>
                <a:cubicBezTo>
                  <a:pt x="934" y="463"/>
                  <a:pt x="931" y="466"/>
                  <a:pt x="932" y="468"/>
                </a:cubicBezTo>
                <a:cubicBezTo>
                  <a:pt x="935" y="468"/>
                  <a:pt x="936" y="466"/>
                  <a:pt x="939" y="466"/>
                </a:cubicBezTo>
                <a:cubicBezTo>
                  <a:pt x="944" y="467"/>
                  <a:pt x="944" y="472"/>
                  <a:pt x="950" y="472"/>
                </a:cubicBezTo>
                <a:cubicBezTo>
                  <a:pt x="951" y="469"/>
                  <a:pt x="951" y="467"/>
                  <a:pt x="950" y="464"/>
                </a:cubicBezTo>
                <a:cubicBezTo>
                  <a:pt x="950" y="464"/>
                  <a:pt x="950" y="464"/>
                  <a:pt x="950" y="464"/>
                </a:cubicBezTo>
                <a:cubicBezTo>
                  <a:pt x="950" y="464"/>
                  <a:pt x="950" y="464"/>
                  <a:pt x="950" y="464"/>
                </a:cubicBezTo>
                <a:cubicBezTo>
                  <a:pt x="951" y="468"/>
                  <a:pt x="956" y="472"/>
                  <a:pt x="957" y="474"/>
                </a:cubicBezTo>
                <a:cubicBezTo>
                  <a:pt x="958" y="477"/>
                  <a:pt x="960" y="481"/>
                  <a:pt x="961" y="484"/>
                </a:cubicBezTo>
                <a:cubicBezTo>
                  <a:pt x="962" y="492"/>
                  <a:pt x="968" y="495"/>
                  <a:pt x="968" y="503"/>
                </a:cubicBezTo>
                <a:cubicBezTo>
                  <a:pt x="965" y="506"/>
                  <a:pt x="970" y="510"/>
                  <a:pt x="969" y="513"/>
                </a:cubicBezTo>
                <a:cubicBezTo>
                  <a:pt x="971" y="514"/>
                  <a:pt x="971" y="513"/>
                  <a:pt x="973" y="513"/>
                </a:cubicBezTo>
                <a:cubicBezTo>
                  <a:pt x="974" y="507"/>
                  <a:pt x="980" y="505"/>
                  <a:pt x="978" y="499"/>
                </a:cubicBezTo>
                <a:cubicBezTo>
                  <a:pt x="979" y="499"/>
                  <a:pt x="979" y="500"/>
                  <a:pt x="981" y="500"/>
                </a:cubicBezTo>
                <a:cubicBezTo>
                  <a:pt x="981" y="499"/>
                  <a:pt x="982" y="498"/>
                  <a:pt x="983" y="497"/>
                </a:cubicBezTo>
                <a:cubicBezTo>
                  <a:pt x="982" y="495"/>
                  <a:pt x="981" y="494"/>
                  <a:pt x="981" y="493"/>
                </a:cubicBezTo>
                <a:cubicBezTo>
                  <a:pt x="982" y="493"/>
                  <a:pt x="982" y="493"/>
                  <a:pt x="982" y="493"/>
                </a:cubicBezTo>
                <a:cubicBezTo>
                  <a:pt x="979" y="487"/>
                  <a:pt x="971" y="482"/>
                  <a:pt x="969" y="477"/>
                </a:cubicBezTo>
                <a:cubicBezTo>
                  <a:pt x="973" y="479"/>
                  <a:pt x="976" y="487"/>
                  <a:pt x="982" y="489"/>
                </a:cubicBezTo>
                <a:cubicBezTo>
                  <a:pt x="980" y="481"/>
                  <a:pt x="971" y="475"/>
                  <a:pt x="969" y="468"/>
                </a:cubicBezTo>
                <a:cubicBezTo>
                  <a:pt x="967" y="467"/>
                  <a:pt x="967" y="470"/>
                  <a:pt x="966" y="468"/>
                </a:cubicBezTo>
                <a:cubicBezTo>
                  <a:pt x="967" y="468"/>
                  <a:pt x="968" y="467"/>
                  <a:pt x="970" y="467"/>
                </a:cubicBezTo>
                <a:cubicBezTo>
                  <a:pt x="971" y="474"/>
                  <a:pt x="978" y="474"/>
                  <a:pt x="981" y="480"/>
                </a:cubicBezTo>
                <a:cubicBezTo>
                  <a:pt x="984" y="480"/>
                  <a:pt x="986" y="481"/>
                  <a:pt x="987" y="482"/>
                </a:cubicBezTo>
                <a:cubicBezTo>
                  <a:pt x="985" y="483"/>
                  <a:pt x="985" y="481"/>
                  <a:pt x="983" y="482"/>
                </a:cubicBezTo>
                <a:cubicBezTo>
                  <a:pt x="982" y="486"/>
                  <a:pt x="984" y="488"/>
                  <a:pt x="987" y="489"/>
                </a:cubicBezTo>
                <a:cubicBezTo>
                  <a:pt x="987" y="492"/>
                  <a:pt x="989" y="492"/>
                  <a:pt x="989" y="495"/>
                </a:cubicBezTo>
                <a:cubicBezTo>
                  <a:pt x="990" y="496"/>
                  <a:pt x="992" y="495"/>
                  <a:pt x="993" y="496"/>
                </a:cubicBezTo>
                <a:cubicBezTo>
                  <a:pt x="992" y="497"/>
                  <a:pt x="990" y="497"/>
                  <a:pt x="989" y="497"/>
                </a:cubicBezTo>
                <a:cubicBezTo>
                  <a:pt x="989" y="500"/>
                  <a:pt x="991" y="500"/>
                  <a:pt x="989" y="502"/>
                </a:cubicBezTo>
                <a:cubicBezTo>
                  <a:pt x="992" y="502"/>
                  <a:pt x="996" y="506"/>
                  <a:pt x="998" y="502"/>
                </a:cubicBezTo>
                <a:cubicBezTo>
                  <a:pt x="998" y="503"/>
                  <a:pt x="998" y="503"/>
                  <a:pt x="998" y="504"/>
                </a:cubicBezTo>
                <a:cubicBezTo>
                  <a:pt x="1003" y="504"/>
                  <a:pt x="1006" y="508"/>
                  <a:pt x="1008" y="511"/>
                </a:cubicBezTo>
                <a:cubicBezTo>
                  <a:pt x="1010" y="511"/>
                  <a:pt x="1011" y="513"/>
                  <a:pt x="1014" y="513"/>
                </a:cubicBezTo>
                <a:cubicBezTo>
                  <a:pt x="1014" y="515"/>
                  <a:pt x="1016" y="516"/>
                  <a:pt x="1014" y="517"/>
                </a:cubicBezTo>
                <a:cubicBezTo>
                  <a:pt x="1010" y="513"/>
                  <a:pt x="1005" y="510"/>
                  <a:pt x="1001" y="505"/>
                </a:cubicBezTo>
                <a:cubicBezTo>
                  <a:pt x="994" y="508"/>
                  <a:pt x="987" y="504"/>
                  <a:pt x="981" y="507"/>
                </a:cubicBezTo>
                <a:cubicBezTo>
                  <a:pt x="981" y="509"/>
                  <a:pt x="981" y="510"/>
                  <a:pt x="981" y="511"/>
                </a:cubicBezTo>
                <a:cubicBezTo>
                  <a:pt x="985" y="511"/>
                  <a:pt x="986" y="515"/>
                  <a:pt x="986" y="517"/>
                </a:cubicBezTo>
                <a:cubicBezTo>
                  <a:pt x="984" y="515"/>
                  <a:pt x="981" y="514"/>
                  <a:pt x="977" y="514"/>
                </a:cubicBezTo>
                <a:cubicBezTo>
                  <a:pt x="973" y="518"/>
                  <a:pt x="976" y="525"/>
                  <a:pt x="981" y="527"/>
                </a:cubicBezTo>
                <a:cubicBezTo>
                  <a:pt x="980" y="527"/>
                  <a:pt x="979" y="528"/>
                  <a:pt x="979" y="529"/>
                </a:cubicBezTo>
                <a:cubicBezTo>
                  <a:pt x="983" y="529"/>
                  <a:pt x="985" y="531"/>
                  <a:pt x="986" y="533"/>
                </a:cubicBezTo>
                <a:cubicBezTo>
                  <a:pt x="985" y="533"/>
                  <a:pt x="984" y="532"/>
                  <a:pt x="983" y="532"/>
                </a:cubicBezTo>
                <a:cubicBezTo>
                  <a:pt x="981" y="537"/>
                  <a:pt x="984" y="547"/>
                  <a:pt x="990" y="549"/>
                </a:cubicBezTo>
                <a:cubicBezTo>
                  <a:pt x="989" y="546"/>
                  <a:pt x="990" y="546"/>
                  <a:pt x="989" y="544"/>
                </a:cubicBezTo>
                <a:cubicBezTo>
                  <a:pt x="990" y="545"/>
                  <a:pt x="990" y="546"/>
                  <a:pt x="992" y="545"/>
                </a:cubicBezTo>
                <a:cubicBezTo>
                  <a:pt x="993" y="541"/>
                  <a:pt x="991" y="538"/>
                  <a:pt x="993" y="536"/>
                </a:cubicBezTo>
                <a:cubicBezTo>
                  <a:pt x="991" y="532"/>
                  <a:pt x="991" y="532"/>
                  <a:pt x="990" y="526"/>
                </a:cubicBezTo>
                <a:cubicBezTo>
                  <a:pt x="991" y="527"/>
                  <a:pt x="991" y="526"/>
                  <a:pt x="993" y="526"/>
                </a:cubicBezTo>
                <a:cubicBezTo>
                  <a:pt x="993" y="528"/>
                  <a:pt x="993" y="529"/>
                  <a:pt x="994" y="530"/>
                </a:cubicBezTo>
                <a:cubicBezTo>
                  <a:pt x="999" y="531"/>
                  <a:pt x="1000" y="526"/>
                  <a:pt x="1005" y="528"/>
                </a:cubicBezTo>
                <a:cubicBezTo>
                  <a:pt x="1006" y="527"/>
                  <a:pt x="1005" y="525"/>
                  <a:pt x="1006" y="524"/>
                </a:cubicBezTo>
                <a:cubicBezTo>
                  <a:pt x="1014" y="526"/>
                  <a:pt x="1014" y="519"/>
                  <a:pt x="1019" y="518"/>
                </a:cubicBezTo>
                <a:cubicBezTo>
                  <a:pt x="1021" y="521"/>
                  <a:pt x="1019" y="520"/>
                  <a:pt x="1020" y="524"/>
                </a:cubicBezTo>
                <a:cubicBezTo>
                  <a:pt x="1018" y="522"/>
                  <a:pt x="1018" y="524"/>
                  <a:pt x="1017" y="525"/>
                </a:cubicBezTo>
                <a:cubicBezTo>
                  <a:pt x="1014" y="522"/>
                  <a:pt x="1013" y="525"/>
                  <a:pt x="1009" y="525"/>
                </a:cubicBezTo>
                <a:cubicBezTo>
                  <a:pt x="1008" y="526"/>
                  <a:pt x="1007" y="528"/>
                  <a:pt x="1007" y="532"/>
                </a:cubicBezTo>
                <a:cubicBezTo>
                  <a:pt x="1010" y="532"/>
                  <a:pt x="1011" y="533"/>
                  <a:pt x="1012" y="534"/>
                </a:cubicBezTo>
                <a:cubicBezTo>
                  <a:pt x="1014" y="534"/>
                  <a:pt x="1014" y="533"/>
                  <a:pt x="1016" y="533"/>
                </a:cubicBezTo>
                <a:cubicBezTo>
                  <a:pt x="1016" y="536"/>
                  <a:pt x="1017" y="539"/>
                  <a:pt x="1020" y="540"/>
                </a:cubicBezTo>
                <a:cubicBezTo>
                  <a:pt x="1020" y="539"/>
                  <a:pt x="1021" y="538"/>
                  <a:pt x="1022" y="538"/>
                </a:cubicBezTo>
                <a:cubicBezTo>
                  <a:pt x="1023" y="540"/>
                  <a:pt x="1023" y="541"/>
                  <a:pt x="1025" y="543"/>
                </a:cubicBezTo>
                <a:cubicBezTo>
                  <a:pt x="1028" y="543"/>
                  <a:pt x="1030" y="542"/>
                  <a:pt x="1031" y="541"/>
                </a:cubicBezTo>
                <a:cubicBezTo>
                  <a:pt x="1032" y="538"/>
                  <a:pt x="1029" y="538"/>
                  <a:pt x="1029" y="536"/>
                </a:cubicBezTo>
                <a:cubicBezTo>
                  <a:pt x="1031" y="537"/>
                  <a:pt x="1030" y="534"/>
                  <a:pt x="1031" y="534"/>
                </a:cubicBezTo>
                <a:cubicBezTo>
                  <a:pt x="1032" y="540"/>
                  <a:pt x="1033" y="546"/>
                  <a:pt x="1029" y="548"/>
                </a:cubicBezTo>
                <a:cubicBezTo>
                  <a:pt x="1031" y="550"/>
                  <a:pt x="1032" y="553"/>
                  <a:pt x="1033" y="555"/>
                </a:cubicBezTo>
                <a:cubicBezTo>
                  <a:pt x="1036" y="554"/>
                  <a:pt x="1037" y="556"/>
                  <a:pt x="1039" y="556"/>
                </a:cubicBezTo>
                <a:cubicBezTo>
                  <a:pt x="1040" y="551"/>
                  <a:pt x="1040" y="549"/>
                  <a:pt x="1041" y="543"/>
                </a:cubicBezTo>
                <a:cubicBezTo>
                  <a:pt x="1041" y="545"/>
                  <a:pt x="1041" y="550"/>
                  <a:pt x="1044" y="551"/>
                </a:cubicBezTo>
                <a:cubicBezTo>
                  <a:pt x="1040" y="556"/>
                  <a:pt x="1041" y="568"/>
                  <a:pt x="1048" y="568"/>
                </a:cubicBezTo>
                <a:cubicBezTo>
                  <a:pt x="1048" y="567"/>
                  <a:pt x="1047" y="564"/>
                  <a:pt x="1048" y="563"/>
                </a:cubicBezTo>
                <a:cubicBezTo>
                  <a:pt x="1050" y="567"/>
                  <a:pt x="1050" y="569"/>
                  <a:pt x="1050" y="572"/>
                </a:cubicBezTo>
                <a:cubicBezTo>
                  <a:pt x="1053" y="572"/>
                  <a:pt x="1053" y="571"/>
                  <a:pt x="1055" y="571"/>
                </a:cubicBezTo>
                <a:cubicBezTo>
                  <a:pt x="1055" y="572"/>
                  <a:pt x="1053" y="572"/>
                  <a:pt x="1054" y="574"/>
                </a:cubicBezTo>
                <a:cubicBezTo>
                  <a:pt x="1055" y="575"/>
                  <a:pt x="1057" y="576"/>
                  <a:pt x="1059" y="576"/>
                </a:cubicBezTo>
                <a:cubicBezTo>
                  <a:pt x="1059" y="575"/>
                  <a:pt x="1061" y="575"/>
                  <a:pt x="1061" y="574"/>
                </a:cubicBezTo>
                <a:cubicBezTo>
                  <a:pt x="1061" y="571"/>
                  <a:pt x="1059" y="571"/>
                  <a:pt x="1059" y="569"/>
                </a:cubicBezTo>
                <a:cubicBezTo>
                  <a:pt x="1057" y="570"/>
                  <a:pt x="1058" y="571"/>
                  <a:pt x="1056" y="571"/>
                </a:cubicBezTo>
                <a:cubicBezTo>
                  <a:pt x="1058" y="568"/>
                  <a:pt x="1055" y="563"/>
                  <a:pt x="1052" y="561"/>
                </a:cubicBezTo>
                <a:cubicBezTo>
                  <a:pt x="1055" y="561"/>
                  <a:pt x="1056" y="565"/>
                  <a:pt x="1060" y="563"/>
                </a:cubicBezTo>
                <a:cubicBezTo>
                  <a:pt x="1060" y="565"/>
                  <a:pt x="1062" y="565"/>
                  <a:pt x="1063" y="566"/>
                </a:cubicBezTo>
                <a:cubicBezTo>
                  <a:pt x="1063" y="567"/>
                  <a:pt x="1063" y="568"/>
                  <a:pt x="1063" y="569"/>
                </a:cubicBezTo>
                <a:cubicBezTo>
                  <a:pt x="1066" y="570"/>
                  <a:pt x="1066" y="574"/>
                  <a:pt x="1067" y="576"/>
                </a:cubicBezTo>
                <a:cubicBezTo>
                  <a:pt x="1080" y="579"/>
                  <a:pt x="1080" y="562"/>
                  <a:pt x="1083" y="552"/>
                </a:cubicBezTo>
                <a:cubicBezTo>
                  <a:pt x="1080" y="546"/>
                  <a:pt x="1076" y="541"/>
                  <a:pt x="1074" y="535"/>
                </a:cubicBezTo>
                <a:close/>
                <a:moveTo>
                  <a:pt x="974" y="527"/>
                </a:moveTo>
                <a:cubicBezTo>
                  <a:pt x="973" y="522"/>
                  <a:pt x="967" y="512"/>
                  <a:pt x="965" y="507"/>
                </a:cubicBezTo>
                <a:cubicBezTo>
                  <a:pt x="963" y="504"/>
                  <a:pt x="965" y="502"/>
                  <a:pt x="963" y="499"/>
                </a:cubicBezTo>
                <a:cubicBezTo>
                  <a:pt x="962" y="498"/>
                  <a:pt x="962" y="500"/>
                  <a:pt x="961" y="498"/>
                </a:cubicBezTo>
                <a:cubicBezTo>
                  <a:pt x="961" y="497"/>
                  <a:pt x="963" y="498"/>
                  <a:pt x="962" y="496"/>
                </a:cubicBezTo>
                <a:cubicBezTo>
                  <a:pt x="960" y="492"/>
                  <a:pt x="959" y="488"/>
                  <a:pt x="956" y="484"/>
                </a:cubicBezTo>
                <a:cubicBezTo>
                  <a:pt x="960" y="475"/>
                  <a:pt x="951" y="477"/>
                  <a:pt x="943" y="474"/>
                </a:cubicBezTo>
                <a:cubicBezTo>
                  <a:pt x="941" y="474"/>
                  <a:pt x="938" y="471"/>
                  <a:pt x="935" y="470"/>
                </a:cubicBezTo>
                <a:cubicBezTo>
                  <a:pt x="934" y="472"/>
                  <a:pt x="933" y="473"/>
                  <a:pt x="932" y="475"/>
                </a:cubicBezTo>
                <a:cubicBezTo>
                  <a:pt x="928" y="473"/>
                  <a:pt x="929" y="477"/>
                  <a:pt x="925" y="475"/>
                </a:cubicBezTo>
                <a:cubicBezTo>
                  <a:pt x="925" y="478"/>
                  <a:pt x="925" y="480"/>
                  <a:pt x="922" y="480"/>
                </a:cubicBezTo>
                <a:cubicBezTo>
                  <a:pt x="922" y="484"/>
                  <a:pt x="923" y="485"/>
                  <a:pt x="923" y="488"/>
                </a:cubicBezTo>
                <a:cubicBezTo>
                  <a:pt x="926" y="490"/>
                  <a:pt x="928" y="493"/>
                  <a:pt x="932" y="494"/>
                </a:cubicBezTo>
                <a:cubicBezTo>
                  <a:pt x="931" y="494"/>
                  <a:pt x="931" y="495"/>
                  <a:pt x="931" y="496"/>
                </a:cubicBezTo>
                <a:cubicBezTo>
                  <a:pt x="938" y="498"/>
                  <a:pt x="937" y="504"/>
                  <a:pt x="944" y="506"/>
                </a:cubicBezTo>
                <a:cubicBezTo>
                  <a:pt x="943" y="506"/>
                  <a:pt x="942" y="506"/>
                  <a:pt x="942" y="506"/>
                </a:cubicBezTo>
                <a:cubicBezTo>
                  <a:pt x="943" y="508"/>
                  <a:pt x="943" y="509"/>
                  <a:pt x="942" y="512"/>
                </a:cubicBezTo>
                <a:cubicBezTo>
                  <a:pt x="944" y="511"/>
                  <a:pt x="944" y="514"/>
                  <a:pt x="945" y="514"/>
                </a:cubicBezTo>
                <a:cubicBezTo>
                  <a:pt x="944" y="515"/>
                  <a:pt x="944" y="517"/>
                  <a:pt x="944" y="520"/>
                </a:cubicBezTo>
                <a:cubicBezTo>
                  <a:pt x="947" y="521"/>
                  <a:pt x="947" y="519"/>
                  <a:pt x="950" y="519"/>
                </a:cubicBezTo>
                <a:cubicBezTo>
                  <a:pt x="951" y="516"/>
                  <a:pt x="950" y="513"/>
                  <a:pt x="952" y="512"/>
                </a:cubicBezTo>
                <a:cubicBezTo>
                  <a:pt x="953" y="514"/>
                  <a:pt x="954" y="517"/>
                  <a:pt x="956" y="516"/>
                </a:cubicBezTo>
                <a:cubicBezTo>
                  <a:pt x="952" y="519"/>
                  <a:pt x="956" y="527"/>
                  <a:pt x="960" y="525"/>
                </a:cubicBezTo>
                <a:cubicBezTo>
                  <a:pt x="960" y="526"/>
                  <a:pt x="959" y="527"/>
                  <a:pt x="960" y="529"/>
                </a:cubicBezTo>
                <a:cubicBezTo>
                  <a:pt x="967" y="533"/>
                  <a:pt x="968" y="543"/>
                  <a:pt x="977" y="545"/>
                </a:cubicBezTo>
                <a:cubicBezTo>
                  <a:pt x="977" y="540"/>
                  <a:pt x="976" y="535"/>
                  <a:pt x="974" y="532"/>
                </a:cubicBezTo>
                <a:cubicBezTo>
                  <a:pt x="975" y="532"/>
                  <a:pt x="974" y="528"/>
                  <a:pt x="974" y="527"/>
                </a:cubicBezTo>
                <a:close/>
                <a:moveTo>
                  <a:pt x="288" y="628"/>
                </a:moveTo>
                <a:cubicBezTo>
                  <a:pt x="290" y="625"/>
                  <a:pt x="297" y="626"/>
                  <a:pt x="294" y="621"/>
                </a:cubicBezTo>
                <a:cubicBezTo>
                  <a:pt x="291" y="622"/>
                  <a:pt x="292" y="621"/>
                  <a:pt x="291" y="620"/>
                </a:cubicBezTo>
                <a:cubicBezTo>
                  <a:pt x="290" y="621"/>
                  <a:pt x="289" y="622"/>
                  <a:pt x="288" y="623"/>
                </a:cubicBezTo>
                <a:cubicBezTo>
                  <a:pt x="288" y="620"/>
                  <a:pt x="286" y="624"/>
                  <a:pt x="285" y="622"/>
                </a:cubicBezTo>
                <a:cubicBezTo>
                  <a:pt x="286" y="621"/>
                  <a:pt x="287" y="621"/>
                  <a:pt x="286" y="619"/>
                </a:cubicBezTo>
                <a:cubicBezTo>
                  <a:pt x="282" y="616"/>
                  <a:pt x="275" y="618"/>
                  <a:pt x="272" y="621"/>
                </a:cubicBezTo>
                <a:cubicBezTo>
                  <a:pt x="272" y="624"/>
                  <a:pt x="274" y="624"/>
                  <a:pt x="274" y="627"/>
                </a:cubicBezTo>
                <a:cubicBezTo>
                  <a:pt x="276" y="626"/>
                  <a:pt x="279" y="628"/>
                  <a:pt x="278" y="629"/>
                </a:cubicBezTo>
                <a:cubicBezTo>
                  <a:pt x="277" y="627"/>
                  <a:pt x="276" y="627"/>
                  <a:pt x="273" y="627"/>
                </a:cubicBezTo>
                <a:cubicBezTo>
                  <a:pt x="273" y="629"/>
                  <a:pt x="272" y="630"/>
                  <a:pt x="270" y="630"/>
                </a:cubicBezTo>
                <a:cubicBezTo>
                  <a:pt x="270" y="633"/>
                  <a:pt x="268" y="633"/>
                  <a:pt x="268" y="635"/>
                </a:cubicBezTo>
                <a:cubicBezTo>
                  <a:pt x="264" y="634"/>
                  <a:pt x="258" y="635"/>
                  <a:pt x="251" y="637"/>
                </a:cubicBezTo>
                <a:cubicBezTo>
                  <a:pt x="251" y="640"/>
                  <a:pt x="255" y="640"/>
                  <a:pt x="255" y="642"/>
                </a:cubicBezTo>
                <a:cubicBezTo>
                  <a:pt x="258" y="641"/>
                  <a:pt x="258" y="641"/>
                  <a:pt x="260" y="643"/>
                </a:cubicBezTo>
                <a:cubicBezTo>
                  <a:pt x="262" y="639"/>
                  <a:pt x="268" y="640"/>
                  <a:pt x="272" y="638"/>
                </a:cubicBezTo>
                <a:cubicBezTo>
                  <a:pt x="273" y="640"/>
                  <a:pt x="276" y="638"/>
                  <a:pt x="278" y="640"/>
                </a:cubicBezTo>
                <a:cubicBezTo>
                  <a:pt x="278" y="639"/>
                  <a:pt x="279" y="638"/>
                  <a:pt x="279" y="638"/>
                </a:cubicBezTo>
                <a:cubicBezTo>
                  <a:pt x="280" y="639"/>
                  <a:pt x="280" y="639"/>
                  <a:pt x="280" y="639"/>
                </a:cubicBezTo>
                <a:cubicBezTo>
                  <a:pt x="281" y="637"/>
                  <a:pt x="281" y="636"/>
                  <a:pt x="283" y="637"/>
                </a:cubicBezTo>
                <a:cubicBezTo>
                  <a:pt x="284" y="635"/>
                  <a:pt x="284" y="636"/>
                  <a:pt x="286" y="634"/>
                </a:cubicBezTo>
                <a:cubicBezTo>
                  <a:pt x="288" y="635"/>
                  <a:pt x="291" y="632"/>
                  <a:pt x="293" y="633"/>
                </a:cubicBezTo>
                <a:cubicBezTo>
                  <a:pt x="294" y="631"/>
                  <a:pt x="296" y="630"/>
                  <a:pt x="296" y="627"/>
                </a:cubicBezTo>
                <a:cubicBezTo>
                  <a:pt x="294" y="625"/>
                  <a:pt x="290" y="629"/>
                  <a:pt x="288" y="628"/>
                </a:cubicBezTo>
                <a:close/>
              </a:path>
            </a:pathLst>
          </a:custGeom>
          <a:solidFill>
            <a:srgbClr val="FC8420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" name="5-Point Star 3"/>
          <p:cNvSpPr/>
          <p:nvPr/>
        </p:nvSpPr>
        <p:spPr>
          <a:xfrm>
            <a:off x="1503874" y="2391916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54" name="5-Point Star 53"/>
          <p:cNvSpPr/>
          <p:nvPr/>
        </p:nvSpPr>
        <p:spPr>
          <a:xfrm>
            <a:off x="1377287" y="2933509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55" name="5-Point Star 54"/>
          <p:cNvSpPr/>
          <p:nvPr/>
        </p:nvSpPr>
        <p:spPr>
          <a:xfrm>
            <a:off x="2306172" y="3104047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56" name="5-Point Star 55"/>
          <p:cNvSpPr/>
          <p:nvPr/>
        </p:nvSpPr>
        <p:spPr>
          <a:xfrm>
            <a:off x="3426691" y="5014610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57" name="5-Point Star 56"/>
          <p:cNvSpPr/>
          <p:nvPr/>
        </p:nvSpPr>
        <p:spPr>
          <a:xfrm>
            <a:off x="4165142" y="2881037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58" name="5-Point Star 57"/>
          <p:cNvSpPr/>
          <p:nvPr/>
        </p:nvSpPr>
        <p:spPr>
          <a:xfrm>
            <a:off x="5729476" y="3607224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59" name="5-Point Star 58"/>
          <p:cNvSpPr/>
          <p:nvPr/>
        </p:nvSpPr>
        <p:spPr>
          <a:xfrm>
            <a:off x="5623222" y="2933508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60" name="5-Point Star 59"/>
          <p:cNvSpPr/>
          <p:nvPr/>
        </p:nvSpPr>
        <p:spPr>
          <a:xfrm>
            <a:off x="6107048" y="4513134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61" name="5-Point Star 60"/>
          <p:cNvSpPr/>
          <p:nvPr/>
        </p:nvSpPr>
        <p:spPr>
          <a:xfrm>
            <a:off x="6476533" y="5198423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62" name="5-Point Star 61"/>
          <p:cNvSpPr/>
          <p:nvPr/>
        </p:nvSpPr>
        <p:spPr>
          <a:xfrm>
            <a:off x="6678696" y="5809653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63" name="5-Point Star 62"/>
          <p:cNvSpPr/>
          <p:nvPr/>
        </p:nvSpPr>
        <p:spPr>
          <a:xfrm>
            <a:off x="6332916" y="4235027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64" name="5-Point Star 63"/>
          <p:cNvSpPr/>
          <p:nvPr/>
        </p:nvSpPr>
        <p:spPr>
          <a:xfrm>
            <a:off x="6136811" y="3859281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65" name="5-Point Star 64"/>
          <p:cNvSpPr/>
          <p:nvPr/>
        </p:nvSpPr>
        <p:spPr>
          <a:xfrm>
            <a:off x="7748438" y="3892078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66" name="5-Point Star 65"/>
          <p:cNvSpPr/>
          <p:nvPr/>
        </p:nvSpPr>
        <p:spPr>
          <a:xfrm>
            <a:off x="8235945" y="3412314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67" name="5-Point Star 66"/>
          <p:cNvSpPr/>
          <p:nvPr/>
        </p:nvSpPr>
        <p:spPr>
          <a:xfrm>
            <a:off x="8078813" y="4340923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cxnSp>
        <p:nvCxnSpPr>
          <p:cNvPr id="69" name="Straight Connector 68"/>
          <p:cNvCxnSpPr>
            <a:stCxn id="67" idx="1"/>
            <a:endCxn id="28" idx="14"/>
          </p:cNvCxnSpPr>
          <p:nvPr/>
        </p:nvCxnSpPr>
        <p:spPr>
          <a:xfrm flipH="1" flipV="1">
            <a:off x="7433795" y="4276253"/>
            <a:ext cx="645018" cy="1455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5-Point Star 70"/>
          <p:cNvSpPr/>
          <p:nvPr/>
        </p:nvSpPr>
        <p:spPr>
          <a:xfrm>
            <a:off x="1331006" y="1807895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72" name="5-Point Star 71"/>
          <p:cNvSpPr/>
          <p:nvPr/>
        </p:nvSpPr>
        <p:spPr>
          <a:xfrm>
            <a:off x="7381773" y="6189035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630906" y="1688068"/>
            <a:ext cx="781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Alaska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543800" y="6107668"/>
            <a:ext cx="1265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Puerto Rico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5" name="5-Point Star 74"/>
          <p:cNvSpPr/>
          <p:nvPr/>
        </p:nvSpPr>
        <p:spPr>
          <a:xfrm>
            <a:off x="7391400" y="5215779"/>
            <a:ext cx="186664" cy="211765"/>
          </a:xfrm>
          <a:prstGeom prst="star5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667091" y="5136995"/>
            <a:ext cx="12219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 used on ASCT Project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14467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0"/>
            <a:ext cx="8458200" cy="28956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Overview of FHWA Model Systems Engineering Documents for ASCT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4461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ConOps - Chapter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SCOPE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6747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ConOps – Chapter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Reference Documents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267035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ConOps – Chapter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3.1 – The Existing Situation</a:t>
            </a:r>
          </a:p>
          <a:p>
            <a:r>
              <a:rPr lang="en-US" dirty="0" smtClean="0"/>
              <a:t>3.2 – Limitations of the Existing System</a:t>
            </a:r>
          </a:p>
          <a:p>
            <a:r>
              <a:rPr lang="en-US" dirty="0" smtClean="0"/>
              <a:t>3.3 – Proposed Improvements</a:t>
            </a:r>
          </a:p>
          <a:p>
            <a:r>
              <a:rPr lang="en-US" dirty="0" smtClean="0"/>
              <a:t>3.4 – Vision, Goals and Objectives for the proposed system.</a:t>
            </a:r>
          </a:p>
          <a:p>
            <a:r>
              <a:rPr lang="en-US" dirty="0" smtClean="0"/>
              <a:t>3.5 – Strategies to be applied</a:t>
            </a:r>
          </a:p>
          <a:p>
            <a:r>
              <a:rPr lang="en-US" dirty="0" smtClean="0"/>
              <a:t>3.6 – Alternative strategies </a:t>
            </a:r>
            <a:r>
              <a:rPr lang="en-US" dirty="0" err="1" smtClean="0"/>
              <a:t>considerd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25332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4 – Operational NEEDS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4.1 – Adaptive Strategies</a:t>
            </a:r>
          </a:p>
          <a:p>
            <a:pPr lvl="4"/>
            <a:r>
              <a:rPr lang="en-US" dirty="0" smtClean="0"/>
              <a:t>Sequence Based Control</a:t>
            </a:r>
          </a:p>
          <a:p>
            <a:pPr lvl="4"/>
            <a:r>
              <a:rPr lang="en-US" dirty="0" smtClean="0"/>
              <a:t>Non-Sequence Based Control</a:t>
            </a:r>
          </a:p>
          <a:p>
            <a:r>
              <a:rPr lang="en-US" dirty="0" smtClean="0"/>
              <a:t>4.2 – Network Characteristics</a:t>
            </a:r>
          </a:p>
          <a:p>
            <a:r>
              <a:rPr lang="en-US" dirty="0" smtClean="0"/>
              <a:t>4.3 – Coordination Across Boundaries</a:t>
            </a:r>
          </a:p>
          <a:p>
            <a:r>
              <a:rPr lang="en-US" dirty="0" smtClean="0"/>
              <a:t>4.4 – Security</a:t>
            </a:r>
          </a:p>
          <a:p>
            <a:r>
              <a:rPr lang="en-US" dirty="0" smtClean="0"/>
              <a:t>4.5 – Queuing Interactions</a:t>
            </a:r>
          </a:p>
          <a:p>
            <a:r>
              <a:rPr lang="en-US" dirty="0" smtClean="0"/>
              <a:t>4.6 – Pedestrians</a:t>
            </a:r>
          </a:p>
          <a:p>
            <a:r>
              <a:rPr lang="en-US" dirty="0" smtClean="0"/>
              <a:t>4.7 – Non-Adaptive Situations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362871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ConOps - Chapter 4 (</a:t>
            </a:r>
            <a:r>
              <a:rPr lang="en-US" dirty="0" err="1" smtClean="0"/>
              <a:t>cont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4.8 – System Responsiveness</a:t>
            </a:r>
          </a:p>
          <a:p>
            <a:r>
              <a:rPr lang="en-US" dirty="0"/>
              <a:t>4.9 – Complex Coordination Features</a:t>
            </a:r>
          </a:p>
          <a:p>
            <a:r>
              <a:rPr lang="en-US" dirty="0"/>
              <a:t>4.10 – Monitoring and Control</a:t>
            </a:r>
          </a:p>
          <a:p>
            <a:r>
              <a:rPr lang="en-US" dirty="0" smtClean="0"/>
              <a:t>4.11 – Performance Reporting</a:t>
            </a:r>
          </a:p>
          <a:p>
            <a:r>
              <a:rPr lang="en-US" dirty="0" smtClean="0"/>
              <a:t>4.12 – Failure Notification</a:t>
            </a:r>
          </a:p>
          <a:p>
            <a:r>
              <a:rPr lang="en-US" dirty="0" smtClean="0"/>
              <a:t>4.13 – Preemption and Priority</a:t>
            </a:r>
          </a:p>
          <a:p>
            <a:r>
              <a:rPr lang="en-US" dirty="0" smtClean="0"/>
              <a:t>4.14 – Failure &amp; Fallback</a:t>
            </a:r>
          </a:p>
          <a:p>
            <a:r>
              <a:rPr lang="en-US" dirty="0" smtClean="0"/>
              <a:t>4.15 - Constraints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584407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ConOps - Chapter 4 (</a:t>
            </a:r>
            <a:r>
              <a:rPr lang="en-US" dirty="0" err="1" smtClean="0"/>
              <a:t>cont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4.16 – Training and Support</a:t>
            </a:r>
          </a:p>
          <a:p>
            <a:r>
              <a:rPr lang="en-US" dirty="0" smtClean="0"/>
              <a:t>4.17 – External Interfaces</a:t>
            </a:r>
          </a:p>
          <a:p>
            <a:r>
              <a:rPr lang="en-US" dirty="0" smtClean="0"/>
              <a:t>4.18 Maintenance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983026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ConOps – Chapter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Envisioned Adaptive System Overview</a:t>
            </a:r>
          </a:p>
          <a:p>
            <a:pPr lvl="1"/>
            <a:r>
              <a:rPr lang="en-US" dirty="0" smtClean="0"/>
              <a:t>5.1 Size and Grouping</a:t>
            </a:r>
          </a:p>
          <a:p>
            <a:pPr lvl="1"/>
            <a:r>
              <a:rPr lang="en-US" dirty="0" smtClean="0"/>
              <a:t>5.2 Operational Objectives</a:t>
            </a:r>
          </a:p>
          <a:p>
            <a:pPr lvl="1"/>
            <a:r>
              <a:rPr lang="en-US" dirty="0" smtClean="0"/>
              <a:t>5.3 Fallback Operation</a:t>
            </a:r>
          </a:p>
          <a:p>
            <a:pPr lvl="1"/>
            <a:r>
              <a:rPr lang="en-US" dirty="0" smtClean="0"/>
              <a:t>5.4 Crossing Routes and Adjacent Systems</a:t>
            </a:r>
          </a:p>
          <a:p>
            <a:pPr lvl="1"/>
            <a:r>
              <a:rPr lang="en-US" dirty="0" smtClean="0"/>
              <a:t>5.5 Operator Access</a:t>
            </a:r>
          </a:p>
          <a:p>
            <a:pPr lvl="1"/>
            <a:r>
              <a:rPr lang="en-US" dirty="0" smtClean="0"/>
              <a:t>5.6 Complex Coordination</a:t>
            </a:r>
          </a:p>
          <a:p>
            <a:pPr lvl="1"/>
            <a:r>
              <a:rPr lang="en-US" dirty="0" smtClean="0"/>
              <a:t>5.7 Organizations Involved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103353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ConOps – Chapter 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Adaptive Operational Environment</a:t>
            </a:r>
          </a:p>
          <a:p>
            <a:pPr lvl="1"/>
            <a:r>
              <a:rPr lang="en-US" dirty="0" smtClean="0"/>
              <a:t>6.1 Stakeholders</a:t>
            </a:r>
          </a:p>
          <a:p>
            <a:pPr lvl="1"/>
            <a:r>
              <a:rPr lang="en-US" dirty="0" smtClean="0"/>
              <a:t>6.2 Physical Environment</a:t>
            </a:r>
          </a:p>
        </p:txBody>
      </p:sp>
    </p:spTree>
    <p:extLst>
      <p:ext uri="{BB962C8B-B14F-4D97-AF65-F5344CB8AC3E}">
        <p14:creationId xmlns:p14="http://schemas.microsoft.com/office/powerpoint/2010/main" val="1905634658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ConOps – Chapter 7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Adaptive Support Environment</a:t>
            </a:r>
          </a:p>
          <a:p>
            <a:pPr lvl="1"/>
            <a:r>
              <a:rPr lang="en-US" dirty="0" smtClean="0"/>
              <a:t>7.1 System Architecture Constraints</a:t>
            </a:r>
          </a:p>
          <a:p>
            <a:pPr lvl="1"/>
            <a:r>
              <a:rPr lang="en-US" dirty="0" smtClean="0"/>
              <a:t>7.2 Utilities</a:t>
            </a:r>
          </a:p>
          <a:p>
            <a:pPr lvl="1"/>
            <a:r>
              <a:rPr lang="en-US" dirty="0" smtClean="0"/>
              <a:t>7.3 Equipment</a:t>
            </a:r>
          </a:p>
          <a:p>
            <a:pPr lvl="1"/>
            <a:r>
              <a:rPr lang="en-US" dirty="0" smtClean="0"/>
              <a:t>7.4 Computing Hardware</a:t>
            </a:r>
          </a:p>
          <a:p>
            <a:pPr lvl="1"/>
            <a:r>
              <a:rPr lang="en-US" dirty="0" smtClean="0"/>
              <a:t>7.5 Software</a:t>
            </a:r>
          </a:p>
          <a:p>
            <a:pPr lvl="1"/>
            <a:r>
              <a:rPr lang="en-US" dirty="0" smtClean="0"/>
              <a:t>7.6 Personnel</a:t>
            </a:r>
          </a:p>
          <a:p>
            <a:pPr lvl="1"/>
            <a:r>
              <a:rPr lang="en-US" dirty="0" smtClean="0"/>
              <a:t>7.7 Operating Procedures</a:t>
            </a:r>
          </a:p>
          <a:p>
            <a:pPr lvl="1"/>
            <a:r>
              <a:rPr lang="en-US" dirty="0" smtClean="0"/>
              <a:t>7.8 Maintenance</a:t>
            </a:r>
          </a:p>
          <a:p>
            <a:pPr lvl="1"/>
            <a:r>
              <a:rPr lang="en-US" dirty="0" smtClean="0"/>
              <a:t>7.9 Disposal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268128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ConOps – Chapter 8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Operational Scenarios</a:t>
            </a:r>
          </a:p>
          <a:p>
            <a:pPr lvl="1"/>
            <a:r>
              <a:rPr lang="en-US" dirty="0" smtClean="0"/>
              <a:t>Congested Conditions</a:t>
            </a:r>
          </a:p>
          <a:p>
            <a:pPr lvl="1"/>
            <a:r>
              <a:rPr lang="en-US" dirty="0" smtClean="0"/>
              <a:t>Light balanced flows</a:t>
            </a:r>
          </a:p>
          <a:p>
            <a:pPr lvl="1"/>
            <a:r>
              <a:rPr lang="en-US" dirty="0" smtClean="0"/>
              <a:t>Pedestrians</a:t>
            </a:r>
          </a:p>
          <a:p>
            <a:pPr lvl="1"/>
            <a:r>
              <a:rPr lang="en-US" dirty="0" smtClean="0"/>
              <a:t>Special Events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433050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Verification / Validation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Requirements</a:t>
            </a:r>
          </a:p>
          <a:p>
            <a:r>
              <a:rPr lang="en-US" dirty="0" smtClean="0"/>
              <a:t>Needs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8763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Mapping MOEs to Objectives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0667259"/>
              </p:ext>
            </p:extLst>
          </p:nvPr>
        </p:nvGraphicFramePr>
        <p:xfrm>
          <a:off x="195350" y="1118059"/>
          <a:ext cx="8686799" cy="53991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78332"/>
                <a:gridCol w="2647404"/>
                <a:gridCol w="3061063"/>
              </a:tblGrid>
              <a:tr h="22699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MOEs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Data Sources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Operational Objectives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</a:tr>
              <a:tr h="989028"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Route travel time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Route travel delay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Route average speed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Route travel time reliability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Import travel time data from Bluetooth scanner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Import trajectory data from GPS probe</a:t>
                      </a:r>
                      <a:endParaRPr lang="en-US" sz="140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Pipeline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Multiple objectives by TOD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Accommodate long-term variability</a:t>
                      </a:r>
                      <a:endParaRPr lang="en-US" sz="140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</a:tr>
              <a:tr h="1243040"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Link travel time, delay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Number of stops per mile on route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Import trajectory data from GPS probe </a:t>
                      </a:r>
                      <a:endParaRPr lang="en-US" sz="140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Pipeline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Manage queues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Prevent oversaturation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Handle incidents and events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Multiple objectives by TOD</a:t>
                      </a:r>
                      <a:endParaRPr lang="en-US" sz="140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</a:tr>
              <a:tr h="1243040"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Traffic volume on route (throughput)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Time to process equivalent volume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Import count data from tube counter file</a:t>
                      </a:r>
                      <a:endParaRPr lang="en-US" sz="140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Pipeline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Manage queues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Prevent oversaturation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Handle incidents and events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>
                          <a:effectLst/>
                        </a:rPr>
                        <a:t>Multiple objectives by TOD</a:t>
                      </a:r>
                      <a:endParaRPr lang="en-US" sz="140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</a:tr>
              <a:tr h="1697020"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Percent arrivals on green, by link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V/C ratio by movement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Platoon ratio, by link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Phase green to occupancy ratio by movement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Reliability of phase metrics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effectLst/>
                        </a:rPr>
                        <a:t>Import high-resolution signal timing and detector data</a:t>
                      </a:r>
                      <a:endParaRPr lang="en-US" sz="140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effectLst/>
                        </a:rPr>
                        <a:t>Pipeline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effectLst/>
                        </a:rPr>
                        <a:t>Access equity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effectLst/>
                        </a:rPr>
                        <a:t>Multiple objectives by TOD</a:t>
                      </a:r>
                    </a:p>
                    <a:p>
                      <a:pPr marL="342900" marR="0" lvl="0" indent="-342900"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effectLst/>
                        </a:rPr>
                        <a:t>Accommodate long-term variability</a:t>
                      </a:r>
                      <a:endParaRPr lang="en-US" sz="140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40466" marR="4046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6967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4"/>
          <p:cNvSpPr/>
          <p:nvPr/>
        </p:nvSpPr>
        <p:spPr>
          <a:xfrm>
            <a:off x="404096" y="3161362"/>
            <a:ext cx="8335808" cy="53527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9060" tIns="99060" rIns="99060" bIns="99060" numCol="1" spcCol="1270" anchor="ctr" anchorCtr="0">
            <a:noAutofit/>
          </a:bodyPr>
          <a:lstStyle/>
          <a:p>
            <a:pPr lvl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600" kern="1200" dirty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103843" y="152400"/>
            <a:ext cx="6710362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Gothic" pitchFamily="34" charset="0"/>
              </a:defRPr>
            </a:lvl6pPr>
            <a:lvl7pPr marL="914400" algn="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Gothic" pitchFamily="34" charset="0"/>
              </a:defRPr>
            </a:lvl7pPr>
            <a:lvl8pPr marL="1371600" algn="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Gothic" pitchFamily="34" charset="0"/>
              </a:defRPr>
            </a:lvl8pPr>
            <a:lvl9pPr marL="1828800" algn="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l">
              <a:defRPr/>
            </a:pPr>
            <a:r>
              <a:rPr lang="en-US" b="1" dirty="0" smtClean="0"/>
              <a:t>Funding </a:t>
            </a:r>
            <a:endParaRPr lang="en-US" b="1" dirty="0"/>
          </a:p>
        </p:txBody>
      </p:sp>
      <p:grpSp>
        <p:nvGrpSpPr>
          <p:cNvPr id="13" name="Group 12"/>
          <p:cNvGrpSpPr/>
          <p:nvPr/>
        </p:nvGrpSpPr>
        <p:grpSpPr>
          <a:xfrm>
            <a:off x="0" y="1110575"/>
            <a:ext cx="9144000" cy="5747425"/>
            <a:chOff x="0" y="1110575"/>
            <a:chExt cx="9144000" cy="5747425"/>
          </a:xfrm>
        </p:grpSpPr>
        <p:pic>
          <p:nvPicPr>
            <p:cNvPr id="9" name="Picture 8" descr="slide1.jp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250" y="1110575"/>
              <a:ext cx="7620000" cy="5445760"/>
            </a:xfrm>
            <a:prstGeom prst="rect">
              <a:avLst/>
            </a:prstGeom>
          </p:spPr>
        </p:pic>
        <p:pic>
          <p:nvPicPr>
            <p:cNvPr id="12" name="Picture 11" descr="Slide2b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3730965"/>
              <a:ext cx="9144000" cy="3127035"/>
            </a:xfrm>
            <a:prstGeom prst="rect">
              <a:avLst/>
            </a:prstGeom>
          </p:spPr>
        </p:pic>
      </p:grpSp>
      <p:sp>
        <p:nvSpPr>
          <p:cNvPr id="6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7391400" y="6373772"/>
            <a:ext cx="1600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05AEE0A-5EB2-4B37-BADB-217143020D27}" type="slidenum">
              <a:rPr lang="en-US" smtClean="0">
                <a:solidFill>
                  <a:schemeClr val="tx2"/>
                </a:solidFill>
              </a:rPr>
              <a:pPr>
                <a:defRPr/>
              </a:pPr>
              <a:t>36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8107" y="4648200"/>
            <a:ext cx="203547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latin typeface="+mj-lt"/>
              </a:rPr>
              <a:t>Success Begins with Proper Planning</a:t>
            </a:r>
          </a:p>
        </p:txBody>
      </p:sp>
    </p:spTree>
    <p:extLst>
      <p:ext uri="{BB962C8B-B14F-4D97-AF65-F5344CB8AC3E}">
        <p14:creationId xmlns:p14="http://schemas.microsoft.com/office/powerpoint/2010/main" val="42783546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4"/>
          <p:cNvSpPr/>
          <p:nvPr/>
        </p:nvSpPr>
        <p:spPr>
          <a:xfrm>
            <a:off x="481586" y="3248279"/>
            <a:ext cx="8335808" cy="53527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9060" tIns="99060" rIns="99060" bIns="99060" numCol="1" spcCol="1270" anchor="ctr" anchorCtr="0">
            <a:noAutofit/>
          </a:bodyPr>
          <a:lstStyle/>
          <a:p>
            <a:pPr lvl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600" kern="1200" dirty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1437274" y="401894"/>
            <a:ext cx="7706726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Gothic" pitchFamily="34" charset="0"/>
              </a:defRPr>
            </a:lvl6pPr>
            <a:lvl7pPr marL="914400" algn="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Gothic" pitchFamily="34" charset="0"/>
              </a:defRPr>
            </a:lvl7pPr>
            <a:lvl8pPr marL="1371600" algn="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Gothic" pitchFamily="34" charset="0"/>
              </a:defRPr>
            </a:lvl8pPr>
            <a:lvl9pPr marL="1828800" algn="r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l"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Project Implementation at Local Regional, State and Federal Levels 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9" name="Picture 8" descr="slide1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684" y="1155436"/>
            <a:ext cx="6870453" cy="4910084"/>
          </a:xfrm>
          <a:prstGeom prst="rect">
            <a:avLst/>
          </a:prstGeom>
        </p:spPr>
      </p:pic>
      <p:pic>
        <p:nvPicPr>
          <p:cNvPr id="12" name="Picture 11" descr="Slide2b.jp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5242" y="3511612"/>
            <a:ext cx="8964550" cy="3135649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2985304" y="4115674"/>
            <a:ext cx="3125935" cy="2098755"/>
            <a:chOff x="3557643" y="3661826"/>
            <a:chExt cx="3203524" cy="2407861"/>
          </a:xfrm>
        </p:grpSpPr>
        <p:sp>
          <p:nvSpPr>
            <p:cNvPr id="15" name="Freeform 14"/>
            <p:cNvSpPr/>
            <p:nvPr/>
          </p:nvSpPr>
          <p:spPr>
            <a:xfrm>
              <a:off x="3557643" y="3669347"/>
              <a:ext cx="1042988" cy="395288"/>
            </a:xfrm>
            <a:custGeom>
              <a:avLst/>
              <a:gdLst>
                <a:gd name="connsiteX0" fmla="*/ 0 w 1042988"/>
                <a:gd name="connsiteY0" fmla="*/ 0 h 395288"/>
                <a:gd name="connsiteX1" fmla="*/ 192881 w 1042988"/>
                <a:gd name="connsiteY1" fmla="*/ 395288 h 395288"/>
                <a:gd name="connsiteX2" fmla="*/ 1042988 w 1042988"/>
                <a:gd name="connsiteY2" fmla="*/ 392907 h 395288"/>
                <a:gd name="connsiteX3" fmla="*/ 847725 w 1042988"/>
                <a:gd name="connsiteY3" fmla="*/ 2382 h 395288"/>
                <a:gd name="connsiteX4" fmla="*/ 0 w 1042988"/>
                <a:gd name="connsiteY4" fmla="*/ 0 h 395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2988" h="395288">
                  <a:moveTo>
                    <a:pt x="0" y="0"/>
                  </a:moveTo>
                  <a:lnTo>
                    <a:pt x="192881" y="395288"/>
                  </a:lnTo>
                  <a:lnTo>
                    <a:pt x="1042988" y="392907"/>
                  </a:lnTo>
                  <a:lnTo>
                    <a:pt x="847725" y="23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5B3D7">
                <a:alpha val="72157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</a:rPr>
                <a:t>Needs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3756727" y="4082514"/>
              <a:ext cx="1042986" cy="395288"/>
            </a:xfrm>
            <a:custGeom>
              <a:avLst/>
              <a:gdLst>
                <a:gd name="connsiteX0" fmla="*/ 0 w 1042988"/>
                <a:gd name="connsiteY0" fmla="*/ 0 h 395288"/>
                <a:gd name="connsiteX1" fmla="*/ 192881 w 1042988"/>
                <a:gd name="connsiteY1" fmla="*/ 395288 h 395288"/>
                <a:gd name="connsiteX2" fmla="*/ 1042988 w 1042988"/>
                <a:gd name="connsiteY2" fmla="*/ 392907 h 395288"/>
                <a:gd name="connsiteX3" fmla="*/ 847725 w 1042988"/>
                <a:gd name="connsiteY3" fmla="*/ 2382 h 395288"/>
                <a:gd name="connsiteX4" fmla="*/ 0 w 1042988"/>
                <a:gd name="connsiteY4" fmla="*/ 0 h 395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2988" h="395288">
                  <a:moveTo>
                    <a:pt x="0" y="0"/>
                  </a:moveTo>
                  <a:lnTo>
                    <a:pt x="192881" y="395288"/>
                  </a:lnTo>
                  <a:lnTo>
                    <a:pt x="1042988" y="392907"/>
                  </a:lnTo>
                  <a:lnTo>
                    <a:pt x="847725" y="23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5B3D7">
                <a:alpha val="72157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err="1" smtClean="0">
                  <a:solidFill>
                    <a:schemeClr val="tx1"/>
                  </a:solidFill>
                </a:rPr>
                <a:t>Req’mts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 flipH="1">
              <a:off x="5718179" y="3661826"/>
              <a:ext cx="1042988" cy="395288"/>
            </a:xfrm>
            <a:custGeom>
              <a:avLst/>
              <a:gdLst>
                <a:gd name="connsiteX0" fmla="*/ 0 w 1042988"/>
                <a:gd name="connsiteY0" fmla="*/ 0 h 395288"/>
                <a:gd name="connsiteX1" fmla="*/ 192881 w 1042988"/>
                <a:gd name="connsiteY1" fmla="*/ 395288 h 395288"/>
                <a:gd name="connsiteX2" fmla="*/ 1042988 w 1042988"/>
                <a:gd name="connsiteY2" fmla="*/ 392907 h 395288"/>
                <a:gd name="connsiteX3" fmla="*/ 847725 w 1042988"/>
                <a:gd name="connsiteY3" fmla="*/ 2382 h 395288"/>
                <a:gd name="connsiteX4" fmla="*/ 0 w 1042988"/>
                <a:gd name="connsiteY4" fmla="*/ 0 h 395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2988" h="395288">
                  <a:moveTo>
                    <a:pt x="0" y="0"/>
                  </a:moveTo>
                  <a:lnTo>
                    <a:pt x="192881" y="395288"/>
                  </a:lnTo>
                  <a:lnTo>
                    <a:pt x="1042988" y="392907"/>
                  </a:lnTo>
                  <a:lnTo>
                    <a:pt x="847725" y="23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5B3D7">
                <a:alpha val="72157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</a:rPr>
                <a:t>Testing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 flipH="1">
              <a:off x="5512894" y="4072612"/>
              <a:ext cx="1042989" cy="395288"/>
            </a:xfrm>
            <a:custGeom>
              <a:avLst/>
              <a:gdLst>
                <a:gd name="connsiteX0" fmla="*/ 0 w 1042988"/>
                <a:gd name="connsiteY0" fmla="*/ 0 h 395288"/>
                <a:gd name="connsiteX1" fmla="*/ 192881 w 1042988"/>
                <a:gd name="connsiteY1" fmla="*/ 395288 h 395288"/>
                <a:gd name="connsiteX2" fmla="*/ 1042988 w 1042988"/>
                <a:gd name="connsiteY2" fmla="*/ 392907 h 395288"/>
                <a:gd name="connsiteX3" fmla="*/ 847725 w 1042988"/>
                <a:gd name="connsiteY3" fmla="*/ 2382 h 395288"/>
                <a:gd name="connsiteX4" fmla="*/ 0 w 1042988"/>
                <a:gd name="connsiteY4" fmla="*/ 0 h 395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2988" h="395288">
                  <a:moveTo>
                    <a:pt x="0" y="0"/>
                  </a:moveTo>
                  <a:lnTo>
                    <a:pt x="192881" y="395288"/>
                  </a:lnTo>
                  <a:lnTo>
                    <a:pt x="1042988" y="392907"/>
                  </a:lnTo>
                  <a:lnTo>
                    <a:pt x="847725" y="23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5B3D7">
                <a:alpha val="72157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</a:rPr>
                <a:t>Testing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3988721" y="4501862"/>
              <a:ext cx="2319650" cy="1567825"/>
            </a:xfrm>
            <a:custGeom>
              <a:avLst/>
              <a:gdLst>
                <a:gd name="connsiteX0" fmla="*/ 0 w 3109913"/>
                <a:gd name="connsiteY0" fmla="*/ 0 h 1576387"/>
                <a:gd name="connsiteX1" fmla="*/ 3109913 w 3109913"/>
                <a:gd name="connsiteY1" fmla="*/ 0 h 1576387"/>
                <a:gd name="connsiteX2" fmla="*/ 2328863 w 3109913"/>
                <a:gd name="connsiteY2" fmla="*/ 1566862 h 1576387"/>
                <a:gd name="connsiteX3" fmla="*/ 804863 w 3109913"/>
                <a:gd name="connsiteY3" fmla="*/ 1576387 h 1576387"/>
                <a:gd name="connsiteX4" fmla="*/ 0 w 3109913"/>
                <a:gd name="connsiteY4" fmla="*/ 0 h 1576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09913" h="1576387">
                  <a:moveTo>
                    <a:pt x="0" y="0"/>
                  </a:moveTo>
                  <a:lnTo>
                    <a:pt x="3109913" y="0"/>
                  </a:lnTo>
                  <a:lnTo>
                    <a:pt x="2328863" y="1566862"/>
                  </a:lnTo>
                  <a:lnTo>
                    <a:pt x="804863" y="15763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5B3D7">
                <a:alpha val="72157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</a:rPr>
                <a:t>Design</a:t>
              </a:r>
            </a:p>
            <a:p>
              <a:pPr algn="ctr"/>
              <a:r>
                <a:rPr lang="en-US" sz="1400" b="1" dirty="0" smtClean="0">
                  <a:solidFill>
                    <a:schemeClr val="tx1"/>
                  </a:solidFill>
                </a:rPr>
                <a:t>and</a:t>
              </a:r>
            </a:p>
            <a:p>
              <a:pPr algn="ctr"/>
              <a:r>
                <a:rPr lang="en-US" sz="1400" b="1" dirty="0" smtClean="0">
                  <a:solidFill>
                    <a:schemeClr val="tx1"/>
                  </a:solidFill>
                </a:rPr>
                <a:t>Implementation</a:t>
              </a:r>
              <a:endParaRPr lang="en-US" sz="14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20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268" y="4374757"/>
            <a:ext cx="1755035" cy="2164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Arrow 1"/>
          <p:cNvSpPr/>
          <p:nvPr/>
        </p:nvSpPr>
        <p:spPr bwMode="auto">
          <a:xfrm>
            <a:off x="5620455" y="5146806"/>
            <a:ext cx="966326" cy="608754"/>
          </a:xfrm>
          <a:prstGeom prst="rightArrow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21" name="Slide Number Placeholder 1"/>
          <p:cNvSpPr txBox="1">
            <a:spLocks/>
          </p:cNvSpPr>
          <p:nvPr/>
        </p:nvSpPr>
        <p:spPr bwMode="ltGray">
          <a:xfrm>
            <a:off x="7010400" y="6641784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05AEE0A-5EB2-4B37-BADB-217143020D27}" type="slidenum">
              <a:rPr lang="en-US" sz="1600" b="1" smtClean="0">
                <a:solidFill>
                  <a:schemeClr val="bg1"/>
                </a:solidFill>
                <a:latin typeface="+mn-lt"/>
              </a:rPr>
              <a:pPr algn="r">
                <a:defRPr/>
              </a:pPr>
              <a:t>37</a:t>
            </a:fld>
            <a:endParaRPr lang="en-US" sz="16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72167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4"/>
          <p:cNvSpPr/>
          <p:nvPr/>
        </p:nvSpPr>
        <p:spPr>
          <a:xfrm>
            <a:off x="1107063" y="4136059"/>
            <a:ext cx="8335808" cy="53527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9060" tIns="99060" rIns="99060" bIns="99060" numCol="1" spcCol="1270" anchor="ctr" anchorCtr="0">
            <a:noAutofit/>
          </a:bodyPr>
          <a:lstStyle/>
          <a:p>
            <a:pPr lvl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600" kern="1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37903" y="533400"/>
            <a:ext cx="6978259" cy="5032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ITS Project Life Cycle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 bwMode="auto">
          <a:xfrm>
            <a:off x="3982768" y="2002517"/>
            <a:ext cx="236220" cy="13716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5293408" y="2634977"/>
            <a:ext cx="236220" cy="13716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2925205" y="2381061"/>
            <a:ext cx="342358" cy="12567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245903" y="2004034"/>
            <a:ext cx="996739" cy="9967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pic>
        <p:nvPicPr>
          <p:cNvPr id="25" name="Picture 24" descr="slide5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047115"/>
            <a:ext cx="7620000" cy="5445760"/>
          </a:xfrm>
          <a:prstGeom prst="rect">
            <a:avLst/>
          </a:prstGeom>
          <a:ln w="25400" cmpd="sng">
            <a:solidFill>
              <a:schemeClr val="bg1"/>
            </a:solidFill>
          </a:ln>
        </p:spPr>
      </p:pic>
      <p:grpSp>
        <p:nvGrpSpPr>
          <p:cNvPr id="26" name="Group 25"/>
          <p:cNvGrpSpPr/>
          <p:nvPr/>
        </p:nvGrpSpPr>
        <p:grpSpPr>
          <a:xfrm>
            <a:off x="4154242" y="1693081"/>
            <a:ext cx="1027360" cy="2930759"/>
            <a:chOff x="4244747" y="1662033"/>
            <a:chExt cx="1034721" cy="2930758"/>
          </a:xfrm>
        </p:grpSpPr>
        <p:cxnSp>
          <p:nvCxnSpPr>
            <p:cNvPr id="27" name="Elbow Connector 7"/>
            <p:cNvCxnSpPr>
              <a:stCxn id="24" idx="3"/>
            </p:cNvCxnSpPr>
            <p:nvPr/>
          </p:nvCxnSpPr>
          <p:spPr bwMode="auto">
            <a:xfrm>
              <a:off x="4244747" y="2053872"/>
              <a:ext cx="308736" cy="2538919"/>
            </a:xfrm>
            <a:prstGeom prst="bentConnector2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8" name="Elbow Connector 9"/>
            <p:cNvCxnSpPr/>
            <p:nvPr/>
          </p:nvCxnSpPr>
          <p:spPr bwMode="auto">
            <a:xfrm rot="10800000" flipV="1">
              <a:off x="4540727" y="2703557"/>
              <a:ext cx="738741" cy="1280955"/>
            </a:xfrm>
            <a:prstGeom prst="bentConnector2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 rot="16200000" flipH="1">
              <a:off x="3036360" y="2935443"/>
              <a:ext cx="2825804" cy="2789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 smtClean="0">
                  <a:solidFill>
                    <a:schemeClr val="bg2">
                      <a:lumMod val="50000"/>
                    </a:schemeClr>
                  </a:solidFill>
                  <a:latin typeface="Arial Narrow" pitchFamily="34" charset="0"/>
                </a:rPr>
                <a:t>Stakeholder Input on Needs</a:t>
              </a:r>
              <a:endParaRPr lang="en-US" sz="1200" i="1" dirty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endParaRPr>
            </a:p>
          </p:txBody>
        </p:sp>
      </p:grpSp>
      <p:cxnSp>
        <p:nvCxnSpPr>
          <p:cNvPr id="30" name="Straight Arrow Connector 29"/>
          <p:cNvCxnSpPr/>
          <p:nvPr/>
        </p:nvCxnSpPr>
        <p:spPr bwMode="auto">
          <a:xfrm flipH="1">
            <a:off x="4465670" y="4625892"/>
            <a:ext cx="697718" cy="0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 bwMode="auto">
          <a:xfrm flipH="1">
            <a:off x="4618070" y="5090314"/>
            <a:ext cx="302633" cy="0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2" name="Right Arrow 31"/>
          <p:cNvSpPr/>
          <p:nvPr/>
        </p:nvSpPr>
        <p:spPr bwMode="auto">
          <a:xfrm rot="5400000">
            <a:off x="3362912" y="3689822"/>
            <a:ext cx="160345" cy="160345"/>
          </a:xfrm>
          <a:prstGeom prst="rightArrow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cxnSp>
        <p:nvCxnSpPr>
          <p:cNvPr id="33" name="Elbow Connector 28"/>
          <p:cNvCxnSpPr/>
          <p:nvPr/>
        </p:nvCxnSpPr>
        <p:spPr bwMode="auto">
          <a:xfrm rot="10800000" flipV="1">
            <a:off x="2636871" y="2443899"/>
            <a:ext cx="182004" cy="1358598"/>
          </a:xfrm>
          <a:prstGeom prst="bentConnector2">
            <a:avLst/>
          </a:prstGeom>
          <a:ln>
            <a:headEnd type="none" w="med" len="med"/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34" name="Group 33"/>
          <p:cNvGrpSpPr/>
          <p:nvPr/>
        </p:nvGrpSpPr>
        <p:grpSpPr>
          <a:xfrm>
            <a:off x="4160870" y="2052840"/>
            <a:ext cx="3543300" cy="1706880"/>
            <a:chOff x="3970020" y="2019300"/>
            <a:chExt cx="3543300" cy="1706880"/>
          </a:xfrm>
        </p:grpSpPr>
        <p:cxnSp>
          <p:nvCxnSpPr>
            <p:cNvPr id="35" name="Elbow Connector 34"/>
            <p:cNvCxnSpPr/>
            <p:nvPr/>
          </p:nvCxnSpPr>
          <p:spPr bwMode="auto">
            <a:xfrm>
              <a:off x="3970020" y="2019300"/>
              <a:ext cx="1295400" cy="990600"/>
            </a:xfrm>
            <a:prstGeom prst="bentConnector3">
              <a:avLst>
                <a:gd name="adj1" fmla="val 50000"/>
              </a:avLst>
            </a:prstGeom>
            <a:solidFill>
              <a:schemeClr val="accent1"/>
            </a:solidFill>
            <a:ln w="38100" cap="flat" cmpd="sng" algn="ctr">
              <a:solidFill>
                <a:schemeClr val="accent2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36" name="Straight Connector 35"/>
            <p:cNvCxnSpPr/>
            <p:nvPr/>
          </p:nvCxnSpPr>
          <p:spPr bwMode="auto">
            <a:xfrm>
              <a:off x="5250180" y="2708117"/>
              <a:ext cx="0" cy="1018063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accent2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37" name="Rectangle 36"/>
            <p:cNvSpPr/>
            <p:nvPr/>
          </p:nvSpPr>
          <p:spPr>
            <a:xfrm>
              <a:off x="4512397" y="3388964"/>
              <a:ext cx="300092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i="1" dirty="0" smtClean="0">
                  <a:solidFill>
                    <a:schemeClr val="accent2">
                      <a:lumMod val="75000"/>
                    </a:schemeClr>
                  </a:solidFill>
                  <a:latin typeface="Arial Narrow" pitchFamily="34" charset="0"/>
                </a:rPr>
                <a:t>Monitoring and Evaluation</a:t>
              </a:r>
              <a:endParaRPr lang="en-US" sz="1200" i="1" dirty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991" y="4643462"/>
            <a:ext cx="1371600" cy="1721899"/>
          </a:xfrm>
          <a:prstGeom prst="rect">
            <a:avLst/>
          </a:prstGeom>
        </p:spPr>
      </p:pic>
      <p:sp>
        <p:nvSpPr>
          <p:cNvPr id="38" name="Slide Number Placeholder 1"/>
          <p:cNvSpPr txBox="1">
            <a:spLocks/>
          </p:cNvSpPr>
          <p:nvPr/>
        </p:nvSpPr>
        <p:spPr bwMode="ltGray">
          <a:xfrm>
            <a:off x="6904070" y="6504507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Times" pitchFamily="18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05AEE0A-5EB2-4B37-BADB-217143020D27}" type="slidenum">
              <a:rPr lang="en-US" sz="1600" b="1" smtClean="0">
                <a:solidFill>
                  <a:schemeClr val="bg1"/>
                </a:solidFill>
                <a:latin typeface="+mn-lt"/>
              </a:rPr>
              <a:pPr algn="r">
                <a:defRPr/>
              </a:pPr>
              <a:t>38</a:t>
            </a:fld>
            <a:endParaRPr lang="en-US" sz="16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969472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69142" y="533400"/>
            <a:ext cx="77724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NHI Traffic Signal Courses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767762" cy="5029200"/>
          </a:xfrm>
        </p:spPr>
        <p:txBody>
          <a:bodyPr/>
          <a:lstStyle/>
          <a:p>
            <a:pPr marL="0" indent="0">
              <a:lnSpc>
                <a:spcPct val="150000"/>
              </a:lnSpc>
            </a:pPr>
            <a:r>
              <a:rPr lang="en-US" sz="2800" b="1" dirty="0" smtClean="0"/>
              <a:t>http://www.nhi.fhwa.dot.gov/</a:t>
            </a:r>
          </a:p>
          <a:p>
            <a:pPr marL="857250" lvl="1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Traffic Signal Design and Operation (133121)</a:t>
            </a:r>
          </a:p>
          <a:p>
            <a:pPr marL="857250" lvl="1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Traffic Signal Timing Concepts (133122)</a:t>
            </a:r>
          </a:p>
          <a:p>
            <a:pPr marL="857250" lvl="1" indent="-457200">
              <a:buFont typeface="Arial" pitchFamily="34" charset="0"/>
              <a:buChar char="•"/>
            </a:pPr>
            <a:r>
              <a:rPr lang="en-US" sz="2800" dirty="0" smtClean="0"/>
              <a:t>Implementing Successful Advanced Traffic Signal System Projects Including Adaptive Control (133123) </a:t>
            </a:r>
          </a:p>
          <a:p>
            <a:pPr marL="857250" lvl="1" indent="-457200">
              <a:buFont typeface="Arial" pitchFamily="34" charset="0"/>
              <a:buChar char="•"/>
            </a:pPr>
            <a:r>
              <a:rPr lang="en-US" sz="2800" dirty="0" smtClean="0"/>
              <a:t>Successful Traffic Signal Management: The Basic Service Approach (133125)</a:t>
            </a:r>
          </a:p>
        </p:txBody>
      </p:sp>
    </p:spTree>
    <p:extLst>
      <p:ext uri="{BB962C8B-B14F-4D97-AF65-F5344CB8AC3E}">
        <p14:creationId xmlns:p14="http://schemas.microsoft.com/office/powerpoint/2010/main" val="35762523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6" y="0"/>
            <a:ext cx="7772400" cy="838200"/>
          </a:xfrm>
        </p:spPr>
        <p:txBody>
          <a:bodyPr>
            <a:normAutofit fontScale="90000"/>
          </a:bodyPr>
          <a:lstStyle/>
          <a:p>
            <a:pPr>
              <a:lnSpc>
                <a:spcPct val="200000"/>
              </a:lnSpc>
            </a:pPr>
            <a:r>
              <a:rPr lang="en-US" sz="4000" dirty="0" smtClean="0"/>
              <a:t>GOST</a:t>
            </a:r>
          </a:p>
        </p:txBody>
      </p:sp>
      <p:pic>
        <p:nvPicPr>
          <p:cNvPr id="4" name="Picture 3" descr="slide5.jp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72250" y="1143700"/>
            <a:ext cx="1610285" cy="1252633"/>
          </a:xfrm>
          <a:prstGeom prst="rect">
            <a:avLst/>
          </a:prstGeom>
          <a:ln w="28575">
            <a:noFill/>
          </a:ln>
        </p:spPr>
      </p:pic>
      <p:grpSp>
        <p:nvGrpSpPr>
          <p:cNvPr id="5" name="Group 4"/>
          <p:cNvGrpSpPr/>
          <p:nvPr/>
        </p:nvGrpSpPr>
        <p:grpSpPr>
          <a:xfrm>
            <a:off x="665266" y="2113861"/>
            <a:ext cx="6558323" cy="2927918"/>
            <a:chOff x="1302194" y="2080672"/>
            <a:chExt cx="6558323" cy="2927918"/>
          </a:xfrm>
        </p:grpSpPr>
        <p:sp>
          <p:nvSpPr>
            <p:cNvPr id="6" name="Freeform 5" descr="Pyramid graphic illustrates the relationship between the top level goals (or ultimate outcomes) and the different levels of performance measures"/>
            <p:cNvSpPr/>
            <p:nvPr>
              <p:custDataLst>
                <p:tags r:id="rId1"/>
              </p:custDataLst>
            </p:nvPr>
          </p:nvSpPr>
          <p:spPr>
            <a:xfrm>
              <a:off x="2926080" y="2080672"/>
              <a:ext cx="1074422" cy="731520"/>
            </a:xfrm>
            <a:custGeom>
              <a:avLst/>
              <a:gdLst>
                <a:gd name="connsiteX0" fmla="*/ 0 w 1074422"/>
                <a:gd name="connsiteY0" fmla="*/ 800101 h 800101"/>
                <a:gd name="connsiteX1" fmla="*/ 537211 w 1074422"/>
                <a:gd name="connsiteY1" fmla="*/ 0 h 800101"/>
                <a:gd name="connsiteX2" fmla="*/ 537211 w 1074422"/>
                <a:gd name="connsiteY2" fmla="*/ 0 h 800101"/>
                <a:gd name="connsiteX3" fmla="*/ 1074422 w 1074422"/>
                <a:gd name="connsiteY3" fmla="*/ 800101 h 800101"/>
                <a:gd name="connsiteX4" fmla="*/ 0 w 1074422"/>
                <a:gd name="connsiteY4" fmla="*/ 800101 h 80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4422" h="800101">
                  <a:moveTo>
                    <a:pt x="0" y="800101"/>
                  </a:moveTo>
                  <a:lnTo>
                    <a:pt x="537211" y="0"/>
                  </a:lnTo>
                  <a:lnTo>
                    <a:pt x="537211" y="0"/>
                  </a:lnTo>
                  <a:lnTo>
                    <a:pt x="1074422" y="800101"/>
                  </a:lnTo>
                  <a:lnTo>
                    <a:pt x="0" y="800101"/>
                  </a:lnTo>
                  <a:close/>
                </a:path>
              </a:pathLst>
            </a:custGeom>
            <a:solidFill>
              <a:schemeClr val="accent3"/>
            </a:solidFill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t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en-US" sz="1600" b="1" kern="1200" dirty="0" smtClean="0"/>
                <a:t> </a:t>
              </a:r>
              <a:endParaRPr lang="en-US" sz="1600" b="1" kern="1200" dirty="0"/>
            </a:p>
          </p:txBody>
        </p:sp>
        <p:sp>
          <p:nvSpPr>
            <p:cNvPr id="7" name="Freeform 6" descr="Pyramid graphic illustrates the relationship between the top level goals (or ultimate outcomes) and the different levels of performance measures"/>
            <p:cNvSpPr/>
            <p:nvPr>
              <p:custDataLst>
                <p:tags r:id="rId2"/>
              </p:custDataLst>
            </p:nvPr>
          </p:nvSpPr>
          <p:spPr>
            <a:xfrm>
              <a:off x="2377440" y="2812192"/>
              <a:ext cx="2166775" cy="731520"/>
            </a:xfrm>
            <a:custGeom>
              <a:avLst/>
              <a:gdLst>
                <a:gd name="connsiteX0" fmla="*/ 0 w 2166775"/>
                <a:gd name="connsiteY0" fmla="*/ 813454 h 813454"/>
                <a:gd name="connsiteX1" fmla="*/ 546177 w 2166775"/>
                <a:gd name="connsiteY1" fmla="*/ 0 h 813454"/>
                <a:gd name="connsiteX2" fmla="*/ 1620598 w 2166775"/>
                <a:gd name="connsiteY2" fmla="*/ 0 h 813454"/>
                <a:gd name="connsiteX3" fmla="*/ 2166775 w 2166775"/>
                <a:gd name="connsiteY3" fmla="*/ 813454 h 813454"/>
                <a:gd name="connsiteX4" fmla="*/ 0 w 2166775"/>
                <a:gd name="connsiteY4" fmla="*/ 813454 h 813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6775" h="813454">
                  <a:moveTo>
                    <a:pt x="0" y="813454"/>
                  </a:moveTo>
                  <a:lnTo>
                    <a:pt x="546177" y="0"/>
                  </a:lnTo>
                  <a:lnTo>
                    <a:pt x="1620598" y="0"/>
                  </a:lnTo>
                  <a:lnTo>
                    <a:pt x="2166775" y="813454"/>
                  </a:lnTo>
                  <a:lnTo>
                    <a:pt x="0" y="813454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99505" tIns="20320" rIns="399506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en-US" sz="1600" b="1" kern="1200" dirty="0" smtClean="0">
                  <a:solidFill>
                    <a:schemeClr val="bg1"/>
                  </a:solidFill>
                </a:rPr>
                <a:t> </a:t>
              </a:r>
              <a:endParaRPr lang="en-US" sz="1600" b="1" kern="1200" dirty="0">
                <a:solidFill>
                  <a:schemeClr val="bg1"/>
                </a:solidFill>
              </a:endParaRPr>
            </a:p>
          </p:txBody>
        </p:sp>
        <p:sp>
          <p:nvSpPr>
            <p:cNvPr id="8" name="Freeform 7" descr="Pyramid graphic illustrates the relationship between the top level goals (or ultimate outcomes) and the different levels of performance measures"/>
            <p:cNvSpPr/>
            <p:nvPr>
              <p:custDataLst>
                <p:tags r:id="rId3"/>
              </p:custDataLst>
            </p:nvPr>
          </p:nvSpPr>
          <p:spPr>
            <a:xfrm>
              <a:off x="1828800" y="3543712"/>
              <a:ext cx="3265656" cy="731520"/>
            </a:xfrm>
            <a:custGeom>
              <a:avLst/>
              <a:gdLst>
                <a:gd name="connsiteX0" fmla="*/ 0 w 3265656"/>
                <a:gd name="connsiteY0" fmla="*/ 818315 h 818315"/>
                <a:gd name="connsiteX1" fmla="*/ 549441 w 3265656"/>
                <a:gd name="connsiteY1" fmla="*/ 0 h 818315"/>
                <a:gd name="connsiteX2" fmla="*/ 2716215 w 3265656"/>
                <a:gd name="connsiteY2" fmla="*/ 0 h 818315"/>
                <a:gd name="connsiteX3" fmla="*/ 3265656 w 3265656"/>
                <a:gd name="connsiteY3" fmla="*/ 818315 h 818315"/>
                <a:gd name="connsiteX4" fmla="*/ 0 w 3265656"/>
                <a:gd name="connsiteY4" fmla="*/ 818315 h 818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65656" h="818315">
                  <a:moveTo>
                    <a:pt x="0" y="818315"/>
                  </a:moveTo>
                  <a:lnTo>
                    <a:pt x="549441" y="0"/>
                  </a:lnTo>
                  <a:lnTo>
                    <a:pt x="2716215" y="0"/>
                  </a:lnTo>
                  <a:lnTo>
                    <a:pt x="3265656" y="818315"/>
                  </a:lnTo>
                  <a:lnTo>
                    <a:pt x="0" y="818315"/>
                  </a:lnTo>
                  <a:close/>
                </a:path>
              </a:pathLst>
            </a:custGeom>
            <a:solidFill>
              <a:schemeClr val="accent1"/>
            </a:solidFill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91809" tIns="20320" rIns="591811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kern="1200" dirty="0" smtClean="0">
                  <a:solidFill>
                    <a:schemeClr val="bg1"/>
                  </a:solidFill>
                </a:rPr>
                <a:t> </a:t>
              </a:r>
              <a:endParaRPr lang="en-US" sz="1600" b="1" kern="1200" dirty="0">
                <a:solidFill>
                  <a:schemeClr val="bg1"/>
                </a:solidFill>
              </a:endParaRPr>
            </a:p>
          </p:txBody>
        </p:sp>
        <p:sp>
          <p:nvSpPr>
            <p:cNvPr id="9" name="Freeform 8" descr="Pyramid graphic illustrates the relationship between the top level goals (or ultimate outcomes) and the different levels of performance measures"/>
            <p:cNvSpPr/>
            <p:nvPr>
              <p:custDataLst>
                <p:tags r:id="rId4"/>
              </p:custDataLst>
            </p:nvPr>
          </p:nvSpPr>
          <p:spPr>
            <a:xfrm>
              <a:off x="1302194" y="4275232"/>
              <a:ext cx="4297680" cy="731520"/>
            </a:xfrm>
            <a:custGeom>
              <a:avLst/>
              <a:gdLst>
                <a:gd name="connsiteX0" fmla="*/ 0 w 4297680"/>
                <a:gd name="connsiteY0" fmla="*/ 768528 h 768528"/>
                <a:gd name="connsiteX1" fmla="*/ 516013 w 4297680"/>
                <a:gd name="connsiteY1" fmla="*/ 0 h 768528"/>
                <a:gd name="connsiteX2" fmla="*/ 3781667 w 4297680"/>
                <a:gd name="connsiteY2" fmla="*/ 0 h 768528"/>
                <a:gd name="connsiteX3" fmla="*/ 4297680 w 4297680"/>
                <a:gd name="connsiteY3" fmla="*/ 768528 h 768528"/>
                <a:gd name="connsiteX4" fmla="*/ 0 w 4297680"/>
                <a:gd name="connsiteY4" fmla="*/ 768528 h 768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97680" h="768528">
                  <a:moveTo>
                    <a:pt x="0" y="768528"/>
                  </a:moveTo>
                  <a:lnTo>
                    <a:pt x="516013" y="0"/>
                  </a:lnTo>
                  <a:lnTo>
                    <a:pt x="3781667" y="0"/>
                  </a:lnTo>
                  <a:lnTo>
                    <a:pt x="4297680" y="768528"/>
                  </a:lnTo>
                  <a:lnTo>
                    <a:pt x="0" y="768528"/>
                  </a:lnTo>
                  <a:close/>
                </a:path>
              </a:pathLst>
            </a:custGeom>
            <a:solidFill>
              <a:schemeClr val="accent2"/>
            </a:solidFill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72413" tIns="20320" rIns="772415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kern="1200" dirty="0" smtClean="0">
                  <a:solidFill>
                    <a:schemeClr val="bg1"/>
                  </a:solidFill>
                </a:rPr>
                <a:t> </a:t>
              </a:r>
              <a:endParaRPr lang="en-US" sz="1600" b="1" kern="1200" dirty="0">
                <a:solidFill>
                  <a:schemeClr val="bg1"/>
                </a:solidFill>
              </a:endParaRPr>
            </a:p>
          </p:txBody>
        </p:sp>
        <p:sp>
          <p:nvSpPr>
            <p:cNvPr id="10" name="Freeform 9" descr="Pyramid graphic illustrates the relationship between the top level goals (or ultimate outcomes) and the different levels of performance measures"/>
            <p:cNvSpPr/>
            <p:nvPr>
              <p:custDataLst>
                <p:tags r:id="rId5"/>
              </p:custDataLst>
            </p:nvPr>
          </p:nvSpPr>
          <p:spPr>
            <a:xfrm>
              <a:off x="2926080" y="2082510"/>
              <a:ext cx="1074422" cy="731520"/>
            </a:xfrm>
            <a:custGeom>
              <a:avLst/>
              <a:gdLst>
                <a:gd name="connsiteX0" fmla="*/ 0 w 1074422"/>
                <a:gd name="connsiteY0" fmla="*/ 800101 h 800101"/>
                <a:gd name="connsiteX1" fmla="*/ 537211 w 1074422"/>
                <a:gd name="connsiteY1" fmla="*/ 0 h 800101"/>
                <a:gd name="connsiteX2" fmla="*/ 537211 w 1074422"/>
                <a:gd name="connsiteY2" fmla="*/ 0 h 800101"/>
                <a:gd name="connsiteX3" fmla="*/ 1074422 w 1074422"/>
                <a:gd name="connsiteY3" fmla="*/ 800101 h 800101"/>
                <a:gd name="connsiteX4" fmla="*/ 0 w 1074422"/>
                <a:gd name="connsiteY4" fmla="*/ 800101 h 80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4422" h="800101">
                  <a:moveTo>
                    <a:pt x="0" y="800101"/>
                  </a:moveTo>
                  <a:lnTo>
                    <a:pt x="537211" y="0"/>
                  </a:lnTo>
                  <a:lnTo>
                    <a:pt x="537211" y="0"/>
                  </a:lnTo>
                  <a:lnTo>
                    <a:pt x="1074422" y="800101"/>
                  </a:lnTo>
                  <a:lnTo>
                    <a:pt x="0" y="800101"/>
                  </a:lnTo>
                  <a:close/>
                </a:path>
              </a:pathLst>
            </a:custGeom>
            <a:solidFill>
              <a:srgbClr val="93829D"/>
            </a:solidFill>
            <a:effectLst>
              <a:outerShdw blurRad="317500" dist="317500" dir="5400000" algn="t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t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en-US" sz="1600" b="1" kern="1200" dirty="0" smtClean="0"/>
                <a:t> </a:t>
              </a:r>
              <a:endParaRPr lang="en-US" sz="1600" b="1" kern="1200" dirty="0"/>
            </a:p>
          </p:txBody>
        </p:sp>
        <p:sp>
          <p:nvSpPr>
            <p:cNvPr id="11" name="Rectangle 10" descr="Pyramid graphic illustrates the relationship between the top level goals (or ultimate outcomes) and the different levels of performance measures"/>
            <p:cNvSpPr/>
            <p:nvPr>
              <p:custDataLst>
                <p:tags r:id="rId6"/>
              </p:custDataLst>
            </p:nvPr>
          </p:nvSpPr>
          <p:spPr>
            <a:xfrm>
              <a:off x="3462845" y="2082510"/>
              <a:ext cx="4389120" cy="731520"/>
            </a:xfrm>
            <a:prstGeom prst="rect">
              <a:avLst/>
            </a:prstGeom>
            <a:solidFill>
              <a:srgbClr val="93829D">
                <a:alpha val="74902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spcAft>
                  <a:spcPts val="0"/>
                </a:spcAft>
              </a:pP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Freeform 11" descr="Pyramid graphic illustrates the relationship between the top level goals (or ultimate outcomes) and the different levels of performance measures"/>
            <p:cNvSpPr/>
            <p:nvPr>
              <p:custDataLst>
                <p:tags r:id="rId7"/>
              </p:custDataLst>
            </p:nvPr>
          </p:nvSpPr>
          <p:spPr>
            <a:xfrm>
              <a:off x="2377440" y="2814030"/>
              <a:ext cx="2166775" cy="731520"/>
            </a:xfrm>
            <a:custGeom>
              <a:avLst/>
              <a:gdLst>
                <a:gd name="connsiteX0" fmla="*/ 0 w 2166775"/>
                <a:gd name="connsiteY0" fmla="*/ 813454 h 813454"/>
                <a:gd name="connsiteX1" fmla="*/ 546177 w 2166775"/>
                <a:gd name="connsiteY1" fmla="*/ 0 h 813454"/>
                <a:gd name="connsiteX2" fmla="*/ 1620598 w 2166775"/>
                <a:gd name="connsiteY2" fmla="*/ 0 h 813454"/>
                <a:gd name="connsiteX3" fmla="*/ 2166775 w 2166775"/>
                <a:gd name="connsiteY3" fmla="*/ 813454 h 813454"/>
                <a:gd name="connsiteX4" fmla="*/ 0 w 2166775"/>
                <a:gd name="connsiteY4" fmla="*/ 813454 h 813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6775" h="813454">
                  <a:moveTo>
                    <a:pt x="0" y="813454"/>
                  </a:moveTo>
                  <a:lnTo>
                    <a:pt x="546177" y="0"/>
                  </a:lnTo>
                  <a:lnTo>
                    <a:pt x="1620598" y="0"/>
                  </a:lnTo>
                  <a:lnTo>
                    <a:pt x="2166775" y="813454"/>
                  </a:lnTo>
                  <a:lnTo>
                    <a:pt x="0" y="813454"/>
                  </a:lnTo>
                  <a:close/>
                </a:path>
              </a:pathLst>
            </a:custGeom>
            <a:solidFill>
              <a:srgbClr val="660033"/>
            </a:solidFill>
            <a:effectLst>
              <a:outerShdw blurRad="317500" dist="317500" dir="5400000" algn="t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99505" tIns="20320" rIns="399506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en-US" sz="1600" b="1" kern="1200" dirty="0" smtClean="0">
                  <a:solidFill>
                    <a:schemeClr val="bg1"/>
                  </a:solidFill>
                </a:rPr>
                <a:t> </a:t>
              </a:r>
              <a:endParaRPr lang="en-US" sz="1600" b="1" kern="1200" dirty="0">
                <a:solidFill>
                  <a:schemeClr val="bg1"/>
                </a:solidFill>
              </a:endParaRPr>
            </a:p>
          </p:txBody>
        </p:sp>
        <p:sp>
          <p:nvSpPr>
            <p:cNvPr id="13" name="Rectangle 12" descr="Pyramid graphic illustrates the relationship between the top level goals (or ultimate outcomes) and the different levels of performance measures"/>
            <p:cNvSpPr/>
            <p:nvPr>
              <p:custDataLst>
                <p:tags r:id="rId8"/>
              </p:custDataLst>
            </p:nvPr>
          </p:nvSpPr>
          <p:spPr>
            <a:xfrm>
              <a:off x="3014197" y="2814030"/>
              <a:ext cx="4846320" cy="731520"/>
            </a:xfrm>
            <a:prstGeom prst="rect">
              <a:avLst/>
            </a:prstGeom>
            <a:solidFill>
              <a:srgbClr val="660033">
                <a:alpha val="7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spcAft>
                  <a:spcPts val="0"/>
                </a:spcAft>
              </a:pPr>
              <a:endParaRPr 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Freeform 13" descr="Pyramid graphic illustrates the relationship between the top level goals (or ultimate outcomes) and the different levels of performance measures"/>
            <p:cNvSpPr/>
            <p:nvPr>
              <p:custDataLst>
                <p:tags r:id="rId9"/>
              </p:custDataLst>
            </p:nvPr>
          </p:nvSpPr>
          <p:spPr>
            <a:xfrm>
              <a:off x="1828800" y="3545550"/>
              <a:ext cx="3265656" cy="731520"/>
            </a:xfrm>
            <a:custGeom>
              <a:avLst/>
              <a:gdLst>
                <a:gd name="connsiteX0" fmla="*/ 0 w 3265656"/>
                <a:gd name="connsiteY0" fmla="*/ 818315 h 818315"/>
                <a:gd name="connsiteX1" fmla="*/ 549441 w 3265656"/>
                <a:gd name="connsiteY1" fmla="*/ 0 h 818315"/>
                <a:gd name="connsiteX2" fmla="*/ 2716215 w 3265656"/>
                <a:gd name="connsiteY2" fmla="*/ 0 h 818315"/>
                <a:gd name="connsiteX3" fmla="*/ 3265656 w 3265656"/>
                <a:gd name="connsiteY3" fmla="*/ 818315 h 818315"/>
                <a:gd name="connsiteX4" fmla="*/ 0 w 3265656"/>
                <a:gd name="connsiteY4" fmla="*/ 818315 h 818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65656" h="818315">
                  <a:moveTo>
                    <a:pt x="0" y="818315"/>
                  </a:moveTo>
                  <a:lnTo>
                    <a:pt x="549441" y="0"/>
                  </a:lnTo>
                  <a:lnTo>
                    <a:pt x="2716215" y="0"/>
                  </a:lnTo>
                  <a:lnTo>
                    <a:pt x="3265656" y="818315"/>
                  </a:lnTo>
                  <a:lnTo>
                    <a:pt x="0" y="818315"/>
                  </a:lnTo>
                  <a:close/>
                </a:path>
              </a:pathLst>
            </a:custGeom>
            <a:solidFill>
              <a:srgbClr val="003399"/>
            </a:solidFill>
            <a:effectLst>
              <a:outerShdw blurRad="317500" dist="317500" dir="5400000" algn="t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91809" tIns="20320" rIns="591811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kern="1200" dirty="0" smtClean="0">
                  <a:solidFill>
                    <a:schemeClr val="bg1"/>
                  </a:solidFill>
                </a:rPr>
                <a:t> </a:t>
              </a:r>
              <a:endParaRPr lang="en-US" sz="1600" b="1" kern="1200" dirty="0">
                <a:solidFill>
                  <a:schemeClr val="bg1"/>
                </a:solidFill>
              </a:endParaRPr>
            </a:p>
          </p:txBody>
        </p:sp>
        <p:sp>
          <p:nvSpPr>
            <p:cNvPr id="15" name="Rectangle 14" descr="Pyramid graphic illustrates the relationship between the top level goals (or ultimate outcomes) and the different levels of performance measures"/>
            <p:cNvSpPr/>
            <p:nvPr>
              <p:custDataLst>
                <p:tags r:id="rId10"/>
              </p:custDataLst>
            </p:nvPr>
          </p:nvSpPr>
          <p:spPr>
            <a:xfrm>
              <a:off x="2465557" y="3545550"/>
              <a:ext cx="5394960" cy="731520"/>
            </a:xfrm>
            <a:prstGeom prst="rect">
              <a:avLst/>
            </a:prstGeom>
            <a:solidFill>
              <a:srgbClr val="003399">
                <a:alpha val="7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l"/>
              <a:r>
                <a:rPr lang="en-US" sz="2000" u="sng" dirty="0" smtClean="0">
                  <a:solidFill>
                    <a:schemeClr val="bg1"/>
                  </a:solidFill>
                </a:rPr>
                <a:t>S</a:t>
              </a:r>
              <a:r>
                <a:rPr lang="en-US" sz="2000" dirty="0" smtClean="0">
                  <a:solidFill>
                    <a:schemeClr val="bg1"/>
                  </a:solidFill>
                </a:rPr>
                <a:t>trategy</a:t>
              </a:r>
              <a:endParaRPr 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16" name="Freeform 15" descr="Pyramid graphic illustrates the relationship between the top level goals (or ultimate outcomes) and the different levels of performance measures"/>
            <p:cNvSpPr/>
            <p:nvPr>
              <p:custDataLst>
                <p:tags r:id="rId11"/>
              </p:custDataLst>
            </p:nvPr>
          </p:nvSpPr>
          <p:spPr>
            <a:xfrm>
              <a:off x="1302194" y="4277070"/>
              <a:ext cx="4297680" cy="731520"/>
            </a:xfrm>
            <a:custGeom>
              <a:avLst/>
              <a:gdLst>
                <a:gd name="connsiteX0" fmla="*/ 0 w 4297680"/>
                <a:gd name="connsiteY0" fmla="*/ 768528 h 768528"/>
                <a:gd name="connsiteX1" fmla="*/ 516013 w 4297680"/>
                <a:gd name="connsiteY1" fmla="*/ 0 h 768528"/>
                <a:gd name="connsiteX2" fmla="*/ 3781667 w 4297680"/>
                <a:gd name="connsiteY2" fmla="*/ 0 h 768528"/>
                <a:gd name="connsiteX3" fmla="*/ 4297680 w 4297680"/>
                <a:gd name="connsiteY3" fmla="*/ 768528 h 768528"/>
                <a:gd name="connsiteX4" fmla="*/ 0 w 4297680"/>
                <a:gd name="connsiteY4" fmla="*/ 768528 h 768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97680" h="768528">
                  <a:moveTo>
                    <a:pt x="0" y="768528"/>
                  </a:moveTo>
                  <a:lnTo>
                    <a:pt x="516013" y="0"/>
                  </a:lnTo>
                  <a:lnTo>
                    <a:pt x="3781667" y="0"/>
                  </a:lnTo>
                  <a:lnTo>
                    <a:pt x="4297680" y="768528"/>
                  </a:lnTo>
                  <a:lnTo>
                    <a:pt x="0" y="768528"/>
                  </a:lnTo>
                  <a:close/>
                </a:path>
              </a:pathLst>
            </a:custGeom>
            <a:solidFill>
              <a:srgbClr val="006666"/>
            </a:solidFill>
            <a:effectLst>
              <a:outerShdw blurRad="317500" dist="317500" dir="5400000" algn="t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72413" tIns="20320" rIns="772415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kern="1200" dirty="0" smtClean="0">
                  <a:solidFill>
                    <a:schemeClr val="bg1"/>
                  </a:solidFill>
                </a:rPr>
                <a:t> </a:t>
              </a:r>
              <a:endParaRPr lang="en-US" sz="1600" b="1" kern="1200" dirty="0">
                <a:solidFill>
                  <a:schemeClr val="bg1"/>
                </a:solidFill>
              </a:endParaRPr>
            </a:p>
          </p:txBody>
        </p:sp>
        <p:sp>
          <p:nvSpPr>
            <p:cNvPr id="17" name="Rectangle 16" descr="Pyramid graphic illustrates the relationship between the top level goals (or ultimate outcomes) and the different levels of performance measures"/>
            <p:cNvSpPr/>
            <p:nvPr>
              <p:custDataLst>
                <p:tags r:id="rId12"/>
              </p:custDataLst>
            </p:nvPr>
          </p:nvSpPr>
          <p:spPr>
            <a:xfrm>
              <a:off x="1916917" y="4277070"/>
              <a:ext cx="5943600" cy="731520"/>
            </a:xfrm>
            <a:prstGeom prst="rect">
              <a:avLst/>
            </a:prstGeom>
            <a:solidFill>
              <a:srgbClr val="006666">
                <a:alpha val="75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l"/>
              <a:r>
                <a:rPr lang="en-US" sz="2000" u="sng" dirty="0" smtClean="0">
                  <a:solidFill>
                    <a:schemeClr val="bg1"/>
                  </a:solidFill>
                </a:rPr>
                <a:t>T</a:t>
              </a:r>
              <a:r>
                <a:rPr lang="en-US" sz="2000" dirty="0" smtClean="0">
                  <a:solidFill>
                    <a:schemeClr val="bg1"/>
                  </a:solidFill>
                </a:rPr>
                <a:t>actic</a:t>
              </a:r>
              <a:endParaRPr 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260201" y="2334950"/>
              <a:ext cx="75373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u="sng" dirty="0" smtClean="0">
                  <a:solidFill>
                    <a:schemeClr val="bg1"/>
                  </a:solidFill>
                  <a:latin typeface="+mn-lt"/>
                </a:rPr>
                <a:t>G</a:t>
              </a:r>
              <a:r>
                <a:rPr lang="en-US" sz="2000" dirty="0" smtClean="0">
                  <a:solidFill>
                    <a:schemeClr val="bg1"/>
                  </a:solidFill>
                  <a:latin typeface="+mn-lt"/>
                </a:rPr>
                <a:t>oal</a:t>
              </a:r>
              <a:endParaRPr lang="en-US" sz="2000" dirty="0">
                <a:latin typeface="+mn-lt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2882673" y="3030409"/>
              <a:ext cx="125386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Aft>
                  <a:spcPts val="0"/>
                </a:spcAft>
              </a:pPr>
              <a:r>
                <a:rPr lang="en-US" sz="2000" u="sng" dirty="0" smtClean="0">
                  <a:solidFill>
                    <a:schemeClr val="bg1"/>
                  </a:solidFill>
                  <a:latin typeface="+mn-lt"/>
                </a:rPr>
                <a:t>O</a:t>
              </a:r>
              <a:r>
                <a:rPr lang="en-US" sz="2000" dirty="0" smtClean="0">
                  <a:solidFill>
                    <a:schemeClr val="bg1"/>
                  </a:solidFill>
                  <a:latin typeface="+mn-lt"/>
                </a:rPr>
                <a:t>bjective</a:t>
              </a:r>
              <a:endParaRPr lang="en-US" sz="2000" dirty="0">
                <a:latin typeface="+mn-lt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273212" y="2258751"/>
              <a:ext cx="34454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800" dirty="0" smtClean="0">
                  <a:solidFill>
                    <a:schemeClr val="bg1"/>
                  </a:solidFill>
                  <a:latin typeface="+mn-lt"/>
                </a:rPr>
                <a:t>What we are trying to achieve</a:t>
              </a:r>
              <a:endParaRPr lang="en-US" sz="1800" dirty="0">
                <a:latin typeface="+mn-lt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545106" y="2854905"/>
              <a:ext cx="330797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800" dirty="0" smtClean="0">
                  <a:solidFill>
                    <a:schemeClr val="bg1"/>
                  </a:solidFill>
                  <a:latin typeface="+mn-lt"/>
                </a:rPr>
                <a:t>What needs to be done to achieve the goal</a:t>
              </a:r>
              <a:endParaRPr lang="en-US" sz="1800" dirty="0">
                <a:latin typeface="+mn-lt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62106" y="3585528"/>
              <a:ext cx="276408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800" dirty="0" smtClean="0">
                  <a:solidFill>
                    <a:schemeClr val="bg1"/>
                  </a:solidFill>
                  <a:latin typeface="+mn-lt"/>
                </a:rPr>
                <a:t>Capabilities put in place to achieve the goal</a:t>
              </a:r>
              <a:endParaRPr lang="en-US" sz="1800" dirty="0">
                <a:latin typeface="+mn-lt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5537235" y="4289257"/>
              <a:ext cx="228895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800" dirty="0" smtClean="0">
                  <a:solidFill>
                    <a:schemeClr val="bg1"/>
                  </a:solidFill>
                  <a:latin typeface="+mn-lt"/>
                </a:rPr>
                <a:t>Specific methods to achieve the goal</a:t>
              </a:r>
              <a:endParaRPr lang="en-US" sz="180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5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Keep the cars moving and if they stop not for very long.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2355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S</a:t>
            </a:r>
            <a:r>
              <a:rPr lang="en-US" sz="3000" b="1" dirty="0" smtClean="0"/>
              <a:t>pecific </a:t>
            </a:r>
            <a:r>
              <a:rPr lang="en-US" sz="3000" b="1" dirty="0" smtClean="0">
                <a:solidFill>
                  <a:srgbClr val="FF0000"/>
                </a:solidFill>
              </a:rPr>
              <a:t>M</a:t>
            </a:r>
            <a:r>
              <a:rPr lang="en-US" sz="3000" b="1" dirty="0" smtClean="0"/>
              <a:t>easurable </a:t>
            </a:r>
            <a:r>
              <a:rPr lang="en-US" sz="3000" b="1" dirty="0" smtClean="0">
                <a:solidFill>
                  <a:srgbClr val="FF0000"/>
                </a:solidFill>
              </a:rPr>
              <a:t>A</a:t>
            </a:r>
            <a:r>
              <a:rPr lang="en-US" sz="3000" b="1" dirty="0" smtClean="0"/>
              <a:t>chievable </a:t>
            </a:r>
            <a:r>
              <a:rPr lang="en-US" sz="3000" b="1" dirty="0" smtClean="0">
                <a:solidFill>
                  <a:srgbClr val="FF0000"/>
                </a:solidFill>
              </a:rPr>
              <a:t>R</a:t>
            </a:r>
            <a:r>
              <a:rPr lang="en-US" sz="3000" b="1" dirty="0" smtClean="0"/>
              <a:t>ealistic </a:t>
            </a:r>
            <a:r>
              <a:rPr lang="en-US" sz="3000" b="1" dirty="0" err="1" smtClean="0">
                <a:solidFill>
                  <a:srgbClr val="FF0000"/>
                </a:solidFill>
              </a:rPr>
              <a:t>T</a:t>
            </a:r>
            <a:r>
              <a:rPr lang="en-US" sz="3000" b="1" dirty="0" err="1" smtClean="0"/>
              <a:t>imebound</a:t>
            </a:r>
            <a:endParaRPr lang="en-US" sz="3000" b="1" dirty="0" smtClean="0"/>
          </a:p>
          <a:p>
            <a:pPr lvl="1"/>
            <a:r>
              <a:rPr lang="en-US" dirty="0" smtClean="0"/>
              <a:t>Provide </a:t>
            </a:r>
            <a:r>
              <a:rPr lang="en-US" b="1" dirty="0" smtClean="0"/>
              <a:t>Smooth Flow </a:t>
            </a:r>
            <a:r>
              <a:rPr lang="en-US" dirty="0" smtClean="0"/>
              <a:t>along the arterial during periods moderate demand.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Provide </a:t>
            </a:r>
            <a:r>
              <a:rPr lang="en-US" b="1" dirty="0" smtClean="0"/>
              <a:t>Equitable Access </a:t>
            </a:r>
            <a:r>
              <a:rPr lang="en-US" dirty="0" smtClean="0"/>
              <a:t>to land use to minimize delay during periods of significant demand for left-turn and side-street movements.</a:t>
            </a:r>
          </a:p>
          <a:p>
            <a:pPr lvl="1"/>
            <a:endParaRPr lang="en-US" dirty="0" smtClean="0"/>
          </a:p>
          <a:p>
            <a:pPr lvl="1"/>
            <a:r>
              <a:rPr lang="en-US" b="1" dirty="0" smtClean="0"/>
              <a:t>Maximize Throughput </a:t>
            </a:r>
            <a:r>
              <a:rPr lang="en-US" dirty="0" smtClean="0"/>
              <a:t>during periods of moderate to heavy demand minimizing phase failures.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During periods of heavy demand </a:t>
            </a:r>
            <a:r>
              <a:rPr lang="en-US" b="1" dirty="0" smtClean="0"/>
              <a:t>Manage Queues </a:t>
            </a:r>
            <a:r>
              <a:rPr lang="en-US" dirty="0" smtClean="0"/>
              <a:t>to prevent blocking of upstream intersections or movements.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58089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Smooth Flow  </a:t>
            </a:r>
            <a:r>
              <a:rPr lang="en-US" dirty="0" smtClean="0"/>
              <a:t>- Provide green bands in both directions such that platoon movement is rarely hindered or stopped.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b="1" dirty="0" smtClean="0"/>
              <a:t>Equitable Access </a:t>
            </a:r>
            <a:r>
              <a:rPr lang="en-US" dirty="0" smtClean="0"/>
              <a:t>– Provide green splits that serve left-turns and side-streets efficiently, coordination is generally provided but not at the expense of  side streets and left turns.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3979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Tactic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Select Resonant Cycle Length</a:t>
            </a:r>
          </a:p>
          <a:p>
            <a:pPr marL="0" indent="0">
              <a:buNone/>
            </a:pPr>
            <a:r>
              <a:rPr lang="en-US" dirty="0" smtClean="0"/>
              <a:t>(Shelby, Bullock, Gettman) (TRB TSSC)</a:t>
            </a:r>
          </a:p>
          <a:p>
            <a:pPr lvl="1"/>
            <a:r>
              <a:rPr lang="en-US" dirty="0" smtClean="0"/>
              <a:t> Single &amp; Double Alternates (McShane)</a:t>
            </a:r>
          </a:p>
          <a:p>
            <a:pPr lvl="2"/>
            <a:r>
              <a:rPr lang="en-US" dirty="0" smtClean="0"/>
              <a:t>No internal Queues</a:t>
            </a:r>
          </a:p>
          <a:p>
            <a:pPr lvl="2"/>
            <a:r>
              <a:rPr lang="en-US" dirty="0" smtClean="0"/>
              <a:t>C = 2* X Distance / Platoon Speed</a:t>
            </a:r>
          </a:p>
          <a:p>
            <a:pPr lvl="2"/>
            <a:r>
              <a:rPr lang="en-US" dirty="0" smtClean="0"/>
              <a:t>Offset = distance /platoon speed </a:t>
            </a:r>
          </a:p>
          <a:p>
            <a:pPr lvl="2"/>
            <a:endParaRPr lang="en-US" dirty="0"/>
          </a:p>
          <a:p>
            <a:pPr marL="914400" lvl="2" indent="0">
              <a:buNone/>
            </a:pPr>
            <a:r>
              <a:rPr lang="en-US" dirty="0" smtClean="0"/>
              <a:t>(* 4 for double alternate or other factor)</a:t>
            </a:r>
          </a:p>
          <a:p>
            <a:pPr marL="914400" lvl="2" indent="0">
              <a:buNone/>
            </a:pPr>
            <a:r>
              <a:rPr lang="en-US" dirty="0" smtClean="0"/>
              <a:t>(Signal Spacing drives cycle length)</a:t>
            </a:r>
            <a:endParaRPr lang="en-US" dirty="0"/>
          </a:p>
          <a:p>
            <a:pPr lvl="2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9997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69142" y="533400"/>
            <a:ext cx="77724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NHI Traffic Signal Courses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767762" cy="5029200"/>
          </a:xfrm>
        </p:spPr>
        <p:txBody>
          <a:bodyPr/>
          <a:lstStyle/>
          <a:p>
            <a:pPr marL="0" indent="0">
              <a:lnSpc>
                <a:spcPct val="150000"/>
              </a:lnSpc>
            </a:pPr>
            <a:r>
              <a:rPr lang="en-US" sz="2800" b="1" dirty="0" smtClean="0"/>
              <a:t>http://www.nhi.fhwa.dot.gov/</a:t>
            </a:r>
          </a:p>
          <a:p>
            <a:pPr marL="857250" lvl="1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Traffic Signal Design and Operation (133121)</a:t>
            </a:r>
          </a:p>
          <a:p>
            <a:pPr marL="857250" lvl="1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Traffic Signal Timing Concepts (133122)</a:t>
            </a:r>
          </a:p>
          <a:p>
            <a:pPr marL="857250" lvl="1" indent="-457200">
              <a:buFont typeface="Arial" pitchFamily="34" charset="0"/>
              <a:buChar char="•"/>
            </a:pPr>
            <a:r>
              <a:rPr lang="en-US" sz="2800" dirty="0" smtClean="0"/>
              <a:t>Implementing Successful Advanced Traffic Signal System Projects Including Adaptive Control (133123) </a:t>
            </a:r>
          </a:p>
          <a:p>
            <a:pPr marL="857250" lvl="1" indent="-457200">
              <a:buFont typeface="Arial" pitchFamily="34" charset="0"/>
              <a:buChar char="•"/>
            </a:pPr>
            <a:r>
              <a:rPr lang="en-US" sz="2800" dirty="0" smtClean="0"/>
              <a:t>Successful Traffic Signal Management: The Basic Service Approach (133125)</a:t>
            </a:r>
          </a:p>
        </p:txBody>
      </p:sp>
    </p:spTree>
    <p:extLst>
      <p:ext uri="{BB962C8B-B14F-4D97-AF65-F5344CB8AC3E}">
        <p14:creationId xmlns:p14="http://schemas.microsoft.com/office/powerpoint/2010/main" val="38365682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152400"/>
            <a:ext cx="5486400" cy="1143000"/>
          </a:xfrm>
        </p:spPr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286000" y="2133600"/>
            <a:ext cx="4267200" cy="2286000"/>
            <a:chOff x="1824" y="1536"/>
            <a:chExt cx="3792" cy="1982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ood" dir="t"/>
          </a:scene3d>
        </p:grpSpPr>
        <p:pic>
          <p:nvPicPr>
            <p:cNvPr id="90118" name="Picture 6" descr="card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24" y="1536"/>
              <a:ext cx="3792" cy="1982"/>
            </a:xfrm>
            <a:prstGeom prst="rect">
              <a:avLst/>
            </a:prstGeom>
            <a:noFill/>
            <a:sp3d>
              <a:bevelT w="114300" prst="hardEdge"/>
              <a:bevelB w="165100" prst="coolSlant"/>
            </a:sp3d>
          </p:spPr>
        </p:pic>
        <p:sp>
          <p:nvSpPr>
            <p:cNvPr id="90119" name="Text Box 7"/>
            <p:cNvSpPr txBox="1">
              <a:spLocks noChangeArrowheads="1"/>
            </p:cNvSpPr>
            <p:nvPr/>
          </p:nvSpPr>
          <p:spPr bwMode="auto">
            <a:xfrm>
              <a:off x="3630" y="1834"/>
              <a:ext cx="1810" cy="1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sp3d>
              <a:bevelT w="114300" prst="hardEdge"/>
              <a:bevelB w="165100" prst="coolSlant"/>
            </a:sp3d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 dirty="0">
                  <a:solidFill>
                    <a:schemeClr val="bg1"/>
                  </a:solidFill>
                  <a:latin typeface="AvantGarde Bold" pitchFamily="-62" charset="0"/>
                  <a:ea typeface="ＭＳ Ｐゴシック" pitchFamily="-62" charset="-128"/>
                </a:rPr>
                <a:t>Eddie Curtis, P.E.</a:t>
              </a:r>
            </a:p>
            <a:p>
              <a:pPr>
                <a:spcBef>
                  <a:spcPct val="50000"/>
                </a:spcBef>
              </a:pPr>
              <a:r>
                <a:rPr lang="en-US" sz="800" dirty="0">
                  <a:solidFill>
                    <a:schemeClr val="bg1"/>
                  </a:solidFill>
                  <a:latin typeface="Avant Garde" pitchFamily="-62" charset="0"/>
                  <a:ea typeface="ＭＳ Ｐゴシック" pitchFamily="-62" charset="-128"/>
                </a:rPr>
                <a:t>Traffic Management Specialist</a:t>
              </a:r>
            </a:p>
            <a:p>
              <a:pPr>
                <a:spcBef>
                  <a:spcPct val="50000"/>
                </a:spcBef>
              </a:pPr>
              <a:r>
                <a:rPr lang="en-US" b="1" dirty="0" smtClean="0">
                  <a:solidFill>
                    <a:schemeClr val="bg1"/>
                  </a:solidFill>
                  <a:latin typeface="Avant Garde" pitchFamily="-62" charset="0"/>
                  <a:ea typeface="ＭＳ Ｐゴシック" pitchFamily="-62" charset="-128"/>
                </a:rPr>
                <a:t>(</a:t>
              </a:r>
              <a:r>
                <a:rPr lang="en-US" b="1" dirty="0">
                  <a:solidFill>
                    <a:schemeClr val="bg1"/>
                  </a:solidFill>
                  <a:latin typeface="Avant Garde" pitchFamily="-62" charset="0"/>
                  <a:ea typeface="ＭＳ Ｐゴシック" pitchFamily="-62" charset="-128"/>
                </a:rPr>
                <a:t>404) 562-3920</a:t>
              </a:r>
            </a:p>
            <a:p>
              <a:pPr>
                <a:spcBef>
                  <a:spcPct val="50000"/>
                </a:spcBef>
              </a:pPr>
              <a:endParaRPr lang="en-US" sz="1000" dirty="0">
                <a:solidFill>
                  <a:schemeClr val="bg1"/>
                </a:solidFill>
                <a:latin typeface="Avant Garde" pitchFamily="-62" charset="0"/>
                <a:ea typeface="ＭＳ Ｐゴシック" pitchFamily="-62" charset="-128"/>
              </a:endParaRPr>
            </a:p>
            <a:p>
              <a:pPr>
                <a:spcBef>
                  <a:spcPct val="50000"/>
                </a:spcBef>
              </a:pPr>
              <a:r>
                <a:rPr lang="en-US" sz="1400" b="1" dirty="0" smtClean="0">
                  <a:solidFill>
                    <a:schemeClr val="bg1"/>
                  </a:solidFill>
                  <a:latin typeface="Avant Garde" pitchFamily="-62" charset="0"/>
                  <a:ea typeface="ＭＳ Ｐゴシック" pitchFamily="-62" charset="-128"/>
                </a:rPr>
                <a:t>eddie.curtis@dot.gov</a:t>
              </a:r>
              <a:endParaRPr lang="en-US" sz="1400" dirty="0">
                <a:solidFill>
                  <a:schemeClr val="tx2"/>
                </a:solidFill>
              </a:endParaRPr>
            </a:p>
          </p:txBody>
        </p:sp>
      </p:grpSp>
      <p:sp>
        <p:nvSpPr>
          <p:cNvPr id="90120" name="Rectangle 8"/>
          <p:cNvSpPr>
            <a:spLocks noChangeArrowheads="1"/>
          </p:cNvSpPr>
          <p:nvPr/>
        </p:nvSpPr>
        <p:spPr bwMode="auto">
          <a:xfrm>
            <a:off x="685800" y="1295400"/>
            <a:ext cx="8001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200" b="1" dirty="0" smtClean="0">
                <a:solidFill>
                  <a:srgbClr val="FF9933"/>
                </a:solidFill>
              </a:rPr>
              <a:t>http://www.fhwa.dot.gov/everydaycounts</a:t>
            </a:r>
            <a:endParaRPr lang="en-US" sz="3200" b="1" dirty="0">
              <a:solidFill>
                <a:srgbClr val="FF9933"/>
              </a:solidFill>
            </a:endParaRPr>
          </a:p>
        </p:txBody>
      </p:sp>
      <p:pic>
        <p:nvPicPr>
          <p:cNvPr id="7" name="Picture 3" descr="MCj0441428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4648200"/>
            <a:ext cx="2133600" cy="2133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216597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1&quot;/&gt;&lt;/TableIndex&gt;&lt;/ShapeTextInfo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1&quot;/&gt;&lt;/TableIndex&gt;&lt;/ShapeText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1&quot;/&gt;&lt;/TableIndex&gt;&lt;/ShapeText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1&quot;/&gt;&lt;/TableIndex&gt;&lt;/ShapeTextInfo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1&quot;/&gt;&lt;/TableIndex&gt;&lt;/ShapeTextInfo&gt;"/>
  <p:tag name="PRESENTER_SHAPEINFO" val="&lt;ThreeDShapeInfo&gt;&lt;uuid val=&quot;{D84D8DB7-DE0B-438B-BB3C-12D510159CBB}&quot;/&gt;&lt;isInvalidForFieldText val=&quot;0&quot;/&gt;&lt;Image&gt;&lt;filename val=&quot;C:\Users\KEVINM~1\AppData\Local\Temp\PR\data\asimages\{D84D8DB7-DE0B-438B-BB3C-12D510159CBB}_17.png&quot;/&gt;&lt;left val=&quot;204&quot;/&gt;&lt;top val=&quot;194&quot;/&gt;&lt;width val=&quot;136&quot;/&gt;&lt;height val=&quot;109&quot;/&gt;&lt;hasText val=&quot;1&quot;/&gt;&lt;/Image&gt;&lt;/ThreeDShapeInfo&gt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16&quot;/&gt;&lt;lineCharCount val=&quot;19&quot;/&gt;&lt;/TableIndex&gt;&lt;/ShapeTextInfo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1&quot;/&gt;&lt;/TableIndex&gt;&lt;/ShapeTextInfo&gt;"/>
  <p:tag name="PRESENTER_SHAPEINFO" val="&lt;ThreeDShapeInfo&gt;&lt;uuid val=&quot;{26985F0D-2526-4050-9603-E823DC011394}&quot;/&gt;&lt;isInvalidForFieldText val=&quot;0&quot;/&gt;&lt;Image&gt;&lt;filename val=&quot;C:\Users\KEVINM~1\AppData\Local\Temp\PR\data\asimages\{26985F0D-2526-4050-9603-E823DC011394}_17.png&quot;/&gt;&lt;left val=&quot;162&quot;/&gt;&lt;top val=&quot;252&quot;/&gt;&lt;width val=&quot;222&quot;/&gt;&lt;height val=&quot;109&quot;/&gt;&lt;hasText val=&quot;1&quot;/&gt;&lt;/Image&gt;&lt;/ThreeDShapeInfo&gt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31&quot;/&gt;&lt;lineCharCount val=&quot;8&quot;/&gt;&lt;/TableIndex&gt;&lt;/ShapeTextInfo&gt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1&quot;/&gt;&lt;/TableIndex&gt;&lt;/ShapeTextInfo&gt;"/>
  <p:tag name="PRESENTER_SHAPEINFO" val="&lt;ThreeDShapeInfo&gt;&lt;uuid val=&quot;{C3D65EB6-1A34-4C5E-B551-059028E8D2B5}&quot;/&gt;&lt;isInvalidForFieldText val=&quot;0&quot;/&gt;&lt;Image&gt;&lt;filename val=&quot;C:\Users\KEVINM~1\AppData\Local\Temp\PR\data\asimages\{C3D65EB6-1A34-4C5E-B551-059028E8D2B5}_17.png&quot;/&gt;&lt;left val=&quot;118&quot;/&gt;&lt;top val=&quot;309&quot;/&gt;&lt;width val=&quot;309&quot;/&gt;&lt;height val=&quot;109&quot;/&gt;&lt;hasText val=&quot;1&quot;/&gt;&lt;/Image&gt;&lt;/ThreeDShapeInfo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32&quot;/&gt;&lt;lineCharCount val=&quot;5&quot;/&gt;&lt;/TableIndex&gt;&lt;/ShapeTextInfo&gt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1&quot;/&gt;&lt;/TableIndex&gt;&lt;/ShapeTextInfo&gt;"/>
  <p:tag name="PRESENTER_SHAPEINFO" val="&lt;ThreeDShapeInfo&gt;&lt;uuid val=&quot;{856831B4-2D04-4644-8373-5441459D772D}&quot;/&gt;&lt;isInvalidForFieldText val=&quot;0&quot;/&gt;&lt;Image&gt;&lt;filename val=&quot;C:\Users\KEVINM~1\AppData\Local\Temp\PR\data\asimages\{856831B4-2D04-4644-8373-5441459D772D}_17.png&quot;/&gt;&lt;left val=&quot;77&quot;/&gt;&lt;top val=&quot;367&quot;/&gt;&lt;width val=&quot;390&quot;/&gt;&lt;height val=&quot;108&quot;/&gt;&lt;hasText val=&quot;1&quot;/&gt;&lt;/Image&gt;&lt;/ThreeDShapeInfo&gt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34&quot;/&gt;&lt;lineCharCount val=&quot;20&quot;/&gt;&lt;/TableIndex&gt;&lt;/ShapeTextInfo&gt;"/>
</p:tagLst>
</file>

<file path=ppt/theme/theme1.xml><?xml version="1.0" encoding="utf-8"?>
<a:theme xmlns:a="http://schemas.openxmlformats.org/drawingml/2006/main" name="EDC exchange PP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EDC exchange PP template</Template>
  <TotalTime>3700</TotalTime>
  <Words>1488</Words>
  <Application>Microsoft Office PowerPoint</Application>
  <PresentationFormat>On-screen Show (4:3)</PresentationFormat>
  <Paragraphs>395</Paragraphs>
  <Slides>46</Slides>
  <Notes>28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8" baseType="lpstr">
      <vt:lpstr>EDC exchange PP template</vt:lpstr>
      <vt:lpstr>Worksheet</vt:lpstr>
      <vt:lpstr>Planning for Success:  Applying Systems Engineering to ASCT Implementation</vt:lpstr>
      <vt:lpstr>PowerPoint Presentation</vt:lpstr>
      <vt:lpstr>Variability in Demand</vt:lpstr>
      <vt:lpstr>Background</vt:lpstr>
      <vt:lpstr>US Implementation 1992-2009</vt:lpstr>
      <vt:lpstr>What we know about ASCT</vt:lpstr>
      <vt:lpstr>Systems Deactivated 1992 - 2009</vt:lpstr>
      <vt:lpstr>What are the Risks to successful deployment of ASCT?</vt:lpstr>
      <vt:lpstr>Other Risk Issues</vt:lpstr>
      <vt:lpstr>Successful Deployment</vt:lpstr>
      <vt:lpstr>Possible Approaches</vt:lpstr>
      <vt:lpstr>Procurement Strategies</vt:lpstr>
      <vt:lpstr>Barriers to Adoption of ASCT</vt:lpstr>
      <vt:lpstr>The Role of Systems Engineering</vt:lpstr>
      <vt:lpstr>940.11 Rule Requirements</vt:lpstr>
      <vt:lpstr>Seven Requirements of SE Analysis</vt:lpstr>
      <vt:lpstr>Basic Systems Engineering Deliverables</vt:lpstr>
      <vt:lpstr>Procurement Regulations</vt:lpstr>
      <vt:lpstr>Purpose of SE Model Documents</vt:lpstr>
      <vt:lpstr>Model Document Process</vt:lpstr>
      <vt:lpstr>FHWA EDC/ASCT Influence 2010-2012</vt:lpstr>
      <vt:lpstr>FHWA Every Day Counts Outreach/Support/Technical Assistance</vt:lpstr>
      <vt:lpstr> Overview of FHWA Model Systems Engineering Documents for ASCT</vt:lpstr>
      <vt:lpstr>ConOps - Chapter 1</vt:lpstr>
      <vt:lpstr>ConOps – Chapter 2</vt:lpstr>
      <vt:lpstr>ConOps – Chapter 3</vt:lpstr>
      <vt:lpstr>Chapter 4 – Operational NEEDS</vt:lpstr>
      <vt:lpstr>ConOps - Chapter 4 (cont)</vt:lpstr>
      <vt:lpstr>ConOps - Chapter 4 (cont)</vt:lpstr>
      <vt:lpstr>ConOps – Chapter 5</vt:lpstr>
      <vt:lpstr>ConOps – Chapter 6</vt:lpstr>
      <vt:lpstr>ConOps – Chapter 7 </vt:lpstr>
      <vt:lpstr>ConOps – Chapter 8 </vt:lpstr>
      <vt:lpstr>Verification / Validation</vt:lpstr>
      <vt:lpstr>Mapping MOEs to Objectives</vt:lpstr>
      <vt:lpstr>PowerPoint Presentation</vt:lpstr>
      <vt:lpstr>PowerPoint Presentation</vt:lpstr>
      <vt:lpstr>ITS Project Life Cycle</vt:lpstr>
      <vt:lpstr>NHI Traffic Signal Courses</vt:lpstr>
      <vt:lpstr>GOST</vt:lpstr>
      <vt:lpstr>Goal </vt:lpstr>
      <vt:lpstr>Objective</vt:lpstr>
      <vt:lpstr>Strategy </vt:lpstr>
      <vt:lpstr>Tactic</vt:lpstr>
      <vt:lpstr>NHI Traffic Signal Courses</vt:lpstr>
      <vt:lpstr>Questions?</vt:lpstr>
    </vt:vector>
  </TitlesOfParts>
  <Company>DOT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Eddie Curtis</dc:creator>
  <cp:lastModifiedBy>Eddie Curtis</cp:lastModifiedBy>
  <cp:revision>103</cp:revision>
  <dcterms:created xsi:type="dcterms:W3CDTF">2012-10-11T19:46:34Z</dcterms:created>
  <dcterms:modified xsi:type="dcterms:W3CDTF">2013-05-14T13:34:52Z</dcterms:modified>
</cp:coreProperties>
</file>