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89" r:id="rId2"/>
    <p:sldId id="291" r:id="rId3"/>
    <p:sldId id="308" r:id="rId4"/>
    <p:sldId id="299" r:id="rId5"/>
    <p:sldId id="309" r:id="rId6"/>
    <p:sldId id="302" r:id="rId7"/>
    <p:sldId id="303" r:id="rId8"/>
    <p:sldId id="307" r:id="rId9"/>
    <p:sldId id="310" r:id="rId10"/>
    <p:sldId id="278" r:id="rId11"/>
  </p:sldIdLst>
  <p:sldSz cx="9144000" cy="6858000" type="screen4x3"/>
  <p:notesSz cx="7077075" cy="93630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55" autoAdjust="0"/>
    <p:restoredTop sz="99034" autoAdjust="0"/>
  </p:normalViewPr>
  <p:slideViewPr>
    <p:cSldViewPr snapToGrid="0" snapToObjects="1">
      <p:cViewPr>
        <p:scale>
          <a:sx n="96" d="100"/>
          <a:sy n="96" d="100"/>
        </p:scale>
        <p:origin x="-100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6733" cy="468154"/>
          </a:xfrm>
          <a:prstGeom prst="rect">
            <a:avLst/>
          </a:prstGeom>
        </p:spPr>
        <p:txBody>
          <a:bodyPr vert="horz" lIns="93932" tIns="46966" rIns="93932" bIns="46966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08705" y="0"/>
            <a:ext cx="3066733" cy="468154"/>
          </a:xfrm>
          <a:prstGeom prst="rect">
            <a:avLst/>
          </a:prstGeom>
        </p:spPr>
        <p:txBody>
          <a:bodyPr vert="horz" lIns="93932" tIns="46966" rIns="93932" bIns="46966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5/19/2017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93297"/>
            <a:ext cx="3066733" cy="468154"/>
          </a:xfrm>
          <a:prstGeom prst="rect">
            <a:avLst/>
          </a:prstGeom>
        </p:spPr>
        <p:txBody>
          <a:bodyPr vert="horz" lIns="93932" tIns="46966" rIns="93932" bIns="46966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08705" y="8893297"/>
            <a:ext cx="3066733" cy="468154"/>
          </a:xfrm>
          <a:prstGeom prst="rect">
            <a:avLst/>
          </a:prstGeom>
        </p:spPr>
        <p:txBody>
          <a:bodyPr vert="horz" lIns="93932" tIns="46966" rIns="93932" bIns="46966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900" units="cm"/>
          <inkml:channel name="T" type="integer" max="2.14748E9" units="dev"/>
        </inkml:traceFormat>
        <inkml:channelProperties>
          <inkml:channelProperty channel="X" name="resolution" value="36.11738" units="1/cm"/>
          <inkml:channelProperty channel="Y" name="resolution" value="36.14458" units="1/cm"/>
          <inkml:channelProperty channel="T" name="resolution" value="1" units="1/dev"/>
        </inkml:channelProperties>
      </inkml:inkSource>
      <inkml:timestamp xml:id="ts0" timeString="2017-04-19T12:52:29.078"/>
    </inkml:context>
    <inkml:brush xml:id="br0">
      <inkml:brushProperty name="width" value="0.05" units="cm"/>
      <inkml:brushProperty name="height" value="0.05" units="cm"/>
      <inkml:brushProperty name="fitToCurve" value="1"/>
    </inkml:brush>
  </inkml:definitions>
  <inkml:traceGroup>
    <inkml:annotationXML>
      <emma:emma xmlns:emma="http://www.w3.org/2003/04/emma" version="1.0">
        <emma:interpretation id="{D6800E4D-23A2-4AA5-B615-B9A5849AA723}" emma:medium="tactile" emma:mode="ink">
          <msink:context xmlns:msink="http://schemas.microsoft.com/ink/2010/main" type="inkDrawing" rotatedBoundingBox="4617,8860 4632,8860 4632,8875 4617,8875" shapeName="Other"/>
        </emma:interpretation>
      </emma:emma>
    </inkml:annotationXML>
    <inkml:trace contextRef="#ctx0" brushRef="#br0">0 0 0</inkml:trace>
  </inkml:traceGroup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6733" cy="468154"/>
          </a:xfrm>
          <a:prstGeom prst="rect">
            <a:avLst/>
          </a:prstGeom>
        </p:spPr>
        <p:txBody>
          <a:bodyPr vert="horz" lIns="93932" tIns="46966" rIns="93932" bIns="46966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705" y="0"/>
            <a:ext cx="3066733" cy="468154"/>
          </a:xfrm>
          <a:prstGeom prst="rect">
            <a:avLst/>
          </a:prstGeom>
        </p:spPr>
        <p:txBody>
          <a:bodyPr vert="horz" lIns="93932" tIns="46966" rIns="93932" bIns="46966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5/19/2017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6975" y="701675"/>
            <a:ext cx="4683125" cy="3511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932" tIns="46966" rIns="93932" bIns="46966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7708" y="4447461"/>
            <a:ext cx="5661660" cy="4213384"/>
          </a:xfrm>
          <a:prstGeom prst="rect">
            <a:avLst/>
          </a:prstGeom>
        </p:spPr>
        <p:txBody>
          <a:bodyPr vert="horz" lIns="93932" tIns="46966" rIns="93932" bIns="4696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297"/>
            <a:ext cx="3066733" cy="468154"/>
          </a:xfrm>
          <a:prstGeom prst="rect">
            <a:avLst/>
          </a:prstGeom>
        </p:spPr>
        <p:txBody>
          <a:bodyPr vert="horz" lIns="93932" tIns="46966" rIns="93932" bIns="46966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705" y="8893297"/>
            <a:ext cx="3066733" cy="468154"/>
          </a:xfrm>
          <a:prstGeom prst="rect">
            <a:avLst/>
          </a:prstGeom>
        </p:spPr>
        <p:txBody>
          <a:bodyPr vert="horz" lIns="93932" tIns="46966" rIns="93932" bIns="46966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2" y="6280480"/>
            <a:ext cx="2282865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 2-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 dirty="0"/>
          </a:p>
        </p:txBody>
      </p:sp>
      <p:sp>
        <p:nvSpPr>
          <p:cNvPr id="6" name="Rectangle 5"/>
          <p:cNvSpPr>
            <a:spLocks/>
          </p:cNvSpPr>
          <p:nvPr userDrawn="1"/>
        </p:nvSpPr>
        <p:spPr>
          <a:xfrm>
            <a:off x="0" y="0"/>
            <a:ext cx="9144000" cy="20574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2" y="6280480"/>
            <a:ext cx="2282865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832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280480"/>
            <a:ext cx="2282870" cy="423518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rgbClr val="7F7F7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280480"/>
            <a:ext cx="2282870" cy="423518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963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50" r:id="rId3"/>
    <p:sldLayoutId id="2147483657" r:id="rId4"/>
    <p:sldLayoutId id="2147483660" r:id="rId5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5" Type="http://schemas.openxmlformats.org/officeDocument/2006/relationships/customXml" Target="../ink/ink1.xml"/><Relationship Id="rId4" Type="http://schemas.openxmlformats.org/officeDocument/2006/relationships/image" Target="../media/image4.emf"/><Relationship Id="rId14" Type="http://schemas.openxmlformats.org/officeDocument/2006/relationships/image" Target="../media/image13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7703969"/>
              </p:ext>
            </p:extLst>
          </p:nvPr>
        </p:nvGraphicFramePr>
        <p:xfrm>
          <a:off x="248255" y="2136913"/>
          <a:ext cx="8657206" cy="390293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5720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55863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2400" b="1" i="0" cap="all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Chesapeake bay </a:t>
                      </a:r>
                      <a:r>
                        <a:rPr lang="en-US" sz="2400" b="1" i="0" cap="all" spc="0" dirty="0" smtClean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program:</a:t>
                      </a:r>
                      <a:endParaRPr lang="en-US" sz="2400" b="1" i="0" cap="all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2400" b="1" i="0" cap="all" spc="0" dirty="0" smtClean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Funding &amp; Bay </a:t>
                      </a:r>
                      <a:r>
                        <a:rPr lang="en-US" sz="2400" b="1" i="0" cap="all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TMDL Midpoint </a:t>
                      </a:r>
                      <a:r>
                        <a:rPr lang="en-US" sz="2400" b="1" i="0" cap="all" spc="0" dirty="0" smtClean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Assessment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1600" b="1" i="0" cap="none" spc="0" baseline="0" dirty="0" smtClean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  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2400" b="1" i="0" cap="none" spc="0" baseline="0" dirty="0" smtClean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COG’s R</a:t>
                      </a:r>
                      <a:r>
                        <a:rPr lang="en-US" sz="2400" b="1" i="0" cap="all" spc="0" baseline="0" dirty="0" smtClean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egional water quality management program</a:t>
                      </a:r>
                      <a:endParaRPr lang="en-US" sz="2400" b="1" i="0" cap="none" spc="0" baseline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R="45720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4534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16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30924">
                <a:tc>
                  <a:txBody>
                    <a:bodyPr/>
                    <a:lstStyle/>
                    <a:p>
                      <a:pPr marL="342900" indent="-342900" algn="l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baseline="0" dirty="0" smtClean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Key </a:t>
                      </a:r>
                      <a:r>
                        <a:rPr lang="en-US" sz="2000" baseline="0" dirty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Decision </a:t>
                      </a:r>
                      <a:r>
                        <a:rPr lang="en-US" sz="2000" baseline="0" dirty="0" smtClean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Points/Opportunities </a:t>
                      </a:r>
                      <a:r>
                        <a:rPr lang="en-US" sz="2000" baseline="0" dirty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for COG </a:t>
                      </a:r>
                      <a:r>
                        <a:rPr lang="en-US" sz="2000" baseline="0" dirty="0" smtClean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Input</a:t>
                      </a:r>
                    </a:p>
                    <a:p>
                      <a:pPr marL="342900" indent="-342900" algn="l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000" baseline="0" dirty="0" smtClean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Focus/Priorities for COG</a:t>
                      </a:r>
                    </a:p>
                  </a:txBody>
                  <a:tcPr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63086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0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Tanya</a:t>
                      </a:r>
                      <a:r>
                        <a:rPr lang="en-US" sz="10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T. Spano</a:t>
                      </a:r>
                      <a:endParaRPr lang="en-US" sz="10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0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Chief,</a:t>
                      </a:r>
                      <a:r>
                        <a:rPr lang="en-US" sz="10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Regional Water Quality Management </a:t>
                      </a:r>
                      <a:endParaRPr lang="en-US" sz="10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0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  <a:tabLst>
                          <a:tab pos="3319463" algn="l"/>
                        </a:tabLst>
                      </a:pPr>
                      <a:r>
                        <a:rPr lang="en-US" sz="1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Chesapeake</a:t>
                      </a:r>
                      <a:r>
                        <a:rPr lang="en-US" sz="10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Bay and </a:t>
                      </a:r>
                      <a:r>
                        <a:rPr lang="en-US" sz="1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Water </a:t>
                      </a:r>
                      <a:r>
                        <a:rPr lang="en-US" sz="10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Resources</a:t>
                      </a:r>
                      <a:r>
                        <a:rPr lang="en-US" sz="10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</a:t>
                      </a:r>
                      <a:r>
                        <a:rPr lang="en-US" sz="1000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Policy Committee</a:t>
                      </a:r>
                      <a:endParaRPr lang="en-US" sz="10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May 19, </a:t>
                      </a:r>
                      <a:r>
                        <a:rPr lang="en-US" sz="10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2017</a:t>
                      </a:r>
                    </a:p>
                  </a:txBody>
                  <a:tcPr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400800" y="6399907"/>
            <a:ext cx="2067116" cy="18466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</a:t>
            </a:r>
            <a:r>
              <a:rPr lang="en-US" sz="1400" dirty="0" smtClean="0">
                <a:solidFill>
                  <a:schemeClr val="bg1"/>
                </a:solidFill>
                <a:latin typeface="Franklin Gothic Medium"/>
                <a:cs typeface="Franklin Gothic Medium"/>
              </a:rPr>
              <a:t># 3</a:t>
            </a:r>
            <a:endParaRPr lang="en-US" sz="1400" dirty="0">
              <a:solidFill>
                <a:schemeClr val="bg1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7565420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03199"/>
              </p:ext>
            </p:extLst>
          </p:nvPr>
        </p:nvGraphicFramePr>
        <p:xfrm>
          <a:off x="309106" y="286387"/>
          <a:ext cx="8686800" cy="798825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76024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2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Overview</a:t>
                      </a:r>
                      <a:endParaRPr lang="en-US" sz="32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1684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8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05344" y="909888"/>
            <a:ext cx="849000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400" dirty="0" smtClean="0"/>
              <a:t>Chesapeake Bay Program – Midpoint  Assessment (MPA)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Ongoing </a:t>
            </a:r>
            <a:r>
              <a:rPr lang="en-US" sz="2000" dirty="0"/>
              <a:t>efforts, but very accelerated/compressed schedule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Good news – and challenges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Clear opportunities </a:t>
            </a:r>
            <a:r>
              <a:rPr lang="en-US" sz="2000" dirty="0"/>
              <a:t>for COG input </a:t>
            </a:r>
            <a:endParaRPr lang="en-US" sz="2000" dirty="0" smtClean="0"/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Will need WRTC &amp; </a:t>
            </a:r>
            <a:r>
              <a:rPr lang="en-US" sz="2000" dirty="0" smtClean="0"/>
              <a:t>CBPC input/guidance</a:t>
            </a:r>
            <a:endParaRPr lang="en-US" sz="2000" dirty="0"/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Guided </a:t>
            </a:r>
            <a:r>
              <a:rPr lang="en-US" sz="2000" dirty="0"/>
              <a:t>by approved COG/CBPC Policy Principles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CBP </a:t>
            </a:r>
            <a:r>
              <a:rPr lang="en-US" sz="2000" dirty="0" smtClean="0"/>
              <a:t>Funding – FY 2017 vs. FY2018</a:t>
            </a:r>
          </a:p>
          <a:p>
            <a:pPr lvl="1">
              <a:defRPr/>
            </a:pPr>
            <a:endParaRPr lang="en-US" sz="800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400" dirty="0" smtClean="0"/>
              <a:t>MPA </a:t>
            </a:r>
            <a:r>
              <a:rPr lang="en-US" sz="2400" dirty="0"/>
              <a:t>Schedule - see </a:t>
            </a:r>
            <a:r>
              <a:rPr lang="en-US" sz="2400" dirty="0" smtClean="0"/>
              <a:t>graphic</a:t>
            </a:r>
            <a:endParaRPr lang="en-US" sz="2400" dirty="0"/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Review of Key Decisions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Proposed Work </a:t>
            </a:r>
            <a:r>
              <a:rPr lang="en-US" sz="2000" dirty="0" smtClean="0"/>
              <a:t>Efforts &amp; COG Input – Focus Areas &amp; Timing</a:t>
            </a:r>
            <a:endParaRPr lang="en-US" sz="2000" dirty="0"/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Lots of acronyms</a:t>
            </a:r>
            <a:r>
              <a:rPr lang="en-US" sz="2000" dirty="0" smtClean="0"/>
              <a:t>!</a:t>
            </a:r>
          </a:p>
          <a:p>
            <a:pPr lvl="1">
              <a:defRPr/>
            </a:pPr>
            <a:endParaRPr lang="en-US" sz="800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FY 2018 RWQM </a:t>
            </a:r>
            <a:r>
              <a:rPr lang="en-US" sz="2400" dirty="0" smtClean="0"/>
              <a:t>Annual Work </a:t>
            </a:r>
            <a:r>
              <a:rPr lang="en-US" sz="2400" dirty="0"/>
              <a:t>Program &amp; </a:t>
            </a:r>
            <a:r>
              <a:rPr lang="en-US" sz="2400" dirty="0" smtClean="0"/>
              <a:t>Budget</a:t>
            </a:r>
          </a:p>
          <a:p>
            <a:pPr>
              <a:defRPr/>
            </a:pPr>
            <a:endParaRPr lang="en-US" sz="800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400" dirty="0" smtClean="0"/>
              <a:t>Wrap-up </a:t>
            </a:r>
            <a:r>
              <a:rPr lang="en-US" sz="2400" dirty="0"/>
              <a:t>/ Questions?</a:t>
            </a:r>
          </a:p>
        </p:txBody>
      </p:sp>
      <p:sp>
        <p:nvSpPr>
          <p:cNvPr id="6" name="Rectangle 5"/>
          <p:cNvSpPr/>
          <p:nvPr/>
        </p:nvSpPr>
        <p:spPr>
          <a:xfrm>
            <a:off x="4589719" y="6280588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</a:t>
            </a:r>
            <a:r>
              <a:rPr lang="en-US" sz="900" dirty="0" smtClean="0">
                <a:solidFill>
                  <a:srgbClr val="7F7F7F"/>
                </a:solidFill>
                <a:latin typeface="Franklin Gothic Medium"/>
                <a:cs typeface="Franklin Gothic Medium"/>
              </a:rPr>
              <a:t>#:3</a:t>
            </a:r>
            <a:endParaRPr lang="en-US" sz="9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  <a:p>
            <a:pPr algn="r"/>
            <a:r>
              <a:rPr lang="en-US" sz="900" dirty="0" smtClean="0">
                <a:solidFill>
                  <a:srgbClr val="7F7F7F"/>
                </a:solidFill>
                <a:latin typeface="Franklin Gothic Medium"/>
                <a:cs typeface="Franklin Gothic Medium"/>
              </a:rPr>
              <a:t>CBPC (5/19/17</a:t>
            </a:r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)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710144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815018"/>
              </p:ext>
            </p:extLst>
          </p:nvPr>
        </p:nvGraphicFramePr>
        <p:xfrm>
          <a:off x="457200" y="493776"/>
          <a:ext cx="8686800" cy="85355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Franklin Gothic Medium"/>
                          <a:ea typeface="+mn-ea"/>
                          <a:cs typeface="Franklin Gothic Book"/>
                        </a:rPr>
                        <a:t>2017 Midpoint</a:t>
                      </a:r>
                      <a:r>
                        <a:rPr lang="en-US" sz="3600" b="0" kern="1200" cap="none" spc="0" baseline="0" dirty="0">
                          <a:solidFill>
                            <a:schemeClr val="tx2"/>
                          </a:solidFill>
                          <a:latin typeface="Franklin Gothic Medium"/>
                          <a:ea typeface="+mn-ea"/>
                          <a:cs typeface="Franklin Gothic Book"/>
                        </a:rPr>
                        <a:t> Assessment - Context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38539" y="1347326"/>
            <a:ext cx="8678845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Lots of work </a:t>
            </a:r>
            <a:r>
              <a:rPr lang="en-US" sz="2400" dirty="0" smtClean="0"/>
              <a:t>done</a:t>
            </a:r>
            <a:r>
              <a:rPr lang="en-US" sz="2400" dirty="0"/>
              <a:t>, more to be done, &amp; many key decisions over next 2 years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Still driven by </a:t>
            </a:r>
            <a:r>
              <a:rPr lang="en-US" sz="2000" dirty="0" smtClean="0"/>
              <a:t>“Bay TMDL 100</a:t>
            </a:r>
            <a:r>
              <a:rPr lang="en-US" sz="2000" dirty="0"/>
              <a:t>% </a:t>
            </a:r>
            <a:r>
              <a:rPr lang="en-US" sz="2000" dirty="0" smtClean="0"/>
              <a:t>implementation by 2025’ </a:t>
            </a:r>
            <a:r>
              <a:rPr lang="en-US" sz="2000" dirty="0"/>
              <a:t>deadline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400" dirty="0" smtClean="0"/>
              <a:t>Areas of Focus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Approximately 9 </a:t>
            </a:r>
            <a:r>
              <a:rPr lang="en-US" sz="2000" dirty="0" smtClean="0"/>
              <a:t>areas identified; not all equal</a:t>
            </a:r>
            <a:endParaRPr lang="en-US" sz="2000" dirty="0"/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Some </a:t>
            </a:r>
            <a:r>
              <a:rPr lang="en-US" sz="2000" dirty="0"/>
              <a:t>we are not likely to influence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Some we have limited resources to address – even when working with other local groups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Some are technical, while others are policy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400" dirty="0" smtClean="0"/>
              <a:t>Need </a:t>
            </a:r>
            <a:r>
              <a:rPr lang="en-US" sz="2400" dirty="0"/>
              <a:t>to focus on most </a:t>
            </a:r>
            <a:r>
              <a:rPr lang="en-US" sz="2400" dirty="0" smtClean="0"/>
              <a:t>important areas  </a:t>
            </a:r>
            <a:r>
              <a:rPr lang="en-US" sz="2000" dirty="0" smtClean="0"/>
              <a:t>(e.g.       )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W</a:t>
            </a:r>
            <a:r>
              <a:rPr lang="en-US" sz="2000" dirty="0" smtClean="0"/>
              <a:t>here COG staff can make most difference on behalf of region/members</a:t>
            </a:r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Technical </a:t>
            </a:r>
            <a:r>
              <a:rPr lang="en-US" sz="2000" dirty="0"/>
              <a:t>work – </a:t>
            </a:r>
            <a:r>
              <a:rPr lang="en-US" sz="2000" dirty="0" smtClean="0"/>
              <a:t>COG &amp; NVRC staff working with WRTC</a:t>
            </a:r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Policy actions – CBPC (COG Board - if warranted)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Scheduling - WRTC to CBPC, and CBPC to CBP/Bay Partners</a:t>
            </a:r>
            <a:endParaRPr lang="en-US" sz="2000" dirty="0"/>
          </a:p>
        </p:txBody>
      </p:sp>
      <p:sp>
        <p:nvSpPr>
          <p:cNvPr id="11" name="Rectangle 10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</a:t>
            </a:r>
            <a:r>
              <a:rPr lang="en-US" sz="900" dirty="0" smtClean="0">
                <a:solidFill>
                  <a:srgbClr val="7F7F7F"/>
                </a:solidFill>
                <a:latin typeface="Franklin Gothic Medium"/>
                <a:cs typeface="Franklin Gothic Medium"/>
              </a:rPr>
              <a:t>#:3</a:t>
            </a:r>
            <a:endParaRPr lang="en-US" sz="9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  <a:p>
            <a:pPr algn="r"/>
            <a:r>
              <a:rPr lang="en-US" sz="900" dirty="0" smtClean="0">
                <a:solidFill>
                  <a:srgbClr val="7F7F7F"/>
                </a:solidFill>
                <a:latin typeface="Franklin Gothic Medium"/>
                <a:cs typeface="Franklin Gothic Medium"/>
              </a:rPr>
              <a:t>CBPC (5/19/17</a:t>
            </a:r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)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12" name="TextBox 11"/>
          <p:cNvSpPr txBox="1"/>
          <p:nvPr/>
        </p:nvSpPr>
        <p:spPr>
          <a:xfrm flipH="1">
            <a:off x="6731389" y="4378560"/>
            <a:ext cx="389616" cy="2769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/>
              <a:t>#3</a:t>
            </a:r>
          </a:p>
        </p:txBody>
      </p:sp>
    </p:spTree>
    <p:extLst>
      <p:ext uri="{BB962C8B-B14F-4D97-AF65-F5344CB8AC3E}">
        <p14:creationId xmlns:p14="http://schemas.microsoft.com/office/powerpoint/2010/main" val="3163867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7448750"/>
              </p:ext>
            </p:extLst>
          </p:nvPr>
        </p:nvGraphicFramePr>
        <p:xfrm>
          <a:off x="499285" y="535587"/>
          <a:ext cx="8210739" cy="59141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0" name="Document" r:id="rId3" imgW="9547371" imgH="6876902" progId="Word.Document.12">
                  <p:embed/>
                </p:oleObj>
              </mc:Choice>
              <mc:Fallback>
                <p:oleObj name="Document" r:id="rId3" imgW="9547371" imgH="687690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9285" y="535587"/>
                        <a:ext cx="8210739" cy="59141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475509" y="166255"/>
            <a:ext cx="6993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CHESAPEAKE BAY PROGRAM MIDPOINT ASSESSMENT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31" name="Ink 30"/>
              <p14:cNvContentPartPr/>
              <p14:nvPr/>
            </p14:nvContentPartPr>
            <p14:xfrm>
              <a:off x="1662431" y="3189878"/>
              <a:ext cx="360" cy="360"/>
            </p14:xfrm>
          </p:contentPart>
        </mc:Choice>
        <mc:Fallback xmlns="">
          <p:pic>
            <p:nvPicPr>
              <p:cNvPr id="31" name="Ink 30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653431" y="3180878"/>
                <a:ext cx="18360" cy="18360"/>
              </a:xfrm>
              <a:prstGeom prst="rect">
                <a:avLst/>
              </a:prstGeom>
            </p:spPr>
          </p:pic>
        </mc:Fallback>
      </mc:AlternateContent>
      <p:sp>
        <p:nvSpPr>
          <p:cNvPr id="59" name="TextBox 58"/>
          <p:cNvSpPr txBox="1"/>
          <p:nvPr/>
        </p:nvSpPr>
        <p:spPr>
          <a:xfrm>
            <a:off x="1517319" y="1017947"/>
            <a:ext cx="364202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/>
              <a:t>#1</a:t>
            </a:r>
          </a:p>
        </p:txBody>
      </p:sp>
      <p:sp>
        <p:nvSpPr>
          <p:cNvPr id="60" name="TextBox 59"/>
          <p:cNvSpPr txBox="1"/>
          <p:nvPr/>
        </p:nvSpPr>
        <p:spPr>
          <a:xfrm flipH="1">
            <a:off x="1995288" y="1886596"/>
            <a:ext cx="38961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/>
              <a:t>#2</a:t>
            </a:r>
          </a:p>
        </p:txBody>
      </p:sp>
      <p:sp>
        <p:nvSpPr>
          <p:cNvPr id="61" name="TextBox 60"/>
          <p:cNvSpPr txBox="1"/>
          <p:nvPr/>
        </p:nvSpPr>
        <p:spPr>
          <a:xfrm flipH="1">
            <a:off x="2093975" y="2625678"/>
            <a:ext cx="389616" cy="2769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/>
              <a:t>#3</a:t>
            </a:r>
          </a:p>
        </p:txBody>
      </p:sp>
      <p:sp>
        <p:nvSpPr>
          <p:cNvPr id="62" name="TextBox 61"/>
          <p:cNvSpPr txBox="1"/>
          <p:nvPr/>
        </p:nvSpPr>
        <p:spPr>
          <a:xfrm flipH="1">
            <a:off x="5693588" y="2878478"/>
            <a:ext cx="389616" cy="2769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/>
              <a:t>#6</a:t>
            </a:r>
          </a:p>
        </p:txBody>
      </p:sp>
      <p:sp>
        <p:nvSpPr>
          <p:cNvPr id="63" name="TextBox 62"/>
          <p:cNvSpPr txBox="1"/>
          <p:nvPr/>
        </p:nvSpPr>
        <p:spPr>
          <a:xfrm flipH="1">
            <a:off x="3286105" y="3410368"/>
            <a:ext cx="38961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/>
              <a:t>#4</a:t>
            </a:r>
          </a:p>
        </p:txBody>
      </p:sp>
      <p:sp>
        <p:nvSpPr>
          <p:cNvPr id="64" name="TextBox 63"/>
          <p:cNvSpPr txBox="1"/>
          <p:nvPr/>
        </p:nvSpPr>
        <p:spPr>
          <a:xfrm flipH="1">
            <a:off x="6967295" y="4181893"/>
            <a:ext cx="38961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/>
              <a:t>#7</a:t>
            </a:r>
          </a:p>
        </p:txBody>
      </p:sp>
      <p:sp>
        <p:nvSpPr>
          <p:cNvPr id="65" name="TextBox 64"/>
          <p:cNvSpPr txBox="1"/>
          <p:nvPr/>
        </p:nvSpPr>
        <p:spPr>
          <a:xfrm flipH="1">
            <a:off x="6994266" y="1688641"/>
            <a:ext cx="389616" cy="2769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/>
              <a:t>#8</a:t>
            </a:r>
          </a:p>
        </p:txBody>
      </p:sp>
      <p:sp>
        <p:nvSpPr>
          <p:cNvPr id="66" name="TextBox 65"/>
          <p:cNvSpPr txBox="1"/>
          <p:nvPr/>
        </p:nvSpPr>
        <p:spPr>
          <a:xfrm flipH="1">
            <a:off x="7725815" y="2694178"/>
            <a:ext cx="389616" cy="2769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/>
              <a:t>#9</a:t>
            </a:r>
          </a:p>
        </p:txBody>
      </p:sp>
      <p:sp>
        <p:nvSpPr>
          <p:cNvPr id="3" name="Oval 2"/>
          <p:cNvSpPr/>
          <p:nvPr/>
        </p:nvSpPr>
        <p:spPr>
          <a:xfrm>
            <a:off x="865429" y="1188734"/>
            <a:ext cx="4550588" cy="603623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2369111" y="1642945"/>
            <a:ext cx="3848345" cy="603623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2052408" y="2126859"/>
            <a:ext cx="2857010" cy="1227067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709555" y="3353926"/>
            <a:ext cx="1706462" cy="38170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4309320" y="2779760"/>
            <a:ext cx="3246627" cy="717887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Oval 27"/>
          <p:cNvSpPr/>
          <p:nvPr/>
        </p:nvSpPr>
        <p:spPr>
          <a:xfrm rot="19461566">
            <a:off x="5718441" y="3361789"/>
            <a:ext cx="2941266" cy="1268851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Oval 29"/>
          <p:cNvSpPr/>
          <p:nvPr/>
        </p:nvSpPr>
        <p:spPr>
          <a:xfrm>
            <a:off x="7672928" y="2186567"/>
            <a:ext cx="1244455" cy="1311080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Oval 31"/>
          <p:cNvSpPr/>
          <p:nvPr/>
        </p:nvSpPr>
        <p:spPr>
          <a:xfrm>
            <a:off x="6981250" y="1221179"/>
            <a:ext cx="1712654" cy="1211925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Oval 32"/>
          <p:cNvSpPr/>
          <p:nvPr/>
        </p:nvSpPr>
        <p:spPr>
          <a:xfrm>
            <a:off x="5077796" y="3679129"/>
            <a:ext cx="1244455" cy="1311080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 flipH="1">
            <a:off x="4935699" y="4352000"/>
            <a:ext cx="389616" cy="2769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/>
              <a:t>#5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</a:t>
            </a:r>
            <a:r>
              <a:rPr lang="en-US" sz="900" dirty="0" smtClean="0">
                <a:solidFill>
                  <a:srgbClr val="7F7F7F"/>
                </a:solidFill>
                <a:latin typeface="Franklin Gothic Medium"/>
                <a:cs typeface="Franklin Gothic Medium"/>
              </a:rPr>
              <a:t>#:3</a:t>
            </a:r>
            <a:endParaRPr lang="en-US" sz="9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  <a:p>
            <a:pPr algn="r"/>
            <a:r>
              <a:rPr lang="en-US" sz="900" dirty="0" smtClean="0">
                <a:solidFill>
                  <a:srgbClr val="7F7F7F"/>
                </a:solidFill>
                <a:latin typeface="Franklin Gothic Medium"/>
                <a:cs typeface="Franklin Gothic Medium"/>
              </a:rPr>
              <a:t>CBPC (5/19/17</a:t>
            </a:r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)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981008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5114200"/>
              </p:ext>
            </p:extLst>
          </p:nvPr>
        </p:nvGraphicFramePr>
        <p:xfrm>
          <a:off x="457200" y="493776"/>
          <a:ext cx="8686800" cy="85355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Franklin Gothic Medium"/>
                          <a:ea typeface="+mn-ea"/>
                          <a:cs typeface="Franklin Gothic Book"/>
                        </a:rPr>
                        <a:t>2017 Midpoint</a:t>
                      </a:r>
                      <a:r>
                        <a:rPr lang="en-US" sz="3600" b="0" kern="1200" cap="none" spc="0" baseline="0" dirty="0">
                          <a:solidFill>
                            <a:schemeClr val="tx2"/>
                          </a:solidFill>
                          <a:latin typeface="Franklin Gothic Medium"/>
                          <a:ea typeface="+mn-ea"/>
                          <a:cs typeface="Franklin Gothic Book"/>
                        </a:rPr>
                        <a:t> Assessment - Context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86406" y="1347326"/>
            <a:ext cx="8330975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Areas of </a:t>
            </a:r>
            <a:r>
              <a:rPr lang="en-US" sz="2400" dirty="0" smtClean="0"/>
              <a:t>Focus </a:t>
            </a:r>
            <a:r>
              <a:rPr lang="en-US" sz="2000" dirty="0" smtClean="0"/>
              <a:t>[applicable COG Policy Principles]</a:t>
            </a:r>
          </a:p>
          <a:p>
            <a:pPr marL="288925">
              <a:defRPr/>
            </a:pPr>
            <a:r>
              <a:rPr lang="en-US" sz="2000" dirty="0" smtClean="0">
                <a:solidFill>
                  <a:schemeClr val="accent3">
                    <a:lumMod val="75000"/>
                  </a:schemeClr>
                </a:solidFill>
              </a:rPr>
              <a:t>(#</a:t>
            </a:r>
            <a:r>
              <a:rPr lang="en-US" sz="2000" dirty="0">
                <a:solidFill>
                  <a:schemeClr val="accent3">
                    <a:lumMod val="75000"/>
                  </a:schemeClr>
                </a:solidFill>
              </a:rPr>
              <a:t>3, 5, 6, 8 &amp; 9 – proposed priority </a:t>
            </a:r>
            <a:r>
              <a:rPr lang="en-US" sz="2000" dirty="0" smtClean="0">
                <a:solidFill>
                  <a:schemeClr val="accent3">
                    <a:lumMod val="75000"/>
                  </a:schemeClr>
                </a:solidFill>
              </a:rPr>
              <a:t>areas)*</a:t>
            </a:r>
            <a:endParaRPr lang="en-US" sz="2000" dirty="0">
              <a:solidFill>
                <a:schemeClr val="accent3">
                  <a:lumMod val="75000"/>
                </a:schemeClr>
              </a:solidFill>
            </a:endParaRP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#1 – Watershed Model (WSM)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#2 – Water Quality Sediment Transport Model (WQSTM)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chemeClr val="accent3">
                    <a:lumMod val="75000"/>
                  </a:schemeClr>
                </a:solidFill>
              </a:rPr>
              <a:t>#3 – ‘Fatal Flaw’ Review</a:t>
            </a:r>
            <a:r>
              <a:rPr lang="en-US" sz="2000" dirty="0"/>
              <a:t> [Sound Science]</a:t>
            </a:r>
            <a:endParaRPr lang="en-US" sz="2000" dirty="0">
              <a:solidFill>
                <a:schemeClr val="accent3">
                  <a:lumMod val="75000"/>
                </a:schemeClr>
              </a:solidFill>
            </a:endParaRP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#4 – Draft Phase III WIP Planning Targets [Equity/Policy]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chemeClr val="accent3">
                    <a:lumMod val="75000"/>
                  </a:schemeClr>
                </a:solidFill>
              </a:rPr>
              <a:t>#5 – Allocation of Conowingo Dam (&amp; other) Loads </a:t>
            </a:r>
            <a:r>
              <a:rPr lang="en-US" sz="2000" dirty="0"/>
              <a:t>[Policy]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chemeClr val="accent3">
                    <a:lumMod val="75000"/>
                  </a:schemeClr>
                </a:solidFill>
              </a:rPr>
              <a:t>#6 –Phase III WIP Planning Targets to Local Area Planning Goals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#7 – EPA Expectations Document &amp; Final Planning Target Decisions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chemeClr val="accent3">
                    <a:lumMod val="75000"/>
                  </a:schemeClr>
                </a:solidFill>
              </a:rPr>
              <a:t>#8 – EPA Assessment of ‘60% by 2017’ goal </a:t>
            </a:r>
            <a:r>
              <a:rPr lang="en-US" sz="2000" dirty="0"/>
              <a:t>[Schedule/Policy]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chemeClr val="accent3">
                    <a:lumMod val="75000"/>
                  </a:schemeClr>
                </a:solidFill>
              </a:rPr>
              <a:t>#9 – Issuance of Final WIPs </a:t>
            </a:r>
            <a:r>
              <a:rPr lang="en-US" sz="2000" dirty="0"/>
              <a:t>[Spring 2019 - 1 Year process</a:t>
            </a:r>
            <a:r>
              <a:rPr lang="en-US" sz="2000" dirty="0" smtClean="0"/>
              <a:t>]</a:t>
            </a:r>
            <a:endParaRPr lang="en-US" sz="2000" dirty="0"/>
          </a:p>
          <a:p>
            <a:pPr>
              <a:spcBef>
                <a:spcPts val="600"/>
              </a:spcBef>
              <a:defRPr/>
            </a:pPr>
            <a:r>
              <a:rPr lang="en-US" sz="2000" dirty="0" smtClean="0">
                <a:solidFill>
                  <a:schemeClr val="accent3">
                    <a:lumMod val="75000"/>
                  </a:schemeClr>
                </a:solidFill>
              </a:rPr>
              <a:t>*</a:t>
            </a:r>
            <a:r>
              <a:rPr lang="en-US" sz="2000" dirty="0" smtClean="0"/>
              <a:t> </a:t>
            </a:r>
            <a:r>
              <a:rPr lang="en-US" sz="1600" dirty="0" smtClean="0"/>
              <a:t>WRTC agreed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</a:t>
            </a:r>
            <a:r>
              <a:rPr lang="en-US" sz="900" dirty="0" smtClean="0">
                <a:solidFill>
                  <a:srgbClr val="7F7F7F"/>
                </a:solidFill>
                <a:latin typeface="Franklin Gothic Medium"/>
                <a:cs typeface="Franklin Gothic Medium"/>
              </a:rPr>
              <a:t>#:3</a:t>
            </a:r>
            <a:endParaRPr lang="en-US" sz="9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  <a:p>
            <a:pPr algn="r"/>
            <a:r>
              <a:rPr lang="en-US" sz="900" dirty="0" smtClean="0">
                <a:solidFill>
                  <a:srgbClr val="7F7F7F"/>
                </a:solidFill>
                <a:latin typeface="Franklin Gothic Medium"/>
                <a:cs typeface="Franklin Gothic Medium"/>
              </a:rPr>
              <a:t>CBPC (5/19/17</a:t>
            </a:r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)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676025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622606"/>
              </p:ext>
            </p:extLst>
          </p:nvPr>
        </p:nvGraphicFramePr>
        <p:xfrm>
          <a:off x="457200" y="493776"/>
          <a:ext cx="8686800" cy="85355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Key</a:t>
                      </a:r>
                      <a:r>
                        <a:rPr lang="en-US" sz="3600" b="0" kern="1200" cap="none" spc="0" baseline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 Decisions &amp; Proposed Work Efforts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37930" y="1245662"/>
            <a:ext cx="866692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WSM inputs &amp; </a:t>
            </a:r>
            <a:r>
              <a:rPr lang="en-US" sz="2400" dirty="0" smtClean="0"/>
              <a:t>outputs (GIS maps, WWTP &amp; land use data)</a:t>
            </a:r>
            <a:endParaRPr lang="en-US" sz="2400" dirty="0"/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COG </a:t>
            </a:r>
            <a:r>
              <a:rPr lang="en-US" sz="2000" dirty="0" smtClean="0"/>
              <a:t>members </a:t>
            </a:r>
            <a:r>
              <a:rPr lang="en-US" sz="2000" dirty="0"/>
              <a:t>review </a:t>
            </a:r>
            <a:r>
              <a:rPr lang="en-US" sz="2000" dirty="0" smtClean="0"/>
              <a:t>their own data; COG to ID any issues</a:t>
            </a:r>
            <a:endParaRPr lang="en-US" sz="2000" dirty="0"/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COG </a:t>
            </a:r>
            <a:r>
              <a:rPr lang="en-US" sz="2000" dirty="0" smtClean="0"/>
              <a:t>staff review region-wide data &amp; communicate </a:t>
            </a:r>
            <a:r>
              <a:rPr lang="en-US" sz="2000" dirty="0"/>
              <a:t>issues w/in Bay forum</a:t>
            </a:r>
          </a:p>
          <a:p>
            <a:pPr>
              <a:defRPr/>
            </a:pPr>
            <a:endParaRPr lang="en-US" sz="800" dirty="0" smtClean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 smtClean="0"/>
              <a:t>Additional </a:t>
            </a:r>
            <a:r>
              <a:rPr lang="en-US" sz="2400" dirty="0"/>
              <a:t>technical work – with local partners</a:t>
            </a:r>
          </a:p>
          <a:p>
            <a:pPr>
              <a:defRPr/>
            </a:pPr>
            <a:endParaRPr lang="en-US" sz="800" dirty="0" smtClean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 smtClean="0"/>
              <a:t>Fatal </a:t>
            </a:r>
            <a:r>
              <a:rPr lang="en-US" sz="2400" dirty="0"/>
              <a:t>Flaw Review – Key Distinctions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WSM input/output accuracy and </a:t>
            </a:r>
            <a:r>
              <a:rPr lang="en-US" sz="2000" dirty="0" smtClean="0"/>
              <a:t>limitations</a:t>
            </a:r>
          </a:p>
          <a:p>
            <a:pPr marL="1257300" lvl="2" indent="-34290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i.e., State/Basin Planning </a:t>
            </a:r>
            <a:r>
              <a:rPr lang="en-US" sz="2000" u="sng" dirty="0" smtClean="0"/>
              <a:t>Targets</a:t>
            </a:r>
            <a:r>
              <a:rPr lang="en-US" sz="2000" dirty="0" smtClean="0"/>
              <a:t> vs. Local Area Planning </a:t>
            </a:r>
            <a:r>
              <a:rPr lang="en-US" sz="2000" u="sng" dirty="0" smtClean="0"/>
              <a:t>Goals</a:t>
            </a:r>
            <a:endParaRPr lang="en-US" sz="2000" u="sng" dirty="0"/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Versus actual ‘Flaws</a:t>
            </a:r>
            <a:r>
              <a:rPr lang="en-US" sz="2000" dirty="0"/>
              <a:t>’ in state/basin-level </a:t>
            </a:r>
            <a:r>
              <a:rPr lang="en-US" sz="2000" dirty="0" smtClean="0"/>
              <a:t>results</a:t>
            </a:r>
          </a:p>
          <a:p>
            <a:pPr>
              <a:defRPr/>
            </a:pPr>
            <a:endParaRPr lang="en-US" sz="800" dirty="0" smtClean="0"/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0000"/>
                </a:solidFill>
              </a:rPr>
              <a:t>Additional Loads &amp; Allocation Decisions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Conowingo – significant? </a:t>
            </a:r>
            <a:r>
              <a:rPr lang="en-US" sz="2000" dirty="0" smtClean="0">
                <a:solidFill>
                  <a:srgbClr val="000000"/>
                </a:solidFill>
              </a:rPr>
              <a:t>&amp; </a:t>
            </a:r>
            <a:r>
              <a:rPr lang="en-US" sz="2000" dirty="0">
                <a:solidFill>
                  <a:srgbClr val="000000"/>
                </a:solidFill>
              </a:rPr>
              <a:t>equity implications </a:t>
            </a:r>
            <a:r>
              <a:rPr lang="en-US" dirty="0" smtClean="0">
                <a:solidFill>
                  <a:srgbClr val="000000"/>
                </a:solidFill>
              </a:rPr>
              <a:t>[Major policy issue]</a:t>
            </a:r>
            <a:endParaRPr lang="en-US" dirty="0">
              <a:solidFill>
                <a:srgbClr val="000000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Growth – embedded vs. explicit</a:t>
            </a:r>
            <a:r>
              <a:rPr lang="en-US" sz="2000" dirty="0" smtClean="0">
                <a:solidFill>
                  <a:srgbClr val="000000"/>
                </a:solidFill>
              </a:rPr>
              <a:t>? </a:t>
            </a:r>
            <a:r>
              <a:rPr lang="en-US" dirty="0" smtClean="0">
                <a:solidFill>
                  <a:srgbClr val="000000"/>
                </a:solidFill>
              </a:rPr>
              <a:t>(i.e., est. loads in 2025) [6/7/17 Forum]</a:t>
            </a:r>
            <a:endParaRPr lang="en-US" dirty="0">
              <a:solidFill>
                <a:srgbClr val="000000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Climate Change – not much </a:t>
            </a:r>
            <a:r>
              <a:rPr lang="en-US" sz="2000" dirty="0" smtClean="0">
                <a:solidFill>
                  <a:srgbClr val="000000"/>
                </a:solidFill>
              </a:rPr>
              <a:t>impact through 2025 </a:t>
            </a:r>
            <a:r>
              <a:rPr lang="en-US" dirty="0" smtClean="0">
                <a:solidFill>
                  <a:srgbClr val="000000"/>
                </a:solidFill>
              </a:rPr>
              <a:t>[July CBPC agenda]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</a:t>
            </a:r>
            <a:r>
              <a:rPr lang="en-US" sz="900" dirty="0" smtClean="0">
                <a:solidFill>
                  <a:srgbClr val="7F7F7F"/>
                </a:solidFill>
                <a:latin typeface="Franklin Gothic Medium"/>
                <a:cs typeface="Franklin Gothic Medium"/>
              </a:rPr>
              <a:t>#:3</a:t>
            </a:r>
            <a:endParaRPr lang="en-US" sz="9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  <a:p>
            <a:pPr algn="r"/>
            <a:r>
              <a:rPr lang="en-US" sz="900" dirty="0" smtClean="0">
                <a:solidFill>
                  <a:srgbClr val="7F7F7F"/>
                </a:solidFill>
                <a:latin typeface="Franklin Gothic Medium"/>
                <a:cs typeface="Franklin Gothic Medium"/>
              </a:rPr>
              <a:t>CBPC (5/19/17</a:t>
            </a:r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)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951550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457200" y="493776"/>
          <a:ext cx="8686800" cy="85355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Key</a:t>
                      </a:r>
                      <a:r>
                        <a:rPr lang="en-US" sz="3600" b="0" kern="1200" cap="none" spc="0" baseline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 Decisions &amp; Proposed Work Effort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57199" y="1245662"/>
            <a:ext cx="8378688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0000"/>
                </a:solidFill>
              </a:rPr>
              <a:t>WIP </a:t>
            </a:r>
            <a:r>
              <a:rPr lang="en-US" sz="2400" dirty="0" smtClean="0">
                <a:solidFill>
                  <a:srgbClr val="000000"/>
                </a:solidFill>
              </a:rPr>
              <a:t>(State/Basin) Planning Targets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000000"/>
                </a:solidFill>
              </a:rPr>
              <a:t>Local </a:t>
            </a:r>
            <a:r>
              <a:rPr lang="en-US" sz="2400" dirty="0">
                <a:solidFill>
                  <a:srgbClr val="000000"/>
                </a:solidFill>
              </a:rPr>
              <a:t>Area Planning </a:t>
            </a:r>
            <a:r>
              <a:rPr lang="en-US" sz="2400" dirty="0" smtClean="0">
                <a:solidFill>
                  <a:srgbClr val="000000"/>
                </a:solidFill>
              </a:rPr>
              <a:t>Goals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000000"/>
                </a:solidFill>
              </a:rPr>
              <a:t>Versus local permit requirements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endParaRPr lang="en-US" sz="1000" dirty="0" smtClean="0">
              <a:solidFill>
                <a:srgbClr val="0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EPA Expectations Document </a:t>
            </a:r>
            <a:r>
              <a:rPr lang="en-US" sz="2400" dirty="0" smtClean="0"/>
              <a:t>(for Phase III WIPs)</a:t>
            </a:r>
            <a:endParaRPr lang="en-US" sz="2400" dirty="0"/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000000"/>
                </a:solidFill>
              </a:rPr>
              <a:t>EPA Assessment </a:t>
            </a:r>
            <a:r>
              <a:rPr lang="en-US" sz="2400" dirty="0">
                <a:solidFill>
                  <a:srgbClr val="000000"/>
                </a:solidFill>
              </a:rPr>
              <a:t>of ‘60% by 2017’ – Reassess 2025 (</a:t>
            </a:r>
            <a:r>
              <a:rPr lang="en-US" sz="2400" dirty="0" smtClean="0">
                <a:solidFill>
                  <a:srgbClr val="000000"/>
                </a:solidFill>
              </a:rPr>
              <a:t>non-regulatory) deadline</a:t>
            </a:r>
            <a:r>
              <a:rPr lang="en-US" sz="2400" dirty="0">
                <a:solidFill>
                  <a:srgbClr val="000000"/>
                </a:solidFill>
              </a:rPr>
              <a:t>?</a:t>
            </a:r>
            <a:endParaRPr lang="en-US" sz="2400" dirty="0" smtClean="0"/>
          </a:p>
          <a:p>
            <a:pPr>
              <a:defRPr/>
            </a:pPr>
            <a:endParaRPr lang="en-US" sz="1000" dirty="0" smtClean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 smtClean="0"/>
              <a:t>Agreement </a:t>
            </a:r>
            <a:r>
              <a:rPr lang="en-US" sz="2400" dirty="0"/>
              <a:t>on state/basin-level Planning </a:t>
            </a:r>
            <a:r>
              <a:rPr lang="en-US" sz="2400" dirty="0" smtClean="0"/>
              <a:t>Targets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 smtClean="0"/>
              <a:t>Issuance of Phase III WIPs [Draft 2018 – Final 2019]</a:t>
            </a:r>
            <a:endParaRPr lang="en-US" sz="2400" dirty="0"/>
          </a:p>
          <a:p>
            <a:pPr>
              <a:defRPr/>
            </a:pPr>
            <a:endParaRPr lang="en-US" sz="1000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 smtClean="0"/>
              <a:t>EPA’s </a:t>
            </a:r>
            <a:r>
              <a:rPr lang="en-US" sz="2400" dirty="0"/>
              <a:t>assessment of ‘60% by 2017’ goal achievement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‘What’s </a:t>
            </a:r>
            <a:r>
              <a:rPr lang="en-US" sz="2000" dirty="0"/>
              <a:t>left to meet TMDL implementation goal by </a:t>
            </a:r>
            <a:r>
              <a:rPr lang="en-US" sz="2000" dirty="0" smtClean="0"/>
              <a:t>2025?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Quantifying </a:t>
            </a:r>
            <a:r>
              <a:rPr lang="en-US" sz="2000" dirty="0"/>
              <a:t>what remains to be done over next 6 years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What might this mean for various sectors?</a:t>
            </a:r>
          </a:p>
          <a:p>
            <a:pPr marL="1257300" lvl="2" indent="-34290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Especially wastewater </a:t>
            </a:r>
            <a:r>
              <a:rPr lang="en-US" sz="2000" dirty="0"/>
              <a:t>and stormwater permits</a:t>
            </a:r>
          </a:p>
        </p:txBody>
      </p:sp>
      <p:sp>
        <p:nvSpPr>
          <p:cNvPr id="10" name="Rectangle 9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</a:t>
            </a:r>
            <a:r>
              <a:rPr lang="en-US" sz="900" dirty="0" smtClean="0">
                <a:solidFill>
                  <a:srgbClr val="7F7F7F"/>
                </a:solidFill>
                <a:latin typeface="Franklin Gothic Medium"/>
                <a:cs typeface="Franklin Gothic Medium"/>
              </a:rPr>
              <a:t>#:3</a:t>
            </a:r>
            <a:endParaRPr lang="en-US" sz="9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  <a:p>
            <a:pPr algn="r"/>
            <a:r>
              <a:rPr lang="en-US" sz="900" dirty="0" smtClean="0">
                <a:solidFill>
                  <a:srgbClr val="7F7F7F"/>
                </a:solidFill>
                <a:latin typeface="Franklin Gothic Medium"/>
                <a:cs typeface="Franklin Gothic Medium"/>
              </a:rPr>
              <a:t>CBPC (5/19/17</a:t>
            </a:r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)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9555995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0544679"/>
              </p:ext>
            </p:extLst>
          </p:nvPr>
        </p:nvGraphicFramePr>
        <p:xfrm>
          <a:off x="457200" y="258418"/>
          <a:ext cx="8448261" cy="841624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4482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67340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 smtClean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Chesapeake Bay Program Area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8764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" y="941061"/>
            <a:ext cx="8289235" cy="5001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/>
              <a:t>Proposed technical work efforts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/>
              <a:t>Policy implications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/>
              <a:t>Key decision </a:t>
            </a:r>
            <a:r>
              <a:rPr lang="en-US" sz="2200" dirty="0" smtClean="0"/>
              <a:t>points</a:t>
            </a: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 smtClean="0"/>
              <a:t>Guidance </a:t>
            </a:r>
            <a:r>
              <a:rPr lang="en-US" sz="2200" dirty="0"/>
              <a:t>to COG </a:t>
            </a:r>
            <a:r>
              <a:rPr lang="en-US" sz="2200" dirty="0" smtClean="0"/>
              <a:t>staff</a:t>
            </a:r>
            <a:endParaRPr lang="en-US" sz="2200" dirty="0"/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/>
              <a:t>Need for specific WRTC input to CBPC</a:t>
            </a: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/>
              <a:t>CBPC formal input to CBP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/>
              <a:t>Schedule &amp; </a:t>
            </a:r>
            <a:r>
              <a:rPr lang="en-US" sz="2200" dirty="0" smtClean="0"/>
              <a:t>timing – 2017 &amp; Beyond</a:t>
            </a: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 smtClean="0"/>
              <a:t>WRTC </a:t>
            </a:r>
            <a:r>
              <a:rPr lang="en-US" sz="2200" dirty="0"/>
              <a:t>meetings &amp; work </a:t>
            </a:r>
            <a:r>
              <a:rPr lang="en-US" sz="2200" dirty="0" smtClean="0"/>
              <a:t>sessions</a:t>
            </a:r>
          </a:p>
          <a:p>
            <a:pPr marL="800100" lvl="1" indent="-34290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 smtClean="0"/>
              <a:t>CBPC meetings &amp; off-cycle input needed</a:t>
            </a:r>
          </a:p>
          <a:p>
            <a:pPr marL="1257300" lvl="2" indent="-34290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 smtClean="0"/>
              <a:t>Bay-Climate Focus – July 28</a:t>
            </a:r>
            <a:r>
              <a:rPr lang="en-US" sz="2200" baseline="30000" dirty="0" smtClean="0"/>
              <a:t>th</a:t>
            </a:r>
            <a:r>
              <a:rPr lang="en-US" sz="2200" dirty="0" smtClean="0"/>
              <a:t> (4</a:t>
            </a:r>
            <a:r>
              <a:rPr lang="en-US" sz="2200" baseline="30000" dirty="0" smtClean="0"/>
              <a:t>th</a:t>
            </a:r>
            <a:r>
              <a:rPr lang="en-US" sz="2200" dirty="0" smtClean="0"/>
              <a:t> Friday)</a:t>
            </a:r>
          </a:p>
          <a:p>
            <a:pPr marL="1257300" lvl="2" indent="-34290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 smtClean="0"/>
              <a:t>Bay </a:t>
            </a:r>
            <a:r>
              <a:rPr lang="en-US" sz="2200" dirty="0"/>
              <a:t>&amp; Water Quality Forum – Sept. 15</a:t>
            </a:r>
            <a:r>
              <a:rPr lang="en-US" sz="2200" baseline="30000" dirty="0"/>
              <a:t>th</a:t>
            </a:r>
            <a:endParaRPr lang="en-US" sz="2200" dirty="0"/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 smtClean="0"/>
              <a:t>Question</a:t>
            </a:r>
            <a:r>
              <a:rPr lang="en-US" sz="2200" dirty="0"/>
              <a:t>?  Suggestions</a:t>
            </a:r>
            <a:r>
              <a:rPr lang="en-US" sz="2200" dirty="0" smtClean="0"/>
              <a:t>?</a:t>
            </a:r>
            <a:endParaRPr lang="en-US" sz="2200" dirty="0"/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</a:t>
            </a:r>
            <a:r>
              <a:rPr lang="en-US" sz="900" dirty="0" smtClean="0">
                <a:solidFill>
                  <a:srgbClr val="7F7F7F"/>
                </a:solidFill>
                <a:latin typeface="Franklin Gothic Medium"/>
                <a:cs typeface="Franklin Gothic Medium"/>
              </a:rPr>
              <a:t>#:3</a:t>
            </a:r>
            <a:endParaRPr lang="en-US" sz="9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  <a:p>
            <a:pPr algn="r"/>
            <a:r>
              <a:rPr lang="en-US" sz="900" dirty="0" smtClean="0">
                <a:solidFill>
                  <a:srgbClr val="7F7F7F"/>
                </a:solidFill>
                <a:latin typeface="Franklin Gothic Medium"/>
                <a:cs typeface="Franklin Gothic Medium"/>
              </a:rPr>
              <a:t>CBPC (5/19/17</a:t>
            </a:r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)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6990102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990506"/>
              </p:ext>
            </p:extLst>
          </p:nvPr>
        </p:nvGraphicFramePr>
        <p:xfrm>
          <a:off x="396374" y="344689"/>
          <a:ext cx="8521010" cy="1139439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5210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93740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200" b="0" kern="1200" cap="none" spc="0" dirty="0" smtClean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FY 2018 RWQM Annual Work Program &amp; Budget</a:t>
                      </a: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3232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67538" y="1460094"/>
            <a:ext cx="8370733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dirty="0" smtClean="0"/>
              <a:t>Refer to FY 2018 </a:t>
            </a:r>
            <a:r>
              <a:rPr lang="en-US" sz="2400" i="1" dirty="0" smtClean="0"/>
              <a:t>Elements, Priorities &amp; Levels of Effort </a:t>
            </a:r>
            <a:r>
              <a:rPr lang="en-US" sz="2400" dirty="0" smtClean="0"/>
              <a:t>document 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dirty="0" smtClean="0"/>
              <a:t>Focus generally same as FY 2017 </a:t>
            </a:r>
            <a:r>
              <a:rPr lang="en-US" sz="2000" dirty="0" smtClean="0"/>
              <a:t>(w/ refinements)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dirty="0" smtClean="0"/>
              <a:t>Key Aspects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CBP continues to be a major program driver (for local, Potomac &amp; Bay waters)</a:t>
            </a:r>
          </a:p>
          <a:p>
            <a:pPr marL="1371600" lvl="2" indent="-45720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Note EPA/CBP funding assumptions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Continued focus on Outreach efforts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000" dirty="0" smtClean="0"/>
              <a:t>Continued efforts to address broad range of water resource topics in a holistic fashion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dirty="0" smtClean="0"/>
              <a:t>Formal Work Program to CBPC – early June</a:t>
            </a:r>
          </a:p>
          <a:p>
            <a:pPr>
              <a:defRPr/>
            </a:pPr>
            <a:endParaRPr lang="en-US" sz="2000" dirty="0" smtClean="0"/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dirty="0" smtClean="0"/>
              <a:t>Questions?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</a:t>
            </a:r>
            <a:r>
              <a:rPr lang="en-US" sz="900" dirty="0" smtClean="0">
                <a:solidFill>
                  <a:srgbClr val="7F7F7F"/>
                </a:solidFill>
                <a:latin typeface="Franklin Gothic Medium"/>
                <a:cs typeface="Franklin Gothic Medium"/>
              </a:rPr>
              <a:t>#:3</a:t>
            </a:r>
            <a:endParaRPr lang="en-US" sz="9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  <a:p>
            <a:pPr algn="r"/>
            <a:r>
              <a:rPr lang="en-US" sz="900" dirty="0" smtClean="0">
                <a:solidFill>
                  <a:srgbClr val="7F7F7F"/>
                </a:solidFill>
                <a:latin typeface="Franklin Gothic Medium"/>
                <a:cs typeface="Franklin Gothic Medium"/>
              </a:rPr>
              <a:t>CBPC (5/19/17</a:t>
            </a:r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)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6134688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6013193"/>
              </p:ext>
            </p:extLst>
          </p:nvPr>
        </p:nvGraphicFramePr>
        <p:xfrm>
          <a:off x="457200" y="1535946"/>
          <a:ext cx="8686800" cy="453370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54884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1983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1665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Tanya</a:t>
                      </a:r>
                      <a:r>
                        <a:rPr lang="en-US" sz="2000" b="0" cap="none" baseline="0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 T. Spano</a:t>
                      </a:r>
                      <a:endParaRPr lang="en-US" sz="2000" b="0" cap="none" dirty="0">
                        <a:solidFill>
                          <a:srgbClr val="000000"/>
                        </a:solidFill>
                        <a:latin typeface="Franklin Gothic Medium"/>
                        <a:cs typeface="Franklin Gothic Medium"/>
                      </a:endParaRP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Chief,</a:t>
                      </a:r>
                      <a:r>
                        <a:rPr lang="en-US" sz="1400" b="0" i="0" baseline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 Regional Water Quality Management</a:t>
                      </a:r>
                      <a:endParaRPr lang="en-US" sz="1400" b="0" i="0" dirty="0">
                        <a:solidFill>
                          <a:srgbClr val="000000"/>
                        </a:solidFill>
                        <a:latin typeface="Franklin Gothic Book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(202) 962-3776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tspano@mwcog.org</a:t>
                      </a:r>
                    </a:p>
                  </a:txBody>
                  <a:tcPr marL="93954" marR="469771" marT="0" marB="93954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9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mwcog.org</a:t>
                      </a:r>
                    </a:p>
                  </a:txBody>
                  <a:tcPr marL="0" marR="469771" marT="0" marB="93954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377">
                <a:tc gridSpan="2"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771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38996">
                <a:tc gridSpan="2"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93954" marR="0" marT="46977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9854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9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EA4249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COG B - Blue" id="{F019CA05-6819-41B2-9147-82048175CC64}" vid="{B90C2116-0971-4029-A278-1E850A122AB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COG B - Blue</Template>
  <TotalTime>1645</TotalTime>
  <Words>924</Words>
  <Application>Microsoft Office PowerPoint</Application>
  <PresentationFormat>On-screen Show (4:3)</PresentationFormat>
  <Paragraphs>153</Paragraphs>
  <Slides>10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Office Theme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Tanya Spano</dc:creator>
  <cp:lastModifiedBy>Tanya Spano</cp:lastModifiedBy>
  <cp:revision>51</cp:revision>
  <cp:lastPrinted>2017-05-19T11:34:06Z</cp:lastPrinted>
  <dcterms:created xsi:type="dcterms:W3CDTF">2017-04-18T14:37:32Z</dcterms:created>
  <dcterms:modified xsi:type="dcterms:W3CDTF">2017-05-19T12:02:38Z</dcterms:modified>
</cp:coreProperties>
</file>