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8"/>
  </p:notesMasterIdLst>
  <p:handoutMasterIdLst>
    <p:handoutMasterId r:id="rId19"/>
  </p:handoutMasterIdLst>
  <p:sldIdLst>
    <p:sldId id="301" r:id="rId5"/>
    <p:sldId id="302" r:id="rId6"/>
    <p:sldId id="293" r:id="rId7"/>
    <p:sldId id="305" r:id="rId8"/>
    <p:sldId id="317" r:id="rId9"/>
    <p:sldId id="318" r:id="rId10"/>
    <p:sldId id="320" r:id="rId11"/>
    <p:sldId id="321" r:id="rId12"/>
    <p:sldId id="327" r:id="rId13"/>
    <p:sldId id="322" r:id="rId14"/>
    <p:sldId id="307" r:id="rId15"/>
    <p:sldId id="326" r:id="rId16"/>
    <p:sldId id="271" r:id="rId17"/>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6B97"/>
    <a:srgbClr val="0087C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0118" autoAdjust="0"/>
  </p:normalViewPr>
  <p:slideViewPr>
    <p:cSldViewPr snapToGrid="0" snapToObjects="1">
      <p:cViewPr varScale="1">
        <p:scale>
          <a:sx n="106" d="100"/>
          <a:sy n="106" d="100"/>
        </p:scale>
        <p:origin x="678" y="31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D8623175-169F-3846-BA4D-E652445F38E3}" type="datetimeFigureOut">
              <a:rPr lang="en-US" smtClean="0"/>
              <a:t>5/27/2025</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E8B3D8F-114B-A443-AC93-AB6267D4A736}" type="datetimeFigureOut">
              <a:rPr lang="en-US" smtClean="0"/>
              <a:t>5/27/2025</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Robert: </a:t>
            </a:r>
            <a:r>
              <a:rPr lang="en-US" b="0" i="0" dirty="0">
                <a:solidFill>
                  <a:srgbClr val="424242"/>
                </a:solidFill>
                <a:effectLst/>
                <a:latin typeface="Segoe Sans"/>
              </a:rPr>
              <a:t>Good afternoon, everyone. Thank you for the opportunity to provide an update on the activities of the Environmental Justice Subcommittee. We are pleased to present the draft Action Plan for your consideration.</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a:t>
            </a:fld>
            <a:endParaRPr lang="en-US"/>
          </a:p>
        </p:txBody>
      </p:sp>
    </p:spTree>
    <p:extLst>
      <p:ext uri="{BB962C8B-B14F-4D97-AF65-F5344CB8AC3E}">
        <p14:creationId xmlns:p14="http://schemas.microsoft.com/office/powerpoint/2010/main" val="1127201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Kristin: </a:t>
            </a:r>
            <a:r>
              <a:rPr lang="en-US" b="0" i="0" dirty="0">
                <a:solidFill>
                  <a:srgbClr val="424242"/>
                </a:solidFill>
                <a:effectLst/>
                <a:latin typeface="Segoe Sans"/>
              </a:rPr>
              <a:t>The mission of the Environmental Justice Subcommittee is to develop an action plan to assist members in considering equity when implementing air quality policies, projects, and programs. The subcommittee will lead the plan development and seek input from MWAQC, ACPAC, TAC, and external stakeholders. Local and state members can voluntarily choose to implement or enforce the plan within their jurisdictions.</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2</a:t>
            </a:fld>
            <a:endParaRPr lang="en-US"/>
          </a:p>
        </p:txBody>
      </p:sp>
    </p:spTree>
    <p:extLst>
      <p:ext uri="{BB962C8B-B14F-4D97-AF65-F5344CB8AC3E}">
        <p14:creationId xmlns:p14="http://schemas.microsoft.com/office/powerpoint/2010/main" val="4210893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Kristin: </a:t>
            </a:r>
            <a:r>
              <a:rPr lang="en-US" b="0" i="0" dirty="0">
                <a:solidFill>
                  <a:srgbClr val="424242"/>
                </a:solidFill>
                <a:effectLst/>
                <a:latin typeface="Segoe Sans"/>
              </a:rPr>
              <a:t>To date, the EJ Subcommittee has held monthly meetings, including presentations on active hyper-local monitoring projects, public input, and community feedback. We have developed a complete list and priority of strategies and actions to address air quality in communities historically disfavored or overburdened. This list was informed by public comments and insights gained from public listening sessions held around the region by AECOM. Key points include public engagement, air monitoring, emission sources, air pollutants, community health risks, action plan, control measures, and permits.</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3</a:t>
            </a:fld>
            <a:endParaRPr lang="en-US"/>
          </a:p>
        </p:txBody>
      </p:sp>
    </p:spTree>
    <p:extLst>
      <p:ext uri="{BB962C8B-B14F-4D97-AF65-F5344CB8AC3E}">
        <p14:creationId xmlns:p14="http://schemas.microsoft.com/office/powerpoint/2010/main" val="2596985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Kristin: </a:t>
            </a:r>
            <a:r>
              <a:rPr lang="en-US" b="0" i="0" dirty="0">
                <a:solidFill>
                  <a:srgbClr val="424242"/>
                </a:solidFill>
                <a:effectLst/>
                <a:latin typeface="Segoe Sans"/>
              </a:rPr>
              <a:t>The Resource Guide for Air Quality Action, based on public and stakeholder engagement, covers the following key areas: Air Quality in the Region, Equity and Environmental Justice, Strategies to Improve Air Quality, Recommended Actions, and a Call to Action. Tauhirah with AECOM will walk us through the plan.</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4</a:t>
            </a:fld>
            <a:endParaRPr lang="en-US"/>
          </a:p>
        </p:txBody>
      </p:sp>
    </p:spTree>
    <p:extLst>
      <p:ext uri="{BB962C8B-B14F-4D97-AF65-F5344CB8AC3E}">
        <p14:creationId xmlns:p14="http://schemas.microsoft.com/office/powerpoint/2010/main" val="764201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Tauhirah: </a:t>
            </a:r>
            <a:r>
              <a:rPr lang="en-US" b="0" i="0" dirty="0">
                <a:solidFill>
                  <a:srgbClr val="424242"/>
                </a:solidFill>
                <a:effectLst/>
                <a:latin typeface="Segoe Sans"/>
              </a:rPr>
              <a:t>This chapter provides a foundation for the rest of the plan, covering key pollutants, sources, monitoring, regulation control methods, and regional trends.</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5</a:t>
            </a:fld>
            <a:endParaRPr lang="en-US"/>
          </a:p>
        </p:txBody>
      </p:sp>
    </p:spTree>
    <p:extLst>
      <p:ext uri="{BB962C8B-B14F-4D97-AF65-F5344CB8AC3E}">
        <p14:creationId xmlns:p14="http://schemas.microsoft.com/office/powerpoint/2010/main" val="10903634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Tauhirah: </a:t>
            </a:r>
            <a:r>
              <a:rPr lang="en-US" b="0" i="0" dirty="0">
                <a:solidFill>
                  <a:srgbClr val="424242"/>
                </a:solidFill>
                <a:effectLst/>
                <a:latin typeface="Segoe Sans"/>
              </a:rPr>
              <a:t>This chapter highlights the disproportionate impact of air pollution on underserved communities and emphasizes the need for inclusive and equitable policies. Key points include the uneven distribution of pollution, health disparities, equity-focused policies, community engagement, regulatory integration, and monitoring and accountability.</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6</a:t>
            </a:fld>
            <a:endParaRPr lang="en-US"/>
          </a:p>
        </p:txBody>
      </p:sp>
    </p:spTree>
    <p:extLst>
      <p:ext uri="{BB962C8B-B14F-4D97-AF65-F5344CB8AC3E}">
        <p14:creationId xmlns:p14="http://schemas.microsoft.com/office/powerpoint/2010/main" val="13491556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Tauhirah: </a:t>
            </a:r>
            <a:r>
              <a:rPr lang="en-US" b="0" i="0" dirty="0">
                <a:solidFill>
                  <a:srgbClr val="424242"/>
                </a:solidFill>
                <a:effectLst/>
                <a:latin typeface="Segoe Sans"/>
              </a:rPr>
              <a:t>The strategies to improve air quality include improving air quality monitoring, fostering stronger partnerships, improving air quality regulation, increasing public outreach and education, reducing emissions from stationary sources, reducing vehicle emissions, and promoting land use planning.</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7</a:t>
            </a:fld>
            <a:endParaRPr lang="en-US"/>
          </a:p>
        </p:txBody>
      </p:sp>
    </p:spTree>
    <p:extLst>
      <p:ext uri="{BB962C8B-B14F-4D97-AF65-F5344CB8AC3E}">
        <p14:creationId xmlns:p14="http://schemas.microsoft.com/office/powerpoint/2010/main" val="2025834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Tauhirah: </a:t>
            </a:r>
            <a:r>
              <a:rPr lang="en-US" b="0" i="0" dirty="0">
                <a:solidFill>
                  <a:srgbClr val="424242"/>
                </a:solidFill>
                <a:effectLst/>
                <a:latin typeface="Segoe Sans"/>
              </a:rPr>
              <a:t>High priority actions include advocating for stronger ambient air quality standards, facilitating knowledge sharing of success stories, enhancing enforcement of fugitive dust and pollution sources, requiring additional controls at stationary point sources, retrofitting diesel vehicles and transitioning fleets to zero-emission vehicles, promoting public transportation, and reducing idling of heavy-duty vehicles.</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8</a:t>
            </a:fld>
            <a:endParaRPr lang="en-US"/>
          </a:p>
        </p:txBody>
      </p:sp>
    </p:spTree>
    <p:extLst>
      <p:ext uri="{BB962C8B-B14F-4D97-AF65-F5344CB8AC3E}">
        <p14:creationId xmlns:p14="http://schemas.microsoft.com/office/powerpoint/2010/main" val="3351410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Tauhirah: </a:t>
            </a:r>
            <a:r>
              <a:rPr lang="en-US" b="0" i="0" dirty="0">
                <a:solidFill>
                  <a:srgbClr val="424242"/>
                </a:solidFill>
                <a:effectLst/>
                <a:latin typeface="Segoe Sans"/>
              </a:rPr>
              <a:t>Medium and low priority actions include deploying hyper-local and mobile air quality monitors, developing new local voluntary bundle measures, educating the public on data center control measures, evaluating local land use zoning for pollution sources, limiting highway expansion projects in impacted areas, increasing jurisdictional control and incorporating EJ in SIPs, reducing vehicle miles traveled for public transportation, and partnering with health departments and expanding hyper-local monitoring partnerships.</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9</a:t>
            </a:fld>
            <a:endParaRPr lang="en-US"/>
          </a:p>
        </p:txBody>
      </p:sp>
    </p:spTree>
    <p:extLst>
      <p:ext uri="{BB962C8B-B14F-4D97-AF65-F5344CB8AC3E}">
        <p14:creationId xmlns:p14="http://schemas.microsoft.com/office/powerpoint/2010/main" val="3067347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Tauhirah: </a:t>
            </a:r>
            <a:r>
              <a:rPr lang="en-US" b="0" i="0" dirty="0">
                <a:solidFill>
                  <a:srgbClr val="424242"/>
                </a:solidFill>
                <a:effectLst/>
                <a:latin typeface="Segoe Sans"/>
              </a:rPr>
              <a:t>The Call to Action includes enhancing air quality monitoring, implementing targeted policies, strengthening regulations, fostering regional partnerships, promoting sustainable transportation, raising public awareness, and coordinating efforts to promote cross-jurisdictional collaboration and advocate for regional investments in sustainable infrastructure.</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10</a:t>
            </a:fld>
            <a:endParaRPr lang="en-US"/>
          </a:p>
        </p:txBody>
      </p:sp>
    </p:spTree>
    <p:extLst>
      <p:ext uri="{BB962C8B-B14F-4D97-AF65-F5344CB8AC3E}">
        <p14:creationId xmlns:p14="http://schemas.microsoft.com/office/powerpoint/2010/main" val="24239978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Robert: </a:t>
            </a:r>
            <a:r>
              <a:rPr lang="en-US" b="0" i="0" dirty="0">
                <a:solidFill>
                  <a:srgbClr val="424242"/>
                </a:solidFill>
                <a:effectLst/>
                <a:latin typeface="Segoe Sans"/>
              </a:rPr>
              <a:t>The next steps involve presenting the draft plan to the public in a second round of listening sessions, revising the draft plan based on feedback from the public and the EJ Subcommittee, and finally, approving and publishing the plan.</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11</a:t>
            </a:fld>
            <a:endParaRPr lang="en-US"/>
          </a:p>
        </p:txBody>
      </p:sp>
    </p:spTree>
    <p:extLst>
      <p:ext uri="{BB962C8B-B14F-4D97-AF65-F5344CB8AC3E}">
        <p14:creationId xmlns:p14="http://schemas.microsoft.com/office/powerpoint/2010/main" val="29311060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Robert: </a:t>
            </a:r>
            <a:r>
              <a:rPr lang="en-US" b="0" i="0" dirty="0">
                <a:solidFill>
                  <a:srgbClr val="424242"/>
                </a:solidFill>
                <a:effectLst/>
                <a:latin typeface="Segoe Sans"/>
              </a:rPr>
              <a:t>Thank you for your attention. We are now open for any questions you may have.</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12</a:t>
            </a:fld>
            <a:endParaRPr lang="en-US"/>
          </a:p>
        </p:txBody>
      </p:sp>
    </p:spTree>
    <p:extLst>
      <p:ext uri="{BB962C8B-B14F-4D97-AF65-F5344CB8AC3E}">
        <p14:creationId xmlns:p14="http://schemas.microsoft.com/office/powerpoint/2010/main" val="36010743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24242"/>
                </a:solidFill>
                <a:effectLst/>
                <a:latin typeface="Segoe Sans"/>
              </a:rPr>
              <a:t>Robert: </a:t>
            </a:r>
            <a:r>
              <a:rPr lang="en-US" b="0" i="0" dirty="0">
                <a:solidFill>
                  <a:srgbClr val="424242"/>
                </a:solidFill>
                <a:effectLst/>
                <a:latin typeface="Segoe Sans"/>
              </a:rPr>
              <a:t>Thank you for your time and feedback.</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13</a:t>
            </a:fld>
            <a:endParaRPr lang="en-US"/>
          </a:p>
        </p:txBody>
      </p:sp>
    </p:spTree>
    <p:extLst>
      <p:ext uri="{BB962C8B-B14F-4D97-AF65-F5344CB8AC3E}">
        <p14:creationId xmlns:p14="http://schemas.microsoft.com/office/powerpoint/2010/main" val="30909660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A3EA66A-ADDF-99C9-D09B-B350872E6943}"/>
              </a:ext>
            </a:extLst>
          </p:cNvPr>
          <p:cNvSpPr>
            <a:spLocks/>
          </p:cNvSpPr>
          <p:nvPr userDrawn="1"/>
        </p:nvSpPr>
        <p:spPr>
          <a:xfrm>
            <a:off x="0" y="5879592"/>
            <a:ext cx="12192000" cy="978408"/>
          </a:xfrm>
          <a:prstGeom prst="rect">
            <a:avLst/>
          </a:prstGeom>
          <a:solidFill>
            <a:srgbClr val="2F6B97"/>
          </a:solidFill>
          <a:ln w="9525" cap="flat" cmpd="sng" algn="ctr">
            <a:noFill/>
            <a:prstDash val="solid"/>
          </a:ln>
          <a:effectLst/>
        </p:spPr>
        <p:txBody>
          <a:bodyPr wrap="none" lIns="0" tIns="0" rIns="0" bIns="0" rtlCol="0" anchor="t" anchorCtr="0"/>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Franklin Gothic Book"/>
              <a:ea typeface="+mn-ea"/>
              <a:cs typeface="+mn-cs"/>
            </a:endParaRPr>
          </a:p>
        </p:txBody>
      </p:sp>
      <p:pic>
        <p:nvPicPr>
          <p:cNvPr id="6" name="Picture 5">
            <a:extLst>
              <a:ext uri="{FF2B5EF4-FFF2-40B4-BE49-F238E27FC236}">
                <a16:creationId xmlns:a16="http://schemas.microsoft.com/office/drawing/2014/main" id="{19109881-F371-6E76-4246-A4720B6BAC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4400" y="6135624"/>
            <a:ext cx="3035808" cy="563204"/>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r>
              <a:rPr lang="en-US" dirty="0"/>
              <a:t>5</a:t>
            </a:r>
          </a:p>
        </p:txBody>
      </p:sp>
      <p:sp>
        <p:nvSpPr>
          <p:cNvPr id="5" name="Rectangle 4">
            <a:extLst>
              <a:ext uri="{FF2B5EF4-FFF2-40B4-BE49-F238E27FC236}">
                <a16:creationId xmlns:a16="http://schemas.microsoft.com/office/drawing/2014/main" id="{2F737813-6A5D-4BED-86B1-7EE7BD158E6C}"/>
              </a:ext>
            </a:extLst>
          </p:cNvPr>
          <p:cNvSpPr/>
          <p:nvPr userDrawn="1"/>
        </p:nvSpPr>
        <p:spPr>
          <a:xfrm>
            <a:off x="7321990" y="635831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#5: Environmental Justice Subcommittee and Action Plan</a:t>
            </a:r>
          </a:p>
          <a:p>
            <a:pPr algn="r"/>
            <a:r>
              <a:rPr lang="en-US" sz="900" dirty="0">
                <a:solidFill>
                  <a:srgbClr val="7F7F7F"/>
                </a:solidFill>
                <a:latin typeface="Franklin Gothic Medium"/>
                <a:cs typeface="Franklin Gothic Medium"/>
              </a:rPr>
              <a:t>May 28, 2025</a:t>
            </a:r>
          </a:p>
          <a:p>
            <a:pPr algn="r"/>
            <a:endParaRPr lang="en-US" sz="1000" dirty="0">
              <a:solidFill>
                <a:srgbClr val="7F7F7F"/>
              </a:solidFill>
              <a:latin typeface="Franklin Gothic Medium"/>
              <a:cs typeface="Franklin Gothic Medium"/>
            </a:endParaRPr>
          </a:p>
        </p:txBody>
      </p:sp>
      <p:pic>
        <p:nvPicPr>
          <p:cNvPr id="6" name="Picture 5">
            <a:extLst>
              <a:ext uri="{FF2B5EF4-FFF2-40B4-BE49-F238E27FC236}">
                <a16:creationId xmlns:a16="http://schemas.microsoft.com/office/drawing/2014/main" id="{B80D0703-28D6-4897-AA80-C4115EB5230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B6FCC04-C179-B841-2923-7F5D41C7E4AB}"/>
              </a:ext>
            </a:extLst>
          </p:cNvPr>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Slide Number Placeholder 5">
            <a:extLst>
              <a:ext uri="{FF2B5EF4-FFF2-40B4-BE49-F238E27FC236}">
                <a16:creationId xmlns:a16="http://schemas.microsoft.com/office/drawing/2014/main" id="{15528029-64CC-B71D-BB4D-60E6D342FB72}"/>
              </a:ext>
            </a:extLst>
          </p:cNvPr>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
        <p:nvSpPr>
          <p:cNvPr id="6" name="Rectangle 5">
            <a:extLst>
              <a:ext uri="{FF2B5EF4-FFF2-40B4-BE49-F238E27FC236}">
                <a16:creationId xmlns:a16="http://schemas.microsoft.com/office/drawing/2014/main" id="{D697E7A8-D8BD-1F70-57CA-790CB949CC59}"/>
              </a:ext>
            </a:extLst>
          </p:cNvPr>
          <p:cNvSpPr/>
          <p:nvPr userDrawn="1"/>
        </p:nvSpPr>
        <p:spPr>
          <a:xfrm>
            <a:off x="7321990" y="635831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Using COG PowerPoint Template</a:t>
            </a:r>
          </a:p>
          <a:p>
            <a:pPr algn="r"/>
            <a:r>
              <a:rPr lang="en-US" sz="900" dirty="0">
                <a:solidFill>
                  <a:srgbClr val="7F7F7F"/>
                </a:solidFill>
                <a:latin typeface="Franklin Gothic Medium"/>
                <a:cs typeface="Franklin Gothic Medium"/>
              </a:rPr>
              <a:t>January 9, 20XX</a:t>
            </a:r>
          </a:p>
          <a:p>
            <a:pPr algn="r"/>
            <a:endParaRPr lang="en-US" sz="1000" dirty="0">
              <a:solidFill>
                <a:srgbClr val="7F7F7F"/>
              </a:solidFill>
              <a:latin typeface="Franklin Gothic Medium"/>
              <a:cs typeface="Franklin Gothic Medium"/>
            </a:endParaRPr>
          </a:p>
        </p:txBody>
      </p:sp>
      <p:pic>
        <p:nvPicPr>
          <p:cNvPr id="4" name="Picture 3">
            <a:extLst>
              <a:ext uri="{FF2B5EF4-FFF2-40B4-BE49-F238E27FC236}">
                <a16:creationId xmlns:a16="http://schemas.microsoft.com/office/drawing/2014/main" id="{B3436693-F80D-55AF-A243-9B52995CF64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12192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pic>
        <p:nvPicPr>
          <p:cNvPr id="2" name="Picture 1">
            <a:extLst>
              <a:ext uri="{FF2B5EF4-FFF2-40B4-BE49-F238E27FC236}">
                <a16:creationId xmlns:a16="http://schemas.microsoft.com/office/drawing/2014/main" id="{294C02AF-F59E-05CD-8193-9F1611E1CC8E}"/>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
        <p:nvSpPr>
          <p:cNvPr id="4" name="Rectangle 3">
            <a:extLst>
              <a:ext uri="{FF2B5EF4-FFF2-40B4-BE49-F238E27FC236}">
                <a16:creationId xmlns:a16="http://schemas.microsoft.com/office/drawing/2014/main" id="{1859BF70-4812-48C0-C92A-015B0AE89816}"/>
              </a:ext>
            </a:extLst>
          </p:cNvPr>
          <p:cNvSpPr/>
          <p:nvPr userDrawn="1"/>
        </p:nvSpPr>
        <p:spPr>
          <a:xfrm>
            <a:off x="7321990" y="635831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Using COG PowerPoint Template</a:t>
            </a:r>
          </a:p>
          <a:p>
            <a:pPr algn="r"/>
            <a:r>
              <a:rPr lang="en-US" sz="900" dirty="0">
                <a:solidFill>
                  <a:srgbClr val="7F7F7F"/>
                </a:solidFill>
                <a:latin typeface="Franklin Gothic Medium"/>
                <a:cs typeface="Franklin Gothic Medium"/>
              </a:rPr>
              <a:t>January 9, 20XX</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1_COG Photo - Full Page 1">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B6FCC04-C179-B841-2923-7F5D41C7E4AB}"/>
              </a:ext>
            </a:extLst>
          </p:cNvPr>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Slide Number Placeholder 5">
            <a:extLst>
              <a:ext uri="{FF2B5EF4-FFF2-40B4-BE49-F238E27FC236}">
                <a16:creationId xmlns:a16="http://schemas.microsoft.com/office/drawing/2014/main" id="{15528029-64CC-B71D-BB4D-60E6D342FB72}"/>
              </a:ext>
            </a:extLst>
          </p:cNvPr>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sp>
        <p:nvSpPr>
          <p:cNvPr id="6" name="Rectangle 5">
            <a:extLst>
              <a:ext uri="{FF2B5EF4-FFF2-40B4-BE49-F238E27FC236}">
                <a16:creationId xmlns:a16="http://schemas.microsoft.com/office/drawing/2014/main" id="{D697E7A8-D8BD-1F70-57CA-790CB949CC59}"/>
              </a:ext>
            </a:extLst>
          </p:cNvPr>
          <p:cNvSpPr/>
          <p:nvPr userDrawn="1"/>
        </p:nvSpPr>
        <p:spPr>
          <a:xfrm>
            <a:off x="7321990" y="6358312"/>
            <a:ext cx="3798707" cy="276999"/>
          </a:xfrm>
          <a:prstGeom prst="rect">
            <a:avLst/>
          </a:prstGeom>
        </p:spPr>
        <p:txBody>
          <a:bodyPr wrap="square" lIns="0" tIns="0" rIns="0" bIns="0">
            <a:noAutofit/>
          </a:bodyPr>
          <a:lstStyle/>
          <a:p>
            <a:pPr algn="r"/>
            <a:r>
              <a:rPr lang="en-US" sz="900">
                <a:solidFill>
                  <a:srgbClr val="7F7F7F"/>
                </a:solidFill>
                <a:latin typeface="Franklin Gothic Medium"/>
                <a:cs typeface="Franklin Gothic Medium"/>
              </a:rPr>
              <a:t>Agenda Item #: Using COG PowerPoint Template</a:t>
            </a:r>
          </a:p>
          <a:p>
            <a:pPr algn="r"/>
            <a:r>
              <a:rPr lang="en-US" sz="900">
                <a:solidFill>
                  <a:srgbClr val="7F7F7F"/>
                </a:solidFill>
                <a:latin typeface="Franklin Gothic Medium"/>
                <a:cs typeface="Franklin Gothic Medium"/>
              </a:rPr>
              <a:t>January 9, 20XX</a:t>
            </a:r>
          </a:p>
          <a:p>
            <a:pPr algn="r"/>
            <a:endParaRPr lang="en-US" sz="1000">
              <a:solidFill>
                <a:srgbClr val="7F7F7F"/>
              </a:solidFill>
              <a:latin typeface="Franklin Gothic Medium"/>
              <a:cs typeface="Franklin Gothic Medium"/>
            </a:endParaRPr>
          </a:p>
        </p:txBody>
      </p:sp>
      <p:sp>
        <p:nvSpPr>
          <p:cNvPr id="4" name="Rectangle 3">
            <a:extLst>
              <a:ext uri="{FF2B5EF4-FFF2-40B4-BE49-F238E27FC236}">
                <a16:creationId xmlns:a16="http://schemas.microsoft.com/office/drawing/2014/main" id="{42D674AD-641C-24F7-2736-36FB05C6E670}"/>
              </a:ext>
            </a:extLst>
          </p:cNvPr>
          <p:cNvSpPr/>
          <p:nvPr userDrawn="1"/>
        </p:nvSpPr>
        <p:spPr>
          <a:xfrm rot="5400000">
            <a:off x="6041136" y="-271272"/>
            <a:ext cx="109728" cy="12192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pic>
        <p:nvPicPr>
          <p:cNvPr id="5" name="Picture 4">
            <a:extLst>
              <a:ext uri="{FF2B5EF4-FFF2-40B4-BE49-F238E27FC236}">
                <a16:creationId xmlns:a16="http://schemas.microsoft.com/office/drawing/2014/main" id="{C910C3AD-1CDA-7060-2672-A6539AD838E7}"/>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515814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59B50D-434A-1A6B-5493-C715995E5D7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1473866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PB - Header and Content">
    <p:spTree>
      <p:nvGrpSpPr>
        <p:cNvPr id="1" name=""/>
        <p:cNvGrpSpPr/>
        <p:nvPr/>
      </p:nvGrpSpPr>
      <p:grpSpPr>
        <a:xfrm>
          <a:off x="0" y="0"/>
          <a:ext cx="0" cy="0"/>
          <a:chOff x="0" y="0"/>
          <a:chExt cx="0" cy="0"/>
        </a:xfrm>
      </p:grpSpPr>
      <p:cxnSp>
        <p:nvCxnSpPr>
          <p:cNvPr id="10" name="Straight Connector 9"/>
          <p:cNvCxnSpPr/>
          <p:nvPr userDrawn="1"/>
        </p:nvCxnSpPr>
        <p:spPr>
          <a:xfrm>
            <a:off x="11282069" y="6353742"/>
            <a:ext cx="0" cy="276999"/>
          </a:xfrm>
          <a:prstGeom prst="line">
            <a:avLst/>
          </a:prstGeom>
          <a:ln w="12700">
            <a:solidFill>
              <a:srgbClr val="82B1C9"/>
            </a:solidFill>
          </a:ln>
          <a:effectLst/>
        </p:spPr>
        <p:style>
          <a:lnRef idx="2">
            <a:schemeClr val="accent1"/>
          </a:lnRef>
          <a:fillRef idx="0">
            <a:schemeClr val="accent1"/>
          </a:fillRef>
          <a:effectRef idx="1">
            <a:schemeClr val="accent1"/>
          </a:effectRef>
          <a:fontRef idx="minor">
            <a:schemeClr val="tx1"/>
          </a:fontRef>
        </p:style>
      </p:cxnSp>
      <p:sp>
        <p:nvSpPr>
          <p:cNvPr id="8"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rgbClr val="82B1C9"/>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3162319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1661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64" r:id="rId5"/>
    <p:sldLayoutId id="2147483651" r:id="rId6"/>
    <p:sldLayoutId id="2147483658" r:id="rId7"/>
    <p:sldLayoutId id="2147483659" r:id="rId8"/>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6CF35C-5C26-D2EB-1EE1-BE2086E103F4}"/>
              </a:ext>
            </a:extLst>
          </p:cNvPr>
          <p:cNvGraphicFramePr>
            <a:graphicFrameLocks/>
          </p:cNvGraphicFramePr>
          <p:nvPr>
            <p:extLst>
              <p:ext uri="{D42A27DB-BD31-4B8C-83A1-F6EECF244321}">
                <p14:modId xmlns:p14="http://schemas.microsoft.com/office/powerpoint/2010/main" val="3471954839"/>
              </p:ext>
            </p:extLst>
          </p:nvPr>
        </p:nvGraphicFramePr>
        <p:xfrm>
          <a:off x="5641849" y="946298"/>
          <a:ext cx="6550151" cy="4154186"/>
        </p:xfrm>
        <a:graphic>
          <a:graphicData uri="http://schemas.openxmlformats.org/drawingml/2006/table">
            <a:tbl>
              <a:tblPr firstRow="1">
                <a:tableStyleId>{5C22544A-7EE6-4342-B048-85BDC9FD1C3A}</a:tableStyleId>
              </a:tblPr>
              <a:tblGrid>
                <a:gridCol w="6550151">
                  <a:extLst>
                    <a:ext uri="{9D8B030D-6E8A-4147-A177-3AD203B41FA5}">
                      <a16:colId xmlns:a16="http://schemas.microsoft.com/office/drawing/2014/main" val="20000"/>
                    </a:ext>
                  </a:extLst>
                </a:gridCol>
              </a:tblGrid>
              <a:tr h="1153690">
                <a:tc>
                  <a:txBody>
                    <a:bodyPr/>
                    <a:lstStyle/>
                    <a:p>
                      <a:pPr algn="l">
                        <a:lnSpc>
                          <a:spcPct val="70000"/>
                        </a:lnSpc>
                      </a:pPr>
                      <a:r>
                        <a:rPr lang="en-US" sz="4000" b="0" i="0" cap="all" spc="0" dirty="0">
                          <a:solidFill>
                            <a:schemeClr val="tx2"/>
                          </a:solidFill>
                          <a:latin typeface="+mn-lt"/>
                          <a:ea typeface="Ebrima" panose="02000000000000000000" pitchFamily="2" charset="0"/>
                          <a:cs typeface="Franklin Gothic Book"/>
                        </a:rPr>
                        <a:t>ENVIRONMENTAL JUSTICE SUBCOMMITTEE AND ACTION PLAN</a:t>
                      </a:r>
                    </a:p>
                  </a:txBody>
                  <a:tcPr marL="122155" marR="610777" marT="0" marB="0"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5049">
                <a:tc>
                  <a:txBody>
                    <a:bodyPr/>
                    <a:lstStyle/>
                    <a:p>
                      <a:pPr algn="l">
                        <a:lnSpc>
                          <a:spcPts val="2760"/>
                        </a:lnSpc>
                      </a:pPr>
                      <a:endParaRPr lang="en-US" sz="37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1077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r h="658282">
                <a:tc>
                  <a:txBody>
                    <a:bodyPr/>
                    <a:lstStyle/>
                    <a:p>
                      <a:pPr algn="l">
                        <a:lnSpc>
                          <a:spcPts val="2760"/>
                        </a:lnSpc>
                      </a:pPr>
                      <a:endParaRPr lang="en-US" sz="2800" dirty="0">
                        <a:solidFill>
                          <a:schemeClr val="tx2"/>
                        </a:solidFill>
                        <a:latin typeface="Franklin Gothic Medium"/>
                        <a:ea typeface="Ebrima" panose="02000000000000000000" pitchFamily="2" charset="0"/>
                        <a:cs typeface="Franklin Gothic Medium"/>
                      </a:endParaRPr>
                    </a:p>
                  </a:txBody>
                  <a:tcPr marL="122155" marR="610777" marT="0" marB="183233">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730535">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Kristin Mink, Environmental Justice Subcommittee Co-Chair</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Robert Christopher, COG Climate, Energy, and Air Program Director</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Tauhirah Abdul-Matin, AECOM Project Manager</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MWAQC</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May 28, 2025</a:t>
                      </a:r>
                    </a:p>
                  </a:txBody>
                  <a:tcPr marL="122155" marR="610777" marT="305389"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
        <p:nvSpPr>
          <p:cNvPr id="4" name="TextBox 3">
            <a:extLst>
              <a:ext uri="{FF2B5EF4-FFF2-40B4-BE49-F238E27FC236}">
                <a16:creationId xmlns:a16="http://schemas.microsoft.com/office/drawing/2014/main" id="{D64090BC-8851-86D6-D800-CD3E8ACEBE88}"/>
              </a:ext>
            </a:extLst>
          </p:cNvPr>
          <p:cNvSpPr txBox="1"/>
          <p:nvPr/>
        </p:nvSpPr>
        <p:spPr>
          <a:xfrm>
            <a:off x="10262134" y="6311800"/>
            <a:ext cx="1473200" cy="214576"/>
          </a:xfrm>
          <a:prstGeom prst="rect">
            <a:avLst/>
          </a:prstGeom>
          <a:noFill/>
        </p:spPr>
        <p:txBody>
          <a:bodyPr wrap="square" lIns="0" tIns="0" rIns="0" bIns="0" rtlCol="0">
            <a:noAutofit/>
          </a:bodyPr>
          <a:lstStyle/>
          <a:p>
            <a:pPr algn="ctr"/>
            <a:r>
              <a:rPr lang="en-US" sz="1400" dirty="0">
                <a:solidFill>
                  <a:schemeClr val="bg1"/>
                </a:solidFill>
                <a:latin typeface="Franklin Gothic Medium"/>
                <a:cs typeface="Franklin Gothic Medium"/>
              </a:rPr>
              <a:t>Agenda Item #5</a:t>
            </a:r>
          </a:p>
        </p:txBody>
      </p:sp>
      <p:pic>
        <p:nvPicPr>
          <p:cNvPr id="2" name="Picture 9">
            <a:extLst>
              <a:ext uri="{FF2B5EF4-FFF2-40B4-BE49-F238E27FC236}">
                <a16:creationId xmlns:a16="http://schemas.microsoft.com/office/drawing/2014/main" id="{55B20C7D-A393-12EE-E905-EFE981F69C0F}"/>
              </a:ext>
            </a:extLst>
          </p:cNvPr>
          <p:cNvPicPr>
            <a:picLocks noChangeArrowheads="1"/>
          </p:cNvPicPr>
          <p:nvPr/>
        </p:nvPicPr>
        <p:blipFill rotWithShape="1">
          <a:blip r:embed="rId4" cstate="print">
            <a:extLst>
              <a:ext uri="{28A0092B-C50C-407E-A947-70E740481C1C}">
                <a14:useLocalDpi xmlns:a14="http://schemas.microsoft.com/office/drawing/2010/main"/>
              </a:ext>
            </a:extLst>
          </a:blip>
          <a:srcRect l="14063" r="43360" b="1990"/>
          <a:stretch/>
        </p:blipFill>
        <p:spPr bwMode="auto">
          <a:xfrm>
            <a:off x="0" y="0"/>
            <a:ext cx="5191125" cy="587959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5817416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3567868317"/>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panose="02000000000000000000" pitchFamily="2" charset="0"/>
                          <a:cs typeface="Franklin Gothic Book"/>
                        </a:rPr>
                        <a:t>Mission of the EJ Subcommittee</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2</a:t>
            </a:fld>
            <a:endParaRPr lang="en-US" dirty="0"/>
          </a:p>
        </p:txBody>
      </p:sp>
      <p:sp>
        <p:nvSpPr>
          <p:cNvPr id="3" name="TextBox 2">
            <a:extLst>
              <a:ext uri="{FF2B5EF4-FFF2-40B4-BE49-F238E27FC236}">
                <a16:creationId xmlns:a16="http://schemas.microsoft.com/office/drawing/2014/main" id="{B72082D4-9FE4-3D14-9236-23C6880EC67D}"/>
              </a:ext>
            </a:extLst>
          </p:cNvPr>
          <p:cNvSpPr txBox="1"/>
          <p:nvPr/>
        </p:nvSpPr>
        <p:spPr>
          <a:xfrm>
            <a:off x="914399" y="1514156"/>
            <a:ext cx="9857232" cy="2462213"/>
          </a:xfrm>
          <a:prstGeom prst="rect">
            <a:avLst/>
          </a:prstGeom>
          <a:noFill/>
        </p:spPr>
        <p:txBody>
          <a:bodyPr wrap="square" rtlCol="0">
            <a:spAutoFit/>
          </a:bodyPr>
          <a:lstStyle/>
          <a:p>
            <a:pPr marL="342900" indent="-342900">
              <a:spcAft>
                <a:spcPts val="600"/>
              </a:spcAft>
              <a:buFont typeface="Arial" panose="020B0604020202020204" pitchFamily="34" charset="0"/>
              <a:buChar char="•"/>
            </a:pPr>
            <a:r>
              <a:rPr lang="en-US" sz="2400" dirty="0"/>
              <a:t>Develop an action plan to assist members on how to consider equity when implementing air quality policies, projects, and programs.</a:t>
            </a:r>
          </a:p>
          <a:p>
            <a:pPr marL="342900" indent="-342900">
              <a:spcAft>
                <a:spcPts val="600"/>
              </a:spcAft>
              <a:buFont typeface="Arial" panose="020B0604020202020204" pitchFamily="34" charset="0"/>
              <a:buChar char="•"/>
            </a:pPr>
            <a:r>
              <a:rPr lang="en-US" sz="2400" dirty="0">
                <a:solidFill>
                  <a:srgbClr val="000000"/>
                </a:solidFill>
                <a:latin typeface="Franklin Gothic Book"/>
                <a:cs typeface="Calibri"/>
              </a:rPr>
              <a:t>The EJ subcommittee will lead the plan development and seek input from MWAQC, ACPAC, TAC and external stakeholders.</a:t>
            </a:r>
            <a:endParaRPr lang="en-US" sz="2400" dirty="0"/>
          </a:p>
          <a:p>
            <a:pPr marL="342900" indent="-342900">
              <a:spcAft>
                <a:spcPts val="600"/>
              </a:spcAft>
              <a:buFont typeface="Arial" panose="020B0604020202020204" pitchFamily="34" charset="0"/>
              <a:buChar char="•"/>
            </a:pPr>
            <a:r>
              <a:rPr lang="en-US" sz="2400" dirty="0"/>
              <a:t>Local and state members can voluntarily choose to implement/enforce that which is within their own jurisdictions. </a:t>
            </a:r>
          </a:p>
        </p:txBody>
      </p:sp>
    </p:spTree>
    <p:extLst>
      <p:ext uri="{BB962C8B-B14F-4D97-AF65-F5344CB8AC3E}">
        <p14:creationId xmlns:p14="http://schemas.microsoft.com/office/powerpoint/2010/main" val="1903088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2878958280"/>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EJ Subcommittee Activities to Date</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3</a:t>
            </a:fld>
            <a:endParaRPr lang="en-US" dirty="0"/>
          </a:p>
        </p:txBody>
      </p:sp>
      <p:sp>
        <p:nvSpPr>
          <p:cNvPr id="3" name="TextBox 2">
            <a:extLst>
              <a:ext uri="{FF2B5EF4-FFF2-40B4-BE49-F238E27FC236}">
                <a16:creationId xmlns:a16="http://schemas.microsoft.com/office/drawing/2014/main" id="{B72082D4-9FE4-3D14-9236-23C6880EC67D}"/>
              </a:ext>
            </a:extLst>
          </p:cNvPr>
          <p:cNvSpPr txBox="1"/>
          <p:nvPr/>
        </p:nvSpPr>
        <p:spPr>
          <a:xfrm>
            <a:off x="914399" y="1514156"/>
            <a:ext cx="9857232" cy="2923877"/>
          </a:xfrm>
          <a:prstGeom prst="rect">
            <a:avLst/>
          </a:prstGeom>
          <a:noFill/>
        </p:spPr>
        <p:txBody>
          <a:bodyPr wrap="square" rtlCol="0">
            <a:spAutoFit/>
          </a:bodyPr>
          <a:lstStyle/>
          <a:p>
            <a:pPr marL="256032" indent="-256032">
              <a:spcBef>
                <a:spcPts val="1200"/>
              </a:spcBef>
              <a:buFont typeface="Arial"/>
              <a:buChar char="•"/>
            </a:pPr>
            <a:r>
              <a:rPr lang="en-US" dirty="0"/>
              <a:t>Held monthly meetings, including</a:t>
            </a:r>
          </a:p>
          <a:p>
            <a:pPr marL="713232" lvl="1" indent="-256032">
              <a:spcBef>
                <a:spcPts val="1200"/>
              </a:spcBef>
              <a:buFont typeface="Arial"/>
              <a:buChar char="•"/>
            </a:pPr>
            <a:r>
              <a:rPr lang="en-US" dirty="0"/>
              <a:t>Presentations on active hyper-local monitoring projects</a:t>
            </a:r>
          </a:p>
          <a:p>
            <a:pPr marL="713232" lvl="1" indent="-256032">
              <a:spcBef>
                <a:spcPts val="1200"/>
              </a:spcBef>
              <a:buFont typeface="Arial"/>
              <a:buChar char="•"/>
            </a:pPr>
            <a:r>
              <a:rPr lang="en-US" dirty="0"/>
              <a:t>Public input and community feedback</a:t>
            </a:r>
          </a:p>
          <a:p>
            <a:pPr marL="713232" lvl="1" indent="-256032">
              <a:spcBef>
                <a:spcPts val="1200"/>
              </a:spcBef>
              <a:buFont typeface="Arial"/>
              <a:buChar char="•"/>
            </a:pPr>
            <a:r>
              <a:rPr lang="en-US" dirty="0"/>
              <a:t>development of a complete list and priority of strategies and actions to address air quality in communities historically disfavored or </a:t>
            </a:r>
            <a:r>
              <a:rPr lang="en-US" dirty="0" err="1"/>
              <a:t>overburdended</a:t>
            </a:r>
            <a:endParaRPr lang="en-US" dirty="0"/>
          </a:p>
          <a:p>
            <a:pPr marL="256032" indent="-256032">
              <a:spcBef>
                <a:spcPts val="1200"/>
              </a:spcBef>
              <a:buFont typeface="Arial"/>
              <a:buChar char="•"/>
            </a:pPr>
            <a:r>
              <a:rPr lang="en-US" dirty="0"/>
              <a:t>The list was informed by public comment provided to the subcommittee and from insights gained from public listening sessions held around the region by AECOM. Key points have included:</a:t>
            </a:r>
          </a:p>
          <a:p>
            <a:endParaRPr lang="en-US" dirty="0"/>
          </a:p>
        </p:txBody>
      </p:sp>
      <p:sp>
        <p:nvSpPr>
          <p:cNvPr id="6" name="TextBox 5">
            <a:extLst>
              <a:ext uri="{FF2B5EF4-FFF2-40B4-BE49-F238E27FC236}">
                <a16:creationId xmlns:a16="http://schemas.microsoft.com/office/drawing/2014/main" id="{8DDF29A9-E387-2151-5849-D5321E302670}"/>
              </a:ext>
            </a:extLst>
          </p:cNvPr>
          <p:cNvSpPr txBox="1"/>
          <p:nvPr/>
        </p:nvSpPr>
        <p:spPr>
          <a:xfrm>
            <a:off x="914399" y="4184931"/>
            <a:ext cx="5793898" cy="1938992"/>
          </a:xfrm>
          <a:prstGeom prst="rect">
            <a:avLst/>
          </a:prstGeom>
          <a:noFill/>
        </p:spPr>
        <p:txBody>
          <a:bodyPr wrap="square" rtlCol="0">
            <a:spAutoFit/>
          </a:bodyPr>
          <a:lstStyle/>
          <a:p>
            <a:pPr marL="713232" lvl="1" indent="-256032">
              <a:spcBef>
                <a:spcPts val="1200"/>
              </a:spcBef>
              <a:buFont typeface="Arial"/>
              <a:buChar char="•"/>
            </a:pPr>
            <a:r>
              <a:rPr lang="en-US" sz="1800" dirty="0"/>
              <a:t>Public Engagement </a:t>
            </a:r>
          </a:p>
          <a:p>
            <a:pPr marL="713232" lvl="1" indent="-256032">
              <a:spcBef>
                <a:spcPts val="1200"/>
              </a:spcBef>
              <a:buFont typeface="Arial"/>
              <a:buChar char="•"/>
            </a:pPr>
            <a:r>
              <a:rPr lang="en-US" sz="1800" dirty="0"/>
              <a:t>Air Monitoring</a:t>
            </a:r>
          </a:p>
          <a:p>
            <a:pPr marL="713232" lvl="1" indent="-256032">
              <a:spcBef>
                <a:spcPts val="1200"/>
              </a:spcBef>
              <a:buFont typeface="Arial"/>
              <a:buChar char="•"/>
            </a:pPr>
            <a:r>
              <a:rPr lang="en-US" sz="1800" dirty="0"/>
              <a:t>Emission Sources</a:t>
            </a:r>
          </a:p>
          <a:p>
            <a:pPr marL="713232" lvl="1" indent="-256032">
              <a:spcBef>
                <a:spcPts val="1200"/>
              </a:spcBef>
              <a:buFont typeface="Arial"/>
              <a:buChar char="•"/>
            </a:pPr>
            <a:r>
              <a:rPr lang="en-US" sz="1800" dirty="0"/>
              <a:t>Air Pollutants</a:t>
            </a:r>
          </a:p>
          <a:p>
            <a:endParaRPr lang="en-US" dirty="0"/>
          </a:p>
        </p:txBody>
      </p:sp>
      <p:sp>
        <p:nvSpPr>
          <p:cNvPr id="7" name="TextBox 6">
            <a:extLst>
              <a:ext uri="{FF2B5EF4-FFF2-40B4-BE49-F238E27FC236}">
                <a16:creationId xmlns:a16="http://schemas.microsoft.com/office/drawing/2014/main" id="{F97CFF59-B737-74E3-1E19-D2EC369859F6}"/>
              </a:ext>
            </a:extLst>
          </p:cNvPr>
          <p:cNvSpPr txBox="1"/>
          <p:nvPr/>
        </p:nvSpPr>
        <p:spPr>
          <a:xfrm>
            <a:off x="4635387" y="4184931"/>
            <a:ext cx="5793898" cy="1938992"/>
          </a:xfrm>
          <a:prstGeom prst="rect">
            <a:avLst/>
          </a:prstGeom>
          <a:noFill/>
        </p:spPr>
        <p:txBody>
          <a:bodyPr wrap="square" rtlCol="0">
            <a:spAutoFit/>
          </a:bodyPr>
          <a:lstStyle/>
          <a:p>
            <a:pPr marL="713232" lvl="1" indent="-256032">
              <a:spcBef>
                <a:spcPts val="1200"/>
              </a:spcBef>
              <a:buFont typeface="Arial"/>
              <a:buChar char="•"/>
            </a:pPr>
            <a:r>
              <a:rPr lang="en-US" sz="1800" dirty="0"/>
              <a:t>Community Health Risks</a:t>
            </a:r>
          </a:p>
          <a:p>
            <a:pPr marL="713232" lvl="1" indent="-256032">
              <a:spcBef>
                <a:spcPts val="1200"/>
              </a:spcBef>
              <a:buFont typeface="Arial"/>
              <a:buChar char="•"/>
            </a:pPr>
            <a:r>
              <a:rPr lang="en-US" sz="1800" dirty="0"/>
              <a:t>Action Plan</a:t>
            </a:r>
          </a:p>
          <a:p>
            <a:pPr marL="713232" lvl="1" indent="-256032">
              <a:spcBef>
                <a:spcPts val="1200"/>
              </a:spcBef>
              <a:buFont typeface="Arial"/>
              <a:buChar char="•"/>
            </a:pPr>
            <a:r>
              <a:rPr lang="en-US" sz="1800" dirty="0"/>
              <a:t>Control Measures</a:t>
            </a:r>
          </a:p>
          <a:p>
            <a:pPr marL="713232" lvl="1" indent="-256032">
              <a:spcBef>
                <a:spcPts val="1200"/>
              </a:spcBef>
              <a:buFont typeface="Arial"/>
              <a:buChar char="•"/>
            </a:pPr>
            <a:r>
              <a:rPr lang="en-US" sz="1800" dirty="0"/>
              <a:t>Permits</a:t>
            </a:r>
          </a:p>
          <a:p>
            <a:endParaRPr lang="en-US" dirty="0"/>
          </a:p>
        </p:txBody>
      </p:sp>
    </p:spTree>
    <p:extLst>
      <p:ext uri="{BB962C8B-B14F-4D97-AF65-F5344CB8AC3E}">
        <p14:creationId xmlns:p14="http://schemas.microsoft.com/office/powerpoint/2010/main" val="34773889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1437721871"/>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Resource Guide Overview</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4</a:t>
            </a:fld>
            <a:endParaRPr lang="en-US" dirty="0"/>
          </a:p>
        </p:txBody>
      </p:sp>
      <p:sp>
        <p:nvSpPr>
          <p:cNvPr id="5" name="TextBox 4">
            <a:extLst>
              <a:ext uri="{FF2B5EF4-FFF2-40B4-BE49-F238E27FC236}">
                <a16:creationId xmlns:a16="http://schemas.microsoft.com/office/drawing/2014/main" id="{E0F99CDE-B51F-16B6-DB8B-A70244235D6D}"/>
              </a:ext>
            </a:extLst>
          </p:cNvPr>
          <p:cNvSpPr txBox="1"/>
          <p:nvPr/>
        </p:nvSpPr>
        <p:spPr>
          <a:xfrm>
            <a:off x="914399" y="1514156"/>
            <a:ext cx="4834393" cy="3323987"/>
          </a:xfrm>
          <a:prstGeom prst="rect">
            <a:avLst/>
          </a:prstGeom>
          <a:noFill/>
        </p:spPr>
        <p:txBody>
          <a:bodyPr wrap="square" rtlCol="0">
            <a:spAutoFit/>
          </a:bodyPr>
          <a:lstStyle/>
          <a:p>
            <a:pPr marL="256032" indent="-256032">
              <a:spcBef>
                <a:spcPts val="1200"/>
              </a:spcBef>
              <a:buFont typeface="Arial"/>
              <a:buChar char="•"/>
            </a:pPr>
            <a:r>
              <a:rPr lang="en-US" sz="2000" dirty="0"/>
              <a:t>The Resource Guide for Air Quality Action based on public and stakeholder engagement covers the following:</a:t>
            </a:r>
          </a:p>
          <a:p>
            <a:pPr marL="713232" lvl="1" indent="-256032">
              <a:spcBef>
                <a:spcPts val="1200"/>
              </a:spcBef>
              <a:buFont typeface="Arial"/>
              <a:buChar char="•"/>
            </a:pPr>
            <a:r>
              <a:rPr lang="en-US" sz="2000" dirty="0"/>
              <a:t>Air Quality in the region</a:t>
            </a:r>
          </a:p>
          <a:p>
            <a:pPr marL="713232" lvl="1" indent="-256032">
              <a:spcBef>
                <a:spcPts val="1200"/>
              </a:spcBef>
              <a:buFont typeface="Arial"/>
              <a:buChar char="•"/>
            </a:pPr>
            <a:r>
              <a:rPr lang="en-US" sz="2000" dirty="0"/>
              <a:t>Equity and Environmental Justice</a:t>
            </a:r>
          </a:p>
          <a:p>
            <a:pPr marL="713232" lvl="1" indent="-256032">
              <a:spcBef>
                <a:spcPts val="1200"/>
              </a:spcBef>
              <a:buFont typeface="Arial"/>
              <a:buChar char="•"/>
            </a:pPr>
            <a:r>
              <a:rPr lang="en-US" sz="2000" dirty="0"/>
              <a:t>Strategies to Improve Air Quality</a:t>
            </a:r>
          </a:p>
          <a:p>
            <a:pPr marL="713232" lvl="1" indent="-256032">
              <a:spcBef>
                <a:spcPts val="1200"/>
              </a:spcBef>
              <a:buFont typeface="Arial"/>
              <a:buChar char="•"/>
            </a:pPr>
            <a:r>
              <a:rPr lang="en-US" sz="2000" dirty="0"/>
              <a:t>Recommended Actions </a:t>
            </a:r>
          </a:p>
          <a:p>
            <a:pPr marL="713232" lvl="1" indent="-256032">
              <a:spcBef>
                <a:spcPts val="1200"/>
              </a:spcBef>
              <a:buFont typeface="Arial"/>
              <a:buChar char="•"/>
            </a:pPr>
            <a:r>
              <a:rPr lang="en-US" sz="2000" dirty="0"/>
              <a:t>Call to Action</a:t>
            </a:r>
          </a:p>
        </p:txBody>
      </p:sp>
      <p:pic>
        <p:nvPicPr>
          <p:cNvPr id="6" name="Picture 5">
            <a:extLst>
              <a:ext uri="{FF2B5EF4-FFF2-40B4-BE49-F238E27FC236}">
                <a16:creationId xmlns:a16="http://schemas.microsoft.com/office/drawing/2014/main" id="{2B6FF13E-7D76-5A7A-AC41-AEFC61256D02}"/>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6185836" y="1484479"/>
            <a:ext cx="4598356" cy="2520518"/>
          </a:xfrm>
          <a:prstGeom prst="rect">
            <a:avLst/>
          </a:prstGeom>
        </p:spPr>
      </p:pic>
      <p:sp>
        <p:nvSpPr>
          <p:cNvPr id="7" name="TextBox 6">
            <a:extLst>
              <a:ext uri="{FF2B5EF4-FFF2-40B4-BE49-F238E27FC236}">
                <a16:creationId xmlns:a16="http://schemas.microsoft.com/office/drawing/2014/main" id="{53B693EF-1EB7-ED7C-3DFF-F0BE231C5281}"/>
              </a:ext>
            </a:extLst>
          </p:cNvPr>
          <p:cNvSpPr txBox="1"/>
          <p:nvPr/>
        </p:nvSpPr>
        <p:spPr>
          <a:xfrm>
            <a:off x="6185836" y="4007657"/>
            <a:ext cx="4496756" cy="230832"/>
          </a:xfrm>
          <a:prstGeom prst="rect">
            <a:avLst/>
          </a:prstGeom>
          <a:noFill/>
        </p:spPr>
        <p:txBody>
          <a:bodyPr wrap="square" rtlCol="0">
            <a:spAutoFit/>
          </a:bodyPr>
          <a:lstStyle/>
          <a:p>
            <a:r>
              <a:rPr lang="en-US" sz="900" dirty="0"/>
              <a:t>West Falls Church rendering (WMATA)</a:t>
            </a:r>
          </a:p>
        </p:txBody>
      </p:sp>
    </p:spTree>
    <p:extLst>
      <p:ext uri="{BB962C8B-B14F-4D97-AF65-F5344CB8AC3E}">
        <p14:creationId xmlns:p14="http://schemas.microsoft.com/office/powerpoint/2010/main" val="2931106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8F059-368E-DBFA-7E30-07A79755CAB3}"/>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AB7939AD-FF22-F0FA-2A74-532F98060893}"/>
              </a:ext>
            </a:extLst>
          </p:cNvPr>
          <p:cNvGraphicFramePr>
            <a:graphicFrameLocks noGrp="1" noChangeAspect="1"/>
          </p:cNvGraphicFramePr>
          <p:nvPr>
            <p:extLst>
              <p:ext uri="{D42A27DB-BD31-4B8C-83A1-F6EECF244321}">
                <p14:modId xmlns:p14="http://schemas.microsoft.com/office/powerpoint/2010/main" val="1522290709"/>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Air Quality in the Region</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DE649677-A478-5F49-A1F8-767B20A8B7AC}"/>
              </a:ext>
            </a:extLst>
          </p:cNvPr>
          <p:cNvSpPr>
            <a:spLocks noGrp="1"/>
          </p:cNvSpPr>
          <p:nvPr>
            <p:ph type="sldNum" sz="quarter" idx="12"/>
          </p:nvPr>
        </p:nvSpPr>
        <p:spPr>
          <a:prstGeom prst="rect">
            <a:avLst/>
          </a:prstGeom>
        </p:spPr>
        <p:txBody>
          <a:bodyPr/>
          <a:lstStyle/>
          <a:p>
            <a:fld id="{7CB1CFCA-EE77-9F4A-8FAE-3286F1D37F0D}" type="slidenum">
              <a:rPr lang="en-US" smtClean="0"/>
              <a:pPr/>
              <a:t>5</a:t>
            </a:fld>
            <a:endParaRPr lang="en-US" dirty="0"/>
          </a:p>
        </p:txBody>
      </p:sp>
      <p:sp>
        <p:nvSpPr>
          <p:cNvPr id="5" name="TextBox 4">
            <a:extLst>
              <a:ext uri="{FF2B5EF4-FFF2-40B4-BE49-F238E27FC236}">
                <a16:creationId xmlns:a16="http://schemas.microsoft.com/office/drawing/2014/main" id="{AFCE73D8-9548-19FF-BFFF-C7370DA05C21}"/>
              </a:ext>
            </a:extLst>
          </p:cNvPr>
          <p:cNvSpPr txBox="1"/>
          <p:nvPr/>
        </p:nvSpPr>
        <p:spPr>
          <a:xfrm>
            <a:off x="914399" y="1514156"/>
            <a:ext cx="5810082" cy="3477875"/>
          </a:xfrm>
          <a:prstGeom prst="rect">
            <a:avLst/>
          </a:prstGeom>
          <a:noFill/>
        </p:spPr>
        <p:txBody>
          <a:bodyPr wrap="square" rtlCol="0">
            <a:spAutoFit/>
          </a:bodyPr>
          <a:lstStyle/>
          <a:p>
            <a:pPr marL="256032" indent="-256032">
              <a:spcBef>
                <a:spcPts val="1200"/>
              </a:spcBef>
              <a:buFont typeface="Arial"/>
              <a:buChar char="•"/>
            </a:pPr>
            <a:r>
              <a:rPr lang="en-US" sz="2000" dirty="0"/>
              <a:t>This chapter provides a foundation for the rest of the plan covering:</a:t>
            </a:r>
          </a:p>
          <a:p>
            <a:pPr marL="256032" indent="-256032">
              <a:spcBef>
                <a:spcPts val="1200"/>
              </a:spcBef>
              <a:buFont typeface="Arial"/>
              <a:buChar char="•"/>
            </a:pPr>
            <a:r>
              <a:rPr lang="en-US" sz="2000" dirty="0"/>
              <a:t>Key Pollutants</a:t>
            </a:r>
          </a:p>
          <a:p>
            <a:pPr marL="256032" indent="-256032">
              <a:spcBef>
                <a:spcPts val="1200"/>
              </a:spcBef>
              <a:buFont typeface="Arial"/>
              <a:buChar char="•"/>
            </a:pPr>
            <a:r>
              <a:rPr lang="en-US" sz="2000" dirty="0"/>
              <a:t>Sources</a:t>
            </a:r>
          </a:p>
          <a:p>
            <a:pPr marL="256032" indent="-256032">
              <a:spcBef>
                <a:spcPts val="1200"/>
              </a:spcBef>
              <a:buFont typeface="Arial"/>
              <a:buChar char="•"/>
            </a:pPr>
            <a:r>
              <a:rPr lang="en-US" sz="2000" dirty="0"/>
              <a:t>Monitoring</a:t>
            </a:r>
          </a:p>
          <a:p>
            <a:pPr marL="256032" indent="-256032">
              <a:spcBef>
                <a:spcPts val="1200"/>
              </a:spcBef>
              <a:buFont typeface="Arial"/>
              <a:buChar char="•"/>
            </a:pPr>
            <a:r>
              <a:rPr lang="en-US" sz="2000" dirty="0"/>
              <a:t>Regulation Control Methods</a:t>
            </a:r>
          </a:p>
          <a:p>
            <a:pPr marL="256032" indent="-256032">
              <a:spcBef>
                <a:spcPts val="1200"/>
              </a:spcBef>
              <a:buFont typeface="Arial"/>
              <a:buChar char="•"/>
            </a:pPr>
            <a:r>
              <a:rPr lang="en-US" sz="2000" dirty="0"/>
              <a:t>Regional Trends</a:t>
            </a:r>
          </a:p>
          <a:p>
            <a:pPr marL="256032" indent="-256032">
              <a:spcBef>
                <a:spcPts val="1200"/>
              </a:spcBef>
              <a:buFont typeface="Arial"/>
              <a:buChar char="•"/>
            </a:pPr>
            <a:endParaRPr lang="en-US" sz="2000" dirty="0"/>
          </a:p>
        </p:txBody>
      </p:sp>
    </p:spTree>
    <p:extLst>
      <p:ext uri="{BB962C8B-B14F-4D97-AF65-F5344CB8AC3E}">
        <p14:creationId xmlns:p14="http://schemas.microsoft.com/office/powerpoint/2010/main" val="216519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308CF-D59B-A455-73AA-5F4CBADEBF79}"/>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DF6F8868-8AB1-D4C7-E4EF-883F365FFF54}"/>
              </a:ext>
            </a:extLst>
          </p:cNvPr>
          <p:cNvGraphicFramePr>
            <a:graphicFrameLocks noGrp="1" noChangeAspect="1"/>
          </p:cNvGraphicFramePr>
          <p:nvPr>
            <p:extLst>
              <p:ext uri="{D42A27DB-BD31-4B8C-83A1-F6EECF244321}">
                <p14:modId xmlns:p14="http://schemas.microsoft.com/office/powerpoint/2010/main" val="3725407207"/>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Equity and Environmental Justice</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4655D20A-CD4E-17C9-A697-0A33272B64B3}"/>
              </a:ext>
            </a:extLst>
          </p:cNvPr>
          <p:cNvSpPr>
            <a:spLocks noGrp="1"/>
          </p:cNvSpPr>
          <p:nvPr>
            <p:ph type="sldNum" sz="quarter" idx="12"/>
          </p:nvPr>
        </p:nvSpPr>
        <p:spPr>
          <a:prstGeom prst="rect">
            <a:avLst/>
          </a:prstGeom>
        </p:spPr>
        <p:txBody>
          <a:bodyPr/>
          <a:lstStyle/>
          <a:p>
            <a:fld id="{7CB1CFCA-EE77-9F4A-8FAE-3286F1D37F0D}" type="slidenum">
              <a:rPr lang="en-US" smtClean="0"/>
              <a:pPr/>
              <a:t>6</a:t>
            </a:fld>
            <a:endParaRPr lang="en-US" dirty="0"/>
          </a:p>
        </p:txBody>
      </p:sp>
      <p:sp>
        <p:nvSpPr>
          <p:cNvPr id="5" name="TextBox 4">
            <a:extLst>
              <a:ext uri="{FF2B5EF4-FFF2-40B4-BE49-F238E27FC236}">
                <a16:creationId xmlns:a16="http://schemas.microsoft.com/office/drawing/2014/main" id="{E1BD2A6A-F0B6-8732-CD58-C7EBF875EF25}"/>
              </a:ext>
            </a:extLst>
          </p:cNvPr>
          <p:cNvSpPr txBox="1"/>
          <p:nvPr/>
        </p:nvSpPr>
        <p:spPr>
          <a:xfrm>
            <a:off x="914399" y="1479274"/>
            <a:ext cx="8367166" cy="3785652"/>
          </a:xfrm>
          <a:prstGeom prst="rect">
            <a:avLst/>
          </a:prstGeom>
          <a:noFill/>
        </p:spPr>
        <p:txBody>
          <a:bodyPr wrap="square" rtlCol="0">
            <a:spAutoFit/>
          </a:bodyPr>
          <a:lstStyle/>
          <a:p>
            <a:pPr marL="256032" indent="-256032">
              <a:spcBef>
                <a:spcPts val="1200"/>
              </a:spcBef>
              <a:buFont typeface="Arial"/>
              <a:buChar char="•"/>
            </a:pPr>
            <a:r>
              <a:rPr lang="en-US" sz="2000" dirty="0"/>
              <a:t>This chapter highlights the disproportionate impact of air pollution on underserved communities and emphasizes the need for inclusive and equitable policies. Key points include:</a:t>
            </a:r>
          </a:p>
          <a:p>
            <a:pPr marL="256032" indent="-256032">
              <a:spcBef>
                <a:spcPts val="1200"/>
              </a:spcBef>
              <a:buFont typeface="Arial"/>
              <a:buChar char="•"/>
            </a:pPr>
            <a:r>
              <a:rPr lang="en-US" sz="2000" dirty="0"/>
              <a:t>Uneven Distribution of Pollution</a:t>
            </a:r>
          </a:p>
          <a:p>
            <a:pPr marL="256032" indent="-256032">
              <a:spcBef>
                <a:spcPts val="1200"/>
              </a:spcBef>
              <a:buFont typeface="Arial"/>
              <a:buChar char="•"/>
            </a:pPr>
            <a:r>
              <a:rPr lang="en-US" sz="2000" dirty="0"/>
              <a:t>Health Disparities</a:t>
            </a:r>
          </a:p>
          <a:p>
            <a:pPr marL="256032" indent="-256032">
              <a:spcBef>
                <a:spcPts val="1200"/>
              </a:spcBef>
              <a:buFont typeface="Arial"/>
              <a:buChar char="•"/>
            </a:pPr>
            <a:r>
              <a:rPr lang="en-US" sz="2000" dirty="0"/>
              <a:t>Equity-Focused Policies</a:t>
            </a:r>
          </a:p>
          <a:p>
            <a:pPr marL="256032" indent="-256032">
              <a:spcBef>
                <a:spcPts val="1200"/>
              </a:spcBef>
              <a:buFont typeface="Arial"/>
              <a:buChar char="•"/>
            </a:pPr>
            <a:r>
              <a:rPr lang="en-US" sz="2000" dirty="0"/>
              <a:t>Community Engagement</a:t>
            </a:r>
          </a:p>
          <a:p>
            <a:pPr marL="256032" indent="-256032">
              <a:spcBef>
                <a:spcPts val="1200"/>
              </a:spcBef>
              <a:buFont typeface="Arial"/>
              <a:buChar char="•"/>
            </a:pPr>
            <a:r>
              <a:rPr lang="en-US" sz="2000" dirty="0"/>
              <a:t>Regulatory Integration</a:t>
            </a:r>
          </a:p>
          <a:p>
            <a:pPr marL="256032" indent="-256032">
              <a:spcBef>
                <a:spcPts val="1200"/>
              </a:spcBef>
              <a:buFont typeface="Arial"/>
              <a:buChar char="•"/>
            </a:pPr>
            <a:r>
              <a:rPr lang="en-US" sz="2000" dirty="0"/>
              <a:t>Monitoring and Accountability</a:t>
            </a:r>
          </a:p>
        </p:txBody>
      </p:sp>
    </p:spTree>
    <p:extLst>
      <p:ext uri="{BB962C8B-B14F-4D97-AF65-F5344CB8AC3E}">
        <p14:creationId xmlns:p14="http://schemas.microsoft.com/office/powerpoint/2010/main" val="369051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36CA1-826A-30AB-E28A-03BBC8803FE5}"/>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803725F9-6029-36E6-B1CF-171CAFBDBCB7}"/>
              </a:ext>
            </a:extLst>
          </p:cNvPr>
          <p:cNvGraphicFramePr>
            <a:graphicFrameLocks noGrp="1" noChangeAspect="1"/>
          </p:cNvGraphicFramePr>
          <p:nvPr>
            <p:extLst>
              <p:ext uri="{D42A27DB-BD31-4B8C-83A1-F6EECF244321}">
                <p14:modId xmlns:p14="http://schemas.microsoft.com/office/powerpoint/2010/main" val="2549387175"/>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Strategies to Improve Air Quality</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EC83C8D5-7FE8-C956-611D-9464E9048BFC}"/>
              </a:ext>
            </a:extLst>
          </p:cNvPr>
          <p:cNvSpPr>
            <a:spLocks noGrp="1"/>
          </p:cNvSpPr>
          <p:nvPr>
            <p:ph type="sldNum" sz="quarter" idx="12"/>
          </p:nvPr>
        </p:nvSpPr>
        <p:spPr>
          <a:prstGeom prst="rect">
            <a:avLst/>
          </a:prstGeom>
        </p:spPr>
        <p:txBody>
          <a:bodyPr/>
          <a:lstStyle/>
          <a:p>
            <a:fld id="{7CB1CFCA-EE77-9F4A-8FAE-3286F1D37F0D}" type="slidenum">
              <a:rPr lang="en-US" smtClean="0"/>
              <a:pPr/>
              <a:t>7</a:t>
            </a:fld>
            <a:endParaRPr lang="en-US" dirty="0"/>
          </a:p>
        </p:txBody>
      </p:sp>
      <p:sp>
        <p:nvSpPr>
          <p:cNvPr id="5" name="TextBox 4">
            <a:extLst>
              <a:ext uri="{FF2B5EF4-FFF2-40B4-BE49-F238E27FC236}">
                <a16:creationId xmlns:a16="http://schemas.microsoft.com/office/drawing/2014/main" id="{B0DACDE2-5C96-2FE1-DA36-1DC8CB9F8FF1}"/>
              </a:ext>
            </a:extLst>
          </p:cNvPr>
          <p:cNvSpPr txBox="1"/>
          <p:nvPr/>
        </p:nvSpPr>
        <p:spPr>
          <a:xfrm>
            <a:off x="914399" y="1479274"/>
            <a:ext cx="7881643" cy="4093428"/>
          </a:xfrm>
          <a:prstGeom prst="rect">
            <a:avLst/>
          </a:prstGeom>
          <a:noFill/>
        </p:spPr>
        <p:txBody>
          <a:bodyPr wrap="square" rtlCol="0">
            <a:spAutoFit/>
          </a:bodyPr>
          <a:lstStyle/>
          <a:p>
            <a:pPr marL="256032" indent="-256032">
              <a:spcBef>
                <a:spcPts val="1200"/>
              </a:spcBef>
              <a:buFont typeface="Arial"/>
              <a:buChar char="•"/>
            </a:pPr>
            <a:r>
              <a:rPr lang="en-US" sz="2000" dirty="0"/>
              <a:t>Improve Air Quality Monitoring</a:t>
            </a:r>
          </a:p>
          <a:p>
            <a:pPr marL="256032" indent="-256032">
              <a:spcBef>
                <a:spcPts val="1200"/>
              </a:spcBef>
              <a:buFont typeface="Arial"/>
              <a:buChar char="•"/>
            </a:pPr>
            <a:r>
              <a:rPr lang="en-US" sz="2000" dirty="0"/>
              <a:t>Foster Stronger Partnerships</a:t>
            </a:r>
          </a:p>
          <a:p>
            <a:pPr marL="256032" indent="-256032">
              <a:spcBef>
                <a:spcPts val="1200"/>
              </a:spcBef>
              <a:buFont typeface="Arial"/>
              <a:buChar char="•"/>
            </a:pPr>
            <a:r>
              <a:rPr lang="en-US" sz="2000" dirty="0"/>
              <a:t>Improve Air Quality Regulation</a:t>
            </a:r>
          </a:p>
          <a:p>
            <a:pPr marL="256032" indent="-256032">
              <a:spcBef>
                <a:spcPts val="1200"/>
              </a:spcBef>
              <a:buFont typeface="Arial"/>
              <a:buChar char="•"/>
            </a:pPr>
            <a:r>
              <a:rPr lang="en-US" sz="2000" dirty="0"/>
              <a:t>Increase Public Outreach and Education</a:t>
            </a:r>
          </a:p>
          <a:p>
            <a:pPr marL="256032" indent="-256032">
              <a:spcBef>
                <a:spcPts val="1200"/>
              </a:spcBef>
              <a:buFont typeface="Arial"/>
              <a:buChar char="•"/>
            </a:pPr>
            <a:r>
              <a:rPr lang="en-US" sz="2000" dirty="0"/>
              <a:t>Reduce Emissions from Stationary Sources</a:t>
            </a:r>
          </a:p>
          <a:p>
            <a:pPr marL="256032" indent="-256032">
              <a:spcBef>
                <a:spcPts val="1200"/>
              </a:spcBef>
              <a:buFont typeface="Arial"/>
              <a:buChar char="•"/>
            </a:pPr>
            <a:r>
              <a:rPr lang="en-US" sz="2000" dirty="0"/>
              <a:t>Reduce Vehicle Emissions</a:t>
            </a:r>
          </a:p>
          <a:p>
            <a:pPr marL="256032" indent="-256032">
              <a:spcBef>
                <a:spcPts val="1200"/>
              </a:spcBef>
              <a:buFont typeface="Arial"/>
              <a:buChar char="•"/>
            </a:pPr>
            <a:r>
              <a:rPr lang="en-US" sz="2000" dirty="0"/>
              <a:t>Promote Land Use Planning</a:t>
            </a:r>
          </a:p>
          <a:p>
            <a:pPr marL="256032" indent="-256032">
              <a:spcBef>
                <a:spcPts val="1200"/>
              </a:spcBef>
              <a:buFont typeface="Arial"/>
              <a:buChar char="•"/>
            </a:pPr>
            <a:endParaRPr lang="en-US" sz="2000" dirty="0"/>
          </a:p>
          <a:p>
            <a:pPr marL="256032" indent="-256032">
              <a:spcBef>
                <a:spcPts val="1200"/>
              </a:spcBef>
              <a:buFont typeface="Arial"/>
              <a:buChar char="•"/>
            </a:pPr>
            <a:endParaRPr lang="en-US" sz="2000" dirty="0"/>
          </a:p>
        </p:txBody>
      </p:sp>
    </p:spTree>
    <p:extLst>
      <p:ext uri="{BB962C8B-B14F-4D97-AF65-F5344CB8AC3E}">
        <p14:creationId xmlns:p14="http://schemas.microsoft.com/office/powerpoint/2010/main" val="8463734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0054B-C9E3-C5CA-E912-49D85BC5850E}"/>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4A8AA984-1F8E-83EB-1843-0E117CB85699}"/>
              </a:ext>
            </a:extLst>
          </p:cNvPr>
          <p:cNvGraphicFramePr>
            <a:graphicFrameLocks noGrp="1" noChangeAspect="1"/>
          </p:cNvGraphicFramePr>
          <p:nvPr>
            <p:extLst>
              <p:ext uri="{D42A27DB-BD31-4B8C-83A1-F6EECF244321}">
                <p14:modId xmlns:p14="http://schemas.microsoft.com/office/powerpoint/2010/main" val="3612745921"/>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Recommended Actions</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8555D928-5765-6C88-72DC-6FAC18674697}"/>
              </a:ext>
            </a:extLst>
          </p:cNvPr>
          <p:cNvSpPr>
            <a:spLocks noGrp="1"/>
          </p:cNvSpPr>
          <p:nvPr>
            <p:ph type="sldNum" sz="quarter" idx="12"/>
          </p:nvPr>
        </p:nvSpPr>
        <p:spPr>
          <a:prstGeom prst="rect">
            <a:avLst/>
          </a:prstGeom>
        </p:spPr>
        <p:txBody>
          <a:bodyPr/>
          <a:lstStyle/>
          <a:p>
            <a:fld id="{7CB1CFCA-EE77-9F4A-8FAE-3286F1D37F0D}" type="slidenum">
              <a:rPr lang="en-US" smtClean="0"/>
              <a:pPr/>
              <a:t>8</a:t>
            </a:fld>
            <a:endParaRPr lang="en-US" dirty="0"/>
          </a:p>
        </p:txBody>
      </p:sp>
      <p:sp>
        <p:nvSpPr>
          <p:cNvPr id="5" name="TextBox 4">
            <a:extLst>
              <a:ext uri="{FF2B5EF4-FFF2-40B4-BE49-F238E27FC236}">
                <a16:creationId xmlns:a16="http://schemas.microsoft.com/office/drawing/2014/main" id="{106DDEBB-DD6B-4E42-4180-A6B15FA664E2}"/>
              </a:ext>
            </a:extLst>
          </p:cNvPr>
          <p:cNvSpPr txBox="1"/>
          <p:nvPr/>
        </p:nvSpPr>
        <p:spPr>
          <a:xfrm>
            <a:off x="914399" y="1479274"/>
            <a:ext cx="7331385" cy="5632311"/>
          </a:xfrm>
          <a:prstGeom prst="rect">
            <a:avLst/>
          </a:prstGeom>
          <a:noFill/>
        </p:spPr>
        <p:txBody>
          <a:bodyPr wrap="square" rtlCol="0">
            <a:spAutoFit/>
          </a:bodyPr>
          <a:lstStyle/>
          <a:p>
            <a:pPr>
              <a:spcBef>
                <a:spcPts val="1200"/>
              </a:spcBef>
            </a:pPr>
            <a:r>
              <a:rPr lang="en-US" sz="2000" b="1" dirty="0"/>
              <a:t>High Priority Actions</a:t>
            </a:r>
            <a:r>
              <a:rPr lang="en-US" sz="2000" dirty="0"/>
              <a:t>:</a:t>
            </a:r>
          </a:p>
          <a:p>
            <a:pPr marL="256032" indent="-256032">
              <a:spcBef>
                <a:spcPts val="1200"/>
              </a:spcBef>
              <a:buFont typeface="Arial"/>
              <a:buChar char="•"/>
            </a:pPr>
            <a:r>
              <a:rPr lang="en-US" sz="2000" dirty="0"/>
              <a:t>Advocate for stronger ambient air quality standards</a:t>
            </a:r>
          </a:p>
          <a:p>
            <a:pPr marL="256032" indent="-256032">
              <a:spcBef>
                <a:spcPts val="1200"/>
              </a:spcBef>
              <a:buFont typeface="Arial"/>
              <a:buChar char="•"/>
            </a:pPr>
            <a:r>
              <a:rPr lang="en-US" sz="2000" dirty="0"/>
              <a:t>Facilitate knowledge sharing of success stories</a:t>
            </a:r>
          </a:p>
          <a:p>
            <a:pPr marL="256032" indent="-256032">
              <a:spcBef>
                <a:spcPts val="1200"/>
              </a:spcBef>
              <a:buFont typeface="Arial"/>
              <a:buChar char="•"/>
            </a:pPr>
            <a:r>
              <a:rPr lang="en-US" sz="2000" dirty="0"/>
              <a:t>Enhance enforcement of fugitive dust and pollution sources</a:t>
            </a:r>
          </a:p>
          <a:p>
            <a:pPr marL="256032" indent="-256032">
              <a:spcBef>
                <a:spcPts val="1200"/>
              </a:spcBef>
              <a:buFont typeface="Arial"/>
              <a:buChar char="•"/>
            </a:pPr>
            <a:r>
              <a:rPr lang="en-US" sz="2000" dirty="0"/>
              <a:t>Require additional controls at stationary point sources</a:t>
            </a:r>
          </a:p>
          <a:p>
            <a:pPr marL="256032" indent="-256032">
              <a:spcBef>
                <a:spcPts val="1200"/>
              </a:spcBef>
              <a:buFont typeface="Arial"/>
              <a:buChar char="•"/>
            </a:pPr>
            <a:r>
              <a:rPr lang="en-US" sz="2000" dirty="0"/>
              <a:t>Retrofit diesel vehicles and transition fleets to zero-emission vehicles</a:t>
            </a:r>
          </a:p>
          <a:p>
            <a:pPr marL="256032" indent="-256032">
              <a:spcBef>
                <a:spcPts val="1200"/>
              </a:spcBef>
              <a:buFont typeface="Arial"/>
              <a:buChar char="•"/>
            </a:pPr>
            <a:r>
              <a:rPr lang="en-US" sz="2000" dirty="0"/>
              <a:t>Promote public transportation and reduce idling of heavy-duty vehicles</a:t>
            </a:r>
          </a:p>
          <a:p>
            <a:pPr marL="256032" indent="-256032">
              <a:spcBef>
                <a:spcPts val="1200"/>
              </a:spcBef>
              <a:buFont typeface="Arial"/>
              <a:buChar char="•"/>
            </a:pPr>
            <a:r>
              <a:rPr lang="en-US" sz="2000" dirty="0"/>
              <a:t>Increased air quality monitoring</a:t>
            </a:r>
          </a:p>
          <a:p>
            <a:pPr>
              <a:spcBef>
                <a:spcPts val="1200"/>
              </a:spcBef>
            </a:pPr>
            <a:endParaRPr lang="en-US" sz="2000" dirty="0"/>
          </a:p>
          <a:p>
            <a:pPr marL="256032" indent="-256032">
              <a:spcBef>
                <a:spcPts val="1200"/>
              </a:spcBef>
              <a:buFont typeface="Arial"/>
              <a:buChar char="•"/>
            </a:pPr>
            <a:endParaRPr lang="en-US" sz="2000" dirty="0"/>
          </a:p>
          <a:p>
            <a:pPr marL="256032" indent="-256032">
              <a:spcBef>
                <a:spcPts val="1200"/>
              </a:spcBef>
              <a:buFont typeface="Arial"/>
              <a:buChar char="•"/>
            </a:pPr>
            <a:endParaRPr lang="en-US" sz="2000" dirty="0"/>
          </a:p>
        </p:txBody>
      </p:sp>
    </p:spTree>
    <p:extLst>
      <p:ext uri="{BB962C8B-B14F-4D97-AF65-F5344CB8AC3E}">
        <p14:creationId xmlns:p14="http://schemas.microsoft.com/office/powerpoint/2010/main" val="3193046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318D30-DB9C-85C1-5FC5-589617434AE7}"/>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A9869756-9CFE-D885-D021-C1E891678712}"/>
              </a:ext>
            </a:extLst>
          </p:cNvPr>
          <p:cNvGraphicFramePr>
            <a:graphicFrameLocks noGrp="1" noChangeAspect="1"/>
          </p:cNvGraphicFramePr>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Recommended Actions</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177723B5-9887-9E2D-37BA-5CA9C709A702}"/>
              </a:ext>
            </a:extLst>
          </p:cNvPr>
          <p:cNvSpPr>
            <a:spLocks noGrp="1"/>
          </p:cNvSpPr>
          <p:nvPr>
            <p:ph type="sldNum" sz="quarter" idx="12"/>
          </p:nvPr>
        </p:nvSpPr>
        <p:spPr>
          <a:prstGeom prst="rect">
            <a:avLst/>
          </a:prstGeom>
        </p:spPr>
        <p:txBody>
          <a:bodyPr/>
          <a:lstStyle/>
          <a:p>
            <a:fld id="{7CB1CFCA-EE77-9F4A-8FAE-3286F1D37F0D}" type="slidenum">
              <a:rPr lang="en-US" smtClean="0"/>
              <a:pPr/>
              <a:t>9</a:t>
            </a:fld>
            <a:endParaRPr lang="en-US" dirty="0"/>
          </a:p>
        </p:txBody>
      </p:sp>
      <p:sp>
        <p:nvSpPr>
          <p:cNvPr id="5" name="TextBox 4">
            <a:extLst>
              <a:ext uri="{FF2B5EF4-FFF2-40B4-BE49-F238E27FC236}">
                <a16:creationId xmlns:a16="http://schemas.microsoft.com/office/drawing/2014/main" id="{EECDB42E-43A7-56B6-8635-B1891297D09F}"/>
              </a:ext>
            </a:extLst>
          </p:cNvPr>
          <p:cNvSpPr txBox="1"/>
          <p:nvPr/>
        </p:nvSpPr>
        <p:spPr>
          <a:xfrm>
            <a:off x="914399" y="1479274"/>
            <a:ext cx="7331385" cy="5324535"/>
          </a:xfrm>
          <a:prstGeom prst="rect">
            <a:avLst/>
          </a:prstGeom>
          <a:noFill/>
        </p:spPr>
        <p:txBody>
          <a:bodyPr wrap="square" rtlCol="0">
            <a:spAutoFit/>
          </a:bodyPr>
          <a:lstStyle/>
          <a:p>
            <a:pPr>
              <a:spcBef>
                <a:spcPts val="1200"/>
              </a:spcBef>
            </a:pPr>
            <a:r>
              <a:rPr lang="en-US" sz="2000" b="1" dirty="0"/>
              <a:t>Medium and Low Priority Actions</a:t>
            </a:r>
            <a:r>
              <a:rPr lang="en-US" sz="2000" dirty="0"/>
              <a:t>:</a:t>
            </a:r>
          </a:p>
          <a:p>
            <a:pPr marL="256032" indent="-256032">
              <a:spcBef>
                <a:spcPts val="1200"/>
              </a:spcBef>
              <a:buFont typeface="Arial"/>
              <a:buChar char="•"/>
            </a:pPr>
            <a:r>
              <a:rPr lang="en-US" sz="2000" dirty="0"/>
              <a:t>Deploy hyper-local and mobile air quality monitors</a:t>
            </a:r>
          </a:p>
          <a:p>
            <a:pPr marL="256032" indent="-256032">
              <a:spcBef>
                <a:spcPts val="1200"/>
              </a:spcBef>
              <a:buFont typeface="Arial"/>
              <a:buChar char="•"/>
            </a:pPr>
            <a:r>
              <a:rPr lang="en-US" sz="2000" dirty="0"/>
              <a:t>Develop new local voluntary bundle measures</a:t>
            </a:r>
          </a:p>
          <a:p>
            <a:pPr marL="256032" indent="-256032">
              <a:spcBef>
                <a:spcPts val="1200"/>
              </a:spcBef>
              <a:buFont typeface="Arial"/>
              <a:buChar char="•"/>
            </a:pPr>
            <a:r>
              <a:rPr lang="en-US" sz="2000" dirty="0"/>
              <a:t>Educate the public on data center control measures</a:t>
            </a:r>
          </a:p>
          <a:p>
            <a:pPr marL="256032" indent="-256032">
              <a:spcBef>
                <a:spcPts val="1200"/>
              </a:spcBef>
              <a:buFont typeface="Arial"/>
              <a:buChar char="•"/>
            </a:pPr>
            <a:r>
              <a:rPr lang="en-US" sz="2000" dirty="0"/>
              <a:t>Evaluate local land use zoning for pollution sources</a:t>
            </a:r>
          </a:p>
          <a:p>
            <a:pPr marL="256032" indent="-256032">
              <a:spcBef>
                <a:spcPts val="1200"/>
              </a:spcBef>
              <a:buFont typeface="Arial"/>
              <a:buChar char="•"/>
            </a:pPr>
            <a:r>
              <a:rPr lang="en-US" sz="2000" dirty="0"/>
              <a:t>Limit highway expansion projects in impacted areas</a:t>
            </a:r>
          </a:p>
          <a:p>
            <a:pPr marL="256032" indent="-256032">
              <a:spcBef>
                <a:spcPts val="1200"/>
              </a:spcBef>
              <a:buFont typeface="Arial"/>
              <a:buChar char="•"/>
            </a:pPr>
            <a:r>
              <a:rPr lang="en-US" sz="2000" dirty="0"/>
              <a:t>Increase jurisdictional control and incorporate EJ in SIPs</a:t>
            </a:r>
          </a:p>
          <a:p>
            <a:pPr marL="256032" indent="-256032">
              <a:spcBef>
                <a:spcPts val="1200"/>
              </a:spcBef>
              <a:buFont typeface="Arial"/>
              <a:buChar char="•"/>
            </a:pPr>
            <a:r>
              <a:rPr lang="en-US" sz="2000" dirty="0"/>
              <a:t>Reduce vehicle miles traveled for public transportation</a:t>
            </a:r>
          </a:p>
          <a:p>
            <a:pPr marL="256032" indent="-256032">
              <a:spcBef>
                <a:spcPts val="1200"/>
              </a:spcBef>
              <a:buFont typeface="Arial"/>
              <a:buChar char="•"/>
            </a:pPr>
            <a:r>
              <a:rPr lang="en-US" sz="2000" dirty="0"/>
              <a:t>Partner with health departments and expand hyper-local monitoring partnerships</a:t>
            </a:r>
          </a:p>
          <a:p>
            <a:pPr marL="256032" indent="-256032">
              <a:spcBef>
                <a:spcPts val="1200"/>
              </a:spcBef>
              <a:buFont typeface="Arial"/>
              <a:buChar char="•"/>
            </a:pPr>
            <a:endParaRPr lang="en-US" sz="2000" dirty="0"/>
          </a:p>
          <a:p>
            <a:pPr marL="256032" indent="-256032">
              <a:spcBef>
                <a:spcPts val="1200"/>
              </a:spcBef>
              <a:buFont typeface="Arial"/>
              <a:buChar char="•"/>
            </a:pPr>
            <a:endParaRPr lang="en-US" sz="2000" dirty="0"/>
          </a:p>
        </p:txBody>
      </p:sp>
    </p:spTree>
    <p:extLst>
      <p:ext uri="{BB962C8B-B14F-4D97-AF65-F5344CB8AC3E}">
        <p14:creationId xmlns:p14="http://schemas.microsoft.com/office/powerpoint/2010/main" val="35143276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7D8D6-AEA6-3ED2-169C-E8DFE3198EA7}"/>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39AC78F-483C-FDF5-5A0F-7194492BBAC4}"/>
              </a:ext>
            </a:extLst>
          </p:cNvPr>
          <p:cNvGraphicFramePr>
            <a:graphicFrameLocks noGrp="1" noChangeAspect="1"/>
          </p:cNvGraphicFramePr>
          <p:nvPr>
            <p:extLst>
              <p:ext uri="{D42A27DB-BD31-4B8C-83A1-F6EECF244321}">
                <p14:modId xmlns:p14="http://schemas.microsoft.com/office/powerpoint/2010/main" val="1203780088"/>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Call to Action</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0CAB0FBE-AD21-5D8D-A9A8-B16269F43244}"/>
              </a:ext>
            </a:extLst>
          </p:cNvPr>
          <p:cNvSpPr>
            <a:spLocks noGrp="1"/>
          </p:cNvSpPr>
          <p:nvPr>
            <p:ph type="sldNum" sz="quarter" idx="12"/>
          </p:nvPr>
        </p:nvSpPr>
        <p:spPr>
          <a:prstGeom prst="rect">
            <a:avLst/>
          </a:prstGeom>
        </p:spPr>
        <p:txBody>
          <a:bodyPr/>
          <a:lstStyle/>
          <a:p>
            <a:fld id="{7CB1CFCA-EE77-9F4A-8FAE-3286F1D37F0D}" type="slidenum">
              <a:rPr lang="en-US" smtClean="0"/>
              <a:pPr/>
              <a:t>10</a:t>
            </a:fld>
            <a:endParaRPr lang="en-US" dirty="0"/>
          </a:p>
        </p:txBody>
      </p:sp>
      <p:sp>
        <p:nvSpPr>
          <p:cNvPr id="5" name="TextBox 4">
            <a:extLst>
              <a:ext uri="{FF2B5EF4-FFF2-40B4-BE49-F238E27FC236}">
                <a16:creationId xmlns:a16="http://schemas.microsoft.com/office/drawing/2014/main" id="{6B0C3D62-2117-9989-C829-894FDB50C1BE}"/>
              </a:ext>
            </a:extLst>
          </p:cNvPr>
          <p:cNvSpPr txBox="1"/>
          <p:nvPr/>
        </p:nvSpPr>
        <p:spPr>
          <a:xfrm>
            <a:off x="914398" y="1474489"/>
            <a:ext cx="11068051" cy="6555641"/>
          </a:xfrm>
          <a:prstGeom prst="rect">
            <a:avLst/>
          </a:prstGeom>
          <a:noFill/>
        </p:spPr>
        <p:txBody>
          <a:bodyPr wrap="square" rtlCol="0">
            <a:spAutoFit/>
          </a:bodyPr>
          <a:lstStyle/>
          <a:p>
            <a:pPr marL="256032" indent="-256032">
              <a:spcBef>
                <a:spcPts val="1200"/>
              </a:spcBef>
              <a:buFont typeface="Arial"/>
              <a:buChar char="•"/>
            </a:pPr>
            <a:r>
              <a:rPr lang="en-US" sz="2000" dirty="0"/>
              <a:t>Enhance Air Quality Monitoring: Expand monitoring systems and public outreach efforts.</a:t>
            </a:r>
          </a:p>
          <a:p>
            <a:pPr marL="256032" indent="-256032">
              <a:spcBef>
                <a:spcPts val="1200"/>
              </a:spcBef>
              <a:buFont typeface="Arial"/>
              <a:buChar char="•"/>
            </a:pPr>
            <a:r>
              <a:rPr lang="en-US" sz="2000" dirty="0"/>
              <a:t>Implement Targeted Policies: Focus on stationary sources and integrate air quality considerations into land use planning.</a:t>
            </a:r>
          </a:p>
          <a:p>
            <a:pPr marL="256032" indent="-256032">
              <a:spcBef>
                <a:spcPts val="1200"/>
              </a:spcBef>
              <a:buFont typeface="Arial"/>
              <a:buChar char="•"/>
            </a:pPr>
            <a:r>
              <a:rPr lang="en-US" sz="2000" dirty="0"/>
              <a:t>Strengthen Regulations: Update and enforce stricter air quality standards.</a:t>
            </a:r>
          </a:p>
          <a:p>
            <a:pPr marL="256032" indent="-256032">
              <a:spcBef>
                <a:spcPts val="1200"/>
              </a:spcBef>
              <a:buFont typeface="Arial"/>
              <a:buChar char="•"/>
            </a:pPr>
            <a:r>
              <a:rPr lang="en-US" sz="2000" dirty="0"/>
              <a:t>Foster Regional Partnerships: Collaborate with various stakeholders to pool resources and expertise.</a:t>
            </a:r>
          </a:p>
          <a:p>
            <a:pPr marL="256032" indent="-256032">
              <a:spcBef>
                <a:spcPts val="1200"/>
              </a:spcBef>
              <a:buFont typeface="Arial"/>
              <a:buChar char="•"/>
            </a:pPr>
            <a:r>
              <a:rPr lang="en-US" sz="2000" dirty="0"/>
              <a:t>Promote Sustainable Transportation: Invest in public transit, electric vehicle infrastructure, and anti-idling measures.</a:t>
            </a:r>
          </a:p>
          <a:p>
            <a:pPr marL="256032" indent="-256032">
              <a:spcBef>
                <a:spcPts val="1200"/>
              </a:spcBef>
              <a:buFont typeface="Arial"/>
              <a:buChar char="•"/>
            </a:pPr>
            <a:r>
              <a:rPr lang="en-US" sz="2000" dirty="0"/>
              <a:t>Raise Public Awareness: Conduct education campaigns to inform communities about air quality issues and mitigation strategies.</a:t>
            </a:r>
          </a:p>
          <a:p>
            <a:pPr marL="256032" indent="-256032">
              <a:spcBef>
                <a:spcPts val="1200"/>
              </a:spcBef>
              <a:buFont typeface="Arial"/>
              <a:buChar char="•"/>
            </a:pPr>
            <a:r>
              <a:rPr lang="en-US" sz="2000" dirty="0"/>
              <a:t>Coordinate Efforts: Promote cross-jurisdictional collaboration and advocate for regional investments in sustainable infrastructure.</a:t>
            </a:r>
          </a:p>
          <a:p>
            <a:pPr>
              <a:spcBef>
                <a:spcPts val="1200"/>
              </a:spcBef>
            </a:pPr>
            <a:endParaRPr lang="en-US" sz="2000" dirty="0"/>
          </a:p>
          <a:p>
            <a:pPr>
              <a:spcBef>
                <a:spcPts val="1200"/>
              </a:spcBef>
            </a:pPr>
            <a:endParaRPr lang="en-US" sz="2000" dirty="0"/>
          </a:p>
          <a:p>
            <a:pPr marL="256032" indent="-256032">
              <a:spcBef>
                <a:spcPts val="1200"/>
              </a:spcBef>
              <a:buFont typeface="Arial"/>
              <a:buChar char="•"/>
            </a:pPr>
            <a:endParaRPr lang="en-US" sz="2000" dirty="0"/>
          </a:p>
          <a:p>
            <a:pPr marL="256032" indent="-256032">
              <a:spcBef>
                <a:spcPts val="1200"/>
              </a:spcBef>
              <a:buFont typeface="Arial"/>
              <a:buChar char="•"/>
            </a:pPr>
            <a:endParaRPr lang="en-US" sz="2000" dirty="0"/>
          </a:p>
        </p:txBody>
      </p:sp>
    </p:spTree>
    <p:extLst>
      <p:ext uri="{BB962C8B-B14F-4D97-AF65-F5344CB8AC3E}">
        <p14:creationId xmlns:p14="http://schemas.microsoft.com/office/powerpoint/2010/main" val="2346444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4206721840"/>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Revision Process</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11</a:t>
            </a:fld>
            <a:endParaRPr lang="en-US" dirty="0"/>
          </a:p>
        </p:txBody>
      </p:sp>
      <p:sp>
        <p:nvSpPr>
          <p:cNvPr id="3" name="TextBox 2">
            <a:extLst>
              <a:ext uri="{FF2B5EF4-FFF2-40B4-BE49-F238E27FC236}">
                <a16:creationId xmlns:a16="http://schemas.microsoft.com/office/drawing/2014/main" id="{B72082D4-9FE4-3D14-9236-23C6880EC67D}"/>
              </a:ext>
            </a:extLst>
          </p:cNvPr>
          <p:cNvSpPr txBox="1"/>
          <p:nvPr/>
        </p:nvSpPr>
        <p:spPr>
          <a:xfrm>
            <a:off x="914399" y="1514156"/>
            <a:ext cx="9857232" cy="2677656"/>
          </a:xfrm>
          <a:prstGeom prst="rect">
            <a:avLst/>
          </a:prstGeom>
          <a:noFill/>
        </p:spPr>
        <p:txBody>
          <a:bodyPr wrap="square" rtlCol="0">
            <a:spAutoFit/>
          </a:bodyPr>
          <a:lstStyle/>
          <a:p>
            <a:pPr marL="256032" indent="-256032">
              <a:spcBef>
                <a:spcPts val="1200"/>
              </a:spcBef>
              <a:buFont typeface="Arial"/>
              <a:buChar char="•"/>
            </a:pPr>
            <a:r>
              <a:rPr lang="en-US" sz="2000" dirty="0">
                <a:solidFill>
                  <a:srgbClr val="000000"/>
                </a:solidFill>
                <a:cs typeface="Calibri" panose="020F0502020204030204" pitchFamily="34" charset="0"/>
              </a:rPr>
              <a:t>Written feedback accepted from listening sessions, public comment during EJ subcommittee meetings, feedback from COG members and staff.</a:t>
            </a:r>
          </a:p>
          <a:p>
            <a:pPr marL="256032" indent="-256032">
              <a:spcBef>
                <a:spcPts val="1200"/>
              </a:spcBef>
              <a:buFont typeface="Arial"/>
              <a:buChar char="•"/>
            </a:pPr>
            <a:r>
              <a:rPr lang="en-US" sz="2000" dirty="0">
                <a:solidFill>
                  <a:srgbClr val="000000"/>
                </a:solidFill>
                <a:cs typeface="Calibri" panose="020F0502020204030204" pitchFamily="34" charset="0"/>
              </a:rPr>
              <a:t>Renamed to </a:t>
            </a:r>
            <a:r>
              <a:rPr lang="en-US" sz="2000" dirty="0"/>
              <a:t>Resource Guide for Air Quality Action</a:t>
            </a:r>
            <a:r>
              <a:rPr lang="en-US" sz="2000" dirty="0">
                <a:solidFill>
                  <a:srgbClr val="000000"/>
                </a:solidFill>
                <a:cs typeface="Calibri" panose="020F0502020204030204" pitchFamily="34" charset="0"/>
              </a:rPr>
              <a:t> noting the voluntary nature of the document.</a:t>
            </a:r>
          </a:p>
          <a:p>
            <a:pPr marL="256032" indent="-256032">
              <a:spcBef>
                <a:spcPts val="1200"/>
              </a:spcBef>
              <a:buFont typeface="Arial"/>
              <a:buChar char="•"/>
            </a:pPr>
            <a:r>
              <a:rPr lang="en-US" sz="2000" dirty="0">
                <a:solidFill>
                  <a:srgbClr val="000000"/>
                </a:solidFill>
                <a:cs typeface="Calibri" panose="020F0502020204030204" pitchFamily="34" charset="0"/>
              </a:rPr>
              <a:t>Added local case studies of successful projects in air quality hot spots</a:t>
            </a:r>
          </a:p>
          <a:p>
            <a:pPr marL="256032" indent="-256032">
              <a:spcBef>
                <a:spcPts val="1200"/>
              </a:spcBef>
              <a:buFont typeface="Arial"/>
              <a:buChar char="•"/>
            </a:pPr>
            <a:r>
              <a:rPr lang="en-US" sz="2000" dirty="0">
                <a:solidFill>
                  <a:srgbClr val="000000"/>
                </a:solidFill>
                <a:cs typeface="Calibri" panose="020F0502020204030204" pitchFamily="34" charset="0"/>
              </a:rPr>
              <a:t>Elevated air quality monitoring to high priority based on feedback</a:t>
            </a:r>
          </a:p>
          <a:p>
            <a:endParaRPr lang="en-US" dirty="0"/>
          </a:p>
        </p:txBody>
      </p:sp>
    </p:spTree>
    <p:extLst>
      <p:ext uri="{BB962C8B-B14F-4D97-AF65-F5344CB8AC3E}">
        <p14:creationId xmlns:p14="http://schemas.microsoft.com/office/powerpoint/2010/main" val="2728474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73ABC0-8B55-BE71-ABC2-61C918840909}"/>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24E67DBE-6C64-9812-8E06-AB107B8EEC5D}"/>
              </a:ext>
            </a:extLst>
          </p:cNvPr>
          <p:cNvGraphicFramePr>
            <a:graphicFrameLocks noGrp="1" noChangeAspect="1"/>
          </p:cNvGraphicFramePr>
          <p:nvPr>
            <p:extLst>
              <p:ext uri="{D42A27DB-BD31-4B8C-83A1-F6EECF244321}">
                <p14:modId xmlns:p14="http://schemas.microsoft.com/office/powerpoint/2010/main" val="2012359677"/>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dirty="0">
                          <a:solidFill>
                            <a:schemeClr val="tx2"/>
                          </a:solidFill>
                          <a:latin typeface="Franklin Gothic Medium"/>
                          <a:cs typeface="Franklin Gothic Medium"/>
                        </a:rPr>
                        <a:t>Questions?</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ED1A337D-E562-1D6D-D561-6BB580D1DB28}"/>
              </a:ext>
            </a:extLst>
          </p:cNvPr>
          <p:cNvSpPr>
            <a:spLocks noGrp="1"/>
          </p:cNvSpPr>
          <p:nvPr>
            <p:ph type="sldNum" sz="quarter" idx="12"/>
          </p:nvPr>
        </p:nvSpPr>
        <p:spPr>
          <a:prstGeom prst="rect">
            <a:avLst/>
          </a:prstGeom>
        </p:spPr>
        <p:txBody>
          <a:bodyPr/>
          <a:lstStyle/>
          <a:p>
            <a:fld id="{7CB1CFCA-EE77-9F4A-8FAE-3286F1D37F0D}" type="slidenum">
              <a:rPr lang="en-US" smtClean="0"/>
              <a:pPr/>
              <a:t>12</a:t>
            </a:fld>
            <a:endParaRPr lang="en-US" dirty="0"/>
          </a:p>
        </p:txBody>
      </p:sp>
    </p:spTree>
    <p:extLst>
      <p:ext uri="{BB962C8B-B14F-4D97-AF65-F5344CB8AC3E}">
        <p14:creationId xmlns:p14="http://schemas.microsoft.com/office/powerpoint/2010/main" val="20335689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FC089E09-F30B-9729-DB39-A1AE55524327}"/>
              </a:ext>
            </a:extLst>
          </p:cNvPr>
          <p:cNvGraphicFramePr>
            <a:graphicFrameLocks noGrp="1"/>
          </p:cNvGraphicFramePr>
          <p:nvPr>
            <p:extLst>
              <p:ext uri="{D42A27DB-BD31-4B8C-83A1-F6EECF244321}">
                <p14:modId xmlns:p14="http://schemas.microsoft.com/office/powerpoint/2010/main" val="2924128930"/>
              </p:ext>
            </p:extLst>
          </p:nvPr>
        </p:nvGraphicFramePr>
        <p:xfrm>
          <a:off x="914400" y="1610934"/>
          <a:ext cx="11277600" cy="4867878"/>
        </p:xfrm>
        <a:graphic>
          <a:graphicData uri="http://schemas.openxmlformats.org/drawingml/2006/table">
            <a:tbl>
              <a:tblPr firstRow="1">
                <a:tableStyleId>{5C22544A-7EE6-4342-B048-85BDC9FD1C3A}</a:tableStyleId>
              </a:tblPr>
              <a:tblGrid>
                <a:gridCol w="7125324">
                  <a:extLst>
                    <a:ext uri="{9D8B030D-6E8A-4147-A177-3AD203B41FA5}">
                      <a16:colId xmlns:a16="http://schemas.microsoft.com/office/drawing/2014/main" val="20000"/>
                    </a:ext>
                  </a:extLst>
                </a:gridCol>
                <a:gridCol w="4152276">
                  <a:extLst>
                    <a:ext uri="{9D8B030D-6E8A-4147-A177-3AD203B41FA5}">
                      <a16:colId xmlns:a16="http://schemas.microsoft.com/office/drawing/2014/main" val="20001"/>
                    </a:ext>
                  </a:extLst>
                </a:gridCol>
              </a:tblGrid>
              <a:tr h="1144154">
                <a:tc>
                  <a:txBody>
                    <a:bodyPr/>
                    <a:lstStyle/>
                    <a:p>
                      <a:pPr marL="0" indent="0">
                        <a:spcBef>
                          <a:spcPts val="190"/>
                        </a:spcBef>
                        <a:spcAft>
                          <a:spcPts val="0"/>
                        </a:spcAft>
                        <a:buNone/>
                      </a:pPr>
                      <a:r>
                        <a:rPr lang="en-US" sz="1800" b="0" i="0" dirty="0">
                          <a:solidFill>
                            <a:srgbClr val="000000"/>
                          </a:solidFill>
                          <a:latin typeface="+mj-lt"/>
                          <a:cs typeface="Franklin Gothic Book"/>
                        </a:rPr>
                        <a:t>Presenters</a:t>
                      </a:r>
                    </a:p>
                    <a:p>
                      <a:pPr marL="0" indent="0">
                        <a:spcBef>
                          <a:spcPts val="190"/>
                        </a:spcBef>
                        <a:spcAft>
                          <a:spcPts val="0"/>
                        </a:spcAft>
                        <a:buNone/>
                      </a:pPr>
                      <a:r>
                        <a:rPr lang="en-US" sz="1400" b="0" i="0">
                          <a:solidFill>
                            <a:srgbClr val="000000"/>
                          </a:solidFill>
                          <a:latin typeface="+mn-lt"/>
                          <a:cs typeface="Franklin Gothic Book"/>
                        </a:rPr>
                        <a:t>Kristin Mink, </a:t>
                      </a:r>
                      <a:r>
                        <a:rPr lang="en-US" sz="1400" b="0" i="0" dirty="0">
                          <a:solidFill>
                            <a:srgbClr val="000000"/>
                          </a:solidFill>
                          <a:latin typeface="+mn-lt"/>
                          <a:cs typeface="Franklin Gothic Book"/>
                        </a:rPr>
                        <a:t>Environmental Justice Subcommittee Co-Chair</a:t>
                      </a:r>
                    </a:p>
                    <a:p>
                      <a:pPr marL="0" indent="0">
                        <a:spcBef>
                          <a:spcPts val="190"/>
                        </a:spcBef>
                        <a:spcAft>
                          <a:spcPts val="0"/>
                        </a:spcAft>
                        <a:buNone/>
                      </a:pPr>
                      <a:r>
                        <a:rPr lang="en-US" sz="1400" b="0" i="0" dirty="0">
                          <a:solidFill>
                            <a:srgbClr val="000000"/>
                          </a:solidFill>
                          <a:latin typeface="+mn-lt"/>
                          <a:cs typeface="Franklin Gothic Book"/>
                        </a:rPr>
                        <a:t>Robert Christopher, COG, Director, Climate, Energy, and Air Programs</a:t>
                      </a:r>
                    </a:p>
                    <a:p>
                      <a:pPr marL="0" indent="0">
                        <a:spcBef>
                          <a:spcPts val="190"/>
                        </a:spcBef>
                        <a:spcAft>
                          <a:spcPts val="0"/>
                        </a:spcAft>
                        <a:buNone/>
                      </a:pPr>
                      <a:r>
                        <a:rPr lang="en-US" sz="1400" b="0" i="0" dirty="0">
                          <a:solidFill>
                            <a:srgbClr val="000000"/>
                          </a:solidFill>
                          <a:latin typeface="+mn-lt"/>
                          <a:cs typeface="Franklin Gothic Book"/>
                        </a:rPr>
                        <a:t>Tauhirah Abdul-Matin, AECOM Project Manager</a:t>
                      </a:r>
                    </a:p>
                  </a:txBody>
                  <a:tcPr marL="93954" marR="469771" marT="0" marB="93954">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457200" rtl="0" eaLnBrk="1" fontAlgn="auto" latinLnBrk="0" hangingPunct="1">
                        <a:lnSpc>
                          <a:spcPct val="100000"/>
                        </a:lnSpc>
                        <a:spcBef>
                          <a:spcPts val="190"/>
                        </a:spcBef>
                        <a:spcAft>
                          <a:spcPts val="0"/>
                        </a:spcAft>
                        <a:buClrTx/>
                        <a:buSzTx/>
                        <a:buFontTx/>
                        <a:buNone/>
                        <a:tabLst/>
                        <a:defRPr/>
                      </a:pPr>
                      <a:r>
                        <a:rPr lang="en-US" sz="2900" b="0" dirty="0">
                          <a:solidFill>
                            <a:schemeClr val="tx2"/>
                          </a:solidFill>
                          <a:latin typeface="Franklin Gothic Medium"/>
                          <a:cs typeface="Franklin Gothic Medium"/>
                        </a:rPr>
                        <a:t>mwcog.org</a:t>
                      </a:r>
                    </a:p>
                  </a:txBody>
                  <a:tcPr marL="0" marR="469771" marT="0" marB="93954"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52761">
                <a:tc gridSpan="2">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771"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tc hMerge="1">
                  <a:txBody>
                    <a:bodyPr/>
                    <a:lstStyle/>
                    <a:p>
                      <a:endParaRPr lang="en-US"/>
                    </a:p>
                  </a:txBody>
                  <a:tcPr/>
                </a:tc>
                <a:extLst>
                  <a:ext uri="{0D108BD9-81ED-4DB2-BD59-A6C34878D82A}">
                    <a16:rowId xmlns:a16="http://schemas.microsoft.com/office/drawing/2014/main" val="10001"/>
                  </a:ext>
                </a:extLst>
              </a:tr>
              <a:tr h="3270963">
                <a:tc gridSpan="2">
                  <a:txBody>
                    <a:bodyPr/>
                    <a:lstStyle/>
                    <a:p>
                      <a:pPr marL="0" indent="0">
                        <a:spcBef>
                          <a:spcPts val="300"/>
                        </a:spcBef>
                        <a:buNone/>
                      </a:pPr>
                      <a:r>
                        <a:rPr lang="en-US" sz="1400" dirty="0">
                          <a:latin typeface="Franklin Gothic Book"/>
                          <a:cs typeface="Franklin Gothic Book"/>
                        </a:rPr>
                        <a:t>777 North Capitol Street NE, </a:t>
                      </a:r>
                      <a:r>
                        <a:rPr lang="fr-FR" sz="1400" dirty="0">
                          <a:latin typeface="Franklin Gothic Book"/>
                          <a:cs typeface="Franklin Gothic Book"/>
                        </a:rPr>
                        <a:t>Suite 300</a:t>
                      </a:r>
                      <a:endParaRPr lang="en-US" sz="1400" dirty="0">
                        <a:latin typeface="Franklin Gothic Book"/>
                        <a:cs typeface="Franklin Gothic Book"/>
                      </a:endParaRPr>
                    </a:p>
                    <a:p>
                      <a:pPr marL="0" indent="0">
                        <a:spcBef>
                          <a:spcPts val="300"/>
                        </a:spcBef>
                        <a:buFont typeface="Arial" pitchFamily="34" charset="0"/>
                        <a:buNone/>
                      </a:pPr>
                      <a:r>
                        <a:rPr lang="en-US" sz="1400" dirty="0">
                          <a:latin typeface="Franklin Gothic Book"/>
                          <a:cs typeface="Franklin Gothic Book"/>
                        </a:rPr>
                        <a:t>Washington, DC 20002</a:t>
                      </a:r>
                    </a:p>
                  </a:txBody>
                  <a:tcPr marL="93954" marR="0" marT="46977"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marR="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048370275"/>
      </p:ext>
    </p:extLst>
  </p:cSld>
  <p:clrMapOvr>
    <a:masterClrMapping/>
  </p:clrMapOvr>
</p:sld>
</file>

<file path=ppt/theme/theme1.xml><?xml version="1.0" encoding="utf-8"?>
<a:theme xmlns:a="http://schemas.openxmlformats.org/drawingml/2006/main" name="Office Theme">
  <a:themeElements>
    <a:clrScheme name="Custom 26">
      <a:dk1>
        <a:srgbClr val="000000"/>
      </a:dk1>
      <a:lt1>
        <a:sysClr val="window" lastClr="FFFFFF"/>
      </a:lt1>
      <a:dk2>
        <a:srgbClr val="0087CD"/>
      </a:dk2>
      <a:lt2>
        <a:srgbClr val="B0D235"/>
      </a:lt2>
      <a:accent1>
        <a:srgbClr val="2F6B97"/>
      </a:accent1>
      <a:accent2>
        <a:srgbClr val="F15B5B"/>
      </a:accent2>
      <a:accent3>
        <a:srgbClr val="FAA434"/>
      </a:accent3>
      <a:accent4>
        <a:srgbClr val="546670"/>
      </a:accent4>
      <a:accent5>
        <a:srgbClr val="FFFFFF"/>
      </a:accent5>
      <a:accent6>
        <a:srgbClr val="FFFFFF"/>
      </a:accent6>
      <a:hlink>
        <a:srgbClr val="000000"/>
      </a:hlink>
      <a:folHlink>
        <a:srgbClr val="000000"/>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B - Wide" id="{0202EABE-0119-4F2D-B361-6AFC2CE623FA}" vid="{42CADB92-C3C0-4103-B169-7342802768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EBF0224209B454DA95D85629705B1B9" ma:contentTypeVersion="12" ma:contentTypeDescription="Create a new document." ma:contentTypeScope="" ma:versionID="7389be0c80bec5ff20aeaaefecbd1b84">
  <xsd:schema xmlns:xsd="http://www.w3.org/2001/XMLSchema" xmlns:xs="http://www.w3.org/2001/XMLSchema" xmlns:p="http://schemas.microsoft.com/office/2006/metadata/properties" xmlns:ns3="32c15fa5-4162-47c9-8c7b-6c15d9ead337" xmlns:ns4="c2433f62-3477-4ba3-b821-0345b73fafa5" targetNamespace="http://schemas.microsoft.com/office/2006/metadata/properties" ma:root="true" ma:fieldsID="d8c30189a33c798aebda4bbc2b990193" ns3:_="" ns4:_="">
    <xsd:import namespace="32c15fa5-4162-47c9-8c7b-6c15d9ead337"/>
    <xsd:import namespace="c2433f62-3477-4ba3-b821-0345b73fafa5"/>
    <xsd:element name="properties">
      <xsd:complexType>
        <xsd:sequence>
          <xsd:element name="documentManagement">
            <xsd:complexType>
              <xsd:all>
                <xsd:element ref="ns3:_activity" minOccurs="0"/>
                <xsd:element ref="ns4:SharedWithUsers" minOccurs="0"/>
                <xsd:element ref="ns4:SharedWithDetails" minOccurs="0"/>
                <xsd:element ref="ns4:SharingHintHash" minOccurs="0"/>
                <xsd:element ref="ns3:MediaServiceMetadata" minOccurs="0"/>
                <xsd:element ref="ns3:MediaServiceFastMetadata" minOccurs="0"/>
                <xsd:element ref="ns3:MediaServiceObjectDetectorVersions" minOccurs="0"/>
                <xsd:element ref="ns3:MediaServiceDateTaken" minOccurs="0"/>
                <xsd:element ref="ns3:MediaServiceAuto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c15fa5-4162-47c9-8c7b-6c15d9ead337"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2433f62-3477-4ba3-b821-0345b73fafa5" elementFormDefault="qualified">
    <xsd:import namespace="http://schemas.microsoft.com/office/2006/documentManagement/types"/>
    <xsd:import namespace="http://schemas.microsoft.com/office/infopath/2007/PartnerControls"/>
    <xsd:element name="SharedWithUsers" ma:index="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SharingHintHash" ma:index="1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32c15fa5-4162-47c9-8c7b-6c15d9ead33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38236EA-3FE7-4467-B8A4-34D4FA8E3C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2c15fa5-4162-47c9-8c7b-6c15d9ead337"/>
    <ds:schemaRef ds:uri="c2433f62-3477-4ba3-b821-0345b73faf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7DC9AA0-088B-4D05-B000-AC797125D6CF}">
  <ds:schemaRefs>
    <ds:schemaRef ds:uri="c2433f62-3477-4ba3-b821-0345b73fafa5"/>
    <ds:schemaRef ds:uri="http://schemas.microsoft.com/office/2006/metadata/properties"/>
    <ds:schemaRef ds:uri="http://schemas.openxmlformats.org/package/2006/metadata/core-properties"/>
    <ds:schemaRef ds:uri="http://purl.org/dc/terms/"/>
    <ds:schemaRef ds:uri="http://www.w3.org/XML/1998/namespace"/>
    <ds:schemaRef ds:uri="http://schemas.microsoft.com/office/2006/documentManagement/types"/>
    <ds:schemaRef ds:uri="http://schemas.microsoft.com/office/infopath/2007/PartnerControls"/>
    <ds:schemaRef ds:uri="32c15fa5-4162-47c9-8c7b-6c15d9ead337"/>
    <ds:schemaRef ds:uri="http://purl.org/dc/dcmitype/"/>
    <ds:schemaRef ds:uri="http://purl.org/dc/elements/1.1/"/>
  </ds:schemaRefs>
</ds:datastoreItem>
</file>

<file path=customXml/itemProps3.xml><?xml version="1.0" encoding="utf-8"?>
<ds:datastoreItem xmlns:ds="http://schemas.openxmlformats.org/officeDocument/2006/customXml" ds:itemID="{1BA64568-EA13-4652-9427-73402701A3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COG B - Wide</Template>
  <TotalTime>1427</TotalTime>
  <Words>1360</Words>
  <Application>Microsoft Office PowerPoint</Application>
  <PresentationFormat>Widescreen</PresentationFormat>
  <Paragraphs>137</Paragraphs>
  <Slides>13</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Franklin Gothic Book</vt:lpstr>
      <vt:lpstr>Franklin Gothic Medium</vt:lpstr>
      <vt:lpstr>Segoe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Robert Christopher</dc:creator>
  <cp:lastModifiedBy>Robert Christopher</cp:lastModifiedBy>
  <cp:revision>9</cp:revision>
  <cp:lastPrinted>2023-07-26T20:18:38Z</cp:lastPrinted>
  <dcterms:created xsi:type="dcterms:W3CDTF">2024-11-26T19:13:18Z</dcterms:created>
  <dcterms:modified xsi:type="dcterms:W3CDTF">2025-05-27T12:57:22Z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0x010100AEBF0224209B454DA95D85629705B1B9</vt:lpwstr>
  </property>
</Properties>
</file>