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80" r:id="rId2"/>
    <p:sldId id="311" r:id="rId3"/>
    <p:sldId id="324" r:id="rId4"/>
    <p:sldId id="299" r:id="rId5"/>
    <p:sldId id="327" r:id="rId6"/>
    <p:sldId id="326" r:id="rId7"/>
    <p:sldId id="320" r:id="rId8"/>
    <p:sldId id="317" r:id="rId9"/>
    <p:sldId id="336" r:id="rId10"/>
    <p:sldId id="337" r:id="rId11"/>
    <p:sldId id="338" r:id="rId12"/>
    <p:sldId id="340" r:id="rId13"/>
    <p:sldId id="339" r:id="rId14"/>
    <p:sldId id="271" r:id="rId15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7CD"/>
    <a:srgbClr val="2F6B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313792-7AB3-4EB8-8183-C22BD839F7C1}" v="25" dt="2021-08-20T15:08:31.7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488" autoAdjust="0"/>
    <p:restoredTop sz="98507" autoAdjust="0"/>
  </p:normalViewPr>
  <p:slideViewPr>
    <p:cSldViewPr snapToGrid="0" snapToObjects="1">
      <p:cViewPr varScale="1">
        <p:scale>
          <a:sx n="139" d="100"/>
          <a:sy n="139" d="100"/>
        </p:scale>
        <p:origin x="504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napp, Michael" userId="fcf232ff-5bad-4a93-bfb9-6f9f54b78dc6" providerId="ADAL" clId="{93C50D7A-1C8A-4589-BFC2-A153169A7D07}"/>
    <pc:docChg chg="undo custSel addSld delSld modSld sldOrd">
      <pc:chgData name="Knapp, Michael" userId="fcf232ff-5bad-4a93-bfb9-6f9f54b78dc6" providerId="ADAL" clId="{93C50D7A-1C8A-4589-BFC2-A153169A7D07}" dt="2021-08-20T15:10:19.886" v="1038" actId="20577"/>
      <pc:docMkLst>
        <pc:docMk/>
      </pc:docMkLst>
      <pc:sldChg chg="delSp modSp mod">
        <pc:chgData name="Knapp, Michael" userId="fcf232ff-5bad-4a93-bfb9-6f9f54b78dc6" providerId="ADAL" clId="{93C50D7A-1C8A-4589-BFC2-A153169A7D07}" dt="2021-08-20T12:35:32.173" v="88" actId="20577"/>
        <pc:sldMkLst>
          <pc:docMk/>
          <pc:sldMk cId="794337472" sldId="280"/>
        </pc:sldMkLst>
        <pc:spChg chg="mod">
          <ac:chgData name="Knapp, Michael" userId="fcf232ff-5bad-4a93-bfb9-6f9f54b78dc6" providerId="ADAL" clId="{93C50D7A-1C8A-4589-BFC2-A153169A7D07}" dt="2021-08-20T12:35:08.144" v="75" actId="255"/>
          <ac:spMkLst>
            <pc:docMk/>
            <pc:sldMk cId="794337472" sldId="280"/>
            <ac:spMk id="6" creationId="{92A89D1F-904A-41ED-9D71-5B346A10AC84}"/>
          </ac:spMkLst>
        </pc:spChg>
        <pc:spChg chg="del mod">
          <ac:chgData name="Knapp, Michael" userId="fcf232ff-5bad-4a93-bfb9-6f9f54b78dc6" providerId="ADAL" clId="{93C50D7A-1C8A-4589-BFC2-A153169A7D07}" dt="2021-08-20T12:35:10.707" v="77"/>
          <ac:spMkLst>
            <pc:docMk/>
            <pc:sldMk cId="794337472" sldId="280"/>
            <ac:spMk id="7" creationId="{7137F4C8-D4FD-442B-84D9-8911AB8B63D4}"/>
          </ac:spMkLst>
        </pc:spChg>
        <pc:spChg chg="mod">
          <ac:chgData name="Knapp, Michael" userId="fcf232ff-5bad-4a93-bfb9-6f9f54b78dc6" providerId="ADAL" clId="{93C50D7A-1C8A-4589-BFC2-A153169A7D07}" dt="2021-08-20T12:35:32.173" v="88" actId="20577"/>
          <ac:spMkLst>
            <pc:docMk/>
            <pc:sldMk cId="794337472" sldId="280"/>
            <ac:spMk id="8" creationId="{9A35ABD8-E9C2-4C3F-B357-8B802A48DF7F}"/>
          </ac:spMkLst>
        </pc:spChg>
      </pc:sldChg>
      <pc:sldChg chg="addSp modSp mod">
        <pc:chgData name="Knapp, Michael" userId="fcf232ff-5bad-4a93-bfb9-6f9f54b78dc6" providerId="ADAL" clId="{93C50D7A-1C8A-4589-BFC2-A153169A7D07}" dt="2021-08-20T12:38:58.294" v="107" actId="1076"/>
        <pc:sldMkLst>
          <pc:docMk/>
          <pc:sldMk cId="1678913156" sldId="299"/>
        </pc:sldMkLst>
        <pc:spChg chg="add mod">
          <ac:chgData name="Knapp, Michael" userId="fcf232ff-5bad-4a93-bfb9-6f9f54b78dc6" providerId="ADAL" clId="{93C50D7A-1C8A-4589-BFC2-A153169A7D07}" dt="2021-08-20T12:38:58.294" v="107" actId="1076"/>
          <ac:spMkLst>
            <pc:docMk/>
            <pc:sldMk cId="1678913156" sldId="299"/>
            <ac:spMk id="4" creationId="{985B29E0-B363-4B63-8F39-D23B34EEE4FF}"/>
          </ac:spMkLst>
        </pc:spChg>
        <pc:picChg chg="mod">
          <ac:chgData name="Knapp, Michael" userId="fcf232ff-5bad-4a93-bfb9-6f9f54b78dc6" providerId="ADAL" clId="{93C50D7A-1C8A-4589-BFC2-A153169A7D07}" dt="2021-08-20T12:37:03.956" v="104" actId="14100"/>
          <ac:picMkLst>
            <pc:docMk/>
            <pc:sldMk cId="1678913156" sldId="299"/>
            <ac:picMk id="7" creationId="{88F021E7-C208-45E7-985D-B2C98F757D7A}"/>
          </ac:picMkLst>
        </pc:picChg>
      </pc:sldChg>
      <pc:sldChg chg="del ord">
        <pc:chgData name="Knapp, Michael" userId="fcf232ff-5bad-4a93-bfb9-6f9f54b78dc6" providerId="ADAL" clId="{93C50D7A-1C8A-4589-BFC2-A153169A7D07}" dt="2021-08-20T12:49:21.704" v="150" actId="47"/>
        <pc:sldMkLst>
          <pc:docMk/>
          <pc:sldMk cId="75995737" sldId="300"/>
        </pc:sldMkLst>
      </pc:sldChg>
      <pc:sldChg chg="modSp del mod">
        <pc:chgData name="Knapp, Michael" userId="fcf232ff-5bad-4a93-bfb9-6f9f54b78dc6" providerId="ADAL" clId="{93C50D7A-1C8A-4589-BFC2-A153169A7D07}" dt="2021-08-20T13:03:21.570" v="324" actId="47"/>
        <pc:sldMkLst>
          <pc:docMk/>
          <pc:sldMk cId="1375769360" sldId="307"/>
        </pc:sldMkLst>
        <pc:spChg chg="mod">
          <ac:chgData name="Knapp, Michael" userId="fcf232ff-5bad-4a93-bfb9-6f9f54b78dc6" providerId="ADAL" clId="{93C50D7A-1C8A-4589-BFC2-A153169A7D07}" dt="2021-08-20T12:48:39.504" v="149" actId="20577"/>
          <ac:spMkLst>
            <pc:docMk/>
            <pc:sldMk cId="1375769360" sldId="307"/>
            <ac:spMk id="6" creationId="{7BE08604-FA81-4AAD-8F59-24176D67B475}"/>
          </ac:spMkLst>
        </pc:spChg>
      </pc:sldChg>
      <pc:sldChg chg="modSp mod">
        <pc:chgData name="Knapp, Michael" userId="fcf232ff-5bad-4a93-bfb9-6f9f54b78dc6" providerId="ADAL" clId="{93C50D7A-1C8A-4589-BFC2-A153169A7D07}" dt="2021-08-20T13:41:12.799" v="662" actId="20577"/>
        <pc:sldMkLst>
          <pc:docMk/>
          <pc:sldMk cId="3269304046" sldId="311"/>
        </pc:sldMkLst>
        <pc:spChg chg="mod">
          <ac:chgData name="Knapp, Michael" userId="fcf232ff-5bad-4a93-bfb9-6f9f54b78dc6" providerId="ADAL" clId="{93C50D7A-1C8A-4589-BFC2-A153169A7D07}" dt="2021-08-20T13:41:12.799" v="662" actId="20577"/>
          <ac:spMkLst>
            <pc:docMk/>
            <pc:sldMk cId="3269304046" sldId="311"/>
            <ac:spMk id="3" creationId="{34286F69-2D27-40E5-88B9-9E9EE3A9E62E}"/>
          </ac:spMkLst>
        </pc:spChg>
      </pc:sldChg>
      <pc:sldChg chg="del">
        <pc:chgData name="Knapp, Michael" userId="fcf232ff-5bad-4a93-bfb9-6f9f54b78dc6" providerId="ADAL" clId="{93C50D7A-1C8A-4589-BFC2-A153169A7D07}" dt="2021-08-20T12:56:31.721" v="278" actId="47"/>
        <pc:sldMkLst>
          <pc:docMk/>
          <pc:sldMk cId="578742300" sldId="314"/>
        </pc:sldMkLst>
      </pc:sldChg>
      <pc:sldChg chg="del">
        <pc:chgData name="Knapp, Michael" userId="fcf232ff-5bad-4a93-bfb9-6f9f54b78dc6" providerId="ADAL" clId="{93C50D7A-1C8A-4589-BFC2-A153169A7D07}" dt="2021-08-20T12:49:54.804" v="151" actId="47"/>
        <pc:sldMkLst>
          <pc:docMk/>
          <pc:sldMk cId="1711613859" sldId="315"/>
        </pc:sldMkLst>
      </pc:sldChg>
      <pc:sldChg chg="del">
        <pc:chgData name="Knapp, Michael" userId="fcf232ff-5bad-4a93-bfb9-6f9f54b78dc6" providerId="ADAL" clId="{93C50D7A-1C8A-4589-BFC2-A153169A7D07}" dt="2021-08-20T12:49:54.804" v="151" actId="47"/>
        <pc:sldMkLst>
          <pc:docMk/>
          <pc:sldMk cId="2598531095" sldId="316"/>
        </pc:sldMkLst>
      </pc:sldChg>
      <pc:sldChg chg="modSp mod">
        <pc:chgData name="Knapp, Michael" userId="fcf232ff-5bad-4a93-bfb9-6f9f54b78dc6" providerId="ADAL" clId="{93C50D7A-1C8A-4589-BFC2-A153169A7D07}" dt="2021-08-20T13:27:01.484" v="462" actId="20577"/>
        <pc:sldMkLst>
          <pc:docMk/>
          <pc:sldMk cId="2363014577" sldId="317"/>
        </pc:sldMkLst>
        <pc:spChg chg="mod">
          <ac:chgData name="Knapp, Michael" userId="fcf232ff-5bad-4a93-bfb9-6f9f54b78dc6" providerId="ADAL" clId="{93C50D7A-1C8A-4589-BFC2-A153169A7D07}" dt="2021-08-20T13:27:01.484" v="462" actId="20577"/>
          <ac:spMkLst>
            <pc:docMk/>
            <pc:sldMk cId="2363014577" sldId="317"/>
            <ac:spMk id="4" creationId="{6E78FA8E-9A82-4777-BB6C-A680EEF77D1E}"/>
          </ac:spMkLst>
        </pc:spChg>
      </pc:sldChg>
      <pc:sldChg chg="del">
        <pc:chgData name="Knapp, Michael" userId="fcf232ff-5bad-4a93-bfb9-6f9f54b78dc6" providerId="ADAL" clId="{93C50D7A-1C8A-4589-BFC2-A153169A7D07}" dt="2021-08-20T12:49:54.804" v="151" actId="47"/>
        <pc:sldMkLst>
          <pc:docMk/>
          <pc:sldMk cId="3416219009" sldId="318"/>
        </pc:sldMkLst>
      </pc:sldChg>
      <pc:sldChg chg="modSp mod ord">
        <pc:chgData name="Knapp, Michael" userId="fcf232ff-5bad-4a93-bfb9-6f9f54b78dc6" providerId="ADAL" clId="{93C50D7A-1C8A-4589-BFC2-A153169A7D07}" dt="2021-08-20T13:40:24.983" v="643" actId="20577"/>
        <pc:sldMkLst>
          <pc:docMk/>
          <pc:sldMk cId="386013590" sldId="320"/>
        </pc:sldMkLst>
        <pc:spChg chg="mod">
          <ac:chgData name="Knapp, Michael" userId="fcf232ff-5bad-4a93-bfb9-6f9f54b78dc6" providerId="ADAL" clId="{93C50D7A-1C8A-4589-BFC2-A153169A7D07}" dt="2021-08-20T13:40:24.983" v="643" actId="20577"/>
          <ac:spMkLst>
            <pc:docMk/>
            <pc:sldMk cId="386013590" sldId="320"/>
            <ac:spMk id="6" creationId="{E5E4D1E3-E3B1-4EE9-B75A-6E1B7AA8A319}"/>
          </ac:spMkLst>
        </pc:spChg>
      </pc:sldChg>
      <pc:sldChg chg="modSp mod">
        <pc:chgData name="Knapp, Michael" userId="fcf232ff-5bad-4a93-bfb9-6f9f54b78dc6" providerId="ADAL" clId="{93C50D7A-1C8A-4589-BFC2-A153169A7D07}" dt="2021-08-20T12:36:33.126" v="103" actId="20577"/>
        <pc:sldMkLst>
          <pc:docMk/>
          <pc:sldMk cId="758299336" sldId="324"/>
        </pc:sldMkLst>
        <pc:spChg chg="mod">
          <ac:chgData name="Knapp, Michael" userId="fcf232ff-5bad-4a93-bfb9-6f9f54b78dc6" providerId="ADAL" clId="{93C50D7A-1C8A-4589-BFC2-A153169A7D07}" dt="2021-08-20T12:36:33.126" v="103" actId="20577"/>
          <ac:spMkLst>
            <pc:docMk/>
            <pc:sldMk cId="758299336" sldId="324"/>
            <ac:spMk id="4" creationId="{37EB8724-CBB3-45B5-9BF0-F28FE0D5923E}"/>
          </ac:spMkLst>
        </pc:spChg>
      </pc:sldChg>
      <pc:sldChg chg="del">
        <pc:chgData name="Knapp, Michael" userId="fcf232ff-5bad-4a93-bfb9-6f9f54b78dc6" providerId="ADAL" clId="{93C50D7A-1C8A-4589-BFC2-A153169A7D07}" dt="2021-08-20T12:49:54.804" v="151" actId="47"/>
        <pc:sldMkLst>
          <pc:docMk/>
          <pc:sldMk cId="1608631063" sldId="328"/>
        </pc:sldMkLst>
      </pc:sldChg>
      <pc:sldChg chg="del">
        <pc:chgData name="Knapp, Michael" userId="fcf232ff-5bad-4a93-bfb9-6f9f54b78dc6" providerId="ADAL" clId="{93C50D7A-1C8A-4589-BFC2-A153169A7D07}" dt="2021-08-20T12:49:54.804" v="151" actId="47"/>
        <pc:sldMkLst>
          <pc:docMk/>
          <pc:sldMk cId="3882972331" sldId="329"/>
        </pc:sldMkLst>
      </pc:sldChg>
      <pc:sldChg chg="del">
        <pc:chgData name="Knapp, Michael" userId="fcf232ff-5bad-4a93-bfb9-6f9f54b78dc6" providerId="ADAL" clId="{93C50D7A-1C8A-4589-BFC2-A153169A7D07}" dt="2021-08-20T12:49:54.804" v="151" actId="47"/>
        <pc:sldMkLst>
          <pc:docMk/>
          <pc:sldMk cId="3544803675" sldId="330"/>
        </pc:sldMkLst>
      </pc:sldChg>
      <pc:sldChg chg="addSp modSp mod">
        <pc:chgData name="Knapp, Michael" userId="fcf232ff-5bad-4a93-bfb9-6f9f54b78dc6" providerId="ADAL" clId="{93C50D7A-1C8A-4589-BFC2-A153169A7D07}" dt="2021-08-20T13:29:17.533" v="482" actId="20577"/>
        <pc:sldMkLst>
          <pc:docMk/>
          <pc:sldMk cId="2692309539" sldId="336"/>
        </pc:sldMkLst>
        <pc:spChg chg="add mod">
          <ac:chgData name="Knapp, Michael" userId="fcf232ff-5bad-4a93-bfb9-6f9f54b78dc6" providerId="ADAL" clId="{93C50D7A-1C8A-4589-BFC2-A153169A7D07}" dt="2021-08-20T13:05:52.419" v="422" actId="255"/>
          <ac:spMkLst>
            <pc:docMk/>
            <pc:sldMk cId="2692309539" sldId="336"/>
            <ac:spMk id="4" creationId="{3D7C4ECF-9903-4203-88D5-BEF7375FB51E}"/>
          </ac:spMkLst>
        </pc:spChg>
        <pc:graphicFrameChg chg="mod modGraphic">
          <ac:chgData name="Knapp, Michael" userId="fcf232ff-5bad-4a93-bfb9-6f9f54b78dc6" providerId="ADAL" clId="{93C50D7A-1C8A-4589-BFC2-A153169A7D07}" dt="2021-08-20T13:29:17.533" v="482" actId="20577"/>
          <ac:graphicFrameMkLst>
            <pc:docMk/>
            <pc:sldMk cId="2692309539" sldId="336"/>
            <ac:graphicFrameMk id="5" creationId="{3D2B5EE7-EFA9-43F1-BAFE-9CD4515119DA}"/>
          </ac:graphicFrameMkLst>
        </pc:graphicFrameChg>
      </pc:sldChg>
      <pc:sldChg chg="addSp delSp modSp new mod">
        <pc:chgData name="Knapp, Michael" userId="fcf232ff-5bad-4a93-bfb9-6f9f54b78dc6" providerId="ADAL" clId="{93C50D7A-1C8A-4589-BFC2-A153169A7D07}" dt="2021-08-20T13:31:58.567" v="521" actId="1076"/>
        <pc:sldMkLst>
          <pc:docMk/>
          <pc:sldMk cId="3161125403" sldId="337"/>
        </pc:sldMkLst>
        <pc:spChg chg="add mod">
          <ac:chgData name="Knapp, Michael" userId="fcf232ff-5bad-4a93-bfb9-6f9f54b78dc6" providerId="ADAL" clId="{93C50D7A-1C8A-4589-BFC2-A153169A7D07}" dt="2021-08-20T13:31:58.567" v="521" actId="1076"/>
          <ac:spMkLst>
            <pc:docMk/>
            <pc:sldMk cId="3161125403" sldId="337"/>
            <ac:spMk id="7" creationId="{70118B28-2C90-4AF8-B91D-42AE8E23D779}"/>
          </ac:spMkLst>
        </pc:spChg>
        <pc:picChg chg="add mod">
          <ac:chgData name="Knapp, Michael" userId="fcf232ff-5bad-4a93-bfb9-6f9f54b78dc6" providerId="ADAL" clId="{93C50D7A-1C8A-4589-BFC2-A153169A7D07}" dt="2021-08-20T13:26:26.221" v="449" actId="1076"/>
          <ac:picMkLst>
            <pc:docMk/>
            <pc:sldMk cId="3161125403" sldId="337"/>
            <ac:picMk id="4" creationId="{08BC3448-BA3D-4971-8BD3-FD990986EFEA}"/>
          </ac:picMkLst>
        </pc:picChg>
        <pc:picChg chg="add del mod">
          <ac:chgData name="Knapp, Michael" userId="fcf232ff-5bad-4a93-bfb9-6f9f54b78dc6" providerId="ADAL" clId="{93C50D7A-1C8A-4589-BFC2-A153169A7D07}" dt="2021-08-20T13:26:05.455" v="447" actId="478"/>
          <ac:picMkLst>
            <pc:docMk/>
            <pc:sldMk cId="3161125403" sldId="337"/>
            <ac:picMk id="6" creationId="{16BF0B0D-443B-4B6A-9050-A9FB3EEE8CD3}"/>
          </ac:picMkLst>
        </pc:picChg>
      </pc:sldChg>
      <pc:sldChg chg="addSp modSp new mod">
        <pc:chgData name="Knapp, Michael" userId="fcf232ff-5bad-4a93-bfb9-6f9f54b78dc6" providerId="ADAL" clId="{93C50D7A-1C8A-4589-BFC2-A153169A7D07}" dt="2021-08-20T13:32:07.443" v="522"/>
        <pc:sldMkLst>
          <pc:docMk/>
          <pc:sldMk cId="378449880" sldId="338"/>
        </pc:sldMkLst>
        <pc:spChg chg="add">
          <ac:chgData name="Knapp, Michael" userId="fcf232ff-5bad-4a93-bfb9-6f9f54b78dc6" providerId="ADAL" clId="{93C50D7A-1C8A-4589-BFC2-A153169A7D07}" dt="2021-08-20T13:32:07.443" v="522"/>
          <ac:spMkLst>
            <pc:docMk/>
            <pc:sldMk cId="378449880" sldId="338"/>
            <ac:spMk id="4" creationId="{71390AAE-7EF2-4A21-8058-6891B7D0EAA7}"/>
          </ac:spMkLst>
        </pc:spChg>
        <pc:picChg chg="add mod">
          <ac:chgData name="Knapp, Michael" userId="fcf232ff-5bad-4a93-bfb9-6f9f54b78dc6" providerId="ADAL" clId="{93C50D7A-1C8A-4589-BFC2-A153169A7D07}" dt="2021-08-20T13:26:18.734" v="448" actId="1076"/>
          <ac:picMkLst>
            <pc:docMk/>
            <pc:sldMk cId="378449880" sldId="338"/>
            <ac:picMk id="3" creationId="{2A539A32-136D-44D0-874B-C0543B83068B}"/>
          </ac:picMkLst>
        </pc:picChg>
      </pc:sldChg>
      <pc:sldChg chg="modSp add mod">
        <pc:chgData name="Knapp, Michael" userId="fcf232ff-5bad-4a93-bfb9-6f9f54b78dc6" providerId="ADAL" clId="{93C50D7A-1C8A-4589-BFC2-A153169A7D07}" dt="2021-08-20T13:38:08.149" v="612" actId="20577"/>
        <pc:sldMkLst>
          <pc:docMk/>
          <pc:sldMk cId="4049279772" sldId="339"/>
        </pc:sldMkLst>
        <pc:spChg chg="mod">
          <ac:chgData name="Knapp, Michael" userId="fcf232ff-5bad-4a93-bfb9-6f9f54b78dc6" providerId="ADAL" clId="{93C50D7A-1C8A-4589-BFC2-A153169A7D07}" dt="2021-08-20T13:34:24.570" v="548" actId="20577"/>
          <ac:spMkLst>
            <pc:docMk/>
            <pc:sldMk cId="4049279772" sldId="339"/>
            <ac:spMk id="4" creationId="{6E78FA8E-9A82-4777-BB6C-A680EEF77D1E}"/>
          </ac:spMkLst>
        </pc:spChg>
        <pc:spChg chg="mod">
          <ac:chgData name="Knapp, Michael" userId="fcf232ff-5bad-4a93-bfb9-6f9f54b78dc6" providerId="ADAL" clId="{93C50D7A-1C8A-4589-BFC2-A153169A7D07}" dt="2021-08-20T13:38:08.149" v="612" actId="20577"/>
          <ac:spMkLst>
            <pc:docMk/>
            <pc:sldMk cId="4049279772" sldId="339"/>
            <ac:spMk id="6" creationId="{E5E4D1E3-E3B1-4EE9-B75A-6E1B7AA8A319}"/>
          </ac:spMkLst>
        </pc:spChg>
      </pc:sldChg>
      <pc:sldChg chg="addSp delSp modSp add mod">
        <pc:chgData name="Knapp, Michael" userId="fcf232ff-5bad-4a93-bfb9-6f9f54b78dc6" providerId="ADAL" clId="{93C50D7A-1C8A-4589-BFC2-A153169A7D07}" dt="2021-08-20T15:10:19.886" v="1038" actId="20577"/>
        <pc:sldMkLst>
          <pc:docMk/>
          <pc:sldMk cId="614167806" sldId="340"/>
        </pc:sldMkLst>
        <pc:spChg chg="add mod">
          <ac:chgData name="Knapp, Michael" userId="fcf232ff-5bad-4a93-bfb9-6f9f54b78dc6" providerId="ADAL" clId="{93C50D7A-1C8A-4589-BFC2-A153169A7D07}" dt="2021-08-20T15:10:19.886" v="1038" actId="20577"/>
          <ac:spMkLst>
            <pc:docMk/>
            <pc:sldMk cId="614167806" sldId="340"/>
            <ac:spMk id="5" creationId="{8FF50FE4-5E60-48B9-94D4-E6E5FF3ADBA7}"/>
          </ac:spMkLst>
        </pc:spChg>
        <pc:picChg chg="del">
          <ac:chgData name="Knapp, Michael" userId="fcf232ff-5bad-4a93-bfb9-6f9f54b78dc6" providerId="ADAL" clId="{93C50D7A-1C8A-4589-BFC2-A153169A7D07}" dt="2021-08-20T15:03:13.062" v="664" actId="478"/>
          <ac:picMkLst>
            <pc:docMk/>
            <pc:sldMk cId="614167806" sldId="340"/>
            <ac:picMk id="3" creationId="{2A539A32-136D-44D0-874B-C0543B83068B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8/20/2021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8/20/2021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rgbClr val="82B1C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rgbClr val="82B1C9"/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3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35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661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8" r:id="rId6"/>
    <p:sldLayoutId id="2147483659" r:id="rId7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blecouteur@mwcog.org" TargetMode="External"/><Relationship Id="rId2" Type="http://schemas.openxmlformats.org/officeDocument/2006/relationships/hyperlink" Target="mailto:Michael.knapp@montgomerycountymd.gov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2A89D1F-904A-41ED-9D71-5B346A10AC84}"/>
              </a:ext>
            </a:extLst>
          </p:cNvPr>
          <p:cNvSpPr txBox="1">
            <a:spLocks/>
          </p:cNvSpPr>
          <p:nvPr/>
        </p:nvSpPr>
        <p:spPr>
          <a:xfrm>
            <a:off x="2057400" y="51517"/>
            <a:ext cx="7086600" cy="1905000"/>
          </a:xfrm>
          <a:prstGeom prst="rect">
            <a:avLst/>
          </a:prstGeom>
        </p:spPr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  <a:p>
            <a:r>
              <a:rPr lang="en-US" dirty="0"/>
              <a:t> REGIONAL TREE CANOPY COMMITTEE</a:t>
            </a:r>
          </a:p>
          <a:p>
            <a:r>
              <a:rPr lang="en-US" sz="2000" b="1" dirty="0">
                <a:latin typeface="Franklin Gothic Book" panose="020B0503020102020204" pitchFamily="34" charset="0"/>
              </a:rPr>
              <a:t>August 2021 Update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35ABD8-E9C2-4C3F-B357-8B802A48DF7F}"/>
              </a:ext>
            </a:extLst>
          </p:cNvPr>
          <p:cNvSpPr txBox="1"/>
          <p:nvPr/>
        </p:nvSpPr>
        <p:spPr>
          <a:xfrm>
            <a:off x="2286000" y="4994944"/>
            <a:ext cx="716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Franklin Gothic Book" panose="020B0503020102020204" pitchFamily="34" charset="0"/>
              </a:rPr>
              <a:t>Michael Knapp – DPS Urban Forester, Montgomery County MD</a:t>
            </a:r>
            <a:endParaRPr lang="en-US" b="1" dirty="0">
              <a:latin typeface="Franklin Gothic Book" panose="020B0503020102020204" pitchFamily="34" charset="0"/>
            </a:endParaRPr>
          </a:p>
          <a:p>
            <a:r>
              <a:rPr lang="en-US" dirty="0">
                <a:latin typeface="Franklin Gothic Book" panose="020B0503020102020204" pitchFamily="34" charset="0"/>
              </a:rPr>
              <a:t>Brian M. LeCouteur – Principal Planner / Urban Forester - MWCOG </a:t>
            </a:r>
            <a:endParaRPr lang="en-US" b="1" dirty="0"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337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C1E6FA5-2FD3-46AD-B8FC-66B30CFDE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86F69-2D27-40E5-88B9-9E9EE3A9E62E}"/>
              </a:ext>
            </a:extLst>
          </p:cNvPr>
          <p:cNvSpPr txBox="1">
            <a:spLocks/>
          </p:cNvSpPr>
          <p:nvPr/>
        </p:nvSpPr>
        <p:spPr>
          <a:xfrm>
            <a:off x="661481" y="1837144"/>
            <a:ext cx="8330119" cy="4470181"/>
          </a:xfrm>
          <a:prstGeom prst="rect">
            <a:avLst/>
          </a:prstGeom>
        </p:spPr>
        <p:txBody>
          <a:bodyPr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5000"/>
              </a:lnSpc>
              <a:spcBef>
                <a:spcPts val="0"/>
              </a:spcBef>
              <a:buNone/>
              <a:tabLst>
                <a:tab pos="1257300" algn="l"/>
              </a:tabLst>
            </a:pPr>
            <a:r>
              <a:rPr lang="en-US" sz="2000" dirty="0">
                <a:ea typeface="Calibri"/>
                <a:cs typeface="Times New Roman"/>
              </a:rPr>
              <a:t>January 2019 - CEEPC Resolution to Broad to form a regional tree committee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  <a:tabLst>
                <a:tab pos="1257300" algn="l"/>
              </a:tabLst>
            </a:pPr>
            <a:endParaRPr lang="en-US" sz="1000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  <a:tabLst>
                <a:tab pos="1257300" algn="l"/>
              </a:tabLst>
            </a:pPr>
            <a:r>
              <a:rPr lang="en-US" sz="2000" dirty="0">
                <a:ea typeface="Calibri"/>
                <a:cs typeface="Times New Roman"/>
              </a:rPr>
              <a:t>February 2019 – Wash COG board endorses establishment of RTCS. Charged with creating policies and recommendations to encourage COG communities to: 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  <a:tabLst>
                <a:tab pos="1257300" algn="l"/>
              </a:tabLst>
            </a:pPr>
            <a:endParaRPr lang="en-US" sz="1000" dirty="0">
              <a:ea typeface="Calibri"/>
              <a:cs typeface="Times New Roman"/>
            </a:endParaRPr>
          </a:p>
          <a:p>
            <a:pPr lvl="1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1257300" algn="l"/>
              </a:tabLst>
            </a:pPr>
            <a:r>
              <a:rPr lang="en-US" sz="1800" dirty="0">
                <a:ea typeface="Calibri"/>
                <a:cs typeface="Times New Roman"/>
              </a:rPr>
              <a:t>Protect, manage, and expand tree and forest resources </a:t>
            </a:r>
          </a:p>
          <a:p>
            <a:pPr lvl="1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1257300" algn="l"/>
              </a:tabLst>
            </a:pPr>
            <a:r>
              <a:rPr lang="en-US" sz="1800" dirty="0">
                <a:ea typeface="Calibri"/>
                <a:cs typeface="Times New Roman"/>
              </a:rPr>
              <a:t>Strengthen local urban forestry programs</a:t>
            </a:r>
          </a:p>
          <a:p>
            <a:pPr lvl="1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1257300" algn="l"/>
              </a:tabLst>
            </a:pPr>
            <a:r>
              <a:rPr lang="en-US" sz="1800" dirty="0">
                <a:ea typeface="Calibri"/>
                <a:cs typeface="Times New Roman"/>
              </a:rPr>
              <a:t>Inspire the community to take ownership of tree conservation efforts</a:t>
            </a:r>
          </a:p>
          <a:p>
            <a:pPr lvl="1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1257300" algn="l"/>
              </a:tabLst>
            </a:pPr>
            <a:r>
              <a:rPr lang="en-US" sz="1800" dirty="0">
                <a:ea typeface="Calibri"/>
                <a:cs typeface="Times New Roman"/>
              </a:rPr>
              <a:t>Integrating urban forestry into local and regional planning processes</a:t>
            </a:r>
          </a:p>
          <a:p>
            <a:pPr lvl="1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1257300" algn="l"/>
              </a:tabLst>
            </a:pPr>
            <a:r>
              <a:rPr lang="en-US" sz="1800" dirty="0">
                <a:ea typeface="Calibri"/>
                <a:cs typeface="Times New Roman"/>
              </a:rPr>
              <a:t>Monitor the long-term effectiveness of regional tree conservation efforts and programs</a:t>
            </a:r>
          </a:p>
          <a:p>
            <a:pPr lvl="1">
              <a:lnSpc>
                <a:spcPct val="115000"/>
              </a:lnSpc>
              <a:spcBef>
                <a:spcPts val="0"/>
              </a:spcBef>
              <a:tabLst>
                <a:tab pos="1257300" algn="l"/>
              </a:tabLst>
            </a:pPr>
            <a:endParaRPr lang="en-US" sz="1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Bef>
                <a:spcPts val="0"/>
              </a:spcBef>
              <a:tabLst>
                <a:tab pos="1257300" algn="l"/>
              </a:tabLst>
            </a:pPr>
            <a:endParaRPr lang="en-US" sz="1400" dirty="0">
              <a:ea typeface="Calibri"/>
              <a:cs typeface="Times New Roman"/>
            </a:endParaRPr>
          </a:p>
          <a:p>
            <a:pPr marL="117475" indent="-117475">
              <a:lnSpc>
                <a:spcPct val="115000"/>
              </a:lnSpc>
              <a:spcBef>
                <a:spcPts val="0"/>
              </a:spcBef>
              <a:buFont typeface="Arial"/>
              <a:buNone/>
              <a:tabLst>
                <a:tab pos="1257300" algn="l"/>
              </a:tabLst>
            </a:pPr>
            <a:endParaRPr lang="en-US" sz="2400" dirty="0">
              <a:latin typeface="Calibri" pitchFamily="34" charset="0"/>
              <a:ea typeface="Times New Roman"/>
              <a:cs typeface="Times New Roman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EFD1BB7-7F22-4238-A13F-6E4B55F17DE2}"/>
              </a:ext>
            </a:extLst>
          </p:cNvPr>
          <p:cNvSpPr txBox="1">
            <a:spLocks/>
          </p:cNvSpPr>
          <p:nvPr/>
        </p:nvSpPr>
        <p:spPr>
          <a:xfrm>
            <a:off x="1093751" y="106397"/>
            <a:ext cx="7125113" cy="137478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Franklin Gothic Book" panose="020B0503020102020204" pitchFamily="34" charset="0"/>
              </a:rPr>
              <a:t>Regional Tree Canopy Subcommittee</a:t>
            </a:r>
          </a:p>
        </p:txBody>
      </p:sp>
    </p:spTree>
    <p:extLst>
      <p:ext uri="{BB962C8B-B14F-4D97-AF65-F5344CB8AC3E}">
        <p14:creationId xmlns:p14="http://schemas.microsoft.com/office/powerpoint/2010/main" val="32693040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9AD29FF-519F-47BE-AA02-99F466B63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2C80909-37C0-4F89-AA38-39E1B174CDB4}"/>
              </a:ext>
            </a:extLst>
          </p:cNvPr>
          <p:cNvSpPr txBox="1">
            <a:spLocks/>
          </p:cNvSpPr>
          <p:nvPr/>
        </p:nvSpPr>
        <p:spPr>
          <a:xfrm>
            <a:off x="1093751" y="106397"/>
            <a:ext cx="7125113" cy="137478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Franklin Gothic Book" panose="020B0503020102020204" pitchFamily="34" charset="0"/>
              </a:rPr>
              <a:t>Regional Tree Canopy Subcommittee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7EB8724-CBB3-45B5-9BF0-F28FE0D5923E}"/>
              </a:ext>
            </a:extLst>
          </p:cNvPr>
          <p:cNvSpPr txBox="1">
            <a:spLocks/>
          </p:cNvSpPr>
          <p:nvPr/>
        </p:nvSpPr>
        <p:spPr>
          <a:xfrm>
            <a:off x="661481" y="1787765"/>
            <a:ext cx="8330119" cy="4199524"/>
          </a:xfrm>
          <a:prstGeom prst="rect">
            <a:avLst/>
          </a:prstGeom>
        </p:spPr>
        <p:txBody>
          <a:bodyPr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ts val="0"/>
              </a:spcBef>
              <a:buClr>
                <a:schemeClr val="tx1"/>
              </a:buClr>
            </a:pPr>
            <a:r>
              <a:rPr lang="en-US" sz="2000" dirty="0">
                <a:ea typeface="Calibri"/>
                <a:cs typeface="Times New Roman"/>
              </a:rPr>
              <a:t>COG invited 14 participants from various COG Member jurisdictions, plus      two NGOs, and COG Staff (17 total)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Clr>
                <a:schemeClr val="tx1"/>
              </a:buClr>
              <a:buNone/>
            </a:pPr>
            <a:endParaRPr lang="en-US" sz="2000" dirty="0">
              <a:ea typeface="Calibri"/>
              <a:cs typeface="Times New Roman"/>
            </a:endParaRPr>
          </a:p>
          <a:p>
            <a:pPr>
              <a:lnSpc>
                <a:spcPct val="130000"/>
              </a:lnSpc>
              <a:spcBef>
                <a:spcPts val="0"/>
              </a:spcBef>
              <a:buClr>
                <a:schemeClr val="tx1"/>
              </a:buClr>
            </a:pPr>
            <a:r>
              <a:rPr lang="en-US" sz="2000" dirty="0">
                <a:ea typeface="Calibri"/>
                <a:cs typeface="Times New Roman"/>
              </a:rPr>
              <a:t>Original two-year work plan based on recommendations of the 2018 </a:t>
            </a:r>
            <a:r>
              <a:rPr lang="en-US" sz="2000" i="1" dirty="0">
                <a:ea typeface="Calibri"/>
                <a:cs typeface="Times New Roman"/>
              </a:rPr>
              <a:t>Regional Tree Canopy Management Strategy Report</a:t>
            </a:r>
          </a:p>
          <a:p>
            <a:pPr>
              <a:lnSpc>
                <a:spcPct val="130000"/>
              </a:lnSpc>
              <a:spcBef>
                <a:spcPts val="0"/>
              </a:spcBef>
              <a:buClr>
                <a:schemeClr val="tx1"/>
              </a:buClr>
            </a:pPr>
            <a:endParaRPr lang="en-US" sz="2000" i="1" dirty="0">
              <a:ea typeface="Calibri"/>
              <a:cs typeface="Times New Roman"/>
            </a:endParaRPr>
          </a:p>
          <a:p>
            <a:pPr>
              <a:lnSpc>
                <a:spcPct val="130000"/>
              </a:lnSpc>
              <a:spcBef>
                <a:spcPts val="0"/>
              </a:spcBef>
              <a:buClr>
                <a:schemeClr val="tx1"/>
              </a:buClr>
            </a:pPr>
            <a:r>
              <a:rPr lang="en-US" sz="2000" dirty="0">
                <a:ea typeface="Calibri"/>
                <a:cs typeface="Times New Roman"/>
              </a:rPr>
              <a:t>Deliverables based on what could be accomplished within a two-year timeframe</a:t>
            </a:r>
          </a:p>
          <a:p>
            <a:pPr>
              <a:lnSpc>
                <a:spcPct val="130000"/>
              </a:lnSpc>
              <a:spcBef>
                <a:spcPts val="0"/>
              </a:spcBef>
              <a:buClr>
                <a:schemeClr val="tx1"/>
              </a:buClr>
            </a:pPr>
            <a:endParaRPr lang="en-US" sz="2000" dirty="0">
              <a:ea typeface="Calibri"/>
              <a:cs typeface="Times New Roman"/>
            </a:endParaRPr>
          </a:p>
          <a:p>
            <a:pPr>
              <a:lnSpc>
                <a:spcPct val="130000"/>
              </a:lnSpc>
              <a:spcBef>
                <a:spcPts val="0"/>
              </a:spcBef>
              <a:buClr>
                <a:schemeClr val="tx1"/>
              </a:buClr>
            </a:pPr>
            <a:r>
              <a:rPr lang="en-US" sz="2000" dirty="0">
                <a:ea typeface="Calibri"/>
                <a:cs typeface="Times New Roman"/>
              </a:rPr>
              <a:t>Kick-off Meeting on June 14, 2019</a:t>
            </a:r>
          </a:p>
          <a:p>
            <a:pPr marL="117475" indent="-117475">
              <a:lnSpc>
                <a:spcPct val="115000"/>
              </a:lnSpc>
              <a:spcBef>
                <a:spcPts val="0"/>
              </a:spcBef>
              <a:buFont typeface="Arial"/>
              <a:buNone/>
              <a:tabLst>
                <a:tab pos="1257300" algn="l"/>
              </a:tabLst>
            </a:pPr>
            <a:endParaRPr lang="en-US" sz="2400" dirty="0">
              <a:latin typeface="Calibri" pitchFamily="34" charset="0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58299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B8E7B58-ED79-4765-9CD1-F493266DD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785E9A3-5CFF-4B91-9726-91898FE2B07E}"/>
              </a:ext>
            </a:extLst>
          </p:cNvPr>
          <p:cNvSpPr txBox="1">
            <a:spLocks/>
          </p:cNvSpPr>
          <p:nvPr/>
        </p:nvSpPr>
        <p:spPr>
          <a:xfrm>
            <a:off x="646112" y="609600"/>
            <a:ext cx="7583490" cy="839821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0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9B45103-FC02-48B5-914F-79A433A5CAA4}"/>
              </a:ext>
            </a:extLst>
          </p:cNvPr>
          <p:cNvSpPr txBox="1">
            <a:spLocks/>
          </p:cNvSpPr>
          <p:nvPr/>
        </p:nvSpPr>
        <p:spPr>
          <a:xfrm>
            <a:off x="1093751" y="106397"/>
            <a:ext cx="7125113" cy="137478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Franklin Gothic Book" panose="020B0503020102020204" pitchFamily="34" charset="0"/>
              </a:rPr>
              <a:t>Tree Canopy Management Strategy Report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8F021E7-C208-45E7-985D-B2C98F757D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0453" y="1639952"/>
            <a:ext cx="4304587" cy="333767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85B29E0-B363-4B63-8F39-D23B34EEE4FF}"/>
              </a:ext>
            </a:extLst>
          </p:cNvPr>
          <p:cNvSpPr txBox="1"/>
          <p:nvPr/>
        </p:nvSpPr>
        <p:spPr>
          <a:xfrm>
            <a:off x="1093751" y="5353397"/>
            <a:ext cx="72229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https://www.mwcog.org/documents/tree-canopy-management-strategy/</a:t>
            </a:r>
          </a:p>
        </p:txBody>
      </p:sp>
    </p:spTree>
    <p:extLst>
      <p:ext uri="{BB962C8B-B14F-4D97-AF65-F5344CB8AC3E}">
        <p14:creationId xmlns:p14="http://schemas.microsoft.com/office/powerpoint/2010/main" val="16789131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6253B51-319B-482A-B99F-24FE37DE35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5833" y="1252400"/>
            <a:ext cx="4323225" cy="5183958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9AD29FF-519F-47BE-AA02-99F466B63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2C80909-37C0-4F89-AA38-39E1B174CDB4}"/>
              </a:ext>
            </a:extLst>
          </p:cNvPr>
          <p:cNvSpPr txBox="1">
            <a:spLocks/>
          </p:cNvSpPr>
          <p:nvPr/>
        </p:nvSpPr>
        <p:spPr>
          <a:xfrm>
            <a:off x="1093751" y="106397"/>
            <a:ext cx="7125113" cy="137478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Franklin Gothic Book" panose="020B0503020102020204" pitchFamily="34" charset="0"/>
              </a:rPr>
              <a:t>Tree Conservation Cookbook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7EB8724-CBB3-45B5-9BF0-F28FE0D5923E}"/>
              </a:ext>
            </a:extLst>
          </p:cNvPr>
          <p:cNvSpPr txBox="1">
            <a:spLocks/>
          </p:cNvSpPr>
          <p:nvPr/>
        </p:nvSpPr>
        <p:spPr>
          <a:xfrm>
            <a:off x="661481" y="1632316"/>
            <a:ext cx="8330119" cy="4470181"/>
          </a:xfrm>
          <a:prstGeom prst="rect">
            <a:avLst/>
          </a:prstGeom>
        </p:spPr>
        <p:txBody>
          <a:bodyPr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7475" indent="-117475">
              <a:lnSpc>
                <a:spcPct val="115000"/>
              </a:lnSpc>
              <a:spcBef>
                <a:spcPts val="0"/>
              </a:spcBef>
              <a:buFont typeface="Arial"/>
              <a:buNone/>
              <a:tabLst>
                <a:tab pos="1257300" algn="l"/>
              </a:tabLst>
            </a:pPr>
            <a:endParaRPr lang="en-US" sz="2400" dirty="0">
              <a:latin typeface="Calibri" pitchFamily="34" charset="0"/>
              <a:ea typeface="Times New Roman"/>
              <a:cs typeface="Times New Roman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3C0C9F3-2B92-436F-8834-CB26ABA8594F}"/>
              </a:ext>
            </a:extLst>
          </p:cNvPr>
          <p:cNvSpPr txBox="1">
            <a:spLocks/>
          </p:cNvSpPr>
          <p:nvPr/>
        </p:nvSpPr>
        <p:spPr>
          <a:xfrm>
            <a:off x="813882" y="1159232"/>
            <a:ext cx="3911952" cy="4939975"/>
          </a:xfrm>
          <a:prstGeom prst="rect">
            <a:avLst/>
          </a:prstGeom>
        </p:spPr>
        <p:txBody>
          <a:bodyPr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/>
              <a:t>The </a:t>
            </a:r>
            <a:r>
              <a:rPr lang="en-US" sz="2000" b="1" dirty="0"/>
              <a:t>Tree Canopy Management Strategy Report </a:t>
            </a:r>
            <a:r>
              <a:rPr lang="en-US" sz="2000" dirty="0"/>
              <a:t>included a recommendation to “</a:t>
            </a:r>
            <a:r>
              <a:rPr lang="en-US" sz="2000" i="1" dirty="0"/>
              <a:t>Examine local tree-related policies and ordinances for opportunities to enhance and strengthen tree preservation and maintenance policies.</a:t>
            </a:r>
            <a:r>
              <a:rPr lang="en-US" sz="2000" dirty="0"/>
              <a:t>” </a:t>
            </a:r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sz="2000" dirty="0"/>
              <a:t>In response, RTCS developed the </a:t>
            </a:r>
            <a:r>
              <a:rPr lang="en-US" sz="2000" b="1" i="1" dirty="0"/>
              <a:t>Tree Conservation Cookbook </a:t>
            </a:r>
            <a:r>
              <a:rPr lang="en-US" sz="2000" dirty="0"/>
              <a:t>which provides examples of regulatory and technical language that jurisdictions can consult when strengthening local regulations, policies, and programs. </a:t>
            </a:r>
          </a:p>
        </p:txBody>
      </p:sp>
    </p:spTree>
    <p:extLst>
      <p:ext uri="{BB962C8B-B14F-4D97-AF65-F5344CB8AC3E}">
        <p14:creationId xmlns:p14="http://schemas.microsoft.com/office/powerpoint/2010/main" val="97538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9AD29FF-519F-47BE-AA02-99F466B63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2C80909-37C0-4F89-AA38-39E1B174CDB4}"/>
              </a:ext>
            </a:extLst>
          </p:cNvPr>
          <p:cNvSpPr txBox="1">
            <a:spLocks/>
          </p:cNvSpPr>
          <p:nvPr/>
        </p:nvSpPr>
        <p:spPr>
          <a:xfrm>
            <a:off x="1093751" y="106397"/>
            <a:ext cx="7125113" cy="137478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Franklin Gothic Book" panose="020B0503020102020204" pitchFamily="34" charset="0"/>
              </a:rPr>
              <a:t>Tree Conservation Cookbook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7EB8724-CBB3-45B5-9BF0-F28FE0D5923E}"/>
              </a:ext>
            </a:extLst>
          </p:cNvPr>
          <p:cNvSpPr txBox="1">
            <a:spLocks/>
          </p:cNvSpPr>
          <p:nvPr/>
        </p:nvSpPr>
        <p:spPr>
          <a:xfrm>
            <a:off x="661481" y="1632316"/>
            <a:ext cx="8330119" cy="4470181"/>
          </a:xfrm>
          <a:prstGeom prst="rect">
            <a:avLst/>
          </a:prstGeom>
        </p:spPr>
        <p:txBody>
          <a:bodyPr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7475" indent="-117475">
              <a:lnSpc>
                <a:spcPct val="115000"/>
              </a:lnSpc>
              <a:spcBef>
                <a:spcPts val="0"/>
              </a:spcBef>
              <a:buFont typeface="Arial"/>
              <a:buNone/>
              <a:tabLst>
                <a:tab pos="1257300" algn="l"/>
              </a:tabLst>
            </a:pPr>
            <a:endParaRPr lang="en-US" sz="2400" dirty="0">
              <a:latin typeface="Calibri" pitchFamily="34" charset="0"/>
              <a:ea typeface="Times New Roman"/>
              <a:cs typeface="Times New Roman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3C0C9F3-2B92-436F-8834-CB26ABA8594F}"/>
              </a:ext>
            </a:extLst>
          </p:cNvPr>
          <p:cNvSpPr txBox="1">
            <a:spLocks/>
          </p:cNvSpPr>
          <p:nvPr/>
        </p:nvSpPr>
        <p:spPr>
          <a:xfrm>
            <a:off x="813882" y="1159232"/>
            <a:ext cx="3911952" cy="4939975"/>
          </a:xfrm>
          <a:prstGeom prst="rect">
            <a:avLst/>
          </a:prstGeom>
        </p:spPr>
        <p:txBody>
          <a:bodyPr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 dirty="0"/>
          </a:p>
          <a:p>
            <a:pPr marL="0" indent="0">
              <a:buNone/>
            </a:pPr>
            <a:r>
              <a:rPr lang="en-US" sz="2000" dirty="0"/>
              <a:t>Document mimics a cookbook - with contents separated into two categories:</a:t>
            </a:r>
          </a:p>
          <a:p>
            <a:endParaRPr lang="en-US" sz="2000" b="1" i="1" dirty="0"/>
          </a:p>
          <a:p>
            <a:r>
              <a:rPr lang="en-US" sz="2000" b="1" i="1" dirty="0"/>
              <a:t>17 Essential Recipes </a:t>
            </a:r>
            <a:r>
              <a:rPr lang="en-US" sz="2000" dirty="0"/>
              <a:t>represent “must have” ordinance/policy features</a:t>
            </a:r>
          </a:p>
          <a:p>
            <a:endParaRPr lang="en-US" sz="2000" b="1" i="1" dirty="0"/>
          </a:p>
          <a:p>
            <a:r>
              <a:rPr lang="en-US" sz="2000" b="1" i="1" dirty="0"/>
              <a:t>7 Side Dishes </a:t>
            </a:r>
            <a:r>
              <a:rPr lang="en-US" sz="2000" dirty="0"/>
              <a:t>represent features that localities may find useful to address specific conditions or concerns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31A900-6A2B-4D09-B18D-DE4FC37772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5833" y="1252400"/>
            <a:ext cx="4323225" cy="518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889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1F30A8A-72DD-469F-A794-7C227F564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E78FA8E-9A82-4777-BB6C-A680EEF77D1E}"/>
              </a:ext>
            </a:extLst>
          </p:cNvPr>
          <p:cNvSpPr txBox="1">
            <a:spLocks/>
          </p:cNvSpPr>
          <p:nvPr/>
        </p:nvSpPr>
        <p:spPr>
          <a:xfrm>
            <a:off x="1093751" y="106397"/>
            <a:ext cx="7125113" cy="137478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Current RTCS Project</a:t>
            </a:r>
            <a:endParaRPr lang="en-US" dirty="0">
              <a:latin typeface="Franklin Gothic Book" panose="020B05030201020202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A175058-D428-40B0-A651-4CE0B90E7538}"/>
              </a:ext>
            </a:extLst>
          </p:cNvPr>
          <p:cNvSpPr txBox="1">
            <a:spLocks/>
          </p:cNvSpPr>
          <p:nvPr/>
        </p:nvSpPr>
        <p:spPr>
          <a:xfrm>
            <a:off x="813881" y="1314922"/>
            <a:ext cx="8330119" cy="4939975"/>
          </a:xfrm>
          <a:prstGeom prst="rect">
            <a:avLst/>
          </a:prstGeom>
        </p:spPr>
        <p:txBody>
          <a:bodyPr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5E4D1E3-E3B1-4EE9-B75A-6E1B7AA8A319}"/>
              </a:ext>
            </a:extLst>
          </p:cNvPr>
          <p:cNvSpPr txBox="1">
            <a:spLocks/>
          </p:cNvSpPr>
          <p:nvPr/>
        </p:nvSpPr>
        <p:spPr>
          <a:xfrm>
            <a:off x="587265" y="1313933"/>
            <a:ext cx="8330119" cy="4734597"/>
          </a:xfrm>
          <a:prstGeom prst="rect">
            <a:avLst/>
          </a:prstGeom>
        </p:spPr>
        <p:txBody>
          <a:bodyPr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>
                <a:latin typeface="Franklin Gothic Book" panose="020B0503020102020204" pitchFamily="34" charset="0"/>
                <a:ea typeface="Times New Roman"/>
                <a:cs typeface="Times New Roman"/>
              </a:rPr>
              <a:t>Tree Canopy Goals and Metrics for the Metropolitan Washington Region </a:t>
            </a:r>
          </a:p>
          <a:p>
            <a:pPr marL="0" indent="0">
              <a:buNone/>
            </a:pPr>
            <a:endParaRPr lang="en-US" sz="2400" dirty="0">
              <a:latin typeface="Franklin Gothic Book" panose="020B0503020102020204" pitchFamily="34" charset="0"/>
              <a:ea typeface="Times New Roman"/>
              <a:cs typeface="Times New Roman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Book" panose="020B0503020102020204" pitchFamily="34" charset="0"/>
                <a:ea typeface="Times New Roman"/>
                <a:cs typeface="Times New Roman"/>
              </a:rPr>
              <a:t>Historic and current tree canopy levels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Book" panose="020B0503020102020204" pitchFamily="34" charset="0"/>
                <a:ea typeface="Times New Roman"/>
                <a:cs typeface="Times New Roman"/>
              </a:rPr>
              <a:t>Tree canopy targets for land uses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Book" panose="020B0503020102020204" pitchFamily="34" charset="0"/>
                <a:ea typeface="Times New Roman"/>
                <a:cs typeface="Times New Roman"/>
              </a:rPr>
              <a:t>Tree canopy goals based on human population densities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Book" panose="020B0503020102020204" pitchFamily="34" charset="0"/>
                <a:ea typeface="Times New Roman"/>
                <a:cs typeface="Times New Roman"/>
              </a:rPr>
              <a:t>A Regional Tree Canopy Goal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Book" panose="020B0503020102020204" pitchFamily="34" charset="0"/>
                <a:ea typeface="Times New Roman"/>
                <a:cs typeface="Times New Roman"/>
              </a:rPr>
              <a:t>Metrics to evaluate success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Book" panose="020B0503020102020204" pitchFamily="34" charset="0"/>
                <a:ea typeface="Times New Roman"/>
                <a:cs typeface="Times New Roman"/>
              </a:rPr>
              <a:t>Goals presented as “living” with need to re-evaluate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/>
              <a:t>2013-14 land cover using NAIP 1-meter imagery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2400" dirty="0">
              <a:latin typeface="Franklin Gothic Book" panose="020B0503020102020204" pitchFamily="34" charset="0"/>
              <a:ea typeface="Times New Roman"/>
              <a:cs typeface="Times New Roman"/>
            </a:endParaRPr>
          </a:p>
          <a:p>
            <a:endParaRPr lang="en-US" sz="1800" dirty="0">
              <a:latin typeface="Franklin Gothic Book" panose="020B0503020102020204" pitchFamily="34" charset="0"/>
              <a:ea typeface="Times New Roman"/>
              <a:cs typeface="Times New Roman"/>
            </a:endParaRPr>
          </a:p>
          <a:p>
            <a:endParaRPr lang="en-US" sz="1800" dirty="0">
              <a:latin typeface="Franklin Gothic Book" panose="020B0503020102020204" pitchFamily="34" charset="0"/>
              <a:ea typeface="Times New Roman"/>
              <a:cs typeface="Times New Roman"/>
            </a:endParaRPr>
          </a:p>
          <a:p>
            <a:endParaRPr lang="en-US" sz="1800" dirty="0">
              <a:latin typeface="Franklin Gothic Book" panose="020B0503020102020204" pitchFamily="34" charset="0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6013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1F30A8A-72DD-469F-A794-7C227F564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E78FA8E-9A82-4777-BB6C-A680EEF77D1E}"/>
              </a:ext>
            </a:extLst>
          </p:cNvPr>
          <p:cNvSpPr txBox="1">
            <a:spLocks/>
          </p:cNvSpPr>
          <p:nvPr/>
        </p:nvSpPr>
        <p:spPr>
          <a:xfrm>
            <a:off x="1093751" y="106397"/>
            <a:ext cx="7125113" cy="137478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 dirty="0">
                <a:solidFill>
                  <a:srgbClr val="000000"/>
                </a:solidFill>
                <a:latin typeface="Franklin Gothic Book" panose="020B0503020102020204"/>
              </a:rPr>
              <a:t>TC targets for land uses (</a:t>
            </a:r>
            <a:r>
              <a:rPr lang="en-US" sz="3200" dirty="0">
                <a:solidFill>
                  <a:srgbClr val="FF0000"/>
                </a:solidFill>
                <a:latin typeface="Franklin Gothic Book" panose="020B0503020102020204"/>
              </a:rPr>
              <a:t>DRAFT!)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3BCCEA6-1449-4A31-AA91-00B586543E87}"/>
              </a:ext>
            </a:extLst>
          </p:cNvPr>
          <p:cNvGraphicFramePr>
            <a:graphicFrameLocks noGrp="1"/>
          </p:cNvGraphicFramePr>
          <p:nvPr/>
        </p:nvGraphicFramePr>
        <p:xfrm>
          <a:off x="539262" y="1555262"/>
          <a:ext cx="8378122" cy="43593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80349">
                  <a:extLst>
                    <a:ext uri="{9D8B030D-6E8A-4147-A177-3AD203B41FA5}">
                      <a16:colId xmlns:a16="http://schemas.microsoft.com/office/drawing/2014/main" val="3604487504"/>
                    </a:ext>
                  </a:extLst>
                </a:gridCol>
                <a:gridCol w="5674426">
                  <a:extLst>
                    <a:ext uri="{9D8B030D-6E8A-4147-A177-3AD203B41FA5}">
                      <a16:colId xmlns:a16="http://schemas.microsoft.com/office/drawing/2014/main" val="3094364798"/>
                    </a:ext>
                  </a:extLst>
                </a:gridCol>
                <a:gridCol w="823347">
                  <a:extLst>
                    <a:ext uri="{9D8B030D-6E8A-4147-A177-3AD203B41FA5}">
                      <a16:colId xmlns:a16="http://schemas.microsoft.com/office/drawing/2014/main" val="2321877047"/>
                    </a:ext>
                  </a:extLst>
                </a:gridCol>
              </a:tblGrid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Land Use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Examples and notes to consider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Canopy target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extLst>
                  <a:ext uri="{0D108BD9-81ED-4DB2-BD59-A6C34878D82A}">
                    <a16:rowId xmlns:a16="http://schemas.microsoft.com/office/drawing/2014/main" val="3512952612"/>
                  </a:ext>
                </a:extLst>
              </a:tr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Residential, Low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Detached homes, either single-family or duplex. Often the home of most of a jurisdiction's canopy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60%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extLst>
                  <a:ext uri="{0D108BD9-81ED-4DB2-BD59-A6C34878D82A}">
                    <a16:rowId xmlns:a16="http://schemas.microsoft.com/office/drawing/2014/main" val="2250012989"/>
                  </a:ext>
                </a:extLst>
              </a:tr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Residential, Medium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Attached homes, such as townhomes or single/double story multi-family buildings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40%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extLst>
                  <a:ext uri="{0D108BD9-81ED-4DB2-BD59-A6C34878D82A}">
                    <a16:rowId xmlns:a16="http://schemas.microsoft.com/office/drawing/2014/main" val="4106385333"/>
                  </a:ext>
                </a:extLst>
              </a:tr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Residential, High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 dirty="0">
                          <a:effectLst/>
                        </a:rPr>
                        <a:t>High rise condominiums and apartment buildings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25%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extLst>
                  <a:ext uri="{0D108BD9-81ED-4DB2-BD59-A6C34878D82A}">
                    <a16:rowId xmlns:a16="http://schemas.microsoft.com/office/drawing/2014/main" val="4170470606"/>
                  </a:ext>
                </a:extLst>
              </a:tr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Commercial, Low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Single or double-story buildings, sometimes with parking lots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40%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extLst>
                  <a:ext uri="{0D108BD9-81ED-4DB2-BD59-A6C34878D82A}">
                    <a16:rowId xmlns:a16="http://schemas.microsoft.com/office/drawing/2014/main" val="2048513943"/>
                  </a:ext>
                </a:extLst>
              </a:tr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Commercial, Medium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Multi-story buildings, with parking lots or small parking garages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25%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extLst>
                  <a:ext uri="{0D108BD9-81ED-4DB2-BD59-A6C34878D82A}">
                    <a16:rowId xmlns:a16="http://schemas.microsoft.com/office/drawing/2014/main" val="2879927239"/>
                  </a:ext>
                </a:extLst>
              </a:tr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Commercial, High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High rise commercial. 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20%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extLst>
                  <a:ext uri="{0D108BD9-81ED-4DB2-BD59-A6C34878D82A}">
                    <a16:rowId xmlns:a16="http://schemas.microsoft.com/office/drawing/2014/main" val="2749378657"/>
                  </a:ext>
                </a:extLst>
              </a:tr>
              <a:tr h="214262"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Mixed Use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Commercial mixed with residential or other compatible uses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25%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extLst>
                  <a:ext uri="{0D108BD9-81ED-4DB2-BD59-A6C34878D82A}">
                    <a16:rowId xmlns:a16="http://schemas.microsoft.com/office/drawing/2014/main" val="1665499763"/>
                  </a:ext>
                </a:extLst>
              </a:tr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Industrial, extractive and railway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Manufacturing, quarries/asphalt/concrete plants, railways, and their immediate rights-of-way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20%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extLst>
                  <a:ext uri="{0D108BD9-81ED-4DB2-BD59-A6C34878D82A}">
                    <a16:rowId xmlns:a16="http://schemas.microsoft.com/office/drawing/2014/main" val="1477294163"/>
                  </a:ext>
                </a:extLst>
              </a:tr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Park, low development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Natural parks with trails, and minimal constructed facilities (nature centers, bathrooms) and arboreta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80%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extLst>
                  <a:ext uri="{0D108BD9-81ED-4DB2-BD59-A6C34878D82A}">
                    <a16:rowId xmlns:a16="http://schemas.microsoft.com/office/drawing/2014/main" val="1213191345"/>
                  </a:ext>
                </a:extLst>
              </a:tr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Park, Medium development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Passive recreation (cemeteries, gardens, and golf courses)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40%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extLst>
                  <a:ext uri="{0D108BD9-81ED-4DB2-BD59-A6C34878D82A}">
                    <a16:rowId xmlns:a16="http://schemas.microsoft.com/office/drawing/2014/main" val="2523817181"/>
                  </a:ext>
                </a:extLst>
              </a:tr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Park, High development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Sports fields, paved plazas, heavy traffic urban parks with high density of buildings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30%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extLst>
                  <a:ext uri="{0D108BD9-81ED-4DB2-BD59-A6C34878D82A}">
                    <a16:rowId xmlns:a16="http://schemas.microsoft.com/office/drawing/2014/main" val="1504191733"/>
                  </a:ext>
                </a:extLst>
              </a:tr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Local Roads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Leading to residential or connecting small residential roads, low speeds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20%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extLst>
                  <a:ext uri="{0D108BD9-81ED-4DB2-BD59-A6C34878D82A}">
                    <a16:rowId xmlns:a16="http://schemas.microsoft.com/office/drawing/2014/main" val="4088497258"/>
                  </a:ext>
                </a:extLst>
              </a:tr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Arterials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Transportation within a local community, medium speeds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15%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extLst>
                  <a:ext uri="{0D108BD9-81ED-4DB2-BD59-A6C34878D82A}">
                    <a16:rowId xmlns:a16="http://schemas.microsoft.com/office/drawing/2014/main" val="2383589573"/>
                  </a:ext>
                </a:extLst>
              </a:tr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Freeways and highways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Transportation through communities and states, high speeds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15%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extLst>
                  <a:ext uri="{0D108BD9-81ED-4DB2-BD59-A6C34878D82A}">
                    <a16:rowId xmlns:a16="http://schemas.microsoft.com/office/drawing/2014/main" val="3990810544"/>
                  </a:ext>
                </a:extLst>
              </a:tr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Airports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Consider buffer tree areas and areas around departure/arrival zones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10%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extLst>
                  <a:ext uri="{0D108BD9-81ED-4DB2-BD59-A6C34878D82A}">
                    <a16:rowId xmlns:a16="http://schemas.microsoft.com/office/drawing/2014/main" val="2128506546"/>
                  </a:ext>
                </a:extLst>
              </a:tr>
              <a:tr h="174824"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>
                          <a:effectLst/>
                        </a:rPr>
                        <a:t>Agricultural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900" u="none" strike="noStrike" dirty="0">
                          <a:effectLst/>
                        </a:rPr>
                        <a:t>Consider stream buffers and road buffers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900" u="none" strike="noStrike">
                          <a:effectLst/>
                        </a:rPr>
                        <a:t>25%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/>
                </a:tc>
                <a:extLst>
                  <a:ext uri="{0D108BD9-81ED-4DB2-BD59-A6C34878D82A}">
                    <a16:rowId xmlns:a16="http://schemas.microsoft.com/office/drawing/2014/main" val="2305949240"/>
                  </a:ext>
                </a:extLst>
              </a:tr>
              <a:tr h="174824"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 anchor="b"/>
                </a:tc>
                <a:extLst>
                  <a:ext uri="{0D108BD9-81ED-4DB2-BD59-A6C34878D82A}">
                    <a16:rowId xmlns:a16="http://schemas.microsoft.com/office/drawing/2014/main" val="3280700140"/>
                  </a:ext>
                </a:extLst>
              </a:tr>
              <a:tr h="32432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</a:rPr>
                        <a:t>Notes: Tree canopy targets assume mature tree canopy levels, and includes coverage of individual and blocks of trees over impervious and pervious surfaces, including ground and rooftop locations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 anchor="b"/>
                </a:tc>
                <a:extLst>
                  <a:ext uri="{0D108BD9-81ED-4DB2-BD59-A6C34878D82A}">
                    <a16:rowId xmlns:a16="http://schemas.microsoft.com/office/drawing/2014/main" val="1671471132"/>
                  </a:ext>
                </a:extLst>
              </a:tr>
              <a:tr h="174824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</a:rPr>
                        <a:t>               Tree canopy dependent on planting the right tree species for the location - the right tree in the right place - to account for local conditions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 anchor="b"/>
                </a:tc>
                <a:extLst>
                  <a:ext uri="{0D108BD9-81ED-4DB2-BD59-A6C34878D82A}">
                    <a16:rowId xmlns:a16="http://schemas.microsoft.com/office/drawing/2014/main" val="3128779602"/>
                  </a:ext>
                </a:extLst>
              </a:tr>
              <a:tr h="174824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</a:rPr>
                        <a:t>               Recommended canopy areas include active development areas and associated buffer zones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 anchor="b"/>
                </a:tc>
                <a:extLst>
                  <a:ext uri="{0D108BD9-81ED-4DB2-BD59-A6C34878D82A}">
                    <a16:rowId xmlns:a16="http://schemas.microsoft.com/office/drawing/2014/main" val="2628208337"/>
                  </a:ext>
                </a:extLst>
              </a:tr>
              <a:tr h="174824"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 anchor="b"/>
                </a:tc>
                <a:extLst>
                  <a:ext uri="{0D108BD9-81ED-4DB2-BD59-A6C34878D82A}">
                    <a16:rowId xmlns:a16="http://schemas.microsoft.com/office/drawing/2014/main" val="3783061569"/>
                  </a:ext>
                </a:extLst>
              </a:tr>
              <a:tr h="32432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</a:rPr>
                        <a:t>Disclaimer: These land use categories are not based on zoning types. Local jurisdictions can use their understanding of the community to assign these categories to their zoning categories.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7" marR="5237" marT="5237" marB="0" anchor="b"/>
                </a:tc>
                <a:extLst>
                  <a:ext uri="{0D108BD9-81ED-4DB2-BD59-A6C34878D82A}">
                    <a16:rowId xmlns:a16="http://schemas.microsoft.com/office/drawing/2014/main" val="27206535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30145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1F30A8A-72DD-469F-A794-7C227F564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 panose="020B06030201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 panose="020B0603020102020204"/>
              <a:ea typeface="+mn-ea"/>
              <a:cs typeface="+mn-cs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D2B5EE7-EFA9-43F1-BAFE-9CD4515119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3294782"/>
              </p:ext>
            </p:extLst>
          </p:nvPr>
        </p:nvGraphicFramePr>
        <p:xfrm>
          <a:off x="1711921" y="1581288"/>
          <a:ext cx="5720157" cy="4578869"/>
        </p:xfrm>
        <a:graphic>
          <a:graphicData uri="http://schemas.openxmlformats.org/drawingml/2006/table">
            <a:tbl>
              <a:tblPr firstRow="1" firstCol="1" bandRow="1"/>
              <a:tblGrid>
                <a:gridCol w="1414144">
                  <a:extLst>
                    <a:ext uri="{9D8B030D-6E8A-4147-A177-3AD203B41FA5}">
                      <a16:colId xmlns:a16="http://schemas.microsoft.com/office/drawing/2014/main" val="888361393"/>
                    </a:ext>
                  </a:extLst>
                </a:gridCol>
                <a:gridCol w="763091">
                  <a:extLst>
                    <a:ext uri="{9D8B030D-6E8A-4147-A177-3AD203B41FA5}">
                      <a16:colId xmlns:a16="http://schemas.microsoft.com/office/drawing/2014/main" val="1631617468"/>
                    </a:ext>
                  </a:extLst>
                </a:gridCol>
                <a:gridCol w="1222762">
                  <a:extLst>
                    <a:ext uri="{9D8B030D-6E8A-4147-A177-3AD203B41FA5}">
                      <a16:colId xmlns:a16="http://schemas.microsoft.com/office/drawing/2014/main" val="2148347061"/>
                    </a:ext>
                  </a:extLst>
                </a:gridCol>
                <a:gridCol w="1222762">
                  <a:extLst>
                    <a:ext uri="{9D8B030D-6E8A-4147-A177-3AD203B41FA5}">
                      <a16:colId xmlns:a16="http://schemas.microsoft.com/office/drawing/2014/main" val="3922764392"/>
                    </a:ext>
                  </a:extLst>
                </a:gridCol>
                <a:gridCol w="1097398">
                  <a:extLst>
                    <a:ext uri="{9D8B030D-6E8A-4147-A177-3AD203B41FA5}">
                      <a16:colId xmlns:a16="http://schemas.microsoft.com/office/drawing/2014/main" val="2203202559"/>
                    </a:ext>
                  </a:extLst>
                </a:gridCol>
              </a:tblGrid>
              <a:tr h="41569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00B05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Category of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00B05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Population Density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548235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TC % 2013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Minimum TC % Recommendation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Tree Canopy Goal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Recommendation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rgbClr val="00B05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Notes</a:t>
                      </a: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314202"/>
                  </a:ext>
                </a:extLst>
              </a:tr>
              <a:tr h="13441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City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7826600"/>
                  </a:ext>
                </a:extLst>
              </a:tr>
              <a:tr h="41569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Densely Urban City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&gt;3,000 / </a:t>
                      </a:r>
                      <a:r>
                        <a:rPr lang="en-US" sz="800">
                          <a:solidFill>
                            <a:srgbClr val="222222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km</a:t>
                      </a:r>
                      <a:r>
                        <a:rPr lang="en-US" sz="800" baseline="30000">
                          <a:solidFill>
                            <a:srgbClr val="222222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548235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33.5%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35%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40%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1069312"/>
                  </a:ext>
                </a:extLst>
              </a:tr>
              <a:tr h="111889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Urban/Suburban City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&gt;1,500 to 2,999/</a:t>
                      </a:r>
                      <a:r>
                        <a:rPr lang="en-US" sz="800" dirty="0">
                          <a:solidFill>
                            <a:srgbClr val="222222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km</a:t>
                      </a:r>
                      <a:r>
                        <a:rPr lang="en-US" sz="800" baseline="30000" dirty="0">
                          <a:solidFill>
                            <a:srgbClr val="222222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548235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39.2%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40%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45%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0203661"/>
                  </a:ext>
                </a:extLst>
              </a:tr>
              <a:tr h="83761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Suburban City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&lt;1,500 / </a:t>
                      </a:r>
                      <a:r>
                        <a:rPr lang="en-US" sz="800" dirty="0">
                          <a:solidFill>
                            <a:srgbClr val="222222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km</a:t>
                      </a:r>
                      <a:r>
                        <a:rPr lang="en-US" sz="800" baseline="30000" dirty="0">
                          <a:solidFill>
                            <a:srgbClr val="222222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548235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53.8%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45%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55%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354649"/>
                  </a:ext>
                </a:extLst>
              </a:tr>
              <a:tr h="13441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County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548235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2509817"/>
                  </a:ext>
                </a:extLst>
              </a:tr>
              <a:tr h="27505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Densely Urban County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&gt; 2,000 /</a:t>
                      </a:r>
                      <a:r>
                        <a:rPr lang="en-US" sz="800" dirty="0">
                          <a:solidFill>
                            <a:srgbClr val="222222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km</a:t>
                      </a:r>
                      <a:r>
                        <a:rPr lang="en-US" sz="800" baseline="30000" dirty="0">
                          <a:solidFill>
                            <a:srgbClr val="222222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548235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40.2%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35 %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45%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7971502"/>
                  </a:ext>
                </a:extLst>
              </a:tr>
              <a:tr h="27505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Urban County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1,000 to 2,000 / </a:t>
                      </a:r>
                      <a:r>
                        <a:rPr lang="en-US" sz="800">
                          <a:solidFill>
                            <a:srgbClr val="222222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km</a:t>
                      </a:r>
                      <a:r>
                        <a:rPr lang="en-US" sz="800" baseline="30000">
                          <a:solidFill>
                            <a:srgbClr val="222222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548235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56.7%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45 %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55%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7853650"/>
                  </a:ext>
                </a:extLst>
              </a:tr>
              <a:tr h="55633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Urban/Suburban County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300 to 1,000/</a:t>
                      </a:r>
                      <a:r>
                        <a:rPr lang="en-US" sz="800" dirty="0">
                          <a:solidFill>
                            <a:srgbClr val="222222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km</a:t>
                      </a:r>
                      <a:r>
                        <a:rPr lang="en-US" sz="800" baseline="30000" dirty="0">
                          <a:solidFill>
                            <a:srgbClr val="222222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548235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53.3%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55 %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(w/high % AG 5o%)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60%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w/high % AG 55%)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510055"/>
                  </a:ext>
                </a:extLst>
              </a:tr>
              <a:tr h="41569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Suburban/Exurban County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 299/ </a:t>
                      </a:r>
                      <a:r>
                        <a:rPr lang="en-US" sz="800">
                          <a:solidFill>
                            <a:srgbClr val="222222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km</a:t>
                      </a:r>
                      <a:r>
                        <a:rPr lang="en-US" sz="800" baseline="30000">
                          <a:solidFill>
                            <a:srgbClr val="222222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548235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54.9%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55%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(w/high % AG 5o%)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65%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(w/high % AG 55%)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095" marR="510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7473685"/>
                  </a:ext>
                </a:extLst>
              </a:tr>
            </a:tbl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3D7C4ECF-9903-4203-88D5-BEF7375FB51E}"/>
              </a:ext>
            </a:extLst>
          </p:cNvPr>
          <p:cNvSpPr txBox="1">
            <a:spLocks/>
          </p:cNvSpPr>
          <p:nvPr/>
        </p:nvSpPr>
        <p:spPr>
          <a:xfrm>
            <a:off x="1093751" y="106397"/>
            <a:ext cx="7125113" cy="137478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Franklin Gothic Book" panose="020B0503020102020204" pitchFamily="34" charset="0"/>
                <a:ea typeface="Times New Roman"/>
                <a:cs typeface="Times New Roman"/>
              </a:rPr>
              <a:t>TC goals for population densities </a:t>
            </a:r>
            <a:r>
              <a:rPr lang="en-US" sz="3600" dirty="0">
                <a:solidFill>
                  <a:srgbClr val="000000"/>
                </a:solidFill>
                <a:latin typeface="Franklin Gothic Book" panose="020B0503020102020204"/>
              </a:rPr>
              <a:t>(</a:t>
            </a:r>
            <a:r>
              <a:rPr lang="en-US" sz="3600" dirty="0">
                <a:solidFill>
                  <a:srgbClr val="FF0000"/>
                </a:solidFill>
                <a:latin typeface="Franklin Gothic Book" panose="020B0503020102020204"/>
              </a:rPr>
              <a:t>DRAFT!)</a:t>
            </a:r>
          </a:p>
        </p:txBody>
      </p:sp>
    </p:spTree>
    <p:extLst>
      <p:ext uri="{BB962C8B-B14F-4D97-AF65-F5344CB8AC3E}">
        <p14:creationId xmlns:p14="http://schemas.microsoft.com/office/powerpoint/2010/main" val="26923095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75C130E-CB9D-40BF-B13C-9C4192391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4" name="Picture 3" descr="Text, letter&#10;&#10;Description automatically generated">
            <a:extLst>
              <a:ext uri="{FF2B5EF4-FFF2-40B4-BE49-F238E27FC236}">
                <a16:creationId xmlns:a16="http://schemas.microsoft.com/office/drawing/2014/main" id="{08BC3448-BA3D-4971-8BD3-FD990986EF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8599" y="57150"/>
            <a:ext cx="5090160" cy="67437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70118B28-2C90-4AF8-B91D-42AE8E23D779}"/>
              </a:ext>
            </a:extLst>
          </p:cNvPr>
          <p:cNvSpPr txBox="1">
            <a:spLocks/>
          </p:cNvSpPr>
          <p:nvPr/>
        </p:nvSpPr>
        <p:spPr>
          <a:xfrm>
            <a:off x="540423" y="1687689"/>
            <a:ext cx="2447568" cy="4513729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Regional Goal and Metrics</a:t>
            </a:r>
            <a:endParaRPr lang="en-US" dirty="0"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1254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0E4A1F3-DA3C-43A9-9055-E344C413D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2A539A32-136D-44D0-874B-C0543B8306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2880" y="98687"/>
            <a:ext cx="4765653" cy="6475849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71390AAE-7EF2-4A21-8058-6891B7D0EAA7}"/>
              </a:ext>
            </a:extLst>
          </p:cNvPr>
          <p:cNvSpPr txBox="1">
            <a:spLocks/>
          </p:cNvSpPr>
          <p:nvPr/>
        </p:nvSpPr>
        <p:spPr>
          <a:xfrm>
            <a:off x="540423" y="1687689"/>
            <a:ext cx="2447568" cy="4513729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Regional Goal and Metrics</a:t>
            </a:r>
            <a:endParaRPr lang="en-US" dirty="0"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498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0E4A1F3-DA3C-43A9-9055-E344C413D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1390AAE-7EF2-4A21-8058-6891B7D0EAA7}"/>
              </a:ext>
            </a:extLst>
          </p:cNvPr>
          <p:cNvSpPr txBox="1">
            <a:spLocks/>
          </p:cNvSpPr>
          <p:nvPr/>
        </p:nvSpPr>
        <p:spPr>
          <a:xfrm>
            <a:off x="540423" y="1687689"/>
            <a:ext cx="2447568" cy="4513729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Regional Goal and Metrics</a:t>
            </a:r>
            <a:endParaRPr lang="en-US" dirty="0">
              <a:latin typeface="Franklin Gothic Book" panose="020B05030201020202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FF50FE4-5E60-48B9-94D4-E6E5FF3ADBA7}"/>
              </a:ext>
            </a:extLst>
          </p:cNvPr>
          <p:cNvSpPr txBox="1">
            <a:spLocks/>
          </p:cNvSpPr>
          <p:nvPr/>
        </p:nvSpPr>
        <p:spPr>
          <a:xfrm>
            <a:off x="3066335" y="550015"/>
            <a:ext cx="5851050" cy="5498515"/>
          </a:xfrm>
          <a:prstGeom prst="rect">
            <a:avLst/>
          </a:prstGeom>
        </p:spPr>
        <p:txBody>
          <a:bodyPr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>
                <a:latin typeface="Franklin Gothic Book" panose="020B0503020102020204" pitchFamily="34" charset="0"/>
                <a:ea typeface="Times New Roman"/>
                <a:cs typeface="Times New Roman"/>
              </a:rPr>
              <a:t>Metrics for the Metro Washington Region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Book" panose="020B0503020102020204" pitchFamily="34" charset="0"/>
                <a:ea typeface="Times New Roman"/>
                <a:cs typeface="Times New Roman"/>
              </a:rPr>
              <a:t>Percentage of tree canopy/landmass not an end-all-to-be-all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Book" panose="020B0503020102020204" pitchFamily="34" charset="0"/>
                <a:ea typeface="Times New Roman"/>
                <a:cs typeface="Times New Roman"/>
              </a:rPr>
              <a:t>Qualitative metrics are needed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Book" panose="020B0503020102020204" pitchFamily="34" charset="0"/>
                <a:ea typeface="Times New Roman"/>
                <a:cs typeface="Times New Roman"/>
              </a:rPr>
              <a:t>Forest health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Book" panose="020B0503020102020204" pitchFamily="34" charset="0"/>
                <a:ea typeface="Times New Roman"/>
                <a:cs typeface="Times New Roman"/>
              </a:rPr>
              <a:t>Biodiversity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Book" panose="020B0503020102020204" pitchFamily="34" charset="0"/>
                <a:ea typeface="Times New Roman"/>
                <a:cs typeface="Times New Roman"/>
              </a:rPr>
              <a:t>Income equity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>
                <a:latin typeface="Franklin Gothic Book" panose="020B0503020102020204" pitchFamily="34" charset="0"/>
                <a:ea typeface="Times New Roman"/>
                <a:cs typeface="Times New Roman"/>
              </a:rPr>
              <a:t>Levels of environmental, socio-economic services</a:t>
            </a:r>
          </a:p>
          <a:p>
            <a:pPr lvl="2"/>
            <a:r>
              <a:rPr lang="en-US" sz="2000" dirty="0">
                <a:latin typeface="Franklin Gothic Book" panose="020B0503020102020204" pitchFamily="34" charset="0"/>
                <a:ea typeface="Times New Roman"/>
                <a:cs typeface="Times New Roman"/>
              </a:rPr>
              <a:t>Air quality</a:t>
            </a:r>
          </a:p>
          <a:p>
            <a:pPr lvl="2"/>
            <a:r>
              <a:rPr lang="en-US" sz="2000" dirty="0">
                <a:latin typeface="Franklin Gothic Book" panose="020B0503020102020204" pitchFamily="34" charset="0"/>
                <a:ea typeface="Times New Roman"/>
                <a:cs typeface="Times New Roman"/>
              </a:rPr>
              <a:t>Energy conservation in homes</a:t>
            </a:r>
          </a:p>
          <a:p>
            <a:pPr lvl="2"/>
            <a:r>
              <a:rPr lang="en-US" sz="2000" dirty="0">
                <a:latin typeface="Franklin Gothic Book" panose="020B0503020102020204" pitchFamily="34" charset="0"/>
                <a:ea typeface="Times New Roman"/>
                <a:cs typeface="Times New Roman"/>
              </a:rPr>
              <a:t>Ambient air temps </a:t>
            </a:r>
          </a:p>
          <a:p>
            <a:pPr lvl="2"/>
            <a:r>
              <a:rPr lang="en-US" sz="2000" dirty="0">
                <a:latin typeface="Franklin Gothic Book" panose="020B0503020102020204" pitchFamily="34" charset="0"/>
                <a:cs typeface="Times New Roman"/>
              </a:rPr>
              <a:t>Carbon sequestration/storage</a:t>
            </a:r>
            <a:endParaRPr lang="en-US" sz="2000" dirty="0"/>
          </a:p>
          <a:p>
            <a:pPr marL="914400" lvl="2" indent="0">
              <a:buNone/>
            </a:pPr>
            <a:endParaRPr lang="en-US" sz="2000" dirty="0">
              <a:latin typeface="Franklin Gothic Book" panose="020B0503020102020204" pitchFamily="34" charset="0"/>
              <a:ea typeface="Times New Roman"/>
              <a:cs typeface="Times New Roman"/>
            </a:endParaRPr>
          </a:p>
          <a:p>
            <a:pPr lvl="1">
              <a:buFont typeface="Arial" panose="020B0604020202020204" pitchFamily="34" charset="0"/>
              <a:buChar char="•"/>
            </a:pPr>
            <a:endParaRPr lang="en-US" sz="2400" dirty="0">
              <a:latin typeface="Franklin Gothic Book" panose="020B0503020102020204" pitchFamily="34" charset="0"/>
              <a:ea typeface="Times New Roman"/>
              <a:cs typeface="Times New Roman"/>
            </a:endParaRPr>
          </a:p>
          <a:p>
            <a:endParaRPr lang="en-US" sz="1800" dirty="0">
              <a:latin typeface="Franklin Gothic Book" panose="020B0503020102020204" pitchFamily="34" charset="0"/>
              <a:ea typeface="Times New Roman"/>
              <a:cs typeface="Times New Roman"/>
            </a:endParaRPr>
          </a:p>
          <a:p>
            <a:endParaRPr lang="en-US" sz="1800" dirty="0">
              <a:latin typeface="Franklin Gothic Book" panose="020B0503020102020204" pitchFamily="34" charset="0"/>
              <a:ea typeface="Times New Roman"/>
              <a:cs typeface="Times New Roman"/>
            </a:endParaRPr>
          </a:p>
          <a:p>
            <a:endParaRPr lang="en-US" sz="1800" dirty="0">
              <a:latin typeface="Franklin Gothic Book" panose="020B0503020102020204" pitchFamily="34" charset="0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141678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1F30A8A-72DD-469F-A794-7C227F564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E78FA8E-9A82-4777-BB6C-A680EEF77D1E}"/>
              </a:ext>
            </a:extLst>
          </p:cNvPr>
          <p:cNvSpPr txBox="1">
            <a:spLocks/>
          </p:cNvSpPr>
          <p:nvPr/>
        </p:nvSpPr>
        <p:spPr>
          <a:xfrm>
            <a:off x="1093751" y="106397"/>
            <a:ext cx="7125113" cy="137478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Upcoming Projects</a:t>
            </a:r>
            <a:endParaRPr lang="en-US" dirty="0">
              <a:latin typeface="Franklin Gothic Book" panose="020B05030201020202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A175058-D428-40B0-A651-4CE0B90E7538}"/>
              </a:ext>
            </a:extLst>
          </p:cNvPr>
          <p:cNvSpPr txBox="1">
            <a:spLocks/>
          </p:cNvSpPr>
          <p:nvPr/>
        </p:nvSpPr>
        <p:spPr>
          <a:xfrm>
            <a:off x="813881" y="1314922"/>
            <a:ext cx="8330119" cy="4939975"/>
          </a:xfrm>
          <a:prstGeom prst="rect">
            <a:avLst/>
          </a:prstGeom>
        </p:spPr>
        <p:txBody>
          <a:bodyPr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5E4D1E3-E3B1-4EE9-B75A-6E1B7AA8A319}"/>
              </a:ext>
            </a:extLst>
          </p:cNvPr>
          <p:cNvSpPr txBox="1">
            <a:spLocks/>
          </p:cNvSpPr>
          <p:nvPr/>
        </p:nvSpPr>
        <p:spPr>
          <a:xfrm>
            <a:off x="587265" y="1313933"/>
            <a:ext cx="8330119" cy="4734597"/>
          </a:xfrm>
          <a:prstGeom prst="rect">
            <a:avLst/>
          </a:prstGeom>
        </p:spPr>
        <p:txBody>
          <a:bodyPr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Report on strategic tree planting programs for local governments</a:t>
            </a:r>
          </a:p>
          <a:p>
            <a:r>
              <a:rPr lang="en-US" sz="2400" dirty="0">
                <a:latin typeface="Franklin Gothic Book" panose="020B0503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Report identifying practices localities can use to mitigate potential impacts of major storm events on urban trees</a:t>
            </a:r>
            <a:endParaRPr lang="en-US" sz="1800" dirty="0">
              <a:latin typeface="Franklin Gothic Book" panose="020B0503020102020204" pitchFamily="34" charset="0"/>
              <a:ea typeface="Times New Roman"/>
              <a:cs typeface="Times New Roman"/>
            </a:endParaRPr>
          </a:p>
          <a:p>
            <a:endParaRPr lang="en-US" sz="1800" dirty="0">
              <a:latin typeface="Franklin Gothic Book" panose="020B0503020102020204" pitchFamily="34" charset="0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492797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684006"/>
              </p:ext>
            </p:extLst>
          </p:nvPr>
        </p:nvGraphicFramePr>
        <p:xfrm>
          <a:off x="766504" y="612893"/>
          <a:ext cx="8368596" cy="795120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598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0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Franklin Gothic Book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Franklin Gothic Medium"/>
                          <a:ea typeface="+mn-ea"/>
                          <a:cs typeface="Franklin Gothic Medium"/>
                        </a:rPr>
                        <a:t>Mike Knapp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Franklin Gothic Book"/>
                        </a:rPr>
                        <a:t>Tree Canopy Management Subcommittee Chair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Franklin Gothic Book"/>
                        </a:rPr>
                        <a:t>Montgomery County DPS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Franklin Gothic Book"/>
                        </a:rPr>
                        <a:t>(240) 777-6335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Franklin Gothic Book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Michael.knapp@montgomerycountymd.gov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Franklin Gothic Book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cap="none" dirty="0">
                        <a:solidFill>
                          <a:srgbClr val="000000"/>
                        </a:solidFill>
                        <a:latin typeface="Franklin Gothic Medium"/>
                        <a:cs typeface="Franklin Gothic Medium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Brian LeCouteur 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Principal Environmental Planner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Urban Forester / Agricultural Programs Manager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962-3393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70C0"/>
                          </a:solidFill>
                          <a:latin typeface="+mn-lt"/>
                          <a:cs typeface="Franklin Gothic Book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blecouteur@mwcog.org</a:t>
                      </a: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+mn-lt"/>
                          <a:cs typeface="Franklin Gothic Book"/>
                        </a:rPr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chemeClr val="tx2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chemeClr val="tx2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chemeClr val="tx2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                  </a:t>
                      </a:r>
                      <a:r>
                        <a:rPr lang="en-US" sz="2800" b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mwcog.org</a:t>
                      </a: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8370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6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F15B5B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00"/>
      </a:hlink>
      <a:folHlink>
        <a:srgbClr val="00000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 A - Blue" id="{349CBC06-E0E8-4BA7-8901-2E54DD466E81}" vid="{9ECF4E32-DF6C-4603-B206-933FF80BCAF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COG  A - Blue</Template>
  <TotalTime>5813</TotalTime>
  <Words>1039</Words>
  <Application>Microsoft Office PowerPoint</Application>
  <PresentationFormat>On-screen Show (4:3)</PresentationFormat>
  <Paragraphs>217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Candara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Timothy Masters</dc:creator>
  <cp:lastModifiedBy>Knapp, Michael</cp:lastModifiedBy>
  <cp:revision>166</cp:revision>
  <cp:lastPrinted>2019-01-22T14:52:54Z</cp:lastPrinted>
  <dcterms:created xsi:type="dcterms:W3CDTF">2017-12-12T15:10:12Z</dcterms:created>
  <dcterms:modified xsi:type="dcterms:W3CDTF">2021-08-20T15:11:14Z</dcterms:modified>
</cp:coreProperties>
</file>