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18"/>
  </p:notesMasterIdLst>
  <p:handoutMasterIdLst>
    <p:handoutMasterId r:id="rId19"/>
  </p:handoutMasterIdLst>
  <p:sldIdLst>
    <p:sldId id="256" r:id="rId2"/>
    <p:sldId id="291" r:id="rId3"/>
    <p:sldId id="290" r:id="rId4"/>
    <p:sldId id="292" r:id="rId5"/>
    <p:sldId id="293" r:id="rId6"/>
    <p:sldId id="294" r:id="rId7"/>
    <p:sldId id="295" r:id="rId8"/>
    <p:sldId id="296" r:id="rId9"/>
    <p:sldId id="299" r:id="rId10"/>
    <p:sldId id="307" r:id="rId11"/>
    <p:sldId id="300" r:id="rId12"/>
    <p:sldId id="302" r:id="rId13"/>
    <p:sldId id="309" r:id="rId14"/>
    <p:sldId id="305" r:id="rId15"/>
    <p:sldId id="310" r:id="rId16"/>
    <p:sldId id="298" r:id="rId17"/>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BB4E1A"/>
    <a:srgbClr val="D4C6AC"/>
    <a:srgbClr val="EAE3D6"/>
    <a:srgbClr val="E3D9C7"/>
    <a:srgbClr val="515884"/>
    <a:srgbClr val="A24516"/>
    <a:srgbClr val="CCB997"/>
    <a:srgbClr val="DDBE40"/>
    <a:srgbClr val="4248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p:scale>
          <a:sx n="100" d="100"/>
          <a:sy n="100" d="100"/>
        </p:scale>
        <p:origin x="-210" y="-78"/>
      </p:cViewPr>
      <p:guideLst>
        <p:guide orient="horz" pos="1357"/>
        <p:guide pos="1006"/>
      </p:guideLst>
    </p:cSldViewPr>
  </p:slideViewPr>
  <p:notesTextViewPr>
    <p:cViewPr>
      <p:scale>
        <a:sx n="100" d="100"/>
        <a:sy n="100" d="100"/>
      </p:scale>
      <p:origin x="0" y="0"/>
    </p:cViewPr>
  </p:notesText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6323" name="Rectangle 3"/>
          <p:cNvSpPr>
            <a:spLocks noGrp="1" noChangeArrowheads="1"/>
          </p:cNvSpPr>
          <p:nvPr>
            <p:ph type="dt" sz="quarter" idx="1"/>
          </p:nvPr>
        </p:nvSpPr>
        <p:spPr bwMode="auto">
          <a:xfrm>
            <a:off x="3897313" y="0"/>
            <a:ext cx="2982912"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56324" name="Rectangle 4"/>
          <p:cNvSpPr>
            <a:spLocks noGrp="1" noChangeArrowheads="1"/>
          </p:cNvSpPr>
          <p:nvPr>
            <p:ph type="ftr" sz="quarter" idx="2"/>
          </p:nvPr>
        </p:nvSpPr>
        <p:spPr bwMode="auto">
          <a:xfrm>
            <a:off x="0" y="8829675"/>
            <a:ext cx="2982913"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6325" name="Rectangle 5"/>
          <p:cNvSpPr>
            <a:spLocks noGrp="1" noChangeArrowheads="1"/>
          </p:cNvSpPr>
          <p:nvPr>
            <p:ph type="sldNum" sz="quarter" idx="3"/>
          </p:nvPr>
        </p:nvSpPr>
        <p:spPr bwMode="auto">
          <a:xfrm>
            <a:off x="3897313" y="8829675"/>
            <a:ext cx="2982912"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C2385AFB-5F1C-4F34-A8F3-DC8067B80195}" type="slidenum">
              <a:rPr lang="en-US"/>
              <a:pPr>
                <a:defRPr/>
              </a:pPr>
              <a:t>‹#›</a:t>
            </a:fld>
            <a:endParaRPr lang="en-US"/>
          </a:p>
        </p:txBody>
      </p:sp>
    </p:spTree>
    <p:extLst>
      <p:ext uri="{BB962C8B-B14F-4D97-AF65-F5344CB8AC3E}">
        <p14:creationId xmlns:p14="http://schemas.microsoft.com/office/powerpoint/2010/main" val="1916919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defTabSz="923925">
              <a:defRPr sz="1200">
                <a:latin typeface="Arial" charset="0"/>
              </a:defRPr>
            </a:lvl1pPr>
          </a:lstStyle>
          <a:p>
            <a:pPr>
              <a:defRPr/>
            </a:pPr>
            <a:endParaRPr lang="en-US"/>
          </a:p>
        </p:txBody>
      </p:sp>
      <p:sp>
        <p:nvSpPr>
          <p:cNvPr id="10243"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defTabSz="923925">
              <a:defRPr sz="1200">
                <a:latin typeface="Arial" charset="0"/>
              </a:defRPr>
            </a:lvl1pPr>
          </a:lstStyle>
          <a:p>
            <a:pPr>
              <a:defRPr/>
            </a:pPr>
            <a:endParaRPr lang="en-US"/>
          </a:p>
        </p:txBody>
      </p:sp>
      <p:sp>
        <p:nvSpPr>
          <p:cNvPr id="16388"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defTabSz="923925">
              <a:defRPr sz="1200">
                <a:latin typeface="Arial" charset="0"/>
              </a:defRPr>
            </a:lvl1pPr>
          </a:lstStyle>
          <a:p>
            <a:pPr>
              <a:defRPr/>
            </a:pPr>
            <a:endParaRPr lang="en-US"/>
          </a:p>
        </p:txBody>
      </p:sp>
      <p:sp>
        <p:nvSpPr>
          <p:cNvPr id="10247"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defTabSz="923925">
              <a:defRPr sz="1200">
                <a:latin typeface="Arial" charset="0"/>
              </a:defRPr>
            </a:lvl1pPr>
          </a:lstStyle>
          <a:p>
            <a:pPr>
              <a:defRPr/>
            </a:pPr>
            <a:fld id="{92C45B0F-92DD-4F27-A2AD-0028CC62A89C}" type="slidenum">
              <a:rPr lang="en-US"/>
              <a:pPr>
                <a:defRPr/>
              </a:pPr>
              <a:t>‹#›</a:t>
            </a:fld>
            <a:endParaRPr lang="en-US"/>
          </a:p>
        </p:txBody>
      </p:sp>
    </p:spTree>
    <p:extLst>
      <p:ext uri="{BB962C8B-B14F-4D97-AF65-F5344CB8AC3E}">
        <p14:creationId xmlns:p14="http://schemas.microsoft.com/office/powerpoint/2010/main" val="21602226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CAAB1E8B-70E2-4DFA-81E0-8AED05AF66E0}" type="slidenum">
              <a:rPr lang="en-US" smtClean="0"/>
              <a:pPr/>
              <a:t>1</a:t>
            </a:fld>
            <a:endParaRPr lang="en-US" smtClean="0"/>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92C45B0F-92DD-4F27-A2AD-0028CC62A89C}" type="slidenum">
              <a:rPr lang="en-US" smtClean="0"/>
              <a:pPr>
                <a:defRPr/>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163677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64234" y="292609"/>
            <a:ext cx="8229600" cy="1362456"/>
          </a:xfrm>
        </p:spPr>
        <p:txBody>
          <a:bodyPr lIns="45720" rIns="228600" anchor="b">
            <a:normAutofit/>
          </a:bodyPr>
          <a:lstStyle>
            <a:lvl1pPr marL="0" algn="r">
              <a:defRPr kumimoji="0" lang="en-US" sz="4800" b="1" kern="1200" dirty="0">
                <a:solidFill>
                  <a:srgbClr val="515884"/>
                </a:solidFill>
                <a:effectLst>
                  <a:outerShdw blurRad="38100" dist="25500" dir="5400000" algn="tl" rotWithShape="0">
                    <a:srgbClr val="000000">
                      <a:satMod val="180000"/>
                      <a:alpha val="75000"/>
                    </a:srgbClr>
                  </a:outerShdw>
                </a:effectLst>
                <a:latin typeface="+mj-lt"/>
                <a:ea typeface="+mj-ea"/>
                <a:cs typeface="+mj-cs"/>
              </a:defRPr>
            </a:lvl1pPr>
          </a:lstStyle>
          <a:p>
            <a:r>
              <a:rPr kumimoji="0" lang="en-US" dirty="0" smtClean="0"/>
              <a:t>Click to edit Master title style</a:t>
            </a:r>
            <a:endParaRPr kumimoji="0" lang="en-US" dirty="0"/>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p>
            <a:fld id="{C699CB88-5E1A-4FAC-892A-60949ACB1F6F}" type="datetimeFigureOut">
              <a:rPr lang="en-US" smtClean="0"/>
              <a:pPr/>
              <a:t>7/22/2014</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lstStyle>
          <a:p>
            <a:pPr>
              <a:defRPr/>
            </a:pPr>
            <a:fld id="{E3B357B7-7768-4F22-9B6B-B22B7811D9A1}" type="slidenum">
              <a:rPr lang="en-US" smtClean="0"/>
              <a:pPr>
                <a:defRPr/>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p:txBody>
          <a:bodyPr/>
          <a:lstStyle>
            <a:lvl1pPr>
              <a:defRPr b="1">
                <a:solidFill>
                  <a:srgbClr val="515884"/>
                </a:solidFill>
              </a:defRPr>
            </a:lvl1pPr>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fld id="{C699CB88-5E1A-4FAC-892A-60949ACB1F6F}" type="datetimeFigureOut">
              <a:rPr lang="en-US" smtClean="0"/>
              <a:pPr/>
              <a:t>7/22/2014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B434D85-4620-4484-BEC5-3318633A2EA6}"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p>
            <a:fld id="{C699CB88-5E1A-4FAC-892A-60949ACB1F6F}" type="datetimeFigureOut">
              <a:rPr lang="en-US" smtClean="0"/>
              <a:pPr/>
              <a:t>7/22/2014</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lstStyle>
          <a:p>
            <a:pPr>
              <a:defRPr/>
            </a:pPr>
            <a:fld id="{C45EC5ED-8017-43B7-B9A9-F6617884DE4B}" type="slidenum">
              <a:rPr lang="en-US" smtClean="0"/>
              <a:pPr>
                <a:defRPr/>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699CB88-5E1A-4FAC-892A-60949ACB1F6F}" type="datetimeFigureOut">
              <a:rPr lang="en-US" smtClean="0"/>
              <a:pPr/>
              <a:t>7/22/2014</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a:xfrm>
            <a:off x="8641080" y="6514568"/>
            <a:ext cx="464288" cy="274320"/>
          </a:xfrm>
        </p:spPr>
        <p:txBody>
          <a:bodyPr/>
          <a:lstStyle/>
          <a:p>
            <a:pPr>
              <a:defRPr/>
            </a:pPr>
            <a:fld id="{3754D765-A466-4572-8BC4-600C85B99128}" type="slidenum">
              <a:rPr lang="en-US" smtClean="0"/>
              <a:pPr>
                <a:defRPr/>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699CB88-5E1A-4FAC-892A-60949ACB1F6F}" type="datetimeFigureOut">
              <a:rPr lang="en-US" smtClean="0"/>
              <a:pPr/>
              <a:t>7/22/2014</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a:xfrm>
            <a:off x="8641080" y="6514568"/>
            <a:ext cx="464288" cy="274320"/>
          </a:xfrm>
        </p:spPr>
        <p:txBody>
          <a:bodyPr/>
          <a:lstStyle/>
          <a:p>
            <a:pPr>
              <a:defRPr/>
            </a:pPr>
            <a:fld id="{CEABDC91-E16C-4717-8CA1-9E68DC0273D4}"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699CB88-5E1A-4FAC-892A-60949ACB1F6F}" type="datetimeFigureOut">
              <a:rPr lang="en-US" smtClean="0"/>
              <a:pPr/>
              <a:t>7/22/2014</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0CFE4E2E-2167-4C23-88B6-AC5BF280B485}" type="slidenum">
              <a:rPr lang="en-US" smtClean="0"/>
              <a:pPr>
                <a:defRPr/>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99CB88-5E1A-4FAC-892A-60949ACB1F6F}" type="datetimeFigureOut">
              <a:rPr lang="en-US" smtClean="0"/>
              <a:pPr/>
              <a:t>7/22/2014</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43E15836-1150-4F64-A0B5-0273A36EB43E}"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p>
            <a:fld id="{C699CB88-5E1A-4FAC-892A-60949ACB1F6F}" type="datetimeFigureOut">
              <a:rPr lang="en-US" smtClean="0"/>
              <a:pPr/>
              <a:t>7/22/2014</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lstStyle>
          <a:p>
            <a:pPr>
              <a:defRPr/>
            </a:pPr>
            <a:fld id="{3045E266-8E12-4D13-BF4D-E1BACF09E4B6}" type="slidenum">
              <a:rPr lang="en-US" smtClean="0"/>
              <a:pPr>
                <a:defRPr/>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p>
            <a:pPr>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p>
            <a:fld id="{C699CB88-5E1A-4FAC-892A-60949ACB1F6F}" type="datetimeFigureOut">
              <a:rPr lang="en-US" smtClean="0"/>
              <a:pPr/>
              <a:t>7/22/2014</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lstStyle>
          <a:p>
            <a:pPr>
              <a:defRPr/>
            </a:pPr>
            <a:fld id="{5EF0CD58-745D-405F-83E0-5F4C55D5ECCA}" type="slidenum">
              <a:rPr lang="en-US" smtClean="0"/>
              <a:pPr>
                <a:defRPr/>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699CB88-5E1A-4FAC-892A-60949ACB1F6F}" type="datetimeFigureOut">
              <a:rPr lang="en-US" smtClean="0"/>
              <a:pPr/>
              <a:t>7/22/2014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F82D29D-E338-4AD1-93D0-FFCC5CFEBEC2}"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699CB88-5E1A-4FAC-892A-60949ACB1F6F}" type="datetimeFigureOut">
              <a:rPr lang="en-US" smtClean="0"/>
              <a:pPr/>
              <a:t>7/22/2014</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6CB5CAB-BDD4-4845-9F2A-74EFE54BA7C0}"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lstStyle>
          <a:p>
            <a:pPr>
              <a:defRPr/>
            </a:pPr>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lstStyle>
          <a:p>
            <a:fld id="{C699CB88-5E1A-4FAC-892A-60949ACB1F6F}" type="datetimeFigureOut">
              <a:rPr lang="en-US" smtClean="0"/>
              <a:pPr/>
              <a:t>7/22/2014</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lstStyle>
          <a:p>
            <a:pPr>
              <a:defRPr/>
            </a:pPr>
            <a:fld id="{E1BBC396-9926-4984-A67F-28B90C41FF76}" type="slidenum">
              <a:rPr lang="en-US" smtClean="0"/>
              <a:pPr>
                <a:defRPr/>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9" name="Text Box 17"/>
          <p:cNvSpPr txBox="1">
            <a:spLocks noChangeArrowheads="1"/>
          </p:cNvSpPr>
          <p:nvPr/>
        </p:nvSpPr>
        <p:spPr bwMode="auto">
          <a:xfrm>
            <a:off x="923925" y="295275"/>
            <a:ext cx="7810500" cy="366713"/>
          </a:xfrm>
          <a:prstGeom prst="rect">
            <a:avLst/>
          </a:prstGeom>
          <a:noFill/>
          <a:ln w="9525">
            <a:noFill/>
            <a:miter lim="800000"/>
            <a:headEnd/>
            <a:tailEnd/>
          </a:ln>
          <a:effectLst/>
        </p:spPr>
        <p:txBody>
          <a:bodyPr>
            <a:spAutoFit/>
          </a:bodyPr>
          <a:lstStyle/>
          <a:p>
            <a:pPr marL="342900" indent="-342900">
              <a:spcBef>
                <a:spcPct val="50000"/>
              </a:spcBef>
              <a:buFontTx/>
              <a:buAutoNum type="arabicPeriod"/>
              <a:defRPr/>
            </a:pPr>
            <a:endParaRPr lang="en-US" b="1">
              <a:solidFill>
                <a:srgbClr val="000099"/>
              </a:solidFill>
              <a:latin typeface="Tahoma" pitchFamily="34" charset="0"/>
            </a:endParaRP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9"/>
          <p:cNvSpPr>
            <a:spLocks noChangeArrowheads="1"/>
          </p:cNvSpPr>
          <p:nvPr/>
        </p:nvSpPr>
        <p:spPr bwMode="auto">
          <a:xfrm>
            <a:off x="1588" y="6727825"/>
            <a:ext cx="9144000" cy="130175"/>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2054" name="Picture 19" descr="clrp_logo_b_transparent"/>
          <p:cNvPicPr>
            <a:picLocks noChangeAspect="1" noChangeArrowheads="1"/>
          </p:cNvPicPr>
          <p:nvPr/>
        </p:nvPicPr>
        <p:blipFill>
          <a:blip r:embed="rId3" cstate="print"/>
          <a:srcRect/>
          <a:stretch>
            <a:fillRect/>
          </a:stretch>
        </p:blipFill>
        <p:spPr bwMode="auto">
          <a:xfrm>
            <a:off x="0" y="63500"/>
            <a:ext cx="1597025" cy="1481138"/>
          </a:xfrm>
          <a:prstGeom prst="rect">
            <a:avLst/>
          </a:prstGeom>
          <a:noFill/>
          <a:ln w="9525">
            <a:noFill/>
            <a:miter lim="800000"/>
            <a:headEnd/>
            <a:tailEnd/>
          </a:ln>
        </p:spPr>
      </p:pic>
      <p:sp>
        <p:nvSpPr>
          <p:cNvPr id="9" name="Title 8"/>
          <p:cNvSpPr>
            <a:spLocks noGrp="1"/>
          </p:cNvSpPr>
          <p:nvPr>
            <p:ph type="ctrTitle"/>
          </p:nvPr>
        </p:nvSpPr>
        <p:spPr>
          <a:xfrm>
            <a:off x="455090" y="182880"/>
            <a:ext cx="8229600" cy="1511808"/>
          </a:xfrm>
        </p:spPr>
        <p:txBody>
          <a:bodyPr>
            <a:normAutofit/>
          </a:bodyPr>
          <a:lstStyle/>
          <a:p>
            <a:r>
              <a:rPr lang="en-US" sz="4400" dirty="0" smtClean="0">
                <a:solidFill>
                  <a:srgbClr val="EAE3D6"/>
                </a:solidFill>
              </a:rPr>
              <a:t>National Capital Region</a:t>
            </a:r>
            <a:br>
              <a:rPr lang="en-US" sz="4400" dirty="0" smtClean="0">
                <a:solidFill>
                  <a:srgbClr val="EAE3D6"/>
                </a:solidFill>
              </a:rPr>
            </a:br>
            <a:r>
              <a:rPr lang="en-US" sz="4400" dirty="0" smtClean="0">
                <a:solidFill>
                  <a:srgbClr val="EAE3D6"/>
                </a:solidFill>
              </a:rPr>
              <a:t>Transportation Planning Board</a:t>
            </a:r>
            <a:endParaRPr lang="en-US" sz="4400" dirty="0">
              <a:solidFill>
                <a:srgbClr val="EAE3D6"/>
              </a:solidFill>
            </a:endParaRPr>
          </a:p>
        </p:txBody>
      </p:sp>
      <p:sp>
        <p:nvSpPr>
          <p:cNvPr id="10" name="Subtitle 9"/>
          <p:cNvSpPr>
            <a:spLocks noGrp="1"/>
          </p:cNvSpPr>
          <p:nvPr>
            <p:ph type="subTitle" idx="1"/>
          </p:nvPr>
        </p:nvSpPr>
        <p:spPr>
          <a:xfrm>
            <a:off x="731520" y="2380488"/>
            <a:ext cx="7699248" cy="2575560"/>
          </a:xfrm>
        </p:spPr>
        <p:txBody>
          <a:bodyPr>
            <a:noAutofit/>
          </a:bodyPr>
          <a:lstStyle/>
          <a:p>
            <a:pPr algn="ctr"/>
            <a:r>
              <a:rPr lang="en-US" sz="5400" b="1" dirty="0" smtClean="0">
                <a:solidFill>
                  <a:srgbClr val="515884"/>
                </a:solidFill>
              </a:rPr>
              <a:t>Significant Additions </a:t>
            </a:r>
            <a:br>
              <a:rPr lang="en-US" sz="5400" b="1" dirty="0" smtClean="0">
                <a:solidFill>
                  <a:srgbClr val="515884"/>
                </a:solidFill>
              </a:rPr>
            </a:br>
            <a:r>
              <a:rPr lang="en-US" sz="5400" b="1" dirty="0" smtClean="0">
                <a:solidFill>
                  <a:srgbClr val="515884"/>
                </a:solidFill>
              </a:rPr>
              <a:t>and Changes to the </a:t>
            </a:r>
            <a:br>
              <a:rPr lang="en-US" sz="5400" b="1" dirty="0" smtClean="0">
                <a:solidFill>
                  <a:srgbClr val="515884"/>
                </a:solidFill>
              </a:rPr>
            </a:br>
            <a:r>
              <a:rPr lang="en-US" sz="5400" b="1" dirty="0" smtClean="0">
                <a:solidFill>
                  <a:srgbClr val="515884"/>
                </a:solidFill>
              </a:rPr>
              <a:t>2014 Update to the CLRP </a:t>
            </a:r>
            <a:endParaRPr lang="en-US" sz="5400" b="1" dirty="0">
              <a:solidFill>
                <a:srgbClr val="515884"/>
              </a:solidFill>
            </a:endParaRPr>
          </a:p>
        </p:txBody>
      </p:sp>
      <p:sp>
        <p:nvSpPr>
          <p:cNvPr id="11" name="TextBox 10"/>
          <p:cNvSpPr txBox="1"/>
          <p:nvPr/>
        </p:nvSpPr>
        <p:spPr>
          <a:xfrm>
            <a:off x="923544" y="5504688"/>
            <a:ext cx="7324344" cy="830997"/>
          </a:xfrm>
          <a:prstGeom prst="rect">
            <a:avLst/>
          </a:prstGeom>
          <a:noFill/>
        </p:spPr>
        <p:txBody>
          <a:bodyPr wrap="square" rtlCol="0">
            <a:spAutoFit/>
          </a:bodyPr>
          <a:lstStyle/>
          <a:p>
            <a:pPr algn="ctr"/>
            <a:r>
              <a:rPr lang="en-US" sz="2400" dirty="0" smtClean="0">
                <a:solidFill>
                  <a:schemeClr val="accent6">
                    <a:lumMod val="50000"/>
                  </a:schemeClr>
                </a:solidFill>
                <a:effectLst>
                  <a:outerShdw blurRad="38100" dist="25500" dir="5400000" algn="tl" rotWithShape="0">
                    <a:srgbClr val="000000">
                      <a:satMod val="180000"/>
                      <a:alpha val="75000"/>
                    </a:srgbClr>
                  </a:outerShdw>
                </a:effectLst>
                <a:latin typeface="+mj-lt"/>
                <a:ea typeface="+mj-ea"/>
                <a:cs typeface="+mj-cs"/>
              </a:rPr>
              <a:t>Access for All Advisory Committee</a:t>
            </a:r>
          </a:p>
          <a:p>
            <a:pPr algn="ctr"/>
            <a:r>
              <a:rPr lang="en-US" sz="2400" dirty="0" smtClean="0">
                <a:solidFill>
                  <a:schemeClr val="accent6">
                    <a:lumMod val="50000"/>
                  </a:schemeClr>
                </a:solidFill>
                <a:effectLst>
                  <a:outerShdw blurRad="38100" dist="25500" dir="5400000" algn="tl" rotWithShape="0">
                    <a:srgbClr val="000000">
                      <a:satMod val="180000"/>
                      <a:alpha val="75000"/>
                    </a:srgbClr>
                  </a:outerShdw>
                </a:effectLst>
                <a:latin typeface="+mj-lt"/>
                <a:ea typeface="+mj-ea"/>
                <a:cs typeface="+mj-cs"/>
              </a:rPr>
              <a:t>July 24, 2014</a:t>
            </a:r>
            <a:endParaRPr lang="en-US" sz="2400" dirty="0">
              <a:solidFill>
                <a:schemeClr val="accent6">
                  <a:lumMod val="50000"/>
                </a:schemeClr>
              </a:solidFill>
              <a:effectLst>
                <a:outerShdw blurRad="38100" dist="25500" dir="5400000" algn="tl" rotWithShape="0">
                  <a:srgbClr val="000000">
                    <a:satMod val="180000"/>
                    <a:alpha val="75000"/>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nSpc>
                <a:spcPts val="4000"/>
              </a:lnSpc>
            </a:pPr>
            <a:r>
              <a:rPr lang="en-US" sz="4000" dirty="0" smtClean="0"/>
              <a:t>Significant Additions and </a:t>
            </a:r>
            <a:br>
              <a:rPr lang="en-US" sz="4000" dirty="0" smtClean="0"/>
            </a:br>
            <a:r>
              <a:rPr lang="en-US" sz="4000" dirty="0" smtClean="0"/>
              <a:t>Changes to the 2014 CLRP</a:t>
            </a:r>
            <a:endParaRPr lang="en-US" sz="4000" dirty="0"/>
          </a:p>
        </p:txBody>
      </p:sp>
      <p:sp>
        <p:nvSpPr>
          <p:cNvPr id="3" name="Content Placeholder 2"/>
          <p:cNvSpPr>
            <a:spLocks noGrp="1"/>
          </p:cNvSpPr>
          <p:nvPr>
            <p:ph idx="1"/>
          </p:nvPr>
        </p:nvSpPr>
        <p:spPr>
          <a:xfrm>
            <a:off x="224751" y="1600200"/>
            <a:ext cx="5214023" cy="4892356"/>
          </a:xfrm>
        </p:spPr>
        <p:txBody>
          <a:bodyPr>
            <a:noAutofit/>
          </a:bodyPr>
          <a:lstStyle/>
          <a:p>
            <a:pPr marL="342900" indent="-342900">
              <a:buNone/>
            </a:pPr>
            <a:r>
              <a:rPr lang="en-US" sz="1700" b="1" cap="small" dirty="0" smtClean="0">
                <a:solidFill>
                  <a:schemeClr val="accent3">
                    <a:lumMod val="75000"/>
                  </a:schemeClr>
                </a:solidFill>
              </a:rPr>
              <a:t>District of Columbia</a:t>
            </a:r>
          </a:p>
          <a:p>
            <a:pPr marL="347663" lvl="0" indent="-347663">
              <a:buFont typeface="+mj-lt"/>
              <a:buAutoNum type="arabicPeriod"/>
            </a:pPr>
            <a:r>
              <a:rPr lang="en-US" sz="1700" cap="small" dirty="0" smtClean="0">
                <a:solidFill>
                  <a:schemeClr val="accent3">
                    <a:lumMod val="75000"/>
                  </a:schemeClr>
                </a:solidFill>
              </a:rPr>
              <a:t>Streetcar – Union Station to Georgetown</a:t>
            </a:r>
          </a:p>
          <a:p>
            <a:pPr marL="347663" indent="-347663">
              <a:buFont typeface="+mj-lt"/>
              <a:buAutoNum type="arabicPeriod"/>
            </a:pPr>
            <a:r>
              <a:rPr lang="en-US" sz="1700" cap="small" dirty="0" smtClean="0">
                <a:solidFill>
                  <a:schemeClr val="accent3">
                    <a:lumMod val="75000"/>
                  </a:schemeClr>
                </a:solidFill>
              </a:rPr>
              <a:t>Streetcar – M Street SE/SW Line</a:t>
            </a:r>
          </a:p>
          <a:p>
            <a:pPr marL="347663" indent="-347663">
              <a:buFont typeface="+mj-lt"/>
              <a:buAutoNum type="arabicPeriod"/>
            </a:pPr>
            <a:r>
              <a:rPr lang="en-US" sz="1700" cap="small" dirty="0" smtClean="0">
                <a:solidFill>
                  <a:schemeClr val="accent3">
                    <a:lumMod val="75000"/>
                  </a:schemeClr>
                </a:solidFill>
              </a:rPr>
              <a:t>Streetcar – Minnesota Ave. Spur</a:t>
            </a:r>
          </a:p>
          <a:p>
            <a:pPr marL="347663" indent="-347663">
              <a:buFont typeface="+mj-lt"/>
              <a:buAutoNum type="arabicPeriod"/>
            </a:pPr>
            <a:r>
              <a:rPr lang="en-US" sz="1700" cap="small" dirty="0" smtClean="0">
                <a:solidFill>
                  <a:schemeClr val="accent3">
                    <a:lumMod val="75000"/>
                  </a:schemeClr>
                </a:solidFill>
              </a:rPr>
              <a:t>Removal of Proposed H and I Streets NW Peak-Period Bus Only Lanes (not mapped)</a:t>
            </a:r>
          </a:p>
          <a:p>
            <a:pPr marL="347663" indent="-347663">
              <a:buFont typeface="+mj-lt"/>
              <a:buAutoNum type="arabicPeriod"/>
            </a:pPr>
            <a:r>
              <a:rPr lang="en-US" sz="1700" i="1" cap="small" dirty="0" smtClean="0">
                <a:solidFill>
                  <a:schemeClr val="accent3">
                    <a:lumMod val="75000"/>
                  </a:schemeClr>
                </a:solidFill>
              </a:rPr>
              <a:t>Studies: Managed Lanes on 14th Street/Rochambeau Bridge, I-395/I-695, and I-295</a:t>
            </a:r>
          </a:p>
          <a:p>
            <a:pPr marL="347663" indent="-347663">
              <a:buFont typeface="+mj-lt"/>
              <a:buAutoNum type="arabicPeriod"/>
            </a:pPr>
            <a:endParaRPr lang="en-US" sz="1700" cap="small" dirty="0" smtClean="0">
              <a:solidFill>
                <a:schemeClr val="accent3">
                  <a:lumMod val="75000"/>
                </a:schemeClr>
              </a:solidFill>
            </a:endParaRPr>
          </a:p>
          <a:p>
            <a:pPr marL="347663" indent="-347663">
              <a:buNone/>
            </a:pPr>
            <a:r>
              <a:rPr lang="en-US" sz="1700" b="1" cap="small" dirty="0" smtClean="0">
                <a:solidFill>
                  <a:schemeClr val="accent3">
                    <a:lumMod val="75000"/>
                  </a:schemeClr>
                </a:solidFill>
              </a:rPr>
              <a:t>Maryland</a:t>
            </a:r>
          </a:p>
          <a:p>
            <a:pPr marL="347663" lvl="0" indent="-347663">
              <a:buFont typeface="+mj-lt"/>
              <a:buAutoNum type="arabicPeriod" startAt="6"/>
            </a:pPr>
            <a:r>
              <a:rPr lang="en-US" sz="1700" cap="small" dirty="0" smtClean="0">
                <a:solidFill>
                  <a:schemeClr val="accent3">
                    <a:lumMod val="75000"/>
                  </a:schemeClr>
                </a:solidFill>
              </a:rPr>
              <a:t>MARC Growth and Investment Plan (not mapped)</a:t>
            </a:r>
          </a:p>
          <a:p>
            <a:pPr marL="347663" lvl="0" indent="-347663">
              <a:buFont typeface="+mj-lt"/>
              <a:buAutoNum type="arabicPeriod" startAt="6"/>
            </a:pPr>
            <a:r>
              <a:rPr lang="en-US" sz="1700" cap="small" dirty="0" smtClean="0">
                <a:solidFill>
                  <a:schemeClr val="accent3">
                    <a:lumMod val="75000"/>
                  </a:schemeClr>
                </a:solidFill>
              </a:rPr>
              <a:t>I-95/I-495 Interchange at Greenbelt Metro Station</a:t>
            </a:r>
          </a:p>
          <a:p>
            <a:pPr marL="347663" lvl="0" indent="-347663">
              <a:buFont typeface="+mj-lt"/>
              <a:buAutoNum type="arabicPeriod" startAt="6"/>
            </a:pPr>
            <a:endParaRPr lang="en-US" sz="1700" cap="small" dirty="0" smtClean="0">
              <a:solidFill>
                <a:schemeClr val="accent3">
                  <a:lumMod val="75000"/>
                </a:schemeClr>
              </a:solidFill>
            </a:endParaRPr>
          </a:p>
          <a:p>
            <a:pPr marL="347663" indent="-347663">
              <a:buNone/>
            </a:pPr>
            <a:r>
              <a:rPr lang="en-US" sz="1700" b="1" cap="small" dirty="0" smtClean="0">
                <a:solidFill>
                  <a:schemeClr val="accent3">
                    <a:lumMod val="75000"/>
                  </a:schemeClr>
                </a:solidFill>
              </a:rPr>
              <a:t>Virginia</a:t>
            </a:r>
          </a:p>
          <a:p>
            <a:pPr marL="347663" lvl="0" indent="-347663">
              <a:buFont typeface="+mj-lt"/>
              <a:buAutoNum type="arabicPeriod" startAt="8"/>
            </a:pPr>
            <a:r>
              <a:rPr lang="en-US" sz="1700" cap="small" dirty="0" smtClean="0">
                <a:solidFill>
                  <a:schemeClr val="accent3">
                    <a:lumMod val="75000"/>
                  </a:schemeClr>
                </a:solidFill>
              </a:rPr>
              <a:t>VRE System Plan (not mapped)</a:t>
            </a:r>
          </a:p>
          <a:p>
            <a:pPr marL="347663" lvl="0" indent="-347663">
              <a:buFont typeface="+mj-lt"/>
              <a:buAutoNum type="arabicPeriod" startAt="8"/>
            </a:pPr>
            <a:r>
              <a:rPr lang="en-US" sz="1700" cap="small" dirty="0" smtClean="0">
                <a:solidFill>
                  <a:schemeClr val="accent3">
                    <a:lumMod val="75000"/>
                  </a:schemeClr>
                </a:solidFill>
              </a:rPr>
              <a:t>Widen US Route 1</a:t>
            </a:r>
          </a:p>
          <a:p>
            <a:pPr marL="347663" indent="-347663">
              <a:buFont typeface="+mj-lt"/>
              <a:buAutoNum type="arabicPeriod" startAt="8"/>
            </a:pPr>
            <a:r>
              <a:rPr lang="en-US" sz="1700" cap="small" dirty="0">
                <a:solidFill>
                  <a:schemeClr val="accent3">
                    <a:lumMod val="75000"/>
                  </a:schemeClr>
                </a:solidFill>
              </a:rPr>
              <a:t>Route 123 Widening</a:t>
            </a:r>
          </a:p>
          <a:p>
            <a:pPr marL="347663" lvl="0" indent="-347663">
              <a:buFont typeface="+mj-lt"/>
              <a:buAutoNum type="arabicPeriod" startAt="8"/>
            </a:pPr>
            <a:endParaRPr lang="en-US" sz="1700" cap="small" dirty="0" smtClean="0">
              <a:solidFill>
                <a:schemeClr val="accent3">
                  <a:lumMod val="75000"/>
                </a:schemeClr>
              </a:solidFill>
            </a:endParaRPr>
          </a:p>
          <a:p>
            <a:pPr marL="347663" lvl="0" indent="-347663">
              <a:buFont typeface="+mj-lt"/>
              <a:buAutoNum type="arabicPeriod" startAt="8"/>
            </a:pPr>
            <a:endParaRPr lang="en-US" sz="1800" cap="small" dirty="0" smtClean="0">
              <a:solidFill>
                <a:schemeClr val="accent3">
                  <a:lumMod val="75000"/>
                </a:schemeClr>
              </a:solidFill>
            </a:endParaRP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2</a:t>
            </a:fld>
            <a:endParaRPr lang="en-US"/>
          </a:p>
        </p:txBody>
      </p:sp>
      <p:pic>
        <p:nvPicPr>
          <p:cNvPr id="7" name="Picture 19" descr="clrp_logo_b_transparent"/>
          <p:cNvPicPr>
            <a:picLocks noChangeAspect="1" noChangeArrowheads="1"/>
          </p:cNvPicPr>
          <p:nvPr/>
        </p:nvPicPr>
        <p:blipFill>
          <a:blip r:embed="rId3" cstate="print"/>
          <a:srcRect/>
          <a:stretch>
            <a:fillRect/>
          </a:stretch>
        </p:blipFill>
        <p:spPr bwMode="auto">
          <a:xfrm>
            <a:off x="66676" y="63500"/>
            <a:ext cx="1530350" cy="1419301"/>
          </a:xfrm>
          <a:prstGeom prst="rect">
            <a:avLst/>
          </a:prstGeom>
          <a:noFill/>
          <a:ln w="9525">
            <a:noFill/>
            <a:miter lim="800000"/>
            <a:headEnd/>
            <a:tailEnd/>
          </a:ln>
        </p:spPr>
      </p:pic>
      <p:pic>
        <p:nvPicPr>
          <p:cNvPr id="1026" name="Picture 2" descr="I:\2014 CLRP\Major Changes\All New Major Projects.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098"/>
          <a:stretch/>
        </p:blipFill>
        <p:spPr bwMode="auto">
          <a:xfrm>
            <a:off x="5638800" y="1897231"/>
            <a:ext cx="2897108" cy="36733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3836"/>
            <a:ext cx="8229600" cy="1143000"/>
          </a:xfrm>
        </p:spPr>
        <p:txBody>
          <a:bodyPr>
            <a:noAutofit/>
          </a:bodyPr>
          <a:lstStyle/>
          <a:p>
            <a:r>
              <a:rPr lang="en-US" sz="3000" spc="-40" dirty="0" smtClean="0"/>
              <a:t>1. </a:t>
            </a:r>
            <a:r>
              <a:rPr lang="en-US" sz="3000" dirty="0" smtClean="0"/>
              <a:t>Streetcar - Union Station to Georgetown</a:t>
            </a:r>
            <a:r>
              <a:rPr lang="en-US" sz="3000" spc="-40" dirty="0" smtClean="0"/>
              <a:t/>
            </a:r>
            <a:br>
              <a:rPr lang="en-US" sz="3000" spc="-40" dirty="0" smtClean="0"/>
            </a:br>
            <a:r>
              <a:rPr lang="en-US" sz="3000" dirty="0" smtClean="0"/>
              <a:t> </a:t>
            </a:r>
            <a:r>
              <a:rPr lang="en-US" sz="2400" dirty="0" smtClean="0"/>
              <a:t>from H Street NE to Wisconsin Avenue NW</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3</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10" name="Content Placeholder 2"/>
          <p:cNvSpPr txBox="1">
            <a:spLocks/>
          </p:cNvSpPr>
          <p:nvPr/>
        </p:nvSpPr>
        <p:spPr>
          <a:xfrm>
            <a:off x="457200" y="4483099"/>
            <a:ext cx="3251200" cy="1927325"/>
          </a:xfrm>
          <a:prstGeom prst="rect">
            <a:avLst/>
          </a:prstGeom>
        </p:spPr>
        <p:txBody>
          <a:bodyPr>
            <a:normAutofit/>
          </a:bodyPr>
          <a:lstStyle/>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3.4 miles</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2020</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$348million</a:t>
            </a:r>
          </a:p>
        </p:txBody>
      </p:sp>
      <p:sp>
        <p:nvSpPr>
          <p:cNvPr id="12" name="Rectangle 11"/>
          <p:cNvSpPr/>
          <p:nvPr/>
        </p:nvSpPr>
        <p:spPr>
          <a:xfrm>
            <a:off x="3657600" y="4483099"/>
            <a:ext cx="4965700" cy="1938992"/>
          </a:xfrm>
          <a:prstGeom prst="rect">
            <a:avLst/>
          </a:prstGeom>
        </p:spPr>
        <p:txBody>
          <a:bodyPr wrap="square">
            <a:spAutoFit/>
          </a:bodyPr>
          <a:lstStyle/>
          <a:p>
            <a:r>
              <a:rPr lang="en-US" sz="1500" dirty="0" smtClean="0">
                <a:solidFill>
                  <a:schemeClr val="accent3">
                    <a:lumMod val="75000"/>
                  </a:schemeClr>
                </a:solidFill>
                <a:latin typeface="+mn-lt"/>
              </a:rPr>
              <a:t>Construct a streetcar line from H Street NE near Union Station, running along H Street NW to New Jersey Avenue NW, and continuing on K Street NW into Georgetown, ending at Wisconsin Avenue NW. The streetcars will travel in mixed traffic lanes through the eastern portion of the route, but will travel in dedicated transit lanes on K Street between 9th Street NW and 23rd Street NW (a project previously approved in the CLRP called the “K Street </a:t>
            </a:r>
            <a:r>
              <a:rPr lang="en-US" sz="1500" dirty="0" err="1" smtClean="0">
                <a:solidFill>
                  <a:schemeClr val="accent3">
                    <a:lumMod val="75000"/>
                  </a:schemeClr>
                </a:solidFill>
                <a:latin typeface="+mn-lt"/>
              </a:rPr>
              <a:t>Transitway</a:t>
            </a:r>
            <a:r>
              <a:rPr lang="en-US" sz="1500" dirty="0" smtClean="0">
                <a:solidFill>
                  <a:schemeClr val="accent3">
                    <a:lumMod val="75000"/>
                  </a:schemeClr>
                </a:solidFill>
                <a:latin typeface="+mn-lt"/>
              </a:rPr>
              <a:t>”).</a:t>
            </a:r>
            <a:endParaRPr lang="en-US" sz="1500" dirty="0">
              <a:solidFill>
                <a:schemeClr val="accent3">
                  <a:lumMod val="75000"/>
                </a:schemeClr>
              </a:solidFill>
              <a:latin typeface="+mn-lt"/>
            </a:endParaRPr>
          </a:p>
        </p:txBody>
      </p:sp>
      <p:pic>
        <p:nvPicPr>
          <p:cNvPr id="2050" name="Picture 2" descr="I:\2014 CLRP\Major Changes\DC Streetcar to Georgetown-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175" b="30087"/>
          <a:stretch/>
        </p:blipFill>
        <p:spPr bwMode="auto">
          <a:xfrm>
            <a:off x="609600" y="1571625"/>
            <a:ext cx="7969124" cy="2686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2. Streetcar - M Street SE/SW Line</a:t>
            </a:r>
            <a:br>
              <a:rPr lang="en-US" sz="3200" dirty="0" smtClean="0"/>
            </a:br>
            <a:r>
              <a:rPr lang="en-US" sz="2400" dirty="0" smtClean="0"/>
              <a:t>Good Hope Road SE to Maine Avenue SW</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4</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8" name="TextBox 7"/>
          <p:cNvSpPr txBox="1"/>
          <p:nvPr/>
        </p:nvSpPr>
        <p:spPr>
          <a:xfrm>
            <a:off x="6153912" y="5001768"/>
            <a:ext cx="347472" cy="369332"/>
          </a:xfrm>
          <a:prstGeom prst="rect">
            <a:avLst/>
          </a:prstGeom>
          <a:noFill/>
        </p:spPr>
        <p:txBody>
          <a:bodyPr wrap="square" rtlCol="0">
            <a:spAutoFit/>
          </a:bodyPr>
          <a:lstStyle/>
          <a:p>
            <a:endParaRPr lang="en-US" dirty="0"/>
          </a:p>
        </p:txBody>
      </p:sp>
      <p:sp>
        <p:nvSpPr>
          <p:cNvPr id="13" name="Content Placeholder 2"/>
          <p:cNvSpPr txBox="1">
            <a:spLocks/>
          </p:cNvSpPr>
          <p:nvPr/>
        </p:nvSpPr>
        <p:spPr>
          <a:xfrm>
            <a:off x="457200" y="4483099"/>
            <a:ext cx="3251200" cy="1927325"/>
          </a:xfrm>
          <a:prstGeom prst="rect">
            <a:avLst/>
          </a:prstGeom>
        </p:spPr>
        <p:txBody>
          <a:bodyPr>
            <a:normAutofit/>
          </a:bodyPr>
          <a:lstStyle/>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3 miles</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2020</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$250 million</a:t>
            </a:r>
          </a:p>
        </p:txBody>
      </p:sp>
      <p:sp>
        <p:nvSpPr>
          <p:cNvPr id="14" name="Rectangle 13"/>
          <p:cNvSpPr/>
          <p:nvPr/>
        </p:nvSpPr>
        <p:spPr>
          <a:xfrm>
            <a:off x="3657600" y="4495799"/>
            <a:ext cx="5181600" cy="1631216"/>
          </a:xfrm>
          <a:prstGeom prst="rect">
            <a:avLst/>
          </a:prstGeom>
        </p:spPr>
        <p:txBody>
          <a:bodyPr wrap="square">
            <a:spAutoFit/>
          </a:bodyPr>
          <a:lstStyle/>
          <a:p>
            <a:r>
              <a:rPr lang="en-US" sz="2000" dirty="0" smtClean="0">
                <a:solidFill>
                  <a:schemeClr val="accent3">
                    <a:lumMod val="75000"/>
                  </a:schemeClr>
                </a:solidFill>
                <a:latin typeface="+mn-lt"/>
              </a:rPr>
              <a:t>Construct a streetcar line running from Good Hope Road SE, across the 11th Street Bridge, to M Street SE/SW, ending at Maine Avenue SW. This line will connect to the planned Anacostia Initial Streetcar Line at Good Hope Road SE.</a:t>
            </a:r>
            <a:endParaRPr lang="en-US" sz="2000" dirty="0">
              <a:solidFill>
                <a:schemeClr val="accent3">
                  <a:lumMod val="75000"/>
                </a:schemeClr>
              </a:solidFill>
              <a:latin typeface="+mn-lt"/>
            </a:endParaRPr>
          </a:p>
        </p:txBody>
      </p:sp>
      <p:pic>
        <p:nvPicPr>
          <p:cNvPr id="3074" name="Picture 2" descr="I:\2014 CLRP\Major Changes\DC Streecar Anacostia-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834" t="16469" r="2319" b="23629"/>
          <a:stretch/>
        </p:blipFill>
        <p:spPr bwMode="auto">
          <a:xfrm>
            <a:off x="1038225" y="1587499"/>
            <a:ext cx="6991351" cy="2895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3. Streetcar - Minnesota Avenue Spur</a:t>
            </a:r>
            <a:r>
              <a:rPr lang="en-US" sz="2400" dirty="0" smtClean="0"/>
              <a:t/>
            </a:r>
            <a:br>
              <a:rPr lang="en-US" sz="2400" dirty="0" smtClean="0"/>
            </a:br>
            <a:r>
              <a:rPr lang="en-US" sz="2400" dirty="0" smtClean="0"/>
              <a:t>from Benning Rd. NE to Minnesota Ave. Metro Station</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5</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8" name="Content Placeholder 2"/>
          <p:cNvSpPr txBox="1">
            <a:spLocks/>
          </p:cNvSpPr>
          <p:nvPr/>
        </p:nvSpPr>
        <p:spPr>
          <a:xfrm>
            <a:off x="457200" y="4483099"/>
            <a:ext cx="3251200" cy="1927325"/>
          </a:xfrm>
          <a:prstGeom prst="rect">
            <a:avLst/>
          </a:prstGeom>
        </p:spPr>
        <p:txBody>
          <a:bodyPr>
            <a:normAutofit/>
          </a:bodyPr>
          <a:lstStyle/>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&lt;</a:t>
            </a:r>
            <a:r>
              <a:rPr kumimoji="0" lang="en-US" sz="2000" b="0" i="0" u="none" strike="noStrike" kern="1200" cap="none" spc="0" normalizeH="0" noProof="0" dirty="0" smtClean="0">
                <a:ln>
                  <a:noFill/>
                </a:ln>
                <a:solidFill>
                  <a:schemeClr val="accent3">
                    <a:lumMod val="75000"/>
                  </a:schemeClr>
                </a:solidFill>
                <a:effectLst/>
                <a:uLnTx/>
                <a:uFillTx/>
                <a:latin typeface="+mn-lt"/>
                <a:ea typeface="+mn-ea"/>
                <a:cs typeface="+mn-cs"/>
              </a:rPr>
              <a:t> 1</a:t>
            </a: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 mile</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2018</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$40 million</a:t>
            </a:r>
          </a:p>
        </p:txBody>
      </p:sp>
      <p:sp>
        <p:nvSpPr>
          <p:cNvPr id="9" name="Rectangle 8"/>
          <p:cNvSpPr/>
          <p:nvPr/>
        </p:nvSpPr>
        <p:spPr>
          <a:xfrm>
            <a:off x="3657600" y="4495799"/>
            <a:ext cx="5181600" cy="1015663"/>
          </a:xfrm>
          <a:prstGeom prst="rect">
            <a:avLst/>
          </a:prstGeom>
        </p:spPr>
        <p:txBody>
          <a:bodyPr wrap="square">
            <a:spAutoFit/>
          </a:bodyPr>
          <a:lstStyle/>
          <a:p>
            <a:r>
              <a:rPr lang="en-US" sz="2000" dirty="0" smtClean="0">
                <a:solidFill>
                  <a:schemeClr val="accent3">
                    <a:lumMod val="75000"/>
                  </a:schemeClr>
                </a:solidFill>
                <a:latin typeface="+mn-lt"/>
              </a:rPr>
              <a:t>Construct a spur from the </a:t>
            </a:r>
            <a:r>
              <a:rPr lang="en-US" sz="2000" dirty="0" err="1" smtClean="0">
                <a:solidFill>
                  <a:schemeClr val="accent3">
                    <a:lumMod val="75000"/>
                  </a:schemeClr>
                </a:solidFill>
                <a:latin typeface="+mn-lt"/>
              </a:rPr>
              <a:t>Benning</a:t>
            </a:r>
            <a:r>
              <a:rPr lang="en-US" sz="2000" dirty="0" smtClean="0">
                <a:solidFill>
                  <a:schemeClr val="accent3">
                    <a:lumMod val="75000"/>
                  </a:schemeClr>
                </a:solidFill>
                <a:latin typeface="+mn-lt"/>
              </a:rPr>
              <a:t> Road Streetcar Line heading north along Minnesota Ave to the Minnesota Ave Metro Station.</a:t>
            </a:r>
            <a:endParaRPr lang="en-US" sz="2000" dirty="0">
              <a:solidFill>
                <a:schemeClr val="accent3">
                  <a:lumMod val="75000"/>
                </a:schemeClr>
              </a:solidFill>
              <a:latin typeface="+mn-lt"/>
            </a:endParaRPr>
          </a:p>
        </p:txBody>
      </p:sp>
      <p:pic>
        <p:nvPicPr>
          <p:cNvPr id="4098" name="Picture 2" descr="I:\2014 CLRP\Major Changes\DC Streecar Minnesota Spur-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0064" r="11495" b="30467"/>
          <a:stretch/>
        </p:blipFill>
        <p:spPr bwMode="auto">
          <a:xfrm>
            <a:off x="765174" y="1576388"/>
            <a:ext cx="7502526" cy="26860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dirty="0" smtClean="0"/>
              <a:t>4. Removal of Proposed H and I Streets NW</a:t>
            </a:r>
            <a:br>
              <a:rPr lang="en-US" sz="3000" dirty="0" smtClean="0"/>
            </a:br>
            <a:r>
              <a:rPr lang="en-US" sz="3000" dirty="0" smtClean="0"/>
              <a:t>Peak Period Bus-Only Lanes</a:t>
            </a:r>
            <a:endParaRPr lang="en-US" sz="3000" dirty="0"/>
          </a:p>
        </p:txBody>
      </p:sp>
      <p:sp>
        <p:nvSpPr>
          <p:cNvPr id="3" name="Content Placeholder 2"/>
          <p:cNvSpPr>
            <a:spLocks noGrp="1"/>
          </p:cNvSpPr>
          <p:nvPr>
            <p:ph idx="1"/>
          </p:nvPr>
        </p:nvSpPr>
        <p:spPr>
          <a:xfrm>
            <a:off x="402336" y="1646237"/>
            <a:ext cx="4258564" cy="4526280"/>
          </a:xfrm>
        </p:spPr>
        <p:txBody>
          <a:bodyPr>
            <a:normAutofit/>
          </a:bodyPr>
          <a:lstStyle/>
          <a:p>
            <a:pPr marL="0" indent="0">
              <a:buNone/>
            </a:pPr>
            <a:r>
              <a:rPr lang="en-US" sz="2400" dirty="0" smtClean="0">
                <a:solidFill>
                  <a:schemeClr val="accent3">
                    <a:lumMod val="75000"/>
                  </a:schemeClr>
                </a:solidFill>
              </a:rPr>
              <a:t>The approved CLRP contains two projects which proposed to implement bus-only lanes during peak periods. The H Street NW lane was planned between 17th Street NW and New York Avenue NW and the I Street NW lane was planned between 13th Street NW and Pennsylvania Avenue NW. These projects will be removed from the CLRP, pending further study.</a:t>
            </a:r>
            <a:endParaRPr lang="en-US" sz="2400" dirty="0">
              <a:solidFill>
                <a:schemeClr val="accent3">
                  <a:lumMod val="75000"/>
                </a:schemeClr>
              </a:solidFill>
            </a:endParaRP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6</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7" name="Picture 6"/>
          <p:cNvPicPr>
            <a:picLocks noChangeAspect="1"/>
          </p:cNvPicPr>
          <p:nvPr/>
        </p:nvPicPr>
        <p:blipFill>
          <a:blip r:embed="rId4"/>
          <a:srcRect l="21079" r="9456"/>
          <a:stretch>
            <a:fillRect/>
          </a:stretch>
        </p:blipFill>
        <p:spPr>
          <a:xfrm>
            <a:off x="4724400" y="1866900"/>
            <a:ext cx="3835400" cy="413517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1936"/>
            <a:ext cx="8229600" cy="1143000"/>
          </a:xfrm>
        </p:spPr>
        <p:txBody>
          <a:bodyPr>
            <a:noAutofit/>
          </a:bodyPr>
          <a:lstStyle/>
          <a:p>
            <a:r>
              <a:rPr lang="en-US" sz="2800" dirty="0" smtClean="0"/>
              <a:t>5. Studies: Managed Lanes on 14th Street/ Rochambeau Bridge, I-395/I-695, and I-295</a:t>
            </a:r>
            <a:endParaRPr lang="en-US" sz="2800" dirty="0"/>
          </a:p>
        </p:txBody>
      </p:sp>
      <p:sp>
        <p:nvSpPr>
          <p:cNvPr id="3" name="Content Placeholder 2"/>
          <p:cNvSpPr>
            <a:spLocks noGrp="1"/>
          </p:cNvSpPr>
          <p:nvPr>
            <p:ph idx="1"/>
          </p:nvPr>
        </p:nvSpPr>
        <p:spPr>
          <a:xfrm>
            <a:off x="457200" y="1691956"/>
            <a:ext cx="4508500" cy="5407343"/>
          </a:xfrm>
        </p:spPr>
        <p:txBody>
          <a:bodyPr>
            <a:noAutofit/>
          </a:bodyPr>
          <a:lstStyle/>
          <a:p>
            <a:pPr marL="457200" indent="-457200">
              <a:buFont typeface="+mj-lt"/>
              <a:buAutoNum type="alphaUcPeriod"/>
            </a:pPr>
            <a:r>
              <a:rPr lang="en-US" sz="1400" b="1" dirty="0" smtClean="0">
                <a:solidFill>
                  <a:schemeClr val="accent3">
                    <a:lumMod val="75000"/>
                  </a:schemeClr>
                </a:solidFill>
              </a:rPr>
              <a:t>14th Street/Rochambeau Bridge</a:t>
            </a:r>
            <a:r>
              <a:rPr lang="en-US" sz="1400" dirty="0">
                <a:solidFill>
                  <a:schemeClr val="accent3">
                    <a:lumMod val="75000"/>
                  </a:schemeClr>
                </a:solidFill>
              </a:rPr>
              <a:t> </a:t>
            </a:r>
            <a:r>
              <a:rPr lang="en-US" sz="1400" dirty="0" smtClean="0">
                <a:solidFill>
                  <a:schemeClr val="accent3">
                    <a:lumMod val="75000"/>
                  </a:schemeClr>
                </a:solidFill>
              </a:rPr>
              <a:t>The first study will look at converting the two northbound lanes on the 14th Street/Rochambeau Bridge to HOV 3+ during morning peak periods on weekdays and the two southbound lanes on the same facility to HOV 3+ during the evening peak period on weekdays, to mirror existing HOV lanes in Virginia. The study will also consider a subsequent conversion of the HOV lanes into HOT lanes.</a:t>
            </a:r>
          </a:p>
          <a:p>
            <a:pPr marL="457200" indent="-457200">
              <a:buFont typeface="+mj-lt"/>
              <a:buAutoNum type="alphaUcPeriod"/>
            </a:pPr>
            <a:r>
              <a:rPr lang="en-US" sz="1400" b="1" dirty="0" smtClean="0">
                <a:solidFill>
                  <a:schemeClr val="accent3">
                    <a:lumMod val="75000"/>
                  </a:schemeClr>
                </a:solidFill>
              </a:rPr>
              <a:t>I-395/I-695, Southeast-Southwest Freeway</a:t>
            </a:r>
            <a:r>
              <a:rPr lang="en-US" sz="1400" dirty="0" smtClean="0">
                <a:solidFill>
                  <a:schemeClr val="accent3">
                    <a:lumMod val="75000"/>
                  </a:schemeClr>
                </a:solidFill>
              </a:rPr>
              <a:t/>
            </a:r>
            <a:br>
              <a:rPr lang="en-US" sz="1400" dirty="0" smtClean="0">
                <a:solidFill>
                  <a:schemeClr val="accent3">
                    <a:lumMod val="75000"/>
                  </a:schemeClr>
                </a:solidFill>
              </a:rPr>
            </a:br>
            <a:r>
              <a:rPr lang="en-US" sz="1400" dirty="0" smtClean="0">
                <a:solidFill>
                  <a:schemeClr val="accent3">
                    <a:lumMod val="75000"/>
                  </a:schemeClr>
                </a:solidFill>
              </a:rPr>
              <a:t>The second study will look at implementing HOV lanes on the Southeast/Southwest Freeway (I-395/I-695) from the Case Bridge to the 11th Street Bridge, and subsequently converting those to HOT.</a:t>
            </a:r>
          </a:p>
          <a:p>
            <a:pPr marL="457200" indent="-457200">
              <a:buFont typeface="+mj-lt"/>
              <a:buAutoNum type="alphaUcPeriod"/>
            </a:pPr>
            <a:r>
              <a:rPr lang="en-US" sz="1400" b="1" dirty="0" smtClean="0">
                <a:solidFill>
                  <a:schemeClr val="accent3">
                    <a:lumMod val="75000"/>
                  </a:schemeClr>
                </a:solidFill>
              </a:rPr>
              <a:t>I-295</a:t>
            </a:r>
            <a:r>
              <a:rPr lang="en-US" sz="1400" dirty="0" smtClean="0">
                <a:solidFill>
                  <a:schemeClr val="accent3">
                    <a:lumMod val="75000"/>
                  </a:schemeClr>
                </a:solidFill>
              </a:rPr>
              <a:t/>
            </a:r>
            <a:br>
              <a:rPr lang="en-US" sz="1400" dirty="0" smtClean="0">
                <a:solidFill>
                  <a:schemeClr val="accent3">
                    <a:lumMod val="75000"/>
                  </a:schemeClr>
                </a:solidFill>
              </a:rPr>
            </a:br>
            <a:r>
              <a:rPr lang="en-US" sz="1400" dirty="0" smtClean="0">
                <a:solidFill>
                  <a:schemeClr val="accent3">
                    <a:lumMod val="75000"/>
                  </a:schemeClr>
                </a:solidFill>
              </a:rPr>
              <a:t>The third study will consider implementing HOV and then HOT lanes on I-295 from the 11th Street Bridge to the DC/Maryland Line.</a:t>
            </a:r>
          </a:p>
          <a:p>
            <a:pPr marL="0" indent="0">
              <a:buNone/>
              <a:tabLst>
                <a:tab pos="1371600" algn="l"/>
              </a:tabLst>
            </a:pPr>
            <a:endParaRPr lang="en-US" sz="1600" dirty="0" smtClean="0">
              <a:solidFill>
                <a:schemeClr val="accent3">
                  <a:lumMod val="75000"/>
                </a:schemeClr>
              </a:solidFill>
            </a:endParaRPr>
          </a:p>
          <a:p>
            <a:pPr marL="0" indent="0">
              <a:buNone/>
              <a:tabLst>
                <a:tab pos="1371600" algn="l"/>
              </a:tabLst>
            </a:pPr>
            <a:r>
              <a:rPr lang="en-US" sz="1600" dirty="0" smtClean="0">
                <a:solidFill>
                  <a:schemeClr val="accent3">
                    <a:lumMod val="75000"/>
                  </a:schemeClr>
                </a:solidFill>
              </a:rPr>
              <a:t>Length: 	≈ 9 </a:t>
            </a:r>
          </a:p>
          <a:p>
            <a:pPr marL="0" indent="0">
              <a:buNone/>
              <a:tabLst>
                <a:tab pos="1371600" algn="l"/>
              </a:tabLst>
            </a:pPr>
            <a:r>
              <a:rPr lang="en-US" sz="1600" dirty="0" smtClean="0">
                <a:solidFill>
                  <a:schemeClr val="accent3">
                    <a:lumMod val="75000"/>
                  </a:schemeClr>
                </a:solidFill>
              </a:rPr>
              <a:t>Complete:	2015</a:t>
            </a:r>
          </a:p>
          <a:p>
            <a:pPr marL="0" indent="0">
              <a:buNone/>
              <a:tabLst>
                <a:tab pos="1371600" algn="l"/>
              </a:tabLst>
            </a:pPr>
            <a:r>
              <a:rPr lang="en-US" sz="1600" dirty="0" smtClean="0">
                <a:solidFill>
                  <a:schemeClr val="accent3">
                    <a:lumMod val="75000"/>
                  </a:schemeClr>
                </a:solidFill>
              </a:rPr>
              <a:t>Cost:	$5.9 million</a:t>
            </a: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7</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5122" name="Picture 2" descr="I:\2014 CLRP\Major Changes\DC HOT Lanes Studies-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953" t="6776" r="11956" b="2501"/>
          <a:stretch/>
        </p:blipFill>
        <p:spPr bwMode="auto">
          <a:xfrm>
            <a:off x="4926695" y="1695448"/>
            <a:ext cx="3788372" cy="4719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9364"/>
            <a:ext cx="8229600" cy="1143000"/>
          </a:xfrm>
        </p:spPr>
        <p:txBody>
          <a:bodyPr>
            <a:noAutofit/>
          </a:bodyPr>
          <a:lstStyle/>
          <a:p>
            <a:r>
              <a:rPr lang="en-US" sz="3200" dirty="0" smtClean="0"/>
              <a:t>6. MARC Growth &amp; Investment Plan</a:t>
            </a:r>
            <a:endParaRPr lang="en-US" sz="3600" dirty="0"/>
          </a:p>
        </p:txBody>
      </p:sp>
      <p:sp>
        <p:nvSpPr>
          <p:cNvPr id="3" name="Content Placeholder 2"/>
          <p:cNvSpPr>
            <a:spLocks noGrp="1"/>
          </p:cNvSpPr>
          <p:nvPr>
            <p:ph idx="1"/>
          </p:nvPr>
        </p:nvSpPr>
        <p:spPr>
          <a:xfrm>
            <a:off x="402336" y="1582228"/>
            <a:ext cx="4245864" cy="5102036"/>
          </a:xfrm>
        </p:spPr>
        <p:txBody>
          <a:bodyPr>
            <a:normAutofit lnSpcReduction="10000"/>
          </a:bodyPr>
          <a:lstStyle/>
          <a:p>
            <a:pPr marL="0" lvl="0" indent="0">
              <a:buNone/>
            </a:pPr>
            <a:r>
              <a:rPr lang="en-US" sz="2000" dirty="0" smtClean="0">
                <a:solidFill>
                  <a:schemeClr val="accent3">
                    <a:lumMod val="75000"/>
                  </a:schemeClr>
                </a:solidFill>
              </a:rPr>
              <a:t>Primary objectives of the plan include providing better service for current riders and addressing existing problems with capacity, frequency and reliability. This package of projects will increase passenger-carrying capacity and increase share of trips by MARC during peak travel periods, among other benefits. The $1.06 billion shown reflects the Washington region’s proposed contribution towards projects in the larger $2.3 billion Growth and Investment Plan, which also includes the Baltimore area.</a:t>
            </a:r>
            <a:br>
              <a:rPr lang="en-US" sz="2000" dirty="0" smtClean="0">
                <a:solidFill>
                  <a:schemeClr val="accent3">
                    <a:lumMod val="75000"/>
                  </a:schemeClr>
                </a:solidFill>
              </a:rPr>
            </a:br>
            <a:r>
              <a:rPr lang="en-US" sz="2000" dirty="0" smtClean="0">
                <a:solidFill>
                  <a:schemeClr val="accent3">
                    <a:lumMod val="75000"/>
                  </a:schemeClr>
                </a:solidFill>
              </a:rPr>
              <a:t/>
            </a:r>
            <a:br>
              <a:rPr lang="en-US" sz="2000" dirty="0" smtClean="0">
                <a:solidFill>
                  <a:schemeClr val="accent3">
                    <a:lumMod val="75000"/>
                  </a:schemeClr>
                </a:solidFill>
              </a:rPr>
            </a:br>
            <a:r>
              <a:rPr lang="en-US" sz="2000" dirty="0" smtClean="0">
                <a:solidFill>
                  <a:schemeClr val="accent3">
                    <a:lumMod val="75000"/>
                  </a:schemeClr>
                </a:solidFill>
              </a:rPr>
              <a:t>Complete:	2040</a:t>
            </a:r>
            <a:br>
              <a:rPr lang="en-US" sz="2000" dirty="0" smtClean="0">
                <a:solidFill>
                  <a:schemeClr val="accent3">
                    <a:lumMod val="75000"/>
                  </a:schemeClr>
                </a:solidFill>
              </a:rPr>
            </a:br>
            <a:r>
              <a:rPr lang="en-US" sz="2000" dirty="0" smtClean="0">
                <a:solidFill>
                  <a:schemeClr val="accent3">
                    <a:lumMod val="75000"/>
                  </a:schemeClr>
                </a:solidFill>
              </a:rPr>
              <a:t>Cost: 		$1.06 billion</a:t>
            </a:r>
            <a:br>
              <a:rPr lang="en-US" sz="2000" dirty="0" smtClean="0">
                <a:solidFill>
                  <a:schemeClr val="accent3">
                    <a:lumMod val="75000"/>
                  </a:schemeClr>
                </a:solidFill>
              </a:rPr>
            </a:br>
            <a:r>
              <a:rPr lang="en-US" sz="2000" dirty="0" smtClean="0">
                <a:solidFill>
                  <a:schemeClr val="accent3">
                    <a:lumMod val="75000"/>
                  </a:schemeClr>
                </a:solidFill>
              </a:rPr>
              <a:t>		(Washington Region)</a:t>
            </a:r>
          </a:p>
          <a:p>
            <a:pPr marL="0" indent="0">
              <a:buNone/>
              <a:tabLst>
                <a:tab pos="1371600" algn="l"/>
              </a:tabLst>
            </a:pPr>
            <a:endParaRPr lang="en-US" sz="2000" dirty="0">
              <a:solidFill>
                <a:schemeClr val="accent3">
                  <a:lumMod val="75000"/>
                </a:schemeClr>
              </a:solidFill>
            </a:endParaRP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8</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7" name="Picture 6"/>
          <p:cNvPicPr>
            <a:picLocks noChangeAspect="1"/>
          </p:cNvPicPr>
          <p:nvPr/>
        </p:nvPicPr>
        <p:blipFill>
          <a:blip r:embed="rId4"/>
          <a:stretch>
            <a:fillRect/>
          </a:stretch>
        </p:blipFill>
        <p:spPr>
          <a:xfrm>
            <a:off x="4775200" y="1816100"/>
            <a:ext cx="3810000" cy="28448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t>7. I-95/495 Interchange </a:t>
            </a:r>
            <a:br>
              <a:rPr lang="en-US" sz="3200" dirty="0" smtClean="0"/>
            </a:br>
            <a:r>
              <a:rPr lang="en-US" sz="3200" dirty="0" smtClean="0"/>
              <a:t>at Greenbelt Metro Station</a:t>
            </a:r>
            <a:endParaRPr lang="en-US" sz="32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9</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8" name="Content Placeholder 2"/>
          <p:cNvSpPr txBox="1">
            <a:spLocks/>
          </p:cNvSpPr>
          <p:nvPr/>
        </p:nvSpPr>
        <p:spPr>
          <a:xfrm>
            <a:off x="457200" y="4483099"/>
            <a:ext cx="3251200" cy="1927325"/>
          </a:xfrm>
          <a:prstGeom prst="rect">
            <a:avLst/>
          </a:prstGeom>
        </p:spPr>
        <p:txBody>
          <a:bodyPr>
            <a:normAutofit/>
          </a:bodyPr>
          <a:lstStyle/>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&lt;</a:t>
            </a:r>
            <a:r>
              <a:rPr kumimoji="0" lang="en-US" sz="2000" b="0" i="0" u="none" strike="noStrike" kern="1200" cap="none" spc="0" normalizeH="0" noProof="0" dirty="0" smtClean="0">
                <a:ln>
                  <a:noFill/>
                </a:ln>
                <a:solidFill>
                  <a:schemeClr val="accent3">
                    <a:lumMod val="75000"/>
                  </a:schemeClr>
                </a:solidFill>
                <a:effectLst/>
                <a:uLnTx/>
                <a:uFillTx/>
                <a:latin typeface="+mn-lt"/>
                <a:ea typeface="+mn-ea"/>
                <a:cs typeface="+mn-cs"/>
              </a:rPr>
              <a:t> 1</a:t>
            </a: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 mile</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2020</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$78.21</a:t>
            </a:r>
            <a:r>
              <a:rPr kumimoji="0" lang="en-US" sz="2000" b="0" i="0" u="none" strike="noStrike" kern="1200" cap="none" spc="0" normalizeH="0" noProof="0" dirty="0" smtClean="0">
                <a:ln>
                  <a:noFill/>
                </a:ln>
                <a:solidFill>
                  <a:schemeClr val="accent3">
                    <a:lumMod val="75000"/>
                  </a:schemeClr>
                </a:solidFill>
                <a:effectLst/>
                <a:uLnTx/>
                <a:uFillTx/>
                <a:latin typeface="+mn-lt"/>
                <a:ea typeface="+mn-ea"/>
                <a:cs typeface="+mn-cs"/>
              </a:rPr>
              <a:t> </a:t>
            </a: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million</a:t>
            </a:r>
          </a:p>
        </p:txBody>
      </p:sp>
      <p:sp>
        <p:nvSpPr>
          <p:cNvPr id="9" name="Rectangle 8"/>
          <p:cNvSpPr/>
          <p:nvPr/>
        </p:nvSpPr>
        <p:spPr>
          <a:xfrm>
            <a:off x="3657600" y="4483099"/>
            <a:ext cx="4965700" cy="2031325"/>
          </a:xfrm>
          <a:prstGeom prst="rect">
            <a:avLst/>
          </a:prstGeom>
        </p:spPr>
        <p:txBody>
          <a:bodyPr wrap="square">
            <a:spAutoFit/>
          </a:bodyPr>
          <a:lstStyle/>
          <a:p>
            <a:r>
              <a:rPr lang="en-US" dirty="0" smtClean="0">
                <a:solidFill>
                  <a:schemeClr val="accent3">
                    <a:lumMod val="75000"/>
                  </a:schemeClr>
                </a:solidFill>
                <a:latin typeface="+mn-lt"/>
              </a:rPr>
              <a:t>Construct a full interchange along I-95/I-495 at the Greenbelt Metro Station. The existing partial interchange provides access from inner loop Capital Beltway to the Greenbelt Metro Station. The project includes the addition of auxiliary lanes on I-95/I-495 between the Greenbelt metro and MD 201 interchanges.</a:t>
            </a:r>
            <a:endParaRPr lang="en-US" dirty="0">
              <a:solidFill>
                <a:schemeClr val="accent3">
                  <a:lumMod val="75000"/>
                </a:schemeClr>
              </a:solidFill>
              <a:latin typeface="+mn-lt"/>
            </a:endParaRPr>
          </a:p>
        </p:txBody>
      </p:sp>
      <p:pic>
        <p:nvPicPr>
          <p:cNvPr id="10" name="Picture 9"/>
          <p:cNvPicPr>
            <a:picLocks noChangeAspect="1"/>
          </p:cNvPicPr>
          <p:nvPr/>
        </p:nvPicPr>
        <p:blipFill>
          <a:blip r:embed="rId4"/>
          <a:srcRect b="10279"/>
          <a:stretch>
            <a:fillRect/>
          </a:stretch>
        </p:blipFill>
        <p:spPr>
          <a:xfrm>
            <a:off x="1308100" y="1543050"/>
            <a:ext cx="6692900" cy="287237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600" y="444500"/>
            <a:ext cx="8229600" cy="621836"/>
          </a:xfrm>
        </p:spPr>
        <p:txBody>
          <a:bodyPr>
            <a:noAutofit/>
          </a:bodyPr>
          <a:lstStyle/>
          <a:p>
            <a:r>
              <a:rPr lang="en-US" sz="3200" dirty="0" smtClean="0"/>
              <a:t>8. VRE System Plan</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10</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7" name="Picture 6"/>
          <p:cNvPicPr>
            <a:picLocks noChangeAspect="1"/>
          </p:cNvPicPr>
          <p:nvPr/>
        </p:nvPicPr>
        <p:blipFill>
          <a:blip r:embed="rId4"/>
          <a:stretch>
            <a:fillRect/>
          </a:stretch>
        </p:blipFill>
        <p:spPr>
          <a:xfrm>
            <a:off x="5588000" y="1694134"/>
            <a:ext cx="2990850" cy="4490766"/>
          </a:xfrm>
          <a:prstGeom prst="rect">
            <a:avLst/>
          </a:prstGeom>
        </p:spPr>
      </p:pic>
      <p:sp>
        <p:nvSpPr>
          <p:cNvPr id="8" name="Content Placeholder 2"/>
          <p:cNvSpPr>
            <a:spLocks noGrp="1"/>
          </p:cNvSpPr>
          <p:nvPr>
            <p:ph idx="1"/>
          </p:nvPr>
        </p:nvSpPr>
        <p:spPr>
          <a:xfrm>
            <a:off x="402336" y="1582228"/>
            <a:ext cx="4741164" cy="5102036"/>
          </a:xfrm>
        </p:spPr>
        <p:txBody>
          <a:bodyPr>
            <a:normAutofit lnSpcReduction="10000"/>
          </a:bodyPr>
          <a:lstStyle/>
          <a:p>
            <a:pPr marL="0" indent="0">
              <a:buNone/>
            </a:pPr>
            <a:r>
              <a:rPr lang="en-US" sz="2000" dirty="0" smtClean="0">
                <a:solidFill>
                  <a:schemeClr val="accent3">
                    <a:lumMod val="75000"/>
                  </a:schemeClr>
                </a:solidFill>
              </a:rPr>
              <a:t>The Plan includes system investments and expansion of peak service on the Fredericksburg and Manassas Lines, introduction of reverse-peak service, additional mid-day service, and service extension to the Gainesville-Haymarket area of Prince William County. Major railroad capacity projects focus on the relief of key capacity bottlenecks on the VRE system, including additional track capacity in the Long Bridge corridor and completion of a third main track on the Fredericksburg Line from Alexandria to Spotsylvania County.</a:t>
            </a:r>
            <a:br>
              <a:rPr lang="en-US" sz="2000" dirty="0" smtClean="0">
                <a:solidFill>
                  <a:schemeClr val="accent3">
                    <a:lumMod val="75000"/>
                  </a:schemeClr>
                </a:solidFill>
              </a:rPr>
            </a:br>
            <a:r>
              <a:rPr lang="en-US" sz="2000" dirty="0" smtClean="0">
                <a:solidFill>
                  <a:schemeClr val="accent3">
                    <a:lumMod val="75000"/>
                  </a:schemeClr>
                </a:solidFill>
              </a:rPr>
              <a:t/>
            </a:r>
            <a:br>
              <a:rPr lang="en-US" sz="2000" dirty="0" smtClean="0">
                <a:solidFill>
                  <a:schemeClr val="accent3">
                    <a:lumMod val="75000"/>
                  </a:schemeClr>
                </a:solidFill>
              </a:rPr>
            </a:br>
            <a:r>
              <a:rPr lang="en-US" sz="2000" dirty="0" smtClean="0">
                <a:solidFill>
                  <a:schemeClr val="accent3">
                    <a:lumMod val="75000"/>
                  </a:schemeClr>
                </a:solidFill>
              </a:rPr>
              <a:t>Complete:	2040</a:t>
            </a:r>
            <a:br>
              <a:rPr lang="en-US" sz="2000" dirty="0" smtClean="0">
                <a:solidFill>
                  <a:schemeClr val="accent3">
                    <a:lumMod val="75000"/>
                  </a:schemeClr>
                </a:solidFill>
              </a:rPr>
            </a:br>
            <a:r>
              <a:rPr lang="en-US" sz="2000" dirty="0" smtClean="0">
                <a:solidFill>
                  <a:schemeClr val="accent3">
                    <a:lumMod val="75000"/>
                  </a:schemeClr>
                </a:solidFill>
              </a:rPr>
              <a:t>Cost: 		$1.06 billion</a:t>
            </a:r>
            <a:br>
              <a:rPr lang="en-US" sz="2000" dirty="0" smtClean="0">
                <a:solidFill>
                  <a:schemeClr val="accent3">
                    <a:lumMod val="75000"/>
                  </a:schemeClr>
                </a:solidFill>
              </a:rPr>
            </a:br>
            <a:r>
              <a:rPr lang="en-US" sz="2000" dirty="0" smtClean="0">
                <a:solidFill>
                  <a:schemeClr val="accent3">
                    <a:lumMod val="75000"/>
                  </a:schemeClr>
                </a:solidFill>
              </a:rPr>
              <a:t>		(Washington Region)</a:t>
            </a:r>
          </a:p>
          <a:p>
            <a:pPr marL="0" indent="0">
              <a:buNone/>
              <a:tabLst>
                <a:tab pos="1371600" algn="l"/>
              </a:tabLst>
            </a:pPr>
            <a:endParaRPr lang="en-US" sz="2000" dirty="0">
              <a:solidFill>
                <a:schemeClr val="accent3">
                  <a:lumMod val="7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600" y="228600"/>
            <a:ext cx="8229600" cy="1053636"/>
          </a:xfrm>
        </p:spPr>
        <p:txBody>
          <a:bodyPr>
            <a:noAutofit/>
          </a:bodyPr>
          <a:lstStyle/>
          <a:p>
            <a:r>
              <a:rPr lang="en-US" sz="3200" dirty="0" smtClean="0"/>
              <a:t>9. Widen US Route 1 </a:t>
            </a:r>
            <a:br>
              <a:rPr lang="en-US" sz="3200" dirty="0" smtClean="0"/>
            </a:br>
            <a:r>
              <a:rPr lang="en-US" sz="2800" dirty="0" smtClean="0"/>
              <a:t>from Fuller Road to Russell Road Interchange</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11</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13" name="Content Placeholder 2"/>
          <p:cNvSpPr txBox="1">
            <a:spLocks/>
          </p:cNvSpPr>
          <p:nvPr/>
        </p:nvSpPr>
        <p:spPr>
          <a:xfrm>
            <a:off x="381000" y="1689099"/>
            <a:ext cx="3251200" cy="3251201"/>
          </a:xfrm>
          <a:prstGeom prst="rect">
            <a:avLst/>
          </a:prstGeom>
        </p:spPr>
        <p:txBody>
          <a:bodyPr>
            <a:normAutofit/>
          </a:bodyPr>
          <a:lstStyle/>
          <a:p>
            <a:pPr fontAlgn="auto">
              <a:spcBef>
                <a:spcPts val="0"/>
              </a:spcBef>
              <a:spcAft>
                <a:spcPts val="0"/>
              </a:spcAft>
              <a:buClr>
                <a:schemeClr val="accent1"/>
              </a:buClr>
              <a:buSzPct val="70000"/>
              <a:tabLst>
                <a:tab pos="1371600" algn="l"/>
              </a:tabLst>
            </a:pPr>
            <a:r>
              <a:rPr lang="en-US" sz="2000" dirty="0" smtClean="0">
                <a:solidFill>
                  <a:schemeClr val="accent3">
                    <a:lumMod val="75000"/>
                  </a:schemeClr>
                </a:solidFill>
                <a:latin typeface="+mn-lt"/>
              </a:rPr>
              <a:t>Widen US 1 from Fuller Road to Russell Road from 4 to 6 lanes.</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endParaRPr lang="en-US" sz="2000" dirty="0" smtClean="0">
              <a:solidFill>
                <a:schemeClr val="accent3">
                  <a:lumMod val="75000"/>
                </a:schemeClr>
              </a:solidFill>
              <a:latin typeface="+mn-lt"/>
            </a:endParaRP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2.4 miles</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2025</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$76</a:t>
            </a:r>
            <a:r>
              <a:rPr kumimoji="0" lang="en-US" sz="2000" b="0" i="0" u="none" strike="noStrike" kern="1200" cap="none" spc="0" normalizeH="0" noProof="0" dirty="0" smtClean="0">
                <a:ln>
                  <a:noFill/>
                </a:ln>
                <a:solidFill>
                  <a:schemeClr val="accent3">
                    <a:lumMod val="75000"/>
                  </a:schemeClr>
                </a:solidFill>
                <a:effectLst/>
                <a:uLnTx/>
                <a:uFillTx/>
                <a:latin typeface="+mn-lt"/>
                <a:ea typeface="+mn-ea"/>
                <a:cs typeface="+mn-cs"/>
              </a:rPr>
              <a:t> </a:t>
            </a: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million</a:t>
            </a:r>
          </a:p>
        </p:txBody>
      </p:sp>
      <p:pic>
        <p:nvPicPr>
          <p:cNvPr id="6146" name="Picture 2" descr="I:\2014 CLRP\Major Changes\VA Route 1 Widening-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366" t="9038" r="7993"/>
          <a:stretch/>
        </p:blipFill>
        <p:spPr bwMode="auto">
          <a:xfrm>
            <a:off x="3886200" y="1838325"/>
            <a:ext cx="4631687" cy="39814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smtClean="0"/>
              <a:t>10. Widen VA Route 123</a:t>
            </a:r>
            <a:r>
              <a:rPr lang="en-US" sz="3200" dirty="0" smtClean="0"/>
              <a:t/>
            </a:r>
            <a:br>
              <a:rPr lang="en-US" sz="3200" dirty="0" smtClean="0"/>
            </a:br>
            <a:r>
              <a:rPr lang="en-US" sz="2400" dirty="0" smtClean="0"/>
              <a:t>from VA 7, Leesburg Pike to I-495, Capital Beltway</a:t>
            </a:r>
            <a:endParaRPr lang="en-US" sz="24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12</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9" name="Content Placeholder 2"/>
          <p:cNvSpPr txBox="1">
            <a:spLocks/>
          </p:cNvSpPr>
          <p:nvPr/>
        </p:nvSpPr>
        <p:spPr>
          <a:xfrm>
            <a:off x="457200" y="5078173"/>
            <a:ext cx="3251200" cy="1927325"/>
          </a:xfrm>
          <a:prstGeom prst="rect">
            <a:avLst/>
          </a:prstGeom>
        </p:spPr>
        <p:txBody>
          <a:bodyPr>
            <a:normAutofit/>
          </a:bodyPr>
          <a:lstStyle/>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Length:	&lt; 1 mile</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Complete:	2021</a:t>
            </a:r>
          </a:p>
          <a:p>
            <a:pPr marL="0" marR="0" lvl="0" indent="0" algn="l" defTabSz="914400" rtl="0" eaLnBrk="1" fontAlgn="auto" latinLnBrk="0" hangingPunct="1">
              <a:lnSpc>
                <a:spcPct val="100000"/>
              </a:lnSpc>
              <a:spcBef>
                <a:spcPts val="0"/>
              </a:spcBef>
              <a:spcAft>
                <a:spcPts val="0"/>
              </a:spcAft>
              <a:buClr>
                <a:schemeClr val="accent1"/>
              </a:buClr>
              <a:buSzPct val="70000"/>
              <a:buFont typeface="Wingdings 2"/>
              <a:buNone/>
              <a:tabLst>
                <a:tab pos="1371600" algn="l"/>
              </a:tabLst>
              <a:defRPr/>
            </a:pPr>
            <a:r>
              <a:rPr kumimoji="0" lang="en-US" sz="2000" b="0" i="0" u="none" strike="noStrike" kern="1200" cap="none" spc="0" normalizeH="0" baseline="0" noProof="0" dirty="0" smtClean="0">
                <a:ln>
                  <a:noFill/>
                </a:ln>
                <a:solidFill>
                  <a:schemeClr val="accent3">
                    <a:lumMod val="75000"/>
                  </a:schemeClr>
                </a:solidFill>
                <a:effectLst/>
                <a:uLnTx/>
                <a:uFillTx/>
                <a:latin typeface="+mn-lt"/>
                <a:ea typeface="+mn-ea"/>
                <a:cs typeface="+mn-cs"/>
              </a:rPr>
              <a:t>Cost: 	$22 million</a:t>
            </a:r>
          </a:p>
        </p:txBody>
      </p:sp>
      <p:sp>
        <p:nvSpPr>
          <p:cNvPr id="10" name="Rectangle 9"/>
          <p:cNvSpPr/>
          <p:nvPr/>
        </p:nvSpPr>
        <p:spPr>
          <a:xfrm>
            <a:off x="3657600" y="5090872"/>
            <a:ext cx="4826000" cy="707886"/>
          </a:xfrm>
          <a:prstGeom prst="rect">
            <a:avLst/>
          </a:prstGeom>
        </p:spPr>
        <p:txBody>
          <a:bodyPr wrap="square">
            <a:spAutoFit/>
          </a:bodyPr>
          <a:lstStyle/>
          <a:p>
            <a:r>
              <a:rPr lang="en-US" sz="2000" dirty="0" smtClean="0">
                <a:solidFill>
                  <a:schemeClr val="accent3">
                    <a:lumMod val="75000"/>
                  </a:schemeClr>
                </a:solidFill>
                <a:latin typeface="+mn-lt"/>
              </a:rPr>
              <a:t>Widen VA Route 123 from Leesburg Pike to the Capital Beltway from 6 to 8 lanes.</a:t>
            </a:r>
            <a:endParaRPr lang="en-US" sz="2000" dirty="0">
              <a:solidFill>
                <a:schemeClr val="accent3">
                  <a:lumMod val="75000"/>
                </a:schemeClr>
              </a:solidFill>
              <a:latin typeface="+mn-lt"/>
            </a:endParaRPr>
          </a:p>
        </p:txBody>
      </p:sp>
      <p:pic>
        <p:nvPicPr>
          <p:cNvPr id="7170" name="Picture 2" descr="I:\2014 CLRP\Major Changes\VA 123 Widening-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9291" t="37404" r="12583" b="13398"/>
          <a:stretch/>
        </p:blipFill>
        <p:spPr bwMode="auto">
          <a:xfrm>
            <a:off x="865187" y="1696346"/>
            <a:ext cx="7175727" cy="31477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dirty="0" smtClean="0"/>
              <a:t>11. Dulles Air Cargo, Passenger and </a:t>
            </a:r>
            <a:br>
              <a:rPr lang="en-US" sz="3000" dirty="0" smtClean="0"/>
            </a:br>
            <a:r>
              <a:rPr lang="en-US" sz="3000" dirty="0" smtClean="0"/>
              <a:t>Metro Access Highway Alternatives</a:t>
            </a:r>
            <a:endParaRPr lang="en-US" sz="3000" dirty="0"/>
          </a:p>
        </p:txBody>
      </p:sp>
      <p:sp>
        <p:nvSpPr>
          <p:cNvPr id="3" name="Content Placeholder 2"/>
          <p:cNvSpPr>
            <a:spLocks noGrp="1"/>
          </p:cNvSpPr>
          <p:nvPr>
            <p:ph idx="1"/>
          </p:nvPr>
        </p:nvSpPr>
        <p:spPr>
          <a:xfrm>
            <a:off x="402336" y="1582228"/>
            <a:ext cx="3458464" cy="5102036"/>
          </a:xfrm>
        </p:spPr>
        <p:txBody>
          <a:bodyPr>
            <a:normAutofit/>
          </a:bodyPr>
          <a:lstStyle/>
          <a:p>
            <a:pPr marL="0" lvl="0" indent="0">
              <a:buNone/>
            </a:pPr>
            <a:r>
              <a:rPr lang="en-US" sz="2000" dirty="0" smtClean="0">
                <a:solidFill>
                  <a:schemeClr val="accent3">
                    <a:lumMod val="75000"/>
                  </a:schemeClr>
                </a:solidFill>
              </a:rPr>
              <a:t>VDOT is proposing three alternatives to improve access to the western side of Dulles Airport, particularly for cargo. VDOT will select one preferred alternative by April 16, when the TPB is scheduled to approve the inputs to the Air Quality Conformity Analysis. These alternatives are labeled 2, 3B and 3C to remain consistent with their nomenclature in the Draft Environmental Assessment.</a:t>
            </a: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13</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8194" name="Picture 2" descr="I:\2014 CLRP\Major Changes\VA Dulles Airport Access-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518" r="9558" b="2808"/>
          <a:stretch/>
        </p:blipFill>
        <p:spPr bwMode="auto">
          <a:xfrm>
            <a:off x="3831771" y="1814968"/>
            <a:ext cx="4978400" cy="43826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smtClean="0"/>
              <a:t>Alt. 2: New Dulles Air Cargo, Passenger, </a:t>
            </a:r>
            <a:br>
              <a:rPr lang="en-US" sz="2800" dirty="0" smtClean="0"/>
            </a:br>
            <a:r>
              <a:rPr lang="en-US" sz="2800" dirty="0" smtClean="0"/>
              <a:t>Metro Access Highway (North Star alignment)</a:t>
            </a:r>
            <a:endParaRPr lang="en-US" sz="2800" dirty="0"/>
          </a:p>
        </p:txBody>
      </p:sp>
      <p:sp>
        <p:nvSpPr>
          <p:cNvPr id="3" name="Content Placeholder 2"/>
          <p:cNvSpPr>
            <a:spLocks noGrp="1"/>
          </p:cNvSpPr>
          <p:nvPr>
            <p:ph idx="1"/>
          </p:nvPr>
        </p:nvSpPr>
        <p:spPr>
          <a:xfrm>
            <a:off x="402336" y="2017486"/>
            <a:ext cx="3429435" cy="4017946"/>
          </a:xfrm>
        </p:spPr>
        <p:txBody>
          <a:bodyPr>
            <a:normAutofit/>
          </a:bodyPr>
          <a:lstStyle/>
          <a:p>
            <a:pPr marL="0" indent="0">
              <a:buNone/>
            </a:pPr>
            <a:r>
              <a:rPr lang="en-US" sz="2000" dirty="0" smtClean="0">
                <a:solidFill>
                  <a:schemeClr val="accent3">
                    <a:lumMod val="75000"/>
                  </a:schemeClr>
                </a:solidFill>
              </a:rPr>
              <a:t>Construct a new four-lane facility from US 50 at </a:t>
            </a:r>
            <a:r>
              <a:rPr lang="en-US" sz="2000" dirty="0" err="1" smtClean="0">
                <a:solidFill>
                  <a:schemeClr val="accent3">
                    <a:lumMod val="75000"/>
                  </a:schemeClr>
                </a:solidFill>
              </a:rPr>
              <a:t>Northstar</a:t>
            </a:r>
            <a:r>
              <a:rPr lang="en-US" sz="2000" dirty="0" smtClean="0">
                <a:solidFill>
                  <a:schemeClr val="accent3">
                    <a:lumMod val="75000"/>
                  </a:schemeClr>
                </a:solidFill>
              </a:rPr>
              <a:t> Boulevard/Bi-County Parkway to VA 606, Loudoun County Parkway at New Dulles Airport Access.</a:t>
            </a:r>
            <a:br>
              <a:rPr lang="en-US" sz="2000" dirty="0" smtClean="0">
                <a:solidFill>
                  <a:schemeClr val="accent3">
                    <a:lumMod val="75000"/>
                  </a:schemeClr>
                </a:solidFill>
              </a:rPr>
            </a:br>
            <a:r>
              <a:rPr lang="en-US" sz="2000" dirty="0" smtClean="0">
                <a:solidFill>
                  <a:schemeClr val="accent3">
                    <a:lumMod val="75000"/>
                  </a:schemeClr>
                </a:solidFill>
              </a:rPr>
              <a:t/>
            </a:r>
            <a:br>
              <a:rPr lang="en-US" sz="2000" dirty="0" smtClean="0">
                <a:solidFill>
                  <a:schemeClr val="accent3">
                    <a:lumMod val="75000"/>
                  </a:schemeClr>
                </a:solidFill>
              </a:rPr>
            </a:br>
            <a:r>
              <a:rPr lang="en-US" sz="2000" dirty="0" smtClean="0">
                <a:solidFill>
                  <a:schemeClr val="accent3">
                    <a:lumMod val="75000"/>
                  </a:schemeClr>
                </a:solidFill>
              </a:rPr>
              <a:t>Length:		2.5 miles</a:t>
            </a:r>
          </a:p>
          <a:p>
            <a:pPr marL="0" indent="0">
              <a:buNone/>
            </a:pPr>
            <a:r>
              <a:rPr lang="en-US" sz="2000" dirty="0" smtClean="0">
                <a:solidFill>
                  <a:schemeClr val="accent3">
                    <a:lumMod val="75000"/>
                  </a:schemeClr>
                </a:solidFill>
              </a:rPr>
              <a:t>Complete:	2025</a:t>
            </a:r>
            <a:br>
              <a:rPr lang="en-US" sz="2000" dirty="0" smtClean="0">
                <a:solidFill>
                  <a:schemeClr val="accent3">
                    <a:lumMod val="75000"/>
                  </a:schemeClr>
                </a:solidFill>
              </a:rPr>
            </a:br>
            <a:r>
              <a:rPr lang="en-US" sz="2000" dirty="0" smtClean="0">
                <a:solidFill>
                  <a:schemeClr val="accent3">
                    <a:lumMod val="75000"/>
                  </a:schemeClr>
                </a:solidFill>
              </a:rPr>
              <a:t>Cost: 		$240 million</a:t>
            </a:r>
            <a:br>
              <a:rPr lang="en-US" sz="2000" dirty="0" smtClean="0">
                <a:solidFill>
                  <a:schemeClr val="accent3">
                    <a:lumMod val="75000"/>
                  </a:schemeClr>
                </a:solidFill>
              </a:rPr>
            </a:br>
            <a:endParaRPr lang="en-US" sz="2000" dirty="0" smtClean="0">
              <a:solidFill>
                <a:schemeClr val="accent3">
                  <a:lumMod val="75000"/>
                </a:schemeClr>
              </a:solidFill>
            </a:endParaRP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14</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7" name="Picture 2" descr="I:\2014 CLRP\Major Changes\VA Dulles Airport Access-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518" r="9558" b="2808"/>
          <a:stretch/>
        </p:blipFill>
        <p:spPr bwMode="auto">
          <a:xfrm>
            <a:off x="4061819" y="2017486"/>
            <a:ext cx="4748352" cy="41801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smtClean="0"/>
              <a:t>Alt. 3B: Convert US 50 and </a:t>
            </a:r>
            <a:br>
              <a:rPr lang="en-US" sz="2800" dirty="0" smtClean="0"/>
            </a:br>
            <a:r>
              <a:rPr lang="en-US" sz="2800" dirty="0" smtClean="0"/>
              <a:t>VA 606 to Limited Access</a:t>
            </a:r>
            <a:endParaRPr lang="en-US" sz="2800" dirty="0"/>
          </a:p>
        </p:txBody>
      </p:sp>
      <p:sp>
        <p:nvSpPr>
          <p:cNvPr id="3" name="Content Placeholder 2"/>
          <p:cNvSpPr>
            <a:spLocks noGrp="1"/>
          </p:cNvSpPr>
          <p:nvPr>
            <p:ph idx="1"/>
          </p:nvPr>
        </p:nvSpPr>
        <p:spPr>
          <a:xfrm>
            <a:off x="402336" y="1765300"/>
            <a:ext cx="3659483" cy="4830064"/>
          </a:xfrm>
        </p:spPr>
        <p:txBody>
          <a:bodyPr>
            <a:normAutofit/>
          </a:bodyPr>
          <a:lstStyle/>
          <a:p>
            <a:pPr marL="0" indent="0">
              <a:buNone/>
            </a:pPr>
            <a:r>
              <a:rPr lang="en-US" sz="2000" dirty="0" smtClean="0">
                <a:solidFill>
                  <a:schemeClr val="accent3">
                    <a:lumMod val="75000"/>
                  </a:schemeClr>
                </a:solidFill>
              </a:rPr>
              <a:t>Convert US 50 to limited access and widen from 4 to 6 lanes from Bi-County Parkway/</a:t>
            </a:r>
            <a:r>
              <a:rPr lang="en-US" sz="2000" dirty="0" err="1" smtClean="0">
                <a:solidFill>
                  <a:schemeClr val="accent3">
                    <a:lumMod val="75000"/>
                  </a:schemeClr>
                </a:solidFill>
              </a:rPr>
              <a:t>Northstar</a:t>
            </a:r>
            <a:r>
              <a:rPr lang="en-US" sz="2000" dirty="0" smtClean="0">
                <a:solidFill>
                  <a:schemeClr val="accent3">
                    <a:lumMod val="75000"/>
                  </a:schemeClr>
                </a:solidFill>
              </a:rPr>
              <a:t> Boulevard to VA 606, Loudoun County Parkway, and Convert VA 606, Loudoun County Parkway, to limited access and widen from 4 to 8 lanes from US 50 to 1.5 miles north of US 50/new access to Dulles Airport.</a:t>
            </a:r>
            <a:br>
              <a:rPr lang="en-US" sz="2000" dirty="0" smtClean="0">
                <a:solidFill>
                  <a:schemeClr val="accent3">
                    <a:lumMod val="75000"/>
                  </a:schemeClr>
                </a:solidFill>
              </a:rPr>
            </a:br>
            <a:r>
              <a:rPr lang="en-US" sz="2000" dirty="0" smtClean="0">
                <a:solidFill>
                  <a:schemeClr val="accent3">
                    <a:lumMod val="75000"/>
                  </a:schemeClr>
                </a:solidFill>
              </a:rPr>
              <a:t/>
            </a:r>
            <a:br>
              <a:rPr lang="en-US" sz="2000" dirty="0" smtClean="0">
                <a:solidFill>
                  <a:schemeClr val="accent3">
                    <a:lumMod val="75000"/>
                  </a:schemeClr>
                </a:solidFill>
              </a:rPr>
            </a:br>
            <a:r>
              <a:rPr lang="en-US" sz="2000" dirty="0" smtClean="0">
                <a:solidFill>
                  <a:schemeClr val="accent3">
                    <a:lumMod val="75000"/>
                  </a:schemeClr>
                </a:solidFill>
              </a:rPr>
              <a:t>Length:		3.75 miles</a:t>
            </a:r>
          </a:p>
          <a:p>
            <a:pPr marL="0" indent="0">
              <a:buNone/>
            </a:pPr>
            <a:r>
              <a:rPr lang="en-US" sz="2000" dirty="0" smtClean="0">
                <a:solidFill>
                  <a:schemeClr val="accent3">
                    <a:lumMod val="75000"/>
                  </a:schemeClr>
                </a:solidFill>
              </a:rPr>
              <a:t>Complete:	2025</a:t>
            </a:r>
            <a:br>
              <a:rPr lang="en-US" sz="2000" dirty="0" smtClean="0">
                <a:solidFill>
                  <a:schemeClr val="accent3">
                    <a:lumMod val="75000"/>
                  </a:schemeClr>
                </a:solidFill>
              </a:rPr>
            </a:br>
            <a:r>
              <a:rPr lang="en-US" sz="2000" dirty="0" smtClean="0">
                <a:solidFill>
                  <a:schemeClr val="accent3">
                    <a:lumMod val="75000"/>
                  </a:schemeClr>
                </a:solidFill>
              </a:rPr>
              <a:t>Cost: 		$330 million</a:t>
            </a:r>
            <a:br>
              <a:rPr lang="en-US" sz="2000" dirty="0" smtClean="0">
                <a:solidFill>
                  <a:schemeClr val="accent3">
                    <a:lumMod val="75000"/>
                  </a:schemeClr>
                </a:solidFill>
              </a:rPr>
            </a:br>
            <a:endParaRPr lang="en-US" sz="2000" dirty="0" smtClean="0">
              <a:solidFill>
                <a:schemeClr val="accent3">
                  <a:lumMod val="75000"/>
                </a:schemeClr>
              </a:solidFill>
            </a:endParaRPr>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15</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pic>
        <p:nvPicPr>
          <p:cNvPr id="7" name="Picture 2" descr="I:\2014 CLRP\Major Changes\VA Dulles Airport Access-0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518" r="9558" b="2808"/>
          <a:stretch/>
        </p:blipFill>
        <p:spPr bwMode="auto">
          <a:xfrm>
            <a:off x="4061819" y="1814286"/>
            <a:ext cx="4748352" cy="41801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spc="-40" dirty="0" smtClean="0"/>
              <a:t>Schedule for the 2014 CLRP</a:t>
            </a:r>
            <a:endParaRPr lang="en-US" sz="4800" dirty="0"/>
          </a:p>
        </p:txBody>
      </p:sp>
      <p:sp>
        <p:nvSpPr>
          <p:cNvPr id="4" name="Slide Number Placeholder 3"/>
          <p:cNvSpPr>
            <a:spLocks noGrp="1"/>
          </p:cNvSpPr>
          <p:nvPr>
            <p:ph type="sldNum" sz="quarter" idx="12"/>
          </p:nvPr>
        </p:nvSpPr>
        <p:spPr/>
        <p:txBody>
          <a:bodyPr/>
          <a:lstStyle/>
          <a:p>
            <a:pPr>
              <a:defRPr/>
            </a:pPr>
            <a:fld id="{0B434D85-4620-4484-BEC5-3318633A2EA6}" type="slidenum">
              <a:rPr lang="en-US" smtClean="0"/>
              <a:pPr>
                <a:defRPr/>
              </a:pPr>
              <a:t>16</a:t>
            </a:fld>
            <a:endParaRPr lang="en-US"/>
          </a:p>
        </p:txBody>
      </p:sp>
      <p:pic>
        <p:nvPicPr>
          <p:cNvPr id="5" name="Picture 19" descr="clrp_logo_b_transparent"/>
          <p:cNvPicPr>
            <a:picLocks noChangeAspect="1" noChangeArrowheads="1"/>
          </p:cNvPicPr>
          <p:nvPr/>
        </p:nvPicPr>
        <p:blipFill>
          <a:blip r:embed="rId3" cstate="print"/>
          <a:srcRect/>
          <a:stretch>
            <a:fillRect/>
          </a:stretch>
        </p:blipFill>
        <p:spPr bwMode="auto">
          <a:xfrm>
            <a:off x="66675" y="63500"/>
            <a:ext cx="1597025" cy="1481138"/>
          </a:xfrm>
          <a:prstGeom prst="rect">
            <a:avLst/>
          </a:prstGeom>
          <a:noFill/>
          <a:ln w="9525">
            <a:noFill/>
            <a:miter lim="800000"/>
            <a:headEnd/>
            <a:tailEnd/>
          </a:ln>
        </p:spPr>
      </p:pic>
      <p:sp>
        <p:nvSpPr>
          <p:cNvPr id="7" name="Content Placeholder 6"/>
          <p:cNvSpPr>
            <a:spLocks noGrp="1"/>
          </p:cNvSpPr>
          <p:nvPr>
            <p:ph idx="1"/>
          </p:nvPr>
        </p:nvSpPr>
        <p:spPr>
          <a:xfrm>
            <a:off x="342899" y="1646236"/>
            <a:ext cx="8505825" cy="4908567"/>
          </a:xfrm>
        </p:spPr>
        <p:txBody>
          <a:bodyPr>
            <a:noAutofit/>
          </a:bodyPr>
          <a:lstStyle/>
          <a:p>
            <a:pPr>
              <a:tabLst>
                <a:tab pos="2514600" algn="l"/>
              </a:tabLst>
            </a:pPr>
            <a:r>
              <a:rPr lang="en-US" sz="2400" dirty="0" smtClean="0">
                <a:solidFill>
                  <a:schemeClr val="accent3">
                    <a:lumMod val="75000"/>
                  </a:schemeClr>
                </a:solidFill>
              </a:rPr>
              <a:t>September 11</a:t>
            </a:r>
            <a:r>
              <a:rPr lang="en-US" sz="2400" dirty="0" smtClean="0">
                <a:solidFill>
                  <a:schemeClr val="accent3">
                    <a:lumMod val="75000"/>
                  </a:schemeClr>
                </a:solidFill>
              </a:rPr>
              <a:t>	Draft CLRP, FY 2015-20202 TIP and Conformity	Assessment released for 30-day public 	comment period</a:t>
            </a:r>
          </a:p>
          <a:p>
            <a:pPr>
              <a:tabLst>
                <a:tab pos="2514600" algn="l"/>
              </a:tabLst>
            </a:pPr>
            <a:r>
              <a:rPr lang="en-US" sz="2400" dirty="0" smtClean="0">
                <a:solidFill>
                  <a:schemeClr val="accent3">
                    <a:lumMod val="75000"/>
                  </a:schemeClr>
                </a:solidFill>
              </a:rPr>
              <a:t>September </a:t>
            </a:r>
            <a:r>
              <a:rPr lang="en-US" sz="2400" dirty="0" smtClean="0">
                <a:solidFill>
                  <a:schemeClr val="accent3">
                    <a:lumMod val="75000"/>
                  </a:schemeClr>
                </a:solidFill>
              </a:rPr>
              <a:t>17</a:t>
            </a:r>
            <a:r>
              <a:rPr lang="en-US" sz="2400" dirty="0" smtClean="0">
                <a:solidFill>
                  <a:schemeClr val="accent3">
                    <a:lumMod val="75000"/>
                  </a:schemeClr>
                </a:solidFill>
              </a:rPr>
              <a:t>	TPB briefed on draft CLRP, TIP amendments 	and Conformity Assessment</a:t>
            </a:r>
          </a:p>
          <a:p>
            <a:pPr>
              <a:tabLst>
                <a:tab pos="2514600" algn="l"/>
              </a:tabLst>
            </a:pPr>
            <a:r>
              <a:rPr lang="en-US" sz="2400" smtClean="0">
                <a:solidFill>
                  <a:schemeClr val="accent3">
                    <a:lumMod val="75000"/>
                  </a:schemeClr>
                </a:solidFill>
              </a:rPr>
              <a:t>October </a:t>
            </a:r>
            <a:r>
              <a:rPr lang="en-US" sz="2400" smtClean="0">
                <a:solidFill>
                  <a:schemeClr val="accent3">
                    <a:lumMod val="75000"/>
                  </a:schemeClr>
                </a:solidFill>
              </a:rPr>
              <a:t>15</a:t>
            </a:r>
            <a:r>
              <a:rPr lang="en-US" sz="2400" dirty="0" smtClean="0">
                <a:solidFill>
                  <a:schemeClr val="accent3">
                    <a:lumMod val="75000"/>
                  </a:schemeClr>
                </a:solidFill>
              </a:rPr>
              <a:t>	TPB reviews comments and responses 		and is presented with the Draft CLRP, 		TIP and Conformity Assessment for adoption</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Custom 4">
      <a:dk1>
        <a:sysClr val="windowText" lastClr="000000"/>
      </a:dk1>
      <a:lt1>
        <a:sysClr val="window" lastClr="FFFFFF"/>
      </a:lt1>
      <a:dk2>
        <a:srgbClr val="F8E8A2"/>
      </a:dk2>
      <a:lt2>
        <a:srgbClr val="EAEBDE"/>
      </a:lt2>
      <a:accent1>
        <a:srgbClr val="485C36"/>
      </a:accent1>
      <a:accent2>
        <a:srgbClr val="BB4E1A"/>
      </a:accent2>
      <a:accent3>
        <a:srgbClr val="42486C"/>
      </a:accent3>
      <a:accent4>
        <a:srgbClr val="DDB029"/>
      </a:accent4>
      <a:accent5>
        <a:srgbClr val="838AB3"/>
      </a:accent5>
      <a:accent6>
        <a:srgbClr val="8DAB71"/>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4421</TotalTime>
  <Words>936</Words>
  <Application>Microsoft Office PowerPoint</Application>
  <PresentationFormat>On-screen Show (4:3)</PresentationFormat>
  <Paragraphs>108</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Foundry</vt:lpstr>
      <vt:lpstr>National Capital Region Transportation Planning Board</vt:lpstr>
      <vt:lpstr>Significant Additions and  Changes to the 2014 CLRP</vt:lpstr>
      <vt:lpstr>1. Streetcar - Union Station to Georgetown  from H Street NE to Wisconsin Avenue NW</vt:lpstr>
      <vt:lpstr>2. Streetcar - M Street SE/SW Line Good Hope Road SE to Maine Avenue SW</vt:lpstr>
      <vt:lpstr>3. Streetcar - Minnesota Avenue Spur from Benning Rd. NE to Minnesota Ave. Metro Station</vt:lpstr>
      <vt:lpstr>4. Removal of Proposed H and I Streets NW Peak Period Bus-Only Lanes</vt:lpstr>
      <vt:lpstr>5. Studies: Managed Lanes on 14th Street/ Rochambeau Bridge, I-395/I-695, and I-295</vt:lpstr>
      <vt:lpstr>6. MARC Growth &amp; Investment Plan</vt:lpstr>
      <vt:lpstr>7. I-95/495 Interchange  at Greenbelt Metro Station</vt:lpstr>
      <vt:lpstr>8. VRE System Plan</vt:lpstr>
      <vt:lpstr>9. Widen US Route 1  from Fuller Road to Russell Road Interchange</vt:lpstr>
      <vt:lpstr>10. Widen VA Route 123 from VA 7, Leesburg Pike to I-495, Capital Beltway</vt:lpstr>
      <vt:lpstr>11. Dulles Air Cargo, Passenger and  Metro Access Highway Alternatives</vt:lpstr>
      <vt:lpstr>Alt. 2: New Dulles Air Cargo, Passenger,  Metro Access Highway (North Star alignment)</vt:lpstr>
      <vt:lpstr>Alt. 3B: Convert US 50 and  VA 606 to Limited Access</vt:lpstr>
      <vt:lpstr>Schedule for the 2014 CLRP</vt:lpstr>
    </vt:vector>
  </TitlesOfParts>
  <Company>Metropolitan Washington Council of Governments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Significant Changes for the 2007 C</dc:title>
  <dc:creator>Andrew Austin</dc:creator>
  <cp:lastModifiedBy>Andrew Austin</cp:lastModifiedBy>
  <cp:revision>117</cp:revision>
  <dcterms:created xsi:type="dcterms:W3CDTF">2014-03-18T16:21:21Z</dcterms:created>
  <dcterms:modified xsi:type="dcterms:W3CDTF">2014-07-22T16:48:49Z</dcterms:modified>
</cp:coreProperties>
</file>