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0"/>
  </p:notesMasterIdLst>
  <p:handoutMasterIdLst>
    <p:handoutMasterId r:id="rId11"/>
  </p:handoutMasterIdLst>
  <p:sldIdLst>
    <p:sldId id="374" r:id="rId2"/>
    <p:sldId id="344" r:id="rId3"/>
    <p:sldId id="377" r:id="rId4"/>
    <p:sldId id="376" r:id="rId5"/>
    <p:sldId id="372" r:id="rId6"/>
    <p:sldId id="363" r:id="rId7"/>
    <p:sldId id="366" r:id="rId8"/>
    <p:sldId id="373" r:id="rId9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CCFFFF"/>
    <a:srgbClr val="CC99FF"/>
    <a:srgbClr val="CCECFF"/>
    <a:srgbClr val="FF00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26" autoAdjust="0"/>
    <p:restoredTop sz="94652" autoAdjust="0"/>
  </p:normalViewPr>
  <p:slideViewPr>
    <p:cSldViewPr>
      <p:cViewPr varScale="1">
        <p:scale>
          <a:sx n="103" d="100"/>
          <a:sy n="103" d="100"/>
        </p:scale>
        <p:origin x="-342" y="-96"/>
      </p:cViewPr>
      <p:guideLst>
        <p:guide orient="horz" pos="18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I:\OHS%20Electronic%20File%20Folders\SPG-CAO-NCR%20EPC\EPC\2013\EPC%202013.05.08\Spending%20Details%202013.05.03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I:\OHS%20Electronic%20File%20Folders\SPG-CAO-NCR%20EPC\EPC\2013\EPC%202013.05.08\Spending%20Details%202013.05.03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I:\OHS%20Electronic%20File%20Folders\SPG-CAO-NCR%20EPC\EPC\2013\EPC%202013.05.08\Spending%20Details%202013.05.03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ln w="19050">
              <a:solidFill>
                <a:sysClr val="window" lastClr="FFFFFF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ysClr val="window" lastClr="FFFFFF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ysClr val="window" lastClr="FFFFFF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 w="19050">
                <a:solidFill>
                  <a:sysClr val="window" lastClr="FFFFFF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 w="19050">
                <a:solidFill>
                  <a:sysClr val="window" lastClr="FFFFFF"/>
                </a:solidFill>
              </a:ln>
            </c:spPr>
          </c:dPt>
          <c:dLbls>
            <c:dLbl>
              <c:idx val="0"/>
              <c:layout>
                <c:manualLayout>
                  <c:x val="9.717056783664646E-2"/>
                  <c:y val="-0.49200698710351459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9406799150954419E-2"/>
                  <c:y val="0.2975375008819839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3971527337208856"/>
                  <c:y val="0.2579257672185647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24231022290131241"/>
                  <c:y val="1.364612691757631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000"/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DATA!$A$5:$A$8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DATA!$B$5:$B$8</c:f>
              <c:numCache>
                <c:formatCode>"$"#,##0</c:formatCode>
                <c:ptCount val="4"/>
                <c:pt idx="0">
                  <c:v>44761650</c:v>
                </c:pt>
                <c:pt idx="1">
                  <c:v>6448678</c:v>
                </c:pt>
                <c:pt idx="2">
                  <c:v>4660198</c:v>
                </c:pt>
                <c:pt idx="3">
                  <c:v>3521951</c:v>
                </c:pt>
              </c:numCache>
            </c:numRef>
          </c:val>
        </c:ser>
        <c:ser>
          <c:idx val="1"/>
          <c:order val="1"/>
          <c:cat>
            <c:strRef>
              <c:f>DATA!$A$5:$A$8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DATA!$C$5:$C$8</c:f>
              <c:numCache>
                <c:formatCode>0.00%</c:formatCode>
                <c:ptCount val="4"/>
                <c:pt idx="0">
                  <c:v>0.75365858204566882</c:v>
                </c:pt>
                <c:pt idx="1">
                  <c:v>0.10857735399720743</c:v>
                </c:pt>
                <c:pt idx="2">
                  <c:v>7.8464449293805347E-2</c:v>
                </c:pt>
                <c:pt idx="3">
                  <c:v>5.9299614663318387E-2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400" baseline="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 w="19050"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 w="19050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4.7947912357810757E-3"/>
                  <c:y val="-1.210918095216301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7.7009133874075597E-2"/>
                  <c:y val="-0.1531213533656605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9881662814424521E-2"/>
                  <c:y val="-2.2740405026309934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45124926993632E-4"/>
                  <c:y val="-5.517072941013000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DATA!$A$14:$A$17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DATA!$B$14:$B$17</c:f>
              <c:numCache>
                <c:formatCode>"$"#,##0</c:formatCode>
                <c:ptCount val="4"/>
                <c:pt idx="0">
                  <c:v>16742956</c:v>
                </c:pt>
                <c:pt idx="1">
                  <c:v>5798958</c:v>
                </c:pt>
                <c:pt idx="2">
                  <c:v>5813700</c:v>
                </c:pt>
                <c:pt idx="3">
                  <c:v>31036863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spPr>
            <a:ln>
              <a:solidFill>
                <a:prstClr val="white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>
                <a:solidFill>
                  <a:prstClr val="white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>
                <a:solidFill>
                  <a:prstClr val="white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>
                <a:solidFill>
                  <a:prstClr val="white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>
                <a:solidFill>
                  <a:prstClr val="white"/>
                </a:solidFill>
              </a:ln>
            </c:spPr>
          </c:dPt>
          <c:dLbls>
            <c:dLbl>
              <c:idx val="0"/>
              <c:layout>
                <c:manualLayout>
                  <c:x val="-0.12179169773563212"/>
                  <c:y val="6.4673873927703776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710771762056598"/>
                  <c:y val="1.9402162178311134E-2"/>
                </c:manualLayout>
              </c:layout>
              <c:spPr/>
              <c:txPr>
                <a:bodyPr/>
                <a:lstStyle/>
                <a:p>
                  <a:pPr algn="ctr" rtl="0">
                    <a:defRPr lang="en-US" sz="2000" b="0" i="0" u="none" strike="noStrike" kern="1200" baseline="0" dirty="0">
                      <a:solidFill>
                        <a:srgbClr val="636363"/>
                      </a:solidFill>
                      <a:latin typeface="Arial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9.0918708064359172E-2"/>
                  <c:y val="0.2207840442593364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7688534641324336E-2"/>
                  <c:y val="-3.937263965822303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DATA!$A$25:$A$28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DATA!$B$25:$B$28</c:f>
              <c:numCache>
                <c:formatCode>"$"#,##0</c:formatCode>
                <c:ptCount val="4"/>
                <c:pt idx="0">
                  <c:v>575388</c:v>
                </c:pt>
                <c:pt idx="1">
                  <c:v>1817104</c:v>
                </c:pt>
                <c:pt idx="2">
                  <c:v>8334570</c:v>
                </c:pt>
                <c:pt idx="3">
                  <c:v>41111964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5/3/2013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97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8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timothy.fitzsimmons@dc.gov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harles.madden@dc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08 May 2013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 smtClean="0"/>
              <a:t>Grants Briefing </a:t>
            </a:r>
            <a:r>
              <a:rPr lang="en-US" b="0" dirty="0"/>
              <a:t>to the </a:t>
            </a:r>
            <a:r>
              <a:rPr lang="en-US" b="0" dirty="0" smtClean="0"/>
              <a:t>NCR Emergency Preparedness Council</a:t>
            </a:r>
          </a:p>
        </p:txBody>
      </p:sp>
    </p:spTree>
    <p:extLst>
      <p:ext uri="{BB962C8B-B14F-4D97-AF65-F5344CB8AC3E}">
        <p14:creationId xmlns:p14="http://schemas.microsoft.com/office/powerpoint/2010/main" val="390261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7162800" cy="5334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2013 UASI Application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dirty="0" smtClean="0"/>
              <a:t>Projects Proposed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dirty="0" smtClean="0"/>
              <a:t>Timeline</a:t>
            </a:r>
            <a:endParaRPr lang="en-US" dirty="0"/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/>
              <a:t>FY 2010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/>
              <a:t>FY 2011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/>
              <a:t>FY 2012 UASI Awards</a:t>
            </a:r>
          </a:p>
          <a:p>
            <a:pPr marL="541338" lvl="1" indent="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219201"/>
            <a:ext cx="8229600" cy="52578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53</a:t>
            </a:r>
            <a:r>
              <a:rPr lang="en-US" dirty="0" smtClean="0">
                <a:solidFill>
                  <a:schemeClr val="tx1"/>
                </a:solidFill>
              </a:rPr>
              <a:t> proposed investments received, totaling </a:t>
            </a:r>
            <a:r>
              <a:rPr lang="en-US" dirty="0" smtClean="0">
                <a:solidFill>
                  <a:srgbClr val="C00000"/>
                </a:solidFill>
              </a:rPr>
              <a:t>$66M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Sustainment: </a:t>
            </a:r>
            <a:r>
              <a:rPr lang="en-US" dirty="0" smtClean="0">
                <a:solidFill>
                  <a:srgbClr val="009999"/>
                </a:solidFill>
              </a:rPr>
              <a:t>$32.8M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Sustain/Enhance: </a:t>
            </a:r>
            <a:r>
              <a:rPr lang="en-US" dirty="0" smtClean="0">
                <a:solidFill>
                  <a:srgbClr val="009999"/>
                </a:solidFill>
              </a:rPr>
              <a:t>$8.4M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Enhancement: </a:t>
            </a:r>
            <a:r>
              <a:rPr lang="en-US" dirty="0" smtClean="0">
                <a:solidFill>
                  <a:srgbClr val="009999"/>
                </a:solidFill>
              </a:rPr>
              <a:t>$2.5M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New Project Requests: </a:t>
            </a:r>
            <a:r>
              <a:rPr lang="en-US" dirty="0" smtClean="0">
                <a:solidFill>
                  <a:srgbClr val="009999"/>
                </a:solidFill>
              </a:rPr>
              <a:t>$22.2M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Likely award estimated to be </a:t>
            </a:r>
            <a:r>
              <a:rPr lang="en-US" dirty="0" smtClean="0">
                <a:solidFill>
                  <a:srgbClr val="C00000"/>
                </a:solidFill>
              </a:rPr>
              <a:t>equivalent to</a:t>
            </a:r>
            <a:r>
              <a:rPr lang="en-US" dirty="0" smtClean="0">
                <a:solidFill>
                  <a:schemeClr val="tx1"/>
                </a:solidFill>
              </a:rPr>
              <a:t> FY2012 UASI amount; </a:t>
            </a:r>
            <a:r>
              <a:rPr lang="en-US" dirty="0" smtClean="0">
                <a:solidFill>
                  <a:srgbClr val="009999"/>
                </a:solidFill>
              </a:rPr>
              <a:t>$41.4M </a:t>
            </a:r>
            <a:r>
              <a:rPr lang="en-US" dirty="0" smtClean="0">
                <a:solidFill>
                  <a:schemeClr val="tx1"/>
                </a:solidFill>
              </a:rPr>
              <a:t>available for regional ESF/RPWG projects.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Projects not funded with FY2013 UASI may be eligible for reprogrammed FY2011/FY2012 funds as it becomes available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NCR UASI Grant Overview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400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219201"/>
            <a:ext cx="8229600" cy="52578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April 05:  </a:t>
            </a:r>
            <a:r>
              <a:rPr lang="en-US" dirty="0" smtClean="0">
                <a:solidFill>
                  <a:schemeClr val="tx1"/>
                </a:solidFill>
              </a:rPr>
              <a:t>RESF/RPWG proposed projects submitted to SAA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April 24-May 07:  </a:t>
            </a:r>
            <a:r>
              <a:rPr lang="en-US" dirty="0" smtClean="0">
                <a:solidFill>
                  <a:schemeClr val="tx1"/>
                </a:solidFill>
              </a:rPr>
              <a:t>Advisory Board review and recommendations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May 16:  </a:t>
            </a:r>
            <a:r>
              <a:rPr lang="en-US" dirty="0" smtClean="0">
                <a:solidFill>
                  <a:schemeClr val="tx1"/>
                </a:solidFill>
              </a:rPr>
              <a:t>SPG/CAO joint meeting; review and final recommendations for 2013 UASI funding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June: </a:t>
            </a:r>
            <a:r>
              <a:rPr lang="en-US" dirty="0" smtClean="0">
                <a:solidFill>
                  <a:schemeClr val="tx1"/>
                </a:solidFill>
              </a:rPr>
              <a:t>SAA submits 2013 UASI application to FEMA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September:  </a:t>
            </a:r>
            <a:r>
              <a:rPr lang="en-US" dirty="0" smtClean="0">
                <a:solidFill>
                  <a:schemeClr val="tx1"/>
                </a:solidFill>
              </a:rPr>
              <a:t>FEMA issues award letter to SAA; SAA issues awards to sub-grantees</a:t>
            </a:r>
          </a:p>
          <a:p>
            <a:pPr eaLnBrk="1" hangingPunct="1"/>
            <a:r>
              <a:rPr lang="en-US" dirty="0" smtClean="0">
                <a:solidFill>
                  <a:srgbClr val="009999"/>
                </a:solidFill>
              </a:rPr>
              <a:t>9/1/2013 – 8/31/2015:  </a:t>
            </a:r>
            <a:r>
              <a:rPr lang="en-US" dirty="0" smtClean="0">
                <a:solidFill>
                  <a:schemeClr val="tx1"/>
                </a:solidFill>
              </a:rPr>
              <a:t>Period of Performance</a:t>
            </a: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UASI Application Timeline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4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8307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FY2010 UASI – Expires 07/31/2013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93AB6A-235A-442D-A3C6-CD6BE702CCB8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314463"/>
              </p:ext>
            </p:extLst>
          </p:nvPr>
        </p:nvGraphicFramePr>
        <p:xfrm>
          <a:off x="152400" y="990600"/>
          <a:ext cx="8752887" cy="5584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41943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FY2011 UASI – Expires 08/31/2014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987404"/>
              </p:ext>
            </p:extLst>
          </p:nvPr>
        </p:nvGraphicFramePr>
        <p:xfrm>
          <a:off x="457200" y="990599"/>
          <a:ext cx="8447894" cy="558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dirty="0" smtClean="0"/>
              <a:t>FY2012 UASI – Expires 08/31/2014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355145"/>
              </p:ext>
            </p:extLst>
          </p:nvPr>
        </p:nvGraphicFramePr>
        <p:xfrm>
          <a:off x="533400" y="946917"/>
          <a:ext cx="8375185" cy="5891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881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503003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Tim Fitzsimmons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DC HSEMA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Grants Division Director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202-727-6155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t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imothy.fitzsimmons@dc.gov</a:t>
            </a: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Charles Madden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DC HSEMA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Grants Division Deputy Director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202-724-6568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4"/>
              </a:rPr>
              <a:t>c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4"/>
              </a:rPr>
              <a:t>harles.madden@dc.gov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Questions?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8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007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5308</TotalTime>
  <Words>307</Words>
  <Application>Microsoft Office PowerPoint</Application>
  <PresentationFormat>On-screen Show (4:3)</PresentationFormat>
  <Paragraphs>64</Paragraphs>
  <Slides>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NCR SAA Presentation Template 09</vt:lpstr>
      <vt:lpstr>PowerPoint Presentation</vt:lpstr>
      <vt:lpstr>PowerPoint Presentation</vt:lpstr>
      <vt:lpstr>PowerPoint Presentation</vt:lpstr>
      <vt:lpstr>PowerPoint Presentation</vt:lpstr>
      <vt:lpstr>FY2010 UASI – Expires 07/31/2013</vt:lpstr>
      <vt:lpstr>FY2011 UASI – Expires 08/31/2014</vt:lpstr>
      <vt:lpstr>FY2012 UASI – Expires 08/31/2014</vt:lpstr>
      <vt:lpstr>PowerPoint Presentation</vt:lpstr>
    </vt:vector>
  </TitlesOfParts>
  <Company>DC-GOV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dmcmillion</cp:lastModifiedBy>
  <cp:revision>533</cp:revision>
  <dcterms:created xsi:type="dcterms:W3CDTF">2008-04-10T01:18:27Z</dcterms:created>
  <dcterms:modified xsi:type="dcterms:W3CDTF">2013-05-03T21:33:54Z</dcterms:modified>
</cp:coreProperties>
</file>