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83" r:id="rId4"/>
  </p:sldMasterIdLst>
  <p:notesMasterIdLst>
    <p:notesMasterId r:id="rId8"/>
  </p:notesMasterIdLst>
  <p:handoutMasterIdLst>
    <p:handoutMasterId r:id="rId9"/>
  </p:handoutMasterIdLst>
  <p:sldIdLst>
    <p:sldId id="375" r:id="rId5"/>
    <p:sldId id="376" r:id="rId6"/>
    <p:sldId id="378" r:id="rId7"/>
  </p:sldIdLst>
  <p:sldSz cx="9144000" cy="6858000" type="screen4x3"/>
  <p:notesSz cx="7053263" cy="93567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teve Preston" initials="SP" lastIdx="15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69B"/>
    <a:srgbClr val="F57409"/>
    <a:srgbClr val="E36C09"/>
    <a:srgbClr val="473933"/>
    <a:srgbClr val="6F5A51"/>
    <a:srgbClr val="886D62"/>
    <a:srgbClr val="FFFFFF"/>
    <a:srgbClr val="6E673E"/>
    <a:srgbClr val="EDF4C8"/>
    <a:srgbClr val="5B55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0515" autoAdjust="0"/>
    <p:restoredTop sz="98934" autoAdjust="0"/>
  </p:normalViewPr>
  <p:slideViewPr>
    <p:cSldViewPr snapToGrid="0">
      <p:cViewPr>
        <p:scale>
          <a:sx n="76" d="100"/>
          <a:sy n="76" d="100"/>
        </p:scale>
        <p:origin x="-2406" y="-1284"/>
      </p:cViewPr>
      <p:guideLst>
        <p:guide orient="horz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70" d="100"/>
        <a:sy n="270" d="100"/>
      </p:scale>
      <p:origin x="0" y="3496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95217" y="0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/>
          <a:lstStyle>
            <a:lvl1pPr algn="r">
              <a:defRPr sz="1200"/>
            </a:lvl1pPr>
          </a:lstStyle>
          <a:p>
            <a:fld id="{6C04B147-A46B-2C41-A54F-1D74FB850D3B}" type="datetimeFigureOut">
              <a:rPr lang="en-US" smtClean="0"/>
              <a:pPr/>
              <a:t>5/13/2014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87265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95217" y="8887265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 anchor="b"/>
          <a:lstStyle>
            <a:lvl1pPr algn="r">
              <a:defRPr sz="1200"/>
            </a:lvl1pPr>
          </a:lstStyle>
          <a:p>
            <a:fld id="{56D54DCB-9C8D-164F-9F21-0A11A1B4423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7165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95217" y="0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/>
          <a:lstStyle>
            <a:lvl1pPr algn="r">
              <a:defRPr sz="1200"/>
            </a:lvl1pPr>
          </a:lstStyle>
          <a:p>
            <a:fld id="{3849C99F-5A3C-D44A-A3E7-33848A195115}" type="datetimeFigureOut">
              <a:rPr lang="en-US" smtClean="0"/>
              <a:pPr/>
              <a:t>5/13/2014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1675"/>
            <a:ext cx="4681537" cy="35099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08" tIns="46854" rIns="93708" bIns="46854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5327" y="4444445"/>
            <a:ext cx="5642610" cy="4210526"/>
          </a:xfrm>
          <a:prstGeom prst="rect">
            <a:avLst/>
          </a:prstGeom>
        </p:spPr>
        <p:txBody>
          <a:bodyPr vert="horz" lIns="93708" tIns="46854" rIns="93708" bIns="46854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87265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95217" y="8887265"/>
            <a:ext cx="3056414" cy="467836"/>
          </a:xfrm>
          <a:prstGeom prst="rect">
            <a:avLst/>
          </a:prstGeom>
        </p:spPr>
        <p:txBody>
          <a:bodyPr vert="horz" lIns="93708" tIns="46854" rIns="93708" bIns="46854" rtlCol="0" anchor="b"/>
          <a:lstStyle>
            <a:lvl1pPr algn="r">
              <a:defRPr sz="1200"/>
            </a:lvl1pPr>
          </a:lstStyle>
          <a:p>
            <a:fld id="{59F4961B-F921-BC4F-8BBD-C20C3B8348A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8888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065BE-0657-4A47-90AD-C21C55E16B19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7BB8AF-C16A-4836-A92D-61834B5F0BA5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7D2193-4505-4A75-99BB-880C6989A757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A18F4-33C3-445B-924C-31108C51719C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543A-E259-478F-9E0D-57BA40E442B7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B012D-77A1-44B0-BB26-329BA1EE55C9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7499E-3031-413E-B01E-B94970708CAA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EAB0C-2220-4D0E-A0DD-DB7FA0F742F4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16D63-31BF-4B94-B6C5-E20B2C63F515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6C3AA4-67BE-44F7-809A-3582401494AF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72EEB-1769-4776-AD69-E7C1260563EB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 -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hidden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Rectangle 11"/>
          <p:cNvSpPr/>
          <p:nvPr userDrawn="1"/>
        </p:nvSpPr>
        <p:spPr>
          <a:xfrm rot="16200000">
            <a:off x="3200404" y="-1177928"/>
            <a:ext cx="2743202" cy="9144001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7488" y="3355975"/>
            <a:ext cx="8716962" cy="733425"/>
          </a:xfrm>
        </p:spPr>
        <p:txBody>
          <a:bodyPr anchor="t">
            <a:normAutofit/>
          </a:bodyPr>
          <a:lstStyle>
            <a:lvl1pPr algn="l">
              <a:defRPr sz="1800" b="0" cap="none" baseline="0">
                <a:solidFill>
                  <a:schemeClr val="tx1">
                    <a:lumMod val="75000"/>
                    <a:lumOff val="25000"/>
                  </a:schemeClr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Subtitle Here</a:t>
            </a:r>
            <a:endParaRPr lang="en-US" dirty="0"/>
          </a:p>
        </p:txBody>
      </p:sp>
      <p:cxnSp>
        <p:nvCxnSpPr>
          <p:cNvPr id="13" name="Straight Connector 12"/>
          <p:cNvCxnSpPr/>
          <p:nvPr userDrawn="1"/>
        </p:nvCxnSpPr>
        <p:spPr>
          <a:xfrm rot="10800000">
            <a:off x="0" y="2012156"/>
            <a:ext cx="9144000" cy="794"/>
          </a:xfrm>
          <a:prstGeom prst="line">
            <a:avLst/>
          </a:prstGeom>
          <a:ln w="127000">
            <a:solidFill>
              <a:schemeClr val="accent2"/>
            </a:solidFill>
          </a:ln>
          <a:effectLst>
            <a:outerShdw blurRad="50800" dist="38100" dir="16200000" rotWithShape="0">
              <a:prstClr val="black">
                <a:alpha val="25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 userDrawn="1"/>
        </p:nvCxnSpPr>
        <p:spPr>
          <a:xfrm rot="10800000">
            <a:off x="-8731" y="4755357"/>
            <a:ext cx="9152731" cy="10319"/>
          </a:xfrm>
          <a:prstGeom prst="line">
            <a:avLst/>
          </a:prstGeom>
          <a:ln w="127000">
            <a:solidFill>
              <a:schemeClr val="accent3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Everbridge_logo.eps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27835" y="4186132"/>
            <a:ext cx="1615526" cy="336927"/>
          </a:xfrm>
          <a:prstGeom prst="rect">
            <a:avLst/>
          </a:prstGeom>
        </p:spPr>
      </p:pic>
      <p:sp>
        <p:nvSpPr>
          <p:cNvPr id="15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19075" y="2384426"/>
            <a:ext cx="8715375" cy="981074"/>
          </a:xfrm>
        </p:spPr>
        <p:txBody>
          <a:bodyPr anchor="b">
            <a:noAutofit/>
          </a:bodyPr>
          <a:lstStyle>
            <a:lvl1pPr marL="0" indent="0" algn="l">
              <a:buNone/>
              <a:defRPr sz="3200" b="0" baseline="0">
                <a:solidFill>
                  <a:schemeClr val="accent1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Add Your Title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744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hidden"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6" name="Rectangle 15"/>
          <p:cNvSpPr/>
          <p:nvPr userDrawn="1"/>
        </p:nvSpPr>
        <p:spPr>
          <a:xfrm>
            <a:off x="4829175" y="0"/>
            <a:ext cx="4095750" cy="685800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Title 1"/>
          <p:cNvSpPr>
            <a:spLocks noGrp="1"/>
          </p:cNvSpPr>
          <p:nvPr>
            <p:ph type="ctrTitle" hasCustomPrompt="1"/>
          </p:nvPr>
        </p:nvSpPr>
        <p:spPr>
          <a:xfrm>
            <a:off x="4972049" y="1769745"/>
            <a:ext cx="3819525" cy="1470025"/>
          </a:xfrm>
        </p:spPr>
        <p:txBody>
          <a:bodyPr anchor="t" anchorCtr="0">
            <a:noAutofit/>
          </a:bodyPr>
          <a:lstStyle>
            <a:lvl1pPr algn="l">
              <a:defRPr sz="1400" baseline="0">
                <a:solidFill>
                  <a:schemeClr val="accent3"/>
                </a:solidFill>
              </a:defRPr>
            </a:lvl1pPr>
          </a:lstStyle>
          <a:p>
            <a:r>
              <a:rPr lang="en-US" dirty="0" smtClean="0"/>
              <a:t>A presentation worthy of accolades and heartfelt reverence</a:t>
            </a:r>
            <a:endParaRPr lang="en-US" dirty="0"/>
          </a:p>
        </p:txBody>
      </p:sp>
      <p:sp>
        <p:nvSpPr>
          <p:cNvPr id="1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972050" y="206184"/>
            <a:ext cx="3819525" cy="1555942"/>
          </a:xfrm>
        </p:spPr>
        <p:txBody>
          <a:bodyPr anchor="b">
            <a:noAutofit/>
          </a:bodyPr>
          <a:lstStyle>
            <a:lvl1pPr marL="0" indent="0" algn="l">
              <a:buNone/>
              <a:defRPr sz="2400" b="0" baseline="0">
                <a:solidFill>
                  <a:schemeClr val="accent1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A TRULY MEMORABLE POWERPOINT TITLE</a:t>
            </a:r>
            <a:endParaRPr lang="en-US" dirty="0"/>
          </a:p>
        </p:txBody>
      </p:sp>
      <p:cxnSp>
        <p:nvCxnSpPr>
          <p:cNvPr id="19" name="Straight Connector 18"/>
          <p:cNvCxnSpPr/>
          <p:nvPr userDrawn="1"/>
        </p:nvCxnSpPr>
        <p:spPr>
          <a:xfrm rot="16200000">
            <a:off x="5495131" y="3428206"/>
            <a:ext cx="6858000" cy="1588"/>
          </a:xfrm>
          <a:prstGeom prst="line">
            <a:avLst/>
          </a:prstGeom>
          <a:ln w="127000">
            <a:solidFill>
              <a:schemeClr val="accent2"/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 userDrawn="1"/>
        </p:nvCxnSpPr>
        <p:spPr>
          <a:xfrm flipV="1">
            <a:off x="4828381" y="0"/>
            <a:ext cx="0" cy="6858000"/>
          </a:xfrm>
          <a:prstGeom prst="line">
            <a:avLst/>
          </a:prstGeom>
          <a:ln w="127000">
            <a:solidFill>
              <a:schemeClr val="accent3"/>
            </a:solidFill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1" name="Picture 20" descr="Everbridge_logo.eps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60209" y="6229350"/>
            <a:ext cx="2283566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744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 Spli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368300" y="1335089"/>
            <a:ext cx="4211638" cy="5159840"/>
          </a:xfrm>
        </p:spPr>
        <p:txBody>
          <a:bodyPr>
            <a:normAutofit/>
          </a:bodyPr>
          <a:lstStyle>
            <a:lvl1pPr marL="342900" indent="-342900"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20700" indent="-238125">
              <a:defRPr sz="1600"/>
            </a:lvl2pPr>
            <a:lvl3pPr marL="577850" indent="-174625">
              <a:defRPr sz="1400"/>
            </a:lvl3pPr>
            <a:lvl4pPr>
              <a:defRPr sz="1200"/>
            </a:lvl4pPr>
            <a:lvl5pPr marL="914400" indent="0">
              <a:buNone/>
              <a:defRPr sz="1200"/>
            </a:lvl5pPr>
          </a:lstStyle>
          <a:p>
            <a:pPr marL="169863" lvl="0" indent="-16986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>
                <a:tab pos="169863" algn="l"/>
              </a:tabLst>
            </a:pPr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6" name="Content Placeholder 4"/>
          <p:cNvSpPr>
            <a:spLocks noGrp="1"/>
          </p:cNvSpPr>
          <p:nvPr>
            <p:ph sz="quarter" idx="12"/>
          </p:nvPr>
        </p:nvSpPr>
        <p:spPr>
          <a:xfrm>
            <a:off x="4579938" y="1335089"/>
            <a:ext cx="4375150" cy="5159840"/>
          </a:xfrm>
        </p:spPr>
        <p:txBody>
          <a:bodyPr>
            <a:normAutofit/>
          </a:bodyPr>
          <a:lstStyle>
            <a:lvl1pPr marL="342900" indent="-342900">
              <a:defRPr lang="en-US" sz="18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20700" indent="-238125">
              <a:defRPr sz="1600"/>
            </a:lvl2pPr>
            <a:lvl3pPr marL="577850" indent="-228600"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marL="169863" lvl="0" indent="-16986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>
                <a:tab pos="169863" algn="l"/>
              </a:tabLst>
            </a:pPr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00531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- Left 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368300" y="1335089"/>
            <a:ext cx="5138738" cy="5159840"/>
          </a:xfrm>
        </p:spPr>
        <p:txBody>
          <a:bodyPr/>
          <a:lstStyle>
            <a:lvl1pPr marL="342900" indent="-342900">
              <a:spcBef>
                <a:spcPts val="1200"/>
              </a:spcBef>
              <a:buFont typeface="Arial" panose="020B0604020202020204" pitchFamily="34" charset="0"/>
              <a:buChar char="•"/>
              <a:defRPr lang="en-US" sz="18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520700" indent="-233363">
              <a:tabLst>
                <a:tab pos="233363" algn="l"/>
              </a:tabLst>
              <a:defRPr lang="en-US" sz="1600" kern="12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914400" indent="-228600">
              <a:defRPr lang="en-US" sz="1400" kern="12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914400" indent="-228600">
              <a:defRPr lang="en-US" sz="1200" i="1" kern="12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</a:lstStyle>
          <a:p>
            <a:pPr marL="169863" lvl="0" indent="-16986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>
                <a:tab pos="169863" algn="l"/>
              </a:tabLst>
            </a:pPr>
            <a:r>
              <a:rPr lang="en-US" dirty="0" smtClean="0"/>
              <a:t>Click to edit Master text styles</a:t>
            </a:r>
          </a:p>
          <a:p>
            <a:pPr marL="522287" lvl="1" indent="-342900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Second level</a:t>
            </a:r>
          </a:p>
          <a:p>
            <a:pPr marL="522287" lvl="2" indent="-342900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Char char="–"/>
            </a:pPr>
            <a:r>
              <a:rPr lang="en-US" dirty="0" smtClean="0"/>
              <a:t>Third level</a:t>
            </a:r>
          </a:p>
          <a:p>
            <a:pPr marL="914400" lvl="3" indent="-228600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/>
              <a:buChar char="–"/>
            </a:pPr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5267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- Right 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 vert="horz" lIns="91440" tIns="45720" rIns="91440" bIns="45720" rtlCol="0" anchor="ctr"/>
          <a:lstStyle>
            <a:lvl1pPr>
              <a:defRPr lang="en-US" smtClean="0"/>
            </a:lvl1pPr>
          </a:lstStyle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1"/>
          </p:nvPr>
        </p:nvSpPr>
        <p:spPr>
          <a:xfrm>
            <a:off x="3651250" y="1335089"/>
            <a:ext cx="5324475" cy="515984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spcAft>
                <a:spcPts val="0"/>
              </a:spcAft>
              <a:buClr>
                <a:schemeClr val="bg1"/>
              </a:buClr>
              <a:buNone/>
              <a:defRPr lang="en-US" sz="18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403225" indent="-225425">
              <a:buClr>
                <a:schemeClr val="accent2"/>
              </a:buClr>
              <a:defRPr sz="1600"/>
            </a:lvl2pPr>
            <a:lvl3pPr marL="627063" indent="-223838">
              <a:buClr>
                <a:schemeClr val="accent2"/>
              </a:buClr>
              <a:defRPr sz="1400"/>
            </a:lvl3pPr>
            <a:lvl4pPr marL="914400" indent="-228600">
              <a:buClr>
                <a:schemeClr val="accent2"/>
              </a:buClr>
              <a:defRPr lang="en-US" sz="1200" i="1" kern="1200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>
              <a:buClr>
                <a:schemeClr val="accent2"/>
              </a:buClr>
              <a:defRPr sz="1100"/>
            </a:lvl5pPr>
          </a:lstStyle>
          <a:p>
            <a:pPr marL="169863" lvl="0" indent="-169863" algn="l" defTabSz="4572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anose="020B0604020202020204" pitchFamily="34" charset="0"/>
              <a:buChar char="•"/>
              <a:tabLst>
                <a:tab pos="169863" algn="l"/>
              </a:tabLst>
            </a:pPr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marL="914400" lvl="3" indent="-228600" algn="l" defTabSz="4572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/>
              <a:buChar char="–"/>
            </a:pPr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56068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udy Ba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0" y="1492624"/>
            <a:ext cx="9144000" cy="4293814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55000">
                <a:schemeClr val="bg1">
                  <a:lumMod val="85000"/>
                </a:schemeClr>
              </a:gs>
            </a:gsLst>
            <a:lin ang="2700000" scaled="1"/>
          </a:gradFill>
          <a:ln w="9525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 prstMaterial="plastic"/>
        </p:spPr>
        <p:txBody>
          <a:bodyPr lIns="0" rIns="0" rtlCol="0" anchor="ctr"/>
          <a:lstStyle/>
          <a:p>
            <a:pPr algn="ctr" defTabSz="914400"/>
            <a:endParaRPr lang="en-US" sz="1200" kern="0" dirty="0">
              <a:solidFill>
                <a:srgbClr val="EDF4C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1482690"/>
            <a:ext cx="9144000" cy="0"/>
          </a:xfrm>
          <a:prstGeom prst="line">
            <a:avLst/>
          </a:prstGeom>
          <a:ln w="47625" cmpd="sng">
            <a:solidFill>
              <a:schemeClr val="accent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5813461"/>
            <a:ext cx="9144000" cy="0"/>
          </a:xfrm>
          <a:prstGeom prst="line">
            <a:avLst/>
          </a:prstGeom>
          <a:ln w="123825" cmpd="sng">
            <a:solidFill>
              <a:schemeClr val="accent2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ontent Placeholder 11"/>
          <p:cNvSpPr>
            <a:spLocks noGrp="1"/>
          </p:cNvSpPr>
          <p:nvPr userDrawn="1">
            <p:ph sz="quarter" idx="11"/>
          </p:nvPr>
        </p:nvSpPr>
        <p:spPr>
          <a:xfrm>
            <a:off x="476250" y="1530350"/>
            <a:ext cx="4090988" cy="4284663"/>
          </a:xfrm>
        </p:spPr>
        <p:txBody>
          <a:bodyPr tIns="91440"/>
          <a:lstStyle>
            <a:lvl1pPr>
              <a:defRPr sz="1800">
                <a:solidFill>
                  <a:schemeClr val="tx2"/>
                </a:solidFill>
              </a:defRPr>
            </a:lvl1pPr>
            <a:lvl2pPr marL="174625" indent="-174625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2pPr>
            <a:lvl3pPr marL="174625" indent="-174625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3pPr>
            <a:lvl4pPr marL="174625" indent="-174625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4pPr>
            <a:lvl5pPr marL="174625" indent="-174625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Arial" panose="020B0604020202020204" pitchFamily="34" charset="0"/>
              <a:buChar char="•"/>
              <a:defRPr lang="en-US" sz="1600" kern="1200" dirty="0" smtClean="0">
                <a:solidFill>
                  <a:schemeClr val="tx2"/>
                </a:solidFill>
                <a:latin typeface="Century Gothic" panose="020B0502020202020204" pitchFamily="34" charset="0"/>
                <a:ea typeface="+mn-ea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sz="quarter" idx="12"/>
          </p:nvPr>
        </p:nvSpPr>
        <p:spPr>
          <a:xfrm>
            <a:off x="4567238" y="1530350"/>
            <a:ext cx="4576762" cy="42560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8545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62B1B13E-D5AF-485E-81A1-82A140076526}" type="datetime4">
              <a:rPr lang="en-US" smtClean="0"/>
              <a:pPr/>
              <a:t>May 13, 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pPr algn="ctr"/>
            <a:fld id="{F805D0DC-921C-0340-B55F-797C1F602B52}" type="slidenum">
              <a:rPr lang="en-US" smtClean="0"/>
              <a:pPr algn="ctr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72" r:id="rId12"/>
    <p:sldLayoutId id="2147483674" r:id="rId13"/>
    <p:sldLayoutId id="2147483675" r:id="rId14"/>
    <p:sldLayoutId id="2147483680" r:id="rId15"/>
    <p:sldLayoutId id="2147483681" r:id="rId16"/>
    <p:sldLayoutId id="2147483682" r:id="rId17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Capital Region Alerting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2542" y="939452"/>
            <a:ext cx="7644635" cy="4121063"/>
          </a:xfrm>
        </p:spPr>
        <p:txBody>
          <a:bodyPr>
            <a:noAutofit/>
          </a:bodyPr>
          <a:lstStyle/>
          <a:p>
            <a:r>
              <a:rPr lang="en-US" sz="1800" dirty="0" smtClean="0"/>
              <a:t>Request for information (RFI) conducted 2012</a:t>
            </a:r>
          </a:p>
          <a:p>
            <a:pPr lvl="1"/>
            <a:r>
              <a:rPr lang="en-US" sz="1800" dirty="0" smtClean="0"/>
              <a:t>26 Vendors submitted project plans</a:t>
            </a:r>
          </a:p>
          <a:p>
            <a:pPr lvl="1"/>
            <a:r>
              <a:rPr lang="en-US" sz="1800" dirty="0" smtClean="0"/>
              <a:t>6 Vendors provided onsite demonstrations</a:t>
            </a:r>
          </a:p>
          <a:p>
            <a:pPr lvl="1"/>
            <a:r>
              <a:rPr lang="en-US" sz="1800" dirty="0" smtClean="0"/>
              <a:t>Committee report to RESF5 </a:t>
            </a:r>
          </a:p>
          <a:p>
            <a:pPr lvl="2"/>
            <a:r>
              <a:rPr lang="en-US" sz="1800" dirty="0" smtClean="0"/>
              <a:t>Recommendation to move forward with RFP</a:t>
            </a:r>
          </a:p>
          <a:p>
            <a:pPr lvl="0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RFP process started in February 2013 (18 NCR Jurisdictions)</a:t>
            </a:r>
          </a:p>
          <a:p>
            <a:pPr lvl="0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Selection &amp; Technical Advisory committee formed  </a:t>
            </a:r>
          </a:p>
          <a:p>
            <a:pPr lvl="0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Twelve (12) responses</a:t>
            </a:r>
          </a:p>
          <a:p>
            <a:pPr lvl="0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Four (4) recommended to move forward for demonstrations</a:t>
            </a:r>
          </a:p>
          <a:p>
            <a:pPr lvl="0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Top two (2) recommended to move forward for negotiations</a:t>
            </a:r>
          </a:p>
          <a:p>
            <a:pPr lvl="1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Cooper enterprises </a:t>
            </a:r>
          </a:p>
          <a:p>
            <a:pPr lvl="1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Everbridge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7074109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National Capital Region Alerting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364" y="1088102"/>
            <a:ext cx="8743168" cy="3734419"/>
          </a:xfrm>
        </p:spPr>
        <p:txBody>
          <a:bodyPr>
            <a:normAutofit lnSpcReduction="10000"/>
          </a:bodyPr>
          <a:lstStyle/>
          <a:p>
            <a:r>
              <a:rPr lang="en-US" sz="1800" dirty="0" smtClean="0"/>
              <a:t>Negotiations (Fairfax County is the contract holder)</a:t>
            </a:r>
          </a:p>
          <a:p>
            <a:pPr lvl="1"/>
            <a:r>
              <a:rPr lang="en-US" sz="1800" dirty="0" smtClean="0"/>
              <a:t>Negotiations conducted by SAC members &amp; FFX contracts division</a:t>
            </a:r>
          </a:p>
          <a:p>
            <a:pPr lvl="1"/>
            <a:r>
              <a:rPr lang="en-US" sz="1800" dirty="0" smtClean="0"/>
              <a:t>Everbridge selected </a:t>
            </a:r>
          </a:p>
          <a:p>
            <a:r>
              <a:rPr lang="en-US" sz="1800" dirty="0" smtClean="0"/>
              <a:t>Current vendor (Cooper) contract extended to July 3, 2014</a:t>
            </a:r>
          </a:p>
          <a:p>
            <a:pPr lvl="0">
              <a:buClr>
                <a:srgbClr val="9A0919"/>
              </a:buClr>
            </a:pPr>
            <a:r>
              <a:rPr lang="en-US" sz="1800" u="sng" dirty="0" smtClean="0">
                <a:solidFill>
                  <a:srgbClr val="473933"/>
                </a:solidFill>
              </a:rPr>
              <a:t>Contract signed on Feb 14</a:t>
            </a:r>
            <a:r>
              <a:rPr lang="en-US" sz="1800" u="sng" baseline="30000" dirty="0" smtClean="0">
                <a:solidFill>
                  <a:srgbClr val="473933"/>
                </a:solidFill>
              </a:rPr>
              <a:t>th</a:t>
            </a:r>
            <a:r>
              <a:rPr lang="en-US" sz="1800" u="sng" dirty="0" smtClean="0">
                <a:solidFill>
                  <a:srgbClr val="473933"/>
                </a:solidFill>
              </a:rPr>
              <a:t>, 2014</a:t>
            </a:r>
          </a:p>
          <a:p>
            <a:pPr lvl="0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Implementation process – Sulayman Brown; Project Manager</a:t>
            </a:r>
          </a:p>
          <a:p>
            <a:pPr lvl="1">
              <a:buClr>
                <a:srgbClr val="9A0919"/>
              </a:buClr>
            </a:pPr>
            <a:r>
              <a:rPr lang="en-US" sz="1800" b="1" dirty="0" smtClean="0">
                <a:solidFill>
                  <a:srgbClr val="473933"/>
                </a:solidFill>
              </a:rPr>
              <a:t>POCs</a:t>
            </a:r>
            <a:r>
              <a:rPr lang="en-US" sz="1800" dirty="0" smtClean="0">
                <a:solidFill>
                  <a:srgbClr val="473933"/>
                </a:solidFill>
              </a:rPr>
              <a:t> for each jurisdiction</a:t>
            </a:r>
          </a:p>
          <a:p>
            <a:pPr lvl="1">
              <a:buClr>
                <a:srgbClr val="9A0919"/>
              </a:buClr>
            </a:pPr>
            <a:r>
              <a:rPr lang="en-US" sz="1800" dirty="0" smtClean="0">
                <a:solidFill>
                  <a:srgbClr val="473933"/>
                </a:solidFill>
              </a:rPr>
              <a:t>Implementation started late March- expected to be completed by end of May 2014.</a:t>
            </a:r>
          </a:p>
          <a:p>
            <a:pPr lvl="0">
              <a:buClr>
                <a:srgbClr val="9A0919"/>
              </a:buClr>
            </a:pPr>
            <a:r>
              <a:rPr lang="en-US" sz="1800" dirty="0">
                <a:solidFill>
                  <a:srgbClr val="473933"/>
                </a:solidFill>
              </a:rPr>
              <a:t>Implementation </a:t>
            </a:r>
            <a:r>
              <a:rPr lang="en-US" sz="1800" dirty="0" smtClean="0">
                <a:solidFill>
                  <a:srgbClr val="473933"/>
                </a:solidFill>
              </a:rPr>
              <a:t>status </a:t>
            </a:r>
            <a:r>
              <a:rPr lang="en-US" sz="1800" dirty="0">
                <a:solidFill>
                  <a:srgbClr val="473933"/>
                </a:solidFill>
              </a:rPr>
              <a:t>– </a:t>
            </a:r>
          </a:p>
          <a:p>
            <a:pPr lvl="2">
              <a:buClr>
                <a:srgbClr val="9A0919"/>
              </a:buClr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rgbClr val="473933"/>
                </a:solidFill>
              </a:rPr>
              <a:t>Fairfax County – March </a:t>
            </a:r>
            <a:r>
              <a:rPr lang="en-US" sz="1800" dirty="0" smtClean="0">
                <a:solidFill>
                  <a:srgbClr val="473933"/>
                </a:solidFill>
              </a:rPr>
              <a:t>24</a:t>
            </a:r>
            <a:r>
              <a:rPr lang="en-US" sz="1800" baseline="30000" dirty="0" smtClean="0">
                <a:solidFill>
                  <a:srgbClr val="473933"/>
                </a:solidFill>
              </a:rPr>
              <a:t>th</a:t>
            </a:r>
            <a:r>
              <a:rPr lang="en-US" sz="1800" dirty="0" smtClean="0">
                <a:solidFill>
                  <a:srgbClr val="473933"/>
                </a:solidFill>
              </a:rPr>
              <a:t>, 2014</a:t>
            </a:r>
          </a:p>
          <a:p>
            <a:pPr lvl="2">
              <a:buClr>
                <a:srgbClr val="9A0919"/>
              </a:buClr>
              <a:buFont typeface="Arial" panose="020B0604020202020204" pitchFamily="34" charset="0"/>
              <a:buChar char="•"/>
            </a:pPr>
            <a:r>
              <a:rPr lang="en-US" sz="1800" dirty="0" smtClean="0">
                <a:solidFill>
                  <a:srgbClr val="473933"/>
                </a:solidFill>
              </a:rPr>
              <a:t>By COB on May </a:t>
            </a:r>
            <a:r>
              <a:rPr lang="en-US" sz="1800" dirty="0" smtClean="0">
                <a:solidFill>
                  <a:srgbClr val="473933"/>
                </a:solidFill>
              </a:rPr>
              <a:t>21</a:t>
            </a:r>
            <a:r>
              <a:rPr lang="en-US" sz="1800" baseline="30000" dirty="0" smtClean="0">
                <a:solidFill>
                  <a:srgbClr val="473933"/>
                </a:solidFill>
              </a:rPr>
              <a:t>st</a:t>
            </a:r>
            <a:r>
              <a:rPr lang="en-US" sz="1800" dirty="0" smtClean="0">
                <a:solidFill>
                  <a:srgbClr val="473933"/>
                </a:solidFill>
              </a:rPr>
              <a:t>, 2014</a:t>
            </a:r>
            <a:r>
              <a:rPr lang="en-US" sz="1800" dirty="0" smtClean="0">
                <a:solidFill>
                  <a:srgbClr val="473933"/>
                </a:solidFill>
              </a:rPr>
              <a:t>; </a:t>
            </a:r>
            <a:r>
              <a:rPr lang="en-US" sz="1800" dirty="0" smtClean="0">
                <a:solidFill>
                  <a:srgbClr val="473933"/>
                </a:solidFill>
              </a:rPr>
              <a:t>All jurisdictions </a:t>
            </a:r>
            <a:r>
              <a:rPr lang="en-US" sz="1800" dirty="0" smtClean="0">
                <a:solidFill>
                  <a:srgbClr val="473933"/>
                </a:solidFill>
              </a:rPr>
              <a:t>will be </a:t>
            </a:r>
            <a:r>
              <a:rPr lang="en-US" sz="1800" dirty="0" smtClean="0">
                <a:solidFill>
                  <a:srgbClr val="473933"/>
                </a:solidFill>
              </a:rPr>
              <a:t>implemented.  </a:t>
            </a:r>
            <a:endParaRPr lang="en-US" sz="1800" dirty="0">
              <a:solidFill>
                <a:srgbClr val="473933"/>
              </a:solidFill>
            </a:endParaRPr>
          </a:p>
          <a:p>
            <a:pPr lvl="1">
              <a:buClr>
                <a:srgbClr val="9A0919"/>
              </a:buClr>
            </a:pPr>
            <a:endParaRPr lang="en-US" sz="1800" dirty="0" smtClean="0">
              <a:solidFill>
                <a:srgbClr val="473933"/>
              </a:solidFill>
            </a:endParaRPr>
          </a:p>
          <a:p>
            <a:pPr lvl="1">
              <a:buClr>
                <a:srgbClr val="9A0919"/>
              </a:buClr>
            </a:pPr>
            <a:endParaRPr lang="en-US" dirty="0" smtClean="0">
              <a:solidFill>
                <a:srgbClr val="473933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886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7908" y="175364"/>
            <a:ext cx="7520940" cy="4784943"/>
          </a:xfrm>
        </p:spPr>
        <p:txBody>
          <a:bodyPr>
            <a:normAutofit fontScale="25000" lnSpcReduction="20000"/>
          </a:bodyPr>
          <a:lstStyle/>
          <a:p>
            <a:endParaRPr lang="en-US" dirty="0"/>
          </a:p>
          <a:p>
            <a:pPr marL="342900" lvl="1" indent="-342900">
              <a:spcBef>
                <a:spcPts val="800"/>
              </a:spcBef>
              <a:buClrTx/>
              <a:buNone/>
            </a:pPr>
            <a:endParaRPr lang="en-US" sz="6800" b="1" dirty="0" smtClean="0">
              <a:solidFill>
                <a:srgbClr val="473933"/>
              </a:solidFill>
            </a:endParaRPr>
          </a:p>
          <a:p>
            <a:pPr marL="342900" lvl="1" indent="-342900">
              <a:spcBef>
                <a:spcPts val="800"/>
              </a:spcBef>
              <a:buClrTx/>
              <a:buNone/>
            </a:pPr>
            <a:endParaRPr lang="en-US" sz="6800" b="1" dirty="0">
              <a:solidFill>
                <a:srgbClr val="473933"/>
              </a:solidFill>
            </a:endParaRPr>
          </a:p>
          <a:p>
            <a:pPr marL="342900" lvl="1" indent="-342900">
              <a:spcBef>
                <a:spcPts val="800"/>
              </a:spcBef>
              <a:buClrTx/>
              <a:buNone/>
            </a:pPr>
            <a:r>
              <a:rPr lang="en-US" sz="6000" b="1" dirty="0" smtClean="0">
                <a:solidFill>
                  <a:srgbClr val="473933"/>
                </a:solidFill>
              </a:rPr>
              <a:t>Features</a:t>
            </a:r>
            <a:r>
              <a:rPr lang="en-US" sz="6000" b="1" dirty="0">
                <a:solidFill>
                  <a:srgbClr val="473933"/>
                </a:solidFill>
              </a:rPr>
              <a:t>:  Hosted system</a:t>
            </a:r>
            <a:r>
              <a:rPr lang="en-US" sz="6000" dirty="0">
                <a:solidFill>
                  <a:srgbClr val="473933"/>
                </a:solidFill>
              </a:rPr>
              <a:t>, Conference calling, </a:t>
            </a:r>
            <a:r>
              <a:rPr lang="en-US" sz="6000" b="1" dirty="0">
                <a:solidFill>
                  <a:srgbClr val="473933"/>
                </a:solidFill>
              </a:rPr>
              <a:t>Polling notification</a:t>
            </a:r>
            <a:r>
              <a:rPr lang="en-US" sz="6000" dirty="0">
                <a:solidFill>
                  <a:srgbClr val="473933"/>
                </a:solidFill>
              </a:rPr>
              <a:t>, </a:t>
            </a:r>
            <a:r>
              <a:rPr lang="en-US" sz="6000" dirty="0" smtClean="0">
                <a:solidFill>
                  <a:srgbClr val="473933"/>
                </a:solidFill>
              </a:rPr>
              <a:t>Mobile </a:t>
            </a:r>
          </a:p>
          <a:p>
            <a:pPr marL="342900" lvl="1" indent="-342900">
              <a:spcBef>
                <a:spcPts val="800"/>
              </a:spcBef>
              <a:buClrTx/>
              <a:buNone/>
            </a:pPr>
            <a:r>
              <a:rPr lang="en-US" sz="6000" dirty="0" smtClean="0">
                <a:solidFill>
                  <a:srgbClr val="473933"/>
                </a:solidFill>
              </a:rPr>
              <a:t>applications</a:t>
            </a:r>
            <a:r>
              <a:rPr lang="en-US" sz="6000" dirty="0">
                <a:solidFill>
                  <a:srgbClr val="473933"/>
                </a:solidFill>
              </a:rPr>
              <a:t>, </a:t>
            </a:r>
            <a:r>
              <a:rPr lang="en-US" sz="6000" b="1" u="sng" dirty="0">
                <a:solidFill>
                  <a:srgbClr val="473933"/>
                </a:solidFill>
              </a:rPr>
              <a:t>Geographic targeting &amp; Shape file capability</a:t>
            </a:r>
          </a:p>
          <a:p>
            <a:endParaRPr lang="en-US" sz="600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r>
              <a:rPr lang="en-US" sz="6000" b="0" u="sng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National Capital Region jurisdictions:  </a:t>
            </a:r>
          </a:p>
          <a:p>
            <a:endParaRPr lang="en-US" sz="600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r>
              <a:rPr lang="en-US" sz="6000" u="sng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Virginia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:  Fairfax County, Prince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William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County, Loudoun County,</a:t>
            </a:r>
            <a:endParaRPr lang="en-US" sz="6000" b="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Arlington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County,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Fairfax,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Alexandria,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Falls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Church, </a:t>
            </a:r>
          </a:p>
          <a:p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Manassas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&amp;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Manassas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Park</a:t>
            </a:r>
            <a:endParaRPr lang="en-US" sz="6000" b="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r>
              <a:rPr lang="en-US" sz="600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 </a:t>
            </a:r>
            <a:r>
              <a:rPr lang="en-US" sz="6000" u="sng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Maryland</a:t>
            </a:r>
            <a:r>
              <a:rPr lang="en-US" sz="6000" b="0" u="sng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:</a:t>
            </a:r>
            <a:r>
              <a:rPr lang="en-US" sz="600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  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Montgomery County, Prince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George’s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County,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Greenbelt,</a:t>
            </a:r>
          </a:p>
          <a:p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Bowie,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Rockville,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Takoma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Park, City </a:t>
            </a:r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College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Park &amp;  </a:t>
            </a:r>
            <a:endParaRPr lang="en-US" sz="6000" b="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r>
              <a:rPr lang="en-US" sz="60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City of 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Gaithersburg </a:t>
            </a:r>
            <a:endParaRPr lang="en-US" sz="6000" b="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r>
              <a:rPr lang="en-US" sz="600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 </a:t>
            </a:r>
            <a:r>
              <a:rPr lang="en-US" sz="6000" u="sng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District </a:t>
            </a:r>
            <a:r>
              <a:rPr lang="en-US" sz="6000" u="sng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of Columbia</a:t>
            </a:r>
            <a:r>
              <a:rPr lang="en-US" sz="6000" b="0" dirty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:  District of Columbia Government</a:t>
            </a:r>
            <a:endParaRPr lang="en-US" sz="6000" b="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  <a:p>
            <a:r>
              <a:rPr lang="en-US" sz="6800" b="0" dirty="0">
                <a:latin typeface="Franklin Gothic Book" panose="020B0503020102020204" pitchFamily="34" charset="0"/>
                <a:cs typeface="Times New Roman" panose="02020603050405020304" pitchFamily="18" charset="0"/>
              </a:rPr>
              <a:t> </a:t>
            </a:r>
          </a:p>
          <a:p>
            <a:r>
              <a:rPr lang="en-US" sz="6800" b="0" smtClean="0">
                <a:latin typeface="Franklin Gothic Book" panose="020B0503020102020204" pitchFamily="34" charset="0"/>
                <a:cs typeface="Times New Roman" panose="02020603050405020304" pitchFamily="18" charset="0"/>
              </a:rPr>
              <a:t>Questions?</a:t>
            </a:r>
            <a:endParaRPr lang="en-US" sz="6800" b="0" dirty="0">
              <a:latin typeface="Franklin Gothic Book" panose="020B0503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/>
            <a:fld id="{F805D0DC-921C-0340-B55F-797C1F602B52}" type="slidenum">
              <a:rPr lang="en-US" smtClean="0"/>
              <a:pPr algn="ctr"/>
              <a:t>2</a:t>
            </a:fld>
            <a:endParaRPr lang="en-US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</p:spPr>
        <p:txBody>
          <a:bodyPr/>
          <a:lstStyle/>
          <a:p>
            <a:r>
              <a:rPr lang="en-US" dirty="0" smtClean="0"/>
              <a:t>National Capital Region Alerting System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505742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38F71FFB4197244B3605782EDFFDAEA" ma:contentTypeVersion="19" ma:contentTypeDescription="Create a new document." ma:contentTypeScope="" ma:versionID="5f8af5e51c4e1f5102393263dc808010">
  <xsd:schema xmlns:xsd="http://www.w3.org/2001/XMLSchema" xmlns:xs="http://www.w3.org/2001/XMLSchema" xmlns:p="http://schemas.microsoft.com/office/2006/metadata/properties" xmlns:ns1="http://schemas.microsoft.com/sharepoint/v3" xmlns:ns2="84aa5914-445c-4464-8dbe-ca9336f2ed83" xmlns:ns3="5a86b52c-a9b3-414b-8fef-9f95199cc55c" targetNamespace="http://schemas.microsoft.com/office/2006/metadata/properties" ma:root="true" ma:fieldsID="c5e8ce2a798bdab9f9123bccebe6beb4" ns1:_="" ns2:_="" ns3:_="">
    <xsd:import namespace="http://schemas.microsoft.com/sharepoint/v3"/>
    <xsd:import namespace="84aa5914-445c-4464-8dbe-ca9336f2ed83"/>
    <xsd:import namespace="5a86b52c-a9b3-414b-8fef-9f95199cc55c"/>
    <xsd:element name="properties">
      <xsd:complexType>
        <xsd:sequence>
          <xsd:element name="documentManagement">
            <xsd:complexType>
              <xsd:all>
                <xsd:element ref="ns2:Description0" minOccurs="0"/>
                <xsd:element ref="ns1:AverageRating" minOccurs="0"/>
                <xsd:element ref="ns1:RatingCount" minOccurs="0"/>
                <xsd:element ref="ns1:RatedBy" minOccurs="0"/>
                <xsd:element ref="ns1:Ratings" minOccurs="0"/>
                <xsd:element ref="ns1:LikesCount" minOccurs="0"/>
                <xsd:element ref="ns1:LikedBy" minOccurs="0"/>
                <xsd:element ref="ns3:SharedWithUsers" minOccurs="0"/>
                <xsd:element ref="ns2:ff48843f8a7640d184ce8e203c61366e" minOccurs="0"/>
                <xsd:element ref="ns3:TaxCatchAll" minOccurs="0"/>
                <xsd:element ref="ns2:n9d7542ac54243f7a50862473bb377a3" minOccurs="0"/>
                <xsd:element ref="ns2:kf5dc8b920524b1f83b537408b853894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AverageRating" ma:index="9" nillable="true" ma:displayName="Rating (0-5)" ma:decimals="2" ma:description="Average value of all the ratings that have been submitted" ma:internalName="AverageRating" ma:readOnly="true">
      <xsd:simpleType>
        <xsd:restriction base="dms:Number"/>
      </xsd:simpleType>
    </xsd:element>
    <xsd:element name="RatingCount" ma:index="10" nillable="true" ma:displayName="Number of Ratings" ma:decimals="0" ma:description="Number of ratings submitted" ma:internalName="RatingCount" ma:readOnly="true">
      <xsd:simpleType>
        <xsd:restriction base="dms:Number"/>
      </xsd:simpleType>
    </xsd:element>
    <xsd:element name="RatedBy" ma:index="11" nillable="true" ma:displayName="Rated By" ma:description="Users rated the item." ma:hidden="true" ma:list="UserInfo" ma:internalName="Rat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Ratings" ma:index="12" nillable="true" ma:displayName="User ratings" ma:description="User ratings for the item" ma:hidden="true" ma:internalName="Ratings">
      <xsd:simpleType>
        <xsd:restriction base="dms:Note"/>
      </xsd:simpleType>
    </xsd:element>
    <xsd:element name="LikesCount" ma:index="13" nillable="true" ma:displayName="Number of Likes" ma:internalName="LikesCount">
      <xsd:simpleType>
        <xsd:restriction base="dms:Unknown"/>
      </xsd:simpleType>
    </xsd:element>
    <xsd:element name="LikedBy" ma:index="14" nillable="true" ma:displayName="Liked By" ma:hidden="true" ma:list="UserInfo" ma:internalName="LikedBy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aa5914-445c-4464-8dbe-ca9336f2ed83" elementFormDefault="qualified">
    <xsd:import namespace="http://schemas.microsoft.com/office/2006/documentManagement/types"/>
    <xsd:import namespace="http://schemas.microsoft.com/office/infopath/2007/PartnerControls"/>
    <xsd:element name="Description0" ma:index="8" nillable="true" ma:displayName="Description" ma:internalName="Description0">
      <xsd:simpleType>
        <xsd:restriction base="dms:Text">
          <xsd:maxLength value="255"/>
        </xsd:restriction>
      </xsd:simpleType>
    </xsd:element>
    <xsd:element name="ff48843f8a7640d184ce8e203c61366e" ma:index="17" nillable="true" ma:taxonomy="true" ma:internalName="ff48843f8a7640d184ce8e203c61366e" ma:taxonomyFieldName="Product" ma:displayName="Product" ma:readOnly="false" ma:default="" ma:fieldId="{ff48843f-8a76-40d1-84ce-8e203c61366e}" ma:taxonomyMulti="true" ma:sspId="2e4f7bfa-7ca2-4e7c-9dc3-cd8a9476eddc" ma:termSetId="f5025623-0c37-4264-9fc3-45c18bd1076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n9d7542ac54243f7a50862473bb377a3" ma:index="20" nillable="true" ma:taxonomy="true" ma:internalName="n9d7542ac54243f7a50862473bb377a3" ma:taxonomyFieldName="SALES_x0020_TEST" ma:displayName="Sales" ma:readOnly="false" ma:default="" ma:fieldId="{79d7542a-c542-43f7-a508-62473bb377a3}" ma:taxonomyMulti="true" ma:sspId="2e4f7bfa-7ca2-4e7c-9dc3-cd8a9476eddc" ma:termSetId="618ced25-9bec-418f-bbb9-60e636707d7f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kf5dc8b920524b1f83b537408b853894" ma:index="22" nillable="true" ma:taxonomy="true" ma:internalName="kf5dc8b920524b1f83b537408b853894" ma:taxonomyFieldName="Industry" ma:displayName="Industry" ma:readOnly="false" ma:default="" ma:fieldId="{4f5dc8b9-2052-4b1f-83b5-37408b853894}" ma:taxonomyMulti="true" ma:sspId="2e4f7bfa-7ca2-4e7c-9dc3-cd8a9476eddc" ma:termSetId="2a6d0dd0-4a1c-4456-b21f-eb27ac0ad747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86b52c-a9b3-414b-8fef-9f95199cc55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TaxCatchAll" ma:index="18" nillable="true" ma:displayName="Taxonomy Catch All Column" ma:hidden="true" ma:list="{6684ddb7-54e5-4ac6-a058-3e5c6e2a15ff}" ma:internalName="TaxCatchAll" ma:showField="CatchAllData" ma:web="5a86b52c-a9b3-414b-8fef-9f95199cc5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escription0 xmlns="84aa5914-445c-4464-8dbe-ca9336f2ed83">2014 Gold Standard Presentation</Description0>
    <kf5dc8b920524b1f83b537408b853894 xmlns="84aa5914-445c-4464-8dbe-ca9336f2ed83">
      <Terms xmlns="http://schemas.microsoft.com/office/infopath/2007/PartnerControls">
        <TermInfo xmlns="http://schemas.microsoft.com/office/infopath/2007/PartnerControls">
          <TermName xmlns="http://schemas.microsoft.com/office/infopath/2007/PartnerControls">Energy</TermName>
          <TermId xmlns="http://schemas.microsoft.com/office/infopath/2007/PartnerControls">92c67945-d7a1-415a-a4f4-3ffca94b422f</TermId>
        </TermInfo>
        <TermInfo xmlns="http://schemas.microsoft.com/office/infopath/2007/PartnerControls">
          <TermName xmlns="http://schemas.microsoft.com/office/infopath/2007/PartnerControls">Financial Services</TermName>
          <TermId xmlns="http://schemas.microsoft.com/office/infopath/2007/PartnerControls">15d1e9f8-5ebc-48bd-b172-8eb970c4a07d</TermId>
        </TermInfo>
        <TermInfo xmlns="http://schemas.microsoft.com/office/infopath/2007/PartnerControls">
          <TermName xmlns="http://schemas.microsoft.com/office/infopath/2007/PartnerControls">Global 2000</TermName>
          <TermId xmlns="http://schemas.microsoft.com/office/infopath/2007/PartnerControls">a9f3d194-e954-4d43-94da-bfb2e4b8c685</TermId>
        </TermInfo>
        <TermInfo xmlns="http://schemas.microsoft.com/office/infopath/2007/PartnerControls">
          <TermName xmlns="http://schemas.microsoft.com/office/infopath/2007/PartnerControls">Government</TermName>
          <TermId xmlns="http://schemas.microsoft.com/office/infopath/2007/PartnerControls">e41a0b06-262f-4cde-a6ed-d5345b3b796d</TermId>
        </TermInfo>
        <TermInfo xmlns="http://schemas.microsoft.com/office/infopath/2007/PartnerControls">
          <TermName xmlns="http://schemas.microsoft.com/office/infopath/2007/PartnerControls">Healthcare</TermName>
          <TermId xmlns="http://schemas.microsoft.com/office/infopath/2007/PartnerControls">c13e1869-6e49-4d57-8f01-4eee60d6460b</TermId>
        </TermInfo>
        <TermInfo xmlns="http://schemas.microsoft.com/office/infopath/2007/PartnerControls">
          <TermName xmlns="http://schemas.microsoft.com/office/infopath/2007/PartnerControls">Higher Education</TermName>
          <TermId xmlns="http://schemas.microsoft.com/office/infopath/2007/PartnerControls">fe4708dc-2908-4f1a-ae7b-9c43b3e0f2e7</TermId>
        </TermInfo>
        <TermInfo xmlns="http://schemas.microsoft.com/office/infopath/2007/PartnerControls">
          <TermName xmlns="http://schemas.microsoft.com/office/infopath/2007/PartnerControls">Transportation</TermName>
          <TermId xmlns="http://schemas.microsoft.com/office/infopath/2007/PartnerControls">06912c34-2ec1-4b2e-ad19-9f34c61325e9</TermId>
        </TermInfo>
      </Terms>
    </kf5dc8b920524b1f83b537408b853894>
    <LikesCount xmlns="http://schemas.microsoft.com/sharepoint/v3" xsi:nil="true"/>
    <Ratings xmlns="http://schemas.microsoft.com/sharepoint/v3" xsi:nil="true"/>
    <LikedBy xmlns="http://schemas.microsoft.com/sharepoint/v3">
      <UserInfo>
        <DisplayName/>
        <AccountId xsi:nil="true"/>
        <AccountType/>
      </UserInfo>
    </LikedBy>
    <TaxCatchAll xmlns="5a86b52c-a9b3-414b-8fef-9f95199cc55c">
      <Value>16</Value>
      <Value>15</Value>
      <Value>14</Value>
      <Value>13</Value>
      <Value>12</Value>
      <Value>11</Value>
      <Value>17</Value>
    </TaxCatchAll>
    <n9d7542ac54243f7a50862473bb377a3 xmlns="84aa5914-445c-4464-8dbe-ca9336f2ed83">
      <Terms xmlns="http://schemas.microsoft.com/office/infopath/2007/PartnerControls"/>
    </n9d7542ac54243f7a50862473bb377a3>
    <ff48843f8a7640d184ce8e203c61366e xmlns="84aa5914-445c-4464-8dbe-ca9336f2ed83">
      <Terms xmlns="http://schemas.microsoft.com/office/infopath/2007/PartnerControls"/>
    </ff48843f8a7640d184ce8e203c61366e>
    <RatedBy xmlns="http://schemas.microsoft.com/sharepoint/v3">
      <UserInfo>
        <DisplayName/>
        <AccountId xsi:nil="true"/>
        <AccountType/>
      </UserInfo>
    </RatedBy>
  </documentManagement>
</p:properties>
</file>

<file path=customXml/itemProps1.xml><?xml version="1.0" encoding="utf-8"?>
<ds:datastoreItem xmlns:ds="http://schemas.openxmlformats.org/officeDocument/2006/customXml" ds:itemID="{1BFFA4FB-B7FB-4D4A-A7F4-10EAA423FE1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E3A924A-6353-4A83-B7CF-EC08277132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4aa5914-445c-4464-8dbe-ca9336f2ed83"/>
    <ds:schemaRef ds:uri="5a86b52c-a9b3-414b-8fef-9f95199cc5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9CA511C-F803-4C4F-B16D-21ADA39C18C6}">
  <ds:schemaRefs>
    <ds:schemaRef ds:uri="5a86b52c-a9b3-414b-8fef-9f95199cc55c"/>
    <ds:schemaRef ds:uri="http://schemas.microsoft.com/office/2006/documentManagement/types"/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purl.org/dc/elements/1.1/"/>
    <ds:schemaRef ds:uri="http://schemas.microsoft.com/sharepoint/v3"/>
    <ds:schemaRef ds:uri="http://schemas.openxmlformats.org/package/2006/metadata/core-properties"/>
    <ds:schemaRef ds:uri="84aa5914-445c-4464-8dbe-ca9336f2ed8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20283</TotalTime>
  <Words>242</Words>
  <Application>Microsoft Office PowerPoint</Application>
  <PresentationFormat>On-screen Show (4:3)</PresentationFormat>
  <Paragraphs>46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Angles</vt:lpstr>
      <vt:lpstr>National Capital Region Alerting System</vt:lpstr>
      <vt:lpstr>National Capital Region Alerting System</vt:lpstr>
      <vt:lpstr>National Capital Region Alerting System</vt:lpstr>
    </vt:vector>
  </TitlesOfParts>
  <Company>Everbridge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2014 Gold Standard Presentation</dc:title>
  <dc:creator>E6x00SATA;Steven.Preston@everbridge.com</dc:creator>
  <cp:lastModifiedBy>Brown, Sulayman</cp:lastModifiedBy>
  <cp:revision>652</cp:revision>
  <cp:lastPrinted>2014-05-05T15:25:39Z</cp:lastPrinted>
  <dcterms:created xsi:type="dcterms:W3CDTF">2013-02-14T21:01:04Z</dcterms:created>
  <dcterms:modified xsi:type="dcterms:W3CDTF">2014-05-13T15:36:18Z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0x010100E38F71FFB4197244B3605782EDFFDAEA</vt:lpwstr>
  </property>
  <property fmtid="{D5CDD505-2E9C-101B-9397-08002B2CF9AE}" pid="3" name="SALES TEST">
    <vt:lpwstr/>
  </property>
  <property fmtid="{D5CDD505-2E9C-101B-9397-08002B2CF9AE}" pid="4" name="Product">
    <vt:lpwstr/>
  </property>
  <property fmtid="{D5CDD505-2E9C-101B-9397-08002B2CF9AE}" pid="5" name="Industry">
    <vt:lpwstr>12;#Energy|92c67945-d7a1-415a-a4f4-3ffca94b422f;#15;#Financial Services|15d1e9f8-5ebc-48bd-b172-8eb970c4a07d;#11;#Global 2000|a9f3d194-e954-4d43-94da-bfb2e4b8c685;#13;#Government|e41a0b06-262f-4cde-a6ed-d5345b3b796d;#14;#Healthcare|c13e1869-6e49-4d57-8f01</vt:lpwstr>
  </property>
</Properties>
</file>