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17"/>
  </p:notesMasterIdLst>
  <p:handoutMasterIdLst>
    <p:handoutMasterId r:id="rId18"/>
  </p:handoutMasterIdLst>
  <p:sldIdLst>
    <p:sldId id="276" r:id="rId5"/>
    <p:sldId id="283" r:id="rId6"/>
    <p:sldId id="264" r:id="rId7"/>
    <p:sldId id="296" r:id="rId8"/>
    <p:sldId id="287" r:id="rId9"/>
    <p:sldId id="298" r:id="rId10"/>
    <p:sldId id="301" r:id="rId11"/>
    <p:sldId id="297" r:id="rId12"/>
    <p:sldId id="300" r:id="rId13"/>
    <p:sldId id="305" r:id="rId14"/>
    <p:sldId id="299" r:id="rId15"/>
    <p:sldId id="277" r:id="rId16"/>
  </p:sldIdLst>
  <p:sldSz cx="9144000" cy="6858000" type="screen4x3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E6C2B13-CE2B-4DC6-8762-CC1E57680B37}" v="1" dt="2019-09-17T15:21:14.44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816" autoAdjust="0"/>
    <p:restoredTop sz="99535" autoAdjust="0"/>
  </p:normalViewPr>
  <p:slideViewPr>
    <p:cSldViewPr snapToGrid="0" snapToObjects="1">
      <p:cViewPr varScale="1">
        <p:scale>
          <a:sx n="99" d="100"/>
          <a:sy n="99" d="100"/>
        </p:scale>
        <p:origin x="893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98" d="100"/>
          <a:sy n="98" d="100"/>
        </p:scale>
        <p:origin x="3546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chael Farrell" userId="dc5f569c-3383-4da4-b8e3-c85044534c89" providerId="ADAL" clId="{2F460C03-C6BB-4AF8-940E-7ECC0A92A498}"/>
    <pc:docChg chg="custSel delSld modSld sldOrd">
      <pc:chgData name="Michael Farrell" userId="dc5f569c-3383-4da4-b8e3-c85044534c89" providerId="ADAL" clId="{2F460C03-C6BB-4AF8-940E-7ECC0A92A498}" dt="2019-09-17T15:36:09.510" v="97" actId="2696"/>
      <pc:docMkLst>
        <pc:docMk/>
      </pc:docMkLst>
      <pc:sldChg chg="modSp">
        <pc:chgData name="Michael Farrell" userId="dc5f569c-3383-4da4-b8e3-c85044534c89" providerId="ADAL" clId="{2F460C03-C6BB-4AF8-940E-7ECC0A92A498}" dt="2019-09-17T15:18:34.783" v="67" actId="20577"/>
        <pc:sldMkLst>
          <pc:docMk/>
          <pc:sldMk cId="4115315945" sldId="276"/>
        </pc:sldMkLst>
        <pc:graphicFrameChg chg="modGraphic">
          <ac:chgData name="Michael Farrell" userId="dc5f569c-3383-4da4-b8e3-c85044534c89" providerId="ADAL" clId="{2F460C03-C6BB-4AF8-940E-7ECC0A92A498}" dt="2019-09-17T15:18:34.783" v="67" actId="20577"/>
          <ac:graphicFrameMkLst>
            <pc:docMk/>
            <pc:sldMk cId="4115315945" sldId="276"/>
            <ac:graphicFrameMk id="2" creationId="{00000000-0000-0000-0000-000000000000}"/>
          </ac:graphicFrameMkLst>
        </pc:graphicFrameChg>
      </pc:sldChg>
      <pc:sldChg chg="del ord">
        <pc:chgData name="Michael Farrell" userId="dc5f569c-3383-4da4-b8e3-c85044534c89" providerId="ADAL" clId="{2F460C03-C6BB-4AF8-940E-7ECC0A92A498}" dt="2019-09-17T15:36:09.510" v="97" actId="2696"/>
        <pc:sldMkLst>
          <pc:docMk/>
          <pc:sldMk cId="3174812450" sldId="286"/>
        </pc:sldMkLst>
      </pc:sldChg>
      <pc:sldChg chg="del">
        <pc:chgData name="Michael Farrell" userId="dc5f569c-3383-4da4-b8e3-c85044534c89" providerId="ADAL" clId="{2F460C03-C6BB-4AF8-940E-7ECC0A92A498}" dt="2019-09-17T15:36:06.004" v="96" actId="2696"/>
        <pc:sldMkLst>
          <pc:docMk/>
          <pc:sldMk cId="4186315033" sldId="288"/>
        </pc:sldMkLst>
      </pc:sldChg>
      <pc:sldChg chg="modSp">
        <pc:chgData name="Michael Farrell" userId="dc5f569c-3383-4da4-b8e3-c85044534c89" providerId="ADAL" clId="{2F460C03-C6BB-4AF8-940E-7ECC0A92A498}" dt="2019-09-17T15:19:54.175" v="91" actId="20577"/>
        <pc:sldMkLst>
          <pc:docMk/>
          <pc:sldMk cId="4129147430" sldId="299"/>
        </pc:sldMkLst>
        <pc:spChg chg="mod">
          <ac:chgData name="Michael Farrell" userId="dc5f569c-3383-4da4-b8e3-c85044534c89" providerId="ADAL" clId="{2F460C03-C6BB-4AF8-940E-7ECC0A92A498}" dt="2019-09-17T15:19:54.175" v="91" actId="20577"/>
          <ac:spMkLst>
            <pc:docMk/>
            <pc:sldMk cId="4129147430" sldId="299"/>
            <ac:spMk id="3" creationId="{79B0CF65-1152-44AD-B55C-FFB396E52324}"/>
          </ac:spMkLst>
        </pc:spChg>
      </pc:sldChg>
      <pc:sldChg chg="del">
        <pc:chgData name="Michael Farrell" userId="dc5f569c-3383-4da4-b8e3-c85044534c89" providerId="ADAL" clId="{2F460C03-C6BB-4AF8-940E-7ECC0A92A498}" dt="2019-09-17T15:20:24.222" v="92" actId="2696"/>
        <pc:sldMkLst>
          <pc:docMk/>
          <pc:sldMk cId="461988620" sldId="302"/>
        </pc:sldMkLst>
      </pc:sldChg>
      <pc:sldChg chg="del">
        <pc:chgData name="Michael Farrell" userId="dc5f569c-3383-4da4-b8e3-c85044534c89" providerId="ADAL" clId="{2F460C03-C6BB-4AF8-940E-7ECC0A92A498}" dt="2019-09-17T15:20:27.800" v="93" actId="2696"/>
        <pc:sldMkLst>
          <pc:docMk/>
          <pc:sldMk cId="4038814169" sldId="303"/>
        </pc:sldMkLst>
      </pc:sldChg>
      <pc:sldChg chg="del">
        <pc:chgData name="Michael Farrell" userId="dc5f569c-3383-4da4-b8e3-c85044534c89" providerId="ADAL" clId="{2F460C03-C6BB-4AF8-940E-7ECC0A92A498}" dt="2019-09-17T15:20:30.867" v="94" actId="2696"/>
        <pc:sldMkLst>
          <pc:docMk/>
          <pc:sldMk cId="1166830528" sldId="304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50" tIns="46576" rIns="93150" bIns="46576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50" tIns="46576" rIns="93150" bIns="46576" rtlCol="0"/>
          <a:lstStyle>
            <a:lvl1pPr algn="r">
              <a:defRPr sz="1200"/>
            </a:lvl1pPr>
          </a:lstStyle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50" tIns="46576" rIns="93150" bIns="46576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50" tIns="46576" rIns="93150" bIns="46576" rtlCol="0" anchor="b"/>
          <a:lstStyle>
            <a:lvl1pPr algn="r">
              <a:defRPr sz="1200"/>
            </a:lvl1pPr>
          </a:lstStyle>
          <a:p>
            <a:fld id="{9F66097F-446C-1B4D-939C-DE6109EA7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9281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50" tIns="46576" rIns="93150" bIns="46576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50" tIns="46576" rIns="93150" bIns="46576" rtlCol="0"/>
          <a:lstStyle>
            <a:lvl1pPr algn="r">
              <a:defRPr sz="1200"/>
            </a:lvl1pPr>
          </a:lstStyle>
          <a:p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50" tIns="46576" rIns="93150" bIns="46576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50" tIns="46576" rIns="93150" bIns="4657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50" tIns="46576" rIns="93150" bIns="46576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50" tIns="46576" rIns="93150" bIns="46576" rtlCol="0" anchor="b"/>
          <a:lstStyle>
            <a:lvl1pPr algn="r">
              <a:defRPr sz="1200"/>
            </a:lvl1pPr>
          </a:lstStyle>
          <a:p>
            <a:fld id="{1436F691-95C7-1B40-B9ED-37CC98F20D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807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82308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"/>
            <a:ext cx="2072639" cy="6857999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514" y="625246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370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801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PB Photo - Full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4707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Photo - Full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effectLst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7303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866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PB Photo - Full Page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" y="625668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737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774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  <p:sldLayoutId id="2147483657" r:id="rId4"/>
    <p:sldLayoutId id="2147483651" r:id="rId5"/>
    <p:sldLayoutId id="2147483659" r:id="rId6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mailto:mfarrell@mwcog.org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9724842"/>
              </p:ext>
            </p:extLst>
          </p:nvPr>
        </p:nvGraphicFramePr>
        <p:xfrm>
          <a:off x="2491153" y="1481172"/>
          <a:ext cx="6652847" cy="367792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66528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08887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4000" b="0" i="0" cap="all" spc="0" dirty="0">
                          <a:solidFill>
                            <a:schemeClr val="tx2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the National Capital Trail Initiative </a:t>
                      </a:r>
                    </a:p>
                  </a:txBody>
                  <a:tcPr marL="0" marR="457200" marT="0" marB="1371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9502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r>
                        <a:rPr lang="en-US" sz="28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Of the TPB’s 2018 Long-Range Transportation Plan </a:t>
                      </a:r>
                      <a:r>
                        <a:rPr lang="en-US" sz="2800" i="1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Visualize 2045 </a:t>
                      </a:r>
                    </a:p>
                  </a:txBody>
                  <a:tcPr marL="0" marR="457200" marT="137160" marB="13716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461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Michael Farrell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Transportation Planner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Bicycle and Pedestrian Subcommittee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Item #4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September 17, 2019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200" dirty="0">
                        <a:solidFill>
                          <a:srgbClr val="82B1C9"/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57200" marT="228600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37620F35-82E1-42B6-A20A-1B915A701FAA}"/>
              </a:ext>
            </a:extLst>
          </p:cNvPr>
          <p:cNvSpPr txBox="1"/>
          <p:nvPr/>
        </p:nvSpPr>
        <p:spPr>
          <a:xfrm>
            <a:off x="299719" y="6384951"/>
            <a:ext cx="1473200" cy="21457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endParaRPr lang="en-US" sz="1400" dirty="0">
              <a:solidFill>
                <a:schemeClr val="bg1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41153159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6" name="Arrow: Right 5"/>
          <p:cNvSpPr/>
          <p:nvPr/>
        </p:nvSpPr>
        <p:spPr>
          <a:xfrm rot="2433890">
            <a:off x="3794145" y="2137218"/>
            <a:ext cx="786810" cy="637954"/>
          </a:xfrm>
          <a:prstGeom prst="rightArrow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Arrow: Right 9"/>
          <p:cNvSpPr/>
          <p:nvPr/>
        </p:nvSpPr>
        <p:spPr>
          <a:xfrm>
            <a:off x="3852303" y="3207686"/>
            <a:ext cx="786810" cy="637954"/>
          </a:xfrm>
          <a:prstGeom prst="rightArrow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821082" y="1697659"/>
            <a:ext cx="28915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+mj-lt"/>
              </a:rPr>
              <a:t>UNFUNDED </a:t>
            </a:r>
            <a:br>
              <a:rPr lang="en-US" sz="2400" dirty="0">
                <a:latin typeface="+mj-lt"/>
              </a:rPr>
            </a:br>
            <a:r>
              <a:rPr lang="en-US" sz="2400" dirty="0">
                <a:latin typeface="+mj-lt"/>
              </a:rPr>
              <a:t>ELEMENT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8E4110B-B51F-483B-974B-E06832D72024}"/>
              </a:ext>
            </a:extLst>
          </p:cNvPr>
          <p:cNvSpPr/>
          <p:nvPr/>
        </p:nvSpPr>
        <p:spPr>
          <a:xfrm>
            <a:off x="795788" y="1597449"/>
            <a:ext cx="2942155" cy="1077738"/>
          </a:xfrm>
          <a:prstGeom prst="rect">
            <a:avLst/>
          </a:prstGeom>
          <a:noFill/>
          <a:ln w="44450">
            <a:solidFill>
              <a:schemeClr val="bg1">
                <a:lumMod val="75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5BCAA37-442B-456C-AC43-63050FEF26E4}"/>
              </a:ext>
            </a:extLst>
          </p:cNvPr>
          <p:cNvSpPr/>
          <p:nvPr/>
        </p:nvSpPr>
        <p:spPr>
          <a:xfrm>
            <a:off x="795788" y="2921318"/>
            <a:ext cx="2942155" cy="1077738"/>
          </a:xfrm>
          <a:prstGeom prst="rect">
            <a:avLst/>
          </a:prstGeom>
          <a:noFill/>
          <a:ln w="44450">
            <a:solidFill>
              <a:schemeClr val="bg1">
                <a:lumMod val="75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01D71CC-DD6F-40DA-BF48-8164EB50E799}"/>
              </a:ext>
            </a:extLst>
          </p:cNvPr>
          <p:cNvSpPr/>
          <p:nvPr/>
        </p:nvSpPr>
        <p:spPr>
          <a:xfrm>
            <a:off x="795788" y="4245187"/>
            <a:ext cx="2942155" cy="1077738"/>
          </a:xfrm>
          <a:prstGeom prst="rect">
            <a:avLst/>
          </a:prstGeom>
          <a:noFill/>
          <a:ln w="44450">
            <a:solidFill>
              <a:schemeClr val="bg1">
                <a:lumMod val="75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B35956B-3E43-40B4-BB80-8B0BA4CAFBDC}"/>
              </a:ext>
            </a:extLst>
          </p:cNvPr>
          <p:cNvSpPr txBox="1"/>
          <p:nvPr/>
        </p:nvSpPr>
        <p:spPr>
          <a:xfrm>
            <a:off x="789694" y="2998198"/>
            <a:ext cx="28915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+mj-lt"/>
              </a:rPr>
              <a:t>ASPIRATIONAL </a:t>
            </a:r>
            <a:br>
              <a:rPr lang="en-US" sz="2400" dirty="0">
                <a:latin typeface="+mj-lt"/>
              </a:rPr>
            </a:br>
            <a:r>
              <a:rPr lang="en-US" sz="2400" dirty="0">
                <a:latin typeface="+mj-lt"/>
              </a:rPr>
              <a:t>ELEMENT</a:t>
            </a:r>
            <a:br>
              <a:rPr lang="en-US" sz="2400" dirty="0">
                <a:latin typeface="+mj-lt"/>
              </a:rPr>
            </a:br>
            <a:endParaRPr lang="en-US" sz="2400" dirty="0">
              <a:latin typeface="+mj-lt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A38E1D5-5F11-4F82-8253-738FB3F47450}"/>
              </a:ext>
            </a:extLst>
          </p:cNvPr>
          <p:cNvSpPr txBox="1"/>
          <p:nvPr/>
        </p:nvSpPr>
        <p:spPr>
          <a:xfrm>
            <a:off x="817924" y="4355406"/>
            <a:ext cx="28915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+mj-lt"/>
              </a:rPr>
              <a:t>CONSTRAINED ELEMENT</a:t>
            </a:r>
            <a:br>
              <a:rPr lang="en-US" sz="2400" dirty="0">
                <a:latin typeface="+mj-lt"/>
              </a:rPr>
            </a:br>
            <a:endParaRPr lang="en-US" sz="2400" dirty="0">
              <a:latin typeface="+mj-lt"/>
            </a:endParaRPr>
          </a:p>
        </p:txBody>
      </p:sp>
      <p:sp>
        <p:nvSpPr>
          <p:cNvPr id="18" name="Arrow: Right 17">
            <a:extLst>
              <a:ext uri="{FF2B5EF4-FFF2-40B4-BE49-F238E27FC236}">
                <a16:creationId xmlns:a16="http://schemas.microsoft.com/office/drawing/2014/main" id="{77B4B027-812C-472D-A7C7-EF2F29E921A1}"/>
              </a:ext>
            </a:extLst>
          </p:cNvPr>
          <p:cNvSpPr/>
          <p:nvPr/>
        </p:nvSpPr>
        <p:spPr>
          <a:xfrm rot="19192058">
            <a:off x="3794232" y="4483550"/>
            <a:ext cx="786810" cy="637954"/>
          </a:xfrm>
          <a:prstGeom prst="rightArrow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55575C03-2E70-4516-BA2C-C4C5297C4A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7094205"/>
              </p:ext>
            </p:extLst>
          </p:nvPr>
        </p:nvGraphicFramePr>
        <p:xfrm>
          <a:off x="775405" y="515560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2018 Long-Range Plan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0" name="Rectangle 19">
            <a:extLst>
              <a:ext uri="{FF2B5EF4-FFF2-40B4-BE49-F238E27FC236}">
                <a16:creationId xmlns:a16="http://schemas.microsoft.com/office/drawing/2014/main" id="{9FB13848-5E46-4AA6-B8F6-1B25FBE34993}"/>
              </a:ext>
            </a:extLst>
          </p:cNvPr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09FC55B-5B88-4110-8E17-F5982979E0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4672" y="1163578"/>
            <a:ext cx="3980572" cy="5091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7849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3</a:t>
            </a:fld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0442714"/>
              </p:ext>
            </p:extLst>
          </p:nvPr>
        </p:nvGraphicFramePr>
        <p:xfrm>
          <a:off x="775405" y="493207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National Capital Trail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1BBA885B-7813-4A46-8401-5CDD3BA6848E}"/>
              </a:ext>
            </a:extLst>
          </p:cNvPr>
          <p:cNvSpPr txBox="1"/>
          <p:nvPr/>
        </p:nvSpPr>
        <p:spPr>
          <a:xfrm>
            <a:off x="5370708" y="1663267"/>
            <a:ext cx="407874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60 total miles total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21 miles unconstructed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3 miles need upgrading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CAFAEA4-B7CB-499C-86CF-4C830CCA0B27}"/>
              </a:ext>
            </a:extLst>
          </p:cNvPr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24705CE-9385-4CFC-AC68-4068D89121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9457" y="1239051"/>
            <a:ext cx="4258030" cy="5016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990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4</a:t>
            </a:fld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6202841"/>
              </p:ext>
            </p:extLst>
          </p:nvPr>
        </p:nvGraphicFramePr>
        <p:xfrm>
          <a:off x="775405" y="493207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People and Jobs Served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9" name="Rectangle 8">
            <a:extLst>
              <a:ext uri="{FF2B5EF4-FFF2-40B4-BE49-F238E27FC236}">
                <a16:creationId xmlns:a16="http://schemas.microsoft.com/office/drawing/2014/main" id="{2CAFAEA4-B7CB-499C-86CF-4C830CCA0B27}"/>
              </a:ext>
            </a:extLst>
          </p:cNvPr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8993F0-EACD-4A48-AD1C-A7AEF54572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9409" y="817216"/>
            <a:ext cx="3986706" cy="527436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4D612F8-913A-49F8-9F3E-8299395AC7F9}"/>
              </a:ext>
            </a:extLst>
          </p:cNvPr>
          <p:cNvSpPr txBox="1"/>
          <p:nvPr/>
        </p:nvSpPr>
        <p:spPr>
          <a:xfrm>
            <a:off x="984143" y="1237804"/>
            <a:ext cx="3440624" cy="2477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Within 1/2 mile of the National Capital Trail:</a:t>
            </a:r>
          </a:p>
          <a:p>
            <a:endParaRPr lang="en-US" sz="9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36 Activity Centers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26 Metro Station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817,983 jobs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498,161 people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E116535-377F-4726-B81B-EDAF717029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2338819"/>
              </p:ext>
            </p:extLst>
          </p:nvPr>
        </p:nvGraphicFramePr>
        <p:xfrm>
          <a:off x="523069" y="3721438"/>
          <a:ext cx="4362772" cy="10380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77278">
                  <a:extLst>
                    <a:ext uri="{9D8B030D-6E8A-4147-A177-3AD203B41FA5}">
                      <a16:colId xmlns:a16="http://schemas.microsoft.com/office/drawing/2014/main" val="3306372693"/>
                    </a:ext>
                  </a:extLst>
                </a:gridCol>
                <a:gridCol w="640815">
                  <a:extLst>
                    <a:ext uri="{9D8B030D-6E8A-4147-A177-3AD203B41FA5}">
                      <a16:colId xmlns:a16="http://schemas.microsoft.com/office/drawing/2014/main" val="2105678161"/>
                    </a:ext>
                  </a:extLst>
                </a:gridCol>
                <a:gridCol w="697424">
                  <a:extLst>
                    <a:ext uri="{9D8B030D-6E8A-4147-A177-3AD203B41FA5}">
                      <a16:colId xmlns:a16="http://schemas.microsoft.com/office/drawing/2014/main" val="2634322803"/>
                    </a:ext>
                  </a:extLst>
                </a:gridCol>
                <a:gridCol w="1191603">
                  <a:extLst>
                    <a:ext uri="{9D8B030D-6E8A-4147-A177-3AD203B41FA5}">
                      <a16:colId xmlns:a16="http://schemas.microsoft.com/office/drawing/2014/main" val="4018819154"/>
                    </a:ext>
                  </a:extLst>
                </a:gridCol>
                <a:gridCol w="1055652">
                  <a:extLst>
                    <a:ext uri="{9D8B030D-6E8A-4147-A177-3AD203B41FA5}">
                      <a16:colId xmlns:a16="http://schemas.microsoft.com/office/drawing/2014/main" val="2140413657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Activity Centers</a:t>
                      </a:r>
                      <a:endParaRPr lang="en-US" sz="11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Metro Stations</a:t>
                      </a:r>
                      <a:endParaRPr lang="en-US" sz="11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Employment</a:t>
                      </a:r>
                      <a:endParaRPr lang="en-US" sz="11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Population</a:t>
                      </a:r>
                      <a:endParaRPr lang="en-US" sz="11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39365611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1/2-mile Buffer</a:t>
                      </a:r>
                      <a:endParaRPr lang="en-US" sz="11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36</a:t>
                      </a:r>
                      <a:endParaRPr lang="en-US" sz="11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26</a:t>
                      </a:r>
                      <a:endParaRPr lang="en-US" sz="11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817983</a:t>
                      </a:r>
                      <a:endParaRPr lang="en-US" sz="11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498161</a:t>
                      </a:r>
                      <a:endParaRPr lang="en-US" sz="11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365203099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2-mile Buffer</a:t>
                      </a:r>
                      <a:endParaRPr lang="en-US" sz="11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57</a:t>
                      </a:r>
                      <a:endParaRPr lang="en-US" sz="11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58</a:t>
                      </a:r>
                      <a:endParaRPr lang="en-US" sz="11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1254344</a:t>
                      </a:r>
                      <a:endParaRPr lang="en-US" sz="11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1365260</a:t>
                      </a:r>
                      <a:endParaRPr lang="en-US" sz="11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35392757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73092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7240" y="1380744"/>
            <a:ext cx="788212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000" dirty="0"/>
              <a:t>In Fall 2018, TPB Bicycle and Pedestrian Subcommittee recommended that the National Capital Trail be expanded to cover the entire TPB footprint</a:t>
            </a:r>
          </a:p>
          <a:p>
            <a:pPr marL="285750" lvl="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en-US" sz="900" dirty="0"/>
          </a:p>
          <a:p>
            <a:pPr marL="285750" lvl="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000" dirty="0"/>
              <a:t>Capital Trails Coalition urged the TPB to incorporate its newly adopted Capital Trails Network into Visualize 2045</a:t>
            </a:r>
          </a:p>
          <a:p>
            <a:pPr marL="285750" lvl="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en-US" sz="900" dirty="0"/>
          </a:p>
          <a:p>
            <a:pPr marL="285750" lvl="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000" dirty="0"/>
              <a:t>In December 2018, TPB adopted Resolution TPB R20-2019, which directed TPB staff to:</a:t>
            </a:r>
          </a:p>
          <a:p>
            <a:r>
              <a:rPr lang="en-US" sz="2000" dirty="0"/>
              <a:t>  </a:t>
            </a:r>
            <a:endParaRPr lang="en-US" dirty="0"/>
          </a:p>
          <a:p>
            <a:r>
              <a:rPr lang="en-US" sz="1600" dirty="0"/>
              <a:t>“Expand the TPB-endorsed National Capital Trail to provide connectivity to other major trails in the region thereby creating a regional trail network that extends into all TPB member jurisdictions, by building on </a:t>
            </a:r>
            <a:r>
              <a:rPr lang="en-US" sz="1600" b="1" dirty="0"/>
              <a:t>previous work done by TPB and others</a:t>
            </a:r>
            <a:r>
              <a:rPr lang="en-US" sz="1600" dirty="0"/>
              <a:t>, and to report on progress by end of June 2019…” </a:t>
            </a:r>
          </a:p>
          <a:p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2669403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TPB calls for Expansion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95B33F8E-972B-4A2B-A5B1-19CC68E5FD10}"/>
              </a:ext>
            </a:extLst>
          </p:cNvPr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14412124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6</a:t>
            </a:fld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1565202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Building on Previous Work 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95B33F8E-972B-4A2B-A5B1-19CC68E5FD10}"/>
              </a:ext>
            </a:extLst>
          </p:cNvPr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40ADDE0-4FD1-49AA-B299-BB040F794579}"/>
              </a:ext>
            </a:extLst>
          </p:cNvPr>
          <p:cNvSpPr txBox="1"/>
          <p:nvPr/>
        </p:nvSpPr>
        <p:spPr>
          <a:xfrm>
            <a:off x="1131377" y="1156109"/>
            <a:ext cx="5439905" cy="4909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TPB staff participated in four years of planning and consensus-building with the Capital Trails Coalition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REI-funded 1.5 full time equivalent staff, housed at Washington Area Bicyclist Association and at Rails to Trails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9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Vision:  A continuous network of “all-ages, all-abilities” long distance multi-use trails, covering the entire region, connecting people to jobs, transit, and nature.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8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5334BF7-6900-4845-BD26-61A21A3F85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3375" y="1365142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3066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7</a:t>
            </a:fld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7614808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Selection Criteria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95B33F8E-972B-4A2B-A5B1-19CC68E5FD10}"/>
              </a:ext>
            </a:extLst>
          </p:cNvPr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056917C-A484-4487-B69A-E1B8EA75B07B}"/>
              </a:ext>
            </a:extLst>
          </p:cNvPr>
          <p:cNvSpPr txBox="1"/>
          <p:nvPr/>
        </p:nvSpPr>
        <p:spPr>
          <a:xfrm>
            <a:off x="766504" y="1113199"/>
            <a:ext cx="7695571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Long-distance, regional trail network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Many local trails will not be included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Accessible for “</a:t>
            </a:r>
            <a:r>
              <a:rPr lang="en-US" sz="2000" b="1" dirty="0"/>
              <a:t>All Ages and Abilities</a:t>
            </a:r>
            <a:r>
              <a:rPr lang="en-US" sz="2000" dirty="0"/>
              <a:t>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Off-Street Multi-Use Paths: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10’+ wide for new construction.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8’ minimum for existing facilities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Narrower in short segments if design constrains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Paved, or firm surface such as crushed limestone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On-street: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Protected from moving traffic (i.e. parked cars, curb, </a:t>
            </a:r>
            <a:r>
              <a:rPr lang="en-US" sz="1400" dirty="0" err="1"/>
              <a:t>flexposts</a:t>
            </a:r>
            <a:r>
              <a:rPr lang="en-US" sz="1400" dirty="0"/>
              <a:t>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Short unprotected connections where necessary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Designed for non-motorized use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Connectivity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Directly connected to the regional network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Suitable for both transportation and recreation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Existing or Planned Facilities are acceptable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Planned facilities must be in an approved plan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612FBC-FCEF-406E-9A36-A36FF33F9E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9298" y="1255264"/>
            <a:ext cx="3048264" cy="228619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0C95AE0-7B4C-4EFB-A6E5-E44B1B7955E7}"/>
              </a:ext>
            </a:extLst>
          </p:cNvPr>
          <p:cNvSpPr txBox="1"/>
          <p:nvPr/>
        </p:nvSpPr>
        <p:spPr>
          <a:xfrm>
            <a:off x="6682729" y="3617701"/>
            <a:ext cx="20570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Virginia Avenue SE</a:t>
            </a:r>
          </a:p>
        </p:txBody>
      </p:sp>
    </p:spTree>
    <p:extLst>
      <p:ext uri="{BB962C8B-B14F-4D97-AF65-F5344CB8AC3E}">
        <p14:creationId xmlns:p14="http://schemas.microsoft.com/office/powerpoint/2010/main" val="16970659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8</a:t>
            </a:fld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4101511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Progress to Date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95B33F8E-972B-4A2B-A5B1-19CC68E5FD10}"/>
              </a:ext>
            </a:extLst>
          </p:cNvPr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9B0CF65-1152-44AD-B55C-FFB396E52324}"/>
              </a:ext>
            </a:extLst>
          </p:cNvPr>
          <p:cNvSpPr/>
          <p:nvPr/>
        </p:nvSpPr>
        <p:spPr>
          <a:xfrm>
            <a:off x="960895" y="1206191"/>
            <a:ext cx="7795647" cy="5093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dirty="0"/>
              <a:t>Coordination/Planning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800" dirty="0"/>
              <a:t>B/P Subcommittee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sz="2000" dirty="0"/>
              <a:t>Endorsed Capital Trails Coalition Network – March 19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sz="2000" dirty="0"/>
              <a:t>Endorsed Criteria for Network Inclusion – May 21</a:t>
            </a:r>
          </a:p>
          <a:p>
            <a:pPr lvl="1"/>
            <a:endParaRPr lang="en-US" sz="900" b="1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800" dirty="0"/>
              <a:t>Site Visits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sz="2000" dirty="0"/>
              <a:t>Capital Trails Coalition – March 8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sz="2000" dirty="0"/>
              <a:t>Frederick County/City – April 30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sz="2000" dirty="0"/>
              <a:t>Prince William/Manassas/Manassas Park – May 2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sz="2000" dirty="0"/>
              <a:t>Loudoun – May 13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sz="2000" dirty="0"/>
              <a:t>Charles – Met at COG, June 7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endParaRPr lang="en-US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dirty="0"/>
              <a:t> Data Gathering/Mapping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sz="2000" dirty="0"/>
              <a:t>GIS data gathered from all the major jurisdictions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sz="2000" dirty="0"/>
              <a:t>Draft map created</a:t>
            </a:r>
          </a:p>
        </p:txBody>
      </p:sp>
    </p:spTree>
    <p:extLst>
      <p:ext uri="{BB962C8B-B14F-4D97-AF65-F5344CB8AC3E}">
        <p14:creationId xmlns:p14="http://schemas.microsoft.com/office/powerpoint/2010/main" val="15527763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9</a:t>
            </a:fld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5017558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Data Gathering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95B33F8E-972B-4A2B-A5B1-19CC68E5FD10}"/>
              </a:ext>
            </a:extLst>
          </p:cNvPr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FF2AF5E-D6A4-4C1F-BDAC-760C071AD5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164" y="1226429"/>
            <a:ext cx="7858399" cy="481981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49CB3D7-C2A2-408A-94C7-E56BBDFE304C}"/>
              </a:ext>
            </a:extLst>
          </p:cNvPr>
          <p:cNvSpPr txBox="1"/>
          <p:nvPr/>
        </p:nvSpPr>
        <p:spPr>
          <a:xfrm>
            <a:off x="3983065" y="6036366"/>
            <a:ext cx="318005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Source:  Capital Trails Coalition</a:t>
            </a:r>
          </a:p>
        </p:txBody>
      </p:sp>
    </p:spTree>
    <p:extLst>
      <p:ext uri="{BB962C8B-B14F-4D97-AF65-F5344CB8AC3E}">
        <p14:creationId xmlns:p14="http://schemas.microsoft.com/office/powerpoint/2010/main" val="18072246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10</a:t>
            </a:fld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4637818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Draft Map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95B33F8E-972B-4A2B-A5B1-19CC68E5FD10}"/>
              </a:ext>
            </a:extLst>
          </p:cNvPr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8735C7F-2C0C-4FE1-A631-DE6998860B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1342" y="1113199"/>
            <a:ext cx="6385220" cy="5126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0725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11</a:t>
            </a:fld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4001168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Schedule/Next Steps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95B33F8E-972B-4A2B-A5B1-19CC68E5FD10}"/>
              </a:ext>
            </a:extLst>
          </p:cNvPr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9B0CF65-1152-44AD-B55C-FFB396E52324}"/>
              </a:ext>
            </a:extLst>
          </p:cNvPr>
          <p:cNvSpPr/>
          <p:nvPr/>
        </p:nvSpPr>
        <p:spPr>
          <a:xfrm>
            <a:off x="643180" y="1167706"/>
            <a:ext cx="6664271" cy="50321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8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800" dirty="0"/>
              <a:t>Apply the Selection Criteria to produce a draft Network – August-September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8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800" dirty="0"/>
              <a:t>Report Progress to TPB - October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8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800" dirty="0"/>
              <a:t>Vet Draft Network – September-October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9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800" dirty="0"/>
              <a:t>TPB Adopts Final Network – Late 2019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8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800" dirty="0"/>
              <a:t>Follow-on Effort:  Update of the regional  Bicycle and Pedestrian Plan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1291474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6400370"/>
              </p:ext>
            </p:extLst>
          </p:nvPr>
        </p:nvGraphicFramePr>
        <p:xfrm>
          <a:off x="775405" y="1686336"/>
          <a:ext cx="8368596" cy="4435847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45984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701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186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326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cap="none" dirty="0">
                          <a:solidFill>
                            <a:srgbClr val="000000"/>
                          </a:solidFill>
                          <a:latin typeface="Franklin Gothic Medium"/>
                          <a:cs typeface="Franklin Gothic Medium"/>
                        </a:rPr>
                        <a:t>Michael Farrell</a:t>
                      </a:r>
                    </a:p>
                    <a:p>
                      <a:pPr marL="0" indent="0">
                        <a:spcBef>
                          <a:spcPts val="1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Transportation Planner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(202) 962-3760</a:t>
                      </a:r>
                      <a:endParaRPr lang="en-US" sz="1400" b="0" dirty="0">
                        <a:latin typeface="+mn-lt"/>
                        <a:cs typeface="Franklin Gothic Book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  <a:hlinkClick r:id="rId2"/>
                        </a:rPr>
                        <a:t>mfarrell@mwcog.org</a:t>
                      </a:r>
                      <a:endParaRPr lang="en-US" sz="1400" b="0" dirty="0">
                        <a:solidFill>
                          <a:srgbClr val="000000"/>
                        </a:solidFill>
                        <a:latin typeface="+mn-lt"/>
                        <a:cs typeface="Franklin Gothic Book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 dirty="0">
                          <a:solidFill>
                            <a:schemeClr val="tx2"/>
                          </a:solidFill>
                          <a:latin typeface="+mj-lt"/>
                          <a:cs typeface="Franklin Gothic Medium"/>
                        </a:rPr>
                        <a:t>                  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 dirty="0">
                          <a:solidFill>
                            <a:schemeClr val="tx2"/>
                          </a:solidFill>
                          <a:latin typeface="+mj-lt"/>
                          <a:cs typeface="Franklin Gothic Medium"/>
                        </a:rPr>
                        <a:t>           </a:t>
                      </a:r>
                      <a:r>
                        <a:rPr lang="en-US" sz="2800" b="0" dirty="0">
                          <a:solidFill>
                            <a:schemeClr val="tx2"/>
                          </a:solidFill>
                          <a:latin typeface="+mj-lt"/>
                          <a:cs typeface="Franklin Gothic Medium"/>
                        </a:rPr>
                        <a:t>mwcog.org/</a:t>
                      </a:r>
                      <a:r>
                        <a:rPr lang="en-US" sz="2800" b="0" dirty="0" err="1">
                          <a:solidFill>
                            <a:schemeClr val="tx2"/>
                          </a:solidFill>
                          <a:latin typeface="+mj-lt"/>
                          <a:cs typeface="Franklin Gothic Medium"/>
                        </a:rPr>
                        <a:t>tpb</a:t>
                      </a:r>
                      <a:endParaRPr lang="en-US" sz="2800" b="0" dirty="0">
                        <a:solidFill>
                          <a:schemeClr val="tx2"/>
                        </a:solidFill>
                        <a:latin typeface="+mj-lt"/>
                        <a:cs typeface="Franklin Gothic Medium"/>
                      </a:endParaRPr>
                    </a:p>
                  </a:txBody>
                  <a:tcPr marL="0" marR="457200" marT="0" marB="22860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1867">
                <a:tc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Metropolitan</a:t>
                      </a:r>
                      <a:r>
                        <a:rPr lang="en-US" sz="1400" baseline="0" dirty="0">
                          <a:latin typeface="Franklin Gothic Book"/>
                          <a:cs typeface="Franklin Gothic Book"/>
                        </a:rPr>
                        <a:t> Washington Council of Governments</a:t>
                      </a:r>
                      <a:endParaRPr lang="en-US" sz="1400" dirty="0">
                        <a:latin typeface="Franklin Gothic Book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777 North Capitol Street NE, </a:t>
                      </a:r>
                      <a:r>
                        <a:rPr lang="fr-FR" sz="1400" dirty="0">
                          <a:latin typeface="Franklin Gothic Book"/>
                          <a:cs typeface="Franklin Gothic Book"/>
                        </a:rPr>
                        <a:t>Suite 300</a:t>
                      </a:r>
                      <a:endParaRPr lang="en-US" sz="1400" dirty="0">
                        <a:latin typeface="Franklin Gothic Book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Washington, DC 20002</a:t>
                      </a: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endParaRPr lang="en-US" sz="1200" dirty="0">
                        <a:latin typeface="Franklin Gothic Book"/>
                        <a:cs typeface="Franklin Gothic Book"/>
                      </a:endParaRP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333387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33">
      <a:dk1>
        <a:sysClr val="windowText" lastClr="000000"/>
      </a:dk1>
      <a:lt1>
        <a:sysClr val="window" lastClr="FFFFFF"/>
      </a:lt1>
      <a:dk2>
        <a:srgbClr val="004F7C"/>
      </a:dk2>
      <a:lt2>
        <a:srgbClr val="CECAAB"/>
      </a:lt2>
      <a:accent1>
        <a:srgbClr val="5093B5"/>
      </a:accent1>
      <a:accent2>
        <a:srgbClr val="39AA81"/>
      </a:accent2>
      <a:accent3>
        <a:srgbClr val="8AC75A"/>
      </a:accent3>
      <a:accent4>
        <a:srgbClr val="F58345"/>
      </a:accent4>
      <a:accent5>
        <a:srgbClr val="871568"/>
      </a:accent5>
      <a:accent6>
        <a:srgbClr val="647883"/>
      </a:accent6>
      <a:hlink>
        <a:srgbClr val="000000"/>
      </a:hlink>
      <a:folHlink>
        <a:srgbClr val="000000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TPB A - Blue" id="{90560209-9D95-4D3D-97CE-157AE2E34E4F}" vid="{35C9C21D-CED9-492E-975D-D2B5E7DD497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E703E07536A744DA8FBABB78ED10C91" ma:contentTypeVersion="12" ma:contentTypeDescription="Create a new document." ma:contentTypeScope="" ma:versionID="7f6981e31d74f374b18d207ef9db8463">
  <xsd:schema xmlns:xsd="http://www.w3.org/2001/XMLSchema" xmlns:xs="http://www.w3.org/2001/XMLSchema" xmlns:p="http://schemas.microsoft.com/office/2006/metadata/properties" xmlns:ns3="e2bda79a-021d-4452-9acb-ddf46958538a" xmlns:ns4="806cf9a0-52fb-4168-b22a-3c895e7a82fd" targetNamespace="http://schemas.microsoft.com/office/2006/metadata/properties" ma:root="true" ma:fieldsID="2eded381f7a42efb88c30d61dbbe05c1" ns3:_="" ns4:_="">
    <xsd:import namespace="e2bda79a-021d-4452-9acb-ddf46958538a"/>
    <xsd:import namespace="806cf9a0-52fb-4168-b22a-3c895e7a82fd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DateTaken" minOccurs="0"/>
                <xsd:element ref="ns4:MediaServiceOCR" minOccurs="0"/>
                <xsd:element ref="ns4:MediaServiceAutoKeyPoints" minOccurs="0"/>
                <xsd:element ref="ns4:MediaServiceKeyPoints" minOccurs="0"/>
                <xsd:element ref="ns4:MediaServiceGenerationTime" minOccurs="0"/>
                <xsd:element ref="ns4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2bda79a-021d-4452-9acb-ddf46958538a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06cf9a0-52fb-4168-b22a-3c895e7a82f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MediaServiceAutoTags" ma:description="" ma:internalName="MediaServiceAutoTags" ma:readOnly="true">
      <xsd:simpleType>
        <xsd:restriction base="dms:Text"/>
      </xsd:simpleType>
    </xsd:element>
    <xsd:element name="MediaServiceDateTaken" ma:index="14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65AE332-BB79-4AF9-990C-4300CE7F736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D8AB877-44C5-4FF2-943C-3FE118986DDE}">
  <ds:schemaRefs>
    <ds:schemaRef ds:uri="http://purl.org/dc/terms/"/>
    <ds:schemaRef ds:uri="http://schemas.microsoft.com/office/2006/documentManagement/types"/>
    <ds:schemaRef ds:uri="http://schemas.openxmlformats.org/package/2006/metadata/core-properties"/>
    <ds:schemaRef ds:uri="806cf9a0-52fb-4168-b22a-3c895e7a82fd"/>
    <ds:schemaRef ds:uri="http://purl.org/dc/elements/1.1/"/>
    <ds:schemaRef ds:uri="http://schemas.microsoft.com/office/2006/metadata/properties"/>
    <ds:schemaRef ds:uri="http://schemas.microsoft.com/office/infopath/2007/PartnerControls"/>
    <ds:schemaRef ds:uri="e2bda79a-021d-4452-9acb-ddf46958538a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3316AD11-91D2-46D7-86AD-6E85B618C60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2bda79a-021d-4452-9acb-ddf46958538a"/>
    <ds:schemaRef ds:uri="806cf9a0-52fb-4168-b22a-3c895e7a82f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TPB A - Blue</Template>
  <TotalTime>2419</TotalTime>
  <Words>565</Words>
  <Application>Microsoft Office PowerPoint</Application>
  <PresentationFormat>On-screen Show (4:3)</PresentationFormat>
  <Paragraphs>127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Cambria</vt:lpstr>
      <vt:lpstr>Franklin Gothic Book</vt:lpstr>
      <vt:lpstr>Franklin Gothic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Lloyd Greenberg Design LLC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John Swanson</dc:creator>
  <cp:lastModifiedBy>Michael Farrell</cp:lastModifiedBy>
  <cp:revision>57</cp:revision>
  <cp:lastPrinted>2019-09-12T21:28:09Z</cp:lastPrinted>
  <dcterms:created xsi:type="dcterms:W3CDTF">2017-11-28T21:09:26Z</dcterms:created>
  <dcterms:modified xsi:type="dcterms:W3CDTF">2019-09-17T15:36:15Z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0x0101003E703E07536A744DA8FBABB78ED10C91</vt:lpwstr>
  </property>
</Properties>
</file>