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Farley, Evan" initials="ETF" lastIdx="1" clrIdx="0"/>
  <p:cmAuthor id="1" name="Johnson, Edward H" initials="JEH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65" autoAdjust="0"/>
    <p:restoredTop sz="94660"/>
  </p:normalViewPr>
  <p:slideViewPr>
    <p:cSldViewPr>
      <p:cViewPr varScale="1">
        <p:scale>
          <a:sx n="108" d="100"/>
          <a:sy n="108" d="100"/>
        </p:scale>
        <p:origin x="-166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handoutMaster" Target="handoutMasters/handoutMaster1.xml"/><Relationship Id="rId10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131" cy="464818"/>
          </a:xfrm>
          <a:prstGeom prst="rect">
            <a:avLst/>
          </a:prstGeom>
        </p:spPr>
        <p:txBody>
          <a:bodyPr vert="horz" lIns="91723" tIns="45862" rIns="91723" bIns="45862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377" y="0"/>
            <a:ext cx="3043131" cy="464818"/>
          </a:xfrm>
          <a:prstGeom prst="rect">
            <a:avLst/>
          </a:prstGeom>
        </p:spPr>
        <p:txBody>
          <a:bodyPr vert="horz" lIns="91723" tIns="45862" rIns="91723" bIns="45862" rtlCol="0"/>
          <a:lstStyle>
            <a:lvl1pPr algn="r">
              <a:defRPr sz="1200"/>
            </a:lvl1pPr>
          </a:lstStyle>
          <a:p>
            <a:fld id="{BDAF49A9-5AAE-489C-A6B3-62FA70BEAE74}" type="datetimeFigureOut">
              <a:rPr lang="en-US" smtClean="0"/>
              <a:pPr/>
              <a:t>5/13/2014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691"/>
            <a:ext cx="3043131" cy="464818"/>
          </a:xfrm>
          <a:prstGeom prst="rect">
            <a:avLst/>
          </a:prstGeom>
        </p:spPr>
        <p:txBody>
          <a:bodyPr vert="horz" lIns="91723" tIns="45862" rIns="91723" bIns="45862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377" y="8842691"/>
            <a:ext cx="3043131" cy="464818"/>
          </a:xfrm>
          <a:prstGeom prst="rect">
            <a:avLst/>
          </a:prstGeom>
        </p:spPr>
        <p:txBody>
          <a:bodyPr vert="horz" lIns="91723" tIns="45862" rIns="91723" bIns="45862" rtlCol="0" anchor="b"/>
          <a:lstStyle>
            <a:lvl1pPr algn="r">
              <a:defRPr sz="1200"/>
            </a:lvl1pPr>
          </a:lstStyle>
          <a:p>
            <a:fld id="{D7C17AD1-0F3F-4BE7-BA24-2047ADB7CE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369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131" cy="464818"/>
          </a:xfrm>
          <a:prstGeom prst="rect">
            <a:avLst/>
          </a:prstGeom>
        </p:spPr>
        <p:txBody>
          <a:bodyPr vert="horz" lIns="91723" tIns="45862" rIns="91723" bIns="45862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377" y="0"/>
            <a:ext cx="3043131" cy="464818"/>
          </a:xfrm>
          <a:prstGeom prst="rect">
            <a:avLst/>
          </a:prstGeom>
        </p:spPr>
        <p:txBody>
          <a:bodyPr vert="horz" lIns="91723" tIns="45862" rIns="91723" bIns="45862" rtlCol="0"/>
          <a:lstStyle>
            <a:lvl1pPr algn="r">
              <a:defRPr sz="1200"/>
            </a:lvl1pPr>
          </a:lstStyle>
          <a:p>
            <a:fld id="{92C5F873-B50A-479B-B461-E3350D33C9D8}" type="datetimeFigureOut">
              <a:rPr lang="en-US" smtClean="0"/>
              <a:pPr/>
              <a:t>5/13/2014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45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23" tIns="45862" rIns="91723" bIns="45862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630" y="4422142"/>
            <a:ext cx="5617843" cy="4188140"/>
          </a:xfrm>
          <a:prstGeom prst="rect">
            <a:avLst/>
          </a:prstGeom>
        </p:spPr>
        <p:txBody>
          <a:bodyPr vert="horz" lIns="91723" tIns="45862" rIns="91723" bIns="4586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691"/>
            <a:ext cx="3043131" cy="464818"/>
          </a:xfrm>
          <a:prstGeom prst="rect">
            <a:avLst/>
          </a:prstGeom>
        </p:spPr>
        <p:txBody>
          <a:bodyPr vert="horz" lIns="91723" tIns="45862" rIns="91723" bIns="45862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377" y="8842691"/>
            <a:ext cx="3043131" cy="464818"/>
          </a:xfrm>
          <a:prstGeom prst="rect">
            <a:avLst/>
          </a:prstGeom>
        </p:spPr>
        <p:txBody>
          <a:bodyPr vert="horz" lIns="91723" tIns="45862" rIns="91723" bIns="45862" rtlCol="0" anchor="b"/>
          <a:lstStyle>
            <a:lvl1pPr algn="r">
              <a:defRPr sz="1200"/>
            </a:lvl1pPr>
          </a:lstStyle>
          <a:p>
            <a:fld id="{66E79670-513F-4945-BD7D-FF557927E21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425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79670-513F-4945-BD7D-FF557927E215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39990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16675"/>
            <a:ext cx="2895600" cy="365125"/>
          </a:xfr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416675"/>
            <a:ext cx="2133600" cy="365125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fld id="{D1732DFA-CD58-4F4C-BD61-D842E7D02B8C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http://usahitman.com/wp-content/uploads/2010/10/fema_logo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9261"/>
            <a:ext cx="1630251" cy="578739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5378D-8BAC-485D-944C-03F4F93DD27E}" type="datetime1">
              <a:rPr lang="en-US" smtClean="0"/>
              <a:t>5/13/2014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32DFA-CD58-4F4C-BD61-D842E7D02B8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C14E4-FF40-4288-BBD6-24625B8BE4E2}" type="datetime1">
              <a:rPr lang="en-US" smtClean="0"/>
              <a:t>5/13/2014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32DFA-CD58-4F4C-BD61-D842E7D02B8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317ECD-A647-4570-82F7-D24B6FE409B3}" type="datetime1">
              <a:rPr lang="en-US" smtClean="0"/>
              <a:t>5/13/2014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32DFA-CD58-4F4C-BD61-D842E7D02B8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  <p:sldLayoutId id="2147483657" r:id="rId3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2667000"/>
            <a:ext cx="8058955" cy="2971800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Office of National Capital Region Coordination</a:t>
            </a:r>
            <a:br>
              <a:rPr lang="en-US" sz="3200" b="1" dirty="0" smtClean="0"/>
            </a:br>
            <a:r>
              <a:rPr lang="en-US" sz="3200" dirty="0" smtClean="0"/>
              <a:t>Operational Concept Update</a:t>
            </a:r>
            <a:br>
              <a:rPr lang="en-US" sz="3200" dirty="0" smtClean="0"/>
            </a:br>
            <a:r>
              <a:rPr lang="en-US" sz="3200" dirty="0" smtClean="0"/>
              <a:t>EPC Briefing</a:t>
            </a:r>
            <a:br>
              <a:rPr lang="en-US" sz="3200" dirty="0" smtClean="0"/>
            </a:br>
            <a:r>
              <a:rPr lang="en-US" sz="3200" dirty="0"/>
              <a:t/>
            </a:r>
            <a:br>
              <a:rPr lang="en-US" sz="3200" dirty="0"/>
            </a:br>
            <a:r>
              <a:rPr lang="en-US" sz="2000" dirty="0" smtClean="0"/>
              <a:t>14 May 2014</a:t>
            </a:r>
            <a:endParaRPr lang="en-US" sz="3200" dirty="0"/>
          </a:p>
        </p:txBody>
      </p:sp>
      <p:pic>
        <p:nvPicPr>
          <p:cNvPr id="4" name="Picture 2" descr="http://usahitman.com/wp-content/uploads/2010/10/fema_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4600" y="685800"/>
            <a:ext cx="4078310" cy="1447800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32DFA-CD58-4F4C-BD61-D842E7D02B8C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239000" cy="4419600"/>
          </a:xfrm>
        </p:spPr>
        <p:txBody>
          <a:bodyPr anchor="ctr" anchorCtr="1">
            <a:normAutofit fontScale="77500" lnSpcReduction="20000"/>
          </a:bodyPr>
          <a:lstStyle/>
          <a:p>
            <a:r>
              <a:rPr lang="en-US" sz="2400" dirty="0" smtClean="0"/>
              <a:t>Report completed and in submission process</a:t>
            </a:r>
          </a:p>
          <a:p>
            <a:r>
              <a:rPr lang="en-US" sz="2400" dirty="0" smtClean="0"/>
              <a:t>Some actions depend upon Congressional approval</a:t>
            </a:r>
          </a:p>
          <a:p>
            <a:r>
              <a:rPr lang="en-US" sz="2400" dirty="0" smtClean="0"/>
              <a:t>Moving forward with independent actions</a:t>
            </a:r>
          </a:p>
          <a:p>
            <a:pPr lvl="1"/>
            <a:r>
              <a:rPr lang="en-US" sz="2200" dirty="0" smtClean="0"/>
              <a:t>Reporting to FEMA Administrator</a:t>
            </a:r>
          </a:p>
          <a:p>
            <a:pPr lvl="1"/>
            <a:r>
              <a:rPr lang="en-US" sz="2200" dirty="0" smtClean="0"/>
              <a:t>Transforming Watch Desk operations</a:t>
            </a:r>
          </a:p>
          <a:p>
            <a:pPr lvl="2"/>
            <a:r>
              <a:rPr lang="en-US" sz="1700" dirty="0" smtClean="0"/>
              <a:t>Permanent staff hiring underway</a:t>
            </a:r>
          </a:p>
          <a:p>
            <a:pPr lvl="2"/>
            <a:r>
              <a:rPr lang="en-US" sz="1700" dirty="0" smtClean="0"/>
              <a:t>Integration with IC3 underway</a:t>
            </a:r>
          </a:p>
          <a:p>
            <a:pPr lvl="1"/>
            <a:r>
              <a:rPr lang="en-US" sz="2200" dirty="0" smtClean="0"/>
              <a:t>Budgeting and spending to set the stage for FY15</a:t>
            </a:r>
          </a:p>
          <a:p>
            <a:pPr lvl="1"/>
            <a:r>
              <a:rPr lang="en-US" sz="2200" dirty="0" smtClean="0"/>
              <a:t>Hiring vacancies that fit both organizational concepts</a:t>
            </a:r>
          </a:p>
          <a:p>
            <a:r>
              <a:rPr lang="en-US" sz="2400" dirty="0" smtClean="0"/>
              <a:t>Changing focus</a:t>
            </a:r>
          </a:p>
          <a:p>
            <a:pPr lvl="1"/>
            <a:r>
              <a:rPr lang="en-US" sz="2200" dirty="0" smtClean="0"/>
              <a:t>Current staff engaging in response and recovery </a:t>
            </a:r>
            <a:r>
              <a:rPr lang="en-US" sz="2200" dirty="0" smtClean="0"/>
              <a:t>activities</a:t>
            </a:r>
            <a:endParaRPr lang="en-US" sz="2200" dirty="0" smtClean="0"/>
          </a:p>
          <a:p>
            <a:pPr lvl="1"/>
            <a:r>
              <a:rPr lang="en-US" sz="2200" dirty="0" smtClean="0"/>
              <a:t>Adopted changes in planning and execution of National Special Security Events</a:t>
            </a:r>
          </a:p>
          <a:p>
            <a:r>
              <a:rPr lang="en-US" sz="2400" dirty="0" smtClean="0"/>
              <a:t>Changing Processes</a:t>
            </a:r>
          </a:p>
          <a:p>
            <a:pPr lvl="1"/>
            <a:r>
              <a:rPr lang="en-US" sz="2200" dirty="0" smtClean="0"/>
              <a:t>Moving forward with doctrine development</a:t>
            </a:r>
          </a:p>
          <a:p>
            <a:pPr lvl="1"/>
            <a:r>
              <a:rPr lang="en-US" sz="2200" dirty="0" smtClean="0"/>
              <a:t>Joint Federal Committee plan development</a:t>
            </a:r>
          </a:p>
          <a:p>
            <a:pPr lvl="1"/>
            <a:endParaRPr lang="en-US" sz="2200" dirty="0" smtClean="0"/>
          </a:p>
          <a:p>
            <a:pPr marL="0" indent="0">
              <a:buNone/>
            </a:pPr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32DFA-CD58-4F4C-BD61-D842E7D02B8C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ONCRC Transformation Status</a:t>
            </a:r>
            <a:endParaRPr lang="en-US" b="1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457200" y="1219200"/>
            <a:ext cx="8153400" cy="0"/>
          </a:xfrm>
          <a:prstGeom prst="line">
            <a:avLst/>
          </a:prstGeom>
          <a:ln w="53975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2829</TotalTime>
  <Words>94</Words>
  <Application>Microsoft Office PowerPoint</Application>
  <PresentationFormat>On-screen Show (4:3)</PresentationFormat>
  <Paragraphs>20</Paragraphs>
  <Slides>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Office of National Capital Region Coordination Operational Concept Update EPC Briefing  14 May 2014</vt:lpstr>
      <vt:lpstr>ONCRC Transformation Status</vt:lpstr>
    </vt:vector>
  </TitlesOfParts>
  <Company>FEMA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Region XX</dc:title>
  <dc:creator>vscott12</dc:creator>
  <cp:lastModifiedBy>Kim Kadesch</cp:lastModifiedBy>
  <cp:revision>165</cp:revision>
  <cp:lastPrinted>2014-02-06T13:23:30Z</cp:lastPrinted>
  <dcterms:created xsi:type="dcterms:W3CDTF">2011-05-20T13:22:54Z</dcterms:created>
  <dcterms:modified xsi:type="dcterms:W3CDTF">2014-05-13T12:54:24Z</dcterms:modified>
</cp:coreProperties>
</file>