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3"/>
  </p:notesMasterIdLst>
  <p:handoutMasterIdLst>
    <p:handoutMasterId r:id="rId14"/>
  </p:handoutMasterIdLst>
  <p:sldIdLst>
    <p:sldId id="262" r:id="rId2"/>
    <p:sldId id="340" r:id="rId3"/>
    <p:sldId id="375" r:id="rId4"/>
    <p:sldId id="270" r:id="rId5"/>
    <p:sldId id="371" r:id="rId6"/>
    <p:sldId id="372" r:id="rId7"/>
    <p:sldId id="365" r:id="rId8"/>
    <p:sldId id="373" r:id="rId9"/>
    <p:sldId id="330" r:id="rId10"/>
    <p:sldId id="326" r:id="rId11"/>
    <p:sldId id="374" r:id="rId12"/>
  </p:sldIdLst>
  <p:sldSz cx="9144000" cy="6858000" type="screen4x3"/>
  <p:notesSz cx="6950075" cy="9236075"/>
  <p:defaultTextStyle>
    <a:defPPr>
      <a:defRPr lang="en-US"/>
    </a:defPPr>
    <a:lvl1pPr algn="l" rtl="0" fontAlgn="base">
      <a:spcBef>
        <a:spcPct val="0"/>
      </a:spcBef>
      <a:spcAft>
        <a:spcPct val="0"/>
      </a:spcAft>
      <a:defRPr sz="2400"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Arial" pitchFamily="34" charset="0"/>
        <a:ea typeface="ＭＳ Ｐゴシック" pitchFamily="34" charset="-128"/>
        <a:cs typeface="+mn-cs"/>
      </a:defRPr>
    </a:lvl5pPr>
    <a:lvl6pPr marL="2286000" algn="l" defTabSz="914400" rtl="0" eaLnBrk="1" latinLnBrk="0" hangingPunct="1">
      <a:defRPr sz="2400" kern="1200">
        <a:solidFill>
          <a:schemeClr val="tx1"/>
        </a:solidFill>
        <a:latin typeface="Arial" pitchFamily="34" charset="0"/>
        <a:ea typeface="ＭＳ Ｐゴシック" pitchFamily="34" charset="-128"/>
        <a:cs typeface="+mn-cs"/>
      </a:defRPr>
    </a:lvl6pPr>
    <a:lvl7pPr marL="2743200" algn="l" defTabSz="914400" rtl="0" eaLnBrk="1" latinLnBrk="0" hangingPunct="1">
      <a:defRPr sz="2400" kern="1200">
        <a:solidFill>
          <a:schemeClr val="tx1"/>
        </a:solidFill>
        <a:latin typeface="Arial" pitchFamily="34" charset="0"/>
        <a:ea typeface="ＭＳ Ｐゴシック" pitchFamily="34" charset="-128"/>
        <a:cs typeface="+mn-cs"/>
      </a:defRPr>
    </a:lvl7pPr>
    <a:lvl8pPr marL="3200400" algn="l" defTabSz="914400" rtl="0" eaLnBrk="1" latinLnBrk="0" hangingPunct="1">
      <a:defRPr sz="2400" kern="1200">
        <a:solidFill>
          <a:schemeClr val="tx1"/>
        </a:solidFill>
        <a:latin typeface="Arial" pitchFamily="34" charset="0"/>
        <a:ea typeface="ＭＳ Ｐゴシック" pitchFamily="34" charset="-128"/>
        <a:cs typeface="+mn-cs"/>
      </a:defRPr>
    </a:lvl8pPr>
    <a:lvl9pPr marL="3657600" algn="l" defTabSz="914400" rtl="0" eaLnBrk="1" latinLnBrk="0" hangingPunct="1">
      <a:defRPr sz="2400"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clrMru>
    <a:srgbClr val="006600"/>
    <a:srgbClr val="C3D0FF"/>
    <a:srgbClr val="DDFFD9"/>
    <a:srgbClr val="FFF181"/>
    <a:srgbClr val="FF4B00"/>
    <a:srgbClr val="D7BE04"/>
    <a:srgbClr val="0077D0"/>
    <a:srgbClr val="FF6600"/>
    <a:srgbClr val="174F6E"/>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251" autoAdjust="0"/>
    <p:restoredTop sz="90860" autoAdjust="0"/>
  </p:normalViewPr>
  <p:slideViewPr>
    <p:cSldViewPr snapToGrid="0">
      <p:cViewPr>
        <p:scale>
          <a:sx n="100" d="100"/>
          <a:sy n="100" d="100"/>
        </p:scale>
        <p:origin x="-58" y="-58"/>
      </p:cViewPr>
      <p:guideLst>
        <p:guide orient="horz" pos="2511"/>
        <p:guide pos="2880"/>
      </p:guideLst>
    </p:cSldViewPr>
  </p:slideViewPr>
  <p:outlineViewPr>
    <p:cViewPr>
      <p:scale>
        <a:sx n="33" d="100"/>
        <a:sy n="33" d="100"/>
      </p:scale>
      <p:origin x="0" y="2912"/>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5" d="100"/>
          <a:sy n="55" d="100"/>
        </p:scale>
        <p:origin x="-2832" y="-90"/>
      </p:cViewPr>
      <p:guideLst>
        <p:guide orient="horz" pos="2909"/>
        <p:guide pos="218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2001" cy="461193"/>
          </a:xfrm>
          <a:prstGeom prst="rect">
            <a:avLst/>
          </a:prstGeom>
        </p:spPr>
        <p:txBody>
          <a:bodyPr vert="horz" lIns="87490" tIns="43745" rIns="87490" bIns="43745" rtlCol="0"/>
          <a:lstStyle>
            <a:lvl1pPr algn="l">
              <a:defRPr sz="1100">
                <a:latin typeface="Arial" charset="0"/>
                <a:ea typeface="ＭＳ Ｐゴシック" pitchFamily="28" charset="-128"/>
                <a:cs typeface="+mn-cs"/>
              </a:defRPr>
            </a:lvl1pPr>
          </a:lstStyle>
          <a:p>
            <a:pPr>
              <a:defRPr/>
            </a:pPr>
            <a:endParaRPr lang="en-US" dirty="0"/>
          </a:p>
        </p:txBody>
      </p:sp>
      <p:sp>
        <p:nvSpPr>
          <p:cNvPr id="3" name="Date Placeholder 2"/>
          <p:cNvSpPr>
            <a:spLocks noGrp="1"/>
          </p:cNvSpPr>
          <p:nvPr>
            <p:ph type="dt" sz="quarter" idx="1"/>
          </p:nvPr>
        </p:nvSpPr>
        <p:spPr>
          <a:xfrm>
            <a:off x="3936567" y="0"/>
            <a:ext cx="3012001" cy="461193"/>
          </a:xfrm>
          <a:prstGeom prst="rect">
            <a:avLst/>
          </a:prstGeom>
        </p:spPr>
        <p:txBody>
          <a:bodyPr vert="horz" wrap="square" lIns="87490" tIns="43745" rIns="87490" bIns="43745" numCol="1" anchor="t" anchorCtr="0" compatLnSpc="1">
            <a:prstTxWarp prst="textNoShape">
              <a:avLst/>
            </a:prstTxWarp>
          </a:bodyPr>
          <a:lstStyle>
            <a:lvl1pPr algn="r">
              <a:defRPr sz="1100"/>
            </a:lvl1pPr>
          </a:lstStyle>
          <a:p>
            <a:pPr>
              <a:defRPr/>
            </a:pPr>
            <a:fld id="{ADEAD01C-6B09-4B16-9EE5-BF2921294D0C}" type="datetimeFigureOut">
              <a:rPr lang="en-US"/>
              <a:pPr>
                <a:defRPr/>
              </a:pPr>
              <a:t>9/16/2013</a:t>
            </a:fld>
            <a:endParaRPr lang="en-US" dirty="0"/>
          </a:p>
        </p:txBody>
      </p:sp>
      <p:sp>
        <p:nvSpPr>
          <p:cNvPr id="4" name="Footer Placeholder 3"/>
          <p:cNvSpPr>
            <a:spLocks noGrp="1"/>
          </p:cNvSpPr>
          <p:nvPr>
            <p:ph type="ftr" sz="quarter" idx="2"/>
          </p:nvPr>
        </p:nvSpPr>
        <p:spPr>
          <a:xfrm>
            <a:off x="1" y="8773357"/>
            <a:ext cx="3012001" cy="461193"/>
          </a:xfrm>
          <a:prstGeom prst="rect">
            <a:avLst/>
          </a:prstGeom>
        </p:spPr>
        <p:txBody>
          <a:bodyPr vert="horz" lIns="87490" tIns="43745" rIns="87490" bIns="43745" rtlCol="0" anchor="b"/>
          <a:lstStyle>
            <a:lvl1pPr algn="l">
              <a:defRPr sz="1100">
                <a:latin typeface="Arial" charset="0"/>
                <a:ea typeface="ＭＳ Ｐゴシック" pitchFamily="28" charset="-128"/>
                <a:cs typeface="+mn-cs"/>
              </a:defRPr>
            </a:lvl1pPr>
          </a:lstStyle>
          <a:p>
            <a:pPr>
              <a:defRPr/>
            </a:pPr>
            <a:endParaRPr lang="en-US" dirty="0"/>
          </a:p>
        </p:txBody>
      </p:sp>
      <p:sp>
        <p:nvSpPr>
          <p:cNvPr id="5" name="Slide Number Placeholder 4"/>
          <p:cNvSpPr>
            <a:spLocks noGrp="1"/>
          </p:cNvSpPr>
          <p:nvPr>
            <p:ph type="sldNum" sz="quarter" idx="3"/>
          </p:nvPr>
        </p:nvSpPr>
        <p:spPr>
          <a:xfrm>
            <a:off x="3936567" y="8773357"/>
            <a:ext cx="3012001" cy="461193"/>
          </a:xfrm>
          <a:prstGeom prst="rect">
            <a:avLst/>
          </a:prstGeom>
        </p:spPr>
        <p:txBody>
          <a:bodyPr vert="horz" wrap="square" lIns="87490" tIns="43745" rIns="87490" bIns="43745" numCol="1" anchor="b" anchorCtr="0" compatLnSpc="1">
            <a:prstTxWarp prst="textNoShape">
              <a:avLst/>
            </a:prstTxWarp>
          </a:bodyPr>
          <a:lstStyle>
            <a:lvl1pPr algn="r">
              <a:defRPr sz="1100"/>
            </a:lvl1pPr>
          </a:lstStyle>
          <a:p>
            <a:pPr>
              <a:defRPr/>
            </a:pPr>
            <a:fld id="{99773A3A-C9D5-4661-8B14-B79B9CF885B0}" type="slidenum">
              <a:rPr lang="en-US"/>
              <a:pPr>
                <a:defRPr/>
              </a:pPr>
              <a:t>‹#›</a:t>
            </a:fld>
            <a:endParaRPr lang="en-US" dirty="0"/>
          </a:p>
        </p:txBody>
      </p:sp>
    </p:spTree>
    <p:extLst>
      <p:ext uri="{BB962C8B-B14F-4D97-AF65-F5344CB8AC3E}">
        <p14:creationId xmlns:p14="http://schemas.microsoft.com/office/powerpoint/2010/main" val="2175319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1" y="0"/>
            <a:ext cx="3012001" cy="461193"/>
          </a:xfrm>
          <a:prstGeom prst="rect">
            <a:avLst/>
          </a:prstGeom>
          <a:noFill/>
          <a:ln w="9525">
            <a:noFill/>
            <a:miter lim="800000"/>
            <a:headEnd/>
            <a:tailEnd/>
          </a:ln>
        </p:spPr>
        <p:txBody>
          <a:bodyPr vert="horz" wrap="square" lIns="92485" tIns="46243" rIns="92485" bIns="46243" numCol="1" anchor="t" anchorCtr="0" compatLnSpc="1">
            <a:prstTxWarp prst="textNoShape">
              <a:avLst/>
            </a:prstTxWarp>
          </a:bodyPr>
          <a:lstStyle>
            <a:lvl1pPr eaLnBrk="0" hangingPunct="0">
              <a:defRPr sz="1200">
                <a:latin typeface="Arial" pitchFamily="34" charset="0"/>
                <a:ea typeface="ＭＳ Ｐゴシック" pitchFamily="28" charset="-128"/>
                <a:cs typeface="+mn-cs"/>
              </a:defRPr>
            </a:lvl1pPr>
          </a:lstStyle>
          <a:p>
            <a:pPr>
              <a:defRPr/>
            </a:pPr>
            <a:endParaRPr lang="en-US" dirty="0"/>
          </a:p>
        </p:txBody>
      </p:sp>
      <p:sp>
        <p:nvSpPr>
          <p:cNvPr id="5123" name="Rectangle 3"/>
          <p:cNvSpPr>
            <a:spLocks noGrp="1" noChangeArrowheads="1"/>
          </p:cNvSpPr>
          <p:nvPr>
            <p:ph type="dt" idx="1"/>
          </p:nvPr>
        </p:nvSpPr>
        <p:spPr bwMode="auto">
          <a:xfrm>
            <a:off x="3938075" y="0"/>
            <a:ext cx="3012000" cy="461193"/>
          </a:xfrm>
          <a:prstGeom prst="rect">
            <a:avLst/>
          </a:prstGeom>
          <a:noFill/>
          <a:ln w="9525">
            <a:noFill/>
            <a:miter lim="800000"/>
            <a:headEnd/>
            <a:tailEnd/>
          </a:ln>
        </p:spPr>
        <p:txBody>
          <a:bodyPr vert="horz" wrap="square" lIns="92485" tIns="46243" rIns="92485" bIns="46243" numCol="1" anchor="t" anchorCtr="0" compatLnSpc="1">
            <a:prstTxWarp prst="textNoShape">
              <a:avLst/>
            </a:prstTxWarp>
          </a:bodyPr>
          <a:lstStyle>
            <a:lvl1pPr algn="r" eaLnBrk="0" hangingPunct="0">
              <a:defRPr sz="1200">
                <a:latin typeface="Arial" pitchFamily="34" charset="0"/>
                <a:ea typeface="ＭＳ Ｐゴシック" pitchFamily="28" charset="-128"/>
                <a:cs typeface="+mn-cs"/>
              </a:defRPr>
            </a:lvl1pPr>
          </a:lstStyle>
          <a:p>
            <a:pPr>
              <a:defRPr/>
            </a:pPr>
            <a:endParaRPr lang="en-US" dirty="0"/>
          </a:p>
        </p:txBody>
      </p:sp>
      <p:sp>
        <p:nvSpPr>
          <p:cNvPr id="11268" name="Rectangle 4"/>
          <p:cNvSpPr>
            <a:spLocks noGrp="1" noRot="1" noChangeAspect="1" noChangeArrowheads="1" noTextEdit="1"/>
          </p:cNvSpPr>
          <p:nvPr>
            <p:ph type="sldImg" idx="2"/>
          </p:nvPr>
        </p:nvSpPr>
        <p:spPr bwMode="auto">
          <a:xfrm>
            <a:off x="1166813" y="693738"/>
            <a:ext cx="4616450" cy="3462337"/>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26075" y="4387442"/>
            <a:ext cx="5097928" cy="4155317"/>
          </a:xfrm>
          <a:prstGeom prst="rect">
            <a:avLst/>
          </a:prstGeom>
          <a:noFill/>
          <a:ln w="9525">
            <a:noFill/>
            <a:miter lim="800000"/>
            <a:headEnd/>
            <a:tailEnd/>
          </a:ln>
        </p:spPr>
        <p:txBody>
          <a:bodyPr vert="horz" wrap="square" lIns="92485" tIns="46243" rIns="92485" bIns="4624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1" y="8774883"/>
            <a:ext cx="3012001" cy="461193"/>
          </a:xfrm>
          <a:prstGeom prst="rect">
            <a:avLst/>
          </a:prstGeom>
          <a:noFill/>
          <a:ln w="9525">
            <a:noFill/>
            <a:miter lim="800000"/>
            <a:headEnd/>
            <a:tailEnd/>
          </a:ln>
        </p:spPr>
        <p:txBody>
          <a:bodyPr vert="horz" wrap="square" lIns="92485" tIns="46243" rIns="92485" bIns="46243" numCol="1" anchor="b" anchorCtr="0" compatLnSpc="1">
            <a:prstTxWarp prst="textNoShape">
              <a:avLst/>
            </a:prstTxWarp>
          </a:bodyPr>
          <a:lstStyle>
            <a:lvl1pPr eaLnBrk="0" hangingPunct="0">
              <a:defRPr sz="1200">
                <a:latin typeface="Arial" pitchFamily="34" charset="0"/>
                <a:ea typeface="ＭＳ Ｐゴシック" pitchFamily="28" charset="-128"/>
                <a:cs typeface="+mn-cs"/>
              </a:defRPr>
            </a:lvl1pPr>
          </a:lstStyle>
          <a:p>
            <a:pPr>
              <a:defRPr/>
            </a:pPr>
            <a:endParaRPr lang="en-US" dirty="0"/>
          </a:p>
        </p:txBody>
      </p:sp>
      <p:sp>
        <p:nvSpPr>
          <p:cNvPr id="5127" name="Rectangle 7"/>
          <p:cNvSpPr>
            <a:spLocks noGrp="1" noChangeArrowheads="1"/>
          </p:cNvSpPr>
          <p:nvPr>
            <p:ph type="sldNum" sz="quarter" idx="5"/>
          </p:nvPr>
        </p:nvSpPr>
        <p:spPr bwMode="auto">
          <a:xfrm>
            <a:off x="3938075" y="8774883"/>
            <a:ext cx="3012000" cy="461193"/>
          </a:xfrm>
          <a:prstGeom prst="rect">
            <a:avLst/>
          </a:prstGeom>
          <a:noFill/>
          <a:ln w="9525">
            <a:noFill/>
            <a:miter lim="800000"/>
            <a:headEnd/>
            <a:tailEnd/>
          </a:ln>
        </p:spPr>
        <p:txBody>
          <a:bodyPr vert="horz" wrap="square" lIns="92485" tIns="46243" rIns="92485" bIns="46243" numCol="1" anchor="b" anchorCtr="0" compatLnSpc="1">
            <a:prstTxWarp prst="textNoShape">
              <a:avLst/>
            </a:prstTxWarp>
          </a:bodyPr>
          <a:lstStyle>
            <a:lvl1pPr algn="r" eaLnBrk="0" hangingPunct="0">
              <a:defRPr sz="1200"/>
            </a:lvl1pPr>
          </a:lstStyle>
          <a:p>
            <a:pPr>
              <a:defRPr/>
            </a:pPr>
            <a:fld id="{CC1105D4-1496-40A9-948E-DA8452708FB7}" type="slidenum">
              <a:rPr lang="en-US"/>
              <a:pPr>
                <a:defRPr/>
              </a:pPr>
              <a:t>‹#›</a:t>
            </a:fld>
            <a:endParaRPr lang="en-US" dirty="0"/>
          </a:p>
        </p:txBody>
      </p:sp>
    </p:spTree>
    <p:extLst>
      <p:ext uri="{BB962C8B-B14F-4D97-AF65-F5344CB8AC3E}">
        <p14:creationId xmlns:p14="http://schemas.microsoft.com/office/powerpoint/2010/main" val="404765002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ＭＳ Ｐゴシック" pitchFamily="28" charset="-128"/>
        <a:cs typeface="ＭＳ Ｐゴシック"/>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pitchFamily="28" charset="-128"/>
        <a:cs typeface="ＭＳ Ｐゴシック"/>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pitchFamily="28" charset="-128"/>
        <a:cs typeface="ＭＳ Ｐゴシック"/>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pitchFamily="28" charset="-128"/>
        <a:cs typeface="ＭＳ Ｐゴシック"/>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pitchFamily="28" charset="-128"/>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sym typeface="Wingdings" pitchFamily="2" charset="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sym typeface="Wingdings" pitchFamily="2" charset="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CC1105D4-1496-40A9-948E-DA8452708FB7}" type="slidenum">
              <a:rPr lang="en-US" smtClean="0"/>
              <a:pPr>
                <a:defRPr/>
              </a:pPr>
              <a:t>11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4546" y="167425"/>
            <a:ext cx="8458200" cy="914400"/>
          </a:xfrm>
        </p:spPr>
        <p:txBody>
          <a:bodyPr/>
          <a:lstStyle>
            <a:lvl1pPr algn="l">
              <a:defRPr sz="36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2" descr="Optony - logo3"/>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6838950" y="6078538"/>
            <a:ext cx="1719263" cy="509587"/>
          </a:xfrm>
          <a:prstGeom prst="rect">
            <a:avLst/>
          </a:prstGeom>
          <a:noFill/>
          <a:ln w="9525">
            <a:noFill/>
            <a:miter lim="800000"/>
            <a:headEnd/>
            <a:tailEnd/>
          </a:ln>
        </p:spPr>
      </p:pic>
      <p:sp>
        <p:nvSpPr>
          <p:cNvPr id="6" name="Rectangle 5"/>
          <p:cNvSpPr>
            <a:spLocks noChangeArrowheads="1"/>
          </p:cNvSpPr>
          <p:nvPr userDrawn="1"/>
        </p:nvSpPr>
        <p:spPr bwMode="auto">
          <a:xfrm>
            <a:off x="6826250" y="5975350"/>
            <a:ext cx="2085975" cy="722313"/>
          </a:xfrm>
          <a:prstGeom prst="rect">
            <a:avLst/>
          </a:prstGeom>
          <a:solidFill>
            <a:schemeClr val="bg1"/>
          </a:solidFill>
          <a:ln w="9525">
            <a:noFill/>
            <a:round/>
            <a:headEnd/>
            <a:tailEnd/>
          </a:ln>
        </p:spPr>
        <p:txBody>
          <a:bodyPr/>
          <a:lstStyle/>
          <a:p>
            <a:pPr eaLnBrk="0" hangingPunct="0">
              <a:defRPr/>
            </a:pPr>
            <a:endParaRPr lang="en-US" dirty="0">
              <a:solidFill>
                <a:schemeClr val="bg1"/>
              </a:solidFill>
            </a:endParaRPr>
          </a:p>
        </p:txBody>
      </p:sp>
      <p:sp>
        <p:nvSpPr>
          <p:cNvPr id="8" name="Rectangle 7"/>
          <p:cNvSpPr>
            <a:spLocks noChangeArrowheads="1"/>
          </p:cNvSpPr>
          <p:nvPr userDrawn="1"/>
        </p:nvSpPr>
        <p:spPr bwMode="auto">
          <a:xfrm>
            <a:off x="1" y="6632620"/>
            <a:ext cx="888642" cy="225380"/>
          </a:xfrm>
          <a:prstGeom prst="rect">
            <a:avLst/>
          </a:prstGeom>
          <a:solidFill>
            <a:schemeClr val="bg1"/>
          </a:solidFill>
          <a:ln w="9525">
            <a:noFill/>
            <a:round/>
            <a:headEnd/>
            <a:tailEnd/>
          </a:ln>
        </p:spPr>
        <p:txBody>
          <a:bodyPr/>
          <a:lstStyle/>
          <a:p>
            <a:pPr eaLnBrk="0" hangingPunct="0">
              <a:defRPr/>
            </a:pPr>
            <a:endParaRPr lang="en-US" dirty="0">
              <a:solidFill>
                <a:schemeClr val="bg1"/>
              </a:solidFill>
            </a:endParaRPr>
          </a:p>
        </p:txBody>
      </p:sp>
      <p:pic>
        <p:nvPicPr>
          <p:cNvPr id="9" name="Picture 8" descr="Optony - logo.ai"/>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12000" y="6197600"/>
            <a:ext cx="1676400" cy="444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a:spLocks noChangeArrowheads="1"/>
          </p:cNvSpPr>
          <p:nvPr userDrawn="1"/>
        </p:nvSpPr>
        <p:spPr bwMode="auto">
          <a:xfrm>
            <a:off x="6826250" y="5975350"/>
            <a:ext cx="2085975" cy="722313"/>
          </a:xfrm>
          <a:prstGeom prst="rect">
            <a:avLst/>
          </a:prstGeom>
          <a:solidFill>
            <a:schemeClr val="bg1"/>
          </a:solidFill>
          <a:ln w="9525">
            <a:noFill/>
            <a:round/>
            <a:headEnd/>
            <a:tailEnd/>
          </a:ln>
        </p:spPr>
        <p:txBody>
          <a:bodyPr/>
          <a:lstStyle/>
          <a:p>
            <a:pPr eaLnBrk="0" hangingPunct="0">
              <a:defRPr/>
            </a:pPr>
            <a:endParaRPr lang="en-US" dirty="0">
              <a:solidFill>
                <a:schemeClr val="bg1"/>
              </a:solidFill>
            </a:endParaRPr>
          </a:p>
        </p:txBody>
      </p:sp>
      <p:sp>
        <p:nvSpPr>
          <p:cNvPr id="4" name="Title 1"/>
          <p:cNvSpPr>
            <a:spLocks noGrp="1"/>
          </p:cNvSpPr>
          <p:nvPr>
            <p:ph type="title"/>
          </p:nvPr>
        </p:nvSpPr>
        <p:spPr>
          <a:xfrm>
            <a:off x="393700" y="292100"/>
            <a:ext cx="8458200" cy="914400"/>
          </a:xfrm>
        </p:spPr>
        <p:txBody>
          <a:bodyPr/>
          <a:lstStyle>
            <a:lvl1pPr algn="ctr">
              <a:defRPr sz="3600"/>
            </a:lvl1pPr>
          </a:lstStyle>
          <a:p>
            <a:r>
              <a:rPr lang="en-US" dirty="0" smtClean="0"/>
              <a:t>Click to edit Master title style</a:t>
            </a:r>
            <a:endParaRPr lang="en-US" dirty="0"/>
          </a:p>
        </p:txBody>
      </p:sp>
      <p:sp>
        <p:nvSpPr>
          <p:cNvPr id="5" name="Content Placeholder 2"/>
          <p:cNvSpPr>
            <a:spLocks noGrp="1"/>
          </p:cNvSpPr>
          <p:nvPr>
            <p:ph idx="1"/>
          </p:nvPr>
        </p:nvSpPr>
        <p:spPr>
          <a:xfrm>
            <a:off x="381000" y="1752600"/>
            <a:ext cx="8458200" cy="43434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1" name="Picture 10" descr="solar roadmap logo small white bg.jpg"/>
          <p:cNvPicPr>
            <a:picLocks noChangeAspect="1"/>
          </p:cNvPicPr>
          <p:nvPr userDrawn="1"/>
        </p:nvPicPr>
        <p:blipFill>
          <a:blip r:embed="rId2" cstate="print"/>
          <a:stretch>
            <a:fillRect/>
          </a:stretch>
        </p:blipFill>
        <p:spPr>
          <a:xfrm>
            <a:off x="6697690" y="6154002"/>
            <a:ext cx="2078010" cy="627798"/>
          </a:xfrm>
          <a:prstGeom prst="rect">
            <a:avLst/>
          </a:prstGeom>
        </p:spPr>
      </p:pic>
      <p:pic>
        <p:nvPicPr>
          <p:cNvPr id="8" name="Picture 1"/>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11356" y="6196972"/>
            <a:ext cx="889683" cy="553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userDrawn="1"/>
        </p:nvSpPr>
        <p:spPr>
          <a:xfrm>
            <a:off x="481695" y="6306459"/>
            <a:ext cx="733491" cy="307777"/>
          </a:xfrm>
          <a:prstGeom prst="rect">
            <a:avLst/>
          </a:prstGeom>
          <a:noFill/>
        </p:spPr>
        <p:txBody>
          <a:bodyPr wrap="square" rtlCol="0">
            <a:spAutoFit/>
          </a:bodyPr>
          <a:lstStyle/>
          <a:p>
            <a:pPr algn="ctr"/>
            <a:r>
              <a:rPr lang="en-US" sz="1400" b="0" cap="none" spc="0" dirty="0" smtClean="0">
                <a:ln w="18415" cmpd="sng">
                  <a:solidFill>
                    <a:srgbClr val="FFFFFF"/>
                  </a:solidFill>
                  <a:prstDash val="solid"/>
                </a:ln>
                <a:solidFill>
                  <a:srgbClr val="FFFFFF"/>
                </a:solidFill>
                <a:effectLst>
                  <a:outerShdw blurRad="50800" dist="38100" dir="8100000" algn="tr" rotWithShape="0">
                    <a:prstClr val="black">
                      <a:alpha val="40000"/>
                    </a:prstClr>
                  </a:outerShdw>
                </a:effectLst>
                <a:latin typeface="Helvetica"/>
                <a:cs typeface="Helvetica"/>
              </a:rPr>
              <a:t>ASTI</a:t>
            </a:r>
            <a:endParaRPr lang="en-US" sz="1400" b="0" cap="none" spc="0" dirty="0">
              <a:ln w="18415" cmpd="sng">
                <a:solidFill>
                  <a:srgbClr val="FFFFFF"/>
                </a:solidFill>
                <a:prstDash val="solid"/>
              </a:ln>
              <a:solidFill>
                <a:srgbClr val="FFFFFF"/>
              </a:solidFill>
              <a:effectLst>
                <a:outerShdw blurRad="50800" dist="38100" dir="8100000" algn="tr" rotWithShape="0">
                  <a:prstClr val="black">
                    <a:alpha val="40000"/>
                  </a:prstClr>
                </a:outerShdw>
              </a:effectLst>
              <a:latin typeface="Helvetica"/>
              <a:cs typeface="Helvetica"/>
            </a:endParaRPr>
          </a:p>
        </p:txBody>
      </p:sp>
      <p:pic>
        <p:nvPicPr>
          <p:cNvPr id="12" name="Picture 11" descr="Optony - logo.ai"/>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683000" y="6248400"/>
            <a:ext cx="1676400" cy="44450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emf"/><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3" descr="SlideHeaderBlue"/>
          <p:cNvPicPr>
            <a:picLocks noChangeAspect="1" noChangeArrowheads="1"/>
          </p:cNvPicPr>
          <p:nvPr/>
        </p:nvPicPr>
        <p:blipFill>
          <a:blip r:embed="rId4" cstate="print"/>
          <a:srcRect/>
          <a:stretch>
            <a:fillRect/>
          </a:stretch>
        </p:blipFill>
        <p:spPr bwMode="auto">
          <a:xfrm>
            <a:off x="0" y="0"/>
            <a:ext cx="9144000" cy="16637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166688" y="153988"/>
            <a:ext cx="8458200" cy="914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381000" y="1752600"/>
            <a:ext cx="8458200" cy="4343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2" name="Picture 1" descr="Optony - logo.ai"/>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112000" y="6197600"/>
            <a:ext cx="1676400" cy="44450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Lst>
  <p:hf hdr="0" ftr="0" dt="0"/>
  <p:txStyles>
    <p:titleStyle>
      <a:lvl1pPr algn="l" rtl="0" eaLnBrk="0" fontAlgn="base" hangingPunct="0">
        <a:spcBef>
          <a:spcPct val="0"/>
        </a:spcBef>
        <a:spcAft>
          <a:spcPct val="0"/>
        </a:spcAft>
        <a:defRPr sz="3200" b="1">
          <a:solidFill>
            <a:schemeClr val="bg1"/>
          </a:solidFill>
          <a:latin typeface="+mj-lt"/>
          <a:ea typeface="+mj-ea"/>
          <a:cs typeface="ＭＳ Ｐゴシック"/>
        </a:defRPr>
      </a:lvl1pPr>
      <a:lvl2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2pPr>
      <a:lvl3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3pPr>
      <a:lvl4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4pPr>
      <a:lvl5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5pPr>
      <a:lvl6pPr marL="457200" algn="l" rtl="0" fontAlgn="base">
        <a:spcBef>
          <a:spcPct val="0"/>
        </a:spcBef>
        <a:spcAft>
          <a:spcPct val="0"/>
        </a:spcAft>
        <a:defRPr sz="3200" b="1">
          <a:solidFill>
            <a:srgbClr val="FFB700"/>
          </a:solidFill>
          <a:latin typeface="Arial" pitchFamily="34" charset="0"/>
          <a:ea typeface="ＭＳ Ｐゴシック" pitchFamily="28" charset="-128"/>
        </a:defRPr>
      </a:lvl6pPr>
      <a:lvl7pPr marL="914400" algn="l" rtl="0" fontAlgn="base">
        <a:spcBef>
          <a:spcPct val="0"/>
        </a:spcBef>
        <a:spcAft>
          <a:spcPct val="0"/>
        </a:spcAft>
        <a:defRPr sz="3200" b="1">
          <a:solidFill>
            <a:srgbClr val="FFB700"/>
          </a:solidFill>
          <a:latin typeface="Arial" pitchFamily="34" charset="0"/>
          <a:ea typeface="ＭＳ Ｐゴシック" pitchFamily="28" charset="-128"/>
        </a:defRPr>
      </a:lvl7pPr>
      <a:lvl8pPr marL="1371600" algn="l" rtl="0" fontAlgn="base">
        <a:spcBef>
          <a:spcPct val="0"/>
        </a:spcBef>
        <a:spcAft>
          <a:spcPct val="0"/>
        </a:spcAft>
        <a:defRPr sz="3200" b="1">
          <a:solidFill>
            <a:srgbClr val="FFB700"/>
          </a:solidFill>
          <a:latin typeface="Arial" pitchFamily="34" charset="0"/>
          <a:ea typeface="ＭＳ Ｐゴシック" pitchFamily="28" charset="-128"/>
        </a:defRPr>
      </a:lvl8pPr>
      <a:lvl9pPr marL="1828800" algn="l" rtl="0" fontAlgn="base">
        <a:spcBef>
          <a:spcPct val="0"/>
        </a:spcBef>
        <a:spcAft>
          <a:spcPct val="0"/>
        </a:spcAft>
        <a:defRPr sz="3200" b="1">
          <a:solidFill>
            <a:srgbClr val="FFB700"/>
          </a:solidFill>
          <a:latin typeface="Arial" pitchFamily="34" charset="0"/>
          <a:ea typeface="ＭＳ Ｐゴシック" pitchFamily="28" charset="-128"/>
        </a:defRPr>
      </a:lvl9pPr>
    </p:titleStyle>
    <p:bodyStyle>
      <a:lvl1pPr marL="342900" indent="-342900" algn="l" rtl="0" eaLnBrk="0" fontAlgn="base" hangingPunct="0">
        <a:spcBef>
          <a:spcPct val="20000"/>
        </a:spcBef>
        <a:spcAft>
          <a:spcPct val="0"/>
        </a:spcAft>
        <a:buClr>
          <a:srgbClr val="FFB700"/>
        </a:buClr>
        <a:buSzPct val="120000"/>
        <a:buFont typeface="Wingdings" pitchFamily="2" charset="2"/>
        <a:buChar char="§"/>
        <a:defRPr sz="2600">
          <a:solidFill>
            <a:srgbClr val="303028"/>
          </a:solidFill>
          <a:latin typeface="+mn-lt"/>
          <a:ea typeface="+mn-ea"/>
          <a:cs typeface="ＭＳ Ｐゴシック"/>
        </a:defRPr>
      </a:lvl1pPr>
      <a:lvl2pPr marL="742950" indent="-285750" algn="l" rtl="0" eaLnBrk="0" fontAlgn="base" hangingPunct="0">
        <a:spcBef>
          <a:spcPct val="20000"/>
        </a:spcBef>
        <a:spcAft>
          <a:spcPct val="0"/>
        </a:spcAft>
        <a:buClr>
          <a:srgbClr val="FFB700"/>
        </a:buClr>
        <a:buChar char="»"/>
        <a:defRPr sz="2600">
          <a:solidFill>
            <a:srgbClr val="303028"/>
          </a:solidFill>
          <a:latin typeface="+mn-lt"/>
          <a:ea typeface="+mn-ea"/>
          <a:cs typeface="ＭＳ Ｐゴシック"/>
        </a:defRPr>
      </a:lvl2pPr>
      <a:lvl3pPr marL="1143000" indent="-228600" algn="l" rtl="0" eaLnBrk="0" fontAlgn="base" hangingPunct="0">
        <a:spcBef>
          <a:spcPct val="20000"/>
        </a:spcBef>
        <a:spcAft>
          <a:spcPct val="0"/>
        </a:spcAft>
        <a:buClr>
          <a:srgbClr val="FFB700"/>
        </a:buClr>
        <a:buChar char="•"/>
        <a:defRPr sz="2400">
          <a:solidFill>
            <a:srgbClr val="303028"/>
          </a:solidFill>
          <a:latin typeface="+mn-lt"/>
          <a:ea typeface="+mn-ea"/>
          <a:cs typeface="ＭＳ Ｐゴシック"/>
        </a:defRPr>
      </a:lvl3pPr>
      <a:lvl4pPr marL="1600200" indent="-228600" algn="l" rtl="0" eaLnBrk="0" fontAlgn="base" hangingPunct="0">
        <a:spcBef>
          <a:spcPct val="20000"/>
        </a:spcBef>
        <a:spcAft>
          <a:spcPct val="0"/>
        </a:spcAft>
        <a:buFont typeface="Times" charset="0"/>
        <a:buChar char="•"/>
        <a:defRPr sz="2000">
          <a:solidFill>
            <a:srgbClr val="303028"/>
          </a:solidFill>
          <a:latin typeface="+mn-lt"/>
          <a:ea typeface="+mn-ea"/>
          <a:cs typeface="ＭＳ Ｐゴシック"/>
        </a:defRPr>
      </a:lvl4pPr>
      <a:lvl5pPr marL="2057400" indent="-228600" algn="l" rtl="0" eaLnBrk="0" fontAlgn="base" hangingPunct="0">
        <a:spcBef>
          <a:spcPct val="20000"/>
        </a:spcBef>
        <a:spcAft>
          <a:spcPct val="0"/>
        </a:spcAft>
        <a:buChar char="»"/>
        <a:defRPr sz="2000">
          <a:solidFill>
            <a:srgbClr val="303028"/>
          </a:solidFill>
          <a:latin typeface="+mn-lt"/>
          <a:ea typeface="+mn-ea"/>
          <a:cs typeface="ＭＳ Ｐゴシック"/>
        </a:defRPr>
      </a:lvl5pPr>
      <a:lvl6pPr marL="2514600" indent="-228600" algn="l" rtl="0" fontAlgn="base">
        <a:spcBef>
          <a:spcPct val="20000"/>
        </a:spcBef>
        <a:spcAft>
          <a:spcPct val="0"/>
        </a:spcAft>
        <a:buChar char="»"/>
        <a:defRPr sz="2000">
          <a:solidFill>
            <a:srgbClr val="303028"/>
          </a:solidFill>
          <a:latin typeface="+mn-lt"/>
          <a:ea typeface="+mn-ea"/>
        </a:defRPr>
      </a:lvl6pPr>
      <a:lvl7pPr marL="2971800" indent="-228600" algn="l" rtl="0" fontAlgn="base">
        <a:spcBef>
          <a:spcPct val="20000"/>
        </a:spcBef>
        <a:spcAft>
          <a:spcPct val="0"/>
        </a:spcAft>
        <a:buChar char="»"/>
        <a:defRPr sz="2000">
          <a:solidFill>
            <a:srgbClr val="303028"/>
          </a:solidFill>
          <a:latin typeface="+mn-lt"/>
          <a:ea typeface="+mn-ea"/>
        </a:defRPr>
      </a:lvl7pPr>
      <a:lvl8pPr marL="3429000" indent="-228600" algn="l" rtl="0" fontAlgn="base">
        <a:spcBef>
          <a:spcPct val="20000"/>
        </a:spcBef>
        <a:spcAft>
          <a:spcPct val="0"/>
        </a:spcAft>
        <a:buChar char="»"/>
        <a:defRPr sz="2000">
          <a:solidFill>
            <a:srgbClr val="303028"/>
          </a:solidFill>
          <a:latin typeface="+mn-lt"/>
          <a:ea typeface="+mn-ea"/>
        </a:defRPr>
      </a:lvl8pPr>
      <a:lvl9pPr marL="3886200" indent="-228600" algn="l" rtl="0" fontAlgn="base">
        <a:spcBef>
          <a:spcPct val="20000"/>
        </a:spcBef>
        <a:spcAft>
          <a:spcPct val="0"/>
        </a:spcAft>
        <a:buChar char="»"/>
        <a:defRPr sz="2000">
          <a:solidFill>
            <a:srgbClr val="303028"/>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png"/><Relationship Id="rId14" Type="http://schemas.openxmlformats.org/officeDocument/2006/relationships/image" Target="../media/image20.png"/></Relationships>
</file>

<file path=ppt/slides/_rels/slide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6.png"/><Relationship Id="rId3" Type="http://schemas.openxmlformats.org/officeDocument/2006/relationships/image" Target="../media/image28.png"/><Relationship Id="rId7" Type="http://schemas.openxmlformats.org/officeDocument/2006/relationships/image" Target="../media/image31.png"/><Relationship Id="rId12"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19.png"/><Relationship Id="rId5" Type="http://schemas.openxmlformats.org/officeDocument/2006/relationships/image" Target="../media/image20.png"/><Relationship Id="rId10" Type="http://schemas.openxmlformats.org/officeDocument/2006/relationships/image" Target="../media/image34.png"/><Relationship Id="rId4" Type="http://schemas.openxmlformats.org/officeDocument/2006/relationships/image" Target="../media/image29.png"/><Relationship Id="rId9" Type="http://schemas.openxmlformats.org/officeDocument/2006/relationships/image" Target="../media/image33.png"/><Relationship Id="rId1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11223" y="1395105"/>
            <a:ext cx="8336280" cy="731407"/>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indent="-342900" algn="ctr" eaLnBrk="0" hangingPunct="0">
              <a:spcBef>
                <a:spcPct val="20000"/>
              </a:spcBef>
              <a:buClr>
                <a:srgbClr val="FFB700"/>
              </a:buClr>
              <a:buSzPct val="120000"/>
              <a:defRPr/>
            </a:pPr>
            <a:r>
              <a:rPr lang="en-US" sz="3200" b="1" kern="0" dirty="0" smtClean="0">
                <a:solidFill>
                  <a:schemeClr val="tx2"/>
                </a:solidFill>
                <a:latin typeface="Calibri"/>
                <a:cs typeface="Calibri"/>
              </a:rPr>
              <a:t>American Solar Transformation Initiative</a:t>
            </a:r>
          </a:p>
          <a:p>
            <a:pPr marL="342900" indent="-342900" algn="ctr" eaLnBrk="0" hangingPunct="0">
              <a:spcBef>
                <a:spcPct val="20000"/>
              </a:spcBef>
              <a:buClr>
                <a:srgbClr val="FFB700"/>
              </a:buClr>
              <a:buSzPct val="120000"/>
              <a:defRPr/>
            </a:pPr>
            <a:r>
              <a:rPr lang="en-US" sz="3200" b="1" kern="0" dirty="0" smtClean="0">
                <a:solidFill>
                  <a:schemeClr val="tx2"/>
                </a:solidFill>
                <a:latin typeface="Calibri"/>
                <a:cs typeface="Calibri"/>
              </a:rPr>
              <a:t>Program Overview </a:t>
            </a:r>
            <a:endParaRPr lang="en-US" sz="3200" b="1" kern="0" dirty="0">
              <a:solidFill>
                <a:schemeClr val="tx2"/>
              </a:solidFill>
              <a:latin typeface="Calibri"/>
              <a:cs typeface="Calibri"/>
            </a:endParaRPr>
          </a:p>
        </p:txBody>
      </p:sp>
      <p:sp>
        <p:nvSpPr>
          <p:cNvPr id="3" name="TextBox 2"/>
          <p:cNvSpPr txBox="1"/>
          <p:nvPr/>
        </p:nvSpPr>
        <p:spPr>
          <a:xfrm>
            <a:off x="1679520" y="4996801"/>
            <a:ext cx="6448480" cy="1477328"/>
          </a:xfrm>
          <a:prstGeom prst="rect">
            <a:avLst/>
          </a:prstGeom>
          <a:noFill/>
        </p:spPr>
        <p:txBody>
          <a:bodyPr wrap="square" rtlCol="0">
            <a:spAutoFit/>
          </a:bodyPr>
          <a:lstStyle/>
          <a:p>
            <a:r>
              <a:rPr lang="en-US" sz="1600" dirty="0" smtClean="0"/>
              <a:t>Tyler Espinoza, Senior Project Manager, Optony Inc</a:t>
            </a:r>
            <a:r>
              <a:rPr lang="en-US" sz="1800" dirty="0" smtClean="0"/>
              <a:t>.</a:t>
            </a:r>
          </a:p>
          <a:p>
            <a:r>
              <a:rPr lang="en-US" sz="1400" dirty="0" smtClean="0"/>
              <a:t>Tyler.Espinoza@optony.com</a:t>
            </a:r>
          </a:p>
          <a:p>
            <a:endParaRPr lang="en-US" sz="1400" dirty="0"/>
          </a:p>
          <a:p>
            <a:r>
              <a:rPr lang="en-US" sz="1600" dirty="0" smtClean="0"/>
              <a:t>Ben Foster, Senior Vice-President, </a:t>
            </a:r>
            <a:r>
              <a:rPr lang="en-US" sz="1600" dirty="0"/>
              <a:t>Optony Inc.</a:t>
            </a:r>
          </a:p>
          <a:p>
            <a:r>
              <a:rPr lang="en-US" sz="1400" dirty="0" smtClean="0"/>
              <a:t>Ben.Foster@</a:t>
            </a:r>
            <a:r>
              <a:rPr lang="en-US" sz="1400" dirty="0"/>
              <a:t>optony.com</a:t>
            </a:r>
          </a:p>
          <a:p>
            <a:endParaRPr lang="en-US" sz="1400" dirty="0"/>
          </a:p>
        </p:txBody>
      </p:sp>
      <p:pic>
        <p:nvPicPr>
          <p:cNvPr id="10" name="Picture 9" descr="RSC banner.JPG"/>
          <p:cNvPicPr>
            <a:picLocks noChangeAspect="1"/>
          </p:cNvPicPr>
          <p:nvPr/>
        </p:nvPicPr>
        <p:blipFill>
          <a:blip r:embed="rId3" cstate="print"/>
          <a:stretch>
            <a:fillRect/>
          </a:stretch>
        </p:blipFill>
        <p:spPr>
          <a:xfrm>
            <a:off x="1711922" y="2831241"/>
            <a:ext cx="5985978" cy="1766159"/>
          </a:xfrm>
          <a:prstGeom prst="rect">
            <a:avLst/>
          </a:prstGeom>
        </p:spPr>
      </p:pic>
      <p:pic>
        <p:nvPicPr>
          <p:cNvPr id="13" name="Picture 12" descr="Sunshot_log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3270" y="4394112"/>
            <a:ext cx="2369584" cy="45728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700" y="125802"/>
            <a:ext cx="8458200" cy="914400"/>
          </a:xfrm>
        </p:spPr>
        <p:txBody>
          <a:bodyPr/>
          <a:lstStyle/>
          <a:p>
            <a:pPr algn="l"/>
            <a:r>
              <a:rPr lang="en-US" sz="2800" dirty="0" smtClean="0">
                <a:effectLst>
                  <a:outerShdw blurRad="50800" dist="38100" dir="2700000" algn="tl" rotWithShape="0">
                    <a:prstClr val="black">
                      <a:alpha val="40000"/>
                    </a:prstClr>
                  </a:outerShdw>
                </a:effectLst>
                <a:latin typeface="Calibri"/>
                <a:cs typeface="Calibri"/>
              </a:rPr>
              <a:t>American Solar Transformation Initiative (ASTI)</a:t>
            </a:r>
            <a:endParaRPr lang="en-US" sz="2800" dirty="0">
              <a:effectLst>
                <a:outerShdw blurRad="50800" dist="38100" dir="2700000" algn="tl" rotWithShape="0">
                  <a:prstClr val="black">
                    <a:alpha val="40000"/>
                  </a:prstClr>
                </a:outerShdw>
              </a:effectLst>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2</a:t>
            </a:fld>
            <a:endParaRPr lang="en-US" sz="1200" dirty="0">
              <a:solidFill>
                <a:srgbClr val="898989"/>
              </a:solidFill>
            </a:endParaRPr>
          </a:p>
        </p:txBody>
      </p:sp>
      <p:sp>
        <p:nvSpPr>
          <p:cNvPr id="6" name="TextBox 5"/>
          <p:cNvSpPr txBox="1"/>
          <p:nvPr/>
        </p:nvSpPr>
        <p:spPr>
          <a:xfrm>
            <a:off x="5681570" y="2579373"/>
            <a:ext cx="3246530" cy="2616101"/>
          </a:xfrm>
          <a:prstGeom prst="rect">
            <a:avLst/>
          </a:prstGeom>
          <a:noFill/>
        </p:spPr>
        <p:txBody>
          <a:bodyPr wrap="square" rtlCol="0">
            <a:spAutoFit/>
          </a:bodyPr>
          <a:lstStyle/>
          <a:p>
            <a:pPr>
              <a:spcBef>
                <a:spcPts val="400"/>
              </a:spcBef>
              <a:spcAft>
                <a:spcPts val="600"/>
              </a:spcAft>
            </a:pPr>
            <a:r>
              <a:rPr lang="en-US" sz="1800" b="1" dirty="0" smtClean="0">
                <a:solidFill>
                  <a:schemeClr val="tx2"/>
                </a:solidFill>
                <a:latin typeface="Calibri"/>
                <a:cs typeface="Calibri"/>
              </a:rPr>
              <a:t>Focus Areas:</a:t>
            </a:r>
          </a:p>
          <a:p>
            <a:pPr>
              <a:spcBef>
                <a:spcPts val="400"/>
              </a:spcBef>
              <a:spcAft>
                <a:spcPts val="600"/>
              </a:spcAft>
              <a:buFont typeface="Arial" pitchFamily="34" charset="0"/>
              <a:buChar char="•"/>
            </a:pPr>
            <a:r>
              <a:rPr lang="en-US" sz="1600" dirty="0" smtClean="0">
                <a:solidFill>
                  <a:schemeClr val="tx2"/>
                </a:solidFill>
                <a:latin typeface="Calibri"/>
                <a:cs typeface="Calibri"/>
              </a:rPr>
              <a:t> Local Permitting Process</a:t>
            </a:r>
          </a:p>
          <a:p>
            <a:pPr>
              <a:spcBef>
                <a:spcPts val="400"/>
              </a:spcBef>
              <a:spcAft>
                <a:spcPts val="600"/>
              </a:spcAft>
              <a:buFont typeface="Arial" pitchFamily="34" charset="0"/>
              <a:buChar char="•"/>
            </a:pPr>
            <a:r>
              <a:rPr lang="en-US" sz="1600" dirty="0" smtClean="0">
                <a:solidFill>
                  <a:schemeClr val="tx2"/>
                </a:solidFill>
                <a:latin typeface="Calibri"/>
                <a:cs typeface="Calibri"/>
              </a:rPr>
              <a:t> Planning &amp; Zoning Regulations</a:t>
            </a:r>
          </a:p>
          <a:p>
            <a:pPr>
              <a:spcBef>
                <a:spcPts val="400"/>
              </a:spcBef>
              <a:spcAft>
                <a:spcPts val="600"/>
              </a:spcAft>
              <a:buFont typeface="Arial" pitchFamily="34" charset="0"/>
              <a:buChar char="•"/>
            </a:pPr>
            <a:r>
              <a:rPr lang="en-US" sz="1600" dirty="0" smtClean="0">
                <a:solidFill>
                  <a:schemeClr val="tx2"/>
                </a:solidFill>
                <a:latin typeface="Calibri"/>
                <a:cs typeface="Calibri"/>
              </a:rPr>
              <a:t> Utility Interconnection</a:t>
            </a:r>
          </a:p>
          <a:p>
            <a:pPr>
              <a:spcBef>
                <a:spcPts val="400"/>
              </a:spcBef>
              <a:spcAft>
                <a:spcPts val="600"/>
              </a:spcAft>
              <a:buFont typeface="Arial" pitchFamily="34" charset="0"/>
              <a:buChar char="•"/>
            </a:pPr>
            <a:r>
              <a:rPr lang="en-US" sz="1600" dirty="0" smtClean="0">
                <a:solidFill>
                  <a:schemeClr val="tx2"/>
                </a:solidFill>
                <a:latin typeface="Calibri"/>
                <a:cs typeface="Calibri"/>
              </a:rPr>
              <a:t> Education and Outreach</a:t>
            </a:r>
          </a:p>
          <a:p>
            <a:pPr>
              <a:spcBef>
                <a:spcPts val="400"/>
              </a:spcBef>
              <a:spcAft>
                <a:spcPts val="600"/>
              </a:spcAft>
              <a:buFont typeface="Arial" pitchFamily="34" charset="0"/>
              <a:buChar char="•"/>
            </a:pPr>
            <a:r>
              <a:rPr lang="en-US" sz="1600" dirty="0" smtClean="0">
                <a:solidFill>
                  <a:schemeClr val="tx2"/>
                </a:solidFill>
                <a:latin typeface="Calibri"/>
                <a:cs typeface="Calibri"/>
              </a:rPr>
              <a:t> Financing Tools and Resources</a:t>
            </a:r>
          </a:p>
          <a:p>
            <a:pPr>
              <a:spcBef>
                <a:spcPts val="400"/>
              </a:spcBef>
              <a:spcAft>
                <a:spcPts val="600"/>
              </a:spcAft>
              <a:buFont typeface="Arial" pitchFamily="34" charset="0"/>
              <a:buChar char="•"/>
            </a:pPr>
            <a:r>
              <a:rPr lang="en-US" sz="1600" dirty="0" smtClean="0">
                <a:solidFill>
                  <a:schemeClr val="tx2"/>
                </a:solidFill>
                <a:latin typeface="Calibri"/>
                <a:cs typeface="Calibri"/>
              </a:rPr>
              <a:t> Innovative Deployment Programs</a:t>
            </a:r>
          </a:p>
        </p:txBody>
      </p:sp>
      <p:sp>
        <p:nvSpPr>
          <p:cNvPr id="7" name="TextBox 6"/>
          <p:cNvSpPr txBox="1"/>
          <p:nvPr/>
        </p:nvSpPr>
        <p:spPr>
          <a:xfrm>
            <a:off x="1713577" y="1334156"/>
            <a:ext cx="5881541" cy="617605"/>
          </a:xfrm>
          <a:prstGeom prst="rect">
            <a:avLst/>
          </a:prstGeom>
          <a:noFill/>
        </p:spPr>
        <p:txBody>
          <a:bodyPr wrap="square" rtlCol="0">
            <a:spAutoFit/>
          </a:bodyPr>
          <a:lstStyle/>
          <a:p>
            <a:pPr algn="ctr">
              <a:lnSpc>
                <a:spcPct val="60000"/>
              </a:lnSpc>
              <a:spcBef>
                <a:spcPts val="400"/>
              </a:spcBef>
              <a:spcAft>
                <a:spcPts val="600"/>
              </a:spcAft>
            </a:pPr>
            <a:r>
              <a:rPr lang="en-US" sz="1800" dirty="0" smtClean="0">
                <a:solidFill>
                  <a:schemeClr val="tx2"/>
                </a:solidFill>
                <a:latin typeface="Calibri"/>
                <a:cs typeface="Calibri"/>
              </a:rPr>
              <a:t>Initiative to </a:t>
            </a:r>
            <a:r>
              <a:rPr lang="en-US" sz="1800" b="1" dirty="0" smtClean="0">
                <a:solidFill>
                  <a:schemeClr val="tx2"/>
                </a:solidFill>
                <a:latin typeface="Calibri"/>
                <a:cs typeface="Calibri"/>
              </a:rPr>
              <a:t>reduce the total installed </a:t>
            </a:r>
            <a:r>
              <a:rPr lang="en-US" sz="1800" b="1" dirty="0">
                <a:solidFill>
                  <a:schemeClr val="tx2"/>
                </a:solidFill>
                <a:latin typeface="Calibri"/>
                <a:cs typeface="Calibri"/>
              </a:rPr>
              <a:t>c</a:t>
            </a:r>
            <a:r>
              <a:rPr lang="en-US" sz="1800" b="1" dirty="0" smtClean="0">
                <a:solidFill>
                  <a:schemeClr val="tx2"/>
                </a:solidFill>
                <a:latin typeface="Calibri"/>
                <a:cs typeface="Calibri"/>
              </a:rPr>
              <a:t>osts</a:t>
            </a:r>
            <a:r>
              <a:rPr lang="en-US" sz="1800" dirty="0" smtClean="0">
                <a:solidFill>
                  <a:schemeClr val="tx2"/>
                </a:solidFill>
                <a:latin typeface="Calibri"/>
                <a:cs typeface="Calibri"/>
              </a:rPr>
              <a:t> of solar </a:t>
            </a:r>
            <a:r>
              <a:rPr lang="en-US" sz="1800" dirty="0">
                <a:solidFill>
                  <a:schemeClr val="tx2"/>
                </a:solidFill>
                <a:latin typeface="Calibri"/>
                <a:cs typeface="Calibri"/>
              </a:rPr>
              <a:t>s</a:t>
            </a:r>
            <a:r>
              <a:rPr lang="en-US" sz="1800" dirty="0" smtClean="0">
                <a:solidFill>
                  <a:schemeClr val="tx2"/>
                </a:solidFill>
                <a:latin typeface="Calibri"/>
                <a:cs typeface="Calibri"/>
              </a:rPr>
              <a:t>ystems</a:t>
            </a:r>
          </a:p>
          <a:p>
            <a:pPr algn="ctr">
              <a:lnSpc>
                <a:spcPct val="80000"/>
              </a:lnSpc>
              <a:spcBef>
                <a:spcPts val="400"/>
              </a:spcBef>
              <a:spcAft>
                <a:spcPts val="600"/>
              </a:spcAft>
            </a:pPr>
            <a:r>
              <a:rPr lang="en-US" sz="1800" dirty="0" smtClean="0">
                <a:solidFill>
                  <a:schemeClr val="tx2"/>
                </a:solidFill>
                <a:latin typeface="Calibri"/>
                <a:cs typeface="Calibri"/>
              </a:rPr>
              <a:t>And </a:t>
            </a:r>
            <a:r>
              <a:rPr lang="en-US" sz="1800" b="1" dirty="0" smtClean="0">
                <a:solidFill>
                  <a:schemeClr val="tx2"/>
                </a:solidFill>
                <a:latin typeface="Calibri"/>
                <a:cs typeface="Calibri"/>
              </a:rPr>
              <a:t>increase deployment </a:t>
            </a:r>
            <a:r>
              <a:rPr lang="en-US" sz="1800" dirty="0" smtClean="0">
                <a:solidFill>
                  <a:schemeClr val="tx2"/>
                </a:solidFill>
                <a:latin typeface="Calibri"/>
                <a:cs typeface="Calibri"/>
              </a:rPr>
              <a:t>of solar power across the USA</a:t>
            </a:r>
          </a:p>
        </p:txBody>
      </p:sp>
      <p:pic>
        <p:nvPicPr>
          <p:cNvPr id="3" name="Picture 2"/>
          <p:cNvPicPr>
            <a:picLocks noChangeAspect="1"/>
          </p:cNvPicPr>
          <p:nvPr/>
        </p:nvPicPr>
        <p:blipFill>
          <a:blip r:embed="rId3"/>
          <a:stretch>
            <a:fillRect/>
          </a:stretch>
        </p:blipFill>
        <p:spPr>
          <a:xfrm>
            <a:off x="909919" y="2184400"/>
            <a:ext cx="4335182" cy="3349913"/>
          </a:xfrm>
          <a:prstGeom prst="rect">
            <a:avLst/>
          </a:prstGeom>
        </p:spPr>
      </p:pic>
    </p:spTree>
    <p:extLst>
      <p:ext uri="{BB962C8B-B14F-4D97-AF65-F5344CB8AC3E}">
        <p14:creationId xmlns:p14="http://schemas.microsoft.com/office/powerpoint/2010/main" val="20042629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700" y="125802"/>
            <a:ext cx="8458200" cy="914400"/>
          </a:xfrm>
        </p:spPr>
        <p:txBody>
          <a:bodyPr/>
          <a:lstStyle/>
          <a:p>
            <a:pPr algn="l"/>
            <a:r>
              <a:rPr lang="en-US" sz="2800" dirty="0" smtClean="0">
                <a:effectLst>
                  <a:outerShdw blurRad="50800" dist="38100" dir="2700000" algn="tl" rotWithShape="0">
                    <a:prstClr val="black">
                      <a:alpha val="40000"/>
                    </a:prstClr>
                  </a:outerShdw>
                </a:effectLst>
                <a:latin typeface="Calibri"/>
                <a:cs typeface="Calibri"/>
              </a:rPr>
              <a:t>ASTI – Supporters and Partners</a:t>
            </a:r>
            <a:endParaRPr lang="en-US" sz="2800" dirty="0">
              <a:effectLst>
                <a:outerShdw blurRad="50800" dist="38100" dir="2700000" algn="tl" rotWithShape="0">
                  <a:prstClr val="black">
                    <a:alpha val="40000"/>
                  </a:prstClr>
                </a:outerShdw>
              </a:effectLst>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3</a:t>
            </a:fld>
            <a:endParaRPr lang="en-US" sz="1200" dirty="0">
              <a:solidFill>
                <a:srgbClr val="898989"/>
              </a:solidFill>
            </a:endParaRPr>
          </a:p>
        </p:txBody>
      </p:sp>
      <p:sp>
        <p:nvSpPr>
          <p:cNvPr id="7" name="TextBox 6"/>
          <p:cNvSpPr txBox="1"/>
          <p:nvPr/>
        </p:nvSpPr>
        <p:spPr>
          <a:xfrm>
            <a:off x="1408777" y="1334156"/>
            <a:ext cx="6376323" cy="1001813"/>
          </a:xfrm>
          <a:prstGeom prst="rect">
            <a:avLst/>
          </a:prstGeom>
          <a:noFill/>
        </p:spPr>
        <p:txBody>
          <a:bodyPr wrap="square" rtlCol="0">
            <a:spAutoFit/>
          </a:bodyPr>
          <a:lstStyle/>
          <a:p>
            <a:pPr algn="ctr">
              <a:lnSpc>
                <a:spcPct val="110000"/>
              </a:lnSpc>
              <a:spcBef>
                <a:spcPts val="400"/>
              </a:spcBef>
              <a:spcAft>
                <a:spcPts val="600"/>
              </a:spcAft>
            </a:pPr>
            <a:r>
              <a:rPr lang="en-US" sz="1800" dirty="0" smtClean="0">
                <a:solidFill>
                  <a:schemeClr val="tx2"/>
                </a:solidFill>
                <a:latin typeface="Calibri"/>
                <a:cs typeface="Calibri"/>
              </a:rPr>
              <a:t>The ASTI program has broad support and is coordinating with regional organizations to ensure the maximum impact to each participating agency and relevancy to national goals.</a:t>
            </a:r>
          </a:p>
        </p:txBody>
      </p:sp>
      <p:pic>
        <p:nvPicPr>
          <p:cNvPr id="8" name="Picture 7"/>
          <p:cNvPicPr>
            <a:picLocks noChangeAspect="1"/>
          </p:cNvPicPr>
          <p:nvPr/>
        </p:nvPicPr>
        <p:blipFill>
          <a:blip r:embed="rId3"/>
          <a:stretch>
            <a:fillRect/>
          </a:stretch>
        </p:blipFill>
        <p:spPr>
          <a:xfrm>
            <a:off x="7238636" y="3545533"/>
            <a:ext cx="736964" cy="713934"/>
          </a:xfrm>
          <a:prstGeom prst="rect">
            <a:avLst/>
          </a:prstGeom>
        </p:spPr>
      </p:pic>
      <p:pic>
        <p:nvPicPr>
          <p:cNvPr id="9" name="Picture 8" descr="SEILogo.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8098" y="5355195"/>
            <a:ext cx="1054058" cy="702705"/>
          </a:xfrm>
          <a:prstGeom prst="rect">
            <a:avLst/>
          </a:prstGeom>
        </p:spPr>
      </p:pic>
      <p:pic>
        <p:nvPicPr>
          <p:cNvPr id="4" name="Picture 3"/>
          <p:cNvPicPr>
            <a:picLocks noChangeAspect="1"/>
          </p:cNvPicPr>
          <p:nvPr/>
        </p:nvPicPr>
        <p:blipFill>
          <a:blip r:embed="rId5"/>
          <a:stretch>
            <a:fillRect/>
          </a:stretch>
        </p:blipFill>
        <p:spPr>
          <a:xfrm>
            <a:off x="6934199" y="4670874"/>
            <a:ext cx="1360507" cy="447226"/>
          </a:xfrm>
          <a:prstGeom prst="rect">
            <a:avLst/>
          </a:prstGeom>
        </p:spPr>
      </p:pic>
      <p:pic>
        <p:nvPicPr>
          <p:cNvPr id="10" name="Picture 9"/>
          <p:cNvPicPr>
            <a:picLocks noChangeAspect="1"/>
          </p:cNvPicPr>
          <p:nvPr/>
        </p:nvPicPr>
        <p:blipFill>
          <a:blip r:embed="rId6"/>
          <a:stretch>
            <a:fillRect/>
          </a:stretch>
        </p:blipFill>
        <p:spPr>
          <a:xfrm>
            <a:off x="3822700" y="4766200"/>
            <a:ext cx="1955800" cy="377300"/>
          </a:xfrm>
          <a:prstGeom prst="rect">
            <a:avLst/>
          </a:prstGeom>
        </p:spPr>
      </p:pic>
      <p:pic>
        <p:nvPicPr>
          <p:cNvPr id="11" name="Picture 10"/>
          <p:cNvPicPr>
            <a:picLocks noChangeAspect="1"/>
          </p:cNvPicPr>
          <p:nvPr/>
        </p:nvPicPr>
        <p:blipFill>
          <a:blip r:embed="rId7"/>
          <a:stretch>
            <a:fillRect/>
          </a:stretch>
        </p:blipFill>
        <p:spPr>
          <a:xfrm>
            <a:off x="660400" y="3733800"/>
            <a:ext cx="2298700" cy="498850"/>
          </a:xfrm>
          <a:prstGeom prst="rect">
            <a:avLst/>
          </a:prstGeom>
          <a:effectLst>
            <a:glow rad="127000">
              <a:srgbClr val="FFFF00">
                <a:alpha val="75000"/>
              </a:srgbClr>
            </a:glow>
          </a:effectLst>
        </p:spPr>
      </p:pic>
      <p:pic>
        <p:nvPicPr>
          <p:cNvPr id="12" name="Picture 11"/>
          <p:cNvPicPr>
            <a:picLocks noChangeAspect="1"/>
          </p:cNvPicPr>
          <p:nvPr/>
        </p:nvPicPr>
        <p:blipFill>
          <a:blip r:embed="rId8"/>
          <a:stretch>
            <a:fillRect/>
          </a:stretch>
        </p:blipFill>
        <p:spPr>
          <a:xfrm>
            <a:off x="4127500" y="3581400"/>
            <a:ext cx="1320800" cy="766064"/>
          </a:xfrm>
          <a:prstGeom prst="rect">
            <a:avLst/>
          </a:prstGeom>
          <a:effectLst>
            <a:glow rad="127000">
              <a:srgbClr val="FFFF00">
                <a:alpha val="75000"/>
              </a:srgbClr>
            </a:glow>
          </a:effectLst>
        </p:spPr>
      </p:pic>
      <p:pic>
        <p:nvPicPr>
          <p:cNvPr id="13" name="Picture 12"/>
          <p:cNvPicPr>
            <a:picLocks noChangeAspect="1"/>
          </p:cNvPicPr>
          <p:nvPr/>
        </p:nvPicPr>
        <p:blipFill rotWithShape="1">
          <a:blip r:embed="rId9"/>
          <a:srcRect l="5909" t="17857" r="5455" b="19286"/>
          <a:stretch/>
        </p:blipFill>
        <p:spPr>
          <a:xfrm>
            <a:off x="6972299" y="5356534"/>
            <a:ext cx="1385313" cy="625166"/>
          </a:xfrm>
          <a:prstGeom prst="rect">
            <a:avLst/>
          </a:prstGeom>
        </p:spPr>
      </p:pic>
      <p:pic>
        <p:nvPicPr>
          <p:cNvPr id="14" name="Picture 13"/>
          <p:cNvPicPr>
            <a:picLocks noChangeAspect="1"/>
          </p:cNvPicPr>
          <p:nvPr/>
        </p:nvPicPr>
        <p:blipFill rotWithShape="1">
          <a:blip r:embed="rId10"/>
          <a:srcRect l="505" t="23077" r="16667" b="15385"/>
          <a:stretch/>
        </p:blipFill>
        <p:spPr>
          <a:xfrm>
            <a:off x="3555999" y="2743200"/>
            <a:ext cx="2499361" cy="609600"/>
          </a:xfrm>
          <a:prstGeom prst="rect">
            <a:avLst/>
          </a:prstGeom>
        </p:spPr>
      </p:pic>
      <p:pic>
        <p:nvPicPr>
          <p:cNvPr id="15" name="Picture 14"/>
          <p:cNvPicPr>
            <a:picLocks noChangeAspect="1"/>
          </p:cNvPicPr>
          <p:nvPr/>
        </p:nvPicPr>
        <p:blipFill>
          <a:blip r:embed="rId11"/>
          <a:stretch>
            <a:fillRect/>
          </a:stretch>
        </p:blipFill>
        <p:spPr>
          <a:xfrm>
            <a:off x="6934200" y="2726964"/>
            <a:ext cx="1297646" cy="575036"/>
          </a:xfrm>
          <a:prstGeom prst="rect">
            <a:avLst/>
          </a:prstGeom>
        </p:spPr>
      </p:pic>
      <p:pic>
        <p:nvPicPr>
          <p:cNvPr id="16" name="Picture 15"/>
          <p:cNvPicPr>
            <a:picLocks noChangeAspect="1"/>
          </p:cNvPicPr>
          <p:nvPr/>
        </p:nvPicPr>
        <p:blipFill>
          <a:blip r:embed="rId12"/>
          <a:stretch>
            <a:fillRect/>
          </a:stretch>
        </p:blipFill>
        <p:spPr>
          <a:xfrm>
            <a:off x="889000" y="4546600"/>
            <a:ext cx="1638300" cy="756959"/>
          </a:xfrm>
          <a:prstGeom prst="rect">
            <a:avLst/>
          </a:prstGeom>
        </p:spPr>
      </p:pic>
      <p:pic>
        <p:nvPicPr>
          <p:cNvPr id="17" name="Picture 16"/>
          <p:cNvPicPr>
            <a:picLocks noChangeAspect="1"/>
          </p:cNvPicPr>
          <p:nvPr/>
        </p:nvPicPr>
        <p:blipFill>
          <a:blip r:embed="rId13" cstate="print"/>
          <a:stretch>
            <a:fillRect/>
          </a:stretch>
        </p:blipFill>
        <p:spPr>
          <a:xfrm>
            <a:off x="1087823" y="5398099"/>
            <a:ext cx="1337877" cy="648035"/>
          </a:xfrm>
          <a:prstGeom prst="rect">
            <a:avLst/>
          </a:prstGeom>
        </p:spPr>
      </p:pic>
      <p:pic>
        <p:nvPicPr>
          <p:cNvPr id="19" name="Picture 18"/>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767733" y="2859115"/>
            <a:ext cx="1761688" cy="442885"/>
          </a:xfrm>
          <a:prstGeom prst="rect">
            <a:avLst/>
          </a:prstGeom>
        </p:spPr>
      </p:pic>
    </p:spTree>
    <p:extLst>
      <p:ext uri="{BB962C8B-B14F-4D97-AF65-F5344CB8AC3E}">
        <p14:creationId xmlns:p14="http://schemas.microsoft.com/office/powerpoint/2010/main" val="24253000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396135" y="1589649"/>
            <a:ext cx="4443151" cy="3559126"/>
          </a:xfrm>
        </p:spPr>
        <p:txBody>
          <a:bodyPr/>
          <a:lstStyle/>
          <a:p>
            <a:pPr marL="0" indent="0" eaLnBrk="1" hangingPunct="1">
              <a:spcAft>
                <a:spcPts val="0"/>
              </a:spcAft>
              <a:buFontTx/>
              <a:buNone/>
            </a:pPr>
            <a:r>
              <a:rPr lang="en-US" altLang="zh-CN" sz="1800" dirty="0" smtClean="0">
                <a:latin typeface="Calibri"/>
                <a:ea typeface="宋体" charset="0"/>
                <a:cs typeface="Calibri"/>
              </a:rPr>
              <a:t>Optony </a:t>
            </a:r>
            <a:r>
              <a:rPr lang="en-US" altLang="zh-CN" sz="1800" dirty="0">
                <a:latin typeface="Calibri"/>
                <a:ea typeface="宋体" charset="0"/>
                <a:cs typeface="Calibri"/>
              </a:rPr>
              <a:t>develops and deploys solar best practices across the entire solar project lifecycle for government agencies, schools and commercial organizations</a:t>
            </a:r>
            <a:r>
              <a:rPr lang="en-US" altLang="zh-CN" sz="1800" dirty="0" smtClean="0">
                <a:latin typeface="Calibri"/>
                <a:ea typeface="宋体" charset="0"/>
                <a:cs typeface="Calibri"/>
              </a:rPr>
              <a:t>.</a:t>
            </a:r>
          </a:p>
          <a:p>
            <a:pPr marL="0" indent="0" eaLnBrk="1" hangingPunct="1">
              <a:spcAft>
                <a:spcPts val="0"/>
              </a:spcAft>
              <a:buFontTx/>
              <a:buNone/>
            </a:pPr>
            <a:endParaRPr lang="en-US" altLang="zh-CN" sz="1800" dirty="0" smtClean="0">
              <a:latin typeface="Calibri"/>
              <a:ea typeface="宋体" charset="0"/>
              <a:cs typeface="Calibri"/>
            </a:endParaRPr>
          </a:p>
          <a:p>
            <a:pPr marL="0" lvl="0" indent="0" eaLnBrk="1" hangingPunct="1">
              <a:spcAft>
                <a:spcPts val="0"/>
              </a:spcAft>
              <a:buNone/>
            </a:pPr>
            <a:r>
              <a:rPr lang="en-US" altLang="zh-CN" sz="1800" dirty="0" smtClean="0">
                <a:latin typeface="Calibri"/>
                <a:ea typeface="宋体" charset="0"/>
                <a:cs typeface="Calibri"/>
              </a:rPr>
              <a:t>Working with clients across all phases of solar projects creates deep insight into true performance drivers which is used to reduce costs and improve performance at any stage in the process.</a:t>
            </a:r>
          </a:p>
          <a:p>
            <a:pPr marL="0" indent="0" eaLnBrk="1" hangingPunct="1">
              <a:spcAft>
                <a:spcPts val="0"/>
              </a:spcAft>
              <a:buFontTx/>
              <a:buNone/>
            </a:pPr>
            <a:endParaRPr lang="en-US" altLang="zh-CN" sz="1800" dirty="0" smtClean="0">
              <a:latin typeface="Calibri"/>
              <a:ea typeface="宋体" charset="0"/>
              <a:cs typeface="Calibri"/>
            </a:endParaRPr>
          </a:p>
          <a:p>
            <a:pPr marL="0" indent="0" eaLnBrk="1" hangingPunct="1">
              <a:spcAft>
                <a:spcPts val="0"/>
              </a:spcAft>
              <a:buFontTx/>
              <a:buNone/>
            </a:pPr>
            <a:r>
              <a:rPr lang="en-US" altLang="zh-CN" sz="1800" dirty="0" smtClean="0">
                <a:latin typeface="Calibri"/>
                <a:ea typeface="宋体" charset="0"/>
                <a:cs typeface="Calibri"/>
              </a:rPr>
              <a:t>www.optony.com</a:t>
            </a:r>
            <a:endParaRPr lang="en-US" altLang="zh-CN" sz="1800" dirty="0">
              <a:latin typeface="Calibri"/>
              <a:ea typeface="宋体" charset="0"/>
              <a:cs typeface="Calibri"/>
            </a:endParaRPr>
          </a:p>
        </p:txBody>
      </p:sp>
      <p:pic>
        <p:nvPicPr>
          <p:cNvPr id="43011" name="Picture 7"/>
          <p:cNvPicPr>
            <a:picLocks noChangeAspect="1" noChangeArrowheads="1"/>
          </p:cNvPicPr>
          <p:nvPr/>
        </p:nvPicPr>
        <p:blipFill>
          <a:blip r:embed="rId3" cstate="print">
            <a:extLst>
              <a:ext uri="{28A0092B-C50C-407E-A947-70E740481C1C}">
                <a14:useLocalDpi xmlns:a14="http://schemas.microsoft.com/office/drawing/2010/main"/>
              </a:ext>
            </a:extLst>
          </a:blip>
          <a:srcRect l="8212" r="8052"/>
          <a:stretch>
            <a:fillRect/>
          </a:stretch>
        </p:blipFill>
        <p:spPr bwMode="auto">
          <a:xfrm>
            <a:off x="4881489" y="1395021"/>
            <a:ext cx="4051495" cy="358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03547" y="5459034"/>
            <a:ext cx="3888625" cy="1169551"/>
          </a:xfrm>
          <a:prstGeom prst="rect">
            <a:avLst/>
          </a:prstGeom>
          <a:solidFill>
            <a:schemeClr val="accent5">
              <a:alpha val="50000"/>
            </a:schemeClr>
          </a:solidFill>
          <a:ln>
            <a:noFill/>
          </a:ln>
        </p:spPr>
        <p:txBody>
          <a:bodyPr wrap="square">
            <a:spAutoFit/>
          </a:bodyPr>
          <a:lstStyle/>
          <a:p>
            <a:pPr eaLnBrk="0" hangingPunct="0">
              <a:spcBef>
                <a:spcPct val="20000"/>
              </a:spcBef>
              <a:spcAft>
                <a:spcPts val="600"/>
              </a:spcAft>
            </a:pPr>
            <a:r>
              <a:rPr lang="en-US" altLang="zh-CN" sz="1400" b="0" i="1" dirty="0">
                <a:solidFill>
                  <a:srgbClr val="254061"/>
                </a:solidFill>
                <a:latin typeface="Calibri"/>
                <a:ea typeface="ＭＳ Ｐゴシック" charset="0"/>
                <a:cs typeface="Calibri"/>
              </a:rPr>
              <a:t>“Optony's consulting service is a must-have for any organization considering an investment in solar. Based on Optony’s comprehensive analysis and recommendations, we now have a low-risk, high-return solar strategy.”</a:t>
            </a:r>
            <a:endParaRPr lang="en-US" altLang="zh-CN" b="0" dirty="0">
              <a:solidFill>
                <a:srgbClr val="254061"/>
              </a:solidFill>
              <a:latin typeface="Calibri"/>
              <a:ea typeface="ＭＳ Ｐゴシック" charset="0"/>
              <a:cs typeface="Calibri"/>
            </a:endParaRPr>
          </a:p>
        </p:txBody>
      </p:sp>
      <p:sp>
        <p:nvSpPr>
          <p:cNvPr id="7" name="Title 1"/>
          <p:cNvSpPr>
            <a:spLocks noGrp="1"/>
          </p:cNvSpPr>
          <p:nvPr>
            <p:ph type="title"/>
          </p:nvPr>
        </p:nvSpPr>
        <p:spPr>
          <a:xfrm>
            <a:off x="393700" y="304800"/>
            <a:ext cx="8458200" cy="914400"/>
          </a:xfrm>
        </p:spPr>
        <p:txBody>
          <a:bodyPr/>
          <a:lstStyle/>
          <a:p>
            <a:pPr algn="l">
              <a:defRPr/>
            </a:pPr>
            <a:r>
              <a:rPr lang="en-US" sz="2800" b="0" dirty="0" smtClean="0">
                <a:latin typeface="Calibri"/>
                <a:cs typeface="Calibri"/>
              </a:rPr>
              <a:t>About Optony</a:t>
            </a:r>
          </a:p>
        </p:txBody>
      </p:sp>
      <p:pic>
        <p:nvPicPr>
          <p:cNvPr id="6" name="Picture 5" descr="Energy Awards FINALIST logo.jpg"/>
          <p:cNvPicPr>
            <a:picLocks noChangeAspect="1"/>
          </p:cNvPicPr>
          <p:nvPr/>
        </p:nvPicPr>
        <p:blipFill>
          <a:blip r:embed="rId4" cstate="print"/>
          <a:stretch>
            <a:fillRect/>
          </a:stretch>
        </p:blipFill>
        <p:spPr>
          <a:xfrm>
            <a:off x="4507253" y="5623104"/>
            <a:ext cx="1702191" cy="953542"/>
          </a:xfrm>
          <a:prstGeom prst="rect">
            <a:avLst/>
          </a:prstGeom>
        </p:spPr>
      </p:pic>
      <p:sp>
        <p:nvSpPr>
          <p:cNvPr id="8" name="Slide Number Placeholder 5"/>
          <p:cNvSpPr txBox="1">
            <a:spLocks/>
          </p:cNvSpPr>
          <p:nvPr/>
        </p:nvSpPr>
        <p:spPr bwMode="auto">
          <a:xfrm>
            <a:off x="4435278"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4</a:t>
            </a:fld>
            <a:endParaRPr lang="en-US" sz="1200" dirty="0">
              <a:solidFill>
                <a:srgbClr val="898989"/>
              </a:solidFill>
            </a:endParaRPr>
          </a:p>
        </p:txBody>
      </p:sp>
    </p:spTree>
    <p:extLst>
      <p:ext uri="{BB962C8B-B14F-4D97-AF65-F5344CB8AC3E}">
        <p14:creationId xmlns:p14="http://schemas.microsoft.com/office/powerpoint/2010/main" val="37674564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smtClean="0">
                <a:latin typeface="Calibri"/>
                <a:cs typeface="Calibri"/>
              </a:rPr>
              <a:t>Targeting Distributed Generation Potential</a:t>
            </a:r>
            <a:endParaRPr lang="en-US" sz="2800" b="0" dirty="0">
              <a:latin typeface="Calibri"/>
              <a:cs typeface="Calibri"/>
            </a:endParaRPr>
          </a:p>
        </p:txBody>
      </p:sp>
      <p:pic>
        <p:nvPicPr>
          <p:cNvPr id="7" name="Picture 2"/>
          <p:cNvPicPr>
            <a:picLocks noChangeAspect="1"/>
          </p:cNvPicPr>
          <p:nvPr/>
        </p:nvPicPr>
        <p:blipFill>
          <a:blip r:embed="rId3" cstate="print"/>
          <a:srcRect/>
          <a:stretch>
            <a:fillRect/>
          </a:stretch>
        </p:blipFill>
        <p:spPr bwMode="auto">
          <a:xfrm flipH="1">
            <a:off x="1727200" y="1816100"/>
            <a:ext cx="7170738" cy="3589338"/>
          </a:xfrm>
          <a:prstGeom prst="rect">
            <a:avLst/>
          </a:prstGeom>
          <a:noFill/>
          <a:ln w="9525">
            <a:noFill/>
            <a:miter lim="800000"/>
            <a:headEnd/>
            <a:tailEnd/>
          </a:ln>
        </p:spPr>
      </p:pic>
      <p:sp>
        <p:nvSpPr>
          <p:cNvPr id="8" name="TextBox 1"/>
          <p:cNvSpPr txBox="1">
            <a:spLocks noChangeArrowheads="1"/>
          </p:cNvSpPr>
          <p:nvPr/>
        </p:nvSpPr>
        <p:spPr bwMode="auto">
          <a:xfrm>
            <a:off x="7308850" y="2230438"/>
            <a:ext cx="1520825" cy="769441"/>
          </a:xfrm>
          <a:prstGeom prst="rect">
            <a:avLst/>
          </a:prstGeom>
          <a:noFill/>
          <a:ln w="9525">
            <a:noFill/>
            <a:miter lim="800000"/>
            <a:headEnd/>
            <a:tailEnd/>
          </a:ln>
        </p:spPr>
        <p:txBody>
          <a:bodyPr>
            <a:spAutoFit/>
          </a:bodyPr>
          <a:lstStyle/>
          <a:p>
            <a:pPr algn="ctr"/>
            <a:r>
              <a:rPr lang="en-US" sz="1600" b="1" dirty="0" smtClean="0">
                <a:latin typeface="Calibri"/>
                <a:cs typeface="Calibri"/>
              </a:rPr>
              <a:t>Statewide</a:t>
            </a:r>
            <a:endParaRPr lang="en-US" sz="1600" b="1" dirty="0">
              <a:latin typeface="Calibri"/>
              <a:cs typeface="Calibri"/>
            </a:endParaRPr>
          </a:p>
          <a:p>
            <a:pPr algn="ctr"/>
            <a:r>
              <a:rPr lang="en-US" sz="1400" b="1" dirty="0">
                <a:latin typeface="Calibri"/>
                <a:cs typeface="Calibri"/>
              </a:rPr>
              <a:t>Total Electricity</a:t>
            </a:r>
          </a:p>
          <a:p>
            <a:pPr algn="ctr"/>
            <a:r>
              <a:rPr lang="en-US" sz="1400" b="1" dirty="0">
                <a:latin typeface="Calibri"/>
                <a:cs typeface="Calibri"/>
              </a:rPr>
              <a:t>Consumption</a:t>
            </a:r>
          </a:p>
        </p:txBody>
      </p:sp>
      <p:sp>
        <p:nvSpPr>
          <p:cNvPr id="9" name="TextBox 4"/>
          <p:cNvSpPr txBox="1">
            <a:spLocks noChangeArrowheads="1"/>
          </p:cNvSpPr>
          <p:nvPr/>
        </p:nvSpPr>
        <p:spPr bwMode="auto">
          <a:xfrm>
            <a:off x="2781300" y="5129213"/>
            <a:ext cx="1520825" cy="738187"/>
          </a:xfrm>
          <a:prstGeom prst="rect">
            <a:avLst/>
          </a:prstGeom>
          <a:noFill/>
          <a:ln w="9525">
            <a:noFill/>
            <a:miter lim="800000"/>
            <a:headEnd/>
            <a:tailEnd/>
          </a:ln>
        </p:spPr>
        <p:txBody>
          <a:bodyPr>
            <a:spAutoFit/>
          </a:bodyPr>
          <a:lstStyle/>
          <a:p>
            <a:pPr algn="ctr"/>
            <a:r>
              <a:rPr lang="en-US" sz="1400" b="1" dirty="0">
                <a:latin typeface="Calibri"/>
                <a:cs typeface="Calibri"/>
              </a:rPr>
              <a:t>Central Station Energy Production</a:t>
            </a:r>
          </a:p>
        </p:txBody>
      </p:sp>
      <p:sp>
        <p:nvSpPr>
          <p:cNvPr id="10" name="TextBox 6"/>
          <p:cNvSpPr txBox="1">
            <a:spLocks noChangeArrowheads="1"/>
          </p:cNvSpPr>
          <p:nvPr/>
        </p:nvSpPr>
        <p:spPr bwMode="auto">
          <a:xfrm>
            <a:off x="2239963" y="3686175"/>
            <a:ext cx="1520825" cy="523875"/>
          </a:xfrm>
          <a:prstGeom prst="rect">
            <a:avLst/>
          </a:prstGeom>
          <a:noFill/>
          <a:ln w="9525">
            <a:noFill/>
            <a:miter lim="800000"/>
            <a:headEnd/>
            <a:tailEnd/>
          </a:ln>
        </p:spPr>
        <p:txBody>
          <a:bodyPr>
            <a:spAutoFit/>
          </a:bodyPr>
          <a:lstStyle/>
          <a:p>
            <a:pPr algn="ctr"/>
            <a:r>
              <a:rPr lang="en-US" sz="1400" b="1" dirty="0">
                <a:latin typeface="Calibri"/>
                <a:cs typeface="Calibri"/>
              </a:rPr>
              <a:t>Utility Provided Clean Power</a:t>
            </a:r>
          </a:p>
        </p:txBody>
      </p:sp>
      <p:sp>
        <p:nvSpPr>
          <p:cNvPr id="11" name="TextBox 10"/>
          <p:cNvSpPr txBox="1"/>
          <p:nvPr/>
        </p:nvSpPr>
        <p:spPr>
          <a:xfrm>
            <a:off x="192088" y="2362200"/>
            <a:ext cx="3027362" cy="1212850"/>
          </a:xfrm>
          <a:prstGeom prst="rect">
            <a:avLst/>
          </a:prstGeom>
          <a:noFill/>
        </p:spPr>
        <p:txBody>
          <a:bodyPr>
            <a:spAutoFit/>
          </a:bodyPr>
          <a:lstStyle/>
          <a:p>
            <a:pPr>
              <a:lnSpc>
                <a:spcPct val="120000"/>
              </a:lnSpc>
              <a:defRPr/>
            </a:pPr>
            <a:r>
              <a:rPr lang="en-US" sz="1400" b="1" dirty="0">
                <a:latin typeface="Calibri"/>
                <a:cs typeface="Calibri"/>
              </a:rPr>
              <a:t>Distributed Generation Creates:</a:t>
            </a:r>
          </a:p>
          <a:p>
            <a:pPr marL="9144" indent="-192024">
              <a:buSzPct val="100000"/>
              <a:buFont typeface="Arial"/>
              <a:buChar char="•"/>
              <a:defRPr/>
            </a:pPr>
            <a:r>
              <a:rPr lang="en-US" sz="1400" dirty="0">
                <a:latin typeface="Calibri"/>
                <a:cs typeface="Calibri"/>
              </a:rPr>
              <a:t>New Jobs</a:t>
            </a:r>
          </a:p>
          <a:p>
            <a:pPr marL="9144" indent="-192024">
              <a:buSzPct val="100000"/>
              <a:buFont typeface="Arial"/>
              <a:buChar char="•"/>
              <a:defRPr/>
            </a:pPr>
            <a:r>
              <a:rPr lang="en-US" sz="1400" dirty="0">
                <a:latin typeface="Calibri"/>
                <a:cs typeface="Calibri"/>
              </a:rPr>
              <a:t>Economic Activity</a:t>
            </a:r>
          </a:p>
          <a:p>
            <a:pPr marL="9144" indent="-192024">
              <a:buSzPct val="100000"/>
              <a:buFont typeface="Arial"/>
              <a:buChar char="•"/>
              <a:defRPr/>
            </a:pPr>
            <a:r>
              <a:rPr lang="en-US" sz="1400" dirty="0">
                <a:latin typeface="Calibri"/>
                <a:cs typeface="Calibri"/>
              </a:rPr>
              <a:t>Environmental Benefits</a:t>
            </a:r>
          </a:p>
          <a:p>
            <a:pPr marL="9144" indent="-192024">
              <a:buSzPct val="100000"/>
              <a:buFont typeface="Arial"/>
              <a:buChar char="•"/>
              <a:defRPr/>
            </a:pPr>
            <a:r>
              <a:rPr lang="en-US" sz="1400" dirty="0">
                <a:latin typeface="Calibri"/>
                <a:cs typeface="Calibri"/>
              </a:rPr>
              <a:t>Community Engagement</a:t>
            </a:r>
          </a:p>
        </p:txBody>
      </p:sp>
      <p:sp>
        <p:nvSpPr>
          <p:cNvPr id="12" name="TextBox 8"/>
          <p:cNvSpPr txBox="1">
            <a:spLocks noChangeArrowheads="1"/>
          </p:cNvSpPr>
          <p:nvPr/>
        </p:nvSpPr>
        <p:spPr bwMode="auto">
          <a:xfrm>
            <a:off x="3779520" y="1820863"/>
            <a:ext cx="3416935" cy="307777"/>
          </a:xfrm>
          <a:prstGeom prst="rect">
            <a:avLst/>
          </a:prstGeom>
          <a:noFill/>
          <a:ln w="9525">
            <a:noFill/>
            <a:miter lim="800000"/>
            <a:headEnd/>
            <a:tailEnd/>
          </a:ln>
        </p:spPr>
        <p:txBody>
          <a:bodyPr wrap="square">
            <a:spAutoFit/>
          </a:bodyPr>
          <a:lstStyle/>
          <a:p>
            <a:pPr algn="ctr"/>
            <a:r>
              <a:rPr lang="en-US" sz="1400" b="1" dirty="0" smtClean="0">
                <a:latin typeface="Calibri"/>
                <a:cs typeface="Calibri"/>
              </a:rPr>
              <a:t>Renewable Portfolio Standard: 20% </a:t>
            </a:r>
            <a:r>
              <a:rPr lang="en-US" sz="1400" b="1" dirty="0">
                <a:latin typeface="Calibri"/>
                <a:cs typeface="Calibri"/>
              </a:rPr>
              <a:t>by </a:t>
            </a:r>
            <a:r>
              <a:rPr lang="en-US" sz="1400" b="1" dirty="0" smtClean="0">
                <a:latin typeface="Calibri"/>
                <a:cs typeface="Calibri"/>
              </a:rPr>
              <a:t>2020</a:t>
            </a:r>
            <a:endParaRPr lang="en-US" sz="1400" b="1" dirty="0">
              <a:latin typeface="Calibri"/>
              <a:cs typeface="Calibri"/>
            </a:endParaRPr>
          </a:p>
        </p:txBody>
      </p:sp>
      <p:sp>
        <p:nvSpPr>
          <p:cNvPr id="13"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5</a:t>
            </a:fld>
            <a:endParaRPr lang="en-US" sz="1200" dirty="0">
              <a:solidFill>
                <a:srgbClr val="898989"/>
              </a:solidFill>
            </a:endParaRPr>
          </a:p>
        </p:txBody>
      </p:sp>
    </p:spTree>
    <p:extLst>
      <p:ext uri="{BB962C8B-B14F-4D97-AF65-F5344CB8AC3E}">
        <p14:creationId xmlns:p14="http://schemas.microsoft.com/office/powerpoint/2010/main" val="4955385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smtClean="0">
                <a:latin typeface="Calibri"/>
                <a:cs typeface="Calibri"/>
              </a:rPr>
              <a:t>How the ASTI Program Works</a:t>
            </a:r>
            <a:endParaRPr lang="en-US" sz="2800" b="0" dirty="0">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6</a:t>
            </a:fld>
            <a:endParaRPr lang="en-US" sz="1200" dirty="0">
              <a:solidFill>
                <a:srgbClr val="898989"/>
              </a:solidFill>
            </a:endParaRPr>
          </a:p>
        </p:txBody>
      </p:sp>
      <p:sp>
        <p:nvSpPr>
          <p:cNvPr id="8" name="TextBox 7"/>
          <p:cNvSpPr txBox="1"/>
          <p:nvPr/>
        </p:nvSpPr>
        <p:spPr>
          <a:xfrm>
            <a:off x="212652" y="1547327"/>
            <a:ext cx="8461448" cy="4429418"/>
          </a:xfrm>
          <a:prstGeom prst="rect">
            <a:avLst/>
          </a:prstGeom>
          <a:noFill/>
        </p:spPr>
        <p:txBody>
          <a:bodyPr wrap="square" rtlCol="0">
            <a:spAutoFit/>
          </a:bodyPr>
          <a:lstStyle/>
          <a:p>
            <a:pPr lvl="0"/>
            <a:r>
              <a:rPr lang="en-US" sz="1800" dirty="0" smtClean="0">
                <a:solidFill>
                  <a:schemeClr val="tx2"/>
                </a:solidFill>
                <a:latin typeface="Calibri"/>
                <a:cs typeface="Calibri"/>
              </a:rPr>
              <a:t>Provide curated resources from around </a:t>
            </a:r>
            <a:r>
              <a:rPr lang="en-US" sz="1800" dirty="0">
                <a:solidFill>
                  <a:schemeClr val="tx2"/>
                </a:solidFill>
                <a:latin typeface="Calibri"/>
                <a:cs typeface="Calibri"/>
              </a:rPr>
              <a:t>the country and </a:t>
            </a:r>
            <a:r>
              <a:rPr lang="en-US" sz="1800" dirty="0" smtClean="0">
                <a:solidFill>
                  <a:schemeClr val="tx2"/>
                </a:solidFill>
                <a:latin typeface="Calibri"/>
                <a:cs typeface="Calibri"/>
              </a:rPr>
              <a:t>expert support, coordinated regionally  to enable solar market transformation and growth via the Solar Roadmap™.</a:t>
            </a:r>
          </a:p>
          <a:p>
            <a:pPr>
              <a:spcBef>
                <a:spcPts val="400"/>
              </a:spcBef>
            </a:pPr>
            <a:endParaRPr lang="en-US" sz="2000" b="1" dirty="0" smtClean="0">
              <a:solidFill>
                <a:srgbClr val="808080"/>
              </a:solidFill>
              <a:latin typeface="Calibri"/>
              <a:cs typeface="Calibri"/>
            </a:endParaRPr>
          </a:p>
          <a:p>
            <a:pPr>
              <a:spcBef>
                <a:spcPts val="400"/>
              </a:spcBef>
            </a:pPr>
            <a:r>
              <a:rPr lang="en-US" sz="2000" b="1" dirty="0" smtClean="0">
                <a:solidFill>
                  <a:srgbClr val="808080"/>
                </a:solidFill>
                <a:latin typeface="Calibri"/>
                <a:cs typeface="Calibri"/>
              </a:rPr>
              <a:t>Process Outline</a:t>
            </a:r>
            <a:endParaRPr lang="en-US" sz="2000" b="1" dirty="0">
              <a:solidFill>
                <a:srgbClr val="808080"/>
              </a:solidFill>
              <a:latin typeface="Calibri"/>
              <a:cs typeface="Calibri"/>
            </a:endParaRPr>
          </a:p>
          <a:p>
            <a:pPr marL="44577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Assess current market conditions and potential</a:t>
            </a:r>
          </a:p>
          <a:p>
            <a:pPr marL="44577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Benchmark to national and regional goals and best practices</a:t>
            </a:r>
          </a:p>
          <a:p>
            <a:pPr marL="445770" lvl="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Tailor interactive roadmap for individual situation and needs</a:t>
            </a:r>
          </a:p>
          <a:p>
            <a:pPr marL="445770" lvl="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Convene working groups and training with experts and peers</a:t>
            </a:r>
            <a:endParaRPr lang="en-US" sz="1800" dirty="0">
              <a:solidFill>
                <a:schemeClr val="tx2"/>
              </a:solidFill>
              <a:latin typeface="Calibri"/>
              <a:cs typeface="Calibri"/>
            </a:endParaRPr>
          </a:p>
          <a:p>
            <a:pPr marL="445770" lvl="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Take action with support from ASTI team and partners</a:t>
            </a:r>
          </a:p>
          <a:p>
            <a:pPr marL="445770" lvl="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Be recognized locally, regionally and nationally</a:t>
            </a:r>
          </a:p>
          <a:p>
            <a:pPr marL="445770" lvl="0" indent="-285750">
              <a:lnSpc>
                <a:spcPct val="150000"/>
              </a:lnSpc>
              <a:spcBef>
                <a:spcPts val="200"/>
              </a:spcBef>
              <a:spcAft>
                <a:spcPts val="0"/>
              </a:spcAft>
              <a:buFont typeface="Lucida Grande"/>
              <a:buChar char="⟱"/>
            </a:pPr>
            <a:r>
              <a:rPr lang="en-US" sz="1800" dirty="0" smtClean="0">
                <a:solidFill>
                  <a:schemeClr val="tx2"/>
                </a:solidFill>
                <a:latin typeface="Calibri"/>
                <a:cs typeface="Calibri"/>
              </a:rPr>
              <a:t>Increase solar market activity and improve the local economy and environment</a:t>
            </a:r>
            <a:endParaRPr lang="en-US" sz="1800" dirty="0">
              <a:solidFill>
                <a:schemeClr val="tx2"/>
              </a:solidFill>
              <a:latin typeface="Calibri"/>
              <a:cs typeface="Calibri"/>
            </a:endParaRPr>
          </a:p>
        </p:txBody>
      </p:sp>
    </p:spTree>
    <p:extLst>
      <p:ext uri="{BB962C8B-B14F-4D97-AF65-F5344CB8AC3E}">
        <p14:creationId xmlns:p14="http://schemas.microsoft.com/office/powerpoint/2010/main" val="8961395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smtClean="0">
                <a:latin typeface="Calibri"/>
                <a:cs typeface="Calibri"/>
              </a:rPr>
              <a:t>Solar Market Potential Example – Central Valley CA</a:t>
            </a:r>
            <a:endParaRPr lang="en-US" sz="2800" b="0" dirty="0">
              <a:latin typeface="Calibri"/>
              <a:cs typeface="Calibri"/>
            </a:endParaRPr>
          </a:p>
        </p:txBody>
      </p:sp>
      <p:graphicFrame>
        <p:nvGraphicFramePr>
          <p:cNvPr id="14" name="Table 13"/>
          <p:cNvGraphicFramePr>
            <a:graphicFrameLocks noGrp="1"/>
          </p:cNvGraphicFramePr>
          <p:nvPr>
            <p:extLst>
              <p:ext uri="{D42A27DB-BD31-4B8C-83A1-F6EECF244321}">
                <p14:modId xmlns:p14="http://schemas.microsoft.com/office/powerpoint/2010/main" val="1883654040"/>
              </p:ext>
            </p:extLst>
          </p:nvPr>
        </p:nvGraphicFramePr>
        <p:xfrm>
          <a:off x="384297" y="1532362"/>
          <a:ext cx="8449737" cy="3653233"/>
        </p:xfrm>
        <a:graphic>
          <a:graphicData uri="http://schemas.openxmlformats.org/drawingml/2006/table">
            <a:tbl>
              <a:tblPr firstRow="1" bandRow="1">
                <a:tableStyleId>{0E3FDE45-AF77-4B5C-9715-49D594BDF05E}</a:tableStyleId>
              </a:tblPr>
              <a:tblGrid>
                <a:gridCol w="1181032"/>
                <a:gridCol w="1472339"/>
                <a:gridCol w="1565329"/>
                <a:gridCol w="1317355"/>
                <a:gridCol w="1394848"/>
                <a:gridCol w="1518834"/>
              </a:tblGrid>
              <a:tr h="626537">
                <a:tc>
                  <a:txBody>
                    <a:bodyPr/>
                    <a:lstStyle/>
                    <a:p>
                      <a:endParaRPr lang="en-US" dirty="0">
                        <a:latin typeface="Calibri" pitchFamily="34" charset="0"/>
                      </a:endParaRPr>
                    </a:p>
                  </a:txBody>
                  <a:tcPr/>
                </a:tc>
                <a:tc>
                  <a:txBody>
                    <a:bodyPr/>
                    <a:lstStyle/>
                    <a:p>
                      <a:pPr algn="ctr"/>
                      <a:r>
                        <a:rPr lang="en-US" dirty="0" smtClean="0">
                          <a:latin typeface="Calibri" pitchFamily="34" charset="0"/>
                        </a:rPr>
                        <a:t>Solar Viable Residences</a:t>
                      </a:r>
                      <a:endParaRPr lang="en-US" dirty="0">
                        <a:latin typeface="Calibri" pitchFamily="34" charset="0"/>
                      </a:endParaRPr>
                    </a:p>
                  </a:txBody>
                  <a:tcPr/>
                </a:tc>
                <a:tc>
                  <a:txBody>
                    <a:bodyPr/>
                    <a:lstStyle/>
                    <a:p>
                      <a:pPr algn="ctr"/>
                      <a:r>
                        <a:rPr lang="en-US" dirty="0" smtClean="0">
                          <a:latin typeface="Calibri" pitchFamily="34" charset="0"/>
                        </a:rPr>
                        <a:t>Size</a:t>
                      </a:r>
                      <a:r>
                        <a:rPr lang="en-US" baseline="0" dirty="0" smtClean="0">
                          <a:latin typeface="Calibri" pitchFamily="34" charset="0"/>
                        </a:rPr>
                        <a:t> Potential (MW)</a:t>
                      </a:r>
                      <a:endParaRPr lang="en-US" dirty="0">
                        <a:latin typeface="Calibri" pitchFamily="34" charset="0"/>
                      </a:endParaRPr>
                    </a:p>
                  </a:txBody>
                  <a:tcPr/>
                </a:tc>
                <a:tc>
                  <a:txBody>
                    <a:bodyPr/>
                    <a:lstStyle/>
                    <a:p>
                      <a:pPr algn="ctr"/>
                      <a:endParaRPr lang="en-US" dirty="0">
                        <a:latin typeface="Calibri" pitchFamily="34" charset="0"/>
                      </a:endParaRPr>
                    </a:p>
                  </a:txBody>
                  <a:tcPr/>
                </a:tc>
                <a:tc>
                  <a:txBody>
                    <a:bodyPr/>
                    <a:lstStyle/>
                    <a:p>
                      <a:pPr algn="ctr"/>
                      <a:r>
                        <a:rPr lang="en-US" dirty="0" smtClean="0">
                          <a:latin typeface="Calibri" pitchFamily="34" charset="0"/>
                        </a:rPr>
                        <a:t>Solar Viable Residences</a:t>
                      </a:r>
                      <a:endParaRPr lang="en-US" dirty="0">
                        <a:latin typeface="Calibri" pitchFamily="34" charset="0"/>
                      </a:endParaRPr>
                    </a:p>
                  </a:txBody>
                  <a:tcPr/>
                </a:tc>
                <a:tc>
                  <a:txBody>
                    <a:bodyPr/>
                    <a:lstStyle/>
                    <a:p>
                      <a:pPr algn="ctr"/>
                      <a:r>
                        <a:rPr lang="en-US" dirty="0" smtClean="0">
                          <a:latin typeface="Calibri" pitchFamily="34" charset="0"/>
                        </a:rPr>
                        <a:t>Size</a:t>
                      </a:r>
                      <a:r>
                        <a:rPr lang="en-US" baseline="0" dirty="0" smtClean="0">
                          <a:latin typeface="Calibri" pitchFamily="34" charset="0"/>
                        </a:rPr>
                        <a:t> Potential (MW)</a:t>
                      </a:r>
                      <a:endParaRPr lang="en-US" dirty="0">
                        <a:latin typeface="Calibri" pitchFamily="34" charset="0"/>
                      </a:endParaRPr>
                    </a:p>
                  </a:txBody>
                  <a:tcPr/>
                </a:tc>
              </a:tr>
              <a:tr h="358796">
                <a:tc>
                  <a:txBody>
                    <a:bodyPr/>
                    <a:lstStyle/>
                    <a:p>
                      <a:r>
                        <a:rPr lang="en-US" dirty="0" smtClean="0">
                          <a:latin typeface="Calibri" pitchFamily="34" charset="0"/>
                        </a:rPr>
                        <a:t>Arvin</a:t>
                      </a:r>
                      <a:endParaRPr lang="en-US" dirty="0">
                        <a:latin typeface="Calibri" pitchFamily="34" charset="0"/>
                      </a:endParaRPr>
                    </a:p>
                  </a:txBody>
                  <a:tcPr/>
                </a:tc>
                <a:tc>
                  <a:txBody>
                    <a:bodyPr/>
                    <a:lstStyle/>
                    <a:p>
                      <a:pPr algn="ctr"/>
                      <a:r>
                        <a:rPr lang="en-US" dirty="0" smtClean="0">
                          <a:latin typeface="Calibri" pitchFamily="34" charset="0"/>
                        </a:rPr>
                        <a:t>1,781</a:t>
                      </a:r>
                      <a:endParaRPr lang="en-US" dirty="0">
                        <a:latin typeface="Calibri" pitchFamily="34" charset="0"/>
                      </a:endParaRPr>
                    </a:p>
                  </a:txBody>
                  <a:tcPr/>
                </a:tc>
                <a:tc>
                  <a:txBody>
                    <a:bodyPr/>
                    <a:lstStyle/>
                    <a:p>
                      <a:pPr algn="ctr"/>
                      <a:r>
                        <a:rPr lang="en-US" dirty="0" smtClean="0">
                          <a:latin typeface="Calibri" pitchFamily="34" charset="0"/>
                        </a:rPr>
                        <a:t>9.1</a:t>
                      </a:r>
                    </a:p>
                  </a:txBody>
                  <a:tcPr/>
                </a:tc>
                <a:tc>
                  <a:txBody>
                    <a:bodyPr/>
                    <a:lstStyle/>
                    <a:p>
                      <a:pPr algn="l"/>
                      <a:r>
                        <a:rPr lang="en-US" dirty="0" smtClean="0">
                          <a:latin typeface="Calibri" pitchFamily="34" charset="0"/>
                        </a:rPr>
                        <a:t>Madera</a:t>
                      </a:r>
                      <a:endParaRPr lang="en-US" dirty="0">
                        <a:latin typeface="Calibri" pitchFamily="34" charset="0"/>
                      </a:endParaRPr>
                    </a:p>
                  </a:txBody>
                  <a:tcPr/>
                </a:tc>
                <a:tc>
                  <a:txBody>
                    <a:bodyPr/>
                    <a:lstStyle/>
                    <a:p>
                      <a:pPr algn="ctr"/>
                      <a:r>
                        <a:rPr lang="en-US" dirty="0" smtClean="0">
                          <a:latin typeface="Calibri" pitchFamily="34" charset="0"/>
                        </a:rPr>
                        <a:t>7,092</a:t>
                      </a:r>
                    </a:p>
                  </a:txBody>
                  <a:tcPr/>
                </a:tc>
                <a:tc>
                  <a:txBody>
                    <a:bodyPr/>
                    <a:lstStyle/>
                    <a:p>
                      <a:pPr algn="ctr"/>
                      <a:r>
                        <a:rPr lang="en-US" dirty="0" smtClean="0">
                          <a:latin typeface="Calibri" pitchFamily="34" charset="0"/>
                        </a:rPr>
                        <a:t>36.2</a:t>
                      </a:r>
                    </a:p>
                  </a:txBody>
                  <a:tcPr/>
                </a:tc>
              </a:tr>
              <a:tr h="407859">
                <a:tc>
                  <a:txBody>
                    <a:bodyPr/>
                    <a:lstStyle/>
                    <a:p>
                      <a:r>
                        <a:rPr lang="en-US" dirty="0" smtClean="0">
                          <a:latin typeface="Calibri" pitchFamily="34" charset="0"/>
                        </a:rPr>
                        <a:t>Atwater</a:t>
                      </a:r>
                      <a:endParaRPr lang="en-US" dirty="0">
                        <a:latin typeface="Calibri" pitchFamily="34" charset="0"/>
                      </a:endParaRPr>
                    </a:p>
                  </a:txBody>
                  <a:tcPr/>
                </a:tc>
                <a:tc>
                  <a:txBody>
                    <a:bodyPr/>
                    <a:lstStyle/>
                    <a:p>
                      <a:pPr algn="ctr"/>
                      <a:r>
                        <a:rPr lang="en-US" dirty="0" smtClean="0">
                          <a:latin typeface="Calibri" pitchFamily="34" charset="0"/>
                        </a:rPr>
                        <a:t>3,378</a:t>
                      </a:r>
                      <a:endParaRPr lang="en-US" dirty="0">
                        <a:latin typeface="Calibri" pitchFamily="34" charset="0"/>
                      </a:endParaRPr>
                    </a:p>
                  </a:txBody>
                  <a:tcPr/>
                </a:tc>
                <a:tc>
                  <a:txBody>
                    <a:bodyPr/>
                    <a:lstStyle/>
                    <a:p>
                      <a:pPr algn="ctr"/>
                      <a:r>
                        <a:rPr lang="en-US" dirty="0" smtClean="0">
                          <a:latin typeface="Calibri" pitchFamily="34" charset="0"/>
                        </a:rPr>
                        <a:t>17.2</a:t>
                      </a:r>
                      <a:endParaRPr lang="en-US" dirty="0">
                        <a:latin typeface="Calibri" pitchFamily="34" charset="0"/>
                      </a:endParaRPr>
                    </a:p>
                  </a:txBody>
                  <a:tcPr/>
                </a:tc>
                <a:tc>
                  <a:txBody>
                    <a:bodyPr/>
                    <a:lstStyle/>
                    <a:p>
                      <a:pPr algn="l"/>
                      <a:r>
                        <a:rPr lang="en-US" dirty="0" smtClean="0">
                          <a:latin typeface="Calibri" pitchFamily="34" charset="0"/>
                        </a:rPr>
                        <a:t>Mendota</a:t>
                      </a:r>
                      <a:endParaRPr lang="en-US" dirty="0">
                        <a:latin typeface="Calibri" pitchFamily="34" charset="0"/>
                      </a:endParaRPr>
                    </a:p>
                  </a:txBody>
                  <a:tcPr/>
                </a:tc>
                <a:tc>
                  <a:txBody>
                    <a:bodyPr/>
                    <a:lstStyle/>
                    <a:p>
                      <a:pPr algn="ctr"/>
                      <a:r>
                        <a:rPr lang="en-US" dirty="0" smtClean="0">
                          <a:latin typeface="Calibri" pitchFamily="34" charset="0"/>
                        </a:rPr>
                        <a:t>910</a:t>
                      </a:r>
                      <a:endParaRPr lang="en-US" dirty="0">
                        <a:latin typeface="Calibri" pitchFamily="34" charset="0"/>
                      </a:endParaRPr>
                    </a:p>
                  </a:txBody>
                  <a:tcPr/>
                </a:tc>
                <a:tc>
                  <a:txBody>
                    <a:bodyPr/>
                    <a:lstStyle/>
                    <a:p>
                      <a:pPr algn="ctr"/>
                      <a:r>
                        <a:rPr lang="en-US" dirty="0" smtClean="0">
                          <a:latin typeface="Calibri" pitchFamily="34" charset="0"/>
                        </a:rPr>
                        <a:t>4.6</a:t>
                      </a:r>
                      <a:endParaRPr lang="en-US" dirty="0">
                        <a:latin typeface="Calibri" pitchFamily="34" charset="0"/>
                      </a:endParaRPr>
                    </a:p>
                  </a:txBody>
                  <a:tcPr/>
                </a:tc>
              </a:tr>
              <a:tr h="410734">
                <a:tc>
                  <a:txBody>
                    <a:bodyPr/>
                    <a:lstStyle/>
                    <a:p>
                      <a:r>
                        <a:rPr lang="en-US" dirty="0" smtClean="0">
                          <a:latin typeface="Calibri" pitchFamily="34" charset="0"/>
                        </a:rPr>
                        <a:t>Clovis</a:t>
                      </a:r>
                      <a:endParaRPr lang="en-US" dirty="0">
                        <a:latin typeface="Calibri" pitchFamily="34" charset="0"/>
                      </a:endParaRPr>
                    </a:p>
                  </a:txBody>
                  <a:tcPr/>
                </a:tc>
                <a:tc>
                  <a:txBody>
                    <a:bodyPr/>
                    <a:lstStyle/>
                    <a:p>
                      <a:pPr algn="ctr"/>
                      <a:r>
                        <a:rPr lang="en-US" dirty="0" smtClean="0">
                          <a:latin typeface="Calibri" pitchFamily="34" charset="0"/>
                        </a:rPr>
                        <a:t>14,051</a:t>
                      </a:r>
                      <a:endParaRPr lang="en-US" dirty="0">
                        <a:latin typeface="Calibri" pitchFamily="34" charset="0"/>
                      </a:endParaRPr>
                    </a:p>
                  </a:txBody>
                  <a:tcPr/>
                </a:tc>
                <a:tc>
                  <a:txBody>
                    <a:bodyPr/>
                    <a:lstStyle/>
                    <a:p>
                      <a:pPr algn="ctr"/>
                      <a:r>
                        <a:rPr lang="en-US" dirty="0" smtClean="0">
                          <a:latin typeface="Calibri" pitchFamily="34" charset="0"/>
                        </a:rPr>
                        <a:t>71.7</a:t>
                      </a:r>
                      <a:endParaRPr lang="en-US" dirty="0">
                        <a:latin typeface="Calibri" pitchFamily="34" charset="0"/>
                      </a:endParaRPr>
                    </a:p>
                  </a:txBody>
                  <a:tcPr/>
                </a:tc>
                <a:tc>
                  <a:txBody>
                    <a:bodyPr/>
                    <a:lstStyle/>
                    <a:p>
                      <a:pPr algn="l"/>
                      <a:r>
                        <a:rPr lang="en-US" dirty="0" smtClean="0">
                          <a:latin typeface="Calibri" pitchFamily="34" charset="0"/>
                        </a:rPr>
                        <a:t>Merced</a:t>
                      </a:r>
                    </a:p>
                  </a:txBody>
                  <a:tcPr/>
                </a:tc>
                <a:tc>
                  <a:txBody>
                    <a:bodyPr/>
                    <a:lstStyle/>
                    <a:p>
                      <a:pPr algn="ctr"/>
                      <a:r>
                        <a:rPr lang="en-US" dirty="0" smtClean="0">
                          <a:latin typeface="Calibri" pitchFamily="34" charset="0"/>
                        </a:rPr>
                        <a:t>9,157</a:t>
                      </a:r>
                      <a:endParaRPr lang="en-US" dirty="0">
                        <a:latin typeface="Calibri" pitchFamily="34" charset="0"/>
                      </a:endParaRPr>
                    </a:p>
                  </a:txBody>
                  <a:tcPr/>
                </a:tc>
                <a:tc>
                  <a:txBody>
                    <a:bodyPr/>
                    <a:lstStyle/>
                    <a:p>
                      <a:pPr algn="ctr"/>
                      <a:r>
                        <a:rPr lang="en-US" dirty="0" smtClean="0">
                          <a:latin typeface="Calibri" pitchFamily="34" charset="0"/>
                        </a:rPr>
                        <a:t>46.7</a:t>
                      </a:r>
                      <a:endParaRPr lang="en-US" dirty="0">
                        <a:latin typeface="Calibri" pitchFamily="34" charset="0"/>
                      </a:endParaRPr>
                    </a:p>
                  </a:txBody>
                  <a:tcPr/>
                </a:tc>
              </a:tr>
              <a:tr h="358796">
                <a:tc>
                  <a:txBody>
                    <a:bodyPr/>
                    <a:lstStyle/>
                    <a:p>
                      <a:r>
                        <a:rPr lang="en-US" dirty="0" smtClean="0">
                          <a:latin typeface="Calibri" pitchFamily="34" charset="0"/>
                        </a:rPr>
                        <a:t>Delano</a:t>
                      </a:r>
                      <a:endParaRPr lang="en-US" dirty="0">
                        <a:latin typeface="Calibri" pitchFamily="34" charset="0"/>
                      </a:endParaRPr>
                    </a:p>
                  </a:txBody>
                  <a:tcPr/>
                </a:tc>
                <a:tc>
                  <a:txBody>
                    <a:bodyPr/>
                    <a:lstStyle/>
                    <a:p>
                      <a:pPr algn="ctr"/>
                      <a:r>
                        <a:rPr lang="en-US" dirty="0" smtClean="0">
                          <a:latin typeface="Calibri" pitchFamily="34" charset="0"/>
                        </a:rPr>
                        <a:t>4,308</a:t>
                      </a:r>
                      <a:endParaRPr lang="en-US" dirty="0">
                        <a:latin typeface="Calibri" pitchFamily="34" charset="0"/>
                      </a:endParaRPr>
                    </a:p>
                  </a:txBody>
                  <a:tcPr/>
                </a:tc>
                <a:tc>
                  <a:txBody>
                    <a:bodyPr/>
                    <a:lstStyle/>
                    <a:p>
                      <a:pPr algn="ctr"/>
                      <a:r>
                        <a:rPr lang="en-US" dirty="0" smtClean="0">
                          <a:latin typeface="Calibri" pitchFamily="34" charset="0"/>
                        </a:rPr>
                        <a:t>22.0</a:t>
                      </a:r>
                      <a:endParaRPr lang="en-US" dirty="0">
                        <a:latin typeface="Calibri" pitchFamily="34" charset="0"/>
                      </a:endParaRPr>
                    </a:p>
                  </a:txBody>
                  <a:tcPr/>
                </a:tc>
                <a:tc>
                  <a:txBody>
                    <a:bodyPr/>
                    <a:lstStyle/>
                    <a:p>
                      <a:pPr algn="l"/>
                      <a:r>
                        <a:rPr lang="en-US" dirty="0" smtClean="0">
                          <a:latin typeface="Calibri" pitchFamily="34" charset="0"/>
                        </a:rPr>
                        <a:t>Modesto</a:t>
                      </a:r>
                      <a:endParaRPr lang="en-US" dirty="0">
                        <a:latin typeface="Calibri" pitchFamily="34" charset="0"/>
                      </a:endParaRPr>
                    </a:p>
                  </a:txBody>
                  <a:tcPr/>
                </a:tc>
                <a:tc>
                  <a:txBody>
                    <a:bodyPr/>
                    <a:lstStyle/>
                    <a:p>
                      <a:pPr algn="ctr"/>
                      <a:r>
                        <a:rPr lang="en-US" dirty="0" smtClean="0">
                          <a:latin typeface="Calibri" pitchFamily="34" charset="0"/>
                        </a:rPr>
                        <a:t>29,002</a:t>
                      </a:r>
                      <a:endParaRPr lang="en-US" dirty="0">
                        <a:latin typeface="Calibri" pitchFamily="34" charset="0"/>
                      </a:endParaRPr>
                    </a:p>
                  </a:txBody>
                  <a:tcPr/>
                </a:tc>
                <a:tc>
                  <a:txBody>
                    <a:bodyPr/>
                    <a:lstStyle/>
                    <a:p>
                      <a:pPr algn="ctr"/>
                      <a:r>
                        <a:rPr lang="en-US" dirty="0" smtClean="0">
                          <a:latin typeface="Calibri" pitchFamily="34" charset="0"/>
                        </a:rPr>
                        <a:t>147.9</a:t>
                      </a:r>
                      <a:endParaRPr lang="en-US" dirty="0">
                        <a:latin typeface="Calibri" pitchFamily="34" charset="0"/>
                      </a:endParaRPr>
                    </a:p>
                  </a:txBody>
                  <a:tcPr/>
                </a:tc>
              </a:tr>
              <a:tr h="358796">
                <a:tc>
                  <a:txBody>
                    <a:bodyPr/>
                    <a:lstStyle/>
                    <a:p>
                      <a:r>
                        <a:rPr lang="en-US" dirty="0" smtClean="0">
                          <a:latin typeface="Calibri" pitchFamily="34" charset="0"/>
                        </a:rPr>
                        <a:t>Fresno</a:t>
                      </a:r>
                      <a:endParaRPr lang="en-US" dirty="0">
                        <a:latin typeface="Calibri" pitchFamily="34" charset="0"/>
                      </a:endParaRPr>
                    </a:p>
                  </a:txBody>
                  <a:tcPr/>
                </a:tc>
                <a:tc>
                  <a:txBody>
                    <a:bodyPr/>
                    <a:lstStyle/>
                    <a:p>
                      <a:pPr algn="ctr"/>
                      <a:r>
                        <a:rPr lang="en-US" dirty="0" smtClean="0">
                          <a:latin typeface="Calibri" pitchFamily="34" charset="0"/>
                        </a:rPr>
                        <a:t>57,251</a:t>
                      </a:r>
                      <a:endParaRPr lang="en-US" dirty="0">
                        <a:latin typeface="Calibri" pitchFamily="34" charset="0"/>
                      </a:endParaRPr>
                    </a:p>
                  </a:txBody>
                  <a:tcPr/>
                </a:tc>
                <a:tc>
                  <a:txBody>
                    <a:bodyPr/>
                    <a:lstStyle/>
                    <a:p>
                      <a:pPr algn="ctr"/>
                      <a:r>
                        <a:rPr lang="en-US" dirty="0" smtClean="0">
                          <a:latin typeface="Calibri" pitchFamily="34" charset="0"/>
                        </a:rPr>
                        <a:t>292.0</a:t>
                      </a:r>
                      <a:endParaRPr lang="en-US" dirty="0">
                        <a:latin typeface="Calibri" pitchFamily="34" charset="0"/>
                      </a:endParaRPr>
                    </a:p>
                  </a:txBody>
                  <a:tcPr/>
                </a:tc>
                <a:tc>
                  <a:txBody>
                    <a:bodyPr/>
                    <a:lstStyle/>
                    <a:p>
                      <a:pPr algn="l"/>
                      <a:r>
                        <a:rPr lang="en-US" dirty="0" smtClean="0">
                          <a:latin typeface="Calibri" pitchFamily="34" charset="0"/>
                        </a:rPr>
                        <a:t>San Joaquin</a:t>
                      </a:r>
                      <a:endParaRPr lang="en-US" dirty="0">
                        <a:latin typeface="Calibri" pitchFamily="34" charset="0"/>
                      </a:endParaRPr>
                    </a:p>
                  </a:txBody>
                  <a:tcPr/>
                </a:tc>
                <a:tc>
                  <a:txBody>
                    <a:bodyPr/>
                    <a:lstStyle/>
                    <a:p>
                      <a:pPr algn="ctr"/>
                      <a:r>
                        <a:rPr lang="en-US" dirty="0" smtClean="0">
                          <a:latin typeface="Calibri" pitchFamily="34" charset="0"/>
                        </a:rPr>
                        <a:t>362</a:t>
                      </a:r>
                      <a:endParaRPr lang="en-US" dirty="0">
                        <a:latin typeface="Calibri" pitchFamily="34" charset="0"/>
                      </a:endParaRPr>
                    </a:p>
                  </a:txBody>
                  <a:tcPr/>
                </a:tc>
                <a:tc>
                  <a:txBody>
                    <a:bodyPr/>
                    <a:lstStyle/>
                    <a:p>
                      <a:pPr algn="ctr"/>
                      <a:r>
                        <a:rPr lang="en-US" dirty="0" smtClean="0">
                          <a:latin typeface="Calibri" pitchFamily="34" charset="0"/>
                        </a:rPr>
                        <a:t>1.8</a:t>
                      </a:r>
                      <a:endParaRPr lang="en-US" dirty="0">
                        <a:latin typeface="Calibri" pitchFamily="34" charset="0"/>
                      </a:endParaRPr>
                    </a:p>
                  </a:txBody>
                  <a:tcPr/>
                </a:tc>
              </a:tr>
              <a:tr h="358796">
                <a:tc>
                  <a:txBody>
                    <a:bodyPr/>
                    <a:lstStyle/>
                    <a:p>
                      <a:r>
                        <a:rPr lang="en-US" dirty="0" smtClean="0">
                          <a:latin typeface="Calibri" pitchFamily="34" charset="0"/>
                        </a:rPr>
                        <a:t>Hanford</a:t>
                      </a:r>
                      <a:endParaRPr lang="en-US" dirty="0">
                        <a:latin typeface="Calibri" pitchFamily="34" charset="0"/>
                      </a:endParaRPr>
                    </a:p>
                  </a:txBody>
                  <a:tcPr/>
                </a:tc>
                <a:tc>
                  <a:txBody>
                    <a:bodyPr/>
                    <a:lstStyle/>
                    <a:p>
                      <a:pPr algn="ctr"/>
                      <a:r>
                        <a:rPr lang="en-US" dirty="0" smtClean="0">
                          <a:latin typeface="Calibri" pitchFamily="34" charset="0"/>
                        </a:rPr>
                        <a:t>7,382</a:t>
                      </a:r>
                      <a:endParaRPr lang="en-US" dirty="0">
                        <a:latin typeface="Calibri" pitchFamily="34" charset="0"/>
                      </a:endParaRPr>
                    </a:p>
                  </a:txBody>
                  <a:tcPr/>
                </a:tc>
                <a:tc>
                  <a:txBody>
                    <a:bodyPr/>
                    <a:lstStyle/>
                    <a:p>
                      <a:pPr algn="ctr"/>
                      <a:r>
                        <a:rPr lang="en-US" dirty="0" smtClean="0">
                          <a:latin typeface="Calibri" pitchFamily="34" charset="0"/>
                        </a:rPr>
                        <a:t>37.7</a:t>
                      </a:r>
                      <a:endParaRPr lang="en-US" dirty="0">
                        <a:latin typeface="Calibri" pitchFamily="34" charset="0"/>
                      </a:endParaRPr>
                    </a:p>
                  </a:txBody>
                  <a:tcPr/>
                </a:tc>
                <a:tc>
                  <a:txBody>
                    <a:bodyPr/>
                    <a:lstStyle/>
                    <a:p>
                      <a:pPr algn="l"/>
                      <a:r>
                        <a:rPr lang="en-US" dirty="0" smtClean="0">
                          <a:latin typeface="Calibri" pitchFamily="34" charset="0"/>
                        </a:rPr>
                        <a:t>Turlock</a:t>
                      </a:r>
                      <a:endParaRPr lang="en-US" dirty="0">
                        <a:latin typeface="Calibri" pitchFamily="34" charset="0"/>
                      </a:endParaRPr>
                    </a:p>
                  </a:txBody>
                  <a:tcPr/>
                </a:tc>
                <a:tc>
                  <a:txBody>
                    <a:bodyPr/>
                    <a:lstStyle/>
                    <a:p>
                      <a:pPr algn="ctr"/>
                      <a:r>
                        <a:rPr lang="en-US" dirty="0" smtClean="0">
                          <a:latin typeface="Calibri" pitchFamily="34" charset="0"/>
                        </a:rPr>
                        <a:t>10,616</a:t>
                      </a:r>
                      <a:endParaRPr lang="en-US" dirty="0">
                        <a:latin typeface="Calibri" pitchFamily="34" charset="0"/>
                      </a:endParaRPr>
                    </a:p>
                  </a:txBody>
                  <a:tcPr/>
                </a:tc>
                <a:tc>
                  <a:txBody>
                    <a:bodyPr/>
                    <a:lstStyle/>
                    <a:p>
                      <a:pPr algn="ctr"/>
                      <a:r>
                        <a:rPr lang="en-US" dirty="0" smtClean="0">
                          <a:latin typeface="Calibri" pitchFamily="34" charset="0"/>
                        </a:rPr>
                        <a:t>54.1</a:t>
                      </a:r>
                      <a:endParaRPr lang="en-US" dirty="0">
                        <a:latin typeface="Calibri" pitchFamily="34" charset="0"/>
                      </a:endParaRPr>
                    </a:p>
                  </a:txBody>
                  <a:tcPr/>
                </a:tc>
              </a:tr>
              <a:tr h="358796">
                <a:tc>
                  <a:txBody>
                    <a:bodyPr/>
                    <a:lstStyle/>
                    <a:p>
                      <a:r>
                        <a:rPr lang="en-US" dirty="0" smtClean="0">
                          <a:latin typeface="Calibri" pitchFamily="34" charset="0"/>
                        </a:rPr>
                        <a:t>Livingston</a:t>
                      </a:r>
                      <a:endParaRPr lang="en-US" dirty="0">
                        <a:latin typeface="Calibri" pitchFamily="34" charset="0"/>
                      </a:endParaRPr>
                    </a:p>
                  </a:txBody>
                  <a:tcPr/>
                </a:tc>
                <a:tc>
                  <a:txBody>
                    <a:bodyPr/>
                    <a:lstStyle/>
                    <a:p>
                      <a:pPr algn="ctr"/>
                      <a:r>
                        <a:rPr lang="en-US" dirty="0" smtClean="0">
                          <a:latin typeface="Calibri" pitchFamily="34" charset="0"/>
                        </a:rPr>
                        <a:t>1,593</a:t>
                      </a:r>
                      <a:endParaRPr lang="en-US" dirty="0">
                        <a:latin typeface="Calibri" pitchFamily="34" charset="0"/>
                      </a:endParaRPr>
                    </a:p>
                  </a:txBody>
                  <a:tcPr/>
                </a:tc>
                <a:tc>
                  <a:txBody>
                    <a:bodyPr/>
                    <a:lstStyle/>
                    <a:p>
                      <a:pPr algn="ctr"/>
                      <a:r>
                        <a:rPr lang="en-US" dirty="0" smtClean="0">
                          <a:latin typeface="Calibri" pitchFamily="34" charset="0"/>
                        </a:rPr>
                        <a:t>8.1</a:t>
                      </a:r>
                      <a:endParaRPr lang="en-US" dirty="0">
                        <a:latin typeface="Calibri" pitchFamily="34" charset="0"/>
                      </a:endParaRPr>
                    </a:p>
                  </a:txBody>
                  <a:tcPr/>
                </a:tc>
                <a:tc>
                  <a:txBody>
                    <a:bodyPr/>
                    <a:lstStyle/>
                    <a:p>
                      <a:pPr algn="l"/>
                      <a:r>
                        <a:rPr lang="en-US" dirty="0" smtClean="0">
                          <a:latin typeface="Calibri" pitchFamily="34" charset="0"/>
                        </a:rPr>
                        <a:t>Visalia</a:t>
                      </a:r>
                      <a:endParaRPr lang="en-US" dirty="0">
                        <a:latin typeface="Calibri" pitchFamily="34" charset="0"/>
                      </a:endParaRPr>
                    </a:p>
                  </a:txBody>
                  <a:tcPr/>
                </a:tc>
                <a:tc>
                  <a:txBody>
                    <a:bodyPr/>
                    <a:lstStyle/>
                    <a:p>
                      <a:pPr algn="ctr"/>
                      <a:r>
                        <a:rPr lang="en-US" dirty="0" smtClean="0">
                          <a:latin typeface="Calibri" pitchFamily="34" charset="0"/>
                        </a:rPr>
                        <a:t>18,256</a:t>
                      </a:r>
                      <a:endParaRPr lang="en-US" dirty="0">
                        <a:latin typeface="Calibri" pitchFamily="34" charset="0"/>
                      </a:endParaRPr>
                    </a:p>
                  </a:txBody>
                  <a:tcPr/>
                </a:tc>
                <a:tc>
                  <a:txBody>
                    <a:bodyPr/>
                    <a:lstStyle/>
                    <a:p>
                      <a:pPr algn="ctr"/>
                      <a:r>
                        <a:rPr lang="en-US" dirty="0" smtClean="0">
                          <a:latin typeface="Calibri" pitchFamily="34" charset="0"/>
                        </a:rPr>
                        <a:t>93.1</a:t>
                      </a:r>
                      <a:endParaRPr lang="en-US" dirty="0">
                        <a:latin typeface="Calibri" pitchFamily="34" charset="0"/>
                      </a:endParaRPr>
                    </a:p>
                  </a:txBody>
                  <a:tcPr/>
                </a:tc>
              </a:tr>
              <a:tr h="358796">
                <a:tc>
                  <a:txBody>
                    <a:bodyPr/>
                    <a:lstStyle/>
                    <a:p>
                      <a:endParaRPr lang="en-US" dirty="0">
                        <a:latin typeface="Calibri" pitchFamily="34" charset="0"/>
                      </a:endParaRPr>
                    </a:p>
                  </a:txBody>
                  <a:tcPr/>
                </a:tc>
                <a:tc>
                  <a:txBody>
                    <a:bodyPr/>
                    <a:lstStyle/>
                    <a:p>
                      <a:endParaRPr lang="en-US" dirty="0">
                        <a:latin typeface="Calibri" pitchFamily="34" charset="0"/>
                      </a:endParaRPr>
                    </a:p>
                  </a:txBody>
                  <a:tcPr/>
                </a:tc>
                <a:tc>
                  <a:txBody>
                    <a:bodyPr/>
                    <a:lstStyle/>
                    <a:p>
                      <a:endParaRPr lang="en-US" dirty="0">
                        <a:latin typeface="Calibri" pitchFamily="34" charset="0"/>
                      </a:endParaRPr>
                    </a:p>
                  </a:txBody>
                  <a:tcPr/>
                </a:tc>
                <a:tc>
                  <a:txBody>
                    <a:bodyPr/>
                    <a:lstStyle/>
                    <a:p>
                      <a:pPr algn="l"/>
                      <a:r>
                        <a:rPr lang="en-US" b="1" dirty="0" smtClean="0">
                          <a:latin typeface="Calibri" pitchFamily="34" charset="0"/>
                        </a:rPr>
                        <a:t>TOTAL</a:t>
                      </a:r>
                      <a:endParaRPr lang="en-US" b="1" dirty="0">
                        <a:latin typeface="Calibri" pitchFamily="34" charset="0"/>
                      </a:endParaRPr>
                    </a:p>
                  </a:txBody>
                  <a:tcPr/>
                </a:tc>
                <a:tc>
                  <a:txBody>
                    <a:bodyPr/>
                    <a:lstStyle/>
                    <a:p>
                      <a:pPr algn="ctr"/>
                      <a:r>
                        <a:rPr lang="en-US" b="1" dirty="0" smtClean="0">
                          <a:latin typeface="Calibri" pitchFamily="34" charset="0"/>
                        </a:rPr>
                        <a:t>165,138</a:t>
                      </a:r>
                      <a:endParaRPr lang="en-US" b="1" dirty="0">
                        <a:latin typeface="Calibri" pitchFamily="34" charset="0"/>
                      </a:endParaRPr>
                    </a:p>
                  </a:txBody>
                  <a:tcPr/>
                </a:tc>
                <a:tc>
                  <a:txBody>
                    <a:bodyPr/>
                    <a:lstStyle/>
                    <a:p>
                      <a:pPr algn="ctr"/>
                      <a:r>
                        <a:rPr lang="en-US" b="1" dirty="0" smtClean="0">
                          <a:latin typeface="Calibri" pitchFamily="34" charset="0"/>
                        </a:rPr>
                        <a:t>842.2</a:t>
                      </a:r>
                      <a:endParaRPr lang="en-US" b="1" dirty="0">
                        <a:latin typeface="Calibri" pitchFamily="34" charset="0"/>
                      </a:endParaRPr>
                    </a:p>
                  </a:txBody>
                  <a:tcPr/>
                </a:tc>
              </a:tr>
            </a:tbl>
          </a:graphicData>
        </a:graphic>
      </p:graphicFrame>
      <p:sp>
        <p:nvSpPr>
          <p:cNvPr id="4" name="TextBox 3"/>
          <p:cNvSpPr txBox="1"/>
          <p:nvPr/>
        </p:nvSpPr>
        <p:spPr>
          <a:xfrm>
            <a:off x="3355021" y="5302542"/>
            <a:ext cx="5067084" cy="646331"/>
          </a:xfrm>
          <a:prstGeom prst="rect">
            <a:avLst/>
          </a:prstGeom>
          <a:noFill/>
        </p:spPr>
        <p:txBody>
          <a:bodyPr wrap="square" rtlCol="0">
            <a:spAutoFit/>
          </a:bodyPr>
          <a:lstStyle/>
          <a:p>
            <a:pPr algn="r"/>
            <a:r>
              <a:rPr lang="en-US" sz="1800" b="1" dirty="0" smtClean="0">
                <a:latin typeface="Calibri"/>
                <a:cs typeface="Calibri"/>
              </a:rPr>
              <a:t>Regional Economic Impact: $1.56B</a:t>
            </a:r>
          </a:p>
          <a:p>
            <a:pPr algn="r"/>
            <a:r>
              <a:rPr lang="en-US" sz="1800" b="1" dirty="0" smtClean="0">
                <a:latin typeface="Calibri"/>
                <a:cs typeface="Calibri"/>
              </a:rPr>
              <a:t>Annual Clean Energy Production: ~1 Billion kWh</a:t>
            </a:r>
            <a:endParaRPr lang="en-US" sz="1800" b="1" dirty="0">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7</a:t>
            </a:fld>
            <a:endParaRPr lang="en-US" sz="1200" dirty="0">
              <a:solidFill>
                <a:srgbClr val="898989"/>
              </a:solidFill>
            </a:endParaRPr>
          </a:p>
        </p:txBody>
      </p:sp>
      <p:sp>
        <p:nvSpPr>
          <p:cNvPr id="7" name="TextBox 6"/>
          <p:cNvSpPr txBox="1"/>
          <p:nvPr/>
        </p:nvSpPr>
        <p:spPr>
          <a:xfrm>
            <a:off x="1424600" y="5924438"/>
            <a:ext cx="7671659" cy="369332"/>
          </a:xfrm>
          <a:prstGeom prst="rect">
            <a:avLst/>
          </a:prstGeom>
          <a:noFill/>
        </p:spPr>
        <p:txBody>
          <a:bodyPr wrap="square" rtlCol="0">
            <a:spAutoFit/>
          </a:bodyPr>
          <a:lstStyle/>
          <a:p>
            <a:pPr algn="ctr"/>
            <a:r>
              <a:rPr lang="en-US" sz="1800" i="1" dirty="0" smtClean="0">
                <a:latin typeface="Calibri" pitchFamily="34" charset="0"/>
              </a:rPr>
              <a:t>Additional opportunities in the commercial, government, and utility sectors</a:t>
            </a:r>
            <a:endParaRPr lang="en-US" sz="1800" i="1" dirty="0">
              <a:latin typeface="Calibri" pitchFamily="34" charset="0"/>
            </a:endParaRPr>
          </a:p>
        </p:txBody>
      </p:sp>
    </p:spTree>
    <p:extLst>
      <p:ext uri="{BB962C8B-B14F-4D97-AF65-F5344CB8AC3E}">
        <p14:creationId xmlns:p14="http://schemas.microsoft.com/office/powerpoint/2010/main" val="4274509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smtClean="0">
                <a:latin typeface="Calibri"/>
                <a:cs typeface="Calibri"/>
              </a:rPr>
              <a:t>Participant View &amp; Tools</a:t>
            </a:r>
            <a:endParaRPr lang="en-US" sz="2800" b="0" dirty="0">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8</a:t>
            </a:fld>
            <a:endParaRPr lang="en-US" sz="1200" dirty="0">
              <a:solidFill>
                <a:srgbClr val="898989"/>
              </a:solidFill>
            </a:endParaRPr>
          </a:p>
        </p:txBody>
      </p:sp>
      <p:pic>
        <p:nvPicPr>
          <p:cNvPr id="10" name="Picture 9"/>
          <p:cNvPicPr>
            <a:picLocks noChangeAspect="1"/>
          </p:cNvPicPr>
          <p:nvPr/>
        </p:nvPicPr>
        <p:blipFill>
          <a:blip r:embed="rId3"/>
          <a:stretch>
            <a:fillRect/>
          </a:stretch>
        </p:blipFill>
        <p:spPr>
          <a:xfrm>
            <a:off x="127000" y="1473200"/>
            <a:ext cx="3492500" cy="2409929"/>
          </a:xfrm>
          <a:prstGeom prst="rect">
            <a:avLst/>
          </a:prstGeom>
          <a:ln>
            <a:solidFill>
              <a:schemeClr val="accent5">
                <a:lumMod val="50000"/>
              </a:schemeClr>
            </a:solidFill>
          </a:ln>
        </p:spPr>
      </p:pic>
      <p:pic>
        <p:nvPicPr>
          <p:cNvPr id="11" name="Picture 10"/>
          <p:cNvPicPr>
            <a:picLocks noChangeAspect="1"/>
          </p:cNvPicPr>
          <p:nvPr/>
        </p:nvPicPr>
        <p:blipFill>
          <a:blip r:embed="rId4"/>
          <a:stretch>
            <a:fillRect/>
          </a:stretch>
        </p:blipFill>
        <p:spPr>
          <a:xfrm>
            <a:off x="4457700" y="1409701"/>
            <a:ext cx="3403600" cy="2464923"/>
          </a:xfrm>
          <a:prstGeom prst="rect">
            <a:avLst/>
          </a:prstGeom>
          <a:ln>
            <a:solidFill>
              <a:schemeClr val="accent1">
                <a:lumMod val="50000"/>
              </a:schemeClr>
            </a:solidFill>
          </a:ln>
        </p:spPr>
      </p:pic>
      <p:pic>
        <p:nvPicPr>
          <p:cNvPr id="12" name="Picture 11"/>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432299" y="4000500"/>
            <a:ext cx="3426352" cy="2349500"/>
          </a:xfrm>
          <a:prstGeom prst="rect">
            <a:avLst/>
          </a:prstGeom>
          <a:ln>
            <a:solidFill>
              <a:schemeClr val="accent1">
                <a:lumMod val="50000"/>
              </a:schemeClr>
            </a:solidFill>
          </a:ln>
        </p:spPr>
      </p:pic>
      <p:pic>
        <p:nvPicPr>
          <p:cNvPr id="13" name="Picture 12"/>
          <p:cNvPicPr>
            <a:picLocks noChangeAspect="1"/>
          </p:cNvPicPr>
          <p:nvPr/>
        </p:nvPicPr>
        <p:blipFill>
          <a:blip r:embed="rId6"/>
          <a:stretch>
            <a:fillRect/>
          </a:stretch>
        </p:blipFill>
        <p:spPr>
          <a:xfrm>
            <a:off x="332972" y="4102100"/>
            <a:ext cx="3011124" cy="2019300"/>
          </a:xfrm>
          <a:prstGeom prst="rect">
            <a:avLst/>
          </a:prstGeom>
          <a:ln>
            <a:solidFill>
              <a:schemeClr val="accent1">
                <a:lumMod val="50000"/>
              </a:schemeClr>
            </a:solidFill>
          </a:ln>
        </p:spPr>
      </p:pic>
      <p:sp>
        <p:nvSpPr>
          <p:cNvPr id="15" name="Rectangular Callout 14"/>
          <p:cNvSpPr/>
          <p:nvPr/>
        </p:nvSpPr>
        <p:spPr bwMode="auto">
          <a:xfrm>
            <a:off x="1854200" y="1066800"/>
            <a:ext cx="2184400" cy="444500"/>
          </a:xfrm>
          <a:prstGeom prst="wedgeRectCallout">
            <a:avLst>
              <a:gd name="adj1" fmla="val -73296"/>
              <a:gd name="adj2" fmla="val 132102"/>
            </a:avLst>
          </a:prstGeom>
          <a:solidFill>
            <a:schemeClr val="bg1">
              <a:lumMod val="95000"/>
            </a:schemeClr>
          </a:solidFill>
          <a:ln w="9525"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100" dirty="0">
                <a:solidFill>
                  <a:schemeClr val="accent2">
                    <a:lumMod val="75000"/>
                  </a:schemeClr>
                </a:solidFill>
                <a:ea typeface="ＭＳ Ｐゴシック" pitchFamily="28" charset="-128"/>
              </a:rPr>
              <a:t>City/County Landing Page</a:t>
            </a:r>
          </a:p>
          <a:p>
            <a:pPr eaLnBrk="0" hangingPunct="0"/>
            <a:r>
              <a:rPr lang="en-US" sz="1050" i="1" dirty="0">
                <a:solidFill>
                  <a:schemeClr val="accent2">
                    <a:lumMod val="75000"/>
                  </a:schemeClr>
                </a:solidFill>
                <a:ea typeface="ＭＳ Ｐゴシック" pitchFamily="28" charset="-128"/>
              </a:rPr>
              <a:t>Community Stats &amp; Resources </a:t>
            </a:r>
          </a:p>
        </p:txBody>
      </p:sp>
      <p:sp>
        <p:nvSpPr>
          <p:cNvPr id="16" name="Rectangular Callout 15"/>
          <p:cNvSpPr/>
          <p:nvPr/>
        </p:nvSpPr>
        <p:spPr bwMode="auto">
          <a:xfrm>
            <a:off x="6515100" y="1066800"/>
            <a:ext cx="2184400" cy="444500"/>
          </a:xfrm>
          <a:prstGeom prst="wedgeRectCallout">
            <a:avLst>
              <a:gd name="adj1" fmla="val -74459"/>
              <a:gd name="adj2" fmla="val 120674"/>
            </a:avLst>
          </a:prstGeom>
          <a:solidFill>
            <a:schemeClr val="bg1">
              <a:lumMod val="95000"/>
            </a:schemeClr>
          </a:solidFill>
          <a:ln w="9525"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100" dirty="0" smtClean="0">
                <a:solidFill>
                  <a:schemeClr val="accent2">
                    <a:lumMod val="75000"/>
                  </a:schemeClr>
                </a:solidFill>
                <a:ea typeface="ＭＳ Ｐゴシック" pitchFamily="28" charset="-128"/>
              </a:rPr>
              <a:t>Customized Roadmap</a:t>
            </a:r>
            <a:endParaRPr lang="en-US" sz="1100" dirty="0">
              <a:solidFill>
                <a:schemeClr val="accent2">
                  <a:lumMod val="75000"/>
                </a:schemeClr>
              </a:solidFill>
              <a:ea typeface="ＭＳ Ｐゴシック" pitchFamily="28" charset="-128"/>
            </a:endParaRPr>
          </a:p>
          <a:p>
            <a:pPr eaLnBrk="0" hangingPunct="0"/>
            <a:r>
              <a:rPr lang="en-US" sz="1050" i="1" dirty="0" smtClean="0">
                <a:solidFill>
                  <a:schemeClr val="accent2">
                    <a:lumMod val="75000"/>
                  </a:schemeClr>
                </a:solidFill>
                <a:ea typeface="ＭＳ Ｐゴシック" pitchFamily="28" charset="-128"/>
              </a:rPr>
              <a:t>Interactive &amp; Updated Real-time</a:t>
            </a:r>
            <a:endParaRPr lang="en-US" sz="1050" i="1" dirty="0">
              <a:solidFill>
                <a:schemeClr val="accent2">
                  <a:lumMod val="75000"/>
                </a:schemeClr>
              </a:solidFill>
              <a:ea typeface="ＭＳ Ｐゴシック" pitchFamily="28" charset="-128"/>
            </a:endParaRPr>
          </a:p>
        </p:txBody>
      </p:sp>
      <p:sp>
        <p:nvSpPr>
          <p:cNvPr id="17" name="Rectangular Callout 16"/>
          <p:cNvSpPr/>
          <p:nvPr/>
        </p:nvSpPr>
        <p:spPr bwMode="auto">
          <a:xfrm>
            <a:off x="6692900" y="3695700"/>
            <a:ext cx="2298700" cy="635000"/>
          </a:xfrm>
          <a:prstGeom prst="wedgeRectCallout">
            <a:avLst>
              <a:gd name="adj1" fmla="val -58756"/>
              <a:gd name="adj2" fmla="val 94959"/>
            </a:avLst>
          </a:prstGeom>
          <a:solidFill>
            <a:schemeClr val="bg1">
              <a:lumMod val="95000"/>
            </a:schemeClr>
          </a:solidFill>
          <a:ln w="9525"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100" dirty="0" smtClean="0">
                <a:solidFill>
                  <a:schemeClr val="accent2">
                    <a:lumMod val="75000"/>
                  </a:schemeClr>
                </a:solidFill>
                <a:ea typeface="ＭＳ Ｐゴシック" pitchFamily="28" charset="-128"/>
              </a:rPr>
              <a:t>Resources for Taking Action</a:t>
            </a:r>
          </a:p>
          <a:p>
            <a:pPr eaLnBrk="0" hangingPunct="0"/>
            <a:r>
              <a:rPr lang="en-US" sz="1050" i="1" dirty="0" smtClean="0">
                <a:solidFill>
                  <a:schemeClr val="accent2">
                    <a:lumMod val="75000"/>
                  </a:schemeClr>
                </a:solidFill>
                <a:ea typeface="ＭＳ Ｐゴシック" pitchFamily="28" charset="-128"/>
              </a:rPr>
              <a:t>Organized by Goal &amp; Available for Download</a:t>
            </a:r>
            <a:endParaRPr lang="en-US" sz="1050" i="1" dirty="0">
              <a:solidFill>
                <a:schemeClr val="accent2">
                  <a:lumMod val="75000"/>
                </a:schemeClr>
              </a:solidFill>
              <a:ea typeface="ＭＳ Ｐゴシック" pitchFamily="28" charset="-128"/>
            </a:endParaRPr>
          </a:p>
        </p:txBody>
      </p:sp>
      <p:sp>
        <p:nvSpPr>
          <p:cNvPr id="18" name="Rectangular Callout 17"/>
          <p:cNvSpPr/>
          <p:nvPr/>
        </p:nvSpPr>
        <p:spPr bwMode="auto">
          <a:xfrm>
            <a:off x="1841500" y="3606800"/>
            <a:ext cx="2476500" cy="444500"/>
          </a:xfrm>
          <a:prstGeom prst="wedgeRectCallout">
            <a:avLst>
              <a:gd name="adj1" fmla="val -70732"/>
              <a:gd name="adj2" fmla="val 140673"/>
            </a:avLst>
          </a:prstGeom>
          <a:solidFill>
            <a:schemeClr val="bg1">
              <a:lumMod val="95000"/>
            </a:schemeClr>
          </a:solidFill>
          <a:ln w="9525"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100" dirty="0" smtClean="0">
                <a:solidFill>
                  <a:schemeClr val="accent2">
                    <a:lumMod val="75000"/>
                  </a:schemeClr>
                </a:solidFill>
                <a:ea typeface="ＭＳ Ｐゴシック" pitchFamily="28" charset="-128"/>
              </a:rPr>
              <a:t>Solar Roadmap Leaderboard</a:t>
            </a:r>
          </a:p>
          <a:p>
            <a:pPr eaLnBrk="0" hangingPunct="0"/>
            <a:r>
              <a:rPr lang="en-US" sz="1050" i="1" dirty="0" smtClean="0">
                <a:solidFill>
                  <a:schemeClr val="accent2">
                    <a:lumMod val="75000"/>
                  </a:schemeClr>
                </a:solidFill>
                <a:ea typeface="ＭＳ Ｐゴシック" pitchFamily="28" charset="-128"/>
              </a:rPr>
              <a:t>View by Region, Pop., Type, Progress </a:t>
            </a:r>
            <a:endParaRPr lang="en-US" sz="1050" i="1" dirty="0">
              <a:solidFill>
                <a:schemeClr val="accent2">
                  <a:lumMod val="75000"/>
                </a:schemeClr>
              </a:solidFill>
              <a:ea typeface="ＭＳ Ｐゴシック" pitchFamily="28" charset="-128"/>
            </a:endParaRPr>
          </a:p>
        </p:txBody>
      </p:sp>
    </p:spTree>
    <p:extLst>
      <p:ext uri="{BB962C8B-B14F-4D97-AF65-F5344CB8AC3E}">
        <p14:creationId xmlns:p14="http://schemas.microsoft.com/office/powerpoint/2010/main" val="21086425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err="1" smtClean="0">
                <a:latin typeface="Calibri"/>
                <a:cs typeface="Calibri"/>
              </a:rPr>
              <a:t>www.SolarRoadmap.com</a:t>
            </a:r>
            <a:endParaRPr lang="en-US" sz="2800" b="0" dirty="0">
              <a:latin typeface="Calibri"/>
              <a:cs typeface="Calibri"/>
            </a:endParaRPr>
          </a:p>
        </p:txBody>
      </p:sp>
      <p:sp>
        <p:nvSpPr>
          <p:cNvPr id="8"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latin typeface="Calibri"/>
                <a:cs typeface="Calibri"/>
              </a:rPr>
              <a:pPr algn="r" eaLnBrk="1" hangingPunct="1"/>
              <a:t>9</a:t>
            </a:fld>
            <a:endParaRPr lang="en-US" sz="1200" dirty="0">
              <a:solidFill>
                <a:srgbClr val="898989"/>
              </a:solidFill>
              <a:latin typeface="Calibri"/>
              <a:cs typeface="Calibri"/>
            </a:endParaRPr>
          </a:p>
        </p:txBody>
      </p:sp>
      <p:pic>
        <p:nvPicPr>
          <p:cNvPr id="4" name="Picture 3"/>
          <p:cNvPicPr>
            <a:picLocks noChangeAspect="1"/>
          </p:cNvPicPr>
          <p:nvPr/>
        </p:nvPicPr>
        <p:blipFill>
          <a:blip r:embed="rId3"/>
          <a:stretch>
            <a:fillRect/>
          </a:stretch>
        </p:blipFill>
        <p:spPr>
          <a:xfrm>
            <a:off x="68040" y="1793166"/>
            <a:ext cx="4630959" cy="3303102"/>
          </a:xfrm>
          <a:prstGeom prst="rect">
            <a:avLst/>
          </a:prstGeom>
        </p:spPr>
      </p:pic>
      <p:pic>
        <p:nvPicPr>
          <p:cNvPr id="5" name="Picture 4"/>
          <p:cNvPicPr>
            <a:picLocks noChangeAspect="1"/>
          </p:cNvPicPr>
          <p:nvPr/>
        </p:nvPicPr>
        <p:blipFill>
          <a:blip r:embed="rId4" cstate="print"/>
          <a:stretch>
            <a:fillRect/>
          </a:stretch>
        </p:blipFill>
        <p:spPr>
          <a:xfrm>
            <a:off x="7333463" y="4139790"/>
            <a:ext cx="1467637" cy="29886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365133" y="2071715"/>
            <a:ext cx="1543667" cy="388075"/>
          </a:xfrm>
          <a:prstGeom prst="rect">
            <a:avLst/>
          </a:prstGeom>
        </p:spPr>
      </p:pic>
      <p:pic>
        <p:nvPicPr>
          <p:cNvPr id="7" name="Picture 6"/>
          <p:cNvPicPr>
            <a:picLocks noChangeAspect="1"/>
          </p:cNvPicPr>
          <p:nvPr/>
        </p:nvPicPr>
        <p:blipFill>
          <a:blip r:embed="rId6" cstate="print"/>
          <a:stretch>
            <a:fillRect/>
          </a:stretch>
        </p:blipFill>
        <p:spPr>
          <a:xfrm>
            <a:off x="7131847" y="2096367"/>
            <a:ext cx="1021553" cy="367759"/>
          </a:xfrm>
          <a:prstGeom prst="rect">
            <a:avLst/>
          </a:prstGeom>
        </p:spPr>
      </p:pic>
      <p:pic>
        <p:nvPicPr>
          <p:cNvPr id="10" name="Picture 9"/>
          <p:cNvPicPr>
            <a:picLocks noChangeAspect="1"/>
          </p:cNvPicPr>
          <p:nvPr/>
        </p:nvPicPr>
        <p:blipFill>
          <a:blip r:embed="rId7" cstate="print"/>
          <a:stretch>
            <a:fillRect/>
          </a:stretch>
        </p:blipFill>
        <p:spPr>
          <a:xfrm>
            <a:off x="5382795" y="4095295"/>
            <a:ext cx="1551405" cy="316746"/>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931220" y="3450055"/>
            <a:ext cx="621169" cy="448845"/>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871614" y="3426901"/>
            <a:ext cx="560900" cy="560900"/>
          </a:xfrm>
          <a:prstGeom prst="rect">
            <a:avLst/>
          </a:prstGeom>
        </p:spPr>
      </p:pic>
      <p:pic>
        <p:nvPicPr>
          <p:cNvPr id="13" name="Picture 12"/>
          <p:cNvPicPr>
            <a:picLocks noChangeAspect="1"/>
          </p:cNvPicPr>
          <p:nvPr/>
        </p:nvPicPr>
        <p:blipFill>
          <a:blip r:embed="rId10" cstate="print"/>
          <a:stretch>
            <a:fillRect/>
          </a:stretch>
        </p:blipFill>
        <p:spPr>
          <a:xfrm>
            <a:off x="5441523" y="2791429"/>
            <a:ext cx="1365678" cy="390194"/>
          </a:xfrm>
          <a:prstGeom prst="rect">
            <a:avLst/>
          </a:prstGeom>
        </p:spPr>
      </p:pic>
      <p:pic>
        <p:nvPicPr>
          <p:cNvPr id="14" name="Picture 13"/>
          <p:cNvPicPr>
            <a:picLocks noChangeAspect="1"/>
          </p:cNvPicPr>
          <p:nvPr/>
        </p:nvPicPr>
        <p:blipFill>
          <a:blip r:embed="rId11" cstate="print"/>
          <a:stretch>
            <a:fillRect/>
          </a:stretch>
        </p:blipFill>
        <p:spPr>
          <a:xfrm>
            <a:off x="7006023" y="2743799"/>
            <a:ext cx="918777" cy="445033"/>
          </a:xfrm>
          <a:prstGeom prst="rect">
            <a:avLst/>
          </a:prstGeom>
        </p:spPr>
      </p:pic>
      <p:pic>
        <p:nvPicPr>
          <p:cNvPr id="15" name="Picture 14"/>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8314907" y="2694402"/>
            <a:ext cx="480882" cy="632998"/>
          </a:xfrm>
          <a:prstGeom prst="rect">
            <a:avLst/>
          </a:prstGeom>
        </p:spPr>
      </p:pic>
      <p:pic>
        <p:nvPicPr>
          <p:cNvPr id="17" name="Picture 16"/>
          <p:cNvPicPr>
            <a:picLocks noChangeAspect="1"/>
          </p:cNvPicPr>
          <p:nvPr/>
        </p:nvPicPr>
        <p:blipFill>
          <a:blip r:embed="rId13" cstate="print"/>
          <a:stretch>
            <a:fillRect/>
          </a:stretch>
        </p:blipFill>
        <p:spPr>
          <a:xfrm>
            <a:off x="8295464" y="2041543"/>
            <a:ext cx="569136" cy="501000"/>
          </a:xfrm>
          <a:prstGeom prst="rect">
            <a:avLst/>
          </a:prstGeom>
        </p:spPr>
      </p:pic>
      <p:pic>
        <p:nvPicPr>
          <p:cNvPr id="18" name="Picture 17"/>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7953606" y="3478050"/>
            <a:ext cx="597260" cy="408150"/>
          </a:xfrm>
          <a:prstGeom prst="rect">
            <a:avLst/>
          </a:prstGeom>
        </p:spPr>
      </p:pic>
      <p:sp>
        <p:nvSpPr>
          <p:cNvPr id="19" name="Round Diagonal Corner Rectangle 18"/>
          <p:cNvSpPr/>
          <p:nvPr/>
        </p:nvSpPr>
        <p:spPr bwMode="auto">
          <a:xfrm>
            <a:off x="197384" y="5240867"/>
            <a:ext cx="1390222" cy="547145"/>
          </a:xfrm>
          <a:prstGeom prst="round2DiagRect">
            <a:avLst>
              <a:gd name="adj1" fmla="val 0"/>
              <a:gd name="adj2" fmla="val 0"/>
            </a:avLst>
          </a:prstGeom>
          <a:solidFill>
            <a:schemeClr val="accent5">
              <a:lumMod val="90000"/>
              <a:alpha val="8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hangingPunct="0"/>
            <a:r>
              <a:rPr lang="en-US" sz="1600" b="1" dirty="0" smtClean="0">
                <a:solidFill>
                  <a:srgbClr val="303028"/>
                </a:solidFill>
                <a:latin typeface="+mn-lt"/>
                <a:cs typeface="Calibri"/>
              </a:rPr>
              <a:t>Consumers</a:t>
            </a:r>
            <a:endParaRPr lang="en-US" sz="1600" b="1" dirty="0">
              <a:solidFill>
                <a:srgbClr val="303028"/>
              </a:solidFill>
              <a:latin typeface="+mn-lt"/>
              <a:cs typeface="Calibri"/>
            </a:endParaRPr>
          </a:p>
        </p:txBody>
      </p:sp>
      <p:sp>
        <p:nvSpPr>
          <p:cNvPr id="20" name="Round Diagonal Corner Rectangle 19"/>
          <p:cNvSpPr/>
          <p:nvPr/>
        </p:nvSpPr>
        <p:spPr bwMode="auto">
          <a:xfrm>
            <a:off x="1582220" y="5244384"/>
            <a:ext cx="1483082" cy="543628"/>
          </a:xfrm>
          <a:prstGeom prst="round2DiagRect">
            <a:avLst>
              <a:gd name="adj1" fmla="val 0"/>
              <a:gd name="adj2" fmla="val 0"/>
            </a:avLst>
          </a:prstGeom>
          <a:solidFill>
            <a:srgbClr val="FFCC66">
              <a:alpha val="82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spcBef>
                <a:spcPts val="400"/>
              </a:spcBef>
              <a:spcAft>
                <a:spcPts val="0"/>
              </a:spcAft>
            </a:pPr>
            <a:r>
              <a:rPr lang="en-US" sz="1600" b="1" dirty="0" smtClean="0">
                <a:solidFill>
                  <a:srgbClr val="303028"/>
                </a:solidFill>
                <a:latin typeface="+mn-lt"/>
                <a:cs typeface="Calibri"/>
              </a:rPr>
              <a:t>Government</a:t>
            </a:r>
            <a:endParaRPr lang="en-US" sz="1600" b="1" dirty="0">
              <a:solidFill>
                <a:srgbClr val="303028"/>
              </a:solidFill>
              <a:latin typeface="+mn-lt"/>
              <a:cs typeface="Calibri"/>
            </a:endParaRPr>
          </a:p>
        </p:txBody>
      </p:sp>
      <p:sp>
        <p:nvSpPr>
          <p:cNvPr id="21" name="Round Diagonal Corner Rectangle 20"/>
          <p:cNvSpPr/>
          <p:nvPr/>
        </p:nvSpPr>
        <p:spPr bwMode="auto">
          <a:xfrm>
            <a:off x="3064751" y="5238042"/>
            <a:ext cx="1441609" cy="549970"/>
          </a:xfrm>
          <a:prstGeom prst="round2DiagRect">
            <a:avLst>
              <a:gd name="adj1" fmla="val 0"/>
              <a:gd name="adj2" fmla="val 0"/>
            </a:avLst>
          </a:prstGeom>
          <a:solidFill>
            <a:srgbClr val="CCFFCC">
              <a:alpha val="80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spcBef>
                <a:spcPts val="400"/>
              </a:spcBef>
              <a:spcAft>
                <a:spcPts val="0"/>
              </a:spcAft>
            </a:pPr>
            <a:r>
              <a:rPr lang="en-US" sz="1600" b="1" dirty="0" smtClean="0">
                <a:solidFill>
                  <a:srgbClr val="303028"/>
                </a:solidFill>
                <a:latin typeface="+mn-lt"/>
                <a:cs typeface="Calibri"/>
              </a:rPr>
              <a:t>Industry</a:t>
            </a:r>
            <a:endParaRPr lang="en-US" sz="1600" b="1" dirty="0">
              <a:solidFill>
                <a:srgbClr val="303028"/>
              </a:solidFill>
              <a:latin typeface="+mn-lt"/>
              <a:cs typeface="Calibri"/>
            </a:endParaRPr>
          </a:p>
        </p:txBody>
      </p:sp>
      <p:sp>
        <p:nvSpPr>
          <p:cNvPr id="22" name="Isosceles Triangle 21"/>
          <p:cNvSpPr/>
          <p:nvPr/>
        </p:nvSpPr>
        <p:spPr bwMode="auto">
          <a:xfrm rot="16200000">
            <a:off x="3349625" y="2867025"/>
            <a:ext cx="3060700" cy="755650"/>
          </a:xfrm>
          <a:prstGeom prst="triangle">
            <a:avLst/>
          </a:prstGeom>
          <a:solidFill>
            <a:schemeClr val="accent1">
              <a:lumMod val="9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pitchFamily="34" charset="0"/>
              <a:ea typeface="ＭＳ Ｐゴシック" pitchFamily="28" charset="-128"/>
            </a:endParaRPr>
          </a:p>
        </p:txBody>
      </p:sp>
      <p:sp>
        <p:nvSpPr>
          <p:cNvPr id="23" name="TextBox 22"/>
          <p:cNvSpPr txBox="1"/>
          <p:nvPr/>
        </p:nvSpPr>
        <p:spPr>
          <a:xfrm>
            <a:off x="5295900" y="1651000"/>
            <a:ext cx="3848100" cy="292388"/>
          </a:xfrm>
          <a:prstGeom prst="rect">
            <a:avLst/>
          </a:prstGeom>
          <a:noFill/>
        </p:spPr>
        <p:txBody>
          <a:bodyPr wrap="square" lIns="0" rIns="0" rtlCol="0">
            <a:spAutoFit/>
          </a:bodyPr>
          <a:lstStyle/>
          <a:p>
            <a:r>
              <a:rPr lang="en-US" sz="1300" i="1" dirty="0" smtClean="0"/>
              <a:t>Hundreds of resources from all major organizations</a:t>
            </a:r>
            <a:endParaRPr lang="en-US" sz="1300"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stretch>
            <a:fillRect/>
          </a:stretch>
        </p:blipFill>
        <p:spPr>
          <a:xfrm>
            <a:off x="5997545" y="3710448"/>
            <a:ext cx="2996779" cy="2374946"/>
          </a:xfrm>
          <a:prstGeom prst="rect">
            <a:avLst/>
          </a:prstGeom>
        </p:spPr>
      </p:pic>
      <p:pic>
        <p:nvPicPr>
          <p:cNvPr id="6" name="Picture 5"/>
          <p:cNvPicPr>
            <a:picLocks noChangeAspect="1"/>
          </p:cNvPicPr>
          <p:nvPr/>
        </p:nvPicPr>
        <p:blipFill>
          <a:blip r:embed="rId4" cstate="print"/>
          <a:stretch>
            <a:fillRect/>
          </a:stretch>
        </p:blipFill>
        <p:spPr>
          <a:xfrm>
            <a:off x="5992978" y="1750552"/>
            <a:ext cx="3007340" cy="1854361"/>
          </a:xfrm>
          <a:prstGeom prst="rect">
            <a:avLst/>
          </a:prstGeom>
        </p:spPr>
      </p:pic>
      <p:sp>
        <p:nvSpPr>
          <p:cNvPr id="8"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10</a:t>
            </a:fld>
            <a:endParaRPr lang="en-US" sz="1200" dirty="0">
              <a:solidFill>
                <a:srgbClr val="898989"/>
              </a:solidFill>
            </a:endParaRPr>
          </a:p>
        </p:txBody>
      </p:sp>
      <p:sp>
        <p:nvSpPr>
          <p:cNvPr id="9" name="TextBox 8"/>
          <p:cNvSpPr txBox="1"/>
          <p:nvPr/>
        </p:nvSpPr>
        <p:spPr>
          <a:xfrm>
            <a:off x="212652" y="1750527"/>
            <a:ext cx="5612641" cy="3180358"/>
          </a:xfrm>
          <a:prstGeom prst="rect">
            <a:avLst/>
          </a:prstGeom>
          <a:noFill/>
        </p:spPr>
        <p:txBody>
          <a:bodyPr wrap="square" rtlCol="0">
            <a:spAutoFit/>
          </a:bodyPr>
          <a:lstStyle/>
          <a:p>
            <a:pPr lvl="0"/>
            <a:r>
              <a:rPr lang="en-US" sz="1800" dirty="0" smtClean="0">
                <a:solidFill>
                  <a:schemeClr val="tx2"/>
                </a:solidFill>
                <a:latin typeface="Calibri"/>
                <a:cs typeface="Calibri"/>
              </a:rPr>
              <a:t>Coordinated </a:t>
            </a:r>
            <a:r>
              <a:rPr lang="en-US" sz="1800" dirty="0">
                <a:solidFill>
                  <a:schemeClr val="tx2"/>
                </a:solidFill>
                <a:latin typeface="Calibri"/>
                <a:cs typeface="Calibri"/>
              </a:rPr>
              <a:t>technical assistance and resources provided to individual participating </a:t>
            </a:r>
            <a:r>
              <a:rPr lang="en-US" sz="1800" dirty="0" smtClean="0">
                <a:solidFill>
                  <a:schemeClr val="tx2"/>
                </a:solidFill>
                <a:latin typeface="Calibri"/>
                <a:cs typeface="Calibri"/>
              </a:rPr>
              <a:t>jurisdictions and regionally.</a:t>
            </a:r>
          </a:p>
          <a:p>
            <a:pPr>
              <a:spcBef>
                <a:spcPts val="400"/>
              </a:spcBef>
            </a:pPr>
            <a:endParaRPr lang="en-US" sz="2000" b="1" dirty="0" smtClean="0">
              <a:solidFill>
                <a:srgbClr val="808080"/>
              </a:solidFill>
              <a:latin typeface="Calibri"/>
              <a:cs typeface="Calibri"/>
            </a:endParaRPr>
          </a:p>
          <a:p>
            <a:pPr>
              <a:spcBef>
                <a:spcPts val="400"/>
              </a:spcBef>
            </a:pPr>
            <a:r>
              <a:rPr lang="en-US" sz="2000" b="1" dirty="0" smtClean="0">
                <a:solidFill>
                  <a:srgbClr val="808080"/>
                </a:solidFill>
                <a:latin typeface="Calibri"/>
                <a:cs typeface="Calibri"/>
              </a:rPr>
              <a:t>Benefits</a:t>
            </a:r>
            <a:endParaRPr lang="en-US" sz="2000" b="1" dirty="0">
              <a:solidFill>
                <a:srgbClr val="808080"/>
              </a:solidFill>
              <a:latin typeface="Calibri"/>
              <a:cs typeface="Calibri"/>
            </a:endParaRPr>
          </a:p>
          <a:p>
            <a:pPr marL="342900" indent="-182880">
              <a:spcBef>
                <a:spcPts val="200"/>
              </a:spcBef>
              <a:spcAft>
                <a:spcPts val="0"/>
              </a:spcAft>
              <a:buFont typeface="Arial"/>
              <a:buChar char="•"/>
            </a:pPr>
            <a:r>
              <a:rPr lang="en-US" sz="1800" dirty="0" smtClean="0">
                <a:solidFill>
                  <a:schemeClr val="tx2"/>
                </a:solidFill>
                <a:latin typeface="Calibri"/>
                <a:cs typeface="Calibri"/>
              </a:rPr>
              <a:t>Provide resources to installers and consumers</a:t>
            </a:r>
          </a:p>
          <a:p>
            <a:pPr marL="342900" lvl="0" indent="-182880">
              <a:spcBef>
                <a:spcPts val="200"/>
              </a:spcBef>
              <a:spcAft>
                <a:spcPts val="0"/>
              </a:spcAft>
              <a:buFont typeface="Arial"/>
              <a:buChar char="•"/>
            </a:pPr>
            <a:r>
              <a:rPr lang="en-US" sz="1800" dirty="0" smtClean="0">
                <a:solidFill>
                  <a:srgbClr val="000000"/>
                </a:solidFill>
                <a:latin typeface="Calibri"/>
                <a:cs typeface="Calibri"/>
              </a:rPr>
              <a:t>Drive engagement through educational resources</a:t>
            </a:r>
            <a:endParaRPr lang="en-US" sz="1800" dirty="0">
              <a:solidFill>
                <a:schemeClr val="tx2"/>
              </a:solidFill>
              <a:latin typeface="Calibri"/>
              <a:cs typeface="Calibri"/>
            </a:endParaRPr>
          </a:p>
          <a:p>
            <a:pPr marL="342900" indent="-182880">
              <a:spcBef>
                <a:spcPts val="200"/>
              </a:spcBef>
              <a:spcAft>
                <a:spcPts val="0"/>
              </a:spcAft>
              <a:buFont typeface="Arial"/>
              <a:buChar char="•"/>
            </a:pPr>
            <a:r>
              <a:rPr lang="en-US" sz="1800" dirty="0" smtClean="0">
                <a:solidFill>
                  <a:schemeClr val="tx2"/>
                </a:solidFill>
                <a:latin typeface="Calibri"/>
                <a:cs typeface="Calibri"/>
              </a:rPr>
              <a:t>Reduce project complexity and </a:t>
            </a:r>
            <a:r>
              <a:rPr lang="en-US" sz="1800" dirty="0">
                <a:solidFill>
                  <a:schemeClr val="tx2"/>
                </a:solidFill>
                <a:latin typeface="Calibri"/>
                <a:cs typeface="Calibri"/>
              </a:rPr>
              <a:t>transaction </a:t>
            </a:r>
            <a:r>
              <a:rPr lang="en-US" sz="1800" dirty="0" smtClean="0">
                <a:solidFill>
                  <a:schemeClr val="tx2"/>
                </a:solidFill>
                <a:latin typeface="Calibri"/>
                <a:cs typeface="Calibri"/>
              </a:rPr>
              <a:t>costs</a:t>
            </a:r>
            <a:endParaRPr lang="en-US" sz="1800" dirty="0" smtClean="0">
              <a:solidFill>
                <a:srgbClr val="000000"/>
              </a:solidFill>
              <a:latin typeface="Calibri"/>
              <a:cs typeface="Calibri"/>
            </a:endParaRPr>
          </a:p>
          <a:p>
            <a:pPr marL="342900" lvl="0" indent="-182880">
              <a:spcBef>
                <a:spcPts val="200"/>
              </a:spcBef>
              <a:spcAft>
                <a:spcPts val="0"/>
              </a:spcAft>
              <a:buFont typeface="Arial"/>
              <a:buChar char="•"/>
            </a:pPr>
            <a:r>
              <a:rPr lang="en-US" sz="1800" dirty="0" smtClean="0">
                <a:solidFill>
                  <a:srgbClr val="000000"/>
                </a:solidFill>
                <a:latin typeface="Calibri"/>
                <a:cs typeface="Calibri"/>
              </a:rPr>
              <a:t>Coordinate efforts regionally for maximum impact</a:t>
            </a:r>
          </a:p>
          <a:p>
            <a:pPr marL="342900" lvl="0" indent="-182880">
              <a:spcBef>
                <a:spcPts val="200"/>
              </a:spcBef>
              <a:spcAft>
                <a:spcPts val="0"/>
              </a:spcAft>
              <a:buFont typeface="Arial"/>
              <a:buChar char="•"/>
            </a:pPr>
            <a:r>
              <a:rPr lang="en-US" sz="1800" dirty="0" smtClean="0">
                <a:solidFill>
                  <a:schemeClr val="tx2"/>
                </a:solidFill>
                <a:latin typeface="Calibri"/>
                <a:cs typeface="Calibri"/>
              </a:rPr>
              <a:t>Convene solar market transformation work-groups</a:t>
            </a:r>
          </a:p>
          <a:p>
            <a:pPr marL="342900" indent="-182880">
              <a:spcBef>
                <a:spcPts val="200"/>
              </a:spcBef>
              <a:spcAft>
                <a:spcPts val="0"/>
              </a:spcAft>
              <a:buFont typeface="Arial"/>
              <a:buChar char="•"/>
            </a:pPr>
            <a:r>
              <a:rPr lang="en-US" sz="1800" dirty="0" smtClean="0">
                <a:solidFill>
                  <a:schemeClr val="tx2"/>
                </a:solidFill>
                <a:latin typeface="Calibri"/>
                <a:cs typeface="Calibri"/>
              </a:rPr>
              <a:t>Residential</a:t>
            </a:r>
            <a:r>
              <a:rPr lang="en-US" sz="1800" dirty="0">
                <a:solidFill>
                  <a:schemeClr val="tx2"/>
                </a:solidFill>
                <a:latin typeface="Calibri"/>
                <a:cs typeface="Calibri"/>
              </a:rPr>
              <a:t>/commercial/municipal </a:t>
            </a:r>
            <a:r>
              <a:rPr lang="en-US" sz="1800" dirty="0" smtClean="0">
                <a:solidFill>
                  <a:schemeClr val="tx2"/>
                </a:solidFill>
                <a:latin typeface="Calibri"/>
                <a:cs typeface="Calibri"/>
              </a:rPr>
              <a:t>aggregation</a:t>
            </a:r>
            <a:endParaRPr lang="en-US" sz="1800" dirty="0">
              <a:solidFill>
                <a:schemeClr val="tx2"/>
              </a:solidFill>
              <a:latin typeface="Calibri"/>
              <a:cs typeface="Calibri"/>
            </a:endParaRPr>
          </a:p>
        </p:txBody>
      </p:sp>
      <p:sp>
        <p:nvSpPr>
          <p:cNvPr id="7" name="Title 1"/>
          <p:cNvSpPr txBox="1">
            <a:spLocks/>
          </p:cNvSpPr>
          <p:nvPr/>
        </p:nvSpPr>
        <p:spPr bwMode="auto">
          <a:xfrm>
            <a:off x="314064" y="224702"/>
            <a:ext cx="8458200" cy="914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lgn="ctr" rtl="0" eaLnBrk="0" fontAlgn="base" hangingPunct="0">
              <a:spcBef>
                <a:spcPct val="0"/>
              </a:spcBef>
              <a:spcAft>
                <a:spcPct val="0"/>
              </a:spcAft>
              <a:defRPr sz="3600" b="1">
                <a:solidFill>
                  <a:schemeClr val="bg1"/>
                </a:solidFill>
                <a:latin typeface="+mj-lt"/>
                <a:ea typeface="+mj-ea"/>
                <a:cs typeface="ＭＳ Ｐゴシック"/>
              </a:defRPr>
            </a:lvl1pPr>
            <a:lvl2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2pPr>
            <a:lvl3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3pPr>
            <a:lvl4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4pPr>
            <a:lvl5pPr algn="l" rtl="0" eaLnBrk="0" fontAlgn="base" hangingPunct="0">
              <a:spcBef>
                <a:spcPct val="0"/>
              </a:spcBef>
              <a:spcAft>
                <a:spcPct val="0"/>
              </a:spcAft>
              <a:defRPr sz="3200" b="1">
                <a:solidFill>
                  <a:schemeClr val="bg1"/>
                </a:solidFill>
                <a:latin typeface="Arial" pitchFamily="34" charset="0"/>
                <a:ea typeface="ＭＳ Ｐゴシック" pitchFamily="28" charset="-128"/>
                <a:cs typeface="ＭＳ Ｐゴシック"/>
              </a:defRPr>
            </a:lvl5pPr>
            <a:lvl6pPr marL="457200" algn="l" rtl="0" fontAlgn="base">
              <a:spcBef>
                <a:spcPct val="0"/>
              </a:spcBef>
              <a:spcAft>
                <a:spcPct val="0"/>
              </a:spcAft>
              <a:defRPr sz="3200" b="1">
                <a:solidFill>
                  <a:srgbClr val="FFB700"/>
                </a:solidFill>
                <a:latin typeface="Arial" pitchFamily="34" charset="0"/>
                <a:ea typeface="ＭＳ Ｐゴシック" pitchFamily="28" charset="-128"/>
              </a:defRPr>
            </a:lvl6pPr>
            <a:lvl7pPr marL="914400" algn="l" rtl="0" fontAlgn="base">
              <a:spcBef>
                <a:spcPct val="0"/>
              </a:spcBef>
              <a:spcAft>
                <a:spcPct val="0"/>
              </a:spcAft>
              <a:defRPr sz="3200" b="1">
                <a:solidFill>
                  <a:srgbClr val="FFB700"/>
                </a:solidFill>
                <a:latin typeface="Arial" pitchFamily="34" charset="0"/>
                <a:ea typeface="ＭＳ Ｐゴシック" pitchFamily="28" charset="-128"/>
              </a:defRPr>
            </a:lvl7pPr>
            <a:lvl8pPr marL="1371600" algn="l" rtl="0" fontAlgn="base">
              <a:spcBef>
                <a:spcPct val="0"/>
              </a:spcBef>
              <a:spcAft>
                <a:spcPct val="0"/>
              </a:spcAft>
              <a:defRPr sz="3200" b="1">
                <a:solidFill>
                  <a:srgbClr val="FFB700"/>
                </a:solidFill>
                <a:latin typeface="Arial" pitchFamily="34" charset="0"/>
                <a:ea typeface="ＭＳ Ｐゴシック" pitchFamily="28" charset="-128"/>
              </a:defRPr>
            </a:lvl8pPr>
            <a:lvl9pPr marL="1828800" algn="l" rtl="0" fontAlgn="base">
              <a:spcBef>
                <a:spcPct val="0"/>
              </a:spcBef>
              <a:spcAft>
                <a:spcPct val="0"/>
              </a:spcAft>
              <a:defRPr sz="3200" b="1">
                <a:solidFill>
                  <a:srgbClr val="FFB700"/>
                </a:solidFill>
                <a:latin typeface="Arial" pitchFamily="34" charset="0"/>
                <a:ea typeface="ＭＳ Ｐゴシック" pitchFamily="28" charset="-128"/>
              </a:defRPr>
            </a:lvl9pPr>
          </a:lstStyle>
          <a:p>
            <a:pPr algn="l"/>
            <a:r>
              <a:rPr lang="en-US" sz="2800" dirty="0" smtClean="0">
                <a:effectLst>
                  <a:outerShdw blurRad="50800" dist="38100" dir="2700000" algn="tl" rotWithShape="0">
                    <a:prstClr val="black">
                      <a:alpha val="40000"/>
                    </a:prstClr>
                  </a:outerShdw>
                </a:effectLst>
                <a:latin typeface="Calibri"/>
                <a:cs typeface="Calibri"/>
              </a:rPr>
              <a:t>Benefits from Participation</a:t>
            </a:r>
            <a:endParaRPr lang="en-US" sz="2800" dirty="0">
              <a:effectLst>
                <a:outerShdw blurRad="50800" dist="38100" dir="2700000" algn="tl" rotWithShape="0">
                  <a:prstClr val="black">
                    <a:alpha val="40000"/>
                  </a:prstClr>
                </a:outerShdw>
              </a:effectLst>
              <a:latin typeface="Calibri"/>
              <a:cs typeface="Calibri"/>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2800" b="0" dirty="0" smtClean="0">
                <a:latin typeface="Calibri"/>
                <a:cs typeface="Calibri"/>
              </a:rPr>
              <a:t>Next Steps</a:t>
            </a:r>
            <a:endParaRPr lang="en-US" sz="2800" b="0" dirty="0">
              <a:latin typeface="Calibri"/>
              <a:cs typeface="Calibri"/>
            </a:endParaRPr>
          </a:p>
        </p:txBody>
      </p:sp>
      <p:sp>
        <p:nvSpPr>
          <p:cNvPr id="5" name="Slide Number Placeholder 5"/>
          <p:cNvSpPr txBox="1">
            <a:spLocks/>
          </p:cNvSpPr>
          <p:nvPr/>
        </p:nvSpPr>
        <p:spPr bwMode="auto">
          <a:xfrm>
            <a:off x="4419600" y="63246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1600" b="1">
                <a:solidFill>
                  <a:srgbClr val="000000"/>
                </a:solidFill>
                <a:latin typeface="Arial" charset="0"/>
                <a:ea typeface="宋体" charset="0"/>
                <a:cs typeface="宋体" charset="0"/>
              </a:defRPr>
            </a:lvl1pPr>
            <a:lvl2pPr marL="742950" indent="-285750" eaLnBrk="0" hangingPunct="0">
              <a:defRPr sz="1600" b="1">
                <a:solidFill>
                  <a:srgbClr val="000000"/>
                </a:solidFill>
                <a:latin typeface="Arial" charset="0"/>
                <a:ea typeface="宋体" charset="0"/>
                <a:cs typeface="宋体" charset="0"/>
              </a:defRPr>
            </a:lvl2pPr>
            <a:lvl3pPr marL="1143000" indent="-228600" eaLnBrk="0" hangingPunct="0">
              <a:defRPr sz="1600" b="1">
                <a:solidFill>
                  <a:srgbClr val="000000"/>
                </a:solidFill>
                <a:latin typeface="Arial" charset="0"/>
                <a:ea typeface="宋体" charset="0"/>
                <a:cs typeface="宋体" charset="0"/>
              </a:defRPr>
            </a:lvl3pPr>
            <a:lvl4pPr marL="1600200" indent="-228600" eaLnBrk="0" hangingPunct="0">
              <a:defRPr sz="1600" b="1">
                <a:solidFill>
                  <a:srgbClr val="000000"/>
                </a:solidFill>
                <a:latin typeface="Arial" charset="0"/>
                <a:ea typeface="宋体" charset="0"/>
                <a:cs typeface="宋体" charset="0"/>
              </a:defRPr>
            </a:lvl4pPr>
            <a:lvl5pPr marL="2057400" indent="-228600" eaLnBrk="0" hangingPunct="0">
              <a:defRPr sz="1600" b="1">
                <a:solidFill>
                  <a:srgbClr val="000000"/>
                </a:solidFill>
                <a:latin typeface="Arial" charset="0"/>
                <a:ea typeface="宋体" charset="0"/>
                <a:cs typeface="宋体" charset="0"/>
              </a:defRPr>
            </a:lvl5pPr>
            <a:lvl6pPr marL="2514600" indent="-228600" eaLnBrk="0" fontAlgn="base" hangingPunct="0">
              <a:spcBef>
                <a:spcPct val="0"/>
              </a:spcBef>
              <a:spcAft>
                <a:spcPct val="0"/>
              </a:spcAft>
              <a:defRPr sz="1600" b="1">
                <a:solidFill>
                  <a:srgbClr val="000000"/>
                </a:solidFill>
                <a:latin typeface="Arial" charset="0"/>
                <a:ea typeface="宋体" charset="0"/>
                <a:cs typeface="宋体" charset="0"/>
              </a:defRPr>
            </a:lvl6pPr>
            <a:lvl7pPr marL="2971800" indent="-228600" eaLnBrk="0" fontAlgn="base" hangingPunct="0">
              <a:spcBef>
                <a:spcPct val="0"/>
              </a:spcBef>
              <a:spcAft>
                <a:spcPct val="0"/>
              </a:spcAft>
              <a:defRPr sz="1600" b="1">
                <a:solidFill>
                  <a:srgbClr val="000000"/>
                </a:solidFill>
                <a:latin typeface="Arial" charset="0"/>
                <a:ea typeface="宋体" charset="0"/>
                <a:cs typeface="宋体" charset="0"/>
              </a:defRPr>
            </a:lvl7pPr>
            <a:lvl8pPr marL="3429000" indent="-228600" eaLnBrk="0" fontAlgn="base" hangingPunct="0">
              <a:spcBef>
                <a:spcPct val="0"/>
              </a:spcBef>
              <a:spcAft>
                <a:spcPct val="0"/>
              </a:spcAft>
              <a:defRPr sz="1600" b="1">
                <a:solidFill>
                  <a:srgbClr val="000000"/>
                </a:solidFill>
                <a:latin typeface="Arial" charset="0"/>
                <a:ea typeface="宋体" charset="0"/>
                <a:cs typeface="宋体" charset="0"/>
              </a:defRPr>
            </a:lvl8pPr>
            <a:lvl9pPr marL="3886200" indent="-228600" eaLnBrk="0" fontAlgn="base" hangingPunct="0">
              <a:spcBef>
                <a:spcPct val="0"/>
              </a:spcBef>
              <a:spcAft>
                <a:spcPct val="0"/>
              </a:spcAft>
              <a:defRPr sz="1600" b="1">
                <a:solidFill>
                  <a:srgbClr val="000000"/>
                </a:solidFill>
                <a:latin typeface="Arial" charset="0"/>
                <a:ea typeface="宋体" charset="0"/>
                <a:cs typeface="宋体" charset="0"/>
              </a:defRPr>
            </a:lvl9pPr>
          </a:lstStyle>
          <a:p>
            <a:pPr algn="r" eaLnBrk="1" hangingPunct="1"/>
            <a:fld id="{83916A82-1BCA-4F40-9117-1F624CF5FBFB}" type="slidenum">
              <a:rPr lang="en-US" sz="1200">
                <a:solidFill>
                  <a:srgbClr val="898989"/>
                </a:solidFill>
              </a:rPr>
              <a:pPr algn="r" eaLnBrk="1" hangingPunct="1"/>
              <a:t>11</a:t>
            </a:fld>
            <a:endParaRPr lang="en-US" sz="1200" dirty="0">
              <a:solidFill>
                <a:srgbClr val="898989"/>
              </a:solidFill>
            </a:endParaRPr>
          </a:p>
        </p:txBody>
      </p:sp>
      <p:sp>
        <p:nvSpPr>
          <p:cNvPr id="4" name="TextBox 3"/>
          <p:cNvSpPr txBox="1"/>
          <p:nvPr/>
        </p:nvSpPr>
        <p:spPr>
          <a:xfrm>
            <a:off x="504752" y="1725127"/>
            <a:ext cx="6023048" cy="1981568"/>
          </a:xfrm>
          <a:prstGeom prst="rect">
            <a:avLst/>
          </a:prstGeom>
          <a:noFill/>
        </p:spPr>
        <p:txBody>
          <a:bodyPr wrap="square" rtlCol="0">
            <a:spAutoFit/>
          </a:bodyPr>
          <a:lstStyle/>
          <a:p>
            <a:pPr marL="445770" indent="-285750">
              <a:lnSpc>
                <a:spcPct val="130000"/>
              </a:lnSpc>
              <a:spcBef>
                <a:spcPts val="200"/>
              </a:spcBef>
              <a:spcAft>
                <a:spcPts val="0"/>
              </a:spcAft>
              <a:buFont typeface="Wingdings" charset="2"/>
              <a:buChar char="q"/>
            </a:pPr>
            <a:r>
              <a:rPr lang="en-US" sz="1800" dirty="0" smtClean="0">
                <a:solidFill>
                  <a:schemeClr val="tx2"/>
                </a:solidFill>
                <a:latin typeface="Calibri"/>
                <a:cs typeface="Calibri"/>
              </a:rPr>
              <a:t>Review website and materials</a:t>
            </a:r>
          </a:p>
          <a:p>
            <a:pPr marL="445770" indent="-285750">
              <a:lnSpc>
                <a:spcPct val="130000"/>
              </a:lnSpc>
              <a:spcBef>
                <a:spcPts val="200"/>
              </a:spcBef>
              <a:spcAft>
                <a:spcPts val="0"/>
              </a:spcAft>
              <a:buFont typeface="Wingdings" charset="2"/>
              <a:buChar char="q"/>
            </a:pPr>
            <a:r>
              <a:rPr lang="en-US" sz="1800" dirty="0" smtClean="0">
                <a:solidFill>
                  <a:schemeClr val="tx2"/>
                </a:solidFill>
                <a:latin typeface="Calibri"/>
                <a:cs typeface="Calibri"/>
              </a:rPr>
              <a:t>Sign and return the ASTI participation agreement</a:t>
            </a:r>
          </a:p>
          <a:p>
            <a:pPr marL="445770" indent="-285750">
              <a:lnSpc>
                <a:spcPct val="130000"/>
              </a:lnSpc>
              <a:spcBef>
                <a:spcPts val="200"/>
              </a:spcBef>
              <a:spcAft>
                <a:spcPts val="0"/>
              </a:spcAft>
              <a:buFont typeface="Wingdings" charset="2"/>
              <a:buChar char="q"/>
            </a:pPr>
            <a:r>
              <a:rPr lang="en-US" sz="1800" dirty="0" smtClean="0">
                <a:solidFill>
                  <a:schemeClr val="tx2"/>
                </a:solidFill>
                <a:latin typeface="Calibri"/>
                <a:cs typeface="Calibri"/>
              </a:rPr>
              <a:t>Work with the team to complete “SM3” survey</a:t>
            </a:r>
          </a:p>
          <a:p>
            <a:pPr marL="445770" indent="-285750">
              <a:lnSpc>
                <a:spcPct val="130000"/>
              </a:lnSpc>
              <a:spcBef>
                <a:spcPts val="200"/>
              </a:spcBef>
              <a:spcAft>
                <a:spcPts val="0"/>
              </a:spcAft>
              <a:buFont typeface="Wingdings" charset="2"/>
              <a:buChar char="q"/>
            </a:pPr>
            <a:r>
              <a:rPr lang="en-US" sz="1800" dirty="0" smtClean="0">
                <a:solidFill>
                  <a:schemeClr val="tx2"/>
                </a:solidFill>
                <a:latin typeface="Calibri"/>
                <a:cs typeface="Calibri"/>
              </a:rPr>
              <a:t>Schedule interview to start building roadmap</a:t>
            </a:r>
          </a:p>
          <a:p>
            <a:pPr marL="445770" indent="-285750">
              <a:lnSpc>
                <a:spcPct val="130000"/>
              </a:lnSpc>
              <a:spcBef>
                <a:spcPts val="200"/>
              </a:spcBef>
              <a:spcAft>
                <a:spcPts val="0"/>
              </a:spcAft>
              <a:buFont typeface="Wingdings" charset="2"/>
              <a:buChar char="q"/>
            </a:pPr>
            <a:r>
              <a:rPr lang="en-US" sz="1800" dirty="0" smtClean="0">
                <a:solidFill>
                  <a:schemeClr val="tx2"/>
                </a:solidFill>
                <a:latin typeface="Calibri"/>
                <a:cs typeface="Calibri"/>
              </a:rPr>
              <a:t>Begin planning for training and information sessions</a:t>
            </a:r>
            <a:endParaRPr lang="en-US" sz="1800" dirty="0">
              <a:solidFill>
                <a:schemeClr val="tx2"/>
              </a:solidFill>
              <a:latin typeface="Calibri"/>
              <a:cs typeface="Calibri"/>
            </a:endParaRPr>
          </a:p>
        </p:txBody>
      </p:sp>
      <p:sp>
        <p:nvSpPr>
          <p:cNvPr id="6" name="Content Placeholder 2"/>
          <p:cNvSpPr>
            <a:spLocks noGrp="1"/>
          </p:cNvSpPr>
          <p:nvPr>
            <p:ph idx="1"/>
          </p:nvPr>
        </p:nvSpPr>
        <p:spPr>
          <a:xfrm>
            <a:off x="914400" y="4216400"/>
            <a:ext cx="3733800" cy="1841500"/>
          </a:xfrm>
        </p:spPr>
        <p:txBody>
          <a:bodyPr/>
          <a:lstStyle/>
          <a:p>
            <a:pPr>
              <a:buNone/>
            </a:pPr>
            <a:r>
              <a:rPr lang="en-US" sz="1800" b="1" dirty="0" smtClean="0">
                <a:solidFill>
                  <a:schemeClr val="accent6"/>
                </a:solidFill>
                <a:latin typeface="Calibri"/>
                <a:cs typeface="Calibri"/>
              </a:rPr>
              <a:t>To Learn More Contact:</a:t>
            </a:r>
            <a:endParaRPr lang="en-US" sz="1800" dirty="0" smtClean="0">
              <a:latin typeface="Calibri"/>
              <a:cs typeface="Calibri"/>
            </a:endParaRPr>
          </a:p>
          <a:p>
            <a:pPr>
              <a:buNone/>
            </a:pPr>
            <a:r>
              <a:rPr lang="en-US" sz="1800" dirty="0" err="1" smtClean="0">
                <a:latin typeface="Calibri"/>
                <a:cs typeface="Calibri"/>
              </a:rPr>
              <a:t>Tyler.Espinoza@optony.com</a:t>
            </a:r>
            <a:endParaRPr lang="en-US" sz="1800" dirty="0" smtClean="0">
              <a:latin typeface="Calibri"/>
              <a:cs typeface="Calibri"/>
            </a:endParaRPr>
          </a:p>
          <a:p>
            <a:pPr>
              <a:buNone/>
            </a:pPr>
            <a:endParaRPr lang="en-US" sz="1800" dirty="0">
              <a:latin typeface="Calibri"/>
              <a:cs typeface="Calibri"/>
            </a:endParaRPr>
          </a:p>
          <a:p>
            <a:pPr>
              <a:buNone/>
            </a:pPr>
            <a:r>
              <a:rPr lang="en-US" sz="1800" b="1" dirty="0">
                <a:solidFill>
                  <a:schemeClr val="accent6"/>
                </a:solidFill>
                <a:latin typeface="Calibri"/>
                <a:cs typeface="Calibri"/>
              </a:rPr>
              <a:t>Or Visit:</a:t>
            </a:r>
          </a:p>
          <a:p>
            <a:pPr>
              <a:buNone/>
            </a:pPr>
            <a:r>
              <a:rPr lang="en-US" sz="1800" dirty="0" err="1" smtClean="0">
                <a:latin typeface="Calibri"/>
                <a:cs typeface="Calibri"/>
              </a:rPr>
              <a:t>www.solarroadmap.com</a:t>
            </a:r>
            <a:endParaRPr lang="en-US" sz="1800" dirty="0" smtClean="0">
              <a:latin typeface="Calibri"/>
              <a:cs typeface="Calibri"/>
            </a:endParaRPr>
          </a:p>
        </p:txBody>
      </p:sp>
    </p:spTree>
    <p:extLst>
      <p:ext uri="{BB962C8B-B14F-4D97-AF65-F5344CB8AC3E}">
        <p14:creationId xmlns:p14="http://schemas.microsoft.com/office/powerpoint/2010/main" val="2016416201"/>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
      <a:dk1>
        <a:srgbClr val="303028"/>
      </a:dk1>
      <a:lt1>
        <a:srgbClr val="FFFFFF"/>
      </a:lt1>
      <a:dk2>
        <a:srgbClr val="000000"/>
      </a:dk2>
      <a:lt2>
        <a:srgbClr val="808080"/>
      </a:lt2>
      <a:accent1>
        <a:srgbClr val="BBE0E3"/>
      </a:accent1>
      <a:accent2>
        <a:srgbClr val="333399"/>
      </a:accent2>
      <a:accent3>
        <a:srgbClr val="FFFFFF"/>
      </a:accent3>
      <a:accent4>
        <a:srgbClr val="272721"/>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pitchFamily="34" charset="0"/>
            <a:ea typeface="ＭＳ Ｐゴシック" pitchFamily="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pitchFamily="34" charset="0"/>
            <a:ea typeface="ＭＳ Ｐゴシック" pitchFamily="28"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135253</TotalTime>
  <Words>591</Words>
  <Application>Microsoft Office PowerPoint</Application>
  <PresentationFormat>On-screen Show (4:3)</PresentationFormat>
  <Paragraphs>156</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Blank Presentation</vt:lpstr>
      <vt:lpstr>PowerPoint Presentation</vt:lpstr>
      <vt:lpstr>American Solar Transformation Initiative (ASTI)</vt:lpstr>
      <vt:lpstr>ASTI – Supporters and Partners</vt:lpstr>
      <vt:lpstr>About Optony</vt:lpstr>
      <vt:lpstr>Targeting Distributed Generation Potential</vt:lpstr>
      <vt:lpstr>How the ASTI Program Works</vt:lpstr>
      <vt:lpstr>Solar Market Potential Example – Central Valley CA</vt:lpstr>
      <vt:lpstr>Participant View &amp; Tools</vt:lpstr>
      <vt:lpstr>www.SolarRoadmap.com</vt:lpstr>
      <vt:lpstr>PowerPoint Presentation</vt:lpstr>
      <vt:lpstr>Next Steps</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Optony Solar Roadmap</dc:title>
  <dc:creator>Jeffrey King</dc:creator>
  <cp:lastModifiedBy>acampbell</cp:lastModifiedBy>
  <cp:revision>3032</cp:revision>
  <cp:lastPrinted>2013-06-05T20:31:39Z</cp:lastPrinted>
  <dcterms:created xsi:type="dcterms:W3CDTF">2010-03-11T16:16:09Z</dcterms:created>
  <dcterms:modified xsi:type="dcterms:W3CDTF">2013-09-16T19:44:51Z</dcterms:modified>
</cp:coreProperties>
</file>