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96" r:id="rId2"/>
    <p:sldId id="292" r:id="rId3"/>
    <p:sldId id="293" r:id="rId4"/>
    <p:sldId id="294" r:id="rId5"/>
    <p:sldId id="295" r:id="rId6"/>
    <p:sldId id="290" r:id="rId7"/>
    <p:sldId id="29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D8A12C6-C3F8-4075-88B0-D2E5E4821E16}">
          <p14:sldIdLst>
            <p14:sldId id="296"/>
            <p14:sldId id="292"/>
          </p14:sldIdLst>
        </p14:section>
        <p14:section name="Untitled Section" id="{0BBC361D-3B67-4F0C-9EB1-303519AECB11}">
          <p14:sldIdLst>
            <p14:sldId id="293"/>
            <p14:sldId id="294"/>
            <p14:sldId id="295"/>
            <p14:sldId id="290"/>
            <p14:sldId id="29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3" autoAdjust="0"/>
    <p:restoredTop sz="98507" autoAdjust="0"/>
  </p:normalViewPr>
  <p:slideViewPr>
    <p:cSldViewPr snapToGrid="0" snapToObjects="1">
      <p:cViewPr varScale="1">
        <p:scale>
          <a:sx n="89" d="100"/>
          <a:sy n="89" d="100"/>
        </p:scale>
        <p:origin x="1254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3/18/2018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3/18/2018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1"/>
            <a:ext cx="2072639" cy="6857999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514" y="6280480"/>
            <a:ext cx="2282870" cy="423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EE4132C-2A8B-4147-98A6-ABF5762C0740}"/>
              </a:ext>
            </a:extLst>
          </p:cNvPr>
          <p:cNvSpPr/>
          <p:nvPr userDrawn="1"/>
        </p:nvSpPr>
        <p:spPr>
          <a:xfrm>
            <a:off x="3889552" y="635374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Agenda Item V: Parameters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rgbClr val="7F7F7F"/>
                </a:solidFill>
                <a:effectLst/>
                <a:uLnTx/>
                <a:uFillTx/>
                <a:latin typeface="Franklin Gothic Medium"/>
                <a:ea typeface="+mn-ea"/>
                <a:cs typeface="Franklin Gothic Medium"/>
              </a:rPr>
              <a:t>March 19, 2018</a:t>
            </a:r>
          </a:p>
        </p:txBody>
      </p:sp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9144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8461552" y="6353741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59367" y="6419088"/>
            <a:ext cx="258017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80480"/>
            <a:ext cx="2282870" cy="42351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4572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" y="6252462"/>
            <a:ext cx="2282870" cy="479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57" r:id="rId4"/>
    <p:sldLayoutId id="2147483651" r:id="rId5"/>
    <p:sldLayoutId id="2147483659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6851C0B-86CD-43D4-8CA3-5B7FDBFE487A}"/>
              </a:ext>
            </a:extLst>
          </p:cNvPr>
          <p:cNvSpPr txBox="1"/>
          <p:nvPr/>
        </p:nvSpPr>
        <p:spPr>
          <a:xfrm>
            <a:off x="2560320" y="2485016"/>
            <a:ext cx="51206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+mj-lt"/>
              </a:rPr>
              <a:t>Regional Drought Indicator Maps &amp; Triggers</a:t>
            </a:r>
          </a:p>
        </p:txBody>
      </p:sp>
    </p:spTree>
    <p:extLst>
      <p:ext uri="{BB962C8B-B14F-4D97-AF65-F5344CB8AC3E}">
        <p14:creationId xmlns:p14="http://schemas.microsoft.com/office/powerpoint/2010/main" val="3096238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110F35-5D31-469A-91F2-9AA25EE3B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F57AAC-F590-4B6D-8FDB-B015A55E7D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879" t="4079" r="3091" b="4134"/>
          <a:stretch/>
        </p:blipFill>
        <p:spPr>
          <a:xfrm>
            <a:off x="2603350" y="3170277"/>
            <a:ext cx="4514793" cy="351775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79F2933-8E35-486F-9215-E5B8E97CEF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999" y="419305"/>
            <a:ext cx="5456237" cy="2248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169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3D469F-F32C-4C7C-A660-2060D5FC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24CD7F-C56E-4BDC-B040-B1DBF29A4A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966" y="323556"/>
            <a:ext cx="3520441" cy="278701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A21C1C3-1D4F-4304-9550-3036F3A5FBA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10" t="3985" r="1836" b="5047"/>
          <a:stretch/>
        </p:blipFill>
        <p:spPr>
          <a:xfrm>
            <a:off x="2761995" y="3293453"/>
            <a:ext cx="4380460" cy="328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4751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3D469F-F32C-4C7C-A660-2060D5FC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A033DE-A8B0-4A59-84DF-9347BF144DD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87" t="15105" r="14627" b="2772"/>
          <a:stretch/>
        </p:blipFill>
        <p:spPr>
          <a:xfrm>
            <a:off x="1043491" y="194795"/>
            <a:ext cx="7046260" cy="64774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98315DF-C596-410A-8DA5-E5343B8B007B}"/>
              </a:ext>
            </a:extLst>
          </p:cNvPr>
          <p:cNvSpPr txBox="1"/>
          <p:nvPr/>
        </p:nvSpPr>
        <p:spPr>
          <a:xfrm>
            <a:off x="2700708" y="6424705"/>
            <a:ext cx="28609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/>
              <a:t>Source: National Weather Service</a:t>
            </a:r>
          </a:p>
        </p:txBody>
      </p:sp>
    </p:spTree>
    <p:extLst>
      <p:ext uri="{BB962C8B-B14F-4D97-AF65-F5344CB8AC3E}">
        <p14:creationId xmlns:p14="http://schemas.microsoft.com/office/powerpoint/2010/main" val="11009402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23D469F-F32C-4C7C-A660-2060D5FC0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D48B65-BB78-4BC1-87F5-C107B8C720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782" t="5259" r="6549" b="6215"/>
          <a:stretch/>
        </p:blipFill>
        <p:spPr>
          <a:xfrm>
            <a:off x="398032" y="242046"/>
            <a:ext cx="8443319" cy="6332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57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447F5E-A863-4C19-9461-AAA08F69B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96EBA80-B1B3-44D6-AFEB-766D7714374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913" b="12863"/>
          <a:stretch/>
        </p:blipFill>
        <p:spPr>
          <a:xfrm>
            <a:off x="261155" y="305567"/>
            <a:ext cx="8721097" cy="577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49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8627B3-401F-427A-B7E2-1FAB57692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7C4E113-7BCD-4B75-B680-7BDDD9587C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9271509"/>
              </p:ext>
            </p:extLst>
          </p:nvPr>
        </p:nvGraphicFramePr>
        <p:xfrm>
          <a:off x="419548" y="897544"/>
          <a:ext cx="8369449" cy="5779326"/>
        </p:xfrm>
        <a:graphic>
          <a:graphicData uri="http://schemas.openxmlformats.org/drawingml/2006/table">
            <a:tbl>
              <a:tblPr firstRow="1" firstCol="1" bandRow="1"/>
              <a:tblGrid>
                <a:gridCol w="2254828">
                  <a:extLst>
                    <a:ext uri="{9D8B030D-6E8A-4147-A177-3AD203B41FA5}">
                      <a16:colId xmlns:a16="http://schemas.microsoft.com/office/drawing/2014/main" val="3075618532"/>
                    </a:ext>
                  </a:extLst>
                </a:gridCol>
                <a:gridCol w="1395506">
                  <a:extLst>
                    <a:ext uri="{9D8B030D-6E8A-4147-A177-3AD203B41FA5}">
                      <a16:colId xmlns:a16="http://schemas.microsoft.com/office/drawing/2014/main" val="1357728337"/>
                    </a:ext>
                  </a:extLst>
                </a:gridCol>
                <a:gridCol w="1610336">
                  <a:extLst>
                    <a:ext uri="{9D8B030D-6E8A-4147-A177-3AD203B41FA5}">
                      <a16:colId xmlns:a16="http://schemas.microsoft.com/office/drawing/2014/main" val="1712718292"/>
                    </a:ext>
                  </a:extLst>
                </a:gridCol>
                <a:gridCol w="1516648">
                  <a:extLst>
                    <a:ext uri="{9D8B030D-6E8A-4147-A177-3AD203B41FA5}">
                      <a16:colId xmlns:a16="http://schemas.microsoft.com/office/drawing/2014/main" val="1837240011"/>
                    </a:ext>
                  </a:extLst>
                </a:gridCol>
                <a:gridCol w="1592131">
                  <a:extLst>
                    <a:ext uri="{9D8B030D-6E8A-4147-A177-3AD203B41FA5}">
                      <a16:colId xmlns:a16="http://schemas.microsoft.com/office/drawing/2014/main" val="570282121"/>
                    </a:ext>
                  </a:extLst>
                </a:gridCol>
              </a:tblGrid>
              <a:tr h="55939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Parameter</a:t>
                      </a:r>
                      <a:endParaRPr lang="en-US" sz="18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Normal</a:t>
                      </a:r>
                      <a:endParaRPr lang="en-US" sz="180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A4D7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Watch</a:t>
                      </a:r>
                      <a:endParaRPr lang="en-US" sz="180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Warning</a:t>
                      </a:r>
                      <a:endParaRPr lang="en-US" sz="18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2B8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bg1"/>
                          </a:solidFill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Emergency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3528899"/>
                  </a:ext>
                </a:extLst>
              </a:tr>
              <a:tr h="81246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Groundwater</a:t>
                      </a:r>
                      <a:endParaRPr lang="en-US" sz="16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Percentiles of Historic Levels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 25</a:t>
                      </a:r>
                      <a:r>
                        <a:rPr lang="en-US" sz="1600" baseline="300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en-US" sz="1600" baseline="300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-25th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en-US" sz="1600" baseline="300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10</a:t>
                      </a:r>
                      <a:r>
                        <a:rPr lang="en-US" sz="1600" baseline="300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5</a:t>
                      </a:r>
                      <a:r>
                        <a:rPr lang="en-US" sz="1600" baseline="300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</a:t>
                      </a: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2335472"/>
                  </a:ext>
                </a:extLst>
              </a:tr>
              <a:tr h="140888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Streamflow</a:t>
                      </a:r>
                      <a:endParaRPr lang="en-US" sz="16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Rolling 7-day Average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Return Flow compared with Historic Flow Frequency</a:t>
                      </a:r>
                      <a:r>
                        <a:rPr lang="en-US" sz="11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 25th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10th-25th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5th – 10th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5th percentile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39831530"/>
                  </a:ext>
                </a:extLst>
              </a:tr>
              <a:tr h="96900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Reservoir Storage</a:t>
                      </a:r>
                      <a:endParaRPr lang="en-US" sz="16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Estimated days of available usable storage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&gt; 120 days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90 – 120 days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60 – 90 days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&lt; 60 days</a:t>
                      </a: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557406"/>
                  </a:ext>
                </a:extLst>
              </a:tr>
              <a:tr h="135546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Medium" panose="020B06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Precipitation</a:t>
                      </a:r>
                      <a:endParaRPr lang="en-US" sz="1600" dirty="0">
                        <a:effectLst/>
                        <a:latin typeface="Franklin Gothic Book" panose="020B05030201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 year begins 10/1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Water year end precipitation deficits below normal range are carried forward until normal conditions return.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Precipitation deficit significance changes in the water year, Drought stages trigger at different percentages of normal based on evaluation date.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4385413"/>
                  </a:ext>
                </a:extLst>
              </a:tr>
              <a:tr h="420219">
                <a:tc gridSpan="5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VA Two indicators exceed the threshold for stage determination, the DMTF will evaluate all other drought information and provide a recommendation to the Virginia Drought Coordinator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142289"/>
                  </a:ext>
                </a:extLst>
              </a:tr>
              <a:tr h="253884">
                <a:tc gridSpan="5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8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US" sz="1000" dirty="0">
                          <a:effectLst/>
                          <a:latin typeface="Franklin Gothic Book" panose="020B05030201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Min, 10 yr. data set</a:t>
                      </a: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486940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4F67E02B-20C8-49B4-9FF3-825D786CAE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548" y="267466"/>
            <a:ext cx="425417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Franklin Gothic Medium" panose="020B0603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MD &amp; VA Triggers by Stage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151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 A - Blue" id="{349CBC06-E0E8-4BA7-8901-2E54DD466E81}" vid="{9ECF4E32-DF6C-4603-B206-933FF80BCAF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 A - Blue</Template>
  <TotalTime>468</TotalTime>
  <Words>169</Words>
  <Application>Microsoft Office PowerPoint</Application>
  <PresentationFormat>On-screen Show (4:3)</PresentationFormat>
  <Paragraphs>39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Franklin Gothic Book</vt:lpstr>
      <vt:lpstr>Franklin Gothic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Lloyd Greenberg Design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Ragain</dc:creator>
  <cp:lastModifiedBy>Lisa Ragain</cp:lastModifiedBy>
  <cp:revision>25</cp:revision>
  <cp:lastPrinted>2015-11-17T20:47:00Z</cp:lastPrinted>
  <dcterms:created xsi:type="dcterms:W3CDTF">2018-03-18T19:19:23Z</dcterms:created>
  <dcterms:modified xsi:type="dcterms:W3CDTF">2018-03-19T03:08:09Z</dcterms:modified>
</cp:coreProperties>
</file>