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68" r:id="rId5"/>
    <p:sldId id="260" r:id="rId6"/>
    <p:sldId id="270" r:id="rId7"/>
    <p:sldId id="261" r:id="rId8"/>
    <p:sldId id="262" r:id="rId9"/>
    <p:sldId id="271" r:id="rId10"/>
    <p:sldId id="282" r:id="rId11"/>
    <p:sldId id="283" r:id="rId12"/>
    <p:sldId id="277" r:id="rId13"/>
    <p:sldId id="285" r:id="rId14"/>
    <p:sldId id="286" r:id="rId15"/>
    <p:sldId id="279" r:id="rId16"/>
    <p:sldId id="288" r:id="rId17"/>
    <p:sldId id="290" r:id="rId18"/>
    <p:sldId id="287" r:id="rId19"/>
    <p:sldId id="280" r:id="rId20"/>
    <p:sldId id="289"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5B23"/>
    <a:srgbClr val="6CA760"/>
    <a:srgbClr val="4E679E"/>
    <a:srgbClr val="B5DADE"/>
    <a:srgbClr val="B40F17"/>
    <a:srgbClr val="E50304"/>
    <a:srgbClr val="D70403"/>
    <a:srgbClr val="E4B3AD"/>
    <a:srgbClr val="D9B6B2"/>
    <a:srgbClr val="9E6C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88" autoAdjust="0"/>
    <p:restoredTop sz="94660"/>
  </p:normalViewPr>
  <p:slideViewPr>
    <p:cSldViewPr snapToGrid="0">
      <p:cViewPr varScale="1">
        <p:scale>
          <a:sx n="165" d="100"/>
          <a:sy n="165" d="100"/>
        </p:scale>
        <p:origin x="1596" y="1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5F3E3E0-F0AE-4444-A763-CA41B59223C8}" type="datetimeFigureOut">
              <a:rPr lang="en-US" smtClean="0"/>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3422234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F3E3E0-F0AE-4444-A763-CA41B59223C8}" type="datetimeFigureOut">
              <a:rPr lang="en-US" smtClean="0"/>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1150530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5F3E3E0-F0AE-4444-A763-CA41B59223C8}" type="datetimeFigureOut">
              <a:rPr lang="en-US" smtClean="0"/>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786848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5F3E3E0-F0AE-4444-A763-CA41B59223C8}" type="datetimeFigureOut">
              <a:rPr lang="en-US" smtClean="0"/>
              <a:t>12/2/2016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3194709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5F3E3E0-F0AE-4444-A763-CA41B59223C8}" type="datetimeFigureOut">
              <a:rPr lang="en-US" smtClean="0"/>
              <a:t>12/2/2016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4189383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5F3E3E0-F0AE-4444-A763-CA41B59223C8}" type="datetimeFigureOut">
              <a:rPr lang="en-US" smtClean="0"/>
              <a:t>12/2/2016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618246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F3E3E0-F0AE-4444-A763-CA41B59223C8}" type="datetimeFigureOut">
              <a:rPr lang="en-US" smtClean="0"/>
              <a:t>12/2/2016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3037515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F3E3E0-F0AE-4444-A763-CA41B59223C8}" type="datetimeFigureOut">
              <a:rPr lang="en-US" smtClean="0"/>
              <a:t>12/2/2016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2471485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F3E3E0-F0AE-4444-A763-CA41B59223C8}" type="datetimeFigureOut">
              <a:rPr lang="en-US" smtClean="0"/>
              <a:t>12/2/2016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2438398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F3E3E0-F0AE-4444-A763-CA41B59223C8}" type="datetimeFigureOut">
              <a:rPr lang="en-US" smtClean="0"/>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2581748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5F3E3E0-F0AE-4444-A763-CA41B59223C8}" type="datetimeFigureOut">
              <a:rPr lang="en-US" smtClean="0"/>
              <a:t>12/2/2016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7E33F2-A6C7-480B-A0C4-6095CC56060B}" type="slidenum">
              <a:rPr lang="en-US" smtClean="0"/>
              <a:t>‹#›</a:t>
            </a:fld>
            <a:endParaRPr lang="en-US"/>
          </a:p>
        </p:txBody>
      </p:sp>
    </p:spTree>
    <p:extLst>
      <p:ext uri="{BB962C8B-B14F-4D97-AF65-F5344CB8AC3E}">
        <p14:creationId xmlns:p14="http://schemas.microsoft.com/office/powerpoint/2010/main" val="865101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F3E3E0-F0AE-4444-A763-CA41B59223C8}" type="datetimeFigureOut">
              <a:rPr lang="en-US" smtClean="0"/>
              <a:t>12/2/2016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7E33F2-A6C7-480B-A0C4-6095CC56060B}" type="slidenum">
              <a:rPr lang="en-US" smtClean="0"/>
              <a:t>‹#›</a:t>
            </a:fld>
            <a:endParaRPr lang="en-US"/>
          </a:p>
        </p:txBody>
      </p:sp>
    </p:spTree>
    <p:extLst>
      <p:ext uri="{BB962C8B-B14F-4D97-AF65-F5344CB8AC3E}">
        <p14:creationId xmlns:p14="http://schemas.microsoft.com/office/powerpoint/2010/main" val="1542638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4" name="Rectangle 3"/>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6" name="Picture 1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17" name="Rectangle 16"/>
          <p:cNvSpPr/>
          <p:nvPr/>
        </p:nvSpPr>
        <p:spPr>
          <a:xfrm>
            <a:off x="444776" y="2046749"/>
            <a:ext cx="1976305" cy="338554"/>
          </a:xfrm>
          <a:prstGeom prst="rect">
            <a:avLst/>
          </a:prstGeom>
        </p:spPr>
        <p:txBody>
          <a:bodyPr wrap="square">
            <a:spAutoFit/>
          </a:bodyPr>
          <a:lstStyle/>
          <a:p>
            <a:pPr algn="ctr"/>
            <a:r>
              <a:rPr lang="en-US" sz="1600" b="1" i="1" dirty="0" smtClean="0">
                <a:solidFill>
                  <a:prstClr val="black"/>
                </a:solidFill>
                <a:latin typeface="Times New Roman" panose="02020603050405020304" pitchFamily="18" charset="0"/>
                <a:cs typeface="Times New Roman" panose="02020603050405020304" pitchFamily="18" charset="0"/>
              </a:rPr>
              <a:t>December 12</a:t>
            </a:r>
            <a:r>
              <a:rPr lang="en-US" sz="1600" b="1" i="1" baseline="30000" dirty="0" smtClean="0">
                <a:solidFill>
                  <a:prstClr val="black"/>
                </a:solidFill>
                <a:latin typeface="Times New Roman" panose="02020603050405020304" pitchFamily="18" charset="0"/>
                <a:cs typeface="Times New Roman" panose="02020603050405020304" pitchFamily="18" charset="0"/>
              </a:rPr>
              <a:t>th</a:t>
            </a:r>
            <a:r>
              <a:rPr lang="en-US" sz="1600" b="1" i="1" dirty="0" smtClean="0">
                <a:solidFill>
                  <a:prstClr val="black"/>
                </a:solidFill>
                <a:latin typeface="Times New Roman" panose="02020603050405020304" pitchFamily="18" charset="0"/>
                <a:cs typeface="Times New Roman" panose="02020603050405020304" pitchFamily="18" charset="0"/>
              </a:rPr>
              <a:t>, 2016</a:t>
            </a:r>
            <a:endParaRPr lang="en-US" sz="1400" b="1" i="1" dirty="0">
              <a:solidFill>
                <a:prstClr val="black"/>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0" y="0"/>
            <a:ext cx="6795911" cy="1909497"/>
          </a:xfrm>
          <a:prstGeom prst="rect">
            <a:avLst/>
          </a:prstGeom>
        </p:spPr>
        <p:txBody>
          <a:bodyPr wrap="square">
            <a:spAutoFit/>
          </a:bodyPr>
          <a:lstStyle/>
          <a:p>
            <a:pPr>
              <a:lnSpc>
                <a:spcPct val="107000"/>
              </a:lnSpc>
              <a:spcAft>
                <a:spcPts val="800"/>
              </a:spcAft>
            </a:pPr>
            <a:r>
              <a:rPr lang="en-US" sz="2200" b="1" dirty="0">
                <a:latin typeface="Times New Roman" panose="02020603050405020304" pitchFamily="18" charset="0"/>
                <a:ea typeface="Calibri" panose="020F0502020204030204" pitchFamily="34" charset="0"/>
                <a:cs typeface="Times New Roman" panose="02020603050405020304" pitchFamily="18" charset="0"/>
              </a:rPr>
              <a:t>Water-Quality Monitoring in an </a:t>
            </a:r>
            <a:endParaRPr lang="en-US" sz="2200" b="1"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Urban Watershed:</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The Influence of Septic Systems on </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Nitrate Concentrations </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and Spatial Patterns</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TextBox 19"/>
          <p:cNvSpPr txBox="1"/>
          <p:nvPr/>
        </p:nvSpPr>
        <p:spPr>
          <a:xfrm>
            <a:off x="4051139" y="6394050"/>
            <a:ext cx="5095573" cy="461665"/>
          </a:xfrm>
          <a:prstGeom prst="rect">
            <a:avLst/>
          </a:prstGeom>
          <a:noFill/>
        </p:spPr>
        <p:txBody>
          <a:bodyPr wrap="square" rtlCol="0">
            <a:spAutoFit/>
          </a:bodyPr>
          <a:lstStyle/>
          <a:p>
            <a:pPr algn="r"/>
            <a:r>
              <a:rPr lang="en-US" sz="800" dirty="0">
                <a:latin typeface="Times New Roman" panose="02020603050405020304" pitchFamily="18" charset="0"/>
                <a:cs typeface="Times New Roman" panose="02020603050405020304" pitchFamily="18" charset="0"/>
              </a:rPr>
              <a:t>This information is preliminary and is subject to revision. It is being provided to meet the need for timely best science. The information is provided on the condition that neither the U.S. Geological Survey nor the U.S. Government shall be held liable for any damages resulting from the authorized or unauthorized use of the information.</a:t>
            </a:r>
            <a:endParaRPr lang="en-US" sz="800" dirty="0">
              <a:solidFill>
                <a:prstClr val="black"/>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435896" y="2642182"/>
            <a:ext cx="1554508" cy="553998"/>
          </a:xfrm>
          <a:prstGeom prst="rect">
            <a:avLst/>
          </a:prstGeom>
        </p:spPr>
        <p:txBody>
          <a:bodyPr wrap="square">
            <a:spAutoFit/>
          </a:bodyPr>
          <a:lstStyle/>
          <a:p>
            <a:pPr algn="ctr"/>
            <a:r>
              <a:rPr lang="en-US" sz="1600" dirty="0">
                <a:solidFill>
                  <a:prstClr val="black"/>
                </a:solidFill>
                <a:latin typeface="Times New Roman" panose="02020603050405020304" pitchFamily="18" charset="0"/>
                <a:cs typeface="Times New Roman" panose="02020603050405020304" pitchFamily="18" charset="0"/>
              </a:rPr>
              <a:t>Jimmy Webber</a:t>
            </a:r>
          </a:p>
          <a:p>
            <a:pPr algn="ctr"/>
            <a:r>
              <a:rPr lang="en-US" sz="1400" i="1" dirty="0">
                <a:solidFill>
                  <a:prstClr val="black"/>
                </a:solidFill>
                <a:latin typeface="Times New Roman" panose="02020603050405020304" pitchFamily="18" charset="0"/>
                <a:cs typeface="Times New Roman" panose="02020603050405020304" pitchFamily="18" charset="0"/>
              </a:rPr>
              <a:t>jwebber@usgs.gov</a:t>
            </a:r>
          </a:p>
        </p:txBody>
      </p:sp>
      <p:sp>
        <p:nvSpPr>
          <p:cNvPr id="22" name="Rectangle 21"/>
          <p:cNvSpPr/>
          <p:nvPr/>
        </p:nvSpPr>
        <p:spPr>
          <a:xfrm>
            <a:off x="435445" y="3340204"/>
            <a:ext cx="1555411" cy="461665"/>
          </a:xfrm>
          <a:prstGeom prst="rect">
            <a:avLst/>
          </a:prstGeom>
        </p:spPr>
        <p:txBody>
          <a:bodyPr wrap="square">
            <a:spAutoFit/>
          </a:bodyPr>
          <a:lstStyle/>
          <a:p>
            <a:pPr algn="ctr"/>
            <a:r>
              <a:rPr lang="en-US" sz="1200" dirty="0">
                <a:solidFill>
                  <a:prstClr val="black"/>
                </a:solidFill>
                <a:latin typeface="Times New Roman" panose="02020603050405020304" pitchFamily="18" charset="0"/>
                <a:cs typeface="Times New Roman" panose="02020603050405020304" pitchFamily="18" charset="0"/>
              </a:rPr>
              <a:t>Ken </a:t>
            </a:r>
            <a:r>
              <a:rPr lang="en-US" sz="1200" dirty="0" err="1">
                <a:solidFill>
                  <a:prstClr val="black"/>
                </a:solidFill>
                <a:latin typeface="Times New Roman" panose="02020603050405020304" pitchFamily="18" charset="0"/>
                <a:cs typeface="Times New Roman" panose="02020603050405020304" pitchFamily="18" charset="0"/>
              </a:rPr>
              <a:t>Hyer</a:t>
            </a:r>
            <a:endParaRPr lang="en-US" sz="1200" dirty="0">
              <a:solidFill>
                <a:prstClr val="black"/>
              </a:solidFill>
              <a:latin typeface="Times New Roman" panose="02020603050405020304" pitchFamily="18" charset="0"/>
              <a:cs typeface="Times New Roman" panose="02020603050405020304" pitchFamily="18" charset="0"/>
            </a:endParaRPr>
          </a:p>
          <a:p>
            <a:pPr algn="ctr"/>
            <a:r>
              <a:rPr lang="en-US" sz="1200" i="1" dirty="0">
                <a:solidFill>
                  <a:prstClr val="black"/>
                </a:solidFill>
                <a:latin typeface="Times New Roman" panose="02020603050405020304" pitchFamily="18" charset="0"/>
                <a:cs typeface="Times New Roman" panose="02020603050405020304" pitchFamily="18" charset="0"/>
              </a:rPr>
              <a:t>kenhyer@usgs.gov</a:t>
            </a:r>
          </a:p>
        </p:txBody>
      </p:sp>
      <p:sp>
        <p:nvSpPr>
          <p:cNvPr id="23" name="Rectangle 22"/>
          <p:cNvSpPr/>
          <p:nvPr/>
        </p:nvSpPr>
        <p:spPr>
          <a:xfrm>
            <a:off x="444777" y="3945893"/>
            <a:ext cx="1536746" cy="461665"/>
          </a:xfrm>
          <a:prstGeom prst="rect">
            <a:avLst/>
          </a:prstGeom>
        </p:spPr>
        <p:txBody>
          <a:bodyPr wrap="square">
            <a:spAutoFit/>
          </a:bodyPr>
          <a:lstStyle/>
          <a:p>
            <a:pPr algn="ctr"/>
            <a:r>
              <a:rPr lang="en-US" sz="1200" dirty="0">
                <a:solidFill>
                  <a:prstClr val="black"/>
                </a:solidFill>
                <a:latin typeface="Times New Roman" panose="02020603050405020304" pitchFamily="18" charset="0"/>
                <a:cs typeface="Times New Roman" panose="02020603050405020304" pitchFamily="18" charset="0"/>
              </a:rPr>
              <a:t>John </a:t>
            </a:r>
            <a:r>
              <a:rPr lang="en-US" sz="1200" dirty="0" err="1" smtClean="0">
                <a:solidFill>
                  <a:prstClr val="black"/>
                </a:solidFill>
                <a:latin typeface="Times New Roman" panose="02020603050405020304" pitchFamily="18" charset="0"/>
                <a:cs typeface="Times New Roman" panose="02020603050405020304" pitchFamily="18" charset="0"/>
              </a:rPr>
              <a:t>Jastram</a:t>
            </a:r>
            <a:endParaRPr lang="en-US" sz="1200" dirty="0" smtClean="0">
              <a:solidFill>
                <a:prstClr val="black"/>
              </a:solidFill>
              <a:latin typeface="Times New Roman" panose="02020603050405020304" pitchFamily="18" charset="0"/>
              <a:cs typeface="Times New Roman" panose="02020603050405020304" pitchFamily="18" charset="0"/>
            </a:endParaRPr>
          </a:p>
          <a:p>
            <a:pPr algn="ctr"/>
            <a:r>
              <a:rPr lang="en-US" sz="1200" i="1" dirty="0" smtClean="0">
                <a:solidFill>
                  <a:prstClr val="black"/>
                </a:solidFill>
                <a:latin typeface="Times New Roman" panose="02020603050405020304" pitchFamily="18" charset="0"/>
                <a:cs typeface="Times New Roman" panose="02020603050405020304" pitchFamily="18" charset="0"/>
              </a:rPr>
              <a:t>jdjastra@usgs.gov</a:t>
            </a:r>
            <a:endParaRPr lang="en-US" sz="1200" i="1" dirty="0">
              <a:solidFill>
                <a:prstClr val="black"/>
              </a:solidFill>
              <a:latin typeface="Times New Roman" panose="02020603050405020304" pitchFamily="18" charset="0"/>
              <a:cs typeface="Times New Roman" panose="02020603050405020304" pitchFamily="18" charset="0"/>
            </a:endParaRPr>
          </a:p>
        </p:txBody>
      </p:sp>
      <p:sp>
        <p:nvSpPr>
          <p:cNvPr id="24" name="Rectangle 23"/>
          <p:cNvSpPr/>
          <p:nvPr/>
        </p:nvSpPr>
        <p:spPr>
          <a:xfrm>
            <a:off x="410301" y="4551582"/>
            <a:ext cx="1605698" cy="461665"/>
          </a:xfrm>
          <a:prstGeom prst="rect">
            <a:avLst/>
          </a:prstGeom>
        </p:spPr>
        <p:txBody>
          <a:bodyPr wrap="square">
            <a:spAutoFit/>
          </a:bodyPr>
          <a:lstStyle/>
          <a:p>
            <a:pPr algn="ctr"/>
            <a:r>
              <a:rPr lang="en-US" sz="1200" dirty="0">
                <a:solidFill>
                  <a:prstClr val="black"/>
                </a:solidFill>
                <a:latin typeface="Times New Roman" panose="02020603050405020304" pitchFamily="18" charset="0"/>
                <a:cs typeface="Times New Roman" panose="02020603050405020304" pitchFamily="18" charset="0"/>
              </a:rPr>
              <a:t>JK </a:t>
            </a:r>
            <a:r>
              <a:rPr lang="en-US" sz="1200" dirty="0" err="1" smtClean="0">
                <a:solidFill>
                  <a:prstClr val="black"/>
                </a:solidFill>
                <a:latin typeface="Times New Roman" panose="02020603050405020304" pitchFamily="18" charset="0"/>
                <a:cs typeface="Times New Roman" panose="02020603050405020304" pitchFamily="18" charset="0"/>
              </a:rPr>
              <a:t>Böhlke</a:t>
            </a:r>
            <a:endParaRPr lang="en-US" sz="1200" dirty="0" smtClean="0">
              <a:solidFill>
                <a:prstClr val="black"/>
              </a:solidFill>
              <a:latin typeface="Times New Roman" panose="02020603050405020304" pitchFamily="18" charset="0"/>
              <a:cs typeface="Times New Roman" panose="02020603050405020304" pitchFamily="18" charset="0"/>
            </a:endParaRPr>
          </a:p>
          <a:p>
            <a:pPr algn="ctr"/>
            <a:r>
              <a:rPr lang="en-US" sz="1200" i="1" dirty="0" smtClean="0">
                <a:solidFill>
                  <a:prstClr val="black"/>
                </a:solidFill>
                <a:latin typeface="Times New Roman" panose="02020603050405020304" pitchFamily="18" charset="0"/>
                <a:cs typeface="Times New Roman" panose="02020603050405020304" pitchFamily="18" charset="0"/>
              </a:rPr>
              <a:t>jkbohlke@usgs.gov</a:t>
            </a:r>
            <a:endParaRPr lang="en-US" sz="1200" i="1" dirty="0">
              <a:solidFill>
                <a:prstClr val="black"/>
              </a:solidFill>
              <a:latin typeface="Times New Roman" panose="02020603050405020304" pitchFamily="18" charset="0"/>
              <a:cs typeface="Times New Roman" panose="02020603050405020304" pitchFamily="18" charset="0"/>
            </a:endParaRPr>
          </a:p>
        </p:txBody>
      </p:sp>
      <p:sp>
        <p:nvSpPr>
          <p:cNvPr id="25" name="Rectangle 24"/>
          <p:cNvSpPr/>
          <p:nvPr/>
        </p:nvSpPr>
        <p:spPr>
          <a:xfrm>
            <a:off x="265249" y="5157271"/>
            <a:ext cx="1895802" cy="461665"/>
          </a:xfrm>
          <a:prstGeom prst="rect">
            <a:avLst/>
          </a:prstGeom>
        </p:spPr>
        <p:txBody>
          <a:bodyPr wrap="square">
            <a:spAutoFit/>
          </a:bodyPr>
          <a:lstStyle/>
          <a:p>
            <a:pPr algn="ctr"/>
            <a:r>
              <a:rPr lang="en-US" sz="1200" dirty="0" smtClean="0">
                <a:solidFill>
                  <a:prstClr val="black"/>
                </a:solidFill>
                <a:latin typeface="Times New Roman" panose="02020603050405020304" pitchFamily="18" charset="0"/>
                <a:cs typeface="Times New Roman" panose="02020603050405020304" pitchFamily="18" charset="0"/>
              </a:rPr>
              <a:t>Judy Denver</a:t>
            </a:r>
          </a:p>
          <a:p>
            <a:pPr algn="ctr"/>
            <a:r>
              <a:rPr lang="en-US" sz="1200" i="1" dirty="0">
                <a:solidFill>
                  <a:prstClr val="black"/>
                </a:solidFill>
                <a:latin typeface="Times New Roman" panose="02020603050405020304" pitchFamily="18" charset="0"/>
                <a:cs typeface="Times New Roman" panose="02020603050405020304" pitchFamily="18" charset="0"/>
              </a:rPr>
              <a:t>jmdenver@usgs.gov </a:t>
            </a:r>
          </a:p>
        </p:txBody>
      </p:sp>
      <p:sp>
        <p:nvSpPr>
          <p:cNvPr id="26" name="Rectangle 25"/>
          <p:cNvSpPr/>
          <p:nvPr/>
        </p:nvSpPr>
        <p:spPr>
          <a:xfrm>
            <a:off x="265249" y="5762962"/>
            <a:ext cx="1895802" cy="461665"/>
          </a:xfrm>
          <a:prstGeom prst="rect">
            <a:avLst/>
          </a:prstGeom>
        </p:spPr>
        <p:txBody>
          <a:bodyPr wrap="square">
            <a:spAutoFit/>
          </a:bodyPr>
          <a:lstStyle/>
          <a:p>
            <a:pPr algn="ctr"/>
            <a:r>
              <a:rPr lang="en-US" sz="1200" dirty="0" smtClean="0">
                <a:solidFill>
                  <a:prstClr val="black"/>
                </a:solidFill>
                <a:latin typeface="Times New Roman" panose="02020603050405020304" pitchFamily="18" charset="0"/>
                <a:cs typeface="Times New Roman" panose="02020603050405020304" pitchFamily="18" charset="0"/>
              </a:rPr>
              <a:t>Michael Langland</a:t>
            </a:r>
          </a:p>
          <a:p>
            <a:pPr algn="ctr"/>
            <a:r>
              <a:rPr lang="en-US" sz="1200" i="1" dirty="0" smtClean="0">
                <a:solidFill>
                  <a:prstClr val="black"/>
                </a:solidFill>
                <a:latin typeface="Times New Roman" panose="02020603050405020304" pitchFamily="18" charset="0"/>
                <a:cs typeface="Times New Roman" panose="02020603050405020304" pitchFamily="18" charset="0"/>
              </a:rPr>
              <a:t>Langland@usgs.gov</a:t>
            </a:r>
            <a:endParaRPr lang="en-US" sz="1200"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338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8" name="TextBox 7"/>
          <p:cNvSpPr txBox="1"/>
          <p:nvPr/>
        </p:nvSpPr>
        <p:spPr>
          <a:xfrm>
            <a:off x="2858947" y="4951612"/>
            <a:ext cx="1749224" cy="707886"/>
          </a:xfrm>
          <a:prstGeom prst="rect">
            <a:avLst/>
          </a:prstGeom>
          <a:noFill/>
          <a:ln w="19050">
            <a:solidFill>
              <a:srgbClr val="00B0F0"/>
            </a:solidFill>
          </a:ln>
        </p:spPr>
        <p:txBody>
          <a:bodyPr wrap="square" rtlCol="0">
            <a:spAutoFit/>
          </a:bodyPr>
          <a:lstStyle/>
          <a:p>
            <a:pPr algn="ctr"/>
            <a:r>
              <a:rPr lang="en-US" sz="1000" dirty="0" smtClean="0">
                <a:latin typeface="Times New Roman" panose="02020603050405020304" pitchFamily="18" charset="0"/>
                <a:cs typeface="Times New Roman" panose="02020603050405020304" pitchFamily="18" charset="0"/>
              </a:rPr>
              <a:t>Sampling location included in</a:t>
            </a:r>
          </a:p>
          <a:p>
            <a:pPr algn="ctr"/>
            <a:r>
              <a:rPr lang="en-US" sz="1000" dirty="0" smtClean="0">
                <a:latin typeface="Times New Roman" panose="02020603050405020304" pitchFamily="18" charset="0"/>
                <a:cs typeface="Times New Roman" panose="02020603050405020304" pitchFamily="18" charset="0"/>
              </a:rPr>
              <a:t>Fairfax County monitoring network</a:t>
            </a:r>
          </a:p>
          <a:p>
            <a:pPr algn="ctr"/>
            <a:endParaRPr lang="en-US" sz="1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955095" y="5458409"/>
            <a:ext cx="1556928" cy="553998"/>
          </a:xfrm>
          <a:prstGeom prst="rect">
            <a:avLst/>
          </a:prstGeom>
          <a:noFill/>
          <a:ln w="19050">
            <a:solidFill>
              <a:srgbClr val="0EE20E"/>
            </a:solidFill>
          </a:ln>
        </p:spPr>
        <p:txBody>
          <a:bodyPr wrap="square" rtlCol="0">
            <a:spAutoFit/>
          </a:bodyPr>
          <a:lstStyle/>
          <a:p>
            <a:pPr algn="ctr"/>
            <a:endParaRPr lang="en-US" sz="1000" dirty="0" smtClean="0">
              <a:latin typeface="Times New Roman" panose="02020603050405020304" pitchFamily="18" charset="0"/>
              <a:cs typeface="Times New Roman" panose="02020603050405020304" pitchFamily="18" charset="0"/>
            </a:endParaRPr>
          </a:p>
          <a:p>
            <a:pPr algn="ctr"/>
            <a:r>
              <a:rPr lang="en-US" sz="1000" dirty="0" smtClean="0">
                <a:latin typeface="Times New Roman" panose="02020603050405020304" pitchFamily="18" charset="0"/>
                <a:cs typeface="Times New Roman" panose="02020603050405020304" pitchFamily="18" charset="0"/>
              </a:rPr>
              <a:t>Sampling location within Difficult Run</a:t>
            </a:r>
          </a:p>
        </p:txBody>
      </p:sp>
      <p:sp>
        <p:nvSpPr>
          <p:cNvPr id="13" name="Rectangular Callout 12"/>
          <p:cNvSpPr/>
          <p:nvPr/>
        </p:nvSpPr>
        <p:spPr>
          <a:xfrm>
            <a:off x="5599070" y="199485"/>
            <a:ext cx="1140323" cy="489210"/>
          </a:xfrm>
          <a:prstGeom prst="wedgeRectCallout">
            <a:avLst>
              <a:gd name="adj1" fmla="val -50613"/>
              <a:gd name="adj2" fmla="val 123960"/>
            </a:avLst>
          </a:prstGeom>
          <a:solidFill>
            <a:srgbClr val="19A20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bg1"/>
                </a:solidFill>
                <a:latin typeface="Times New Roman" panose="02020603050405020304" pitchFamily="18" charset="0"/>
                <a:cs typeface="Times New Roman" panose="02020603050405020304" pitchFamily="18" charset="0"/>
              </a:rPr>
              <a:t>Difficult Run </a:t>
            </a:r>
            <a:r>
              <a:rPr lang="en-US" sz="900" dirty="0" err="1" smtClean="0">
                <a:solidFill>
                  <a:schemeClr val="bg1"/>
                </a:solidFill>
                <a:latin typeface="Times New Roman" panose="02020603050405020304" pitchFamily="18" charset="0"/>
                <a:cs typeface="Times New Roman" panose="02020603050405020304" pitchFamily="18" charset="0"/>
              </a:rPr>
              <a:t>nr</a:t>
            </a:r>
            <a:r>
              <a:rPr lang="en-US" sz="900" dirty="0" smtClean="0">
                <a:solidFill>
                  <a:schemeClr val="bg1"/>
                </a:solidFill>
                <a:latin typeface="Times New Roman" panose="02020603050405020304" pitchFamily="18" charset="0"/>
                <a:cs typeface="Times New Roman" panose="02020603050405020304" pitchFamily="18" charset="0"/>
              </a:rPr>
              <a:t> Great Falls, VA</a:t>
            </a:r>
          </a:p>
          <a:p>
            <a:pPr algn="ctr"/>
            <a:r>
              <a:rPr lang="en-US" sz="900" dirty="0" smtClean="0">
                <a:solidFill>
                  <a:schemeClr val="bg1"/>
                </a:solidFill>
                <a:latin typeface="Times New Roman" panose="02020603050405020304" pitchFamily="18" charset="0"/>
                <a:cs typeface="Times New Roman" panose="02020603050405020304" pitchFamily="18" charset="0"/>
              </a:rPr>
              <a:t>USGS: 01646000</a:t>
            </a:r>
            <a:endParaRPr lang="en-US" sz="900"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0" y="0"/>
            <a:ext cx="6795911" cy="1909497"/>
          </a:xfrm>
          <a:prstGeom prst="rect">
            <a:avLst/>
          </a:prstGeom>
        </p:spPr>
        <p:txBody>
          <a:bodyPr wrap="square">
            <a:spAutoFit/>
          </a:bodyPr>
          <a:lstStyle/>
          <a:p>
            <a:pPr>
              <a:lnSpc>
                <a:spcPct val="107000"/>
              </a:lnSpc>
              <a:spcAft>
                <a:spcPts val="800"/>
              </a:spcAft>
            </a:pPr>
            <a:r>
              <a:rPr lang="en-US" sz="2200" b="1" dirty="0">
                <a:latin typeface="Times New Roman" panose="02020603050405020304" pitchFamily="18" charset="0"/>
                <a:ea typeface="Calibri" panose="020F0502020204030204" pitchFamily="34" charset="0"/>
                <a:cs typeface="Times New Roman" panose="02020603050405020304" pitchFamily="18" charset="0"/>
              </a:rPr>
              <a:t>Water-Quality Monitoring in an </a:t>
            </a:r>
            <a:endParaRPr lang="en-US" sz="2200" b="1"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Urban Watershed:</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The Influence of Septic Systems on </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Nitrate Concentrations </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and Spatial Patterns</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741881"/>
            <a:ext cx="2743200" cy="3657600"/>
          </a:xfrm>
          <a:prstGeom prst="rect">
            <a:avLst/>
          </a:prstGeom>
          <a:ln>
            <a:solidFill>
              <a:schemeClr val="tx1"/>
            </a:solidFill>
          </a:ln>
        </p:spPr>
      </p:pic>
    </p:spTree>
    <p:extLst>
      <p:ext uri="{BB962C8B-B14F-4D97-AF65-F5344CB8AC3E}">
        <p14:creationId xmlns:p14="http://schemas.microsoft.com/office/powerpoint/2010/main" val="2464007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33" name="Rectangle 32"/>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Spatial Water-Quality Data</a:t>
            </a:r>
          </a:p>
        </p:txBody>
      </p:sp>
      <p:grpSp>
        <p:nvGrpSpPr>
          <p:cNvPr id="45" name="Group 44"/>
          <p:cNvGrpSpPr/>
          <p:nvPr/>
        </p:nvGrpSpPr>
        <p:grpSpPr>
          <a:xfrm rot="16200000">
            <a:off x="2523283" y="4618300"/>
            <a:ext cx="821042" cy="2480177"/>
            <a:chOff x="347241" y="3848582"/>
            <a:chExt cx="821042" cy="2480177"/>
          </a:xfrm>
        </p:grpSpPr>
        <p:sp>
          <p:nvSpPr>
            <p:cNvPr id="44" name="Rectangle 43"/>
            <p:cNvSpPr/>
            <p:nvPr/>
          </p:nvSpPr>
          <p:spPr>
            <a:xfrm>
              <a:off x="347241" y="3848582"/>
              <a:ext cx="821042" cy="248017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p:cNvPicPr>
              <a:picLocks noChangeAspect="1"/>
            </p:cNvPicPr>
            <p:nvPr/>
          </p:nvPicPr>
          <p:blipFill>
            <a:blip r:embed="rId4"/>
            <a:stretch>
              <a:fillRect/>
            </a:stretch>
          </p:blipFill>
          <p:spPr>
            <a:xfrm rot="5400000">
              <a:off x="-609205" y="4979043"/>
              <a:ext cx="2316144" cy="217990"/>
            </a:xfrm>
            <a:prstGeom prst="rect">
              <a:avLst/>
            </a:prstGeom>
            <a:ln>
              <a:solidFill>
                <a:schemeClr val="tx1"/>
              </a:solidFill>
            </a:ln>
          </p:spPr>
        </p:pic>
        <p:sp>
          <p:nvSpPr>
            <p:cNvPr id="36" name="TextBox 35"/>
            <p:cNvSpPr txBox="1"/>
            <p:nvPr/>
          </p:nvSpPr>
          <p:spPr>
            <a:xfrm rot="5400000">
              <a:off x="665556" y="3886489"/>
              <a:ext cx="26161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a:t>
              </a:r>
              <a:endParaRPr lang="en-US" sz="1200" dirty="0">
                <a:latin typeface="Times New Roman" panose="02020603050405020304" pitchFamily="18" charset="0"/>
                <a:cs typeface="Times New Roman" panose="02020603050405020304" pitchFamily="18" charset="0"/>
              </a:endParaRPr>
            </a:p>
          </p:txBody>
        </p:sp>
        <p:sp>
          <p:nvSpPr>
            <p:cNvPr id="37" name="TextBox 36"/>
            <p:cNvSpPr txBox="1"/>
            <p:nvPr/>
          </p:nvSpPr>
          <p:spPr>
            <a:xfrm rot="5400000">
              <a:off x="588612" y="5982510"/>
              <a:ext cx="415498"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100</a:t>
              </a:r>
              <a:endParaRPr lang="en-US" sz="1200" dirty="0">
                <a:latin typeface="Times New Roman" panose="02020603050405020304" pitchFamily="18" charset="0"/>
                <a:cs typeface="Times New Roman" panose="02020603050405020304" pitchFamily="18" charset="0"/>
              </a:endParaRPr>
            </a:p>
          </p:txBody>
        </p:sp>
        <p:cxnSp>
          <p:nvCxnSpPr>
            <p:cNvPr id="39" name="Straight Arrow Connector 38"/>
            <p:cNvCxnSpPr>
              <a:stCxn id="36" idx="3"/>
              <a:endCxn id="37" idx="1"/>
            </p:cNvCxnSpPr>
            <p:nvPr/>
          </p:nvCxnSpPr>
          <p:spPr>
            <a:xfrm>
              <a:off x="796361" y="4155794"/>
              <a:ext cx="0" cy="17574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3" name="TextBox 42"/>
            <p:cNvSpPr txBox="1"/>
            <p:nvPr/>
          </p:nvSpPr>
          <p:spPr>
            <a:xfrm rot="5400000">
              <a:off x="298299" y="4902500"/>
              <a:ext cx="1462968" cy="276999"/>
            </a:xfrm>
            <a:prstGeom prst="rect">
              <a:avLst/>
            </a:prstGeom>
            <a:noFill/>
          </p:spPr>
          <p:txBody>
            <a:bodyPr wrap="square" rtlCol="0">
              <a:spAutoFit/>
            </a:bodyPr>
            <a:lstStyle/>
            <a:p>
              <a:r>
                <a:rPr lang="en-US" sz="1200" dirty="0" smtClean="0">
                  <a:latin typeface="Times New Roman" panose="02020603050405020304" pitchFamily="18" charset="0"/>
                  <a:cs typeface="Times New Roman" panose="02020603050405020304" pitchFamily="18" charset="0"/>
                </a:rPr>
                <a:t>Percent Impervious</a:t>
              </a:r>
              <a:endParaRPr lang="en-US" sz="1200" dirty="0">
                <a:latin typeface="Times New Roman" panose="02020603050405020304" pitchFamily="18" charset="0"/>
                <a:cs typeface="Times New Roman" panose="02020603050405020304" pitchFamily="18" charset="0"/>
              </a:endParaRPr>
            </a:p>
          </p:txBody>
        </p:sp>
      </p:grpSp>
      <p:sp>
        <p:nvSpPr>
          <p:cNvPr id="46" name="Rectangle 45"/>
          <p:cNvSpPr/>
          <p:nvPr/>
        </p:nvSpPr>
        <p:spPr>
          <a:xfrm>
            <a:off x="4572000" y="2266523"/>
            <a:ext cx="665544" cy="248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Reston</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47" name="Rectangle 46"/>
          <p:cNvSpPr/>
          <p:nvPr/>
        </p:nvSpPr>
        <p:spPr>
          <a:xfrm>
            <a:off x="8374209" y="2304919"/>
            <a:ext cx="703272" cy="3680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Tysons</a:t>
            </a: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Corner</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48" name="Rectangle 47"/>
          <p:cNvSpPr/>
          <p:nvPr/>
        </p:nvSpPr>
        <p:spPr>
          <a:xfrm>
            <a:off x="4572000" y="5563538"/>
            <a:ext cx="947270" cy="248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Fairfax City</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3381655" y="5447866"/>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1</a:t>
            </a:r>
            <a:endParaRPr lang="en-US" sz="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1141788" y="6401366"/>
            <a:ext cx="109212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Percent of impervious land cover from 2011 NLCD</a:t>
            </a:r>
          </a:p>
        </p:txBody>
      </p:sp>
      <p:sp>
        <p:nvSpPr>
          <p:cNvPr id="22" name="Rectangular Callout 21"/>
          <p:cNvSpPr/>
          <p:nvPr/>
        </p:nvSpPr>
        <p:spPr>
          <a:xfrm>
            <a:off x="7867708" y="199777"/>
            <a:ext cx="1140323" cy="489210"/>
          </a:xfrm>
          <a:prstGeom prst="wedgeRectCallout">
            <a:avLst>
              <a:gd name="adj1" fmla="val -56196"/>
              <a:gd name="adj2" fmla="val 88470"/>
            </a:avLst>
          </a:prstGeom>
          <a:solidFill>
            <a:srgbClr val="19A20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bg1"/>
                </a:solidFill>
                <a:latin typeface="Times New Roman" panose="02020603050405020304" pitchFamily="18" charset="0"/>
                <a:cs typeface="Times New Roman" panose="02020603050405020304" pitchFamily="18" charset="0"/>
              </a:rPr>
              <a:t>Difficult Run </a:t>
            </a:r>
            <a:r>
              <a:rPr lang="en-US" sz="900" dirty="0" err="1" smtClean="0">
                <a:solidFill>
                  <a:schemeClr val="bg1"/>
                </a:solidFill>
                <a:latin typeface="Times New Roman" panose="02020603050405020304" pitchFamily="18" charset="0"/>
                <a:cs typeface="Times New Roman" panose="02020603050405020304" pitchFamily="18" charset="0"/>
              </a:rPr>
              <a:t>nr</a:t>
            </a:r>
            <a:r>
              <a:rPr lang="en-US" sz="900" dirty="0" smtClean="0">
                <a:solidFill>
                  <a:schemeClr val="bg1"/>
                </a:solidFill>
                <a:latin typeface="Times New Roman" panose="02020603050405020304" pitchFamily="18" charset="0"/>
                <a:cs typeface="Times New Roman" panose="02020603050405020304" pitchFamily="18" charset="0"/>
              </a:rPr>
              <a:t> Great Falls, VA</a:t>
            </a:r>
          </a:p>
          <a:p>
            <a:pPr algn="ctr"/>
            <a:r>
              <a:rPr lang="en-US" sz="900" dirty="0" smtClean="0">
                <a:solidFill>
                  <a:schemeClr val="bg1"/>
                </a:solidFill>
                <a:latin typeface="Times New Roman" panose="02020603050405020304" pitchFamily="18" charset="0"/>
                <a:cs typeface="Times New Roman" panose="02020603050405020304" pitchFamily="18" charset="0"/>
              </a:rPr>
              <a:t>USGS: 01646000</a:t>
            </a:r>
            <a:endParaRPr lang="en-US" sz="9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9908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33" name="Rectangle 32"/>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Specific Conductance Data</a:t>
            </a:r>
          </a:p>
        </p:txBody>
      </p:sp>
      <p:sp>
        <p:nvSpPr>
          <p:cNvPr id="44" name="Rectangle 43"/>
          <p:cNvSpPr/>
          <p:nvPr/>
        </p:nvSpPr>
        <p:spPr>
          <a:xfrm rot="16200000">
            <a:off x="2523283" y="4618300"/>
            <a:ext cx="821042" cy="248017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p:cNvPicPr>
            <a:picLocks noChangeAspect="1"/>
          </p:cNvPicPr>
          <p:nvPr/>
        </p:nvPicPr>
        <p:blipFill>
          <a:blip r:embed="rId4"/>
          <a:stretch>
            <a:fillRect/>
          </a:stretch>
        </p:blipFill>
        <p:spPr>
          <a:xfrm>
            <a:off x="1775100" y="5958289"/>
            <a:ext cx="2316144" cy="217990"/>
          </a:xfrm>
          <a:prstGeom prst="rect">
            <a:avLst/>
          </a:prstGeom>
          <a:ln>
            <a:solidFill>
              <a:schemeClr val="tx1"/>
            </a:solidFill>
          </a:ln>
        </p:spPr>
      </p:pic>
      <p:sp>
        <p:nvSpPr>
          <p:cNvPr id="36" name="TextBox 35"/>
          <p:cNvSpPr txBox="1"/>
          <p:nvPr/>
        </p:nvSpPr>
        <p:spPr>
          <a:xfrm>
            <a:off x="1739317" y="5681290"/>
            <a:ext cx="26161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a:t>
            </a:r>
            <a:endParaRPr lang="en-US" sz="1200" dirty="0">
              <a:latin typeface="Times New Roman" panose="02020603050405020304" pitchFamily="18" charset="0"/>
              <a:cs typeface="Times New Roman" panose="02020603050405020304" pitchFamily="18" charset="0"/>
            </a:endParaRPr>
          </a:p>
        </p:txBody>
      </p:sp>
      <p:sp>
        <p:nvSpPr>
          <p:cNvPr id="37" name="TextBox 36"/>
          <p:cNvSpPr txBox="1"/>
          <p:nvPr/>
        </p:nvSpPr>
        <p:spPr>
          <a:xfrm>
            <a:off x="3758394" y="5681290"/>
            <a:ext cx="415498"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100</a:t>
            </a:r>
            <a:endParaRPr lang="en-US" sz="1200" dirty="0">
              <a:latin typeface="Times New Roman" panose="02020603050405020304" pitchFamily="18" charset="0"/>
              <a:cs typeface="Times New Roman" panose="02020603050405020304" pitchFamily="18" charset="0"/>
            </a:endParaRPr>
          </a:p>
        </p:txBody>
      </p:sp>
      <p:cxnSp>
        <p:nvCxnSpPr>
          <p:cNvPr id="39" name="Straight Arrow Connector 38"/>
          <p:cNvCxnSpPr>
            <a:stCxn id="36" idx="3"/>
            <a:endCxn id="37" idx="1"/>
          </p:cNvCxnSpPr>
          <p:nvPr/>
        </p:nvCxnSpPr>
        <p:spPr>
          <a:xfrm rot="16200000">
            <a:off x="2879661" y="4941056"/>
            <a:ext cx="0" cy="17574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3" name="TextBox 42"/>
          <p:cNvSpPr txBox="1"/>
          <p:nvPr/>
        </p:nvSpPr>
        <p:spPr>
          <a:xfrm>
            <a:off x="2154649" y="5447868"/>
            <a:ext cx="1462968" cy="276999"/>
          </a:xfrm>
          <a:prstGeom prst="rect">
            <a:avLst/>
          </a:prstGeom>
          <a:noFill/>
        </p:spPr>
        <p:txBody>
          <a:bodyPr wrap="square" rtlCol="0">
            <a:spAutoFit/>
          </a:bodyPr>
          <a:lstStyle/>
          <a:p>
            <a:r>
              <a:rPr lang="en-US" sz="1200" dirty="0" smtClean="0">
                <a:latin typeface="Times New Roman" panose="02020603050405020304" pitchFamily="18" charset="0"/>
                <a:cs typeface="Times New Roman" panose="02020603050405020304" pitchFamily="18" charset="0"/>
              </a:rPr>
              <a:t>Percent Impervious</a:t>
            </a:r>
            <a:endParaRPr lang="en-US" sz="1200" dirty="0">
              <a:latin typeface="Times New Roman" panose="02020603050405020304" pitchFamily="18" charset="0"/>
              <a:cs typeface="Times New Roman" panose="02020603050405020304" pitchFamily="18" charset="0"/>
            </a:endParaRPr>
          </a:p>
        </p:txBody>
      </p:sp>
      <p:sp>
        <p:nvSpPr>
          <p:cNvPr id="46" name="Rectangle 45"/>
          <p:cNvSpPr/>
          <p:nvPr/>
        </p:nvSpPr>
        <p:spPr>
          <a:xfrm>
            <a:off x="4572000" y="2266523"/>
            <a:ext cx="665544" cy="248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Reston</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48" name="Rectangle 47"/>
          <p:cNvSpPr/>
          <p:nvPr/>
        </p:nvSpPr>
        <p:spPr>
          <a:xfrm>
            <a:off x="4572000" y="5563538"/>
            <a:ext cx="947270" cy="248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Fairfax City</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grpSp>
        <p:nvGrpSpPr>
          <p:cNvPr id="13" name="Group 12"/>
          <p:cNvGrpSpPr/>
          <p:nvPr/>
        </p:nvGrpSpPr>
        <p:grpSpPr>
          <a:xfrm>
            <a:off x="7107186" y="4624312"/>
            <a:ext cx="2151430" cy="1476017"/>
            <a:chOff x="-244075" y="1581890"/>
            <a:chExt cx="2151430" cy="1476017"/>
          </a:xfrm>
        </p:grpSpPr>
        <p:sp>
          <p:nvSpPr>
            <p:cNvPr id="11" name="Rectangle 10"/>
            <p:cNvSpPr/>
            <p:nvPr/>
          </p:nvSpPr>
          <p:spPr>
            <a:xfrm>
              <a:off x="81023" y="1581890"/>
              <a:ext cx="1498921"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335935" y="2074973"/>
              <a:ext cx="109728" cy="109728"/>
            </a:xfrm>
            <a:prstGeom prst="ellipse">
              <a:avLst/>
            </a:prstGeom>
            <a:solidFill>
              <a:srgbClr val="FFF4E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335935" y="2272224"/>
              <a:ext cx="109728" cy="109728"/>
            </a:xfrm>
            <a:prstGeom prst="ellipse">
              <a:avLst/>
            </a:prstGeom>
            <a:solidFill>
              <a:srgbClr val="FDBC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335935" y="2469475"/>
              <a:ext cx="109728" cy="109728"/>
            </a:xfrm>
            <a:prstGeom prst="ellipse">
              <a:avLst/>
            </a:prstGeom>
            <a:solidFill>
              <a:srgbClr val="FA6B4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335935" y="2666726"/>
              <a:ext cx="109728" cy="109728"/>
            </a:xfrm>
            <a:prstGeom prst="ellipse">
              <a:avLst/>
            </a:prstGeom>
            <a:solidFill>
              <a:srgbClr val="CE161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335935" y="2863978"/>
              <a:ext cx="109728" cy="109728"/>
            </a:xfrm>
            <a:prstGeom prst="ellipse">
              <a:avLst/>
            </a:prstGeom>
            <a:solidFill>
              <a:srgbClr val="68001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434384" y="1984515"/>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165 – 210</a:t>
              </a:r>
              <a:endParaRPr lang="en-US" sz="1200"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434384" y="2183613"/>
              <a:ext cx="79451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255</a:t>
              </a:r>
              <a:endParaRPr lang="en-US" sz="1200" dirty="0">
                <a:latin typeface="Times New Roman" panose="02020603050405020304" pitchFamily="18" charset="0"/>
                <a:cs typeface="Times New Roman" panose="02020603050405020304" pitchFamily="18" charset="0"/>
              </a:endParaRPr>
            </a:p>
          </p:txBody>
        </p:sp>
        <p:sp>
          <p:nvSpPr>
            <p:cNvPr id="29" name="TextBox 28"/>
            <p:cNvSpPr txBox="1"/>
            <p:nvPr/>
          </p:nvSpPr>
          <p:spPr>
            <a:xfrm>
              <a:off x="434384" y="2382711"/>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256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300</a:t>
              </a:r>
              <a:endParaRPr lang="en-US" sz="1200" dirty="0">
                <a:latin typeface="Times New Roman" panose="02020603050405020304" pitchFamily="18" charset="0"/>
                <a:cs typeface="Times New Roman" panose="02020603050405020304" pitchFamily="18" charset="0"/>
              </a:endParaRPr>
            </a:p>
          </p:txBody>
        </p:sp>
        <p:sp>
          <p:nvSpPr>
            <p:cNvPr id="30" name="TextBox 29"/>
            <p:cNvSpPr txBox="1"/>
            <p:nvPr/>
          </p:nvSpPr>
          <p:spPr>
            <a:xfrm>
              <a:off x="434384" y="2581809"/>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301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345</a:t>
              </a:r>
              <a:endParaRPr lang="en-US" sz="1200" dirty="0">
                <a:latin typeface="Times New Roman" panose="02020603050405020304" pitchFamily="18" charset="0"/>
                <a:cs typeface="Times New Roman" panose="02020603050405020304" pitchFamily="18" charset="0"/>
              </a:endParaRPr>
            </a:p>
          </p:txBody>
        </p:sp>
        <p:sp>
          <p:nvSpPr>
            <p:cNvPr id="32" name="TextBox 31"/>
            <p:cNvSpPr txBox="1"/>
            <p:nvPr/>
          </p:nvSpPr>
          <p:spPr>
            <a:xfrm>
              <a:off x="434384" y="2780908"/>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346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390</a:t>
              </a:r>
              <a:endParaRPr lang="en-US" sz="1200" dirty="0">
                <a:latin typeface="Times New Roman" panose="02020603050405020304" pitchFamily="18" charset="0"/>
                <a:cs typeface="Times New Roman" panose="02020603050405020304" pitchFamily="18" charset="0"/>
              </a:endParaRPr>
            </a:p>
          </p:txBody>
        </p:sp>
        <p:sp>
          <p:nvSpPr>
            <p:cNvPr id="38" name="TextBox 37"/>
            <p:cNvSpPr txBox="1"/>
            <p:nvPr/>
          </p:nvSpPr>
          <p:spPr>
            <a:xfrm>
              <a:off x="-244075" y="158189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Specific Conductance,</a:t>
              </a:r>
            </a:p>
            <a:p>
              <a:pPr algn="ctr"/>
              <a:r>
                <a:rPr lang="en-US" sz="1200" dirty="0" smtClean="0">
                  <a:latin typeface="Times New Roman" panose="02020603050405020304" pitchFamily="18" charset="0"/>
                  <a:cs typeface="Times New Roman" panose="02020603050405020304" pitchFamily="18" charset="0"/>
                </a:rPr>
                <a:t>in </a:t>
              </a:r>
              <a:r>
                <a:rPr lang="el-GR" sz="1200" dirty="0">
                  <a:latin typeface="Times New Roman" panose="02020603050405020304" pitchFamily="18" charset="0"/>
                  <a:cs typeface="Times New Roman" panose="02020603050405020304" pitchFamily="18" charset="0"/>
                </a:rPr>
                <a:t>μ</a:t>
              </a:r>
              <a:r>
                <a:rPr lang="en-US" sz="1200" dirty="0" smtClean="0">
                  <a:latin typeface="Times New Roman" panose="02020603050405020304" pitchFamily="18" charset="0"/>
                  <a:cs typeface="Times New Roman" panose="02020603050405020304" pitchFamily="18" charset="0"/>
                </a:rPr>
                <a:t>S/cm</a:t>
              </a:r>
              <a:endParaRPr lang="en-US" sz="1200" dirty="0">
                <a:latin typeface="Times New Roman" panose="02020603050405020304" pitchFamily="18" charset="0"/>
                <a:cs typeface="Times New Roman" panose="02020603050405020304" pitchFamily="18" charset="0"/>
              </a:endParaRPr>
            </a:p>
          </p:txBody>
        </p:sp>
      </p:grpSp>
      <p:sp>
        <p:nvSpPr>
          <p:cNvPr id="40" name="Rectangle 39"/>
          <p:cNvSpPr/>
          <p:nvPr/>
        </p:nvSpPr>
        <p:spPr>
          <a:xfrm>
            <a:off x="8374209" y="2304919"/>
            <a:ext cx="703272" cy="3680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Tysons</a:t>
            </a: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Corner</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41" name="TextBox 40"/>
          <p:cNvSpPr txBox="1"/>
          <p:nvPr/>
        </p:nvSpPr>
        <p:spPr>
          <a:xfrm>
            <a:off x="2233913" y="6409999"/>
            <a:ext cx="1913929"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Specific conductivity data based on the average of 6 synoptic events between 2011 and 2015.</a:t>
            </a:r>
          </a:p>
        </p:txBody>
      </p:sp>
      <p:sp>
        <p:nvSpPr>
          <p:cNvPr id="42" name="TextBox 41"/>
          <p:cNvSpPr txBox="1"/>
          <p:nvPr/>
        </p:nvSpPr>
        <p:spPr>
          <a:xfrm>
            <a:off x="3381655" y="5447866"/>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1</a:t>
            </a:r>
            <a:endParaRPr lang="en-US" sz="800" dirty="0">
              <a:latin typeface="Times New Roman" panose="02020603050405020304" pitchFamily="18" charset="0"/>
              <a:cs typeface="Times New Roman" panose="02020603050405020304" pitchFamily="18" charset="0"/>
            </a:endParaRPr>
          </a:p>
        </p:txBody>
      </p:sp>
      <p:sp>
        <p:nvSpPr>
          <p:cNvPr id="45" name="TextBox 44"/>
          <p:cNvSpPr txBox="1"/>
          <p:nvPr/>
        </p:nvSpPr>
        <p:spPr>
          <a:xfrm>
            <a:off x="1141788" y="6401366"/>
            <a:ext cx="109212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Percent of impervious land cover from 2011 NLCD</a:t>
            </a:r>
          </a:p>
        </p:txBody>
      </p:sp>
      <p:sp>
        <p:nvSpPr>
          <p:cNvPr id="51" name="TextBox 50"/>
          <p:cNvSpPr txBox="1"/>
          <p:nvPr/>
        </p:nvSpPr>
        <p:spPr>
          <a:xfrm>
            <a:off x="8372746" y="4806610"/>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2</a:t>
            </a:r>
            <a:endParaRPr lang="en-US" sz="600" dirty="0">
              <a:latin typeface="Univers 47 Condensed Light" pitchFamily="50" charset="0"/>
              <a:cs typeface="Times New Roman" panose="02020603050405020304" pitchFamily="18" charset="0"/>
            </a:endParaRPr>
          </a:p>
        </p:txBody>
      </p:sp>
      <p:sp>
        <p:nvSpPr>
          <p:cNvPr id="52" name="Rectangular Callout 51"/>
          <p:cNvSpPr/>
          <p:nvPr/>
        </p:nvSpPr>
        <p:spPr>
          <a:xfrm>
            <a:off x="7867708" y="199777"/>
            <a:ext cx="1140323" cy="489210"/>
          </a:xfrm>
          <a:prstGeom prst="wedgeRectCallout">
            <a:avLst>
              <a:gd name="adj1" fmla="val -56196"/>
              <a:gd name="adj2" fmla="val 88470"/>
            </a:avLst>
          </a:prstGeom>
          <a:solidFill>
            <a:srgbClr val="19A20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bg1"/>
                </a:solidFill>
                <a:latin typeface="Times New Roman" panose="02020603050405020304" pitchFamily="18" charset="0"/>
                <a:cs typeface="Times New Roman" panose="02020603050405020304" pitchFamily="18" charset="0"/>
              </a:rPr>
              <a:t>Difficult Run </a:t>
            </a:r>
            <a:r>
              <a:rPr lang="en-US" sz="900" dirty="0" err="1" smtClean="0">
                <a:solidFill>
                  <a:schemeClr val="bg1"/>
                </a:solidFill>
                <a:latin typeface="Times New Roman" panose="02020603050405020304" pitchFamily="18" charset="0"/>
                <a:cs typeface="Times New Roman" panose="02020603050405020304" pitchFamily="18" charset="0"/>
              </a:rPr>
              <a:t>nr</a:t>
            </a:r>
            <a:r>
              <a:rPr lang="en-US" sz="900" dirty="0" smtClean="0">
                <a:solidFill>
                  <a:schemeClr val="bg1"/>
                </a:solidFill>
                <a:latin typeface="Times New Roman" panose="02020603050405020304" pitchFamily="18" charset="0"/>
                <a:cs typeface="Times New Roman" panose="02020603050405020304" pitchFamily="18" charset="0"/>
              </a:rPr>
              <a:t> Great Falls, VA</a:t>
            </a:r>
          </a:p>
          <a:p>
            <a:pPr algn="ctr"/>
            <a:r>
              <a:rPr lang="en-US" sz="900" dirty="0" smtClean="0">
                <a:solidFill>
                  <a:schemeClr val="bg1"/>
                </a:solidFill>
                <a:latin typeface="Times New Roman" panose="02020603050405020304" pitchFamily="18" charset="0"/>
                <a:cs typeface="Times New Roman" panose="02020603050405020304" pitchFamily="18" charset="0"/>
              </a:rPr>
              <a:t>USGS: 01646000</a:t>
            </a:r>
            <a:endParaRPr lang="en-US" sz="9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758030" y="5942294"/>
            <a:ext cx="2389812" cy="249418"/>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3613" y="1240242"/>
            <a:ext cx="3977640" cy="3147365"/>
          </a:xfrm>
          <a:prstGeom prst="rect">
            <a:avLst/>
          </a:prstGeom>
          <a:ln>
            <a:solidFill>
              <a:schemeClr val="tx1"/>
            </a:solidFill>
          </a:ln>
        </p:spPr>
      </p:pic>
      <p:sp>
        <p:nvSpPr>
          <p:cNvPr id="49" name="TextBox 48"/>
          <p:cNvSpPr txBox="1"/>
          <p:nvPr/>
        </p:nvSpPr>
        <p:spPr>
          <a:xfrm rot="16200000">
            <a:off x="213069" y="1547702"/>
            <a:ext cx="218330" cy="184666"/>
          </a:xfrm>
          <a:prstGeom prst="rect">
            <a:avLst/>
          </a:prstGeom>
          <a:noFill/>
        </p:spPr>
        <p:txBody>
          <a:bodyPr wrap="none" rtlCol="0">
            <a:spAutoFit/>
          </a:bodyPr>
          <a:lstStyle/>
          <a:p>
            <a:r>
              <a:rPr lang="en-US" sz="600" dirty="0">
                <a:latin typeface="Univers 47 Condensed Light" pitchFamily="50" charset="0"/>
                <a:cs typeface="Times New Roman" panose="02020603050405020304" pitchFamily="18" charset="0"/>
              </a:rPr>
              <a:t>2</a:t>
            </a:r>
          </a:p>
        </p:txBody>
      </p:sp>
      <p:sp>
        <p:nvSpPr>
          <p:cNvPr id="50" name="TextBox 49"/>
          <p:cNvSpPr txBox="1"/>
          <p:nvPr/>
        </p:nvSpPr>
        <p:spPr>
          <a:xfrm>
            <a:off x="2770496" y="4133531"/>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1</a:t>
            </a:r>
            <a:endParaRPr lang="en-US" sz="600" dirty="0">
              <a:latin typeface="Univers 47 Condensed Light" pitchFamily="50" charset="0"/>
              <a:cs typeface="Times New Roman" panose="02020603050405020304" pitchFamily="18" charset="0"/>
            </a:endParaRPr>
          </a:p>
        </p:txBody>
      </p:sp>
      <p:sp>
        <p:nvSpPr>
          <p:cNvPr id="54" name="TextBox 53"/>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7040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grpSp>
        <p:nvGrpSpPr>
          <p:cNvPr id="35" name="Group 34"/>
          <p:cNvGrpSpPr/>
          <p:nvPr/>
        </p:nvGrpSpPr>
        <p:grpSpPr>
          <a:xfrm>
            <a:off x="95887" y="4715116"/>
            <a:ext cx="4476113" cy="1657639"/>
            <a:chOff x="121535" y="3446402"/>
            <a:chExt cx="4476113" cy="1657639"/>
          </a:xfrm>
        </p:grpSpPr>
        <p:sp>
          <p:nvSpPr>
            <p:cNvPr id="30" name="Rectangle 29"/>
            <p:cNvSpPr/>
            <p:nvPr/>
          </p:nvSpPr>
          <p:spPr>
            <a:xfrm>
              <a:off x="121535" y="3446402"/>
              <a:ext cx="4450465" cy="16576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506357" y="3668814"/>
              <a:ext cx="92525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Open Space</a:t>
              </a:r>
              <a:endParaRPr lang="en-US" sz="12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06357" y="3901134"/>
              <a:ext cx="129715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Estate Residential</a:t>
              </a:r>
              <a:endParaRPr lang="en-US" sz="1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506357" y="4133454"/>
              <a:ext cx="173156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Low-Density Residential</a:t>
              </a:r>
              <a:endParaRPr lang="en-US" sz="12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506357" y="4365774"/>
              <a:ext cx="197201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Medium-Density Residential</a:t>
              </a:r>
              <a:endParaRPr lang="en-US" sz="12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506357" y="4598094"/>
              <a:ext cx="1757212"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High-Density Residential</a:t>
              </a:r>
              <a:endParaRPr lang="en-US" sz="12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2710593" y="4599192"/>
              <a:ext cx="142218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Outside Jurisdiction</a:t>
              </a:r>
              <a:endParaRPr lang="en-US" sz="12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2710593" y="3902232"/>
              <a:ext cx="188705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High-Intensity Commercial</a:t>
              </a:r>
              <a:endParaRPr lang="en-US" sz="12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2710593" y="4134552"/>
              <a:ext cx="7761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Industrial</a:t>
              </a:r>
              <a:endParaRPr lang="en-US" sz="1200"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2710593" y="4366872"/>
              <a:ext cx="569387"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Roads</a:t>
              </a:r>
              <a:endParaRPr lang="en-US" sz="1200"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2710593" y="3669912"/>
              <a:ext cx="1861407"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Low-Intensity Commercial</a:t>
              </a:r>
              <a:endParaRPr lang="en-US" sz="12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503645" y="4808327"/>
              <a:ext cx="790601"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Unknown</a:t>
              </a:r>
              <a:endParaRPr lang="en-US" sz="12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827380" y="3452451"/>
              <a:ext cx="917239"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LANDUSE</a:t>
              </a:r>
              <a:endParaRPr lang="en-US" sz="1200" b="1" dirty="0">
                <a:latin typeface="Times New Roman" panose="02020603050405020304" pitchFamily="18" charset="0"/>
                <a:cs typeface="Times New Roman" panose="02020603050405020304" pitchFamily="18" charset="0"/>
              </a:endParaRPr>
            </a:p>
          </p:txBody>
        </p:sp>
        <p:sp>
          <p:nvSpPr>
            <p:cNvPr id="19" name="Rectangle 18"/>
            <p:cNvSpPr/>
            <p:nvPr/>
          </p:nvSpPr>
          <p:spPr>
            <a:xfrm>
              <a:off x="218985" y="3756877"/>
              <a:ext cx="312517" cy="133109"/>
            </a:xfrm>
            <a:prstGeom prst="rect">
              <a:avLst/>
            </a:prstGeom>
            <a:solidFill>
              <a:srgbClr val="CCE98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218985" y="3988166"/>
              <a:ext cx="312517" cy="133109"/>
            </a:xfrm>
            <a:prstGeom prst="rect">
              <a:avLst/>
            </a:prstGeom>
            <a:solidFill>
              <a:srgbClr val="C5E1E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218985" y="4219455"/>
              <a:ext cx="312517" cy="133109"/>
            </a:xfrm>
            <a:prstGeom prst="rect">
              <a:avLst/>
            </a:prstGeom>
            <a:solidFill>
              <a:srgbClr val="97D9E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218985" y="4450744"/>
              <a:ext cx="312517" cy="133109"/>
            </a:xfrm>
            <a:prstGeom prst="rect">
              <a:avLst/>
            </a:prstGeom>
            <a:solidFill>
              <a:srgbClr val="41AED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218985" y="4682033"/>
              <a:ext cx="312517" cy="133109"/>
            </a:xfrm>
            <a:prstGeom prst="rect">
              <a:avLst/>
            </a:prstGeom>
            <a:solidFill>
              <a:srgbClr val="3F8B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2423221" y="3752820"/>
              <a:ext cx="312517" cy="133109"/>
            </a:xfrm>
            <a:prstGeom prst="rect">
              <a:avLst/>
            </a:prstGeom>
            <a:solidFill>
              <a:srgbClr val="EE979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2423221" y="3984109"/>
              <a:ext cx="312517" cy="133109"/>
            </a:xfrm>
            <a:prstGeom prst="rect">
              <a:avLst/>
            </a:prstGeom>
            <a:solidFill>
              <a:srgbClr val="B1444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2423221" y="4215398"/>
              <a:ext cx="312517" cy="133109"/>
            </a:xfrm>
            <a:prstGeom prst="rect">
              <a:avLst/>
            </a:prstGeom>
            <a:solidFill>
              <a:srgbClr val="D0B9D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2423221" y="4446687"/>
              <a:ext cx="312517" cy="133109"/>
            </a:xfrm>
            <a:prstGeom prst="rect">
              <a:avLst/>
            </a:prstGeom>
            <a:solidFill>
              <a:srgbClr val="70726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2423221" y="4677976"/>
              <a:ext cx="312517" cy="133109"/>
            </a:xfrm>
            <a:prstGeom prst="rect">
              <a:avLst/>
            </a:prstGeom>
            <a:solidFill>
              <a:srgbClr val="FCFDD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216273" y="4886082"/>
              <a:ext cx="312517" cy="133109"/>
            </a:xfrm>
            <a:prstGeom prst="rect">
              <a:avLst/>
            </a:prstGeom>
            <a:solidFill>
              <a:srgbClr val="DEDE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32"/>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err="1" smtClean="0">
                <a:latin typeface="Times New Roman" panose="02020603050405020304" pitchFamily="18" charset="0"/>
                <a:ea typeface="Calibri" panose="020F0502020204030204" pitchFamily="34" charset="0"/>
                <a:cs typeface="Times New Roman" panose="02020603050405020304" pitchFamily="18" charset="0"/>
              </a:rPr>
              <a:t>Landuse</a:t>
            </a:r>
            <a:endParaRPr lang="en-US" sz="1700" dirty="0" smtClean="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7" name="TextBox 36"/>
          <p:cNvSpPr txBox="1"/>
          <p:nvPr/>
        </p:nvSpPr>
        <p:spPr>
          <a:xfrm>
            <a:off x="2553831" y="4706487"/>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1</a:t>
            </a:r>
            <a:endParaRPr lang="en-US" sz="800" dirty="0">
              <a:latin typeface="Times New Roman" panose="02020603050405020304" pitchFamily="18" charset="0"/>
              <a:cs typeface="Times New Roman" panose="02020603050405020304" pitchFamily="18" charset="0"/>
            </a:endParaRPr>
          </a:p>
        </p:txBody>
      </p:sp>
      <p:sp>
        <p:nvSpPr>
          <p:cNvPr id="38" name="TextBox 37"/>
          <p:cNvSpPr txBox="1"/>
          <p:nvPr/>
        </p:nvSpPr>
        <p:spPr>
          <a:xfrm>
            <a:off x="1141788" y="6401366"/>
            <a:ext cx="109212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Landuse from Fairfax County GIS data, 2014.</a:t>
            </a:r>
          </a:p>
        </p:txBody>
      </p:sp>
      <p:sp>
        <p:nvSpPr>
          <p:cNvPr id="36" name="Rectangular Callout 35"/>
          <p:cNvSpPr/>
          <p:nvPr/>
        </p:nvSpPr>
        <p:spPr>
          <a:xfrm>
            <a:off x="7867708" y="199777"/>
            <a:ext cx="1140323" cy="489210"/>
          </a:xfrm>
          <a:prstGeom prst="wedgeRectCallout">
            <a:avLst>
              <a:gd name="adj1" fmla="val -56196"/>
              <a:gd name="adj2" fmla="val 88470"/>
            </a:avLst>
          </a:prstGeom>
          <a:solidFill>
            <a:srgbClr val="19A20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bg1"/>
                </a:solidFill>
                <a:latin typeface="Times New Roman" panose="02020603050405020304" pitchFamily="18" charset="0"/>
                <a:cs typeface="Times New Roman" panose="02020603050405020304" pitchFamily="18" charset="0"/>
              </a:rPr>
              <a:t>Difficult Run </a:t>
            </a:r>
            <a:r>
              <a:rPr lang="en-US" sz="900" dirty="0" err="1" smtClean="0">
                <a:solidFill>
                  <a:schemeClr val="bg1"/>
                </a:solidFill>
                <a:latin typeface="Times New Roman" panose="02020603050405020304" pitchFamily="18" charset="0"/>
                <a:cs typeface="Times New Roman" panose="02020603050405020304" pitchFamily="18" charset="0"/>
              </a:rPr>
              <a:t>nr</a:t>
            </a:r>
            <a:r>
              <a:rPr lang="en-US" sz="900" dirty="0" smtClean="0">
                <a:solidFill>
                  <a:schemeClr val="bg1"/>
                </a:solidFill>
                <a:latin typeface="Times New Roman" panose="02020603050405020304" pitchFamily="18" charset="0"/>
                <a:cs typeface="Times New Roman" panose="02020603050405020304" pitchFamily="18" charset="0"/>
              </a:rPr>
              <a:t> Great Falls, VA</a:t>
            </a:r>
          </a:p>
          <a:p>
            <a:pPr algn="ctr"/>
            <a:r>
              <a:rPr lang="en-US" sz="900" dirty="0" smtClean="0">
                <a:solidFill>
                  <a:schemeClr val="bg1"/>
                </a:solidFill>
                <a:latin typeface="Times New Roman" panose="02020603050405020304" pitchFamily="18" charset="0"/>
                <a:cs typeface="Times New Roman" panose="02020603050405020304" pitchFamily="18" charset="0"/>
              </a:rPr>
              <a:t>USGS: 01646000</a:t>
            </a:r>
            <a:endParaRPr lang="en-US" sz="9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124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33" name="Rectangle 32"/>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Nitrate-N Concentrations</a:t>
            </a:r>
          </a:p>
        </p:txBody>
      </p:sp>
      <p:grpSp>
        <p:nvGrpSpPr>
          <p:cNvPr id="35" name="Group 34"/>
          <p:cNvGrpSpPr/>
          <p:nvPr/>
        </p:nvGrpSpPr>
        <p:grpSpPr>
          <a:xfrm>
            <a:off x="95887" y="4715116"/>
            <a:ext cx="4476113" cy="1657639"/>
            <a:chOff x="121535" y="3446402"/>
            <a:chExt cx="4476113" cy="1657639"/>
          </a:xfrm>
        </p:grpSpPr>
        <p:sp>
          <p:nvSpPr>
            <p:cNvPr id="36" name="Rectangle 35"/>
            <p:cNvSpPr/>
            <p:nvPr/>
          </p:nvSpPr>
          <p:spPr>
            <a:xfrm>
              <a:off x="121535" y="3446402"/>
              <a:ext cx="4450465" cy="165763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506357" y="3668814"/>
              <a:ext cx="92525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Open Space</a:t>
              </a:r>
              <a:endParaRPr lang="en-US" sz="1200" dirty="0">
                <a:latin typeface="Times New Roman" panose="02020603050405020304" pitchFamily="18" charset="0"/>
                <a:cs typeface="Times New Roman" panose="02020603050405020304" pitchFamily="18" charset="0"/>
              </a:endParaRPr>
            </a:p>
          </p:txBody>
        </p:sp>
        <p:sp>
          <p:nvSpPr>
            <p:cNvPr id="38" name="TextBox 37"/>
            <p:cNvSpPr txBox="1"/>
            <p:nvPr/>
          </p:nvSpPr>
          <p:spPr>
            <a:xfrm>
              <a:off x="506357" y="3901134"/>
              <a:ext cx="129715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Estate Residential</a:t>
              </a:r>
              <a:endParaRPr lang="en-US" sz="1200" dirty="0">
                <a:latin typeface="Times New Roman" panose="02020603050405020304" pitchFamily="18" charset="0"/>
                <a:cs typeface="Times New Roman" panose="02020603050405020304" pitchFamily="18" charset="0"/>
              </a:endParaRPr>
            </a:p>
          </p:txBody>
        </p:sp>
        <p:sp>
          <p:nvSpPr>
            <p:cNvPr id="39" name="TextBox 38"/>
            <p:cNvSpPr txBox="1"/>
            <p:nvPr/>
          </p:nvSpPr>
          <p:spPr>
            <a:xfrm>
              <a:off x="506357" y="4133454"/>
              <a:ext cx="173156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Low-Density Residential</a:t>
              </a:r>
              <a:endParaRPr lang="en-US" sz="1200" dirty="0">
                <a:latin typeface="Times New Roman" panose="02020603050405020304" pitchFamily="18" charset="0"/>
                <a:cs typeface="Times New Roman" panose="02020603050405020304" pitchFamily="18" charset="0"/>
              </a:endParaRPr>
            </a:p>
          </p:txBody>
        </p:sp>
        <p:sp>
          <p:nvSpPr>
            <p:cNvPr id="40" name="TextBox 39"/>
            <p:cNvSpPr txBox="1"/>
            <p:nvPr/>
          </p:nvSpPr>
          <p:spPr>
            <a:xfrm>
              <a:off x="506357" y="4365774"/>
              <a:ext cx="197201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Medium-Density Residential</a:t>
              </a:r>
              <a:endParaRPr lang="en-US" sz="1200"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506357" y="4598094"/>
              <a:ext cx="1757212"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High-Density Residential</a:t>
              </a:r>
              <a:endParaRPr lang="en-US" sz="1200"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2710593" y="4599192"/>
              <a:ext cx="142218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Outside Jurisdiction</a:t>
              </a:r>
              <a:endParaRPr lang="en-US" sz="1200" dirty="0">
                <a:latin typeface="Times New Roman" panose="02020603050405020304" pitchFamily="18" charset="0"/>
                <a:cs typeface="Times New Roman" panose="02020603050405020304" pitchFamily="18" charset="0"/>
              </a:endParaRPr>
            </a:p>
          </p:txBody>
        </p:sp>
        <p:sp>
          <p:nvSpPr>
            <p:cNvPr id="43" name="TextBox 42"/>
            <p:cNvSpPr txBox="1"/>
            <p:nvPr/>
          </p:nvSpPr>
          <p:spPr>
            <a:xfrm>
              <a:off x="2710593" y="3902232"/>
              <a:ext cx="188705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High-Intensity Commercial</a:t>
              </a:r>
              <a:endParaRPr lang="en-US" sz="1200" dirty="0">
                <a:latin typeface="Times New Roman" panose="02020603050405020304" pitchFamily="18" charset="0"/>
                <a:cs typeface="Times New Roman" panose="02020603050405020304" pitchFamily="18" charset="0"/>
              </a:endParaRPr>
            </a:p>
          </p:txBody>
        </p:sp>
        <p:sp>
          <p:nvSpPr>
            <p:cNvPr id="44" name="TextBox 43"/>
            <p:cNvSpPr txBox="1"/>
            <p:nvPr/>
          </p:nvSpPr>
          <p:spPr>
            <a:xfrm>
              <a:off x="2710593" y="4134552"/>
              <a:ext cx="7761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Industrial</a:t>
              </a:r>
              <a:endParaRPr lang="en-US" sz="1200" dirty="0">
                <a:latin typeface="Times New Roman" panose="02020603050405020304" pitchFamily="18" charset="0"/>
                <a:cs typeface="Times New Roman" panose="02020603050405020304" pitchFamily="18" charset="0"/>
              </a:endParaRPr>
            </a:p>
          </p:txBody>
        </p:sp>
        <p:sp>
          <p:nvSpPr>
            <p:cNvPr id="45" name="TextBox 44"/>
            <p:cNvSpPr txBox="1"/>
            <p:nvPr/>
          </p:nvSpPr>
          <p:spPr>
            <a:xfrm>
              <a:off x="2710593" y="4366872"/>
              <a:ext cx="569387"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Roads</a:t>
              </a:r>
              <a:endParaRPr lang="en-US" sz="12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2710593" y="3669912"/>
              <a:ext cx="1861407"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Low-Intensity Commercial</a:t>
              </a:r>
              <a:endParaRPr lang="en-US" sz="1200" dirty="0">
                <a:latin typeface="Times New Roman" panose="02020603050405020304" pitchFamily="18" charset="0"/>
                <a:cs typeface="Times New Roman" panose="02020603050405020304" pitchFamily="18" charset="0"/>
              </a:endParaRPr>
            </a:p>
          </p:txBody>
        </p:sp>
        <p:sp>
          <p:nvSpPr>
            <p:cNvPr id="47" name="TextBox 46"/>
            <p:cNvSpPr txBox="1"/>
            <p:nvPr/>
          </p:nvSpPr>
          <p:spPr>
            <a:xfrm>
              <a:off x="503645" y="4808327"/>
              <a:ext cx="790601"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Unknown</a:t>
              </a:r>
              <a:endParaRPr lang="en-US" sz="1200"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1827380" y="3452451"/>
              <a:ext cx="917239"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LANDUSE</a:t>
              </a:r>
              <a:endParaRPr lang="en-US" sz="1200" b="1" dirty="0">
                <a:latin typeface="Times New Roman" panose="02020603050405020304" pitchFamily="18" charset="0"/>
                <a:cs typeface="Times New Roman" panose="02020603050405020304" pitchFamily="18" charset="0"/>
              </a:endParaRPr>
            </a:p>
          </p:txBody>
        </p:sp>
        <p:sp>
          <p:nvSpPr>
            <p:cNvPr id="49" name="Rectangle 48"/>
            <p:cNvSpPr/>
            <p:nvPr/>
          </p:nvSpPr>
          <p:spPr>
            <a:xfrm>
              <a:off x="218985" y="3756877"/>
              <a:ext cx="312517" cy="133109"/>
            </a:xfrm>
            <a:prstGeom prst="rect">
              <a:avLst/>
            </a:prstGeom>
            <a:solidFill>
              <a:srgbClr val="CCE98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218985" y="3988166"/>
              <a:ext cx="312517" cy="133109"/>
            </a:xfrm>
            <a:prstGeom prst="rect">
              <a:avLst/>
            </a:prstGeom>
            <a:solidFill>
              <a:srgbClr val="C5E1E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218985" y="4219455"/>
              <a:ext cx="312517" cy="133109"/>
            </a:xfrm>
            <a:prstGeom prst="rect">
              <a:avLst/>
            </a:prstGeom>
            <a:solidFill>
              <a:srgbClr val="97D9E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218985" y="4450744"/>
              <a:ext cx="312517" cy="133109"/>
            </a:xfrm>
            <a:prstGeom prst="rect">
              <a:avLst/>
            </a:prstGeom>
            <a:solidFill>
              <a:srgbClr val="41AED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218985" y="4682033"/>
              <a:ext cx="312517" cy="133109"/>
            </a:xfrm>
            <a:prstGeom prst="rect">
              <a:avLst/>
            </a:prstGeom>
            <a:solidFill>
              <a:srgbClr val="3F8B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2423221" y="3752820"/>
              <a:ext cx="312517" cy="133109"/>
            </a:xfrm>
            <a:prstGeom prst="rect">
              <a:avLst/>
            </a:prstGeom>
            <a:solidFill>
              <a:srgbClr val="EE979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2423221" y="3984109"/>
              <a:ext cx="312517" cy="133109"/>
            </a:xfrm>
            <a:prstGeom prst="rect">
              <a:avLst/>
            </a:prstGeom>
            <a:solidFill>
              <a:srgbClr val="B1444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a:off x="2423221" y="4215398"/>
              <a:ext cx="312517" cy="133109"/>
            </a:xfrm>
            <a:prstGeom prst="rect">
              <a:avLst/>
            </a:prstGeom>
            <a:solidFill>
              <a:srgbClr val="D0B9D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2423221" y="4446687"/>
              <a:ext cx="312517" cy="133109"/>
            </a:xfrm>
            <a:prstGeom prst="rect">
              <a:avLst/>
            </a:prstGeom>
            <a:solidFill>
              <a:srgbClr val="70726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a:off x="2423221" y="4677976"/>
              <a:ext cx="312517" cy="133109"/>
            </a:xfrm>
            <a:prstGeom prst="rect">
              <a:avLst/>
            </a:prstGeom>
            <a:solidFill>
              <a:srgbClr val="FCFDD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p:cNvSpPr/>
            <p:nvPr/>
          </p:nvSpPr>
          <p:spPr>
            <a:xfrm>
              <a:off x="216273" y="4886082"/>
              <a:ext cx="312517" cy="133109"/>
            </a:xfrm>
            <a:prstGeom prst="rect">
              <a:avLst/>
            </a:prstGeom>
            <a:solidFill>
              <a:srgbClr val="DEDED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0" name="Group 59"/>
          <p:cNvGrpSpPr/>
          <p:nvPr/>
        </p:nvGrpSpPr>
        <p:grpSpPr>
          <a:xfrm>
            <a:off x="6992570" y="4624312"/>
            <a:ext cx="2151430" cy="1476017"/>
            <a:chOff x="-358691" y="1581890"/>
            <a:chExt cx="2151430" cy="1476017"/>
          </a:xfrm>
        </p:grpSpPr>
        <p:sp>
          <p:nvSpPr>
            <p:cNvPr id="61" name="Rectangle 60"/>
            <p:cNvSpPr/>
            <p:nvPr/>
          </p:nvSpPr>
          <p:spPr>
            <a:xfrm>
              <a:off x="230157" y="1581890"/>
              <a:ext cx="1012785"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335935" y="2074973"/>
              <a:ext cx="109728" cy="109728"/>
            </a:xfrm>
            <a:prstGeom prst="ellipse">
              <a:avLst/>
            </a:prstGeom>
            <a:solidFill>
              <a:srgbClr val="FDF5F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p:cNvSpPr/>
            <p:nvPr/>
          </p:nvSpPr>
          <p:spPr>
            <a:xfrm>
              <a:off x="335935" y="2272224"/>
              <a:ext cx="109728" cy="109728"/>
            </a:xfrm>
            <a:prstGeom prst="ellipse">
              <a:avLst/>
            </a:prstGeom>
            <a:solidFill>
              <a:srgbClr val="FABC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p:cNvSpPr/>
            <p:nvPr/>
          </p:nvSpPr>
          <p:spPr>
            <a:xfrm>
              <a:off x="335935" y="2469475"/>
              <a:ext cx="109728" cy="109728"/>
            </a:xfrm>
            <a:prstGeom prst="ellipse">
              <a:avLst/>
            </a:prstGeom>
            <a:solidFill>
              <a:srgbClr val="FB6A4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335935" y="2666726"/>
              <a:ext cx="109728" cy="109728"/>
            </a:xfrm>
            <a:prstGeom prst="ellipse">
              <a:avLst/>
            </a:prstGeom>
            <a:solidFill>
              <a:srgbClr val="C9181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335935" y="2863978"/>
              <a:ext cx="109728" cy="109728"/>
            </a:xfrm>
            <a:prstGeom prst="ellipse">
              <a:avLst/>
            </a:prstGeom>
            <a:solidFill>
              <a:srgbClr val="66001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434384" y="1984515"/>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0.0 – 1.0</a:t>
              </a:r>
              <a:endParaRPr lang="en-US" sz="1200" dirty="0">
                <a:latin typeface="Times New Roman" panose="02020603050405020304" pitchFamily="18" charset="0"/>
                <a:cs typeface="Times New Roman" panose="02020603050405020304" pitchFamily="18" charset="0"/>
              </a:endParaRPr>
            </a:p>
          </p:txBody>
        </p:sp>
        <p:sp>
          <p:nvSpPr>
            <p:cNvPr id="68" name="TextBox 67"/>
            <p:cNvSpPr txBox="1"/>
            <p:nvPr/>
          </p:nvSpPr>
          <p:spPr>
            <a:xfrm>
              <a:off x="434384" y="2183613"/>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1.1 – 2.0</a:t>
              </a:r>
              <a:endParaRPr lang="en-US" sz="1200" dirty="0">
                <a:latin typeface="Times New Roman" panose="02020603050405020304" pitchFamily="18" charset="0"/>
                <a:cs typeface="Times New Roman" panose="02020603050405020304" pitchFamily="18" charset="0"/>
              </a:endParaRPr>
            </a:p>
          </p:txBody>
        </p:sp>
        <p:sp>
          <p:nvSpPr>
            <p:cNvPr id="69" name="TextBox 68"/>
            <p:cNvSpPr txBox="1"/>
            <p:nvPr/>
          </p:nvSpPr>
          <p:spPr>
            <a:xfrm>
              <a:off x="434384" y="2382711"/>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3.0</a:t>
              </a:r>
              <a:endParaRPr lang="en-US" sz="1200" dirty="0">
                <a:latin typeface="Times New Roman" panose="02020603050405020304" pitchFamily="18" charset="0"/>
                <a:cs typeface="Times New Roman" panose="02020603050405020304" pitchFamily="18" charset="0"/>
              </a:endParaRPr>
            </a:p>
          </p:txBody>
        </p:sp>
        <p:sp>
          <p:nvSpPr>
            <p:cNvPr id="70" name="TextBox 69"/>
            <p:cNvSpPr txBox="1"/>
            <p:nvPr/>
          </p:nvSpPr>
          <p:spPr>
            <a:xfrm>
              <a:off x="434384" y="2581809"/>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3.1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4.0</a:t>
              </a:r>
              <a:endParaRPr lang="en-US" sz="1200" dirty="0">
                <a:latin typeface="Times New Roman" panose="02020603050405020304" pitchFamily="18" charset="0"/>
                <a:cs typeface="Times New Roman" panose="02020603050405020304" pitchFamily="18" charset="0"/>
              </a:endParaRPr>
            </a:p>
          </p:txBody>
        </p:sp>
        <p:sp>
          <p:nvSpPr>
            <p:cNvPr id="71" name="TextBox 70"/>
            <p:cNvSpPr txBox="1"/>
            <p:nvPr/>
          </p:nvSpPr>
          <p:spPr>
            <a:xfrm>
              <a:off x="434384" y="2780908"/>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4.1 – 5.0</a:t>
              </a:r>
              <a:endParaRPr lang="en-US" sz="1200" dirty="0">
                <a:latin typeface="Times New Roman" panose="02020603050405020304" pitchFamily="18" charset="0"/>
                <a:cs typeface="Times New Roman" panose="02020603050405020304" pitchFamily="18" charset="0"/>
              </a:endParaRPr>
            </a:p>
          </p:txBody>
        </p:sp>
        <p:sp>
          <p:nvSpPr>
            <p:cNvPr id="72" name="TextBox 71"/>
            <p:cNvSpPr txBox="1"/>
            <p:nvPr/>
          </p:nvSpPr>
          <p:spPr>
            <a:xfrm>
              <a:off x="-358691" y="158516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Nitrate-N,</a:t>
              </a:r>
            </a:p>
            <a:p>
              <a:pPr algn="ctr"/>
              <a:r>
                <a:rPr lang="en-US" sz="1200" dirty="0">
                  <a:latin typeface="Times New Roman" panose="02020603050405020304" pitchFamily="18" charset="0"/>
                  <a:cs typeface="Times New Roman" panose="02020603050405020304" pitchFamily="18" charset="0"/>
                </a:rPr>
                <a:t>i</a:t>
              </a:r>
              <a:r>
                <a:rPr lang="en-US" sz="1200" dirty="0" smtClean="0">
                  <a:latin typeface="Times New Roman" panose="02020603050405020304" pitchFamily="18" charset="0"/>
                  <a:cs typeface="Times New Roman" panose="02020603050405020304" pitchFamily="18" charset="0"/>
                </a:rPr>
                <a:t>n mg/L</a:t>
              </a:r>
              <a:endParaRPr lang="en-US" sz="1200" dirty="0">
                <a:latin typeface="Times New Roman" panose="02020603050405020304" pitchFamily="18" charset="0"/>
                <a:cs typeface="Times New Roman" panose="02020603050405020304" pitchFamily="18" charset="0"/>
              </a:endParaRPr>
            </a:p>
          </p:txBody>
        </p:sp>
      </p:grpSp>
      <p:sp>
        <p:nvSpPr>
          <p:cNvPr id="31" name="Oval 30"/>
          <p:cNvSpPr/>
          <p:nvPr/>
        </p:nvSpPr>
        <p:spPr>
          <a:xfrm rot="18709469">
            <a:off x="5753909" y="-75369"/>
            <a:ext cx="721824" cy="112233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ular Callout 72"/>
          <p:cNvSpPr/>
          <p:nvPr/>
        </p:nvSpPr>
        <p:spPr>
          <a:xfrm>
            <a:off x="3993380" y="77341"/>
            <a:ext cx="1539433" cy="254643"/>
          </a:xfrm>
          <a:prstGeom prst="wedgeRectCallout">
            <a:avLst>
              <a:gd name="adj1" fmla="val 58866"/>
              <a:gd name="adj2" fmla="val 144318"/>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Captain Hickory Run</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77" name="TextBox 76"/>
          <p:cNvSpPr txBox="1"/>
          <p:nvPr/>
        </p:nvSpPr>
        <p:spPr>
          <a:xfrm>
            <a:off x="2212273" y="6401149"/>
            <a:ext cx="1381669"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Nitrate-N data based on the average of 6 synoptic events between 2011 and 2015.</a:t>
            </a:r>
          </a:p>
        </p:txBody>
      </p:sp>
      <p:sp>
        <p:nvSpPr>
          <p:cNvPr id="79" name="TextBox 78"/>
          <p:cNvSpPr txBox="1"/>
          <p:nvPr/>
        </p:nvSpPr>
        <p:spPr>
          <a:xfrm>
            <a:off x="2553831" y="4706487"/>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1</a:t>
            </a:r>
            <a:endParaRPr lang="en-US" sz="800" dirty="0">
              <a:latin typeface="Times New Roman" panose="02020603050405020304" pitchFamily="18" charset="0"/>
              <a:cs typeface="Times New Roman" panose="02020603050405020304" pitchFamily="18" charset="0"/>
            </a:endParaRPr>
          </a:p>
        </p:txBody>
      </p:sp>
      <p:sp>
        <p:nvSpPr>
          <p:cNvPr id="80" name="TextBox 79"/>
          <p:cNvSpPr txBox="1"/>
          <p:nvPr/>
        </p:nvSpPr>
        <p:spPr>
          <a:xfrm>
            <a:off x="1141788" y="6401366"/>
            <a:ext cx="109212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Landuse from Fairfax County GIS data, 2014.</a:t>
            </a:r>
          </a:p>
        </p:txBody>
      </p:sp>
      <p:sp>
        <p:nvSpPr>
          <p:cNvPr id="81" name="TextBox 80"/>
          <p:cNvSpPr txBox="1"/>
          <p:nvPr/>
        </p:nvSpPr>
        <p:spPr>
          <a:xfrm>
            <a:off x="8241616" y="4800783"/>
            <a:ext cx="235962"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2</a:t>
            </a:r>
          </a:p>
        </p:txBody>
      </p:sp>
      <p:sp>
        <p:nvSpPr>
          <p:cNvPr id="74" name="Rectangular Callout 73"/>
          <p:cNvSpPr/>
          <p:nvPr/>
        </p:nvSpPr>
        <p:spPr>
          <a:xfrm>
            <a:off x="7867708" y="199777"/>
            <a:ext cx="1140323" cy="489210"/>
          </a:xfrm>
          <a:prstGeom prst="wedgeRectCallout">
            <a:avLst>
              <a:gd name="adj1" fmla="val -56196"/>
              <a:gd name="adj2" fmla="val 88470"/>
            </a:avLst>
          </a:prstGeom>
          <a:solidFill>
            <a:srgbClr val="19A20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bg1"/>
                </a:solidFill>
                <a:latin typeface="Times New Roman" panose="02020603050405020304" pitchFamily="18" charset="0"/>
                <a:cs typeface="Times New Roman" panose="02020603050405020304" pitchFamily="18" charset="0"/>
              </a:rPr>
              <a:t>Difficult Run </a:t>
            </a:r>
            <a:r>
              <a:rPr lang="en-US" sz="900" dirty="0" err="1" smtClean="0">
                <a:solidFill>
                  <a:schemeClr val="bg1"/>
                </a:solidFill>
                <a:latin typeface="Times New Roman" panose="02020603050405020304" pitchFamily="18" charset="0"/>
                <a:cs typeface="Times New Roman" panose="02020603050405020304" pitchFamily="18" charset="0"/>
              </a:rPr>
              <a:t>nr</a:t>
            </a:r>
            <a:r>
              <a:rPr lang="en-US" sz="900" dirty="0" smtClean="0">
                <a:solidFill>
                  <a:schemeClr val="bg1"/>
                </a:solidFill>
                <a:latin typeface="Times New Roman" panose="02020603050405020304" pitchFamily="18" charset="0"/>
                <a:cs typeface="Times New Roman" panose="02020603050405020304" pitchFamily="18" charset="0"/>
              </a:rPr>
              <a:t> Great Falls, VA</a:t>
            </a:r>
          </a:p>
          <a:p>
            <a:pPr algn="ctr"/>
            <a:r>
              <a:rPr lang="en-US" sz="900" dirty="0" smtClean="0">
                <a:solidFill>
                  <a:schemeClr val="bg1"/>
                </a:solidFill>
                <a:latin typeface="Times New Roman" panose="02020603050405020304" pitchFamily="18" charset="0"/>
                <a:cs typeface="Times New Roman" panose="02020603050405020304" pitchFamily="18" charset="0"/>
              </a:rPr>
              <a:t>USGS: 01646000</a:t>
            </a:r>
            <a:endParaRPr lang="en-US" sz="900"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95887" y="4715116"/>
            <a:ext cx="4450465" cy="165763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TextBox 74"/>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2259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71279"/>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5" name="Rectangle 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Captain Hickory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Nitrate-N Concentrations</a:t>
            </a:r>
          </a:p>
        </p:txBody>
      </p:sp>
      <p:pic>
        <p:nvPicPr>
          <p:cNvPr id="12" name="Picture 1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325301" y="3674674"/>
            <a:ext cx="1120796" cy="1494394"/>
          </a:xfrm>
          <a:prstGeom prst="rect">
            <a:avLst/>
          </a:prstGeom>
          <a:ln w="38100">
            <a:solidFill>
              <a:schemeClr val="tx1"/>
            </a:solidFill>
          </a:ln>
        </p:spPr>
      </p:pic>
      <p:cxnSp>
        <p:nvCxnSpPr>
          <p:cNvPr id="14" name="Straight Connector 13"/>
          <p:cNvCxnSpPr/>
          <p:nvPr/>
        </p:nvCxnSpPr>
        <p:spPr>
          <a:xfrm flipV="1">
            <a:off x="2467533" y="3424268"/>
            <a:ext cx="438951" cy="250406"/>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flipV="1">
            <a:off x="2470245" y="3455901"/>
            <a:ext cx="491320" cy="1726814"/>
          </a:xfrm>
          <a:prstGeom prst="line">
            <a:avLst/>
          </a:prstGeom>
        </p:spPr>
        <p:style>
          <a:lnRef idx="3">
            <a:schemeClr val="dk1"/>
          </a:lnRef>
          <a:fillRef idx="0">
            <a:schemeClr val="dk1"/>
          </a:fillRef>
          <a:effectRef idx="2">
            <a:schemeClr val="dk1"/>
          </a:effectRef>
          <a:fontRef idx="minor">
            <a:schemeClr val="tx1"/>
          </a:fontRef>
        </p:style>
      </p:cxnSp>
      <p:pic>
        <p:nvPicPr>
          <p:cNvPr id="24" name="Picture 2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003909" y="4276297"/>
            <a:ext cx="1172168" cy="1562891"/>
          </a:xfrm>
          <a:prstGeom prst="rect">
            <a:avLst/>
          </a:prstGeom>
          <a:ln w="38100">
            <a:solidFill>
              <a:schemeClr val="tx1"/>
            </a:solidFill>
          </a:ln>
        </p:spPr>
      </p:pic>
      <p:cxnSp>
        <p:nvCxnSpPr>
          <p:cNvPr id="25" name="Straight Connector 24"/>
          <p:cNvCxnSpPr/>
          <p:nvPr/>
        </p:nvCxnSpPr>
        <p:spPr>
          <a:xfrm flipV="1">
            <a:off x="3000480" y="3527876"/>
            <a:ext cx="388226" cy="748421"/>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p:cNvCxnSpPr/>
          <p:nvPr/>
        </p:nvCxnSpPr>
        <p:spPr>
          <a:xfrm flipH="1" flipV="1">
            <a:off x="3461987" y="3527879"/>
            <a:ext cx="747336" cy="748418"/>
          </a:xfrm>
          <a:prstGeom prst="line">
            <a:avLst/>
          </a:prstGeom>
        </p:spPr>
        <p:style>
          <a:lnRef idx="3">
            <a:schemeClr val="dk1"/>
          </a:lnRef>
          <a:fillRef idx="0">
            <a:schemeClr val="dk1"/>
          </a:fillRef>
          <a:effectRef idx="2">
            <a:schemeClr val="dk1"/>
          </a:effectRef>
          <a:fontRef idx="minor">
            <a:schemeClr val="tx1"/>
          </a:fontRef>
        </p:style>
      </p:cxnSp>
      <p:pic>
        <p:nvPicPr>
          <p:cNvPr id="35" name="Picture 34"/>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844338" y="1665698"/>
            <a:ext cx="1438181" cy="1078636"/>
          </a:xfrm>
          <a:prstGeom prst="rect">
            <a:avLst/>
          </a:prstGeom>
          <a:ln w="38100">
            <a:solidFill>
              <a:schemeClr val="tx1"/>
            </a:solidFill>
          </a:ln>
        </p:spPr>
      </p:pic>
      <p:cxnSp>
        <p:nvCxnSpPr>
          <p:cNvPr id="36" name="Straight Connector 35"/>
          <p:cNvCxnSpPr/>
          <p:nvPr/>
        </p:nvCxnSpPr>
        <p:spPr>
          <a:xfrm flipH="1" flipV="1">
            <a:off x="4841626" y="2744334"/>
            <a:ext cx="323358" cy="1045195"/>
          </a:xfrm>
          <a:prstGeom prst="line">
            <a:avLst/>
          </a:prstGeom>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flipV="1">
            <a:off x="5241184" y="2768758"/>
            <a:ext cx="1041335" cy="1020771"/>
          </a:xfrm>
          <a:prstGeom prst="line">
            <a:avLst/>
          </a:prstGeom>
        </p:spPr>
        <p:style>
          <a:lnRef idx="3">
            <a:schemeClr val="dk1"/>
          </a:lnRef>
          <a:fillRef idx="0">
            <a:schemeClr val="dk1"/>
          </a:fillRef>
          <a:effectRef idx="2">
            <a:schemeClr val="dk1"/>
          </a:effectRef>
          <a:fontRef idx="minor">
            <a:schemeClr val="tx1"/>
          </a:fontRef>
        </p:style>
      </p:cxnSp>
      <p:grpSp>
        <p:nvGrpSpPr>
          <p:cNvPr id="43" name="Group 42"/>
          <p:cNvGrpSpPr/>
          <p:nvPr/>
        </p:nvGrpSpPr>
        <p:grpSpPr>
          <a:xfrm>
            <a:off x="-413064" y="4779022"/>
            <a:ext cx="2151430" cy="1476017"/>
            <a:chOff x="-358691" y="1581890"/>
            <a:chExt cx="2151430" cy="1476017"/>
          </a:xfrm>
        </p:grpSpPr>
        <p:sp>
          <p:nvSpPr>
            <p:cNvPr id="44" name="Rectangle 43"/>
            <p:cNvSpPr/>
            <p:nvPr/>
          </p:nvSpPr>
          <p:spPr>
            <a:xfrm>
              <a:off x="230157" y="1581890"/>
              <a:ext cx="1012785"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335935" y="2074973"/>
              <a:ext cx="109728" cy="109728"/>
            </a:xfrm>
            <a:prstGeom prst="ellipse">
              <a:avLst/>
            </a:prstGeom>
            <a:solidFill>
              <a:srgbClr val="FFF6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335935" y="2272224"/>
              <a:ext cx="109728" cy="109728"/>
            </a:xfrm>
            <a:prstGeom prst="ellipse">
              <a:avLst/>
            </a:prstGeom>
            <a:solidFill>
              <a:srgbClr val="FCBBA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335935" y="2469475"/>
              <a:ext cx="109728" cy="109728"/>
            </a:xfrm>
            <a:prstGeom prst="ellipse">
              <a:avLst/>
            </a:prstGeom>
            <a:solidFill>
              <a:srgbClr val="F96C4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335935" y="2666726"/>
              <a:ext cx="109728" cy="109728"/>
            </a:xfrm>
            <a:prstGeom prst="ellipse">
              <a:avLst/>
            </a:prstGeom>
            <a:solidFill>
              <a:srgbClr val="CA171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335935" y="2863978"/>
              <a:ext cx="109728" cy="109728"/>
            </a:xfrm>
            <a:prstGeom prst="ellipse">
              <a:avLst/>
            </a:prstGeom>
            <a:solidFill>
              <a:srgbClr val="68000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434384" y="1984515"/>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0.0 – 2.0</a:t>
              </a:r>
              <a:endParaRPr lang="en-US" sz="1200" dirty="0">
                <a:latin typeface="Times New Roman" panose="02020603050405020304" pitchFamily="18" charset="0"/>
                <a:cs typeface="Times New Roman" panose="02020603050405020304" pitchFamily="18" charset="0"/>
              </a:endParaRPr>
            </a:p>
          </p:txBody>
        </p:sp>
        <p:sp>
          <p:nvSpPr>
            <p:cNvPr id="51" name="TextBox 50"/>
            <p:cNvSpPr txBox="1"/>
            <p:nvPr/>
          </p:nvSpPr>
          <p:spPr>
            <a:xfrm>
              <a:off x="434384" y="2183613"/>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 – 4.0</a:t>
              </a:r>
              <a:endParaRPr lang="en-US" sz="1200" dirty="0">
                <a:latin typeface="Times New Roman" panose="02020603050405020304" pitchFamily="18" charset="0"/>
                <a:cs typeface="Times New Roman" panose="02020603050405020304" pitchFamily="18" charset="0"/>
              </a:endParaRPr>
            </a:p>
          </p:txBody>
        </p:sp>
        <p:sp>
          <p:nvSpPr>
            <p:cNvPr id="52" name="TextBox 51"/>
            <p:cNvSpPr txBox="1"/>
            <p:nvPr/>
          </p:nvSpPr>
          <p:spPr>
            <a:xfrm>
              <a:off x="434384" y="2382711"/>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4.1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6.0</a:t>
              </a:r>
              <a:endParaRPr lang="en-US" sz="1200" dirty="0">
                <a:latin typeface="Times New Roman" panose="02020603050405020304" pitchFamily="18" charset="0"/>
                <a:cs typeface="Times New Roman" panose="02020603050405020304" pitchFamily="18" charset="0"/>
              </a:endParaRPr>
            </a:p>
          </p:txBody>
        </p:sp>
        <p:sp>
          <p:nvSpPr>
            <p:cNvPr id="53" name="TextBox 52"/>
            <p:cNvSpPr txBox="1"/>
            <p:nvPr/>
          </p:nvSpPr>
          <p:spPr>
            <a:xfrm>
              <a:off x="434384" y="2581809"/>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6.1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8.0</a:t>
              </a:r>
              <a:endParaRPr lang="en-US" sz="1200" dirty="0">
                <a:latin typeface="Times New Roman" panose="02020603050405020304" pitchFamily="18" charset="0"/>
                <a:cs typeface="Times New Roman" panose="02020603050405020304" pitchFamily="18" charset="0"/>
              </a:endParaRPr>
            </a:p>
          </p:txBody>
        </p:sp>
        <p:sp>
          <p:nvSpPr>
            <p:cNvPr id="54" name="TextBox 53"/>
            <p:cNvSpPr txBox="1"/>
            <p:nvPr/>
          </p:nvSpPr>
          <p:spPr>
            <a:xfrm>
              <a:off x="434384" y="2780908"/>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8.1 – 10.0</a:t>
              </a:r>
              <a:endParaRPr lang="en-US" sz="12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358691" y="158516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Nitrate-N,</a:t>
              </a:r>
            </a:p>
            <a:p>
              <a:pPr algn="ctr"/>
              <a:r>
                <a:rPr lang="en-US" sz="1200" dirty="0">
                  <a:latin typeface="Times New Roman" panose="02020603050405020304" pitchFamily="18" charset="0"/>
                  <a:cs typeface="Times New Roman" panose="02020603050405020304" pitchFamily="18" charset="0"/>
                </a:rPr>
                <a:t>i</a:t>
              </a:r>
              <a:r>
                <a:rPr lang="en-US" sz="1200" dirty="0" smtClean="0">
                  <a:latin typeface="Times New Roman" panose="02020603050405020304" pitchFamily="18" charset="0"/>
                  <a:cs typeface="Times New Roman" panose="02020603050405020304" pitchFamily="18" charset="0"/>
                </a:rPr>
                <a:t>n mg/L</a:t>
              </a:r>
              <a:endParaRPr lang="en-US" sz="1200" dirty="0">
                <a:latin typeface="Times New Roman" panose="02020603050405020304" pitchFamily="18" charset="0"/>
                <a:cs typeface="Times New Roman" panose="02020603050405020304" pitchFamily="18" charset="0"/>
              </a:endParaRPr>
            </a:p>
          </p:txBody>
        </p:sp>
      </p:grpSp>
      <p:pic>
        <p:nvPicPr>
          <p:cNvPr id="56" name="Picture 5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424590" y="1270974"/>
            <a:ext cx="1257265" cy="1676353"/>
          </a:xfrm>
          <a:prstGeom prst="rect">
            <a:avLst/>
          </a:prstGeom>
          <a:ln w="28575">
            <a:solidFill>
              <a:schemeClr val="tx1"/>
            </a:solidFill>
          </a:ln>
        </p:spPr>
      </p:pic>
      <p:cxnSp>
        <p:nvCxnSpPr>
          <p:cNvPr id="57" name="Straight Connector 56"/>
          <p:cNvCxnSpPr/>
          <p:nvPr/>
        </p:nvCxnSpPr>
        <p:spPr>
          <a:xfrm flipH="1">
            <a:off x="6549673" y="1269656"/>
            <a:ext cx="872205" cy="1403186"/>
          </a:xfrm>
          <a:prstGeom prst="line">
            <a:avLst/>
          </a:prstGeom>
        </p:spPr>
        <p:style>
          <a:lnRef idx="3">
            <a:schemeClr val="dk1"/>
          </a:lnRef>
          <a:fillRef idx="0">
            <a:schemeClr val="dk1"/>
          </a:fillRef>
          <a:effectRef idx="2">
            <a:schemeClr val="dk1"/>
          </a:effectRef>
          <a:fontRef idx="minor">
            <a:schemeClr val="tx1"/>
          </a:fontRef>
        </p:style>
      </p:cxnSp>
      <p:cxnSp>
        <p:nvCxnSpPr>
          <p:cNvPr id="59" name="Straight Connector 58"/>
          <p:cNvCxnSpPr/>
          <p:nvPr/>
        </p:nvCxnSpPr>
        <p:spPr>
          <a:xfrm flipH="1" flipV="1">
            <a:off x="6560430" y="2744334"/>
            <a:ext cx="861448" cy="202993"/>
          </a:xfrm>
          <a:prstGeom prst="line">
            <a:avLst/>
          </a:prstGeom>
        </p:spPr>
        <p:style>
          <a:lnRef idx="3">
            <a:schemeClr val="dk1"/>
          </a:lnRef>
          <a:fillRef idx="0">
            <a:schemeClr val="dk1"/>
          </a:fillRef>
          <a:effectRef idx="2">
            <a:schemeClr val="dk1"/>
          </a:effectRef>
          <a:fontRef idx="minor">
            <a:schemeClr val="tx1"/>
          </a:fontRef>
        </p:style>
      </p:cxnSp>
      <p:sp>
        <p:nvSpPr>
          <p:cNvPr id="64" name="TextBox 63"/>
          <p:cNvSpPr txBox="1"/>
          <p:nvPr/>
        </p:nvSpPr>
        <p:spPr>
          <a:xfrm>
            <a:off x="1180230" y="6396335"/>
            <a:ext cx="1088408"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Nitrate-N data collected between 2012 and 2016.</a:t>
            </a:r>
          </a:p>
        </p:txBody>
      </p:sp>
      <p:sp>
        <p:nvSpPr>
          <p:cNvPr id="65" name="Rectangle 64"/>
          <p:cNvSpPr/>
          <p:nvPr/>
        </p:nvSpPr>
        <p:spPr>
          <a:xfrm>
            <a:off x="6357161" y="5903318"/>
            <a:ext cx="1633157" cy="284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Watershed Area = 1.38 mi</a:t>
            </a:r>
            <a:r>
              <a:rPr lang="en-US" sz="1000" baseline="30000" dirty="0" smtClean="0">
                <a:solidFill>
                  <a:schemeClr val="tx1"/>
                </a:solidFill>
                <a:latin typeface="Times New Roman" panose="02020603050405020304" pitchFamily="18" charset="0"/>
                <a:cs typeface="Times New Roman" panose="02020603050405020304" pitchFamily="18" charset="0"/>
              </a:rPr>
              <a:t>2</a:t>
            </a:r>
            <a:endParaRPr lang="en-US" sz="1000" baseline="30000" dirty="0">
              <a:solidFill>
                <a:schemeClr val="tx1"/>
              </a:solidFill>
              <a:latin typeface="Times New Roman" panose="02020603050405020304" pitchFamily="18" charset="0"/>
              <a:cs typeface="Times New Roman" panose="02020603050405020304" pitchFamily="18" charset="0"/>
            </a:endParaRPr>
          </a:p>
        </p:txBody>
      </p:sp>
      <p:sp>
        <p:nvSpPr>
          <p:cNvPr id="66" name="Rectangle 65"/>
          <p:cNvSpPr/>
          <p:nvPr/>
        </p:nvSpPr>
        <p:spPr>
          <a:xfrm>
            <a:off x="76919" y="963731"/>
            <a:ext cx="2496763" cy="396042"/>
          </a:xfrm>
          <a:prstGeom prst="rect">
            <a:avLst/>
          </a:prstGeom>
          <a:solidFill>
            <a:schemeClr val="accent4">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latin typeface="Times New Roman" panose="02020603050405020304" pitchFamily="18" charset="0"/>
                <a:cs typeface="Times New Roman" panose="02020603050405020304" pitchFamily="18" charset="0"/>
              </a:rPr>
              <a:t>Historic Agricultural Practices?</a:t>
            </a:r>
            <a:endParaRPr lang="en-US" sz="1400" baseline="30000" dirty="0">
              <a:solidFill>
                <a:schemeClr val="tx1"/>
              </a:solidFill>
              <a:latin typeface="Times New Roman" panose="02020603050405020304" pitchFamily="18" charset="0"/>
              <a:cs typeface="Times New Roman" panose="02020603050405020304" pitchFamily="18" charset="0"/>
            </a:endParaRPr>
          </a:p>
        </p:txBody>
      </p:sp>
      <p:sp>
        <p:nvSpPr>
          <p:cNvPr id="67" name="Rectangle 66"/>
          <p:cNvSpPr/>
          <p:nvPr/>
        </p:nvSpPr>
        <p:spPr>
          <a:xfrm>
            <a:off x="76919" y="1542071"/>
            <a:ext cx="2496763" cy="396042"/>
          </a:xfrm>
          <a:prstGeom prst="rect">
            <a:avLst/>
          </a:prstGeom>
          <a:solidFill>
            <a:schemeClr val="accent4">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latin typeface="Times New Roman" panose="02020603050405020304" pitchFamily="18" charset="0"/>
                <a:cs typeface="Times New Roman" panose="02020603050405020304" pitchFamily="18" charset="0"/>
              </a:rPr>
              <a:t>Wastewater?</a:t>
            </a:r>
            <a:endParaRPr lang="en-US" sz="1400" baseline="30000" dirty="0">
              <a:solidFill>
                <a:schemeClr val="tx1"/>
              </a:solidFill>
              <a:latin typeface="Times New Roman" panose="02020603050405020304" pitchFamily="18" charset="0"/>
              <a:cs typeface="Times New Roman" panose="02020603050405020304" pitchFamily="18" charset="0"/>
            </a:endParaRPr>
          </a:p>
        </p:txBody>
      </p:sp>
      <p:sp>
        <p:nvSpPr>
          <p:cNvPr id="68" name="Rectangle 67"/>
          <p:cNvSpPr/>
          <p:nvPr/>
        </p:nvSpPr>
        <p:spPr>
          <a:xfrm>
            <a:off x="76918" y="2114075"/>
            <a:ext cx="2496763" cy="396042"/>
          </a:xfrm>
          <a:prstGeom prst="rect">
            <a:avLst/>
          </a:prstGeom>
          <a:solidFill>
            <a:schemeClr val="accent4">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latin typeface="Times New Roman" panose="02020603050405020304" pitchFamily="18" charset="0"/>
                <a:cs typeface="Times New Roman" panose="02020603050405020304" pitchFamily="18" charset="0"/>
              </a:rPr>
              <a:t>Fertilizer Application?</a:t>
            </a:r>
            <a:endParaRPr lang="en-US" sz="1400" baseline="30000" dirty="0">
              <a:solidFill>
                <a:schemeClr val="tx1"/>
              </a:solidFill>
              <a:latin typeface="Times New Roman" panose="02020603050405020304" pitchFamily="18" charset="0"/>
              <a:cs typeface="Times New Roman" panose="02020603050405020304" pitchFamily="18" charset="0"/>
            </a:endParaRPr>
          </a:p>
        </p:txBody>
      </p:sp>
      <p:sp>
        <p:nvSpPr>
          <p:cNvPr id="41" name="TextBox 40"/>
          <p:cNvSpPr txBox="1"/>
          <p:nvPr/>
        </p:nvSpPr>
        <p:spPr>
          <a:xfrm>
            <a:off x="841381" y="4936925"/>
            <a:ext cx="235962"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2</a:t>
            </a:r>
          </a:p>
        </p:txBody>
      </p:sp>
      <p:sp>
        <p:nvSpPr>
          <p:cNvPr id="39" name="TextBox 38"/>
          <p:cNvSpPr txBox="1"/>
          <p:nvPr/>
        </p:nvSpPr>
        <p:spPr>
          <a:xfrm>
            <a:off x="7598780" y="6394050"/>
            <a:ext cx="1547932" cy="461665"/>
          </a:xfrm>
          <a:prstGeom prst="rect">
            <a:avLst/>
          </a:prstGeom>
          <a:noFill/>
        </p:spPr>
        <p:txBody>
          <a:bodyPr wrap="square" rtlCol="0">
            <a:spAutoFit/>
          </a:bodyPr>
          <a:lstStyle/>
          <a:p>
            <a:pPr algn="r"/>
            <a:r>
              <a:rPr lang="en-US" sz="800" dirty="0">
                <a:latin typeface="Times New Roman" panose="02020603050405020304" pitchFamily="18" charset="0"/>
                <a:cs typeface="Times New Roman" panose="02020603050405020304" pitchFamily="18" charset="0"/>
              </a:rPr>
              <a:t>Preliminary Information-Subject to Revision. Not for Citation or Distribution</a:t>
            </a:r>
            <a:endParaRPr lang="en-US" sz="8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763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0" name="Oval 19"/>
          <p:cNvSpPr/>
          <p:nvPr/>
        </p:nvSpPr>
        <p:spPr>
          <a:xfrm rot="18709469">
            <a:off x="5753909" y="-75369"/>
            <a:ext cx="721824" cy="112233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ular Callout 20"/>
          <p:cNvSpPr/>
          <p:nvPr/>
        </p:nvSpPr>
        <p:spPr>
          <a:xfrm>
            <a:off x="3993380" y="77341"/>
            <a:ext cx="1539433" cy="254643"/>
          </a:xfrm>
          <a:prstGeom prst="wedgeRectCallout">
            <a:avLst>
              <a:gd name="adj1" fmla="val 58866"/>
              <a:gd name="adj2" fmla="val 144318"/>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Captain Hickory Run</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Nitrogen Sources</a:t>
            </a:r>
          </a:p>
        </p:txBody>
      </p:sp>
      <p:sp>
        <p:nvSpPr>
          <p:cNvPr id="26" name="TextBox 25"/>
          <p:cNvSpPr txBox="1"/>
          <p:nvPr/>
        </p:nvSpPr>
        <p:spPr>
          <a:xfrm>
            <a:off x="1129284" y="6412568"/>
            <a:ext cx="1359273"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Nitrate-N data based on the average of 6 synoptic events between 2011 and 2015.</a:t>
            </a:r>
          </a:p>
        </p:txBody>
      </p:sp>
      <p:grpSp>
        <p:nvGrpSpPr>
          <p:cNvPr id="32" name="Group 31"/>
          <p:cNvGrpSpPr/>
          <p:nvPr/>
        </p:nvGrpSpPr>
        <p:grpSpPr>
          <a:xfrm>
            <a:off x="2639131" y="5587816"/>
            <a:ext cx="2303157" cy="509319"/>
            <a:chOff x="111095" y="4937528"/>
            <a:chExt cx="2303157" cy="509319"/>
          </a:xfrm>
        </p:grpSpPr>
        <p:sp>
          <p:nvSpPr>
            <p:cNvPr id="31" name="Rectangle 30"/>
            <p:cNvSpPr/>
            <p:nvPr/>
          </p:nvSpPr>
          <p:spPr>
            <a:xfrm>
              <a:off x="111095" y="4937528"/>
              <a:ext cx="2303157" cy="50931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480709" y="4937528"/>
              <a:ext cx="193354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Conventional Septic System</a:t>
              </a:r>
              <a:endParaRPr lang="en-US" sz="1200"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480709" y="5169848"/>
              <a:ext cx="1797287"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Alternative Septic System</a:t>
              </a:r>
              <a:endParaRPr lang="en-US" sz="1200" dirty="0">
                <a:latin typeface="Times New Roman" panose="02020603050405020304" pitchFamily="18" charset="0"/>
                <a:cs typeface="Times New Roman" panose="02020603050405020304" pitchFamily="18" charset="0"/>
              </a:endParaRPr>
            </a:p>
          </p:txBody>
        </p:sp>
        <p:sp>
          <p:nvSpPr>
            <p:cNvPr id="29" name="Rectangle 28"/>
            <p:cNvSpPr/>
            <p:nvPr/>
          </p:nvSpPr>
          <p:spPr>
            <a:xfrm>
              <a:off x="193337" y="5025591"/>
              <a:ext cx="312517" cy="133109"/>
            </a:xfrm>
            <a:prstGeom prst="rect">
              <a:avLst/>
            </a:prstGeom>
            <a:solidFill>
              <a:srgbClr val="D5C2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193337" y="5256880"/>
              <a:ext cx="312517" cy="133109"/>
            </a:xfrm>
            <a:prstGeom prst="rect">
              <a:avLst/>
            </a:prstGeom>
            <a:solidFill>
              <a:srgbClr val="FF55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TextBox 32"/>
          <p:cNvSpPr txBox="1"/>
          <p:nvPr/>
        </p:nvSpPr>
        <p:spPr>
          <a:xfrm>
            <a:off x="2424763" y="6412568"/>
            <a:ext cx="146287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GIS data of properties served by septic systems provided by Fairfax County, May 2015.</a:t>
            </a:r>
          </a:p>
        </p:txBody>
      </p:sp>
      <p:pic>
        <p:nvPicPr>
          <p:cNvPr id="35" name="Picture 3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712" y="744392"/>
            <a:ext cx="4144061" cy="3290011"/>
          </a:xfrm>
          <a:prstGeom prst="rect">
            <a:avLst/>
          </a:prstGeom>
          <a:ln w="28575">
            <a:solidFill>
              <a:schemeClr val="tx1"/>
            </a:solidFill>
          </a:ln>
        </p:spPr>
      </p:pic>
      <p:sp>
        <p:nvSpPr>
          <p:cNvPr id="50" name="TextBox 49"/>
          <p:cNvSpPr txBox="1"/>
          <p:nvPr/>
        </p:nvSpPr>
        <p:spPr>
          <a:xfrm rot="16200000">
            <a:off x="39449" y="1523198"/>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1</a:t>
            </a:r>
            <a:endParaRPr lang="en-US" sz="600" dirty="0">
              <a:latin typeface="Univers 47 Condensed Light" pitchFamily="50" charset="0"/>
              <a:cs typeface="Times New Roman" panose="02020603050405020304" pitchFamily="18" charset="0"/>
            </a:endParaRPr>
          </a:p>
        </p:txBody>
      </p:sp>
      <p:sp>
        <p:nvSpPr>
          <p:cNvPr id="51" name="TextBox 50"/>
          <p:cNvSpPr txBox="1"/>
          <p:nvPr/>
        </p:nvSpPr>
        <p:spPr>
          <a:xfrm>
            <a:off x="3027172" y="3729600"/>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2</a:t>
            </a:r>
            <a:endParaRPr lang="en-US" sz="600" dirty="0">
              <a:latin typeface="Univers 47 Condensed Light" pitchFamily="50" charset="0"/>
              <a:cs typeface="Times New Roman" panose="02020603050405020304" pitchFamily="18" charset="0"/>
            </a:endParaRPr>
          </a:p>
        </p:txBody>
      </p:sp>
      <p:sp>
        <p:nvSpPr>
          <p:cNvPr id="53" name="TextBox 52"/>
          <p:cNvSpPr txBox="1"/>
          <p:nvPr/>
        </p:nvSpPr>
        <p:spPr>
          <a:xfrm>
            <a:off x="4750970" y="5570614"/>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2</a:t>
            </a:r>
            <a:endParaRPr lang="en-US" sz="800" dirty="0">
              <a:latin typeface="Times New Roman" panose="02020603050405020304" pitchFamily="18" charset="0"/>
              <a:cs typeface="Times New Roman" panose="02020603050405020304" pitchFamily="18" charset="0"/>
            </a:endParaRPr>
          </a:p>
        </p:txBody>
      </p:sp>
      <p:sp>
        <p:nvSpPr>
          <p:cNvPr id="54" name="TextBox 53"/>
          <p:cNvSpPr txBox="1"/>
          <p:nvPr/>
        </p:nvSpPr>
        <p:spPr>
          <a:xfrm>
            <a:off x="4605662" y="5774295"/>
            <a:ext cx="235962" cy="215444"/>
          </a:xfrm>
          <a:prstGeom prst="rect">
            <a:avLst/>
          </a:prstGeom>
          <a:noFill/>
        </p:spPr>
        <p:txBody>
          <a:bodyPr wrap="none" rtlCol="0">
            <a:spAutoFit/>
          </a:bodyPr>
          <a:lstStyle/>
          <a:p>
            <a:r>
              <a:rPr lang="en-US" sz="800" smtClean="0">
                <a:latin typeface="Times New Roman" panose="02020603050405020304" pitchFamily="18" charset="0"/>
                <a:cs typeface="Times New Roman" panose="02020603050405020304" pitchFamily="18" charset="0"/>
              </a:rPr>
              <a:t>2</a:t>
            </a:r>
            <a:endParaRPr lang="en-US" sz="800" dirty="0">
              <a:latin typeface="Times New Roman" panose="02020603050405020304" pitchFamily="18" charset="0"/>
              <a:cs typeface="Times New Roman" panose="02020603050405020304" pitchFamily="18" charset="0"/>
            </a:endParaRPr>
          </a:p>
        </p:txBody>
      </p:sp>
      <p:grpSp>
        <p:nvGrpSpPr>
          <p:cNvPr id="55" name="Group 54"/>
          <p:cNvGrpSpPr/>
          <p:nvPr/>
        </p:nvGrpSpPr>
        <p:grpSpPr>
          <a:xfrm>
            <a:off x="7441164" y="4833185"/>
            <a:ext cx="2151430" cy="1476017"/>
            <a:chOff x="-358691" y="1581890"/>
            <a:chExt cx="2151430" cy="1476017"/>
          </a:xfrm>
        </p:grpSpPr>
        <p:sp>
          <p:nvSpPr>
            <p:cNvPr id="56" name="Rectangle 55"/>
            <p:cNvSpPr/>
            <p:nvPr/>
          </p:nvSpPr>
          <p:spPr>
            <a:xfrm>
              <a:off x="230157" y="1581890"/>
              <a:ext cx="1012785"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p:cNvSpPr/>
            <p:nvPr/>
          </p:nvSpPr>
          <p:spPr>
            <a:xfrm>
              <a:off x="335935" y="2074973"/>
              <a:ext cx="109728" cy="109728"/>
            </a:xfrm>
            <a:prstGeom prst="ellipse">
              <a:avLst/>
            </a:prstGeom>
            <a:solidFill>
              <a:srgbClr val="FDF5F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p:cNvSpPr/>
            <p:nvPr/>
          </p:nvSpPr>
          <p:spPr>
            <a:xfrm>
              <a:off x="335935" y="2272224"/>
              <a:ext cx="109728" cy="109728"/>
            </a:xfrm>
            <a:prstGeom prst="ellipse">
              <a:avLst/>
            </a:prstGeom>
            <a:solidFill>
              <a:srgbClr val="FABC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p:cNvSpPr/>
            <p:nvPr/>
          </p:nvSpPr>
          <p:spPr>
            <a:xfrm>
              <a:off x="335935" y="2469475"/>
              <a:ext cx="109728" cy="109728"/>
            </a:xfrm>
            <a:prstGeom prst="ellipse">
              <a:avLst/>
            </a:prstGeom>
            <a:solidFill>
              <a:srgbClr val="FB6A4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p:cNvSpPr/>
            <p:nvPr/>
          </p:nvSpPr>
          <p:spPr>
            <a:xfrm>
              <a:off x="335935" y="2666726"/>
              <a:ext cx="109728" cy="109728"/>
            </a:xfrm>
            <a:prstGeom prst="ellipse">
              <a:avLst/>
            </a:prstGeom>
            <a:solidFill>
              <a:srgbClr val="C9181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p:cNvSpPr/>
            <p:nvPr/>
          </p:nvSpPr>
          <p:spPr>
            <a:xfrm>
              <a:off x="335935" y="2863978"/>
              <a:ext cx="109728" cy="109728"/>
            </a:xfrm>
            <a:prstGeom prst="ellipse">
              <a:avLst/>
            </a:prstGeom>
            <a:solidFill>
              <a:srgbClr val="66001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p:cNvSpPr txBox="1"/>
            <p:nvPr/>
          </p:nvSpPr>
          <p:spPr>
            <a:xfrm>
              <a:off x="434384" y="1984515"/>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0.0 – 1.0</a:t>
              </a:r>
              <a:endParaRPr lang="en-US" sz="1200" dirty="0">
                <a:latin typeface="Times New Roman" panose="02020603050405020304" pitchFamily="18" charset="0"/>
                <a:cs typeface="Times New Roman" panose="02020603050405020304" pitchFamily="18" charset="0"/>
              </a:endParaRPr>
            </a:p>
          </p:txBody>
        </p:sp>
        <p:sp>
          <p:nvSpPr>
            <p:cNvPr id="63" name="TextBox 62"/>
            <p:cNvSpPr txBox="1"/>
            <p:nvPr/>
          </p:nvSpPr>
          <p:spPr>
            <a:xfrm>
              <a:off x="434384" y="2183613"/>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1.1 – 2.0</a:t>
              </a:r>
              <a:endParaRPr lang="en-US" sz="1200" dirty="0">
                <a:latin typeface="Times New Roman" panose="02020603050405020304" pitchFamily="18" charset="0"/>
                <a:cs typeface="Times New Roman" panose="02020603050405020304" pitchFamily="18" charset="0"/>
              </a:endParaRPr>
            </a:p>
          </p:txBody>
        </p:sp>
        <p:sp>
          <p:nvSpPr>
            <p:cNvPr id="64" name="TextBox 63"/>
            <p:cNvSpPr txBox="1"/>
            <p:nvPr/>
          </p:nvSpPr>
          <p:spPr>
            <a:xfrm>
              <a:off x="434384" y="2382711"/>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3.0</a:t>
              </a:r>
              <a:endParaRPr lang="en-US" sz="1200" dirty="0">
                <a:latin typeface="Times New Roman" panose="02020603050405020304" pitchFamily="18" charset="0"/>
                <a:cs typeface="Times New Roman" panose="02020603050405020304" pitchFamily="18" charset="0"/>
              </a:endParaRPr>
            </a:p>
          </p:txBody>
        </p:sp>
        <p:sp>
          <p:nvSpPr>
            <p:cNvPr id="65" name="TextBox 64"/>
            <p:cNvSpPr txBox="1"/>
            <p:nvPr/>
          </p:nvSpPr>
          <p:spPr>
            <a:xfrm>
              <a:off x="434384" y="2581809"/>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3.1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4.0</a:t>
              </a:r>
              <a:endParaRPr lang="en-US" sz="1200" dirty="0">
                <a:latin typeface="Times New Roman" panose="02020603050405020304" pitchFamily="18" charset="0"/>
                <a:cs typeface="Times New Roman" panose="02020603050405020304" pitchFamily="18" charset="0"/>
              </a:endParaRPr>
            </a:p>
          </p:txBody>
        </p:sp>
        <p:sp>
          <p:nvSpPr>
            <p:cNvPr id="66" name="TextBox 65"/>
            <p:cNvSpPr txBox="1"/>
            <p:nvPr/>
          </p:nvSpPr>
          <p:spPr>
            <a:xfrm>
              <a:off x="434384" y="2780908"/>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4.1 – 5.0</a:t>
              </a:r>
              <a:endParaRPr lang="en-US" sz="1200" dirty="0">
                <a:latin typeface="Times New Roman" panose="02020603050405020304" pitchFamily="18" charset="0"/>
                <a:cs typeface="Times New Roman" panose="02020603050405020304" pitchFamily="18" charset="0"/>
              </a:endParaRPr>
            </a:p>
          </p:txBody>
        </p:sp>
        <p:sp>
          <p:nvSpPr>
            <p:cNvPr id="67" name="TextBox 66"/>
            <p:cNvSpPr txBox="1"/>
            <p:nvPr/>
          </p:nvSpPr>
          <p:spPr>
            <a:xfrm>
              <a:off x="-358691" y="158516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Nitrate-N,</a:t>
              </a:r>
            </a:p>
            <a:p>
              <a:pPr algn="ctr"/>
              <a:r>
                <a:rPr lang="en-US" sz="1200" dirty="0">
                  <a:latin typeface="Times New Roman" panose="02020603050405020304" pitchFamily="18" charset="0"/>
                  <a:cs typeface="Times New Roman" panose="02020603050405020304" pitchFamily="18" charset="0"/>
                </a:rPr>
                <a:t>i</a:t>
              </a:r>
              <a:r>
                <a:rPr lang="en-US" sz="1200" dirty="0" smtClean="0">
                  <a:latin typeface="Times New Roman" panose="02020603050405020304" pitchFamily="18" charset="0"/>
                  <a:cs typeface="Times New Roman" panose="02020603050405020304" pitchFamily="18" charset="0"/>
                </a:rPr>
                <a:t>n mg/L</a:t>
              </a:r>
              <a:endParaRPr lang="en-US" sz="1200" dirty="0">
                <a:latin typeface="Times New Roman" panose="02020603050405020304" pitchFamily="18" charset="0"/>
                <a:cs typeface="Times New Roman" panose="02020603050405020304" pitchFamily="18" charset="0"/>
              </a:endParaRPr>
            </a:p>
          </p:txBody>
        </p:sp>
      </p:grpSp>
      <p:sp>
        <p:nvSpPr>
          <p:cNvPr id="52" name="TextBox 51"/>
          <p:cNvSpPr txBox="1"/>
          <p:nvPr/>
        </p:nvSpPr>
        <p:spPr>
          <a:xfrm>
            <a:off x="8683875" y="5008840"/>
            <a:ext cx="235962"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1</a:t>
            </a:r>
          </a:p>
        </p:txBody>
      </p:sp>
      <p:sp>
        <p:nvSpPr>
          <p:cNvPr id="41" name="Oval 40"/>
          <p:cNvSpPr/>
          <p:nvPr/>
        </p:nvSpPr>
        <p:spPr>
          <a:xfrm rot="13848563">
            <a:off x="5056526" y="2906710"/>
            <a:ext cx="859747" cy="174320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Up-Down Arrow 41"/>
          <p:cNvSpPr/>
          <p:nvPr/>
        </p:nvSpPr>
        <p:spPr>
          <a:xfrm>
            <a:off x="4107128" y="398992"/>
            <a:ext cx="534319" cy="3820068"/>
          </a:xfrm>
          <a:prstGeom prst="upDownArrow">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1200" dirty="0" smtClean="0">
                <a:solidFill>
                  <a:schemeClr val="tx1"/>
                </a:solidFill>
                <a:latin typeface="Times New Roman" panose="02020603050405020304" pitchFamily="18" charset="0"/>
                <a:cs typeface="Times New Roman" panose="02020603050405020304" pitchFamily="18" charset="0"/>
              </a:rPr>
              <a:t>Geochemically Similar</a:t>
            </a:r>
            <a:endParaRPr lang="en-US" sz="1200" dirty="0">
              <a:solidFill>
                <a:schemeClr val="tx1"/>
              </a:solidFill>
              <a:latin typeface="Times New Roman" panose="02020603050405020304" pitchFamily="18" charset="0"/>
              <a:cs typeface="Times New Roman" panose="02020603050405020304" pitchFamily="18" charset="0"/>
            </a:endParaRPr>
          </a:p>
        </p:txBody>
      </p:sp>
      <p:sp>
        <p:nvSpPr>
          <p:cNvPr id="43" name="Rectangular Callout 42"/>
          <p:cNvSpPr/>
          <p:nvPr/>
        </p:nvSpPr>
        <p:spPr>
          <a:xfrm>
            <a:off x="3043213" y="4387235"/>
            <a:ext cx="1539433" cy="254643"/>
          </a:xfrm>
          <a:prstGeom prst="wedgeRectCallout">
            <a:avLst>
              <a:gd name="adj1" fmla="val 61859"/>
              <a:gd name="adj2" fmla="val -47292"/>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Little Difficult Run</a:t>
            </a:r>
            <a:endParaRPr lang="en-US" sz="1200" dirty="0">
              <a:solidFill>
                <a:sysClr val="windowText" lastClr="000000"/>
              </a:solidFill>
              <a:latin typeface="Times New Roman" panose="02020603050405020304" pitchFamily="18" charset="0"/>
              <a:cs typeface="Times New Roman" panose="02020603050405020304" pitchFamily="18" charset="0"/>
            </a:endParaRPr>
          </a:p>
        </p:txBody>
      </p:sp>
      <p:sp>
        <p:nvSpPr>
          <p:cNvPr id="44" name="Rectangular Callout 43"/>
          <p:cNvSpPr/>
          <p:nvPr/>
        </p:nvSpPr>
        <p:spPr>
          <a:xfrm>
            <a:off x="7867708" y="199777"/>
            <a:ext cx="1140323" cy="489210"/>
          </a:xfrm>
          <a:prstGeom prst="wedgeRectCallout">
            <a:avLst>
              <a:gd name="adj1" fmla="val -56196"/>
              <a:gd name="adj2" fmla="val 88470"/>
            </a:avLst>
          </a:prstGeom>
          <a:solidFill>
            <a:srgbClr val="19A20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bg1"/>
                </a:solidFill>
                <a:latin typeface="Times New Roman" panose="02020603050405020304" pitchFamily="18" charset="0"/>
                <a:cs typeface="Times New Roman" panose="02020603050405020304" pitchFamily="18" charset="0"/>
              </a:rPr>
              <a:t>Difficult Run </a:t>
            </a:r>
            <a:r>
              <a:rPr lang="en-US" sz="900" dirty="0" err="1" smtClean="0">
                <a:solidFill>
                  <a:schemeClr val="bg1"/>
                </a:solidFill>
                <a:latin typeface="Times New Roman" panose="02020603050405020304" pitchFamily="18" charset="0"/>
                <a:cs typeface="Times New Roman" panose="02020603050405020304" pitchFamily="18" charset="0"/>
              </a:rPr>
              <a:t>nr</a:t>
            </a:r>
            <a:r>
              <a:rPr lang="en-US" sz="900" dirty="0" smtClean="0">
                <a:solidFill>
                  <a:schemeClr val="bg1"/>
                </a:solidFill>
                <a:latin typeface="Times New Roman" panose="02020603050405020304" pitchFamily="18" charset="0"/>
                <a:cs typeface="Times New Roman" panose="02020603050405020304" pitchFamily="18" charset="0"/>
              </a:rPr>
              <a:t> Great Falls, VA</a:t>
            </a:r>
          </a:p>
          <a:p>
            <a:pPr algn="ctr"/>
            <a:r>
              <a:rPr lang="en-US" sz="900" dirty="0" smtClean="0">
                <a:solidFill>
                  <a:schemeClr val="bg1"/>
                </a:solidFill>
                <a:latin typeface="Times New Roman" panose="02020603050405020304" pitchFamily="18" charset="0"/>
                <a:cs typeface="Times New Roman" panose="02020603050405020304" pitchFamily="18" charset="0"/>
              </a:rPr>
              <a:t>USGS: 01646000</a:t>
            </a:r>
            <a:endParaRPr lang="en-US" sz="900" dirty="0">
              <a:solidFill>
                <a:schemeClr val="bg1"/>
              </a:solidFill>
              <a:latin typeface="Times New Roman" panose="02020603050405020304" pitchFamily="18" charset="0"/>
              <a:cs typeface="Times New Roman" panose="02020603050405020304" pitchFamily="18" charset="0"/>
            </a:endParaRPr>
          </a:p>
        </p:txBody>
      </p:sp>
      <p:sp>
        <p:nvSpPr>
          <p:cNvPr id="45" name="TextBox 44"/>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905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500"/>
                                        <p:tgtEl>
                                          <p:spTgt spid="3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fade">
                                      <p:cBhvr>
                                        <p:cTn id="2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41" grpId="0" animBg="1"/>
      <p:bldP spid="42" grpId="0" animBg="1"/>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3716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Fairfax County:</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Nitrogen Sources</a:t>
            </a:r>
          </a:p>
        </p:txBody>
      </p:sp>
      <p:sp>
        <p:nvSpPr>
          <p:cNvPr id="26" name="TextBox 25"/>
          <p:cNvSpPr txBox="1"/>
          <p:nvPr/>
        </p:nvSpPr>
        <p:spPr>
          <a:xfrm>
            <a:off x="1097734" y="6415897"/>
            <a:ext cx="3090104"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Small watershed nitrate-N data based on the average of 6 synoptic events between 2011 and 2015. Fairfax county nitrate-N data based on the average of </a:t>
            </a:r>
            <a:r>
              <a:rPr lang="en-US" sz="800" dirty="0" err="1" smtClean="0">
                <a:solidFill>
                  <a:prstClr val="black"/>
                </a:solidFill>
                <a:latin typeface="Times New Roman" panose="02020603050405020304" pitchFamily="18" charset="0"/>
                <a:cs typeface="Times New Roman" panose="02020603050405020304" pitchFamily="18" charset="0"/>
              </a:rPr>
              <a:t>baseflow</a:t>
            </a:r>
            <a:r>
              <a:rPr lang="en-US" sz="800" dirty="0" smtClean="0">
                <a:solidFill>
                  <a:prstClr val="black"/>
                </a:solidFill>
                <a:latin typeface="Times New Roman" panose="02020603050405020304" pitchFamily="18" charset="0"/>
                <a:cs typeface="Times New Roman" panose="02020603050405020304" pitchFamily="18" charset="0"/>
              </a:rPr>
              <a:t> samples collected between 2008 and 2015.</a:t>
            </a:r>
          </a:p>
        </p:txBody>
      </p:sp>
      <p:grpSp>
        <p:nvGrpSpPr>
          <p:cNvPr id="32" name="Group 31"/>
          <p:cNvGrpSpPr/>
          <p:nvPr/>
        </p:nvGrpSpPr>
        <p:grpSpPr>
          <a:xfrm>
            <a:off x="4417620" y="5613717"/>
            <a:ext cx="2303157" cy="509319"/>
            <a:chOff x="111095" y="4937528"/>
            <a:chExt cx="2303157" cy="509319"/>
          </a:xfrm>
        </p:grpSpPr>
        <p:sp>
          <p:nvSpPr>
            <p:cNvPr id="31" name="Rectangle 30"/>
            <p:cNvSpPr/>
            <p:nvPr/>
          </p:nvSpPr>
          <p:spPr>
            <a:xfrm>
              <a:off x="111095" y="4937528"/>
              <a:ext cx="2303157" cy="50931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480709" y="4937528"/>
              <a:ext cx="193354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Conventional Septic System</a:t>
              </a:r>
              <a:endParaRPr lang="en-US" sz="1200"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480709" y="5169848"/>
              <a:ext cx="1797287"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Alternative Septic System</a:t>
              </a:r>
              <a:endParaRPr lang="en-US" sz="1200" dirty="0">
                <a:latin typeface="Times New Roman" panose="02020603050405020304" pitchFamily="18" charset="0"/>
                <a:cs typeface="Times New Roman" panose="02020603050405020304" pitchFamily="18" charset="0"/>
              </a:endParaRPr>
            </a:p>
          </p:txBody>
        </p:sp>
        <p:sp>
          <p:nvSpPr>
            <p:cNvPr id="29" name="Rectangle 28"/>
            <p:cNvSpPr/>
            <p:nvPr/>
          </p:nvSpPr>
          <p:spPr>
            <a:xfrm>
              <a:off x="193337" y="5025591"/>
              <a:ext cx="312517" cy="133109"/>
            </a:xfrm>
            <a:prstGeom prst="rect">
              <a:avLst/>
            </a:prstGeom>
            <a:solidFill>
              <a:srgbClr val="D5C29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193337" y="5256880"/>
              <a:ext cx="312517" cy="133109"/>
            </a:xfrm>
            <a:prstGeom prst="rect">
              <a:avLst/>
            </a:prstGeom>
            <a:solidFill>
              <a:srgbClr val="FF550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TextBox 32"/>
          <p:cNvSpPr txBox="1"/>
          <p:nvPr/>
        </p:nvSpPr>
        <p:spPr>
          <a:xfrm>
            <a:off x="4136589" y="6401318"/>
            <a:ext cx="1432610"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GIS data of properties served by septic systems provided by Fairfax County, May 2015.</a:t>
            </a:r>
          </a:p>
        </p:txBody>
      </p:sp>
      <p:pic>
        <p:nvPicPr>
          <p:cNvPr id="38" name="Picture 37"/>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0" y="906752"/>
            <a:ext cx="3154101" cy="2504072"/>
          </a:xfrm>
          <a:prstGeom prst="rect">
            <a:avLst/>
          </a:prstGeom>
        </p:spPr>
      </p:pic>
      <p:sp>
        <p:nvSpPr>
          <p:cNvPr id="45" name="TextBox 44"/>
          <p:cNvSpPr txBox="1"/>
          <p:nvPr/>
        </p:nvSpPr>
        <p:spPr>
          <a:xfrm rot="16200000">
            <a:off x="2346" y="1486652"/>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1</a:t>
            </a:r>
            <a:endParaRPr lang="en-US" sz="600" dirty="0">
              <a:latin typeface="Univers 47 Condensed Light" pitchFamily="50" charset="0"/>
              <a:cs typeface="Times New Roman" panose="02020603050405020304" pitchFamily="18" charset="0"/>
            </a:endParaRPr>
          </a:p>
        </p:txBody>
      </p:sp>
      <p:sp>
        <p:nvSpPr>
          <p:cNvPr id="46" name="TextBox 45"/>
          <p:cNvSpPr txBox="1"/>
          <p:nvPr/>
        </p:nvSpPr>
        <p:spPr>
          <a:xfrm>
            <a:off x="2286000" y="3143134"/>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2</a:t>
            </a:r>
            <a:endParaRPr lang="en-US" sz="600" dirty="0">
              <a:latin typeface="Univers 47 Condensed Light" pitchFamily="50" charset="0"/>
              <a:cs typeface="Times New Roman" panose="02020603050405020304" pitchFamily="18" charset="0"/>
            </a:endParaRPr>
          </a:p>
        </p:txBody>
      </p:sp>
      <p:sp>
        <p:nvSpPr>
          <p:cNvPr id="48" name="TextBox 47"/>
          <p:cNvSpPr txBox="1"/>
          <p:nvPr/>
        </p:nvSpPr>
        <p:spPr>
          <a:xfrm>
            <a:off x="6529459" y="5596515"/>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2</a:t>
            </a:r>
            <a:endParaRPr lang="en-US" sz="800" dirty="0">
              <a:latin typeface="Times New Roman" panose="02020603050405020304" pitchFamily="18" charset="0"/>
              <a:cs typeface="Times New Roman" panose="02020603050405020304" pitchFamily="18" charset="0"/>
            </a:endParaRPr>
          </a:p>
        </p:txBody>
      </p:sp>
      <p:sp>
        <p:nvSpPr>
          <p:cNvPr id="49" name="TextBox 48"/>
          <p:cNvSpPr txBox="1"/>
          <p:nvPr/>
        </p:nvSpPr>
        <p:spPr>
          <a:xfrm>
            <a:off x="6384151" y="5800196"/>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2</a:t>
            </a:r>
            <a:endParaRPr lang="en-US" sz="800" dirty="0">
              <a:latin typeface="Times New Roman" panose="02020603050405020304" pitchFamily="18" charset="0"/>
              <a:cs typeface="Times New Roman" panose="02020603050405020304" pitchFamily="18" charset="0"/>
            </a:endParaRPr>
          </a:p>
        </p:txBody>
      </p:sp>
      <p:grpSp>
        <p:nvGrpSpPr>
          <p:cNvPr id="62" name="Group 61"/>
          <p:cNvGrpSpPr/>
          <p:nvPr/>
        </p:nvGrpSpPr>
        <p:grpSpPr>
          <a:xfrm>
            <a:off x="7441164" y="4833185"/>
            <a:ext cx="2151430" cy="1476017"/>
            <a:chOff x="-358691" y="1581890"/>
            <a:chExt cx="2151430" cy="1476017"/>
          </a:xfrm>
        </p:grpSpPr>
        <p:sp>
          <p:nvSpPr>
            <p:cNvPr id="63" name="Rectangle 62"/>
            <p:cNvSpPr/>
            <p:nvPr/>
          </p:nvSpPr>
          <p:spPr>
            <a:xfrm>
              <a:off x="230157" y="1581890"/>
              <a:ext cx="1012785"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p:cNvSpPr/>
            <p:nvPr/>
          </p:nvSpPr>
          <p:spPr>
            <a:xfrm>
              <a:off x="335935" y="2074973"/>
              <a:ext cx="109728" cy="109728"/>
            </a:xfrm>
            <a:prstGeom prst="ellipse">
              <a:avLst/>
            </a:prstGeom>
            <a:solidFill>
              <a:srgbClr val="FDF5F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335935" y="2272224"/>
              <a:ext cx="109728" cy="109728"/>
            </a:xfrm>
            <a:prstGeom prst="ellipse">
              <a:avLst/>
            </a:prstGeom>
            <a:solidFill>
              <a:srgbClr val="FABC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335935" y="2469475"/>
              <a:ext cx="109728" cy="109728"/>
            </a:xfrm>
            <a:prstGeom prst="ellipse">
              <a:avLst/>
            </a:prstGeom>
            <a:solidFill>
              <a:srgbClr val="FB6A4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p:cNvSpPr/>
            <p:nvPr/>
          </p:nvSpPr>
          <p:spPr>
            <a:xfrm>
              <a:off x="335935" y="2666726"/>
              <a:ext cx="109728" cy="109728"/>
            </a:xfrm>
            <a:prstGeom prst="ellipse">
              <a:avLst/>
            </a:prstGeom>
            <a:solidFill>
              <a:srgbClr val="C9181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p:cNvSpPr/>
            <p:nvPr/>
          </p:nvSpPr>
          <p:spPr>
            <a:xfrm>
              <a:off x="335935" y="2863978"/>
              <a:ext cx="109728" cy="109728"/>
            </a:xfrm>
            <a:prstGeom prst="ellipse">
              <a:avLst/>
            </a:prstGeom>
            <a:solidFill>
              <a:srgbClr val="66001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p:cNvSpPr txBox="1"/>
            <p:nvPr/>
          </p:nvSpPr>
          <p:spPr>
            <a:xfrm>
              <a:off x="434384" y="1984515"/>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0.0 – 1.0</a:t>
              </a:r>
              <a:endParaRPr lang="en-US" sz="1200" dirty="0">
                <a:latin typeface="Times New Roman" panose="02020603050405020304" pitchFamily="18" charset="0"/>
                <a:cs typeface="Times New Roman" panose="02020603050405020304" pitchFamily="18" charset="0"/>
              </a:endParaRPr>
            </a:p>
          </p:txBody>
        </p:sp>
        <p:sp>
          <p:nvSpPr>
            <p:cNvPr id="70" name="TextBox 69"/>
            <p:cNvSpPr txBox="1"/>
            <p:nvPr/>
          </p:nvSpPr>
          <p:spPr>
            <a:xfrm>
              <a:off x="434384" y="2183613"/>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1.1 – 2.0</a:t>
              </a:r>
              <a:endParaRPr lang="en-US" sz="1200" dirty="0">
                <a:latin typeface="Times New Roman" panose="02020603050405020304" pitchFamily="18" charset="0"/>
                <a:cs typeface="Times New Roman" panose="02020603050405020304" pitchFamily="18" charset="0"/>
              </a:endParaRPr>
            </a:p>
          </p:txBody>
        </p:sp>
        <p:sp>
          <p:nvSpPr>
            <p:cNvPr id="71" name="TextBox 70"/>
            <p:cNvSpPr txBox="1"/>
            <p:nvPr/>
          </p:nvSpPr>
          <p:spPr>
            <a:xfrm>
              <a:off x="434384" y="2382711"/>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3.0</a:t>
              </a:r>
              <a:endParaRPr lang="en-US" sz="1200" dirty="0">
                <a:latin typeface="Times New Roman" panose="02020603050405020304" pitchFamily="18" charset="0"/>
                <a:cs typeface="Times New Roman" panose="02020603050405020304" pitchFamily="18" charset="0"/>
              </a:endParaRPr>
            </a:p>
          </p:txBody>
        </p:sp>
        <p:sp>
          <p:nvSpPr>
            <p:cNvPr id="72" name="TextBox 71"/>
            <p:cNvSpPr txBox="1"/>
            <p:nvPr/>
          </p:nvSpPr>
          <p:spPr>
            <a:xfrm>
              <a:off x="434384" y="2581809"/>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3.1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4.0</a:t>
              </a:r>
              <a:endParaRPr lang="en-US" sz="1200" dirty="0">
                <a:latin typeface="Times New Roman" panose="02020603050405020304" pitchFamily="18" charset="0"/>
                <a:cs typeface="Times New Roman" panose="02020603050405020304" pitchFamily="18" charset="0"/>
              </a:endParaRPr>
            </a:p>
          </p:txBody>
        </p:sp>
        <p:sp>
          <p:nvSpPr>
            <p:cNvPr id="73" name="TextBox 72"/>
            <p:cNvSpPr txBox="1"/>
            <p:nvPr/>
          </p:nvSpPr>
          <p:spPr>
            <a:xfrm>
              <a:off x="434384" y="2780908"/>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4.1 – 5.0</a:t>
              </a:r>
              <a:endParaRPr lang="en-US" sz="1200" dirty="0">
                <a:latin typeface="Times New Roman" panose="02020603050405020304" pitchFamily="18" charset="0"/>
                <a:cs typeface="Times New Roman" panose="02020603050405020304" pitchFamily="18" charset="0"/>
              </a:endParaRPr>
            </a:p>
          </p:txBody>
        </p:sp>
        <p:sp>
          <p:nvSpPr>
            <p:cNvPr id="74" name="TextBox 73"/>
            <p:cNvSpPr txBox="1"/>
            <p:nvPr/>
          </p:nvSpPr>
          <p:spPr>
            <a:xfrm>
              <a:off x="-358691" y="158516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Nitrate-N,</a:t>
              </a:r>
            </a:p>
            <a:p>
              <a:pPr algn="ctr"/>
              <a:r>
                <a:rPr lang="en-US" sz="1200" dirty="0">
                  <a:latin typeface="Times New Roman" panose="02020603050405020304" pitchFamily="18" charset="0"/>
                  <a:cs typeface="Times New Roman" panose="02020603050405020304" pitchFamily="18" charset="0"/>
                </a:rPr>
                <a:t>i</a:t>
              </a:r>
              <a:r>
                <a:rPr lang="en-US" sz="1200" dirty="0" smtClean="0">
                  <a:latin typeface="Times New Roman" panose="02020603050405020304" pitchFamily="18" charset="0"/>
                  <a:cs typeface="Times New Roman" panose="02020603050405020304" pitchFamily="18" charset="0"/>
                </a:rPr>
                <a:t>n mg/L</a:t>
              </a:r>
              <a:endParaRPr lang="en-US" sz="1200" dirty="0">
                <a:latin typeface="Times New Roman" panose="02020603050405020304" pitchFamily="18" charset="0"/>
                <a:cs typeface="Times New Roman" panose="02020603050405020304" pitchFamily="18" charset="0"/>
              </a:endParaRPr>
            </a:p>
          </p:txBody>
        </p:sp>
      </p:grpSp>
      <p:sp>
        <p:nvSpPr>
          <p:cNvPr id="47" name="TextBox 46"/>
          <p:cNvSpPr txBox="1"/>
          <p:nvPr/>
        </p:nvSpPr>
        <p:spPr>
          <a:xfrm>
            <a:off x="8683875" y="5008840"/>
            <a:ext cx="235962"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1</a:t>
            </a:r>
          </a:p>
        </p:txBody>
      </p:sp>
      <p:grpSp>
        <p:nvGrpSpPr>
          <p:cNvPr id="22" name="Group 21"/>
          <p:cNvGrpSpPr/>
          <p:nvPr/>
        </p:nvGrpSpPr>
        <p:grpSpPr>
          <a:xfrm>
            <a:off x="377464" y="3438869"/>
            <a:ext cx="1723341" cy="885488"/>
            <a:chOff x="203844" y="3801073"/>
            <a:chExt cx="1723341" cy="885488"/>
          </a:xfrm>
        </p:grpSpPr>
        <p:sp>
          <p:nvSpPr>
            <p:cNvPr id="77" name="Oval 76"/>
            <p:cNvSpPr/>
            <p:nvPr/>
          </p:nvSpPr>
          <p:spPr>
            <a:xfrm>
              <a:off x="291947" y="4009454"/>
              <a:ext cx="73152" cy="73152"/>
            </a:xfrm>
            <a:prstGeom prst="ellipse">
              <a:avLst/>
            </a:prstGeom>
            <a:solidFill>
              <a:srgbClr val="84D5E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p:cNvSpPr/>
            <p:nvPr/>
          </p:nvSpPr>
          <p:spPr>
            <a:xfrm>
              <a:off x="291947" y="4414867"/>
              <a:ext cx="73152" cy="7315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49392" y="3801073"/>
              <a:ext cx="1577793" cy="461665"/>
            </a:xfrm>
            <a:prstGeom prst="rect">
              <a:avLst/>
            </a:prstGeom>
          </p:spPr>
          <p:txBody>
            <a:bodyPr wrap="square">
              <a:spAutoFit/>
            </a:bodyPr>
            <a:lstStyle/>
            <a:p>
              <a:r>
                <a:rPr lang="en-US" sz="800" dirty="0">
                  <a:latin typeface="Times New Roman" panose="02020603050405020304" pitchFamily="18" charset="0"/>
                  <a:cs typeface="Times New Roman" panose="02020603050405020304" pitchFamily="18" charset="0"/>
                </a:rPr>
                <a:t>Sampling location included </a:t>
              </a:r>
            </a:p>
            <a:p>
              <a:r>
                <a:rPr lang="en-US" sz="800" dirty="0">
                  <a:latin typeface="Times New Roman" panose="02020603050405020304" pitchFamily="18" charset="0"/>
                  <a:cs typeface="Times New Roman" panose="02020603050405020304" pitchFamily="18" charset="0"/>
                </a:rPr>
                <a:t>in Fairfax County monitoring network</a:t>
              </a:r>
            </a:p>
          </p:txBody>
        </p:sp>
        <p:sp>
          <p:nvSpPr>
            <p:cNvPr id="20" name="Rectangle 19"/>
            <p:cNvSpPr/>
            <p:nvPr/>
          </p:nvSpPr>
          <p:spPr>
            <a:xfrm>
              <a:off x="328523" y="4224896"/>
              <a:ext cx="1330156" cy="461665"/>
            </a:xfrm>
            <a:prstGeom prst="rect">
              <a:avLst/>
            </a:prstGeom>
          </p:spPr>
          <p:txBody>
            <a:bodyPr wrap="square">
              <a:spAutoFit/>
            </a:bodyPr>
            <a:lstStyle/>
            <a:p>
              <a:r>
                <a:rPr lang="en-US" sz="800" dirty="0">
                  <a:latin typeface="Times New Roman" panose="02020603050405020304" pitchFamily="18" charset="0"/>
                  <a:cs typeface="Times New Roman" panose="02020603050405020304" pitchFamily="18" charset="0"/>
                </a:rPr>
                <a:t>Sampling location included</a:t>
              </a:r>
            </a:p>
            <a:p>
              <a:r>
                <a:rPr lang="en-US" sz="800" dirty="0">
                  <a:latin typeface="Times New Roman" panose="02020603050405020304" pitchFamily="18" charset="0"/>
                  <a:cs typeface="Times New Roman" panose="02020603050405020304" pitchFamily="18" charset="0"/>
                </a:rPr>
                <a:t>in Small Watershed study </a:t>
              </a:r>
            </a:p>
            <a:p>
              <a:r>
                <a:rPr lang="en-US" sz="800" dirty="0">
                  <a:latin typeface="Times New Roman" panose="02020603050405020304" pitchFamily="18" charset="0"/>
                  <a:cs typeface="Times New Roman" panose="02020603050405020304" pitchFamily="18" charset="0"/>
                </a:rPr>
                <a:t>(within Difficult Run)</a:t>
              </a:r>
            </a:p>
          </p:txBody>
        </p:sp>
        <p:sp>
          <p:nvSpPr>
            <p:cNvPr id="21" name="Rectangle 20"/>
            <p:cNvSpPr/>
            <p:nvPr/>
          </p:nvSpPr>
          <p:spPr>
            <a:xfrm>
              <a:off x="203844" y="3801073"/>
              <a:ext cx="1497634" cy="8760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0" name="Rectangular Callout 39"/>
          <p:cNvSpPr/>
          <p:nvPr/>
        </p:nvSpPr>
        <p:spPr>
          <a:xfrm>
            <a:off x="5169275" y="648900"/>
            <a:ext cx="1318335" cy="190983"/>
          </a:xfrm>
          <a:prstGeom prst="wedgeRectCallout">
            <a:avLst>
              <a:gd name="adj1" fmla="val -45602"/>
              <a:gd name="adj2" fmla="val 13984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Captain Hickory Run</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42" name="Rectangular Callout 41"/>
          <p:cNvSpPr/>
          <p:nvPr/>
        </p:nvSpPr>
        <p:spPr>
          <a:xfrm>
            <a:off x="3739319" y="1782501"/>
            <a:ext cx="897037" cy="312145"/>
          </a:xfrm>
          <a:prstGeom prst="wedgeRectCallout">
            <a:avLst>
              <a:gd name="adj1" fmla="val 75918"/>
              <a:gd name="adj2" fmla="val 8802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SF Little Difficult Run</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
        <p:nvSpPr>
          <p:cNvPr id="44" name="Rectangle 43"/>
          <p:cNvSpPr/>
          <p:nvPr/>
        </p:nvSpPr>
        <p:spPr>
          <a:xfrm>
            <a:off x="331563" y="4765810"/>
            <a:ext cx="3759125" cy="1219602"/>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latin typeface="Times New Roman" panose="02020603050405020304" pitchFamily="18" charset="0"/>
                <a:cs typeface="Times New Roman" panose="02020603050405020304" pitchFamily="18" charset="0"/>
              </a:rPr>
              <a:t>Elevated </a:t>
            </a:r>
            <a:r>
              <a:rPr lang="en-US" sz="1400" dirty="0" smtClean="0">
                <a:solidFill>
                  <a:schemeClr val="tx1"/>
                </a:solidFill>
                <a:latin typeface="Times New Roman" panose="02020603050405020304" pitchFamily="18" charset="0"/>
                <a:cs typeface="Times New Roman" panose="02020603050405020304" pitchFamily="18" charset="0"/>
              </a:rPr>
              <a:t>nitrate concentrations appear to be caused by high septic system </a:t>
            </a:r>
            <a:r>
              <a:rPr lang="en-US" sz="1400" dirty="0" smtClean="0">
                <a:solidFill>
                  <a:schemeClr val="tx1"/>
                </a:solidFill>
                <a:latin typeface="Times New Roman" panose="02020603050405020304" pitchFamily="18" charset="0"/>
                <a:cs typeface="Times New Roman" panose="02020603050405020304" pitchFamily="18" charset="0"/>
              </a:rPr>
              <a:t>density based on:</a:t>
            </a:r>
          </a:p>
          <a:p>
            <a:pPr algn="ctr"/>
            <a:r>
              <a:rPr lang="en-US" sz="1400" dirty="0" smtClean="0">
                <a:solidFill>
                  <a:schemeClr val="tx1"/>
                </a:solidFill>
                <a:latin typeface="Times New Roman" panose="02020603050405020304" pitchFamily="18" charset="0"/>
                <a:cs typeface="Times New Roman" panose="02020603050405020304" pitchFamily="18" charset="0"/>
              </a:rPr>
              <a:t>(1) nitrate </a:t>
            </a:r>
            <a:r>
              <a:rPr lang="en-US" sz="1400" dirty="0">
                <a:solidFill>
                  <a:schemeClr val="tx1"/>
                </a:solidFill>
                <a:latin typeface="Times New Roman" panose="02020603050405020304" pitchFamily="18" charset="0"/>
                <a:cs typeface="Times New Roman" panose="02020603050405020304" pitchFamily="18" charset="0"/>
              </a:rPr>
              <a:t>isotopes, </a:t>
            </a:r>
            <a:r>
              <a:rPr lang="en-US" sz="1400" dirty="0" smtClean="0">
                <a:solidFill>
                  <a:schemeClr val="tx1"/>
                </a:solidFill>
                <a:latin typeface="Times New Roman" panose="02020603050405020304" pitchFamily="18" charset="0"/>
                <a:cs typeface="Times New Roman" panose="02020603050405020304" pitchFamily="18" charset="0"/>
              </a:rPr>
              <a:t>(2) monthly </a:t>
            </a:r>
            <a:r>
              <a:rPr lang="en-US" sz="1400" dirty="0">
                <a:solidFill>
                  <a:schemeClr val="tx1"/>
                </a:solidFill>
                <a:latin typeface="Times New Roman" panose="02020603050405020304" pitchFamily="18" charset="0"/>
                <a:cs typeface="Times New Roman" panose="02020603050405020304" pitchFamily="18" charset="0"/>
              </a:rPr>
              <a:t>nitrate concentrations, </a:t>
            </a:r>
            <a:r>
              <a:rPr lang="en-US" sz="1400" dirty="0" smtClean="0">
                <a:solidFill>
                  <a:schemeClr val="tx1"/>
                </a:solidFill>
                <a:latin typeface="Times New Roman" panose="02020603050405020304" pitchFamily="18" charset="0"/>
                <a:cs typeface="Times New Roman" panose="02020603050405020304" pitchFamily="18" charset="0"/>
              </a:rPr>
              <a:t>(3) land-use </a:t>
            </a:r>
            <a:r>
              <a:rPr lang="en-US" sz="1400" dirty="0">
                <a:solidFill>
                  <a:schemeClr val="tx1"/>
                </a:solidFill>
                <a:latin typeface="Times New Roman" panose="02020603050405020304" pitchFamily="18" charset="0"/>
                <a:cs typeface="Times New Roman" panose="02020603050405020304" pitchFamily="18" charset="0"/>
              </a:rPr>
              <a:t>data, and </a:t>
            </a:r>
            <a:r>
              <a:rPr lang="en-US" sz="1400" dirty="0" smtClean="0">
                <a:solidFill>
                  <a:schemeClr val="tx1"/>
                </a:solidFill>
                <a:latin typeface="Times New Roman" panose="02020603050405020304" pitchFamily="18" charset="0"/>
                <a:cs typeface="Times New Roman" panose="02020603050405020304" pitchFamily="18" charset="0"/>
              </a:rPr>
              <a:t>(4) chemical </a:t>
            </a:r>
            <a:r>
              <a:rPr lang="en-US" sz="1400" dirty="0">
                <a:solidFill>
                  <a:schemeClr val="tx1"/>
                </a:solidFill>
                <a:latin typeface="Times New Roman" panose="02020603050405020304" pitchFamily="18" charset="0"/>
                <a:cs typeface="Times New Roman" panose="02020603050405020304" pitchFamily="18" charset="0"/>
              </a:rPr>
              <a:t>indicators of </a:t>
            </a:r>
            <a:r>
              <a:rPr lang="en-US" sz="1400" dirty="0" smtClean="0">
                <a:solidFill>
                  <a:schemeClr val="tx1"/>
                </a:solidFill>
                <a:latin typeface="Times New Roman" panose="02020603050405020304" pitchFamily="18" charset="0"/>
                <a:cs typeface="Times New Roman" panose="02020603050405020304" pitchFamily="18" charset="0"/>
              </a:rPr>
              <a:t>wastewater.</a:t>
            </a:r>
            <a:endParaRPr lang="en-US"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9967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fade">
                                      <p:cBhvr>
                                        <p:cTn id="1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Fairfax County:</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Nitrogen Sources</a:t>
            </a:r>
          </a:p>
        </p:txBody>
      </p:sp>
      <p:pic>
        <p:nvPicPr>
          <p:cNvPr id="45" name="Picture 4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2529" y="1862253"/>
            <a:ext cx="8898941" cy="2748686"/>
          </a:xfrm>
          <a:prstGeom prst="rect">
            <a:avLst/>
          </a:prstGeom>
          <a:ln w="12700">
            <a:solidFill>
              <a:schemeClr val="tx1"/>
            </a:solidFill>
          </a:ln>
        </p:spPr>
      </p:pic>
      <p:sp>
        <p:nvSpPr>
          <p:cNvPr id="46" name="TextBox 45"/>
          <p:cNvSpPr txBox="1"/>
          <p:nvPr/>
        </p:nvSpPr>
        <p:spPr>
          <a:xfrm rot="16200000">
            <a:off x="118636" y="2703265"/>
            <a:ext cx="218330" cy="184666"/>
          </a:xfrm>
          <a:prstGeom prst="rect">
            <a:avLst/>
          </a:prstGeom>
          <a:noFill/>
        </p:spPr>
        <p:txBody>
          <a:bodyPr wrap="none" rtlCol="0">
            <a:spAutoFit/>
          </a:bodyPr>
          <a:lstStyle/>
          <a:p>
            <a:r>
              <a:rPr lang="en-US" sz="600" dirty="0" smtClean="0">
                <a:latin typeface="Univers 47 Condensed Light" pitchFamily="50" charset="0"/>
                <a:cs typeface="Times New Roman" panose="02020603050405020304" pitchFamily="18" charset="0"/>
              </a:rPr>
              <a:t>1</a:t>
            </a:r>
            <a:endParaRPr lang="en-US" sz="600" dirty="0">
              <a:latin typeface="Univers 47 Condensed Light" pitchFamily="50" charset="0"/>
              <a:cs typeface="Times New Roman" panose="02020603050405020304" pitchFamily="18" charset="0"/>
            </a:endParaRPr>
          </a:p>
        </p:txBody>
      </p:sp>
      <p:sp>
        <p:nvSpPr>
          <p:cNvPr id="54" name="Rectangle 53"/>
          <p:cNvSpPr/>
          <p:nvPr/>
        </p:nvSpPr>
        <p:spPr>
          <a:xfrm>
            <a:off x="775504" y="4759586"/>
            <a:ext cx="2749942" cy="2740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p:cNvSpPr/>
          <p:nvPr/>
        </p:nvSpPr>
        <p:spPr>
          <a:xfrm>
            <a:off x="833546" y="4844967"/>
            <a:ext cx="109728" cy="109728"/>
          </a:xfrm>
          <a:prstGeom prst="ellipse">
            <a:avLst/>
          </a:prstGeom>
          <a:solidFill>
            <a:srgbClr val="3C68B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p:cNvSpPr/>
          <p:nvPr/>
        </p:nvSpPr>
        <p:spPr>
          <a:xfrm>
            <a:off x="900378" y="4776720"/>
            <a:ext cx="1263487" cy="246221"/>
          </a:xfrm>
          <a:prstGeom prst="rect">
            <a:avLst/>
          </a:prstGeom>
        </p:spPr>
        <p:txBody>
          <a:bodyPr wrap="none">
            <a:spAutoFit/>
          </a:bodyPr>
          <a:lstStyle/>
          <a:p>
            <a:pPr algn="ctr"/>
            <a:r>
              <a:rPr lang="en-US" sz="1000" dirty="0" err="1" smtClean="0">
                <a:solidFill>
                  <a:sysClr val="windowText" lastClr="000000"/>
                </a:solidFill>
                <a:latin typeface="Times New Roman" panose="02020603050405020304" pitchFamily="18" charset="0"/>
                <a:cs typeface="Times New Roman" panose="02020603050405020304" pitchFamily="18" charset="0"/>
              </a:rPr>
              <a:t>Baseflow</a:t>
            </a:r>
            <a:r>
              <a:rPr lang="en-US" sz="1000" dirty="0" smtClean="0">
                <a:solidFill>
                  <a:sysClr val="windowText" lastClr="000000"/>
                </a:solidFill>
                <a:latin typeface="Times New Roman" panose="02020603050405020304" pitchFamily="18" charset="0"/>
                <a:cs typeface="Times New Roman" panose="02020603050405020304" pitchFamily="18" charset="0"/>
              </a:rPr>
              <a:t> Conditions</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57" name="Oval 56"/>
          <p:cNvSpPr/>
          <p:nvPr/>
        </p:nvSpPr>
        <p:spPr>
          <a:xfrm>
            <a:off x="2163865" y="4841898"/>
            <a:ext cx="109728" cy="109728"/>
          </a:xfrm>
          <a:prstGeom prst="ellipse">
            <a:avLst/>
          </a:prstGeom>
          <a:solidFill>
            <a:srgbClr val="EC1C2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a:off x="2199442" y="4773651"/>
            <a:ext cx="1326004" cy="246221"/>
          </a:xfrm>
          <a:prstGeom prst="rect">
            <a:avLst/>
          </a:prstGeom>
        </p:spPr>
        <p:txBody>
          <a:bodyPr wrap="none">
            <a:spAutoFit/>
          </a:bodyP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Stormflow Conditions</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53" name="Rectangle 52"/>
          <p:cNvSpPr/>
          <p:nvPr/>
        </p:nvSpPr>
        <p:spPr>
          <a:xfrm>
            <a:off x="1556533" y="831605"/>
            <a:ext cx="5365128" cy="621415"/>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latin typeface="Times New Roman" panose="02020603050405020304" pitchFamily="18" charset="0"/>
                <a:cs typeface="Times New Roman" panose="02020603050405020304" pitchFamily="18" charset="0"/>
              </a:rPr>
              <a:t>No </a:t>
            </a:r>
            <a:r>
              <a:rPr lang="en-US" sz="1400" dirty="0">
                <a:solidFill>
                  <a:schemeClr val="tx1"/>
                </a:solidFill>
                <a:latin typeface="Times New Roman" panose="02020603050405020304" pitchFamily="18" charset="0"/>
                <a:cs typeface="Times New Roman" panose="02020603050405020304" pitchFamily="18" charset="0"/>
              </a:rPr>
              <a:t>evidence of seasonally elevated nitrate concentrations that might be attributed to the runoff of lawn fertilization in the spring and fall.</a:t>
            </a:r>
          </a:p>
        </p:txBody>
      </p:sp>
      <p:sp>
        <p:nvSpPr>
          <p:cNvPr id="14" name="TextBox 13"/>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7836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3716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6" name="Rectangle 5"/>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Fairfax County:</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Nitrogen Sources</a:t>
            </a:r>
          </a:p>
        </p:txBody>
      </p:sp>
      <p:grpSp>
        <p:nvGrpSpPr>
          <p:cNvPr id="25" name="Group 24"/>
          <p:cNvGrpSpPr/>
          <p:nvPr/>
        </p:nvGrpSpPr>
        <p:grpSpPr>
          <a:xfrm>
            <a:off x="421188" y="2798364"/>
            <a:ext cx="2112112" cy="1545262"/>
            <a:chOff x="2153585" y="4409753"/>
            <a:chExt cx="2112112" cy="1545262"/>
          </a:xfrm>
        </p:grpSpPr>
        <p:sp>
          <p:nvSpPr>
            <p:cNvPr id="9" name="Rectangle 8"/>
            <p:cNvSpPr/>
            <p:nvPr/>
          </p:nvSpPr>
          <p:spPr>
            <a:xfrm>
              <a:off x="2228125" y="4411626"/>
              <a:ext cx="1953750" cy="154338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2353689" y="5183473"/>
              <a:ext cx="109728" cy="109728"/>
            </a:xfrm>
            <a:prstGeom prst="ellipse">
              <a:avLst/>
            </a:prstGeom>
            <a:solidFill>
              <a:srgbClr val="FEFEF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353689" y="5380724"/>
              <a:ext cx="109728" cy="109728"/>
            </a:xfrm>
            <a:prstGeom prst="ellipse">
              <a:avLst/>
            </a:prstGeom>
            <a:solidFill>
              <a:srgbClr val="A6AAA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3327792" y="5167238"/>
              <a:ext cx="109728" cy="109728"/>
            </a:xfrm>
            <a:prstGeom prst="ellipse">
              <a:avLst/>
            </a:prstGeom>
            <a:solidFill>
              <a:srgbClr val="FCB9A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3327792" y="5364489"/>
              <a:ext cx="109728" cy="109728"/>
            </a:xfrm>
            <a:prstGeom prst="ellipse">
              <a:avLst/>
            </a:prstGeom>
            <a:solidFill>
              <a:srgbClr val="FC684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3327792" y="5561741"/>
              <a:ext cx="109728" cy="109728"/>
            </a:xfrm>
            <a:prstGeom prst="ellipse">
              <a:avLst/>
            </a:prstGeom>
            <a:solidFill>
              <a:srgbClr val="CC181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3203" y="5116163"/>
              <a:ext cx="248786"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0</a:t>
              </a:r>
              <a:endParaRPr lang="en-US" sz="1000"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2423203" y="5315261"/>
              <a:ext cx="633507"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0.1 – 1.0</a:t>
              </a:r>
              <a:endParaRPr lang="en-US" sz="1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3397306" y="5092048"/>
              <a:ext cx="633507"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1.1 – 4.0</a:t>
              </a:r>
              <a:endParaRPr lang="en-US" sz="10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3397306" y="5291146"/>
              <a:ext cx="633507"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4.1 – 7.0</a:t>
              </a:r>
              <a:endParaRPr lang="en-US" sz="1000"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3397306" y="5490245"/>
              <a:ext cx="697627"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7.1 – 10.0</a:t>
              </a:r>
              <a:endParaRPr lang="en-US" sz="10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2153585" y="4409753"/>
              <a:ext cx="2112112" cy="400110"/>
            </a:xfrm>
            <a:prstGeom prst="rect">
              <a:avLst/>
            </a:prstGeom>
            <a:noFill/>
          </p:spPr>
          <p:txBody>
            <a:bodyPr wrap="square" rtlCol="0">
              <a:spAutoFit/>
            </a:bodyPr>
            <a:lstStyle/>
            <a:p>
              <a:pPr algn="ctr"/>
              <a:r>
                <a:rPr lang="en-US" sz="1000" dirty="0" smtClean="0">
                  <a:latin typeface="Times New Roman" panose="02020603050405020304" pitchFamily="18" charset="0"/>
                  <a:cs typeface="Times New Roman" panose="02020603050405020304" pitchFamily="18" charset="0"/>
                </a:rPr>
                <a:t>Ratio of estimated </a:t>
              </a:r>
            </a:p>
            <a:p>
              <a:pPr algn="ctr"/>
              <a:r>
                <a:rPr lang="en-US" sz="1000" dirty="0" smtClean="0">
                  <a:latin typeface="Times New Roman" panose="02020603050405020304" pitchFamily="18" charset="0"/>
                  <a:cs typeface="Times New Roman" panose="02020603050405020304" pitchFamily="18" charset="0"/>
                </a:rPr>
                <a:t>septic</a:t>
              </a:r>
              <a:r>
                <a:rPr lang="en-US" sz="1000" baseline="30000" dirty="0" smtClean="0">
                  <a:latin typeface="Times New Roman" panose="02020603050405020304" pitchFamily="18" charset="0"/>
                  <a:cs typeface="Times New Roman" panose="02020603050405020304" pitchFamily="18" charset="0"/>
                </a:rPr>
                <a:t>1</a:t>
              </a:r>
              <a:r>
                <a:rPr lang="en-US" sz="1000" dirty="0" smtClean="0">
                  <a:latin typeface="Times New Roman" panose="02020603050405020304" pitchFamily="18" charset="0"/>
                  <a:cs typeface="Times New Roman" panose="02020603050405020304" pitchFamily="18" charset="0"/>
                </a:rPr>
                <a:t>/fertilizer</a:t>
              </a:r>
              <a:r>
                <a:rPr lang="en-US" sz="1000" baseline="30000" dirty="0" smtClean="0">
                  <a:latin typeface="Times New Roman" panose="02020603050405020304" pitchFamily="18" charset="0"/>
                  <a:cs typeface="Times New Roman" panose="02020603050405020304" pitchFamily="18" charset="0"/>
                </a:rPr>
                <a:t>2</a:t>
              </a:r>
              <a:r>
                <a:rPr lang="en-US" sz="1000" dirty="0" smtClean="0">
                  <a:latin typeface="Times New Roman" panose="02020603050405020304" pitchFamily="18" charset="0"/>
                  <a:cs typeface="Times New Roman" panose="02020603050405020304" pitchFamily="18" charset="0"/>
                </a:rPr>
                <a:t> TN load</a:t>
              </a:r>
              <a:endParaRPr lang="en-US" sz="1000" baseline="30000" dirty="0">
                <a:latin typeface="Times New Roman" panose="02020603050405020304" pitchFamily="18" charset="0"/>
                <a:cs typeface="Times New Roman" panose="02020603050405020304" pitchFamily="18" charset="0"/>
              </a:endParaRPr>
            </a:p>
          </p:txBody>
        </p:sp>
        <p:sp>
          <p:nvSpPr>
            <p:cNvPr id="21" name="Oval 20"/>
            <p:cNvSpPr/>
            <p:nvPr/>
          </p:nvSpPr>
          <p:spPr>
            <a:xfrm>
              <a:off x="3327792" y="5761085"/>
              <a:ext cx="109728" cy="109728"/>
            </a:xfrm>
            <a:prstGeom prst="ellipse">
              <a:avLst/>
            </a:prstGeom>
            <a:solidFill>
              <a:srgbClr val="65000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3397306" y="5689589"/>
              <a:ext cx="761747"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10.1 – 13.0</a:t>
              </a:r>
              <a:endParaRPr lang="en-US" sz="10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2153585" y="4879046"/>
              <a:ext cx="1139450" cy="215444"/>
            </a:xfrm>
            <a:prstGeom prst="rect">
              <a:avLst/>
            </a:prstGeom>
            <a:noFill/>
          </p:spPr>
          <p:txBody>
            <a:bodyPr wrap="square" rtlCol="0">
              <a:spAutoFit/>
            </a:bodyPr>
            <a:lstStyle/>
            <a:p>
              <a:pPr algn="ctr"/>
              <a:r>
                <a:rPr lang="en-US" sz="800" b="1" dirty="0" smtClean="0">
                  <a:latin typeface="Times New Roman" panose="02020603050405020304" pitchFamily="18" charset="0"/>
                  <a:cs typeface="Times New Roman" panose="02020603050405020304" pitchFamily="18" charset="0"/>
                </a:rPr>
                <a:t>Primarily Fertilizer</a:t>
              </a:r>
              <a:endParaRPr lang="en-US" sz="800"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3116965" y="4874017"/>
              <a:ext cx="1139450" cy="215444"/>
            </a:xfrm>
            <a:prstGeom prst="rect">
              <a:avLst/>
            </a:prstGeom>
            <a:noFill/>
          </p:spPr>
          <p:txBody>
            <a:bodyPr wrap="square" rtlCol="0">
              <a:spAutoFit/>
            </a:bodyPr>
            <a:lstStyle/>
            <a:p>
              <a:pPr algn="ctr"/>
              <a:r>
                <a:rPr lang="en-US" sz="800" b="1" dirty="0" smtClean="0">
                  <a:latin typeface="Times New Roman" panose="02020603050405020304" pitchFamily="18" charset="0"/>
                  <a:cs typeface="Times New Roman" panose="02020603050405020304" pitchFamily="18" charset="0"/>
                </a:rPr>
                <a:t>Primarily Septic</a:t>
              </a:r>
              <a:endParaRPr lang="en-US" sz="800" b="1" dirty="0">
                <a:latin typeface="Times New Roman" panose="02020603050405020304" pitchFamily="18" charset="0"/>
                <a:cs typeface="Times New Roman" panose="02020603050405020304" pitchFamily="18" charset="0"/>
              </a:endParaRPr>
            </a:p>
          </p:txBody>
        </p:sp>
      </p:grpSp>
      <p:sp>
        <p:nvSpPr>
          <p:cNvPr id="26" name="TextBox 25"/>
          <p:cNvSpPr txBox="1"/>
          <p:nvPr/>
        </p:nvSpPr>
        <p:spPr>
          <a:xfrm>
            <a:off x="3004796" y="6397598"/>
            <a:ext cx="2224201"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Fertilizer load computed from an estimated fertilizer application (Law and others 2004) and fertilizer-N leaching rate (</a:t>
            </a:r>
            <a:r>
              <a:rPr lang="en-US" sz="800" dirty="0" err="1" smtClean="0">
                <a:solidFill>
                  <a:prstClr val="black"/>
                </a:solidFill>
                <a:latin typeface="Times New Roman" panose="02020603050405020304" pitchFamily="18" charset="0"/>
                <a:cs typeface="Times New Roman" panose="02020603050405020304" pitchFamily="18" charset="0"/>
              </a:rPr>
              <a:t>Petrovic</a:t>
            </a:r>
            <a:r>
              <a:rPr lang="en-US" sz="800" dirty="0" smtClean="0">
                <a:solidFill>
                  <a:prstClr val="black"/>
                </a:solidFill>
                <a:latin typeface="Times New Roman" panose="02020603050405020304" pitchFamily="18" charset="0"/>
                <a:cs typeface="Times New Roman" panose="02020603050405020304" pitchFamily="18" charset="0"/>
              </a:rPr>
              <a:t>, 2008).</a:t>
            </a:r>
          </a:p>
        </p:txBody>
      </p:sp>
      <p:sp>
        <p:nvSpPr>
          <p:cNvPr id="27" name="TextBox 26"/>
          <p:cNvSpPr txBox="1"/>
          <p:nvPr/>
        </p:nvSpPr>
        <p:spPr>
          <a:xfrm>
            <a:off x="1097734" y="6400285"/>
            <a:ext cx="1822883"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Septic load computed from an estimated per capita septic system loading rate (</a:t>
            </a:r>
            <a:r>
              <a:rPr lang="en-US" sz="800" dirty="0" err="1" smtClean="0">
                <a:solidFill>
                  <a:prstClr val="black"/>
                </a:solidFill>
                <a:latin typeface="Times New Roman" panose="02020603050405020304" pitchFamily="18" charset="0"/>
                <a:cs typeface="Times New Roman" panose="02020603050405020304" pitchFamily="18" charset="0"/>
              </a:rPr>
              <a:t>Maizel</a:t>
            </a:r>
            <a:r>
              <a:rPr lang="en-US" sz="800" dirty="0" smtClean="0">
                <a:solidFill>
                  <a:prstClr val="black"/>
                </a:solidFill>
                <a:latin typeface="Times New Roman" panose="02020603050405020304" pitchFamily="18" charset="0"/>
                <a:cs typeface="Times New Roman" panose="02020603050405020304" pitchFamily="18" charset="0"/>
              </a:rPr>
              <a:t> and others, 1997).</a:t>
            </a:r>
          </a:p>
        </p:txBody>
      </p:sp>
      <p:sp>
        <p:nvSpPr>
          <p:cNvPr id="28" name="TextBox 27"/>
          <p:cNvSpPr txBox="1"/>
          <p:nvPr/>
        </p:nvSpPr>
        <p:spPr>
          <a:xfrm>
            <a:off x="7598780" y="6394050"/>
            <a:ext cx="1547932" cy="461665"/>
          </a:xfrm>
          <a:prstGeom prst="rect">
            <a:avLst/>
          </a:prstGeom>
          <a:noFill/>
        </p:spPr>
        <p:txBody>
          <a:bodyPr wrap="square" rtlCol="0">
            <a:spAutoFit/>
          </a:bodyPr>
          <a:lstStyle/>
          <a:p>
            <a:pPr algn="r"/>
            <a:r>
              <a:rPr lang="en-US" sz="800" dirty="0">
                <a:latin typeface="Times New Roman" panose="02020603050405020304" pitchFamily="18" charset="0"/>
                <a:cs typeface="Times New Roman" panose="02020603050405020304" pitchFamily="18" charset="0"/>
              </a:rPr>
              <a:t>Preliminary Information-Subject to Revision. Not for Citation or Distribution</a:t>
            </a:r>
            <a:endParaRPr lang="en-US" sz="800" dirty="0">
              <a:solidFill>
                <a:prstClr val="black"/>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261596" y="1031405"/>
            <a:ext cx="2743200" cy="1345795"/>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ysClr val="windowText" lastClr="000000"/>
                </a:solidFill>
                <a:latin typeface="Times New Roman" panose="02020603050405020304" pitchFamily="18" charset="0"/>
                <a:cs typeface="Times New Roman" panose="02020603050405020304" pitchFamily="18" charset="0"/>
              </a:rPr>
              <a:t>The </a:t>
            </a:r>
            <a:r>
              <a:rPr lang="en-US" sz="1400" dirty="0">
                <a:solidFill>
                  <a:sysClr val="windowText" lastClr="000000"/>
                </a:solidFill>
                <a:latin typeface="Times New Roman" panose="02020603050405020304" pitchFamily="18" charset="0"/>
                <a:cs typeface="Times New Roman" panose="02020603050405020304" pitchFamily="18" charset="0"/>
              </a:rPr>
              <a:t>mass of nitrogen available from septic system leachate </a:t>
            </a:r>
            <a:r>
              <a:rPr lang="en-US" sz="1400" dirty="0" smtClean="0">
                <a:solidFill>
                  <a:sysClr val="windowText" lastClr="000000"/>
                </a:solidFill>
                <a:latin typeface="Times New Roman" panose="02020603050405020304" pitchFamily="18" charset="0"/>
                <a:cs typeface="Times New Roman" panose="02020603050405020304" pitchFamily="18" charset="0"/>
              </a:rPr>
              <a:t>could be approximately an order of magnitude greater </a:t>
            </a:r>
            <a:r>
              <a:rPr lang="en-US" sz="1400" dirty="0">
                <a:solidFill>
                  <a:sysClr val="windowText" lastClr="000000"/>
                </a:solidFill>
                <a:latin typeface="Times New Roman" panose="02020603050405020304" pitchFamily="18" charset="0"/>
                <a:cs typeface="Times New Roman" panose="02020603050405020304" pitchFamily="18" charset="0"/>
              </a:rPr>
              <a:t>than that from fertilizer.</a:t>
            </a:r>
          </a:p>
        </p:txBody>
      </p:sp>
    </p:spTree>
    <p:extLst>
      <p:ext uri="{BB962C8B-B14F-4D97-AF65-F5344CB8AC3E}">
        <p14:creationId xmlns:p14="http://schemas.microsoft.com/office/powerpoint/2010/main" val="3341281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extBox 52"/>
          <p:cNvSpPr txBox="1"/>
          <p:nvPr/>
        </p:nvSpPr>
        <p:spPr>
          <a:xfrm>
            <a:off x="4750970" y="5570614"/>
            <a:ext cx="235962" cy="215444"/>
          </a:xfrm>
          <a:prstGeom prst="rect">
            <a:avLst/>
          </a:prstGeom>
          <a:noFill/>
        </p:spPr>
        <p:txBody>
          <a:bodyPr wrap="none" rtlCol="0">
            <a:spAutoFit/>
          </a:bodyPr>
          <a:lstStyle/>
          <a:p>
            <a:r>
              <a:rPr lang="en-US" sz="800" dirty="0" smtClean="0">
                <a:latin typeface="Times New Roman" panose="02020603050405020304" pitchFamily="18" charset="0"/>
                <a:cs typeface="Times New Roman" panose="02020603050405020304" pitchFamily="18" charset="0"/>
              </a:rPr>
              <a:t>2</a:t>
            </a:r>
            <a:endParaRPr lang="en-US" sz="800" dirty="0">
              <a:latin typeface="Times New Roman" panose="02020603050405020304" pitchFamily="18" charset="0"/>
              <a:cs typeface="Times New Roman" panose="02020603050405020304" pitchFamily="18" charset="0"/>
            </a:endParaRPr>
          </a:p>
        </p:txBody>
      </p:sp>
      <p:sp>
        <p:nvSpPr>
          <p:cNvPr id="54" name="TextBox 53"/>
          <p:cNvSpPr txBox="1"/>
          <p:nvPr/>
        </p:nvSpPr>
        <p:spPr>
          <a:xfrm>
            <a:off x="4605662" y="5774295"/>
            <a:ext cx="235962" cy="215444"/>
          </a:xfrm>
          <a:prstGeom prst="rect">
            <a:avLst/>
          </a:prstGeom>
          <a:noFill/>
        </p:spPr>
        <p:txBody>
          <a:bodyPr wrap="none" rtlCol="0">
            <a:spAutoFit/>
          </a:bodyPr>
          <a:lstStyle/>
          <a:p>
            <a:r>
              <a:rPr lang="en-US" sz="800" smtClean="0">
                <a:latin typeface="Times New Roman" panose="02020603050405020304" pitchFamily="18" charset="0"/>
                <a:cs typeface="Times New Roman" panose="02020603050405020304" pitchFamily="18" charset="0"/>
              </a:rPr>
              <a:t>2</a:t>
            </a:r>
            <a:endParaRPr lang="en-US" sz="800" dirty="0">
              <a:latin typeface="Times New Roman" panose="02020603050405020304" pitchFamily="18" charset="0"/>
              <a:cs typeface="Times New Roman" panose="02020603050405020304" pitchFamily="18" charset="0"/>
            </a:endParaRPr>
          </a:p>
        </p:txBody>
      </p:sp>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Nitrogen Sources</a:t>
            </a:r>
          </a:p>
        </p:txBody>
      </p:sp>
      <p:pic>
        <p:nvPicPr>
          <p:cNvPr id="9" name="Picture 8"/>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82603" y="1781420"/>
            <a:ext cx="3931870" cy="4759247"/>
          </a:xfrm>
          <a:prstGeom prst="rect">
            <a:avLst/>
          </a:prstGeom>
        </p:spPr>
      </p:pic>
      <p:grpSp>
        <p:nvGrpSpPr>
          <p:cNvPr id="16" name="Group 15"/>
          <p:cNvGrpSpPr/>
          <p:nvPr/>
        </p:nvGrpSpPr>
        <p:grpSpPr>
          <a:xfrm>
            <a:off x="2769515" y="2368924"/>
            <a:ext cx="1112618" cy="722303"/>
            <a:chOff x="2639131" y="1349787"/>
            <a:chExt cx="1112618" cy="722303"/>
          </a:xfrm>
        </p:grpSpPr>
        <p:sp>
          <p:nvSpPr>
            <p:cNvPr id="12" name="Rectangle 11"/>
            <p:cNvSpPr/>
            <p:nvPr/>
          </p:nvSpPr>
          <p:spPr>
            <a:xfrm>
              <a:off x="2639131" y="1395436"/>
              <a:ext cx="1112618" cy="67665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771840" y="1349787"/>
              <a:ext cx="784189" cy="246221"/>
            </a:xfrm>
            <a:prstGeom prst="rect">
              <a:avLst/>
            </a:prstGeom>
            <a:noFill/>
          </p:spPr>
          <p:txBody>
            <a:bodyPr wrap="none" rtlCol="0">
              <a:spAutoFit/>
            </a:bodyPr>
            <a:lstStyle/>
            <a:p>
              <a:r>
                <a:rPr lang="en-US" sz="1000" b="1" dirty="0" smtClean="0">
                  <a:latin typeface="Times New Roman" panose="02020603050405020304" pitchFamily="18" charset="0"/>
                  <a:cs typeface="Times New Roman" panose="02020603050405020304" pitchFamily="18" charset="0"/>
                </a:rPr>
                <a:t>Watershed</a:t>
              </a:r>
              <a:endParaRPr lang="en-US" sz="1000" b="1" dirty="0">
                <a:latin typeface="Times New Roman" panose="02020603050405020304" pitchFamily="18" charset="0"/>
                <a:cs typeface="Times New Roman" panose="02020603050405020304" pitchFamily="18" charset="0"/>
              </a:endParaRPr>
            </a:p>
          </p:txBody>
        </p:sp>
        <p:sp>
          <p:nvSpPr>
            <p:cNvPr id="14" name="Oval 13"/>
            <p:cNvSpPr/>
            <p:nvPr/>
          </p:nvSpPr>
          <p:spPr>
            <a:xfrm>
              <a:off x="2682198" y="1606838"/>
              <a:ext cx="91440" cy="91440"/>
            </a:xfrm>
            <a:prstGeom prst="ellipse">
              <a:avLst/>
            </a:prstGeom>
            <a:solidFill>
              <a:srgbClr val="4B70B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2682198" y="1757524"/>
              <a:ext cx="91440" cy="91440"/>
            </a:xfrm>
            <a:prstGeom prst="ellipse">
              <a:avLst/>
            </a:prstGeom>
            <a:solidFill>
              <a:srgbClr val="E8CFCA"/>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p:cNvSpPr/>
            <p:nvPr/>
          </p:nvSpPr>
          <p:spPr>
            <a:xfrm>
              <a:off x="2680400" y="1908210"/>
              <a:ext cx="91440" cy="91440"/>
            </a:xfrm>
            <a:prstGeom prst="ellipse">
              <a:avLst/>
            </a:prstGeom>
            <a:solidFill>
              <a:srgbClr val="D0DDCA"/>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723755" y="1522824"/>
              <a:ext cx="872355"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Difficult Run</a:t>
              </a:r>
              <a:endParaRPr lang="en-US" sz="1000" dirty="0">
                <a:latin typeface="Times New Roman" panose="02020603050405020304" pitchFamily="18" charset="0"/>
                <a:cs typeface="Times New Roman" panose="02020603050405020304" pitchFamily="18" charset="0"/>
              </a:endParaRPr>
            </a:p>
          </p:txBody>
        </p:sp>
        <p:sp>
          <p:nvSpPr>
            <p:cNvPr id="64" name="TextBox 63"/>
            <p:cNvSpPr txBox="1"/>
            <p:nvPr/>
          </p:nvSpPr>
          <p:spPr>
            <a:xfrm>
              <a:off x="2723755" y="1680133"/>
              <a:ext cx="829073"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Smith Creek</a:t>
              </a:r>
              <a:endParaRPr lang="en-US" sz="1000" dirty="0">
                <a:latin typeface="Times New Roman" panose="02020603050405020304" pitchFamily="18" charset="0"/>
                <a:cs typeface="Times New Roman" panose="02020603050405020304" pitchFamily="18" charset="0"/>
              </a:endParaRPr>
            </a:p>
          </p:txBody>
        </p:sp>
        <p:sp>
          <p:nvSpPr>
            <p:cNvPr id="65" name="TextBox 64"/>
            <p:cNvSpPr txBox="1"/>
            <p:nvPr/>
          </p:nvSpPr>
          <p:spPr>
            <a:xfrm>
              <a:off x="2723755" y="1824333"/>
              <a:ext cx="931665"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Upper Chester</a:t>
              </a:r>
              <a:endParaRPr lang="en-US" sz="1000" dirty="0">
                <a:latin typeface="Times New Roman" panose="02020603050405020304" pitchFamily="18" charset="0"/>
                <a:cs typeface="Times New Roman" panose="02020603050405020304" pitchFamily="18" charset="0"/>
              </a:endParaRPr>
            </a:p>
          </p:txBody>
        </p:sp>
      </p:grpSp>
      <p:cxnSp>
        <p:nvCxnSpPr>
          <p:cNvPr id="7" name="Straight Connector 6"/>
          <p:cNvCxnSpPr/>
          <p:nvPr/>
        </p:nvCxnSpPr>
        <p:spPr>
          <a:xfrm flipV="1">
            <a:off x="1606052" y="1834295"/>
            <a:ext cx="34738" cy="4336543"/>
          </a:xfrm>
          <a:prstGeom prst="line">
            <a:avLst/>
          </a:prstGeom>
          <a:ln>
            <a:prstDash val="dash"/>
          </a:ln>
        </p:spPr>
        <p:style>
          <a:lnRef idx="3">
            <a:schemeClr val="dk1"/>
          </a:lnRef>
          <a:fillRef idx="0">
            <a:schemeClr val="dk1"/>
          </a:fillRef>
          <a:effectRef idx="2">
            <a:schemeClr val="dk1"/>
          </a:effectRef>
          <a:fontRef idx="minor">
            <a:schemeClr val="tx1"/>
          </a:fontRef>
        </p:style>
      </p:cxnSp>
      <p:cxnSp>
        <p:nvCxnSpPr>
          <p:cNvPr id="67" name="Straight Connector 66"/>
          <p:cNvCxnSpPr/>
          <p:nvPr/>
        </p:nvCxnSpPr>
        <p:spPr>
          <a:xfrm flipV="1">
            <a:off x="2105222" y="1834294"/>
            <a:ext cx="34738" cy="4336543"/>
          </a:xfrm>
          <a:prstGeom prst="line">
            <a:avLst/>
          </a:prstGeom>
          <a:ln>
            <a:prstDash val="dash"/>
          </a:ln>
        </p:spPr>
        <p:style>
          <a:lnRef idx="3">
            <a:schemeClr val="dk1"/>
          </a:lnRef>
          <a:fillRef idx="0">
            <a:schemeClr val="dk1"/>
          </a:fillRef>
          <a:effectRef idx="2">
            <a:schemeClr val="dk1"/>
          </a:effectRef>
          <a:fontRef idx="minor">
            <a:schemeClr val="tx1"/>
          </a:fontRef>
        </p:style>
      </p:cxnSp>
      <p:pic>
        <p:nvPicPr>
          <p:cNvPr id="68" name="Picture 6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71989" y="1653919"/>
            <a:ext cx="3798398" cy="4771181"/>
          </a:xfrm>
          <a:prstGeom prst="rect">
            <a:avLst/>
          </a:prstGeom>
        </p:spPr>
      </p:pic>
      <p:cxnSp>
        <p:nvCxnSpPr>
          <p:cNvPr id="69" name="Straight Connector 68"/>
          <p:cNvCxnSpPr/>
          <p:nvPr/>
        </p:nvCxnSpPr>
        <p:spPr>
          <a:xfrm flipH="1" flipV="1">
            <a:off x="4838368" y="2535604"/>
            <a:ext cx="3004409" cy="14624"/>
          </a:xfrm>
          <a:prstGeom prst="line">
            <a:avLst/>
          </a:prstGeom>
          <a:ln>
            <a:prstDash val="dash"/>
          </a:ln>
        </p:spPr>
        <p:style>
          <a:lnRef idx="3">
            <a:schemeClr val="dk1"/>
          </a:lnRef>
          <a:fillRef idx="0">
            <a:schemeClr val="dk1"/>
          </a:fillRef>
          <a:effectRef idx="2">
            <a:schemeClr val="dk1"/>
          </a:effectRef>
          <a:fontRef idx="minor">
            <a:schemeClr val="tx1"/>
          </a:fontRef>
        </p:style>
      </p:cxnSp>
      <p:cxnSp>
        <p:nvCxnSpPr>
          <p:cNvPr id="71" name="Straight Connector 70"/>
          <p:cNvCxnSpPr/>
          <p:nvPr/>
        </p:nvCxnSpPr>
        <p:spPr>
          <a:xfrm flipH="1" flipV="1">
            <a:off x="4838368" y="2097991"/>
            <a:ext cx="3004409" cy="14624"/>
          </a:xfrm>
          <a:prstGeom prst="line">
            <a:avLst/>
          </a:prstGeom>
          <a:ln>
            <a:prstDash val="dash"/>
          </a:ln>
        </p:spPr>
        <p:style>
          <a:lnRef idx="3">
            <a:schemeClr val="dk1"/>
          </a:lnRef>
          <a:fillRef idx="0">
            <a:schemeClr val="dk1"/>
          </a:fillRef>
          <a:effectRef idx="2">
            <a:schemeClr val="dk1"/>
          </a:effectRef>
          <a:fontRef idx="minor">
            <a:schemeClr val="tx1"/>
          </a:fontRef>
        </p:style>
      </p:cxnSp>
      <p:sp>
        <p:nvSpPr>
          <p:cNvPr id="72" name="Rectangle 71"/>
          <p:cNvSpPr/>
          <p:nvPr/>
        </p:nvSpPr>
        <p:spPr>
          <a:xfrm rot="5400000">
            <a:off x="7414628" y="2140222"/>
            <a:ext cx="690787"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Septic</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73" name="Rectangle 72"/>
          <p:cNvSpPr/>
          <p:nvPr/>
        </p:nvSpPr>
        <p:spPr>
          <a:xfrm rot="5400000">
            <a:off x="7331928" y="2926987"/>
            <a:ext cx="862333"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Art. </a:t>
            </a:r>
            <a:r>
              <a:rPr lang="en-US" sz="1000" dirty="0" err="1" smtClean="0">
                <a:solidFill>
                  <a:sysClr val="windowText" lastClr="000000"/>
                </a:solidFill>
                <a:latin typeface="Times New Roman" panose="02020603050405020304" pitchFamily="18" charset="0"/>
                <a:cs typeface="Times New Roman" panose="02020603050405020304" pitchFamily="18" charset="0"/>
              </a:rPr>
              <a:t>fert</a:t>
            </a:r>
            <a:r>
              <a:rPr lang="en-US" sz="1000" dirty="0" smtClean="0">
                <a:solidFill>
                  <a:sysClr val="windowText" lastClr="000000"/>
                </a:solidFill>
                <a:latin typeface="Times New Roman" panose="02020603050405020304" pitchFamily="18" charset="0"/>
                <a:cs typeface="Times New Roman" panose="02020603050405020304" pitchFamily="18" charset="0"/>
              </a:rPr>
              <a:t>.</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74" name="Rectangle 73"/>
          <p:cNvSpPr/>
          <p:nvPr/>
        </p:nvSpPr>
        <p:spPr>
          <a:xfrm rot="5400000">
            <a:off x="7373233" y="3250431"/>
            <a:ext cx="1117808"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Forest soils</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75" name="Rectangle 74"/>
          <p:cNvSpPr/>
          <p:nvPr/>
        </p:nvSpPr>
        <p:spPr>
          <a:xfrm rot="5400000">
            <a:off x="7214239" y="2689097"/>
            <a:ext cx="2014507" cy="400110"/>
          </a:xfrm>
          <a:prstGeom prst="rect">
            <a:avLst/>
          </a:prstGeom>
          <a:solidFill>
            <a:schemeClr val="bg1">
              <a:lumMod val="95000"/>
            </a:schemeClr>
          </a:solidFill>
          <a:ln>
            <a:solidFill>
              <a:schemeClr val="tx1"/>
            </a:solidFill>
          </a:ln>
        </p:spPr>
        <p:txBody>
          <a:bodyPr wrap="square">
            <a:spAutoFit/>
          </a:bodyP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Common delta N-15 values of nitrate sources:</a:t>
            </a:r>
            <a:endParaRPr lang="en-US" sz="1000" dirty="0"/>
          </a:p>
        </p:txBody>
      </p:sp>
      <p:sp>
        <p:nvSpPr>
          <p:cNvPr id="11" name="Rectangle 10"/>
          <p:cNvSpPr/>
          <p:nvPr/>
        </p:nvSpPr>
        <p:spPr>
          <a:xfrm>
            <a:off x="2142765" y="2039210"/>
            <a:ext cx="1183059"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Manure</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59" name="Rectangle 58"/>
          <p:cNvSpPr/>
          <p:nvPr/>
        </p:nvSpPr>
        <p:spPr>
          <a:xfrm>
            <a:off x="1643082" y="1861422"/>
            <a:ext cx="845475"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Septic</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60" name="Rectangle 59"/>
          <p:cNvSpPr/>
          <p:nvPr/>
        </p:nvSpPr>
        <p:spPr>
          <a:xfrm>
            <a:off x="979122" y="2038272"/>
            <a:ext cx="668568"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Art. </a:t>
            </a:r>
            <a:r>
              <a:rPr lang="en-US" sz="1000" dirty="0" err="1" smtClean="0">
                <a:solidFill>
                  <a:sysClr val="windowText" lastClr="000000"/>
                </a:solidFill>
                <a:latin typeface="Times New Roman" panose="02020603050405020304" pitchFamily="18" charset="0"/>
                <a:cs typeface="Times New Roman" panose="02020603050405020304" pitchFamily="18" charset="0"/>
              </a:rPr>
              <a:t>fert</a:t>
            </a:r>
            <a:r>
              <a:rPr lang="en-US" sz="1000" dirty="0" smtClean="0">
                <a:solidFill>
                  <a:sysClr val="windowText" lastClr="000000"/>
                </a:solidFill>
                <a:latin typeface="Times New Roman" panose="02020603050405020304" pitchFamily="18" charset="0"/>
                <a:cs typeface="Times New Roman" panose="02020603050405020304" pitchFamily="18" charset="0"/>
              </a:rPr>
              <a:t>.</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61" name="Rectangle 60"/>
          <p:cNvSpPr/>
          <p:nvPr/>
        </p:nvSpPr>
        <p:spPr>
          <a:xfrm>
            <a:off x="590310" y="1861422"/>
            <a:ext cx="797282" cy="17413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Forest soils</a:t>
            </a:r>
            <a:endParaRPr lang="en-US" sz="1000" dirty="0">
              <a:solidFill>
                <a:sysClr val="windowText" lastClr="00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76" name="TextBox 75"/>
          <p:cNvSpPr txBox="1"/>
          <p:nvPr/>
        </p:nvSpPr>
        <p:spPr>
          <a:xfrm>
            <a:off x="1183217" y="6425836"/>
            <a:ext cx="1656670" cy="215444"/>
          </a:xfrm>
          <a:prstGeom prst="rect">
            <a:avLst/>
          </a:prstGeom>
          <a:noFill/>
        </p:spPr>
        <p:txBody>
          <a:bodyPr wrap="square" rtlCol="0">
            <a:spAutoFit/>
          </a:bodyPr>
          <a:lstStyle/>
          <a:p>
            <a:pPr eaLnBrk="1" fontAlgn="auto" hangingPunct="1">
              <a:spcBef>
                <a:spcPts val="0"/>
              </a:spcBef>
              <a:spcAft>
                <a:spcPts val="0"/>
              </a:spcAft>
            </a:pPr>
            <a:r>
              <a:rPr lang="en-US" sz="800" dirty="0" smtClean="0">
                <a:solidFill>
                  <a:sysClr val="windowText" lastClr="000000"/>
                </a:solidFill>
                <a:latin typeface="Times New Roman" panose="02020603050405020304" pitchFamily="18" charset="0"/>
                <a:cs typeface="Times New Roman" panose="02020603050405020304" pitchFamily="18" charset="0"/>
              </a:rPr>
              <a:t>**Typical range of error, 2-sigma</a:t>
            </a:r>
          </a:p>
        </p:txBody>
      </p:sp>
      <p:sp>
        <p:nvSpPr>
          <p:cNvPr id="17" name="Rectangle 16"/>
          <p:cNvSpPr/>
          <p:nvPr/>
        </p:nvSpPr>
        <p:spPr>
          <a:xfrm>
            <a:off x="590661" y="1622041"/>
            <a:ext cx="3396817" cy="246221"/>
          </a:xfrm>
          <a:prstGeom prst="rect">
            <a:avLst/>
          </a:prstGeom>
          <a:solidFill>
            <a:schemeClr val="bg1">
              <a:lumMod val="95000"/>
            </a:schemeClr>
          </a:solidFill>
          <a:ln>
            <a:solidFill>
              <a:schemeClr val="tx1"/>
            </a:solidFill>
          </a:ln>
        </p:spPr>
        <p:txBody>
          <a:bodyPr wrap="square">
            <a:spAutoFit/>
          </a:bodyPr>
          <a:lstStyle/>
          <a:p>
            <a:pPr algn="ctr"/>
            <a:r>
              <a:rPr lang="en-US" sz="1000" dirty="0" smtClean="0">
                <a:solidFill>
                  <a:sysClr val="windowText" lastClr="000000"/>
                </a:solidFill>
                <a:latin typeface="Times New Roman" panose="02020603050405020304" pitchFamily="18" charset="0"/>
                <a:cs typeface="Times New Roman" panose="02020603050405020304" pitchFamily="18" charset="0"/>
              </a:rPr>
              <a:t>Common delta N-15 values of nitrate sources:</a:t>
            </a:r>
            <a:endParaRPr lang="en-US" sz="1000" dirty="0"/>
          </a:p>
        </p:txBody>
      </p:sp>
      <p:sp>
        <p:nvSpPr>
          <p:cNvPr id="95" name="Rectangle 94"/>
          <p:cNvSpPr/>
          <p:nvPr/>
        </p:nvSpPr>
        <p:spPr>
          <a:xfrm>
            <a:off x="1556533" y="831605"/>
            <a:ext cx="5365128" cy="621415"/>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ysClr val="windowText" lastClr="000000"/>
                </a:solidFill>
                <a:latin typeface="Times New Roman" panose="02020603050405020304" pitchFamily="18" charset="0"/>
                <a:cs typeface="Times New Roman" panose="02020603050405020304" pitchFamily="18" charset="0"/>
              </a:rPr>
              <a:t>Sites with elevated nitrate concentrations have δ</a:t>
            </a:r>
            <a:r>
              <a:rPr lang="en-US" sz="1400" baseline="30000" dirty="0">
                <a:solidFill>
                  <a:sysClr val="windowText" lastClr="000000"/>
                </a:solidFill>
                <a:latin typeface="Times New Roman" panose="02020603050405020304" pitchFamily="18" charset="0"/>
                <a:cs typeface="Times New Roman" panose="02020603050405020304" pitchFamily="18" charset="0"/>
              </a:rPr>
              <a:t>15</a:t>
            </a:r>
            <a:r>
              <a:rPr lang="en-US" sz="1400" dirty="0">
                <a:solidFill>
                  <a:sysClr val="windowText" lastClr="000000"/>
                </a:solidFill>
                <a:latin typeface="Times New Roman" panose="02020603050405020304" pitchFamily="18" charset="0"/>
                <a:cs typeface="Times New Roman" panose="02020603050405020304" pitchFamily="18" charset="0"/>
              </a:rPr>
              <a:t>N values similar to those commonly attributed to sewage or septic system sources.</a:t>
            </a:r>
          </a:p>
        </p:txBody>
      </p:sp>
      <p:sp>
        <p:nvSpPr>
          <p:cNvPr id="34" name="TextBox 33"/>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7117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fade">
                                      <p:cBhvr>
                                        <p:cTn id="13" dur="500"/>
                                        <p:tgtEl>
                                          <p:spTgt spid="7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fade">
                                      <p:cBhvr>
                                        <p:cTn id="16" dur="500"/>
                                        <p:tgtEl>
                                          <p:spTgt spid="7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par>
                                <p:cTn id="20" presetID="10" presetClass="entr" presetSubtype="0"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fade">
                                      <p:cBhvr>
                                        <p:cTn id="22" dur="500"/>
                                        <p:tgtEl>
                                          <p:spTgt spid="71"/>
                                        </p:tgtEl>
                                      </p:cBhvr>
                                    </p:animEffect>
                                  </p:childTnLst>
                                </p:cTn>
                              </p:par>
                              <p:par>
                                <p:cTn id="23" presetID="10" presetClass="entr" presetSubtype="0" fill="hold" nodeType="with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fade">
                                      <p:cBhvr>
                                        <p:cTn id="2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animBg="1"/>
      <p:bldP spid="74" grpId="0" animBg="1"/>
      <p:bldP spid="7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555656" y="1268339"/>
            <a:ext cx="7576770" cy="5303739"/>
          </a:xfrm>
          <a:prstGeom prst="rect">
            <a:avLst/>
          </a:prstGeom>
          <a:ln>
            <a:solidFill>
              <a:schemeClr val="tx1"/>
            </a:solidFill>
          </a:ln>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5" name="Rectangle 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Captain Hickory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Indicators of Wastewater: 4-nonylphenol</a:t>
            </a:r>
          </a:p>
        </p:txBody>
      </p:sp>
      <p:grpSp>
        <p:nvGrpSpPr>
          <p:cNvPr id="43" name="Group 42"/>
          <p:cNvGrpSpPr/>
          <p:nvPr/>
        </p:nvGrpSpPr>
        <p:grpSpPr>
          <a:xfrm>
            <a:off x="964324" y="4918033"/>
            <a:ext cx="2151430" cy="1476017"/>
            <a:chOff x="-358691" y="1581890"/>
            <a:chExt cx="2151430" cy="1476017"/>
          </a:xfrm>
        </p:grpSpPr>
        <p:sp>
          <p:nvSpPr>
            <p:cNvPr id="44" name="Rectangle 43"/>
            <p:cNvSpPr/>
            <p:nvPr/>
          </p:nvSpPr>
          <p:spPr>
            <a:xfrm>
              <a:off x="230157" y="1581890"/>
              <a:ext cx="1012785"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335935" y="2074973"/>
              <a:ext cx="109728" cy="109728"/>
            </a:xfrm>
            <a:prstGeom prst="ellipse">
              <a:avLst/>
            </a:prstGeom>
            <a:solidFill>
              <a:srgbClr val="FFF6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335935" y="2272224"/>
              <a:ext cx="109728" cy="109728"/>
            </a:xfrm>
            <a:prstGeom prst="ellipse">
              <a:avLst/>
            </a:prstGeom>
            <a:solidFill>
              <a:srgbClr val="FCBBA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335935" y="2469475"/>
              <a:ext cx="109728" cy="109728"/>
            </a:xfrm>
            <a:prstGeom prst="ellipse">
              <a:avLst/>
            </a:prstGeom>
            <a:solidFill>
              <a:srgbClr val="F96C4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335935" y="2666726"/>
              <a:ext cx="109728" cy="109728"/>
            </a:xfrm>
            <a:prstGeom prst="ellipse">
              <a:avLst/>
            </a:prstGeom>
            <a:solidFill>
              <a:srgbClr val="CA171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335935" y="2863978"/>
              <a:ext cx="109728" cy="109728"/>
            </a:xfrm>
            <a:prstGeom prst="ellipse">
              <a:avLst/>
            </a:prstGeom>
            <a:solidFill>
              <a:srgbClr val="68000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434384" y="1984515"/>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0.0 – 2.0</a:t>
              </a:r>
              <a:endParaRPr lang="en-US" sz="1200" dirty="0">
                <a:latin typeface="Times New Roman" panose="02020603050405020304" pitchFamily="18" charset="0"/>
                <a:cs typeface="Times New Roman" panose="02020603050405020304" pitchFamily="18" charset="0"/>
              </a:endParaRPr>
            </a:p>
          </p:txBody>
        </p:sp>
        <p:sp>
          <p:nvSpPr>
            <p:cNvPr id="51" name="TextBox 50"/>
            <p:cNvSpPr txBox="1"/>
            <p:nvPr/>
          </p:nvSpPr>
          <p:spPr>
            <a:xfrm>
              <a:off x="434384" y="2183613"/>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 – 4.0</a:t>
              </a:r>
              <a:endParaRPr lang="en-US" sz="1200" dirty="0">
                <a:latin typeface="Times New Roman" panose="02020603050405020304" pitchFamily="18" charset="0"/>
                <a:cs typeface="Times New Roman" panose="02020603050405020304" pitchFamily="18" charset="0"/>
              </a:endParaRPr>
            </a:p>
          </p:txBody>
        </p:sp>
        <p:sp>
          <p:nvSpPr>
            <p:cNvPr id="52" name="TextBox 51"/>
            <p:cNvSpPr txBox="1"/>
            <p:nvPr/>
          </p:nvSpPr>
          <p:spPr>
            <a:xfrm>
              <a:off x="434384" y="2382711"/>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4.1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6.0</a:t>
              </a:r>
              <a:endParaRPr lang="en-US" sz="1200" dirty="0">
                <a:latin typeface="Times New Roman" panose="02020603050405020304" pitchFamily="18" charset="0"/>
                <a:cs typeface="Times New Roman" panose="02020603050405020304" pitchFamily="18" charset="0"/>
              </a:endParaRPr>
            </a:p>
          </p:txBody>
        </p:sp>
        <p:sp>
          <p:nvSpPr>
            <p:cNvPr id="53" name="TextBox 52"/>
            <p:cNvSpPr txBox="1"/>
            <p:nvPr/>
          </p:nvSpPr>
          <p:spPr>
            <a:xfrm>
              <a:off x="434384" y="2581809"/>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6.1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8.0</a:t>
              </a:r>
              <a:endParaRPr lang="en-US" sz="1200" dirty="0">
                <a:latin typeface="Times New Roman" panose="02020603050405020304" pitchFamily="18" charset="0"/>
                <a:cs typeface="Times New Roman" panose="02020603050405020304" pitchFamily="18" charset="0"/>
              </a:endParaRPr>
            </a:p>
          </p:txBody>
        </p:sp>
        <p:sp>
          <p:nvSpPr>
            <p:cNvPr id="54" name="TextBox 53"/>
            <p:cNvSpPr txBox="1"/>
            <p:nvPr/>
          </p:nvSpPr>
          <p:spPr>
            <a:xfrm>
              <a:off x="434384" y="2780908"/>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8.1 – 10.0</a:t>
              </a:r>
              <a:endParaRPr lang="en-US" sz="12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358691" y="158516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Nitrate-N,</a:t>
              </a:r>
            </a:p>
            <a:p>
              <a:pPr algn="ctr"/>
              <a:r>
                <a:rPr lang="en-US" sz="1200" dirty="0">
                  <a:latin typeface="Times New Roman" panose="02020603050405020304" pitchFamily="18" charset="0"/>
                  <a:cs typeface="Times New Roman" panose="02020603050405020304" pitchFamily="18" charset="0"/>
                </a:rPr>
                <a:t>i</a:t>
              </a:r>
              <a:r>
                <a:rPr lang="en-US" sz="1200" dirty="0" smtClean="0">
                  <a:latin typeface="Times New Roman" panose="02020603050405020304" pitchFamily="18" charset="0"/>
                  <a:cs typeface="Times New Roman" panose="02020603050405020304" pitchFamily="18" charset="0"/>
                </a:rPr>
                <a:t>n mg/L</a:t>
              </a:r>
              <a:endParaRPr lang="en-US" sz="1200" dirty="0">
                <a:latin typeface="Times New Roman" panose="02020603050405020304" pitchFamily="18" charset="0"/>
                <a:cs typeface="Times New Roman" panose="02020603050405020304" pitchFamily="18" charset="0"/>
              </a:endParaRPr>
            </a:p>
          </p:txBody>
        </p:sp>
      </p:grpSp>
      <p:pic>
        <p:nvPicPr>
          <p:cNvPr id="56" name="Picture 5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797304" y="1910939"/>
            <a:ext cx="1257265" cy="1676353"/>
          </a:xfrm>
          <a:prstGeom prst="rect">
            <a:avLst/>
          </a:prstGeom>
          <a:ln w="12700">
            <a:solidFill>
              <a:schemeClr val="tx1"/>
            </a:solidFill>
          </a:ln>
        </p:spPr>
      </p:pic>
      <p:cxnSp>
        <p:nvCxnSpPr>
          <p:cNvPr id="57" name="Straight Connector 56"/>
          <p:cNvCxnSpPr/>
          <p:nvPr/>
        </p:nvCxnSpPr>
        <p:spPr>
          <a:xfrm flipH="1">
            <a:off x="6998528" y="1909623"/>
            <a:ext cx="796064" cy="1403920"/>
          </a:xfrm>
          <a:prstGeom prst="line">
            <a:avLst/>
          </a:prstGeom>
        </p:spPr>
        <p:style>
          <a:lnRef idx="3">
            <a:schemeClr val="dk1"/>
          </a:lnRef>
          <a:fillRef idx="0">
            <a:schemeClr val="dk1"/>
          </a:fillRef>
          <a:effectRef idx="2">
            <a:schemeClr val="dk1"/>
          </a:effectRef>
          <a:fontRef idx="minor">
            <a:schemeClr val="tx1"/>
          </a:fontRef>
        </p:style>
      </p:cxnSp>
      <p:cxnSp>
        <p:nvCxnSpPr>
          <p:cNvPr id="59" name="Straight Connector 58"/>
          <p:cNvCxnSpPr/>
          <p:nvPr/>
        </p:nvCxnSpPr>
        <p:spPr>
          <a:xfrm flipH="1" flipV="1">
            <a:off x="7025834" y="3391382"/>
            <a:ext cx="768758" cy="195858"/>
          </a:xfrm>
          <a:prstGeom prst="line">
            <a:avLst/>
          </a:prstGeom>
        </p:spPr>
        <p:style>
          <a:lnRef idx="3">
            <a:schemeClr val="dk1"/>
          </a:lnRef>
          <a:fillRef idx="0">
            <a:schemeClr val="dk1"/>
          </a:fillRef>
          <a:effectRef idx="2">
            <a:schemeClr val="dk1"/>
          </a:effectRef>
          <a:fontRef idx="minor">
            <a:schemeClr val="tx1"/>
          </a:fontRef>
        </p:style>
      </p:cxnSp>
      <p:sp>
        <p:nvSpPr>
          <p:cNvPr id="64" name="TextBox 63"/>
          <p:cNvSpPr txBox="1"/>
          <p:nvPr/>
        </p:nvSpPr>
        <p:spPr>
          <a:xfrm>
            <a:off x="1180230" y="6396335"/>
            <a:ext cx="1088408"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Nitrate-N data collected between 2012 and 2016.</a:t>
            </a:r>
          </a:p>
        </p:txBody>
      </p:sp>
      <p:sp>
        <p:nvSpPr>
          <p:cNvPr id="65" name="Rectangle 64"/>
          <p:cNvSpPr/>
          <p:nvPr/>
        </p:nvSpPr>
        <p:spPr>
          <a:xfrm>
            <a:off x="7410304" y="6055940"/>
            <a:ext cx="1633157" cy="284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Watershed Area = 1.38 mi</a:t>
            </a:r>
            <a:r>
              <a:rPr lang="en-US" sz="1000" baseline="30000" dirty="0" smtClean="0">
                <a:solidFill>
                  <a:schemeClr val="tx1"/>
                </a:solidFill>
                <a:latin typeface="Times New Roman" panose="02020603050405020304" pitchFamily="18" charset="0"/>
                <a:cs typeface="Times New Roman" panose="02020603050405020304" pitchFamily="18" charset="0"/>
              </a:rPr>
              <a:t>2</a:t>
            </a:r>
            <a:endParaRPr lang="en-US" sz="1000" baseline="30000" dirty="0">
              <a:solidFill>
                <a:schemeClr val="tx1"/>
              </a:solidFill>
              <a:latin typeface="Times New Roman" panose="02020603050405020304" pitchFamily="18" charset="0"/>
              <a:cs typeface="Times New Roman" panose="02020603050405020304" pitchFamily="18" charset="0"/>
            </a:endParaRPr>
          </a:p>
        </p:txBody>
      </p:sp>
      <p:sp>
        <p:nvSpPr>
          <p:cNvPr id="41" name="TextBox 40"/>
          <p:cNvSpPr txBox="1"/>
          <p:nvPr/>
        </p:nvSpPr>
        <p:spPr>
          <a:xfrm>
            <a:off x="2230343" y="5075936"/>
            <a:ext cx="235962"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2</a:t>
            </a:r>
          </a:p>
        </p:txBody>
      </p:sp>
      <p:sp>
        <p:nvSpPr>
          <p:cNvPr id="6" name="Rectangular Callout 5"/>
          <p:cNvSpPr/>
          <p:nvPr/>
        </p:nvSpPr>
        <p:spPr>
          <a:xfrm>
            <a:off x="5874209" y="4471381"/>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34</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42" name="Rectangular Callout 41"/>
          <p:cNvSpPr/>
          <p:nvPr/>
        </p:nvSpPr>
        <p:spPr>
          <a:xfrm>
            <a:off x="4984098" y="4662363"/>
            <a:ext cx="619978" cy="190982"/>
          </a:xfrm>
          <a:prstGeom prst="wedgeRectCallout">
            <a:avLst>
              <a:gd name="adj1" fmla="val 74962"/>
              <a:gd name="adj2" fmla="val 29536"/>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33</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58" name="Rectangular Callout 57"/>
          <p:cNvSpPr/>
          <p:nvPr/>
        </p:nvSpPr>
        <p:spPr>
          <a:xfrm>
            <a:off x="7606904" y="5579084"/>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25</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0" name="Rectangular Callout 59"/>
          <p:cNvSpPr/>
          <p:nvPr/>
        </p:nvSpPr>
        <p:spPr>
          <a:xfrm>
            <a:off x="5882013" y="3983137"/>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A</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1" name="Rectangular Callout 60"/>
          <p:cNvSpPr/>
          <p:nvPr/>
        </p:nvSpPr>
        <p:spPr>
          <a:xfrm>
            <a:off x="3751394" y="4174119"/>
            <a:ext cx="619978" cy="190982"/>
          </a:xfrm>
          <a:prstGeom prst="wedgeRectCallout">
            <a:avLst>
              <a:gd name="adj1" fmla="val 36689"/>
              <a:gd name="adj2" fmla="val -15228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B</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2" name="Rectangular Callout 61"/>
          <p:cNvSpPr/>
          <p:nvPr/>
        </p:nvSpPr>
        <p:spPr>
          <a:xfrm>
            <a:off x="5596957" y="3685875"/>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C</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3" name="Rectangular Callout 62"/>
          <p:cNvSpPr/>
          <p:nvPr/>
        </p:nvSpPr>
        <p:spPr>
          <a:xfrm>
            <a:off x="6327999" y="3518956"/>
            <a:ext cx="619978" cy="190982"/>
          </a:xfrm>
          <a:prstGeom prst="wedgeRectCallout">
            <a:avLst>
              <a:gd name="adj1" fmla="val 48824"/>
              <a:gd name="adj2" fmla="val -109859"/>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D</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603" y="1084934"/>
            <a:ext cx="3229661" cy="2627986"/>
          </a:xfrm>
          <a:prstGeom prst="rect">
            <a:avLst/>
          </a:prstGeom>
          <a:ln>
            <a:solidFill>
              <a:schemeClr val="tx1"/>
            </a:solidFill>
          </a:ln>
        </p:spPr>
      </p:pic>
      <p:grpSp>
        <p:nvGrpSpPr>
          <p:cNvPr id="18" name="Group 17"/>
          <p:cNvGrpSpPr/>
          <p:nvPr/>
        </p:nvGrpSpPr>
        <p:grpSpPr>
          <a:xfrm>
            <a:off x="711843" y="1277548"/>
            <a:ext cx="964081" cy="398774"/>
            <a:chOff x="711843" y="1277548"/>
            <a:chExt cx="964081" cy="398774"/>
          </a:xfrm>
        </p:grpSpPr>
        <p:sp>
          <p:nvSpPr>
            <p:cNvPr id="16" name="Rectangle 15"/>
            <p:cNvSpPr/>
            <p:nvPr/>
          </p:nvSpPr>
          <p:spPr>
            <a:xfrm>
              <a:off x="711843" y="1342663"/>
              <a:ext cx="318304" cy="100603"/>
            </a:xfrm>
            <a:prstGeom prst="rect">
              <a:avLst/>
            </a:prstGeom>
            <a:solidFill>
              <a:srgbClr val="EE5E7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p:cNvSpPr/>
            <p:nvPr/>
          </p:nvSpPr>
          <p:spPr>
            <a:xfrm>
              <a:off x="722974" y="1510605"/>
              <a:ext cx="318304" cy="100603"/>
            </a:xfrm>
            <a:prstGeom prst="rect">
              <a:avLst/>
            </a:prstGeom>
            <a:solidFill>
              <a:srgbClr val="61B94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991121" y="1277548"/>
              <a:ext cx="684803" cy="230832"/>
            </a:xfrm>
            <a:prstGeom prst="rect">
              <a:avLst/>
            </a:prstGeom>
            <a:noFill/>
          </p:spPr>
          <p:txBody>
            <a:bodyPr wrap="none" rtlCol="0">
              <a:spAutoFit/>
            </a:bodyPr>
            <a:lstStyle/>
            <a:p>
              <a:r>
                <a:rPr lang="en-US" sz="900" dirty="0" smtClean="0">
                  <a:latin typeface="Univers 47 Condensed Light" pitchFamily="50" charset="0"/>
                </a:rPr>
                <a:t>March 2016</a:t>
              </a:r>
              <a:endParaRPr lang="en-US" sz="900" dirty="0">
                <a:latin typeface="Univers 47 Condensed Light" pitchFamily="50" charset="0"/>
              </a:endParaRPr>
            </a:p>
          </p:txBody>
        </p:sp>
        <p:sp>
          <p:nvSpPr>
            <p:cNvPr id="70" name="TextBox 69"/>
            <p:cNvSpPr txBox="1"/>
            <p:nvPr/>
          </p:nvSpPr>
          <p:spPr>
            <a:xfrm>
              <a:off x="991121" y="1445490"/>
              <a:ext cx="620683" cy="230832"/>
            </a:xfrm>
            <a:prstGeom prst="rect">
              <a:avLst/>
            </a:prstGeom>
            <a:noFill/>
          </p:spPr>
          <p:txBody>
            <a:bodyPr wrap="none" rtlCol="0">
              <a:spAutoFit/>
            </a:bodyPr>
            <a:lstStyle/>
            <a:p>
              <a:r>
                <a:rPr lang="en-US" sz="900" dirty="0" smtClean="0">
                  <a:latin typeface="Univers 47 Condensed Light" pitchFamily="50" charset="0"/>
                </a:rPr>
                <a:t>June 2016</a:t>
              </a:r>
              <a:endParaRPr lang="en-US" sz="900" dirty="0">
                <a:latin typeface="Univers 47 Condensed Light" pitchFamily="50" charset="0"/>
              </a:endParaRPr>
            </a:p>
          </p:txBody>
        </p:sp>
      </p:grpSp>
      <p:sp>
        <p:nvSpPr>
          <p:cNvPr id="71" name="TextBox 70"/>
          <p:cNvSpPr txBox="1"/>
          <p:nvPr/>
        </p:nvSpPr>
        <p:spPr>
          <a:xfrm>
            <a:off x="5275404" y="6370902"/>
            <a:ext cx="3871308" cy="523220"/>
          </a:xfrm>
          <a:prstGeom prst="rect">
            <a:avLst/>
          </a:prstGeom>
          <a:noFill/>
        </p:spPr>
        <p:txBody>
          <a:bodyPr wrap="square" rtlCol="0">
            <a:spAutoFit/>
          </a:bodyPr>
          <a:lstStyle/>
          <a:p>
            <a:pPr algn="r"/>
            <a:r>
              <a:rPr lang="en-US" sz="700" b="1" dirty="0">
                <a:latin typeface="Times New Roman" panose="02020603050405020304" pitchFamily="18" charset="0"/>
                <a:cs typeface="Times New Roman" panose="02020603050405020304" pitchFamily="18" charset="0"/>
              </a:rPr>
              <a:t>This information is preliminary and is subject to revision. It is being provided to meet the need for timely best science. The information is provided on the condition that neither the U.S. Geological Survey nor the U.S. Government shall be held liable for any damages resulting from the authorized or unauthorized use of the information.</a:t>
            </a:r>
            <a:endParaRPr lang="en-US" sz="7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1883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555656" y="1268339"/>
            <a:ext cx="7576770" cy="5303739"/>
          </a:xfrm>
          <a:prstGeom prst="rect">
            <a:avLst/>
          </a:prstGeom>
          <a:ln>
            <a:solidFill>
              <a:schemeClr val="tx1"/>
            </a:solid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21" y="1079637"/>
            <a:ext cx="3388766" cy="2627986"/>
          </a:xfrm>
          <a:prstGeom prst="rect">
            <a:avLst/>
          </a:prstGeom>
          <a:ln>
            <a:solidFill>
              <a:schemeClr val="tx1"/>
            </a:solidFill>
          </a:ln>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5" name="Rectangle 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Captain Hickory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Indicators of Wastewater: HF-183</a:t>
            </a:r>
          </a:p>
        </p:txBody>
      </p:sp>
      <p:grpSp>
        <p:nvGrpSpPr>
          <p:cNvPr id="43" name="Group 42"/>
          <p:cNvGrpSpPr/>
          <p:nvPr/>
        </p:nvGrpSpPr>
        <p:grpSpPr>
          <a:xfrm>
            <a:off x="964324" y="4918033"/>
            <a:ext cx="2151430" cy="1476017"/>
            <a:chOff x="-358691" y="1581890"/>
            <a:chExt cx="2151430" cy="1476017"/>
          </a:xfrm>
        </p:grpSpPr>
        <p:sp>
          <p:nvSpPr>
            <p:cNvPr id="44" name="Rectangle 43"/>
            <p:cNvSpPr/>
            <p:nvPr/>
          </p:nvSpPr>
          <p:spPr>
            <a:xfrm>
              <a:off x="230157" y="1581890"/>
              <a:ext cx="1012785" cy="14760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335935" y="2074973"/>
              <a:ext cx="109728" cy="109728"/>
            </a:xfrm>
            <a:prstGeom prst="ellipse">
              <a:avLst/>
            </a:prstGeom>
            <a:solidFill>
              <a:srgbClr val="FFF6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335935" y="2272224"/>
              <a:ext cx="109728" cy="109728"/>
            </a:xfrm>
            <a:prstGeom prst="ellipse">
              <a:avLst/>
            </a:prstGeom>
            <a:solidFill>
              <a:srgbClr val="FCBBA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335935" y="2469475"/>
              <a:ext cx="109728" cy="109728"/>
            </a:xfrm>
            <a:prstGeom prst="ellipse">
              <a:avLst/>
            </a:prstGeom>
            <a:solidFill>
              <a:srgbClr val="F96C4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335935" y="2666726"/>
              <a:ext cx="109728" cy="109728"/>
            </a:xfrm>
            <a:prstGeom prst="ellipse">
              <a:avLst/>
            </a:prstGeom>
            <a:solidFill>
              <a:srgbClr val="CA171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335935" y="2863978"/>
              <a:ext cx="109728" cy="109728"/>
            </a:xfrm>
            <a:prstGeom prst="ellipse">
              <a:avLst/>
            </a:prstGeom>
            <a:solidFill>
              <a:srgbClr val="68000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434384" y="1984515"/>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0.0 – 2.0</a:t>
              </a:r>
              <a:endParaRPr lang="en-US" sz="1200" dirty="0">
                <a:latin typeface="Times New Roman" panose="02020603050405020304" pitchFamily="18" charset="0"/>
                <a:cs typeface="Times New Roman" panose="02020603050405020304" pitchFamily="18" charset="0"/>
              </a:endParaRPr>
            </a:p>
          </p:txBody>
        </p:sp>
        <p:sp>
          <p:nvSpPr>
            <p:cNvPr id="51" name="TextBox 50"/>
            <p:cNvSpPr txBox="1"/>
            <p:nvPr/>
          </p:nvSpPr>
          <p:spPr>
            <a:xfrm>
              <a:off x="434384" y="2183613"/>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2.1 – 4.0</a:t>
              </a:r>
              <a:endParaRPr lang="en-US" sz="1200" dirty="0">
                <a:latin typeface="Times New Roman" panose="02020603050405020304" pitchFamily="18" charset="0"/>
                <a:cs typeface="Times New Roman" panose="02020603050405020304" pitchFamily="18" charset="0"/>
              </a:endParaRPr>
            </a:p>
          </p:txBody>
        </p:sp>
        <p:sp>
          <p:nvSpPr>
            <p:cNvPr id="52" name="TextBox 51"/>
            <p:cNvSpPr txBox="1"/>
            <p:nvPr/>
          </p:nvSpPr>
          <p:spPr>
            <a:xfrm>
              <a:off x="434384" y="2382711"/>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4.1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6.0</a:t>
              </a:r>
              <a:endParaRPr lang="en-US" sz="1200" dirty="0">
                <a:latin typeface="Times New Roman" panose="02020603050405020304" pitchFamily="18" charset="0"/>
                <a:cs typeface="Times New Roman" panose="02020603050405020304" pitchFamily="18" charset="0"/>
              </a:endParaRPr>
            </a:p>
          </p:txBody>
        </p:sp>
        <p:sp>
          <p:nvSpPr>
            <p:cNvPr id="53" name="TextBox 52"/>
            <p:cNvSpPr txBox="1"/>
            <p:nvPr/>
          </p:nvSpPr>
          <p:spPr>
            <a:xfrm>
              <a:off x="434384" y="2581809"/>
              <a:ext cx="723275"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6.1 </a:t>
              </a:r>
              <a:r>
                <a:rPr lang="en-US" sz="1200" dirty="0">
                  <a:latin typeface="Times New Roman" panose="02020603050405020304" pitchFamily="18" charset="0"/>
                  <a:cs typeface="Times New Roman" panose="02020603050405020304" pitchFamily="18" charset="0"/>
                </a:rPr>
                <a:t>–</a:t>
              </a:r>
              <a:r>
                <a:rPr lang="en-US" sz="1200" dirty="0" smtClean="0">
                  <a:latin typeface="Times New Roman" panose="02020603050405020304" pitchFamily="18" charset="0"/>
                  <a:cs typeface="Times New Roman" panose="02020603050405020304" pitchFamily="18" charset="0"/>
                </a:rPr>
                <a:t> 8.0</a:t>
              </a:r>
              <a:endParaRPr lang="en-US" sz="1200" dirty="0">
                <a:latin typeface="Times New Roman" panose="02020603050405020304" pitchFamily="18" charset="0"/>
                <a:cs typeface="Times New Roman" panose="02020603050405020304" pitchFamily="18" charset="0"/>
              </a:endParaRPr>
            </a:p>
          </p:txBody>
        </p:sp>
        <p:sp>
          <p:nvSpPr>
            <p:cNvPr id="54" name="TextBox 53"/>
            <p:cNvSpPr txBox="1"/>
            <p:nvPr/>
          </p:nvSpPr>
          <p:spPr>
            <a:xfrm>
              <a:off x="434384" y="2780908"/>
              <a:ext cx="800219"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8.1 – 10.0</a:t>
              </a:r>
              <a:endParaRPr lang="en-US" sz="1200" dirty="0">
                <a:latin typeface="Times New Roman" panose="02020603050405020304" pitchFamily="18" charset="0"/>
                <a:cs typeface="Times New Roman" panose="02020603050405020304" pitchFamily="18" charset="0"/>
              </a:endParaRPr>
            </a:p>
          </p:txBody>
        </p:sp>
        <p:sp>
          <p:nvSpPr>
            <p:cNvPr id="55" name="TextBox 54"/>
            <p:cNvSpPr txBox="1"/>
            <p:nvPr/>
          </p:nvSpPr>
          <p:spPr>
            <a:xfrm>
              <a:off x="-358691" y="1585160"/>
              <a:ext cx="2151430" cy="461665"/>
            </a:xfrm>
            <a:prstGeom prst="rect">
              <a:avLst/>
            </a:prstGeom>
            <a:noFill/>
          </p:spPr>
          <p:txBody>
            <a:bodyPr wrap="square" rtlCol="0">
              <a:spAutoFit/>
            </a:bodyPr>
            <a:lstStyle/>
            <a:p>
              <a:pPr algn="ctr"/>
              <a:r>
                <a:rPr lang="en-US" sz="1200" dirty="0" smtClean="0">
                  <a:latin typeface="Times New Roman" panose="02020603050405020304" pitchFamily="18" charset="0"/>
                  <a:cs typeface="Times New Roman" panose="02020603050405020304" pitchFamily="18" charset="0"/>
                </a:rPr>
                <a:t>Nitrate-N,</a:t>
              </a:r>
            </a:p>
            <a:p>
              <a:pPr algn="ctr"/>
              <a:r>
                <a:rPr lang="en-US" sz="1200" dirty="0">
                  <a:latin typeface="Times New Roman" panose="02020603050405020304" pitchFamily="18" charset="0"/>
                  <a:cs typeface="Times New Roman" panose="02020603050405020304" pitchFamily="18" charset="0"/>
                </a:rPr>
                <a:t>i</a:t>
              </a:r>
              <a:r>
                <a:rPr lang="en-US" sz="1200" dirty="0" smtClean="0">
                  <a:latin typeface="Times New Roman" panose="02020603050405020304" pitchFamily="18" charset="0"/>
                  <a:cs typeface="Times New Roman" panose="02020603050405020304" pitchFamily="18" charset="0"/>
                </a:rPr>
                <a:t>n mg/L</a:t>
              </a:r>
              <a:endParaRPr lang="en-US" sz="1200" dirty="0">
                <a:latin typeface="Times New Roman" panose="02020603050405020304" pitchFamily="18" charset="0"/>
                <a:cs typeface="Times New Roman" panose="02020603050405020304" pitchFamily="18" charset="0"/>
              </a:endParaRPr>
            </a:p>
          </p:txBody>
        </p:sp>
      </p:grpSp>
      <p:pic>
        <p:nvPicPr>
          <p:cNvPr id="56" name="Picture 5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797304" y="1910939"/>
            <a:ext cx="1257265" cy="1676353"/>
          </a:xfrm>
          <a:prstGeom prst="rect">
            <a:avLst/>
          </a:prstGeom>
          <a:ln w="12700">
            <a:solidFill>
              <a:schemeClr val="tx1"/>
            </a:solidFill>
          </a:ln>
        </p:spPr>
      </p:pic>
      <p:cxnSp>
        <p:nvCxnSpPr>
          <p:cNvPr id="57" name="Straight Connector 56"/>
          <p:cNvCxnSpPr/>
          <p:nvPr/>
        </p:nvCxnSpPr>
        <p:spPr>
          <a:xfrm flipH="1">
            <a:off x="6998528" y="1909623"/>
            <a:ext cx="796064" cy="1403920"/>
          </a:xfrm>
          <a:prstGeom prst="line">
            <a:avLst/>
          </a:prstGeom>
        </p:spPr>
        <p:style>
          <a:lnRef idx="3">
            <a:schemeClr val="dk1"/>
          </a:lnRef>
          <a:fillRef idx="0">
            <a:schemeClr val="dk1"/>
          </a:fillRef>
          <a:effectRef idx="2">
            <a:schemeClr val="dk1"/>
          </a:effectRef>
          <a:fontRef idx="minor">
            <a:schemeClr val="tx1"/>
          </a:fontRef>
        </p:style>
      </p:cxnSp>
      <p:cxnSp>
        <p:nvCxnSpPr>
          <p:cNvPr id="59" name="Straight Connector 58"/>
          <p:cNvCxnSpPr/>
          <p:nvPr/>
        </p:nvCxnSpPr>
        <p:spPr>
          <a:xfrm flipH="1" flipV="1">
            <a:off x="7025834" y="3391382"/>
            <a:ext cx="768758" cy="195858"/>
          </a:xfrm>
          <a:prstGeom prst="line">
            <a:avLst/>
          </a:prstGeom>
        </p:spPr>
        <p:style>
          <a:lnRef idx="3">
            <a:schemeClr val="dk1"/>
          </a:lnRef>
          <a:fillRef idx="0">
            <a:schemeClr val="dk1"/>
          </a:fillRef>
          <a:effectRef idx="2">
            <a:schemeClr val="dk1"/>
          </a:effectRef>
          <a:fontRef idx="minor">
            <a:schemeClr val="tx1"/>
          </a:fontRef>
        </p:style>
      </p:cxnSp>
      <p:sp>
        <p:nvSpPr>
          <p:cNvPr id="64" name="TextBox 63"/>
          <p:cNvSpPr txBox="1"/>
          <p:nvPr/>
        </p:nvSpPr>
        <p:spPr>
          <a:xfrm>
            <a:off x="1180230" y="6396335"/>
            <a:ext cx="1088408"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Nitrate-N data collected between 2012 and 2016.</a:t>
            </a:r>
          </a:p>
        </p:txBody>
      </p:sp>
      <p:sp>
        <p:nvSpPr>
          <p:cNvPr id="65" name="Rectangle 64"/>
          <p:cNvSpPr/>
          <p:nvPr/>
        </p:nvSpPr>
        <p:spPr>
          <a:xfrm>
            <a:off x="7410304" y="6055940"/>
            <a:ext cx="1633157" cy="284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Watershed Area = 1.38 mi</a:t>
            </a:r>
            <a:r>
              <a:rPr lang="en-US" sz="1000" baseline="30000" dirty="0" smtClean="0">
                <a:solidFill>
                  <a:schemeClr val="tx1"/>
                </a:solidFill>
                <a:latin typeface="Times New Roman" panose="02020603050405020304" pitchFamily="18" charset="0"/>
                <a:cs typeface="Times New Roman" panose="02020603050405020304" pitchFamily="18" charset="0"/>
              </a:rPr>
              <a:t>2</a:t>
            </a:r>
            <a:endParaRPr lang="en-US" sz="1000" baseline="30000" dirty="0">
              <a:solidFill>
                <a:schemeClr val="tx1"/>
              </a:solidFill>
              <a:latin typeface="Times New Roman" panose="02020603050405020304" pitchFamily="18" charset="0"/>
              <a:cs typeface="Times New Roman" panose="02020603050405020304" pitchFamily="18" charset="0"/>
            </a:endParaRPr>
          </a:p>
        </p:txBody>
      </p:sp>
      <p:sp>
        <p:nvSpPr>
          <p:cNvPr id="41" name="TextBox 40"/>
          <p:cNvSpPr txBox="1"/>
          <p:nvPr/>
        </p:nvSpPr>
        <p:spPr>
          <a:xfrm>
            <a:off x="2230343" y="5075936"/>
            <a:ext cx="235962"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2</a:t>
            </a:r>
          </a:p>
        </p:txBody>
      </p:sp>
      <p:sp>
        <p:nvSpPr>
          <p:cNvPr id="6" name="Rectangular Callout 5"/>
          <p:cNvSpPr/>
          <p:nvPr/>
        </p:nvSpPr>
        <p:spPr>
          <a:xfrm>
            <a:off x="5874209" y="4471381"/>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34</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42" name="Rectangular Callout 41"/>
          <p:cNvSpPr/>
          <p:nvPr/>
        </p:nvSpPr>
        <p:spPr>
          <a:xfrm>
            <a:off x="4984098" y="4662363"/>
            <a:ext cx="619978" cy="190982"/>
          </a:xfrm>
          <a:prstGeom prst="wedgeRectCallout">
            <a:avLst>
              <a:gd name="adj1" fmla="val 74962"/>
              <a:gd name="adj2" fmla="val 29536"/>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33</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58" name="Rectangular Callout 57"/>
          <p:cNvSpPr/>
          <p:nvPr/>
        </p:nvSpPr>
        <p:spPr>
          <a:xfrm>
            <a:off x="7606904" y="5579084"/>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25</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0" name="Rectangular Callout 59"/>
          <p:cNvSpPr/>
          <p:nvPr/>
        </p:nvSpPr>
        <p:spPr>
          <a:xfrm>
            <a:off x="5882013" y="3983137"/>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A</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1" name="Rectangular Callout 60"/>
          <p:cNvSpPr/>
          <p:nvPr/>
        </p:nvSpPr>
        <p:spPr>
          <a:xfrm>
            <a:off x="3751394" y="4174119"/>
            <a:ext cx="619978" cy="190982"/>
          </a:xfrm>
          <a:prstGeom prst="wedgeRectCallout">
            <a:avLst>
              <a:gd name="adj1" fmla="val 36689"/>
              <a:gd name="adj2" fmla="val -15228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B</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2" name="Rectangular Callout 61"/>
          <p:cNvSpPr/>
          <p:nvPr/>
        </p:nvSpPr>
        <p:spPr>
          <a:xfrm>
            <a:off x="5596957" y="3685875"/>
            <a:ext cx="619978" cy="190982"/>
          </a:xfrm>
          <a:prstGeom prst="wedgeRectCallout">
            <a:avLst>
              <a:gd name="adj1" fmla="val -50124"/>
              <a:gd name="adj2" fmla="val 99233"/>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C</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63" name="Rectangular Callout 62"/>
          <p:cNvSpPr/>
          <p:nvPr/>
        </p:nvSpPr>
        <p:spPr>
          <a:xfrm>
            <a:off x="6327999" y="3518956"/>
            <a:ext cx="619978" cy="190982"/>
          </a:xfrm>
          <a:prstGeom prst="wedgeRectCallout">
            <a:avLst>
              <a:gd name="adj1" fmla="val 48824"/>
              <a:gd name="adj2" fmla="val -109859"/>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ysClr val="windowText" lastClr="000000"/>
                </a:solidFill>
                <a:latin typeface="Times New Roman" panose="02020603050405020304" pitchFamily="18" charset="0"/>
                <a:cs typeface="Times New Roman" panose="02020603050405020304" pitchFamily="18" charset="0"/>
              </a:rPr>
              <a:t>Site D</a:t>
            </a:r>
            <a:endParaRPr lang="en-US" sz="1100" dirty="0">
              <a:solidFill>
                <a:sysClr val="windowText" lastClr="000000"/>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1949641" y="1489116"/>
            <a:ext cx="318304" cy="100603"/>
          </a:xfrm>
          <a:prstGeom prst="rect">
            <a:avLst/>
          </a:prstGeom>
          <a:solidFill>
            <a:srgbClr val="EE5E7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p:cNvSpPr/>
          <p:nvPr/>
        </p:nvSpPr>
        <p:spPr>
          <a:xfrm>
            <a:off x="1954985" y="1662845"/>
            <a:ext cx="318304" cy="100603"/>
          </a:xfrm>
          <a:prstGeom prst="rect">
            <a:avLst/>
          </a:prstGeom>
          <a:solidFill>
            <a:srgbClr val="61B94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2228919" y="1424001"/>
            <a:ext cx="684803" cy="230832"/>
          </a:xfrm>
          <a:prstGeom prst="rect">
            <a:avLst/>
          </a:prstGeom>
          <a:noFill/>
        </p:spPr>
        <p:txBody>
          <a:bodyPr wrap="none" rtlCol="0">
            <a:spAutoFit/>
          </a:bodyPr>
          <a:lstStyle/>
          <a:p>
            <a:r>
              <a:rPr lang="en-US" sz="900" dirty="0" smtClean="0">
                <a:latin typeface="Univers 47 Condensed Light" pitchFamily="50" charset="0"/>
              </a:rPr>
              <a:t>March 2016</a:t>
            </a:r>
            <a:endParaRPr lang="en-US" sz="900" dirty="0">
              <a:latin typeface="Univers 47 Condensed Light" pitchFamily="50" charset="0"/>
            </a:endParaRPr>
          </a:p>
        </p:txBody>
      </p:sp>
      <p:sp>
        <p:nvSpPr>
          <p:cNvPr id="70" name="TextBox 69"/>
          <p:cNvSpPr txBox="1"/>
          <p:nvPr/>
        </p:nvSpPr>
        <p:spPr>
          <a:xfrm>
            <a:off x="2223132" y="1597730"/>
            <a:ext cx="620683" cy="230832"/>
          </a:xfrm>
          <a:prstGeom prst="rect">
            <a:avLst/>
          </a:prstGeom>
          <a:noFill/>
        </p:spPr>
        <p:txBody>
          <a:bodyPr wrap="none" rtlCol="0">
            <a:spAutoFit/>
          </a:bodyPr>
          <a:lstStyle/>
          <a:p>
            <a:r>
              <a:rPr lang="en-US" sz="900" dirty="0" smtClean="0">
                <a:latin typeface="Univers 47 Condensed Light" pitchFamily="50" charset="0"/>
              </a:rPr>
              <a:t>June 2016</a:t>
            </a:r>
            <a:endParaRPr lang="en-US" sz="900" dirty="0">
              <a:latin typeface="Univers 47 Condensed Light" pitchFamily="50" charset="0"/>
            </a:endParaRPr>
          </a:p>
        </p:txBody>
      </p:sp>
      <p:sp>
        <p:nvSpPr>
          <p:cNvPr id="71" name="Rectangle 70"/>
          <p:cNvSpPr/>
          <p:nvPr/>
        </p:nvSpPr>
        <p:spPr>
          <a:xfrm>
            <a:off x="1954985" y="1317309"/>
            <a:ext cx="318304" cy="100603"/>
          </a:xfrm>
          <a:prstGeom prst="rect">
            <a:avLst/>
          </a:prstGeom>
          <a:solidFill>
            <a:srgbClr val="6493D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TextBox 71"/>
          <p:cNvSpPr txBox="1"/>
          <p:nvPr/>
        </p:nvSpPr>
        <p:spPr>
          <a:xfrm>
            <a:off x="2230343" y="1247643"/>
            <a:ext cx="588623" cy="230832"/>
          </a:xfrm>
          <a:prstGeom prst="rect">
            <a:avLst/>
          </a:prstGeom>
          <a:noFill/>
        </p:spPr>
        <p:txBody>
          <a:bodyPr wrap="none" rtlCol="0">
            <a:spAutoFit/>
          </a:bodyPr>
          <a:lstStyle/>
          <a:p>
            <a:r>
              <a:rPr lang="en-US" sz="900" dirty="0" smtClean="0">
                <a:latin typeface="Univers 47 Condensed Light" pitchFamily="50" charset="0"/>
              </a:rPr>
              <a:t>July 2014</a:t>
            </a:r>
            <a:endParaRPr lang="en-US" sz="900" dirty="0">
              <a:latin typeface="Univers 47 Condensed Light" pitchFamily="50" charset="0"/>
            </a:endParaRPr>
          </a:p>
        </p:txBody>
      </p:sp>
      <p:sp>
        <p:nvSpPr>
          <p:cNvPr id="73" name="Rectangle 72"/>
          <p:cNvSpPr/>
          <p:nvPr/>
        </p:nvSpPr>
        <p:spPr>
          <a:xfrm>
            <a:off x="1959884" y="1841256"/>
            <a:ext cx="318304" cy="100603"/>
          </a:xfrm>
          <a:prstGeom prst="rect">
            <a:avLst/>
          </a:prstGeom>
          <a:pattFill prst="wdDnDiag">
            <a:fgClr>
              <a:schemeClr val="tx1"/>
            </a:fgClr>
            <a:bgClr>
              <a:schemeClr val="bg1"/>
            </a:bgClr>
          </a:patt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TextBox 73"/>
          <p:cNvSpPr txBox="1"/>
          <p:nvPr/>
        </p:nvSpPr>
        <p:spPr>
          <a:xfrm>
            <a:off x="2220420" y="1784820"/>
            <a:ext cx="877163" cy="230832"/>
          </a:xfrm>
          <a:prstGeom prst="rect">
            <a:avLst/>
          </a:prstGeom>
          <a:noFill/>
        </p:spPr>
        <p:txBody>
          <a:bodyPr wrap="none" rtlCol="0">
            <a:spAutoFit/>
          </a:bodyPr>
          <a:lstStyle/>
          <a:p>
            <a:r>
              <a:rPr lang="en-US" sz="900" dirty="0" smtClean="0">
                <a:latin typeface="Univers 47 Condensed Light" pitchFamily="50" charset="0"/>
              </a:rPr>
              <a:t>Below Detection</a:t>
            </a:r>
            <a:endParaRPr lang="en-US" sz="900" dirty="0">
              <a:latin typeface="Univers 47 Condensed Light" pitchFamily="50" charset="0"/>
            </a:endParaRPr>
          </a:p>
        </p:txBody>
      </p:sp>
      <p:sp>
        <p:nvSpPr>
          <p:cNvPr id="75" name="TextBox 74"/>
          <p:cNvSpPr txBox="1"/>
          <p:nvPr/>
        </p:nvSpPr>
        <p:spPr>
          <a:xfrm>
            <a:off x="5275404" y="6370902"/>
            <a:ext cx="3871308" cy="523220"/>
          </a:xfrm>
          <a:prstGeom prst="rect">
            <a:avLst/>
          </a:prstGeom>
          <a:noFill/>
        </p:spPr>
        <p:txBody>
          <a:bodyPr wrap="square" rtlCol="0">
            <a:spAutoFit/>
          </a:bodyPr>
          <a:lstStyle/>
          <a:p>
            <a:pPr algn="r"/>
            <a:r>
              <a:rPr lang="en-US" sz="700" b="1" dirty="0">
                <a:latin typeface="Times New Roman" panose="02020603050405020304" pitchFamily="18" charset="0"/>
                <a:cs typeface="Times New Roman" panose="02020603050405020304" pitchFamily="18" charset="0"/>
              </a:rPr>
              <a:t>This information is preliminary and is subject to revision. It is being provided to meet the need for timely best science. The information is provided on the condition that neither the U.S. Geological Survey nor the U.S. Government shall be held liable for any damages resulting from the authorized or unauthorized use of the information.</a:t>
            </a:r>
            <a:endParaRPr lang="en-US" sz="7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993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8217" y="3824157"/>
            <a:ext cx="3657600" cy="2560320"/>
          </a:xfrm>
          <a:prstGeom prst="rect">
            <a:avLst/>
          </a:prstGeom>
          <a:ln>
            <a:solidFill>
              <a:schemeClr val="tx1"/>
            </a:solidFill>
          </a:ln>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Nitrate-N </a:t>
            </a:r>
            <a:r>
              <a:rPr lang="en-US" sz="1700" dirty="0" smtClean="0">
                <a:latin typeface="Times New Roman" panose="02020603050405020304" pitchFamily="18" charset="0"/>
                <a:ea typeface="Calibri" panose="020F0502020204030204" pitchFamily="34" charset="0"/>
                <a:cs typeface="Times New Roman" panose="02020603050405020304" pitchFamily="18" charset="0"/>
              </a:rPr>
              <a:t>Trend</a:t>
            </a:r>
            <a:endParaRPr lang="en-US" sz="1700" dirty="0" smtClean="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12771" y="1516082"/>
            <a:ext cx="7680960" cy="2229307"/>
          </a:xfrm>
          <a:prstGeom prst="rect">
            <a:avLst/>
          </a:prstGeom>
          <a:ln w="12700">
            <a:solidFill>
              <a:schemeClr val="tx1"/>
            </a:solidFill>
          </a:ln>
        </p:spPr>
      </p:pic>
      <p:sp>
        <p:nvSpPr>
          <p:cNvPr id="37" name="Rectangular Callout 36"/>
          <p:cNvSpPr/>
          <p:nvPr/>
        </p:nvSpPr>
        <p:spPr>
          <a:xfrm>
            <a:off x="3568734" y="3853667"/>
            <a:ext cx="1140323" cy="489210"/>
          </a:xfrm>
          <a:prstGeom prst="wedgeRectCallout">
            <a:avLst>
              <a:gd name="adj1" fmla="val -85631"/>
              <a:gd name="adj2" fmla="val 17490"/>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ysClr val="windowText" lastClr="000000"/>
                </a:solidFill>
                <a:latin typeface="Times New Roman" panose="02020603050405020304" pitchFamily="18" charset="0"/>
                <a:cs typeface="Times New Roman" panose="02020603050405020304" pitchFamily="18" charset="0"/>
              </a:rPr>
              <a:t>Difficult Run </a:t>
            </a:r>
            <a:r>
              <a:rPr lang="en-US" sz="900" dirty="0" err="1" smtClean="0">
                <a:solidFill>
                  <a:sysClr val="windowText" lastClr="000000"/>
                </a:solidFill>
                <a:latin typeface="Times New Roman" panose="02020603050405020304" pitchFamily="18" charset="0"/>
                <a:cs typeface="Times New Roman" panose="02020603050405020304" pitchFamily="18" charset="0"/>
              </a:rPr>
              <a:t>nr</a:t>
            </a:r>
            <a:r>
              <a:rPr lang="en-US" sz="900" dirty="0" smtClean="0">
                <a:solidFill>
                  <a:sysClr val="windowText" lastClr="000000"/>
                </a:solidFill>
                <a:latin typeface="Times New Roman" panose="02020603050405020304" pitchFamily="18" charset="0"/>
                <a:cs typeface="Times New Roman" panose="02020603050405020304" pitchFamily="18" charset="0"/>
              </a:rPr>
              <a:t> Great Falls, VA</a:t>
            </a:r>
          </a:p>
          <a:p>
            <a:pPr algn="ctr"/>
            <a:r>
              <a:rPr lang="en-US" sz="900" dirty="0" smtClean="0">
                <a:solidFill>
                  <a:sysClr val="windowText" lastClr="000000"/>
                </a:solidFill>
                <a:latin typeface="Times New Roman" panose="02020603050405020304" pitchFamily="18" charset="0"/>
                <a:cs typeface="Times New Roman" panose="02020603050405020304" pitchFamily="18" charset="0"/>
              </a:rPr>
              <a:t>USGS: 01646000</a:t>
            </a:r>
            <a:endParaRPr lang="en-US" sz="900" dirty="0">
              <a:solidFill>
                <a:sysClr val="windowText" lastClr="000000"/>
              </a:solidFill>
              <a:latin typeface="Times New Roman" panose="02020603050405020304" pitchFamily="18" charset="0"/>
              <a:cs typeface="Times New Roman" panose="02020603050405020304" pitchFamily="18" charset="0"/>
            </a:endParaRPr>
          </a:p>
        </p:txBody>
      </p:sp>
      <p:sp>
        <p:nvSpPr>
          <p:cNvPr id="38" name="TextBox 37"/>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
        <p:nvSpPr>
          <p:cNvPr id="39" name="TextBox 38"/>
          <p:cNvSpPr txBox="1"/>
          <p:nvPr/>
        </p:nvSpPr>
        <p:spPr>
          <a:xfrm>
            <a:off x="1129284" y="6412568"/>
            <a:ext cx="1359273"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Nitrate-N data based on the average of 6 synoptic events between 2011 and 2015.</a:t>
            </a:r>
          </a:p>
        </p:txBody>
      </p:sp>
      <p:pic>
        <p:nvPicPr>
          <p:cNvPr id="3" name="Picture 2"/>
          <p:cNvPicPr>
            <a:picLocks noChangeAspect="1"/>
          </p:cNvPicPr>
          <p:nvPr/>
        </p:nvPicPr>
        <p:blipFill>
          <a:blip r:embed="rId5"/>
          <a:stretch>
            <a:fillRect/>
          </a:stretch>
        </p:blipFill>
        <p:spPr>
          <a:xfrm>
            <a:off x="3081241" y="5591542"/>
            <a:ext cx="542357" cy="786418"/>
          </a:xfrm>
          <a:prstGeom prst="rect">
            <a:avLst/>
          </a:prstGeom>
        </p:spPr>
      </p:pic>
      <p:sp>
        <p:nvSpPr>
          <p:cNvPr id="46" name="TextBox 45"/>
          <p:cNvSpPr txBox="1"/>
          <p:nvPr/>
        </p:nvSpPr>
        <p:spPr>
          <a:xfrm>
            <a:off x="2424763" y="6412568"/>
            <a:ext cx="146287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GIS data of properties served by septic systems provided by Fairfax County, May 2015.</a:t>
            </a:r>
          </a:p>
        </p:txBody>
      </p:sp>
      <p:pic>
        <p:nvPicPr>
          <p:cNvPr id="6" name="Picture 5"/>
          <p:cNvPicPr>
            <a:picLocks noChangeAspect="1"/>
          </p:cNvPicPr>
          <p:nvPr/>
        </p:nvPicPr>
        <p:blipFill>
          <a:blip r:embed="rId6"/>
          <a:stretch>
            <a:fillRect/>
          </a:stretch>
        </p:blipFill>
        <p:spPr>
          <a:xfrm>
            <a:off x="827589" y="6057427"/>
            <a:ext cx="1142759" cy="263061"/>
          </a:xfrm>
          <a:prstGeom prst="rect">
            <a:avLst/>
          </a:prstGeom>
        </p:spPr>
      </p:pic>
      <p:sp>
        <p:nvSpPr>
          <p:cNvPr id="47" name="Rectangle 46"/>
          <p:cNvSpPr/>
          <p:nvPr/>
        </p:nvSpPr>
        <p:spPr>
          <a:xfrm>
            <a:off x="1556533" y="831605"/>
            <a:ext cx="5365128" cy="621415"/>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ysClr val="windowText" lastClr="000000"/>
                </a:solidFill>
                <a:latin typeface="Times New Roman" panose="02020603050405020304" pitchFamily="18" charset="0"/>
                <a:cs typeface="Times New Roman" panose="02020603050405020304" pitchFamily="18" charset="0"/>
              </a:rPr>
              <a:t>Nitrate concentrations and loads have increased at the Difficult Run </a:t>
            </a:r>
            <a:r>
              <a:rPr lang="en-US" sz="1400" dirty="0" err="1" smtClean="0">
                <a:solidFill>
                  <a:sysClr val="windowText" lastClr="000000"/>
                </a:solidFill>
                <a:latin typeface="Times New Roman" panose="02020603050405020304" pitchFamily="18" charset="0"/>
                <a:cs typeface="Times New Roman" panose="02020603050405020304" pitchFamily="18" charset="0"/>
              </a:rPr>
              <a:t>streamgage</a:t>
            </a:r>
            <a:r>
              <a:rPr lang="en-US" sz="1400" dirty="0" smtClean="0">
                <a:solidFill>
                  <a:sysClr val="windowText" lastClr="000000"/>
                </a:solidFill>
                <a:latin typeface="Times New Roman" panose="02020603050405020304" pitchFamily="18" charset="0"/>
                <a:cs typeface="Times New Roman" panose="02020603050405020304" pitchFamily="18" charset="0"/>
              </a:rPr>
              <a:t> between 1985-2014</a:t>
            </a:r>
            <a:r>
              <a:rPr lang="en-US" sz="1400" baseline="30000" dirty="0" smtClean="0">
                <a:solidFill>
                  <a:sysClr val="windowText" lastClr="000000"/>
                </a:solidFill>
                <a:latin typeface="Times New Roman" panose="02020603050405020304" pitchFamily="18" charset="0"/>
                <a:cs typeface="Times New Roman" panose="02020603050405020304" pitchFamily="18" charset="0"/>
              </a:rPr>
              <a:t>3</a:t>
            </a:r>
            <a:r>
              <a:rPr lang="en-US" sz="1400" dirty="0" smtClean="0">
                <a:solidFill>
                  <a:sysClr val="windowText" lastClr="000000"/>
                </a:solidFill>
                <a:latin typeface="Times New Roman" panose="02020603050405020304" pitchFamily="18" charset="0"/>
                <a:cs typeface="Times New Roman" panose="02020603050405020304" pitchFamily="18" charset="0"/>
              </a:rPr>
              <a:t>.</a:t>
            </a:r>
            <a:endParaRPr lang="en-US" sz="1400" dirty="0">
              <a:solidFill>
                <a:sysClr val="windowText" lastClr="000000"/>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87638" y="6412569"/>
            <a:ext cx="2374266"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3</a:t>
            </a:r>
            <a:r>
              <a:rPr lang="en-US" sz="800" dirty="0" smtClean="0">
                <a:solidFill>
                  <a:prstClr val="black"/>
                </a:solidFill>
                <a:latin typeface="Times New Roman" panose="02020603050405020304" pitchFamily="18" charset="0"/>
                <a:cs typeface="Times New Roman" panose="02020603050405020304" pitchFamily="18" charset="0"/>
              </a:rPr>
              <a:t>Trend analysis using Weighted Regressions on Time, Discharge, and Season (WRTDS). Results available online: http://cbrim.er.usgs.gov/</a:t>
            </a:r>
          </a:p>
        </p:txBody>
      </p:sp>
    </p:spTree>
    <p:extLst>
      <p:ext uri="{BB962C8B-B14F-4D97-AF65-F5344CB8AC3E}">
        <p14:creationId xmlns:p14="http://schemas.microsoft.com/office/powerpoint/2010/main" val="567832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8216" y="3063141"/>
            <a:ext cx="4744765" cy="3321336"/>
          </a:xfrm>
          <a:prstGeom prst="rect">
            <a:avLst/>
          </a:prstGeom>
          <a:ln>
            <a:solidFill>
              <a:schemeClr val="tx1"/>
            </a:solidFill>
          </a:ln>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Difficult Run:</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Nitrogen Load from Septic</a:t>
            </a:r>
          </a:p>
        </p:txBody>
      </p:sp>
      <p:sp>
        <p:nvSpPr>
          <p:cNvPr id="37" name="Rectangular Callout 36"/>
          <p:cNvSpPr/>
          <p:nvPr/>
        </p:nvSpPr>
        <p:spPr>
          <a:xfrm>
            <a:off x="4494708" y="3176548"/>
            <a:ext cx="1140323" cy="489210"/>
          </a:xfrm>
          <a:prstGeom prst="wedgeRectCallout">
            <a:avLst>
              <a:gd name="adj1" fmla="val -85631"/>
              <a:gd name="adj2" fmla="val 17490"/>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ysClr val="windowText" lastClr="000000"/>
                </a:solidFill>
                <a:latin typeface="Times New Roman" panose="02020603050405020304" pitchFamily="18" charset="0"/>
                <a:cs typeface="Times New Roman" panose="02020603050405020304" pitchFamily="18" charset="0"/>
              </a:rPr>
              <a:t>Difficult Run </a:t>
            </a:r>
            <a:r>
              <a:rPr lang="en-US" sz="900" dirty="0" err="1" smtClean="0">
                <a:solidFill>
                  <a:sysClr val="windowText" lastClr="000000"/>
                </a:solidFill>
                <a:latin typeface="Times New Roman" panose="02020603050405020304" pitchFamily="18" charset="0"/>
                <a:cs typeface="Times New Roman" panose="02020603050405020304" pitchFamily="18" charset="0"/>
              </a:rPr>
              <a:t>nr</a:t>
            </a:r>
            <a:r>
              <a:rPr lang="en-US" sz="900" dirty="0" smtClean="0">
                <a:solidFill>
                  <a:sysClr val="windowText" lastClr="000000"/>
                </a:solidFill>
                <a:latin typeface="Times New Roman" panose="02020603050405020304" pitchFamily="18" charset="0"/>
                <a:cs typeface="Times New Roman" panose="02020603050405020304" pitchFamily="18" charset="0"/>
              </a:rPr>
              <a:t> Great Falls, VA</a:t>
            </a:r>
          </a:p>
          <a:p>
            <a:pPr algn="ctr"/>
            <a:r>
              <a:rPr lang="en-US" sz="900" dirty="0" smtClean="0">
                <a:solidFill>
                  <a:sysClr val="windowText" lastClr="000000"/>
                </a:solidFill>
                <a:latin typeface="Times New Roman" panose="02020603050405020304" pitchFamily="18" charset="0"/>
                <a:cs typeface="Times New Roman" panose="02020603050405020304" pitchFamily="18" charset="0"/>
              </a:rPr>
              <a:t>USGS: 01646000</a:t>
            </a:r>
            <a:endParaRPr lang="en-US" sz="900" dirty="0">
              <a:solidFill>
                <a:sysClr val="windowText" lastClr="000000"/>
              </a:solidFill>
              <a:latin typeface="Times New Roman" panose="02020603050405020304" pitchFamily="18" charset="0"/>
              <a:cs typeface="Times New Roman" panose="02020603050405020304" pitchFamily="18" charset="0"/>
            </a:endParaRPr>
          </a:p>
        </p:txBody>
      </p:sp>
      <p:sp>
        <p:nvSpPr>
          <p:cNvPr id="39" name="TextBox 38"/>
          <p:cNvSpPr txBox="1"/>
          <p:nvPr/>
        </p:nvSpPr>
        <p:spPr>
          <a:xfrm>
            <a:off x="1129284" y="6412568"/>
            <a:ext cx="1359273"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Nitrate-N data based on the average of 6 synoptic events between 2011 and 2015.</a:t>
            </a:r>
          </a:p>
        </p:txBody>
      </p:sp>
      <p:pic>
        <p:nvPicPr>
          <p:cNvPr id="3" name="Picture 2"/>
          <p:cNvPicPr>
            <a:picLocks noChangeAspect="1"/>
          </p:cNvPicPr>
          <p:nvPr/>
        </p:nvPicPr>
        <p:blipFill>
          <a:blip r:embed="rId4"/>
          <a:stretch>
            <a:fillRect/>
          </a:stretch>
        </p:blipFill>
        <p:spPr>
          <a:xfrm>
            <a:off x="3887638" y="5261027"/>
            <a:ext cx="770439" cy="1117137"/>
          </a:xfrm>
          <a:prstGeom prst="rect">
            <a:avLst/>
          </a:prstGeom>
        </p:spPr>
      </p:pic>
      <p:sp>
        <p:nvSpPr>
          <p:cNvPr id="46" name="TextBox 45"/>
          <p:cNvSpPr txBox="1"/>
          <p:nvPr/>
        </p:nvSpPr>
        <p:spPr>
          <a:xfrm>
            <a:off x="2424763" y="6412568"/>
            <a:ext cx="1462875"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2</a:t>
            </a:r>
            <a:r>
              <a:rPr lang="en-US" sz="800" dirty="0" smtClean="0">
                <a:solidFill>
                  <a:prstClr val="black"/>
                </a:solidFill>
                <a:latin typeface="Times New Roman" panose="02020603050405020304" pitchFamily="18" charset="0"/>
                <a:cs typeface="Times New Roman" panose="02020603050405020304" pitchFamily="18" charset="0"/>
              </a:rPr>
              <a:t>GIS data of properties served by septic systems provided by Fairfax County, May 2015.</a:t>
            </a:r>
          </a:p>
        </p:txBody>
      </p:sp>
      <p:pic>
        <p:nvPicPr>
          <p:cNvPr id="6" name="Picture 5"/>
          <p:cNvPicPr>
            <a:picLocks noChangeAspect="1"/>
          </p:cNvPicPr>
          <p:nvPr/>
        </p:nvPicPr>
        <p:blipFill>
          <a:blip r:embed="rId5"/>
          <a:stretch>
            <a:fillRect/>
          </a:stretch>
        </p:blipFill>
        <p:spPr>
          <a:xfrm>
            <a:off x="827589" y="5949387"/>
            <a:ext cx="1612094" cy="371101"/>
          </a:xfrm>
          <a:prstGeom prst="rect">
            <a:avLst/>
          </a:prstGeom>
        </p:spPr>
      </p:pic>
      <p:sp>
        <p:nvSpPr>
          <p:cNvPr id="21" name="Rectangle 20"/>
          <p:cNvSpPr/>
          <p:nvPr/>
        </p:nvSpPr>
        <p:spPr>
          <a:xfrm>
            <a:off x="754687" y="1264985"/>
            <a:ext cx="3467739" cy="1536361"/>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Times New Roman" panose="02020603050405020304" pitchFamily="18" charset="0"/>
                <a:cs typeface="Times New Roman" panose="02020603050405020304" pitchFamily="18" charset="0"/>
              </a:rPr>
              <a:t>Based on base flow sampling </a:t>
            </a:r>
            <a:r>
              <a:rPr lang="en-US" sz="1200" dirty="0" smtClean="0">
                <a:solidFill>
                  <a:schemeClr val="tx1"/>
                </a:solidFill>
                <a:latin typeface="Times New Roman" panose="02020603050405020304" pitchFamily="18" charset="0"/>
                <a:cs typeface="Times New Roman" panose="02020603050405020304" pitchFamily="18" charset="0"/>
              </a:rPr>
              <a:t>results, </a:t>
            </a:r>
            <a:r>
              <a:rPr lang="en-US" sz="1200" dirty="0">
                <a:solidFill>
                  <a:sysClr val="windowText" lastClr="000000"/>
                </a:solidFill>
                <a:latin typeface="Times New Roman" panose="02020603050405020304" pitchFamily="18" charset="0"/>
                <a:cs typeface="Times New Roman" panose="02020603050405020304" pitchFamily="18" charset="0"/>
              </a:rPr>
              <a:t>a</a:t>
            </a:r>
            <a:r>
              <a:rPr lang="en-US" sz="1200" dirty="0" smtClean="0">
                <a:solidFill>
                  <a:sysClr val="windowText" lastClr="000000"/>
                </a:solidFill>
                <a:latin typeface="Times New Roman" panose="02020603050405020304" pitchFamily="18" charset="0"/>
                <a:cs typeface="Times New Roman" panose="02020603050405020304" pitchFamily="18" charset="0"/>
              </a:rPr>
              <a:t>pproximately </a:t>
            </a:r>
            <a:r>
              <a:rPr lang="en-US" sz="1200" b="1" dirty="0" smtClean="0">
                <a:solidFill>
                  <a:sysClr val="windowText" lastClr="000000"/>
                </a:solidFill>
                <a:latin typeface="Times New Roman" panose="02020603050405020304" pitchFamily="18" charset="0"/>
                <a:cs typeface="Times New Roman" panose="02020603050405020304" pitchFamily="18" charset="0"/>
              </a:rPr>
              <a:t>5%</a:t>
            </a:r>
            <a:r>
              <a:rPr lang="en-US" sz="1200" dirty="0" smtClean="0">
                <a:solidFill>
                  <a:sysClr val="windowText" lastClr="000000"/>
                </a:solidFill>
                <a:latin typeface="Times New Roman" panose="02020603050405020304" pitchFamily="18" charset="0"/>
                <a:cs typeface="Times New Roman" panose="02020603050405020304" pitchFamily="18" charset="0"/>
              </a:rPr>
              <a:t> of the total nitrogen load leaving the watershed may be contributed by septic systems:</a:t>
            </a:r>
          </a:p>
          <a:p>
            <a:pPr algn="ctr"/>
            <a:r>
              <a:rPr lang="en-US" sz="600" b="1" dirty="0" smtClean="0">
                <a:solidFill>
                  <a:sysClr val="windowText" lastClr="000000"/>
                </a:solidFill>
                <a:latin typeface="Times New Roman" panose="02020603050405020304" pitchFamily="18" charset="0"/>
                <a:cs typeface="Times New Roman" panose="02020603050405020304" pitchFamily="18" charset="0"/>
              </a:rPr>
              <a:t>  </a:t>
            </a: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Water Year 2013:    9,000 </a:t>
            </a:r>
            <a:r>
              <a:rPr lang="en-US" sz="1200" dirty="0" err="1" smtClean="0">
                <a:solidFill>
                  <a:sysClr val="windowText" lastClr="000000"/>
                </a:solidFill>
                <a:latin typeface="Times New Roman" panose="02020603050405020304" pitchFamily="18" charset="0"/>
                <a:cs typeface="Times New Roman" panose="02020603050405020304" pitchFamily="18" charset="0"/>
              </a:rPr>
              <a:t>lbs</a:t>
            </a:r>
            <a:r>
              <a:rPr lang="en-US" sz="1200" dirty="0" smtClean="0">
                <a:solidFill>
                  <a:sysClr val="windowText" lastClr="000000"/>
                </a:solidFill>
                <a:latin typeface="Times New Roman" panose="02020603050405020304" pitchFamily="18" charset="0"/>
                <a:cs typeface="Times New Roman" panose="02020603050405020304" pitchFamily="18" charset="0"/>
              </a:rPr>
              <a:t> of TN from septic</a:t>
            </a: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Water Year 2014: 16,500 </a:t>
            </a:r>
            <a:r>
              <a:rPr lang="en-US" sz="1200" dirty="0" err="1">
                <a:solidFill>
                  <a:sysClr val="windowText" lastClr="000000"/>
                </a:solidFill>
                <a:latin typeface="Times New Roman" panose="02020603050405020304" pitchFamily="18" charset="0"/>
                <a:cs typeface="Times New Roman" panose="02020603050405020304" pitchFamily="18" charset="0"/>
              </a:rPr>
              <a:t>lbs</a:t>
            </a:r>
            <a:r>
              <a:rPr lang="en-US" sz="1200" dirty="0">
                <a:solidFill>
                  <a:sysClr val="windowText" lastClr="000000"/>
                </a:solidFill>
                <a:latin typeface="Times New Roman" panose="02020603050405020304" pitchFamily="18" charset="0"/>
                <a:cs typeface="Times New Roman" panose="02020603050405020304" pitchFamily="18" charset="0"/>
              </a:rPr>
              <a:t> of TN from septic</a:t>
            </a:r>
            <a:endParaRPr lang="en-US" sz="1200" dirty="0" smtClean="0">
              <a:solidFill>
                <a:sysClr val="windowText" lastClr="000000"/>
              </a:solidFill>
              <a:latin typeface="Times New Roman" panose="02020603050405020304" pitchFamily="18" charset="0"/>
              <a:cs typeface="Times New Roman" panose="02020603050405020304" pitchFamily="18" charset="0"/>
            </a:endParaRP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Water Year 2015: 13,000 </a:t>
            </a:r>
            <a:r>
              <a:rPr lang="en-US" sz="1200" dirty="0" err="1">
                <a:solidFill>
                  <a:sysClr val="windowText" lastClr="000000"/>
                </a:solidFill>
                <a:latin typeface="Times New Roman" panose="02020603050405020304" pitchFamily="18" charset="0"/>
                <a:cs typeface="Times New Roman" panose="02020603050405020304" pitchFamily="18" charset="0"/>
              </a:rPr>
              <a:t>lbs</a:t>
            </a:r>
            <a:r>
              <a:rPr lang="en-US" sz="1200" dirty="0">
                <a:solidFill>
                  <a:sysClr val="windowText" lastClr="000000"/>
                </a:solidFill>
                <a:latin typeface="Times New Roman" panose="02020603050405020304" pitchFamily="18" charset="0"/>
                <a:cs typeface="Times New Roman" panose="02020603050405020304" pitchFamily="18" charset="0"/>
              </a:rPr>
              <a:t> of TN from septic</a:t>
            </a:r>
            <a:endParaRPr lang="en-US" sz="1200" dirty="0">
              <a:solidFill>
                <a:srgbClr val="996633"/>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4430286" y="1264985"/>
            <a:ext cx="3316631" cy="1536361"/>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Recent USGS SPARROW results estimate that </a:t>
            </a:r>
            <a:r>
              <a:rPr lang="en-US" sz="1200" b="1" dirty="0" smtClean="0">
                <a:solidFill>
                  <a:sysClr val="windowText" lastClr="000000"/>
                </a:solidFill>
                <a:latin typeface="Times New Roman" panose="02020603050405020304" pitchFamily="18" charset="0"/>
                <a:cs typeface="Times New Roman" panose="02020603050405020304" pitchFamily="18" charset="0"/>
              </a:rPr>
              <a:t>26% </a:t>
            </a:r>
            <a:r>
              <a:rPr lang="en-US" sz="1200" dirty="0" smtClean="0">
                <a:solidFill>
                  <a:sysClr val="windowText" lastClr="000000"/>
                </a:solidFill>
                <a:latin typeface="Times New Roman" panose="02020603050405020304" pitchFamily="18" charset="0"/>
                <a:cs typeface="Times New Roman" panose="02020603050405020304" pitchFamily="18" charset="0"/>
              </a:rPr>
              <a:t>of the total nitrogen load leaving the watershed may be contributed by septic systems</a:t>
            </a:r>
            <a:r>
              <a:rPr lang="en-US" sz="1200" baseline="30000" dirty="0" smtClean="0">
                <a:solidFill>
                  <a:sysClr val="windowText" lastClr="000000"/>
                </a:solidFill>
                <a:latin typeface="Times New Roman" panose="02020603050405020304" pitchFamily="18" charset="0"/>
                <a:cs typeface="Times New Roman" panose="02020603050405020304" pitchFamily="18" charset="0"/>
              </a:rPr>
              <a:t>3</a:t>
            </a:r>
            <a:r>
              <a:rPr lang="en-US" sz="1200" dirty="0" smtClean="0">
                <a:solidFill>
                  <a:sysClr val="windowText" lastClr="000000"/>
                </a:solidFill>
                <a:latin typeface="Times New Roman" panose="02020603050405020304" pitchFamily="18" charset="0"/>
                <a:cs typeface="Times New Roman" panose="02020603050405020304" pitchFamily="18" charset="0"/>
              </a:rPr>
              <a:t>:</a:t>
            </a:r>
          </a:p>
          <a:p>
            <a:pPr algn="ctr"/>
            <a:endParaRPr lang="en-US" sz="600" b="1" dirty="0" smtClean="0">
              <a:solidFill>
                <a:sysClr val="windowText" lastClr="000000"/>
              </a:solidFill>
              <a:latin typeface="Times New Roman" panose="02020603050405020304" pitchFamily="18" charset="0"/>
              <a:cs typeface="Times New Roman" panose="02020603050405020304" pitchFamily="18" charset="0"/>
            </a:endParaRP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Water Year 2013: 37,000 </a:t>
            </a:r>
            <a:r>
              <a:rPr lang="en-US" sz="1200" dirty="0" err="1">
                <a:solidFill>
                  <a:sysClr val="windowText" lastClr="000000"/>
                </a:solidFill>
                <a:latin typeface="Times New Roman" panose="02020603050405020304" pitchFamily="18" charset="0"/>
                <a:cs typeface="Times New Roman" panose="02020603050405020304" pitchFamily="18" charset="0"/>
              </a:rPr>
              <a:t>lbs</a:t>
            </a:r>
            <a:r>
              <a:rPr lang="en-US" sz="1200" dirty="0">
                <a:solidFill>
                  <a:sysClr val="windowText" lastClr="000000"/>
                </a:solidFill>
                <a:latin typeface="Times New Roman" panose="02020603050405020304" pitchFamily="18" charset="0"/>
                <a:cs typeface="Times New Roman" panose="02020603050405020304" pitchFamily="18" charset="0"/>
              </a:rPr>
              <a:t> of TN from septic</a:t>
            </a:r>
            <a:endParaRPr lang="en-US" sz="1200" dirty="0" smtClean="0">
              <a:solidFill>
                <a:sysClr val="windowText" lastClr="000000"/>
              </a:solidFill>
              <a:latin typeface="Times New Roman" panose="02020603050405020304" pitchFamily="18" charset="0"/>
              <a:cs typeface="Times New Roman" panose="02020603050405020304" pitchFamily="18" charset="0"/>
            </a:endParaRP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Water Year 2014: 92,000 </a:t>
            </a:r>
            <a:r>
              <a:rPr lang="en-US" sz="1200" dirty="0" err="1">
                <a:solidFill>
                  <a:sysClr val="windowText" lastClr="000000"/>
                </a:solidFill>
                <a:latin typeface="Times New Roman" panose="02020603050405020304" pitchFamily="18" charset="0"/>
                <a:cs typeface="Times New Roman" panose="02020603050405020304" pitchFamily="18" charset="0"/>
              </a:rPr>
              <a:t>lbs</a:t>
            </a:r>
            <a:r>
              <a:rPr lang="en-US" sz="1200" dirty="0">
                <a:solidFill>
                  <a:sysClr val="windowText" lastClr="000000"/>
                </a:solidFill>
                <a:latin typeface="Times New Roman" panose="02020603050405020304" pitchFamily="18" charset="0"/>
                <a:cs typeface="Times New Roman" panose="02020603050405020304" pitchFamily="18" charset="0"/>
              </a:rPr>
              <a:t> of TN from septic</a:t>
            </a:r>
            <a:endParaRPr lang="en-US" sz="1200" dirty="0" smtClean="0">
              <a:solidFill>
                <a:sysClr val="windowText" lastClr="000000"/>
              </a:solidFill>
              <a:latin typeface="Times New Roman" panose="02020603050405020304" pitchFamily="18" charset="0"/>
              <a:cs typeface="Times New Roman" panose="02020603050405020304" pitchFamily="18" charset="0"/>
            </a:endParaRPr>
          </a:p>
          <a:p>
            <a:pPr algn="ctr"/>
            <a:r>
              <a:rPr lang="en-US" sz="1200" dirty="0" smtClean="0">
                <a:solidFill>
                  <a:sysClr val="windowText" lastClr="000000"/>
                </a:solidFill>
                <a:latin typeface="Times New Roman" panose="02020603050405020304" pitchFamily="18" charset="0"/>
                <a:cs typeface="Times New Roman" panose="02020603050405020304" pitchFamily="18" charset="0"/>
              </a:rPr>
              <a:t>Water Year 2015: 62,000 </a:t>
            </a:r>
            <a:r>
              <a:rPr lang="en-US" sz="1200" dirty="0" err="1" smtClean="0">
                <a:solidFill>
                  <a:sysClr val="windowText" lastClr="000000"/>
                </a:solidFill>
                <a:latin typeface="Times New Roman" panose="02020603050405020304" pitchFamily="18" charset="0"/>
                <a:cs typeface="Times New Roman" panose="02020603050405020304" pitchFamily="18" charset="0"/>
              </a:rPr>
              <a:t>lbs</a:t>
            </a:r>
            <a:r>
              <a:rPr lang="en-US" sz="1200" dirty="0">
                <a:solidFill>
                  <a:sysClr val="windowText" lastClr="000000"/>
                </a:solidFill>
                <a:latin typeface="Times New Roman" panose="02020603050405020304" pitchFamily="18" charset="0"/>
                <a:cs typeface="Times New Roman" panose="02020603050405020304" pitchFamily="18" charset="0"/>
              </a:rPr>
              <a:t> of TN from septic</a:t>
            </a:r>
            <a:endParaRPr lang="en-US" sz="1200" dirty="0">
              <a:solidFill>
                <a:srgbClr val="996633"/>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3868596" y="6395366"/>
            <a:ext cx="1406808"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a:solidFill>
                  <a:prstClr val="black"/>
                </a:solidFill>
                <a:latin typeface="Times New Roman" panose="02020603050405020304" pitchFamily="18" charset="0"/>
                <a:cs typeface="Times New Roman" panose="02020603050405020304" pitchFamily="18" charset="0"/>
              </a:rPr>
              <a:t>3</a:t>
            </a:r>
            <a:r>
              <a:rPr lang="en-US" sz="800" dirty="0" smtClean="0">
                <a:solidFill>
                  <a:prstClr val="black"/>
                </a:solidFill>
                <a:latin typeface="Times New Roman" panose="02020603050405020304" pitchFamily="18" charset="0"/>
                <a:cs typeface="Times New Roman" panose="02020603050405020304" pitchFamily="18" charset="0"/>
              </a:rPr>
              <a:t>Ator S.W. and </a:t>
            </a:r>
            <a:r>
              <a:rPr lang="en-US" sz="800" dirty="0" err="1" smtClean="0">
                <a:solidFill>
                  <a:prstClr val="black"/>
                </a:solidFill>
                <a:latin typeface="Times New Roman" panose="02020603050405020304" pitchFamily="18" charset="0"/>
                <a:cs typeface="Times New Roman" panose="02020603050405020304" pitchFamily="18" charset="0"/>
              </a:rPr>
              <a:t>Sekellick</a:t>
            </a:r>
            <a:r>
              <a:rPr lang="en-US" sz="800" dirty="0" smtClean="0">
                <a:solidFill>
                  <a:prstClr val="black"/>
                </a:solidFill>
                <a:latin typeface="Times New Roman" panose="02020603050405020304" pitchFamily="18" charset="0"/>
                <a:cs typeface="Times New Roman" panose="02020603050405020304" pitchFamily="18" charset="0"/>
              </a:rPr>
              <a:t> A.J. To be released as a 2016 USGS Open File Report</a:t>
            </a:r>
          </a:p>
        </p:txBody>
      </p:sp>
      <p:sp>
        <p:nvSpPr>
          <p:cNvPr id="24" name="TextBox 23"/>
          <p:cNvSpPr txBox="1"/>
          <p:nvPr/>
        </p:nvSpPr>
        <p:spPr>
          <a:xfrm>
            <a:off x="5275404" y="6370902"/>
            <a:ext cx="3871308" cy="523220"/>
          </a:xfrm>
          <a:prstGeom prst="rect">
            <a:avLst/>
          </a:prstGeom>
          <a:noFill/>
        </p:spPr>
        <p:txBody>
          <a:bodyPr wrap="square" rtlCol="0">
            <a:spAutoFit/>
          </a:bodyPr>
          <a:lstStyle/>
          <a:p>
            <a:pPr algn="r"/>
            <a:r>
              <a:rPr lang="en-US" sz="700" b="1" dirty="0">
                <a:latin typeface="Times New Roman" panose="02020603050405020304" pitchFamily="18" charset="0"/>
                <a:cs typeface="Times New Roman" panose="02020603050405020304" pitchFamily="18" charset="0"/>
              </a:rPr>
              <a:t>This information is preliminary and is subject to revision. It is being provided to meet the need for timely best science. The information is provided on the condition that neither the U.S. Geological Survey nor the U.S. Government shall be held liable for any damages resulting from the authorized or unauthorized use of the information.</a:t>
            </a:r>
            <a:endParaRPr lang="en-US" sz="7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719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55"/>
          <p:cNvPicPr>
            <a:picLocks noChangeAspect="1"/>
          </p:cNvPicPr>
          <p:nvPr/>
        </p:nvPicPr>
        <p:blipFill rotWithShape="1">
          <a:blip r:embed="rId2" cstate="print">
            <a:extLst>
              <a:ext uri="{28A0092B-C50C-407E-A947-70E740481C1C}">
                <a14:useLocalDpi xmlns:a14="http://schemas.microsoft.com/office/drawing/2010/main" val="0"/>
              </a:ext>
            </a:extLst>
          </a:blip>
          <a:srcRect l="43742" r="9742"/>
          <a:stretch/>
        </p:blipFill>
        <p:spPr>
          <a:xfrm>
            <a:off x="763294" y="273881"/>
            <a:ext cx="4253434" cy="6400800"/>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43987" r="9494"/>
          <a:stretch/>
        </p:blipFill>
        <p:spPr>
          <a:xfrm>
            <a:off x="4926959" y="274665"/>
            <a:ext cx="4253696"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1056700"/>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Metro Washington COG:</a:t>
            </a:r>
          </a:p>
          <a:p>
            <a:pPr>
              <a:spcAft>
                <a:spcPts val="400"/>
              </a:spcAft>
            </a:pPr>
            <a:r>
              <a:rPr lang="en-US" sz="1700" dirty="0" err="1" smtClean="0">
                <a:latin typeface="Times New Roman" panose="02020603050405020304" pitchFamily="18" charset="0"/>
                <a:ea typeface="Calibri" panose="020F0502020204030204" pitchFamily="34" charset="0"/>
                <a:cs typeface="Times New Roman" panose="02020603050405020304" pitchFamily="18" charset="0"/>
              </a:rPr>
              <a:t>Landuse</a:t>
            </a:r>
            <a:endParaRPr lang="en-US" sz="1700" dirty="0" smtClean="0">
              <a:latin typeface="Times New Roman" panose="02020603050405020304" pitchFamily="18" charset="0"/>
              <a:ea typeface="Calibri" panose="020F0502020204030204" pitchFamily="34" charset="0"/>
              <a:cs typeface="Times New Roman" panose="02020603050405020304" pitchFamily="18" charset="0"/>
            </a:endParaRP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Percent Impervious</a:t>
            </a:r>
            <a:endParaRPr lang="en-US" sz="1700" baseline="30000" dirty="0" smtClean="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4" name="Rectangle 33"/>
          <p:cNvSpPr/>
          <p:nvPr/>
        </p:nvSpPr>
        <p:spPr>
          <a:xfrm>
            <a:off x="7894838" y="1309779"/>
            <a:ext cx="1037156" cy="1164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p:cNvGrpSpPr/>
          <p:nvPr/>
        </p:nvGrpSpPr>
        <p:grpSpPr>
          <a:xfrm>
            <a:off x="7961842" y="1328493"/>
            <a:ext cx="954154" cy="1089655"/>
            <a:chOff x="584522" y="1689870"/>
            <a:chExt cx="1185973" cy="1422374"/>
          </a:xfrm>
        </p:grpSpPr>
        <p:sp>
          <p:nvSpPr>
            <p:cNvPr id="7" name="Rectangle 6"/>
            <p:cNvSpPr/>
            <p:nvPr/>
          </p:nvSpPr>
          <p:spPr>
            <a:xfrm>
              <a:off x="584522" y="1805651"/>
              <a:ext cx="254643" cy="1192192"/>
            </a:xfrm>
            <a:prstGeom prst="rect">
              <a:avLst/>
            </a:prstGeom>
            <a:gradFill>
              <a:gsLst>
                <a:gs pos="0">
                  <a:schemeClr val="bg1"/>
                </a:gs>
                <a:gs pos="7000">
                  <a:srgbClr val="D1D1D1"/>
                </a:gs>
                <a:gs pos="56000">
                  <a:srgbClr val="F22828"/>
                </a:gs>
                <a:gs pos="100000">
                  <a:srgbClr val="9E21ED"/>
                </a:gs>
              </a:gsLst>
              <a:lin ang="5400000" scaled="1"/>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0771" y="1689870"/>
              <a:ext cx="26161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0</a:t>
              </a:r>
              <a:endParaRPr lang="en-US" sz="1200"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780771" y="1976214"/>
              <a:ext cx="33855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25</a:t>
              </a:r>
              <a:endParaRPr lang="en-US" sz="1200"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780771" y="2262558"/>
              <a:ext cx="33855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50</a:t>
              </a:r>
              <a:endParaRPr lang="en-US" sz="1200" dirty="0">
                <a:latin typeface="Times New Roman" panose="02020603050405020304" pitchFamily="18" charset="0"/>
                <a:cs typeface="Times New Roman" panose="02020603050405020304" pitchFamily="18" charset="0"/>
              </a:endParaRPr>
            </a:p>
          </p:txBody>
        </p:sp>
        <p:sp>
          <p:nvSpPr>
            <p:cNvPr id="43" name="TextBox 42"/>
            <p:cNvSpPr txBox="1"/>
            <p:nvPr/>
          </p:nvSpPr>
          <p:spPr>
            <a:xfrm>
              <a:off x="780771" y="2548902"/>
              <a:ext cx="338554"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75</a:t>
              </a:r>
              <a:endParaRPr lang="en-US" sz="1200" dirty="0">
                <a:latin typeface="Times New Roman" panose="02020603050405020304" pitchFamily="18" charset="0"/>
                <a:cs typeface="Times New Roman" panose="02020603050405020304" pitchFamily="18" charset="0"/>
              </a:endParaRPr>
            </a:p>
          </p:txBody>
        </p:sp>
        <p:sp>
          <p:nvSpPr>
            <p:cNvPr id="44" name="TextBox 43"/>
            <p:cNvSpPr txBox="1"/>
            <p:nvPr/>
          </p:nvSpPr>
          <p:spPr>
            <a:xfrm>
              <a:off x="780771" y="2835245"/>
              <a:ext cx="415498"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100</a:t>
              </a:r>
              <a:endParaRPr lang="en-US" sz="1200" dirty="0">
                <a:latin typeface="Times New Roman" panose="02020603050405020304" pitchFamily="18" charset="0"/>
                <a:cs typeface="Times New Roman" panose="02020603050405020304" pitchFamily="18" charset="0"/>
              </a:endParaRPr>
            </a:p>
          </p:txBody>
        </p:sp>
        <p:sp>
          <p:nvSpPr>
            <p:cNvPr id="45" name="TextBox 44"/>
            <p:cNvSpPr txBox="1"/>
            <p:nvPr/>
          </p:nvSpPr>
          <p:spPr>
            <a:xfrm rot="5400000">
              <a:off x="838890" y="2154400"/>
              <a:ext cx="1289380" cy="573830"/>
            </a:xfrm>
            <a:prstGeom prst="rect">
              <a:avLst/>
            </a:prstGeom>
            <a:noFill/>
          </p:spPr>
          <p:txBody>
            <a:bodyPr wrap="none" rtlCol="0">
              <a:spAutoFit/>
            </a:bodyPr>
            <a:lstStyle/>
            <a:p>
              <a:pPr algn="ctr"/>
              <a:r>
                <a:rPr lang="en-US" sz="1200" b="1" dirty="0" smtClean="0">
                  <a:latin typeface="Times New Roman" panose="02020603050405020304" pitchFamily="18" charset="0"/>
                  <a:cs typeface="Times New Roman" panose="02020603050405020304" pitchFamily="18" charset="0"/>
                </a:rPr>
                <a:t>Percent</a:t>
              </a:r>
            </a:p>
            <a:p>
              <a:pPr algn="ctr"/>
              <a:r>
                <a:rPr lang="en-US" sz="1200" b="1" dirty="0" smtClean="0">
                  <a:latin typeface="Times New Roman" panose="02020603050405020304" pitchFamily="18" charset="0"/>
                  <a:cs typeface="Times New Roman" panose="02020603050405020304" pitchFamily="18" charset="0"/>
                </a:rPr>
                <a:t>Impervious</a:t>
              </a:r>
              <a:r>
                <a:rPr lang="en-US" sz="1200" b="1" baseline="30000" dirty="0">
                  <a:latin typeface="Times New Roman" panose="02020603050405020304" pitchFamily="18" charset="0"/>
                  <a:cs typeface="Times New Roman" panose="02020603050405020304" pitchFamily="18" charset="0"/>
                </a:rPr>
                <a:t>1</a:t>
              </a:r>
              <a:endParaRPr lang="en-US" sz="1200" b="1" baseline="30000" dirty="0">
                <a:latin typeface="Times New Roman" panose="02020603050405020304" pitchFamily="18" charset="0"/>
                <a:cs typeface="Times New Roman" panose="02020603050405020304" pitchFamily="18" charset="0"/>
              </a:endParaRPr>
            </a:p>
          </p:txBody>
        </p:sp>
      </p:grpSp>
      <p:grpSp>
        <p:nvGrpSpPr>
          <p:cNvPr id="58" name="Group 57"/>
          <p:cNvGrpSpPr/>
          <p:nvPr/>
        </p:nvGrpSpPr>
        <p:grpSpPr>
          <a:xfrm>
            <a:off x="3844020" y="1328493"/>
            <a:ext cx="1640397" cy="791964"/>
            <a:chOff x="3870609" y="222725"/>
            <a:chExt cx="1640397" cy="791964"/>
          </a:xfrm>
        </p:grpSpPr>
        <p:pic>
          <p:nvPicPr>
            <p:cNvPr id="32" name="Picture 3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94909" y="300810"/>
              <a:ext cx="494279" cy="628933"/>
            </a:xfrm>
            <a:prstGeom prst="rect">
              <a:avLst/>
            </a:prstGeom>
          </p:spPr>
        </p:pic>
        <p:sp>
          <p:nvSpPr>
            <p:cNvPr id="33" name="TextBox 32"/>
            <p:cNvSpPr txBox="1"/>
            <p:nvPr/>
          </p:nvSpPr>
          <p:spPr>
            <a:xfrm>
              <a:off x="4389188" y="367873"/>
              <a:ext cx="1051891"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Difficult Run</a:t>
              </a:r>
            </a:p>
            <a:p>
              <a:r>
                <a:rPr lang="en-US" sz="1200" b="1" dirty="0" smtClean="0">
                  <a:latin typeface="Times New Roman" panose="02020603050405020304" pitchFamily="18" charset="0"/>
                  <a:cs typeface="Times New Roman" panose="02020603050405020304" pitchFamily="18" charset="0"/>
                </a:rPr>
                <a:t>Watershed</a:t>
              </a:r>
              <a:endParaRPr lang="en-US" sz="1200" b="1" dirty="0">
                <a:latin typeface="Times New Roman" panose="02020603050405020304" pitchFamily="18" charset="0"/>
                <a:cs typeface="Times New Roman" panose="02020603050405020304" pitchFamily="18" charset="0"/>
              </a:endParaRPr>
            </a:p>
          </p:txBody>
        </p:sp>
        <p:sp>
          <p:nvSpPr>
            <p:cNvPr id="57" name="Rectangle 56"/>
            <p:cNvSpPr/>
            <p:nvPr/>
          </p:nvSpPr>
          <p:spPr>
            <a:xfrm>
              <a:off x="3870609" y="222725"/>
              <a:ext cx="1640397" cy="79196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7" name="Group 66"/>
          <p:cNvGrpSpPr/>
          <p:nvPr/>
        </p:nvGrpSpPr>
        <p:grpSpPr>
          <a:xfrm>
            <a:off x="5408396" y="1369688"/>
            <a:ext cx="3558565" cy="4043389"/>
            <a:chOff x="4494421" y="1105781"/>
            <a:chExt cx="3558565" cy="4043389"/>
          </a:xfrm>
        </p:grpSpPr>
        <p:sp>
          <p:nvSpPr>
            <p:cNvPr id="59" name="TextBox 58"/>
            <p:cNvSpPr txBox="1"/>
            <p:nvPr/>
          </p:nvSpPr>
          <p:spPr>
            <a:xfrm>
              <a:off x="5152608" y="1105781"/>
              <a:ext cx="1358513"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Frederick County</a:t>
              </a:r>
              <a:endParaRPr lang="en-US" sz="1200" b="1" dirty="0">
                <a:latin typeface="Times New Roman" panose="02020603050405020304" pitchFamily="18" charset="0"/>
                <a:cs typeface="Times New Roman" panose="02020603050405020304" pitchFamily="18" charset="0"/>
              </a:endParaRPr>
            </a:p>
          </p:txBody>
        </p:sp>
        <p:sp>
          <p:nvSpPr>
            <p:cNvPr id="60" name="TextBox 59"/>
            <p:cNvSpPr txBox="1"/>
            <p:nvPr/>
          </p:nvSpPr>
          <p:spPr>
            <a:xfrm>
              <a:off x="5572136" y="2543563"/>
              <a:ext cx="1564852"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Montgomery County</a:t>
              </a:r>
              <a:endParaRPr lang="en-US" sz="1200" b="1" dirty="0">
                <a:latin typeface="Times New Roman" panose="02020603050405020304" pitchFamily="18" charset="0"/>
                <a:cs typeface="Times New Roman" panose="02020603050405020304" pitchFamily="18" charset="0"/>
              </a:endParaRPr>
            </a:p>
          </p:txBody>
        </p:sp>
        <p:sp>
          <p:nvSpPr>
            <p:cNvPr id="61" name="TextBox 60"/>
            <p:cNvSpPr txBox="1"/>
            <p:nvPr/>
          </p:nvSpPr>
          <p:spPr>
            <a:xfrm>
              <a:off x="4494421" y="2633607"/>
              <a:ext cx="780983"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Loudoun</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62" name="TextBox 61"/>
            <p:cNvSpPr txBox="1"/>
            <p:nvPr/>
          </p:nvSpPr>
          <p:spPr>
            <a:xfrm>
              <a:off x="6843919" y="3373440"/>
              <a:ext cx="482824"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D.C.</a:t>
              </a:r>
              <a:endParaRPr lang="en-US" sz="1200" b="1" dirty="0">
                <a:latin typeface="Times New Roman" panose="02020603050405020304" pitchFamily="18" charset="0"/>
                <a:cs typeface="Times New Roman" panose="02020603050405020304" pitchFamily="18" charset="0"/>
              </a:endParaRPr>
            </a:p>
          </p:txBody>
        </p:sp>
        <p:sp>
          <p:nvSpPr>
            <p:cNvPr id="63" name="TextBox 62"/>
            <p:cNvSpPr txBox="1"/>
            <p:nvPr/>
          </p:nvSpPr>
          <p:spPr>
            <a:xfrm>
              <a:off x="7382610" y="3217762"/>
              <a:ext cx="670376" cy="646331"/>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Prince</a:t>
              </a:r>
            </a:p>
            <a:p>
              <a:r>
                <a:rPr lang="en-US" sz="1200" b="1" dirty="0" smtClean="0">
                  <a:latin typeface="Times New Roman" panose="02020603050405020304" pitchFamily="18" charset="0"/>
                  <a:cs typeface="Times New Roman" panose="02020603050405020304" pitchFamily="18" charset="0"/>
                </a:rPr>
                <a:t>George</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64" name="TextBox 63"/>
            <p:cNvSpPr txBox="1"/>
            <p:nvPr/>
          </p:nvSpPr>
          <p:spPr>
            <a:xfrm>
              <a:off x="6636819" y="4872171"/>
              <a:ext cx="1286051" cy="276999"/>
            </a:xfrm>
            <a:prstGeom prst="rect">
              <a:avLst/>
            </a:prstGeom>
            <a:noFill/>
          </p:spPr>
          <p:txBody>
            <a:bodyPr wrap="square" rtlCol="0">
              <a:spAutoFit/>
            </a:bodyPr>
            <a:lstStyle/>
            <a:p>
              <a:r>
                <a:rPr lang="en-US" sz="1200" b="1" dirty="0" smtClean="0">
                  <a:latin typeface="Times New Roman" panose="02020603050405020304" pitchFamily="18" charset="0"/>
                  <a:cs typeface="Times New Roman" panose="02020603050405020304" pitchFamily="18" charset="0"/>
                </a:rPr>
                <a:t>Charles County</a:t>
              </a:r>
              <a:endParaRPr lang="en-US" sz="1200" b="1" dirty="0">
                <a:latin typeface="Times New Roman" panose="02020603050405020304" pitchFamily="18" charset="0"/>
                <a:cs typeface="Times New Roman" panose="02020603050405020304" pitchFamily="18" charset="0"/>
              </a:endParaRPr>
            </a:p>
          </p:txBody>
        </p:sp>
        <p:sp>
          <p:nvSpPr>
            <p:cNvPr id="65" name="TextBox 64"/>
            <p:cNvSpPr txBox="1"/>
            <p:nvPr/>
          </p:nvSpPr>
          <p:spPr>
            <a:xfrm>
              <a:off x="6071952" y="3857143"/>
              <a:ext cx="673582"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Fairfax</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66" name="TextBox 65"/>
            <p:cNvSpPr txBox="1"/>
            <p:nvPr/>
          </p:nvSpPr>
          <p:spPr>
            <a:xfrm>
              <a:off x="5474811" y="4225840"/>
              <a:ext cx="714106" cy="646331"/>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Prince</a:t>
              </a:r>
            </a:p>
            <a:p>
              <a:r>
                <a:rPr lang="en-US" sz="1200" b="1" dirty="0" smtClean="0">
                  <a:latin typeface="Times New Roman" panose="02020603050405020304" pitchFamily="18" charset="0"/>
                  <a:cs typeface="Times New Roman" panose="02020603050405020304" pitchFamily="18" charset="0"/>
                </a:rPr>
                <a:t>William</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grpSp>
      <p:grpSp>
        <p:nvGrpSpPr>
          <p:cNvPr id="68" name="Group 67"/>
          <p:cNvGrpSpPr/>
          <p:nvPr/>
        </p:nvGrpSpPr>
        <p:grpSpPr>
          <a:xfrm>
            <a:off x="1242045" y="1395988"/>
            <a:ext cx="3558565" cy="4043389"/>
            <a:chOff x="4494421" y="1105781"/>
            <a:chExt cx="3558565" cy="4043389"/>
          </a:xfrm>
        </p:grpSpPr>
        <p:sp>
          <p:nvSpPr>
            <p:cNvPr id="69" name="TextBox 68"/>
            <p:cNvSpPr txBox="1"/>
            <p:nvPr/>
          </p:nvSpPr>
          <p:spPr>
            <a:xfrm>
              <a:off x="5152608" y="1105781"/>
              <a:ext cx="1358513"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Frederick County</a:t>
              </a:r>
              <a:endParaRPr lang="en-US" sz="1200" b="1" dirty="0">
                <a:latin typeface="Times New Roman" panose="02020603050405020304" pitchFamily="18" charset="0"/>
                <a:cs typeface="Times New Roman" panose="02020603050405020304" pitchFamily="18" charset="0"/>
              </a:endParaRPr>
            </a:p>
          </p:txBody>
        </p:sp>
        <p:sp>
          <p:nvSpPr>
            <p:cNvPr id="70" name="TextBox 69"/>
            <p:cNvSpPr txBox="1"/>
            <p:nvPr/>
          </p:nvSpPr>
          <p:spPr>
            <a:xfrm>
              <a:off x="5572136" y="2543563"/>
              <a:ext cx="1564852"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Montgomery County</a:t>
              </a:r>
              <a:endParaRPr lang="en-US" sz="1200" b="1" dirty="0">
                <a:latin typeface="Times New Roman" panose="02020603050405020304" pitchFamily="18" charset="0"/>
                <a:cs typeface="Times New Roman" panose="02020603050405020304" pitchFamily="18" charset="0"/>
              </a:endParaRPr>
            </a:p>
          </p:txBody>
        </p:sp>
        <p:sp>
          <p:nvSpPr>
            <p:cNvPr id="71" name="TextBox 70"/>
            <p:cNvSpPr txBox="1"/>
            <p:nvPr/>
          </p:nvSpPr>
          <p:spPr>
            <a:xfrm>
              <a:off x="4494421" y="2633607"/>
              <a:ext cx="780983"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Loudoun</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72" name="TextBox 71"/>
            <p:cNvSpPr txBox="1"/>
            <p:nvPr/>
          </p:nvSpPr>
          <p:spPr>
            <a:xfrm>
              <a:off x="6843919" y="3373440"/>
              <a:ext cx="482824"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D.C.</a:t>
              </a:r>
              <a:endParaRPr lang="en-US" sz="1200" b="1" dirty="0">
                <a:latin typeface="Times New Roman" panose="02020603050405020304" pitchFamily="18" charset="0"/>
                <a:cs typeface="Times New Roman" panose="02020603050405020304" pitchFamily="18" charset="0"/>
              </a:endParaRPr>
            </a:p>
          </p:txBody>
        </p:sp>
        <p:sp>
          <p:nvSpPr>
            <p:cNvPr id="73" name="TextBox 72"/>
            <p:cNvSpPr txBox="1"/>
            <p:nvPr/>
          </p:nvSpPr>
          <p:spPr>
            <a:xfrm>
              <a:off x="7382610" y="3217762"/>
              <a:ext cx="670376" cy="646331"/>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Prince</a:t>
              </a:r>
            </a:p>
            <a:p>
              <a:r>
                <a:rPr lang="en-US" sz="1200" b="1" dirty="0" smtClean="0">
                  <a:latin typeface="Times New Roman" panose="02020603050405020304" pitchFamily="18" charset="0"/>
                  <a:cs typeface="Times New Roman" panose="02020603050405020304" pitchFamily="18" charset="0"/>
                </a:rPr>
                <a:t>George</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74" name="TextBox 73"/>
            <p:cNvSpPr txBox="1"/>
            <p:nvPr/>
          </p:nvSpPr>
          <p:spPr>
            <a:xfrm>
              <a:off x="6636819" y="4872171"/>
              <a:ext cx="1286051" cy="276999"/>
            </a:xfrm>
            <a:prstGeom prst="rect">
              <a:avLst/>
            </a:prstGeom>
            <a:noFill/>
          </p:spPr>
          <p:txBody>
            <a:bodyPr wrap="square" rtlCol="0">
              <a:spAutoFit/>
            </a:bodyPr>
            <a:lstStyle/>
            <a:p>
              <a:r>
                <a:rPr lang="en-US" sz="1200" b="1" dirty="0" smtClean="0">
                  <a:latin typeface="Times New Roman" panose="02020603050405020304" pitchFamily="18" charset="0"/>
                  <a:cs typeface="Times New Roman" panose="02020603050405020304" pitchFamily="18" charset="0"/>
                </a:rPr>
                <a:t>Charles County</a:t>
              </a:r>
              <a:endParaRPr lang="en-US" sz="1200" b="1" dirty="0">
                <a:latin typeface="Times New Roman" panose="02020603050405020304" pitchFamily="18" charset="0"/>
                <a:cs typeface="Times New Roman" panose="02020603050405020304" pitchFamily="18" charset="0"/>
              </a:endParaRPr>
            </a:p>
          </p:txBody>
        </p:sp>
        <p:sp>
          <p:nvSpPr>
            <p:cNvPr id="75" name="TextBox 74"/>
            <p:cNvSpPr txBox="1"/>
            <p:nvPr/>
          </p:nvSpPr>
          <p:spPr>
            <a:xfrm>
              <a:off x="6071952" y="3857143"/>
              <a:ext cx="673582"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Fairfax</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76" name="TextBox 75"/>
            <p:cNvSpPr txBox="1"/>
            <p:nvPr/>
          </p:nvSpPr>
          <p:spPr>
            <a:xfrm>
              <a:off x="5474811" y="4225840"/>
              <a:ext cx="714106" cy="646331"/>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Prince</a:t>
              </a:r>
            </a:p>
            <a:p>
              <a:r>
                <a:rPr lang="en-US" sz="1200" b="1" dirty="0" smtClean="0">
                  <a:latin typeface="Times New Roman" panose="02020603050405020304" pitchFamily="18" charset="0"/>
                  <a:cs typeface="Times New Roman" panose="02020603050405020304" pitchFamily="18" charset="0"/>
                </a:rPr>
                <a:t>William</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grpSp>
      <p:grpSp>
        <p:nvGrpSpPr>
          <p:cNvPr id="89" name="Group 88"/>
          <p:cNvGrpSpPr/>
          <p:nvPr/>
        </p:nvGrpSpPr>
        <p:grpSpPr>
          <a:xfrm>
            <a:off x="104586" y="4917651"/>
            <a:ext cx="1888259" cy="1320339"/>
            <a:chOff x="261773" y="5005656"/>
            <a:chExt cx="1888259" cy="1320339"/>
          </a:xfrm>
        </p:grpSpPr>
        <p:sp>
          <p:nvSpPr>
            <p:cNvPr id="49" name="Rectangle 48"/>
            <p:cNvSpPr/>
            <p:nvPr/>
          </p:nvSpPr>
          <p:spPr>
            <a:xfrm>
              <a:off x="331758" y="5544755"/>
              <a:ext cx="320723" cy="140648"/>
            </a:xfrm>
            <a:prstGeom prst="rect">
              <a:avLst/>
            </a:prstGeom>
            <a:solidFill>
              <a:srgbClr val="D8D939"/>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50" name="Rectangle 49"/>
            <p:cNvSpPr/>
            <p:nvPr/>
          </p:nvSpPr>
          <p:spPr>
            <a:xfrm>
              <a:off x="331758" y="5740309"/>
              <a:ext cx="320723" cy="140648"/>
            </a:xfrm>
            <a:prstGeom prst="rect">
              <a:avLst/>
            </a:prstGeom>
            <a:solidFill>
              <a:srgbClr val="9E6C1D"/>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52" name="TextBox 51"/>
            <p:cNvSpPr txBox="1"/>
            <p:nvPr/>
          </p:nvSpPr>
          <p:spPr>
            <a:xfrm>
              <a:off x="713420" y="5284179"/>
              <a:ext cx="644728" cy="246221"/>
            </a:xfrm>
            <a:prstGeom prst="rect">
              <a:avLst/>
            </a:prstGeom>
            <a:noFill/>
          </p:spPr>
          <p:txBody>
            <a:bodyPr wrap="none" rtlCol="0">
              <a:spAutoFit/>
            </a:bodyPr>
            <a:lstStyle/>
            <a:p>
              <a:r>
                <a:rPr lang="en-US" sz="1000" dirty="0">
                  <a:latin typeface="Times New Roman" panose="02020603050405020304" pitchFamily="18" charset="0"/>
                  <a:cs typeface="Times New Roman" panose="02020603050405020304" pitchFamily="18" charset="0"/>
                </a:rPr>
                <a:t>Forested</a:t>
              </a:r>
            </a:p>
          </p:txBody>
        </p:sp>
        <p:sp>
          <p:nvSpPr>
            <p:cNvPr id="53" name="TextBox 52"/>
            <p:cNvSpPr txBox="1"/>
            <p:nvPr/>
          </p:nvSpPr>
          <p:spPr>
            <a:xfrm>
              <a:off x="713420" y="5479424"/>
              <a:ext cx="829073" cy="246221"/>
            </a:xfrm>
            <a:prstGeom prst="rect">
              <a:avLst/>
            </a:prstGeom>
            <a:noFill/>
          </p:spPr>
          <p:txBody>
            <a:bodyPr wrap="none" rtlCol="0">
              <a:spAutoFit/>
            </a:bodyPr>
            <a:lstStyle/>
            <a:p>
              <a:r>
                <a:rPr lang="en-US" sz="1000" dirty="0">
                  <a:latin typeface="Times New Roman" panose="02020603050405020304" pitchFamily="18" charset="0"/>
                  <a:cs typeface="Times New Roman" panose="02020603050405020304" pitchFamily="18" charset="0"/>
                </a:rPr>
                <a:t>Pasture/Hay</a:t>
              </a:r>
            </a:p>
          </p:txBody>
        </p:sp>
        <p:sp>
          <p:nvSpPr>
            <p:cNvPr id="54" name="TextBox 53"/>
            <p:cNvSpPr txBox="1"/>
            <p:nvPr/>
          </p:nvSpPr>
          <p:spPr>
            <a:xfrm>
              <a:off x="713420" y="5686243"/>
              <a:ext cx="715260" cy="246221"/>
            </a:xfrm>
            <a:prstGeom prst="rect">
              <a:avLst/>
            </a:prstGeom>
            <a:noFill/>
          </p:spPr>
          <p:txBody>
            <a:bodyPr wrap="none" rtlCol="0">
              <a:spAutoFit/>
            </a:bodyPr>
            <a:lstStyle/>
            <a:p>
              <a:r>
                <a:rPr lang="en-US" sz="1000" dirty="0">
                  <a:latin typeface="Times New Roman" panose="02020603050405020304" pitchFamily="18" charset="0"/>
                  <a:cs typeface="Times New Roman" panose="02020603050405020304" pitchFamily="18" charset="0"/>
                </a:rPr>
                <a:t>Row Crop</a:t>
              </a:r>
            </a:p>
          </p:txBody>
        </p:sp>
        <p:sp>
          <p:nvSpPr>
            <p:cNvPr id="55" name="TextBox 54"/>
            <p:cNvSpPr txBox="1"/>
            <p:nvPr/>
          </p:nvSpPr>
          <p:spPr>
            <a:xfrm>
              <a:off x="713420" y="5875702"/>
              <a:ext cx="1436612"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Low/High Development</a:t>
              </a:r>
              <a:endParaRPr lang="en-US" sz="1000" dirty="0">
                <a:latin typeface="Times New Roman" panose="02020603050405020304" pitchFamily="18" charset="0"/>
                <a:cs typeface="Times New Roman" panose="02020603050405020304" pitchFamily="18" charset="0"/>
              </a:endParaRPr>
            </a:p>
          </p:txBody>
        </p:sp>
        <p:sp>
          <p:nvSpPr>
            <p:cNvPr id="79" name="Rectangle 78"/>
            <p:cNvSpPr/>
            <p:nvPr/>
          </p:nvSpPr>
          <p:spPr>
            <a:xfrm>
              <a:off x="331758" y="5935863"/>
              <a:ext cx="320723" cy="140648"/>
            </a:xfrm>
            <a:prstGeom prst="rect">
              <a:avLst/>
            </a:prstGeom>
            <a:gradFill flip="none" rotWithShape="1">
              <a:gsLst>
                <a:gs pos="17000">
                  <a:srgbClr val="E4B3AD"/>
                </a:gs>
                <a:gs pos="49000">
                  <a:srgbClr val="E50304"/>
                </a:gs>
                <a:gs pos="79000">
                  <a:srgbClr val="B40F17"/>
                </a:gs>
              </a:gsLst>
              <a:lin ang="0" scaled="1"/>
              <a:tileRect/>
            </a:gra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80" name="Rectangle 79"/>
            <p:cNvSpPr/>
            <p:nvPr/>
          </p:nvSpPr>
          <p:spPr>
            <a:xfrm>
              <a:off x="331758" y="6131415"/>
              <a:ext cx="320723" cy="140648"/>
            </a:xfrm>
            <a:prstGeom prst="rect">
              <a:avLst/>
            </a:prstGeom>
            <a:gradFill flip="none" rotWithShape="1">
              <a:gsLst>
                <a:gs pos="17000">
                  <a:srgbClr val="B5DADE"/>
                </a:gs>
                <a:gs pos="79000">
                  <a:srgbClr val="4E679E"/>
                </a:gs>
              </a:gsLst>
              <a:lin ang="0" scaled="1"/>
              <a:tileRect/>
            </a:gra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81" name="TextBox 80"/>
            <p:cNvSpPr txBox="1"/>
            <p:nvPr/>
          </p:nvSpPr>
          <p:spPr>
            <a:xfrm>
              <a:off x="710374" y="6079774"/>
              <a:ext cx="1332416" cy="246221"/>
            </a:xfrm>
            <a:prstGeom prst="rect">
              <a:avLst/>
            </a:prstGeom>
            <a:noFill/>
          </p:spPr>
          <p:txBody>
            <a:bodyPr wrap="none" rtlCol="0">
              <a:spAutoFit/>
            </a:bodyPr>
            <a:lstStyle/>
            <a:p>
              <a:r>
                <a:rPr lang="en-US" sz="1000" dirty="0" smtClean="0">
                  <a:latin typeface="Times New Roman" panose="02020603050405020304" pitchFamily="18" charset="0"/>
                  <a:cs typeface="Times New Roman" panose="02020603050405020304" pitchFamily="18" charset="0"/>
                </a:rPr>
                <a:t>Wetlands/Open Water</a:t>
              </a:r>
              <a:endParaRPr lang="en-US" sz="1000" dirty="0">
                <a:latin typeface="Times New Roman" panose="02020603050405020304" pitchFamily="18" charset="0"/>
                <a:cs typeface="Times New Roman" panose="02020603050405020304" pitchFamily="18" charset="0"/>
              </a:endParaRPr>
            </a:p>
          </p:txBody>
        </p:sp>
        <p:sp>
          <p:nvSpPr>
            <p:cNvPr id="82" name="Rectangle 81"/>
            <p:cNvSpPr/>
            <p:nvPr/>
          </p:nvSpPr>
          <p:spPr>
            <a:xfrm>
              <a:off x="329108" y="5349201"/>
              <a:ext cx="320723" cy="140648"/>
            </a:xfrm>
            <a:prstGeom prst="rect">
              <a:avLst/>
            </a:prstGeom>
            <a:gradFill flip="none" rotWithShape="1">
              <a:gsLst>
                <a:gs pos="17000">
                  <a:srgbClr val="6CA760"/>
                </a:gs>
                <a:gs pos="79000">
                  <a:srgbClr val="145B23"/>
                </a:gs>
              </a:gsLst>
              <a:lin ang="0" scaled="1"/>
              <a:tileRect/>
            </a:gra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83" name="TextBox 82"/>
            <p:cNvSpPr txBox="1"/>
            <p:nvPr/>
          </p:nvSpPr>
          <p:spPr>
            <a:xfrm>
              <a:off x="419822" y="5005656"/>
              <a:ext cx="824265"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Landuse</a:t>
              </a:r>
              <a:r>
                <a:rPr lang="en-US" sz="1200" b="1" baseline="30000" dirty="0" smtClean="0">
                  <a:latin typeface="Times New Roman" panose="02020603050405020304" pitchFamily="18" charset="0"/>
                  <a:cs typeface="Times New Roman" panose="02020603050405020304" pitchFamily="18" charset="0"/>
                </a:rPr>
                <a:t>1</a:t>
              </a:r>
              <a:endParaRPr lang="en-US" sz="1200" b="1" baseline="30000" dirty="0">
                <a:latin typeface="Times New Roman" panose="02020603050405020304" pitchFamily="18" charset="0"/>
                <a:cs typeface="Times New Roman" panose="02020603050405020304" pitchFamily="18" charset="0"/>
              </a:endParaRPr>
            </a:p>
          </p:txBody>
        </p:sp>
        <p:sp>
          <p:nvSpPr>
            <p:cNvPr id="88" name="Rectangle 87"/>
            <p:cNvSpPr/>
            <p:nvPr/>
          </p:nvSpPr>
          <p:spPr>
            <a:xfrm>
              <a:off x="261773" y="5020219"/>
              <a:ext cx="1839032" cy="130577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TextBox 89"/>
          <p:cNvSpPr txBox="1"/>
          <p:nvPr/>
        </p:nvSpPr>
        <p:spPr>
          <a:xfrm>
            <a:off x="1192568" y="6417838"/>
            <a:ext cx="2186863" cy="461665"/>
          </a:xfrm>
          <a:prstGeom prst="rect">
            <a:avLst/>
          </a:prstGeom>
          <a:noFill/>
        </p:spPr>
        <p:txBody>
          <a:bodyPr wrap="square" rtlCol="0">
            <a:spAutoFit/>
          </a:bodyPr>
          <a:lstStyle/>
          <a:p>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Landuse and percent impervious from 2011 National Land </a:t>
            </a:r>
            <a:r>
              <a:rPr lang="en-US" sz="800" dirty="0">
                <a:solidFill>
                  <a:prstClr val="black"/>
                </a:solidFill>
                <a:latin typeface="Times New Roman" panose="02020603050405020304" pitchFamily="18" charset="0"/>
                <a:cs typeface="Times New Roman" panose="02020603050405020304" pitchFamily="18" charset="0"/>
              </a:rPr>
              <a:t>Cover Dataset. http://www.mrlc.gov/nlcd2011.php</a:t>
            </a:r>
            <a:endParaRPr lang="en-US" sz="800" dirty="0" smtClean="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2997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Metro Washington COG:</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Septic System Density</a:t>
            </a:r>
          </a:p>
        </p:txBody>
      </p:sp>
      <p:sp>
        <p:nvSpPr>
          <p:cNvPr id="8" name="TextBox 7"/>
          <p:cNvSpPr txBox="1"/>
          <p:nvPr/>
        </p:nvSpPr>
        <p:spPr>
          <a:xfrm>
            <a:off x="5152608" y="1105781"/>
            <a:ext cx="1358513"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Frederick County</a:t>
            </a:r>
            <a:endParaRPr lang="en-US" sz="12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5572136" y="2543563"/>
            <a:ext cx="1564852"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Montgomery County</a:t>
            </a:r>
            <a:endParaRPr lang="en-US" sz="12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4494421" y="2633607"/>
            <a:ext cx="780983"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Loudoun</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6843919" y="3373440"/>
            <a:ext cx="482824" cy="276999"/>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D.C.</a:t>
            </a:r>
            <a:endParaRPr lang="en-US" sz="1200"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7382610" y="3217762"/>
            <a:ext cx="670376" cy="646331"/>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Prince</a:t>
            </a:r>
          </a:p>
          <a:p>
            <a:r>
              <a:rPr lang="en-US" sz="1200" b="1" dirty="0" smtClean="0">
                <a:latin typeface="Times New Roman" panose="02020603050405020304" pitchFamily="18" charset="0"/>
                <a:cs typeface="Times New Roman" panose="02020603050405020304" pitchFamily="18" charset="0"/>
              </a:rPr>
              <a:t>George</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6636819" y="4872171"/>
            <a:ext cx="1286051" cy="276999"/>
          </a:xfrm>
          <a:prstGeom prst="rect">
            <a:avLst/>
          </a:prstGeom>
          <a:noFill/>
        </p:spPr>
        <p:txBody>
          <a:bodyPr wrap="square" rtlCol="0">
            <a:spAutoFit/>
          </a:bodyPr>
          <a:lstStyle/>
          <a:p>
            <a:r>
              <a:rPr lang="en-US" sz="1200" b="1" dirty="0" smtClean="0">
                <a:latin typeface="Times New Roman" panose="02020603050405020304" pitchFamily="18" charset="0"/>
                <a:cs typeface="Times New Roman" panose="02020603050405020304" pitchFamily="18" charset="0"/>
              </a:rPr>
              <a:t>Charles County</a:t>
            </a:r>
            <a:endParaRPr lang="en-US" sz="1200"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6071952" y="3857143"/>
            <a:ext cx="673582" cy="461665"/>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Fairfax</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5474811" y="4225840"/>
            <a:ext cx="714106" cy="646331"/>
          </a:xfrm>
          <a:prstGeom prst="rect">
            <a:avLst/>
          </a:prstGeom>
          <a:noFill/>
        </p:spPr>
        <p:txBody>
          <a:bodyPr wrap="none" rtlCol="0">
            <a:spAutoFit/>
          </a:bodyPr>
          <a:lstStyle/>
          <a:p>
            <a:r>
              <a:rPr lang="en-US" sz="1200" b="1" dirty="0" smtClean="0">
                <a:latin typeface="Times New Roman" panose="02020603050405020304" pitchFamily="18" charset="0"/>
                <a:cs typeface="Times New Roman" panose="02020603050405020304" pitchFamily="18" charset="0"/>
              </a:rPr>
              <a:t>Prince</a:t>
            </a:r>
          </a:p>
          <a:p>
            <a:r>
              <a:rPr lang="en-US" sz="1200" b="1" dirty="0" smtClean="0">
                <a:latin typeface="Times New Roman" panose="02020603050405020304" pitchFamily="18" charset="0"/>
                <a:cs typeface="Times New Roman" panose="02020603050405020304" pitchFamily="18" charset="0"/>
              </a:rPr>
              <a:t>William</a:t>
            </a:r>
          </a:p>
          <a:p>
            <a:r>
              <a:rPr lang="en-US" sz="1200" b="1" dirty="0" smtClean="0">
                <a:latin typeface="Times New Roman" panose="02020603050405020304" pitchFamily="18" charset="0"/>
                <a:cs typeface="Times New Roman" panose="02020603050405020304" pitchFamily="18" charset="0"/>
              </a:rPr>
              <a:t>County</a:t>
            </a:r>
            <a:endParaRPr lang="en-US" sz="1200" b="1" dirty="0">
              <a:latin typeface="Times New Roman" panose="02020603050405020304" pitchFamily="18" charset="0"/>
              <a:cs typeface="Times New Roman" panose="02020603050405020304" pitchFamily="18" charset="0"/>
            </a:endParaRPr>
          </a:p>
        </p:txBody>
      </p:sp>
      <p:grpSp>
        <p:nvGrpSpPr>
          <p:cNvPr id="10" name="Group 9"/>
          <p:cNvGrpSpPr/>
          <p:nvPr/>
        </p:nvGrpSpPr>
        <p:grpSpPr>
          <a:xfrm>
            <a:off x="2556507" y="4479624"/>
            <a:ext cx="2257333" cy="1774139"/>
            <a:chOff x="2286000" y="4436977"/>
            <a:chExt cx="2257333" cy="1774139"/>
          </a:xfrm>
        </p:grpSpPr>
        <p:grpSp>
          <p:nvGrpSpPr>
            <p:cNvPr id="13" name="Group 12"/>
            <p:cNvGrpSpPr/>
            <p:nvPr/>
          </p:nvGrpSpPr>
          <p:grpSpPr>
            <a:xfrm>
              <a:off x="2286000" y="4436977"/>
              <a:ext cx="2257333" cy="1774139"/>
              <a:chOff x="2286000" y="4436977"/>
              <a:chExt cx="2257333" cy="1774139"/>
            </a:xfrm>
          </p:grpSpPr>
          <p:sp>
            <p:nvSpPr>
              <p:cNvPr id="12" name="Rectangle 11"/>
              <p:cNvSpPr/>
              <p:nvPr/>
            </p:nvSpPr>
            <p:spPr>
              <a:xfrm>
                <a:off x="2286000" y="4436977"/>
                <a:ext cx="2257333" cy="17741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2350210" y="5880345"/>
                <a:ext cx="2130350" cy="223343"/>
              </a:xfrm>
              <a:prstGeom prst="rect">
                <a:avLst/>
              </a:prstGeom>
              <a:ln>
                <a:solidFill>
                  <a:schemeClr val="tx1"/>
                </a:solidFill>
              </a:ln>
            </p:spPr>
          </p:pic>
          <p:sp>
            <p:nvSpPr>
              <p:cNvPr id="27" name="TextBox 26"/>
              <p:cNvSpPr txBox="1"/>
              <p:nvPr/>
            </p:nvSpPr>
            <p:spPr>
              <a:xfrm>
                <a:off x="2479955" y="5333696"/>
                <a:ext cx="1869423" cy="307777"/>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Septic System Density</a:t>
                </a:r>
                <a:endParaRPr lang="en-US" sz="1400" b="1" dirty="0">
                  <a:latin typeface="Times New Roman" panose="02020603050405020304" pitchFamily="18" charset="0"/>
                  <a:cs typeface="Times New Roman" panose="02020603050405020304" pitchFamily="18" charset="0"/>
                </a:endParaRPr>
              </a:p>
            </p:txBody>
          </p:sp>
          <p:sp>
            <p:nvSpPr>
              <p:cNvPr id="29" name="TextBox 28"/>
              <p:cNvSpPr txBox="1"/>
              <p:nvPr/>
            </p:nvSpPr>
            <p:spPr>
              <a:xfrm>
                <a:off x="2286000" y="5584202"/>
                <a:ext cx="47481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Low</a:t>
                </a:r>
                <a:endParaRPr lang="en-US" sz="1200" dirty="0">
                  <a:latin typeface="Times New Roman" panose="02020603050405020304" pitchFamily="18" charset="0"/>
                  <a:cs typeface="Times New Roman" panose="02020603050405020304" pitchFamily="18" charset="0"/>
                </a:endParaRPr>
              </a:p>
            </p:txBody>
          </p:sp>
          <p:sp>
            <p:nvSpPr>
              <p:cNvPr id="30" name="TextBox 29"/>
              <p:cNvSpPr txBox="1"/>
              <p:nvPr/>
            </p:nvSpPr>
            <p:spPr>
              <a:xfrm>
                <a:off x="4050890" y="5584202"/>
                <a:ext cx="49244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High</a:t>
                </a:r>
                <a:endParaRPr lang="en-US" sz="1200" dirty="0">
                  <a:latin typeface="Times New Roman" panose="02020603050405020304" pitchFamily="18" charset="0"/>
                  <a:cs typeface="Times New Roman" panose="02020603050405020304" pitchFamily="18" charset="0"/>
                </a:endParaRPr>
              </a:p>
            </p:txBody>
          </p:sp>
          <p:cxnSp>
            <p:nvCxnSpPr>
              <p:cNvPr id="11" name="Straight Arrow Connector 10"/>
              <p:cNvCxnSpPr/>
              <p:nvPr/>
            </p:nvCxnSpPr>
            <p:spPr>
              <a:xfrm>
                <a:off x="2760810" y="5722702"/>
                <a:ext cx="1290080"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79955" y="4578264"/>
              <a:ext cx="494279" cy="628933"/>
            </a:xfrm>
            <a:prstGeom prst="rect">
              <a:avLst/>
            </a:prstGeom>
          </p:spPr>
        </p:pic>
        <p:sp>
          <p:nvSpPr>
            <p:cNvPr id="26" name="TextBox 25"/>
            <p:cNvSpPr txBox="1"/>
            <p:nvPr/>
          </p:nvSpPr>
          <p:spPr>
            <a:xfrm>
              <a:off x="2974234" y="4645327"/>
              <a:ext cx="1194558" cy="523220"/>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Difficult Run</a:t>
              </a:r>
            </a:p>
            <a:p>
              <a:r>
                <a:rPr lang="en-US" sz="1400" b="1" dirty="0" smtClean="0">
                  <a:latin typeface="Times New Roman" panose="02020603050405020304" pitchFamily="18" charset="0"/>
                  <a:cs typeface="Times New Roman" panose="02020603050405020304" pitchFamily="18" charset="0"/>
                </a:rPr>
                <a:t>Watershed</a:t>
              </a:r>
              <a:endParaRPr lang="en-US" sz="1400" b="1" dirty="0">
                <a:latin typeface="Times New Roman" panose="02020603050405020304" pitchFamily="18" charset="0"/>
                <a:cs typeface="Times New Roman" panose="02020603050405020304" pitchFamily="18" charset="0"/>
              </a:endParaRPr>
            </a:p>
          </p:txBody>
        </p:sp>
      </p:grpSp>
      <p:sp>
        <p:nvSpPr>
          <p:cNvPr id="31" name="Rectangle 30"/>
          <p:cNvSpPr/>
          <p:nvPr/>
        </p:nvSpPr>
        <p:spPr>
          <a:xfrm>
            <a:off x="157166" y="1163174"/>
            <a:ext cx="4257667" cy="534130"/>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latin typeface="Times New Roman" panose="02020603050405020304" pitchFamily="18" charset="0"/>
                <a:cs typeface="Times New Roman" panose="02020603050405020304" pitchFamily="18" charset="0"/>
              </a:rPr>
              <a:t>Septic system density</a:t>
            </a:r>
            <a:r>
              <a:rPr lang="en-US" sz="1200" dirty="0" smtClean="0">
                <a:solidFill>
                  <a:schemeClr val="tx1"/>
                </a:solidFill>
                <a:latin typeface="Times New Roman" panose="02020603050405020304" pitchFamily="18" charset="0"/>
                <a:cs typeface="Times New Roman" panose="02020603050405020304" pitchFamily="18" charset="0"/>
              </a:rPr>
              <a:t> = </a:t>
            </a:r>
          </a:p>
          <a:p>
            <a:pPr algn="ctr"/>
            <a:r>
              <a:rPr lang="en-US" sz="1200" dirty="0" smtClean="0">
                <a:solidFill>
                  <a:schemeClr val="tx1"/>
                </a:solidFill>
                <a:latin typeface="Times New Roman" panose="02020603050405020304" pitchFamily="18" charset="0"/>
                <a:cs typeface="Times New Roman" panose="02020603050405020304" pitchFamily="18" charset="0"/>
              </a:rPr>
              <a:t>(total population in 2010) * (% of population on septic in 1990</a:t>
            </a:r>
            <a:r>
              <a:rPr lang="en-US" sz="1200" baseline="30000" dirty="0" smtClean="0">
                <a:solidFill>
                  <a:schemeClr val="tx1"/>
                </a:solidFill>
                <a:latin typeface="Times New Roman" panose="02020603050405020304" pitchFamily="18" charset="0"/>
                <a:cs typeface="Times New Roman" panose="02020603050405020304" pitchFamily="18" charset="0"/>
              </a:rPr>
              <a:t>1</a:t>
            </a:r>
            <a:r>
              <a:rPr lang="en-US" sz="1200" dirty="0" smtClean="0">
                <a:solidFill>
                  <a:schemeClr val="tx1"/>
                </a:solidFill>
                <a:latin typeface="Times New Roman" panose="02020603050405020304" pitchFamily="18" charset="0"/>
                <a:cs typeface="Times New Roman" panose="02020603050405020304" pitchFamily="18" charset="0"/>
              </a:rPr>
              <a:t>)</a:t>
            </a:r>
            <a:endParaRPr lang="en-US" sz="1200" baseline="30000" dirty="0">
              <a:solidFill>
                <a:srgbClr val="996633"/>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5275404" y="6370902"/>
            <a:ext cx="3871308" cy="523220"/>
          </a:xfrm>
          <a:prstGeom prst="rect">
            <a:avLst/>
          </a:prstGeom>
          <a:noFill/>
        </p:spPr>
        <p:txBody>
          <a:bodyPr wrap="square" rtlCol="0">
            <a:spAutoFit/>
          </a:bodyPr>
          <a:lstStyle/>
          <a:p>
            <a:pPr algn="r"/>
            <a:r>
              <a:rPr lang="en-US" sz="700" b="1" dirty="0">
                <a:latin typeface="Times New Roman" panose="02020603050405020304" pitchFamily="18" charset="0"/>
                <a:cs typeface="Times New Roman" panose="02020603050405020304" pitchFamily="18" charset="0"/>
              </a:rPr>
              <a:t>This information is preliminary and is subject to revision. It is being provided to meet the need for timely best science. The information is provided on the condition that neither the U.S. Geological Survey nor the U.S. Government shall be held liable for any damages resulting from the authorized or unauthorized use of the information.</a:t>
            </a:r>
            <a:endParaRPr lang="en-US" sz="700" b="1" dirty="0">
              <a:solidFill>
                <a:prstClr val="black"/>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1097734" y="6418912"/>
            <a:ext cx="2186863" cy="461665"/>
          </a:xfrm>
          <a:prstGeom prst="rect">
            <a:avLst/>
          </a:prstGeom>
          <a:noFill/>
        </p:spPr>
        <p:txBody>
          <a:bodyPr wrap="square" rtlCol="0">
            <a:spAutoFit/>
          </a:bodyPr>
          <a:lstStyle/>
          <a:p>
            <a:pPr eaLnBrk="1" fontAlgn="auto" hangingPunct="1">
              <a:spcBef>
                <a:spcPts val="0"/>
              </a:spcBef>
              <a:spcAft>
                <a:spcPts val="0"/>
              </a:spcAft>
            </a:pPr>
            <a:r>
              <a:rPr lang="en-US" sz="800" baseline="30000" dirty="0" smtClean="0">
                <a:solidFill>
                  <a:prstClr val="black"/>
                </a:solidFill>
                <a:latin typeface="Times New Roman" panose="02020603050405020304" pitchFamily="18" charset="0"/>
                <a:cs typeface="Times New Roman" panose="02020603050405020304" pitchFamily="18" charset="0"/>
              </a:rPr>
              <a:t>1</a:t>
            </a:r>
            <a:r>
              <a:rPr lang="en-US" sz="800" dirty="0" smtClean="0">
                <a:solidFill>
                  <a:prstClr val="black"/>
                </a:solidFill>
                <a:latin typeface="Times New Roman" panose="02020603050405020304" pitchFamily="18" charset="0"/>
                <a:cs typeface="Times New Roman" panose="02020603050405020304" pitchFamily="18" charset="0"/>
              </a:rPr>
              <a:t>1990 septic ratio = (person per household * housing units with septic) / total population. Values based on U.S. Census data.</a:t>
            </a:r>
            <a:endParaRPr lang="en-US" sz="800" dirty="0" smtClean="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362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9144000" cy="6400800"/>
          </a:xfrm>
          <a:prstGeom prst="rect">
            <a:avLst/>
          </a:prstGeom>
        </p:spPr>
      </p:pic>
      <p:sp>
        <p:nvSpPr>
          <p:cNvPr id="4" name="Rectangle 3"/>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6" name="Picture 1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5" name="Rectangle 4"/>
          <p:cNvSpPr/>
          <p:nvPr/>
        </p:nvSpPr>
        <p:spPr>
          <a:xfrm>
            <a:off x="0" y="0"/>
            <a:ext cx="9144000" cy="639273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3579421" y="2450201"/>
            <a:ext cx="2355701" cy="82655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Nitrate concentrations from two watersheds with a high septic system density do not show seasonal variability or stormflow responses expected from inputs of N from fertilizer.</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27" name="Rectangle 26"/>
          <p:cNvSpPr/>
          <p:nvPr/>
        </p:nvSpPr>
        <p:spPr>
          <a:xfrm rot="16200000">
            <a:off x="2293475" y="3357980"/>
            <a:ext cx="2069844" cy="25428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Evidence of Septic Leachate</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579420" y="3433555"/>
            <a:ext cx="2355701" cy="37872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Nitrate isotopes are suggestive of septic system effluent.</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3588453" y="3969081"/>
            <a:ext cx="2355701" cy="55096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In general, nitrogen mass balances show septic system effluent to be a greater input than fertilizer leachate.</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4348480" y="632898"/>
            <a:ext cx="2895906" cy="362202"/>
          </a:xfrm>
          <a:prstGeom prst="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Empirical nitrate concentrations are significantly correlated with septic system density.</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25" name="Rectangle 24"/>
          <p:cNvSpPr/>
          <p:nvPr/>
        </p:nvSpPr>
        <p:spPr>
          <a:xfrm>
            <a:off x="4888685" y="1097604"/>
            <a:ext cx="2355701" cy="12052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Although there tends to be a greater potential for fertilizer application in areas underlain by septic systems, septic system effluent appears to be the dominant source of nitrogen in Difficult Run and in similar Fairfax County watersheds.</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35" name="Rectangle 34"/>
          <p:cNvSpPr/>
          <p:nvPr/>
        </p:nvSpPr>
        <p:spPr>
          <a:xfrm>
            <a:off x="3201255" y="4612574"/>
            <a:ext cx="4986779" cy="448170"/>
          </a:xfrm>
          <a:prstGeom prst="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Nitrogen concentrations and loads have increased at the Difficult Run downstream monitoring location</a:t>
            </a:r>
            <a:r>
              <a:rPr lang="en-US" sz="1000" baseline="30000" dirty="0" smtClean="0">
                <a:solidFill>
                  <a:schemeClr val="tx1"/>
                </a:solidFill>
                <a:latin typeface="Times New Roman" panose="02020603050405020304" pitchFamily="18" charset="0"/>
                <a:cs typeface="Times New Roman" panose="02020603050405020304" pitchFamily="18" charset="0"/>
              </a:rPr>
              <a:t>1</a:t>
            </a:r>
            <a:r>
              <a:rPr lang="en-US" sz="1000" dirty="0" smtClean="0">
                <a:solidFill>
                  <a:schemeClr val="tx1"/>
                </a:solidFill>
                <a:latin typeface="Times New Roman" panose="02020603050405020304" pitchFamily="18" charset="0"/>
                <a:cs typeface="Times New Roman" panose="02020603050405020304" pitchFamily="18" charset="0"/>
              </a:rPr>
              <a:t>.</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26" name="Rectangle 25"/>
          <p:cNvSpPr/>
          <p:nvPr/>
        </p:nvSpPr>
        <p:spPr>
          <a:xfrm rot="16200000">
            <a:off x="3951853" y="1494231"/>
            <a:ext cx="1205280" cy="412026"/>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Septic Effluent vs Fertilizer Leachate</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37" name="Rectangle 36"/>
          <p:cNvSpPr/>
          <p:nvPr/>
        </p:nvSpPr>
        <p:spPr>
          <a:xfrm>
            <a:off x="435896" y="2642182"/>
            <a:ext cx="1554508" cy="553998"/>
          </a:xfrm>
          <a:prstGeom prst="rect">
            <a:avLst/>
          </a:prstGeom>
        </p:spPr>
        <p:txBody>
          <a:bodyPr wrap="square">
            <a:spAutoFit/>
          </a:bodyPr>
          <a:lstStyle/>
          <a:p>
            <a:pPr algn="ctr"/>
            <a:r>
              <a:rPr lang="en-US" sz="1600" dirty="0">
                <a:solidFill>
                  <a:prstClr val="black"/>
                </a:solidFill>
                <a:latin typeface="Times New Roman" panose="02020603050405020304" pitchFamily="18" charset="0"/>
                <a:cs typeface="Times New Roman" panose="02020603050405020304" pitchFamily="18" charset="0"/>
              </a:rPr>
              <a:t>Jimmy Webber</a:t>
            </a:r>
          </a:p>
          <a:p>
            <a:pPr algn="ctr"/>
            <a:r>
              <a:rPr lang="en-US" sz="1400" i="1" dirty="0">
                <a:solidFill>
                  <a:prstClr val="black"/>
                </a:solidFill>
                <a:latin typeface="Times New Roman" panose="02020603050405020304" pitchFamily="18" charset="0"/>
                <a:cs typeface="Times New Roman" panose="02020603050405020304" pitchFamily="18" charset="0"/>
              </a:rPr>
              <a:t>jwebber@usgs.gov</a:t>
            </a:r>
          </a:p>
        </p:txBody>
      </p:sp>
      <p:sp>
        <p:nvSpPr>
          <p:cNvPr id="38" name="Rectangle 37"/>
          <p:cNvSpPr/>
          <p:nvPr/>
        </p:nvSpPr>
        <p:spPr>
          <a:xfrm>
            <a:off x="435445" y="3340204"/>
            <a:ext cx="1555411" cy="461665"/>
          </a:xfrm>
          <a:prstGeom prst="rect">
            <a:avLst/>
          </a:prstGeom>
        </p:spPr>
        <p:txBody>
          <a:bodyPr wrap="square">
            <a:spAutoFit/>
          </a:bodyPr>
          <a:lstStyle/>
          <a:p>
            <a:pPr algn="ctr"/>
            <a:r>
              <a:rPr lang="en-US" sz="1200" dirty="0">
                <a:solidFill>
                  <a:prstClr val="black"/>
                </a:solidFill>
                <a:latin typeface="Times New Roman" panose="02020603050405020304" pitchFamily="18" charset="0"/>
                <a:cs typeface="Times New Roman" panose="02020603050405020304" pitchFamily="18" charset="0"/>
              </a:rPr>
              <a:t>Ken </a:t>
            </a:r>
            <a:r>
              <a:rPr lang="en-US" sz="1200" dirty="0" err="1">
                <a:solidFill>
                  <a:prstClr val="black"/>
                </a:solidFill>
                <a:latin typeface="Times New Roman" panose="02020603050405020304" pitchFamily="18" charset="0"/>
                <a:cs typeface="Times New Roman" panose="02020603050405020304" pitchFamily="18" charset="0"/>
              </a:rPr>
              <a:t>Hyer</a:t>
            </a:r>
            <a:endParaRPr lang="en-US" sz="1200" dirty="0">
              <a:solidFill>
                <a:prstClr val="black"/>
              </a:solidFill>
              <a:latin typeface="Times New Roman" panose="02020603050405020304" pitchFamily="18" charset="0"/>
              <a:cs typeface="Times New Roman" panose="02020603050405020304" pitchFamily="18" charset="0"/>
            </a:endParaRPr>
          </a:p>
          <a:p>
            <a:pPr algn="ctr"/>
            <a:r>
              <a:rPr lang="en-US" sz="1200" i="1" dirty="0">
                <a:solidFill>
                  <a:prstClr val="black"/>
                </a:solidFill>
                <a:latin typeface="Times New Roman" panose="02020603050405020304" pitchFamily="18" charset="0"/>
                <a:cs typeface="Times New Roman" panose="02020603050405020304" pitchFamily="18" charset="0"/>
              </a:rPr>
              <a:t>kenhyer@usgs.gov</a:t>
            </a:r>
          </a:p>
        </p:txBody>
      </p:sp>
      <p:sp>
        <p:nvSpPr>
          <p:cNvPr id="39" name="Rectangle 38"/>
          <p:cNvSpPr/>
          <p:nvPr/>
        </p:nvSpPr>
        <p:spPr>
          <a:xfrm>
            <a:off x="444777" y="3945893"/>
            <a:ext cx="1536746" cy="461665"/>
          </a:xfrm>
          <a:prstGeom prst="rect">
            <a:avLst/>
          </a:prstGeom>
        </p:spPr>
        <p:txBody>
          <a:bodyPr wrap="square">
            <a:spAutoFit/>
          </a:bodyPr>
          <a:lstStyle/>
          <a:p>
            <a:pPr algn="ctr"/>
            <a:r>
              <a:rPr lang="en-US" sz="1200" dirty="0">
                <a:solidFill>
                  <a:prstClr val="black"/>
                </a:solidFill>
                <a:latin typeface="Times New Roman" panose="02020603050405020304" pitchFamily="18" charset="0"/>
                <a:cs typeface="Times New Roman" panose="02020603050405020304" pitchFamily="18" charset="0"/>
              </a:rPr>
              <a:t>John </a:t>
            </a:r>
            <a:r>
              <a:rPr lang="en-US" sz="1200" dirty="0" err="1" smtClean="0">
                <a:solidFill>
                  <a:prstClr val="black"/>
                </a:solidFill>
                <a:latin typeface="Times New Roman" panose="02020603050405020304" pitchFamily="18" charset="0"/>
                <a:cs typeface="Times New Roman" panose="02020603050405020304" pitchFamily="18" charset="0"/>
              </a:rPr>
              <a:t>Jastram</a:t>
            </a:r>
            <a:endParaRPr lang="en-US" sz="1200" dirty="0" smtClean="0">
              <a:solidFill>
                <a:prstClr val="black"/>
              </a:solidFill>
              <a:latin typeface="Times New Roman" panose="02020603050405020304" pitchFamily="18" charset="0"/>
              <a:cs typeface="Times New Roman" panose="02020603050405020304" pitchFamily="18" charset="0"/>
            </a:endParaRPr>
          </a:p>
          <a:p>
            <a:pPr algn="ctr"/>
            <a:r>
              <a:rPr lang="en-US" sz="1200" i="1" dirty="0" smtClean="0">
                <a:solidFill>
                  <a:prstClr val="black"/>
                </a:solidFill>
                <a:latin typeface="Times New Roman" panose="02020603050405020304" pitchFamily="18" charset="0"/>
                <a:cs typeface="Times New Roman" panose="02020603050405020304" pitchFamily="18" charset="0"/>
              </a:rPr>
              <a:t>jdjastra@usgs.gov</a:t>
            </a:r>
            <a:endParaRPr lang="en-US" sz="1200" i="1" dirty="0">
              <a:solidFill>
                <a:prstClr val="black"/>
              </a:solidFill>
              <a:latin typeface="Times New Roman" panose="02020603050405020304" pitchFamily="18" charset="0"/>
              <a:cs typeface="Times New Roman" panose="02020603050405020304" pitchFamily="18" charset="0"/>
            </a:endParaRPr>
          </a:p>
        </p:txBody>
      </p:sp>
      <p:sp>
        <p:nvSpPr>
          <p:cNvPr id="40" name="Rectangle 39"/>
          <p:cNvSpPr/>
          <p:nvPr/>
        </p:nvSpPr>
        <p:spPr>
          <a:xfrm>
            <a:off x="410301" y="4551582"/>
            <a:ext cx="1605698" cy="461665"/>
          </a:xfrm>
          <a:prstGeom prst="rect">
            <a:avLst/>
          </a:prstGeom>
        </p:spPr>
        <p:txBody>
          <a:bodyPr wrap="square">
            <a:spAutoFit/>
          </a:bodyPr>
          <a:lstStyle/>
          <a:p>
            <a:pPr algn="ctr"/>
            <a:r>
              <a:rPr lang="en-US" sz="1200" dirty="0">
                <a:solidFill>
                  <a:prstClr val="black"/>
                </a:solidFill>
                <a:latin typeface="Times New Roman" panose="02020603050405020304" pitchFamily="18" charset="0"/>
                <a:cs typeface="Times New Roman" panose="02020603050405020304" pitchFamily="18" charset="0"/>
              </a:rPr>
              <a:t>JK </a:t>
            </a:r>
            <a:r>
              <a:rPr lang="en-US" sz="1200" dirty="0" err="1" smtClean="0">
                <a:solidFill>
                  <a:prstClr val="black"/>
                </a:solidFill>
                <a:latin typeface="Times New Roman" panose="02020603050405020304" pitchFamily="18" charset="0"/>
                <a:cs typeface="Times New Roman" panose="02020603050405020304" pitchFamily="18" charset="0"/>
              </a:rPr>
              <a:t>Böhlke</a:t>
            </a:r>
            <a:endParaRPr lang="en-US" sz="1200" dirty="0" smtClean="0">
              <a:solidFill>
                <a:prstClr val="black"/>
              </a:solidFill>
              <a:latin typeface="Times New Roman" panose="02020603050405020304" pitchFamily="18" charset="0"/>
              <a:cs typeface="Times New Roman" panose="02020603050405020304" pitchFamily="18" charset="0"/>
            </a:endParaRPr>
          </a:p>
          <a:p>
            <a:pPr algn="ctr"/>
            <a:r>
              <a:rPr lang="en-US" sz="1200" i="1" dirty="0" smtClean="0">
                <a:solidFill>
                  <a:prstClr val="black"/>
                </a:solidFill>
                <a:latin typeface="Times New Roman" panose="02020603050405020304" pitchFamily="18" charset="0"/>
                <a:cs typeface="Times New Roman" panose="02020603050405020304" pitchFamily="18" charset="0"/>
              </a:rPr>
              <a:t>jkbohlke@usgs.gov</a:t>
            </a:r>
            <a:endParaRPr lang="en-US" sz="1200" i="1" dirty="0">
              <a:solidFill>
                <a:prstClr val="black"/>
              </a:solidFill>
              <a:latin typeface="Times New Roman" panose="02020603050405020304" pitchFamily="18" charset="0"/>
              <a:cs typeface="Times New Roman" panose="02020603050405020304" pitchFamily="18" charset="0"/>
            </a:endParaRPr>
          </a:p>
        </p:txBody>
      </p:sp>
      <p:sp>
        <p:nvSpPr>
          <p:cNvPr id="45" name="Rectangle 44"/>
          <p:cNvSpPr/>
          <p:nvPr/>
        </p:nvSpPr>
        <p:spPr>
          <a:xfrm rot="16200000">
            <a:off x="5177527" y="3340759"/>
            <a:ext cx="2068295" cy="29027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Unresolved Questions….</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46" name="Rectangle 45"/>
          <p:cNvSpPr/>
          <p:nvPr/>
        </p:nvSpPr>
        <p:spPr>
          <a:xfrm>
            <a:off x="6479194" y="2425214"/>
            <a:ext cx="1714797" cy="60800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latin typeface="Times New Roman" panose="02020603050405020304" pitchFamily="18" charset="0"/>
                <a:cs typeface="Times New Roman" panose="02020603050405020304" pitchFamily="18" charset="0"/>
              </a:rPr>
              <a:t>How would changes to the septic infrastructure affect water-quality?</a:t>
            </a:r>
          </a:p>
        </p:txBody>
      </p:sp>
      <p:sp>
        <p:nvSpPr>
          <p:cNvPr id="49" name="Rectangle 48"/>
          <p:cNvSpPr/>
          <p:nvPr/>
        </p:nvSpPr>
        <p:spPr>
          <a:xfrm>
            <a:off x="6479194" y="3120313"/>
            <a:ext cx="1708841" cy="5855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How quickly would water-quality respond to changes in </a:t>
            </a:r>
            <a:r>
              <a:rPr lang="en-US" sz="1000" dirty="0" err="1" smtClean="0">
                <a:solidFill>
                  <a:schemeClr val="tx1"/>
                </a:solidFill>
                <a:latin typeface="Times New Roman" panose="02020603050405020304" pitchFamily="18" charset="0"/>
                <a:cs typeface="Times New Roman" panose="02020603050405020304" pitchFamily="18" charset="0"/>
              </a:rPr>
              <a:t>landuse</a:t>
            </a:r>
            <a:r>
              <a:rPr lang="en-US" sz="1000" dirty="0" smtClean="0">
                <a:solidFill>
                  <a:schemeClr val="tx1"/>
                </a:solidFill>
                <a:latin typeface="Times New Roman" panose="02020603050405020304" pitchFamily="18" charset="0"/>
                <a:cs typeface="Times New Roman" panose="02020603050405020304" pitchFamily="18" charset="0"/>
              </a:rPr>
              <a:t>?</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50" name="Rectangle 49"/>
          <p:cNvSpPr/>
          <p:nvPr/>
        </p:nvSpPr>
        <p:spPr>
          <a:xfrm>
            <a:off x="6479194" y="3830471"/>
            <a:ext cx="1708841" cy="68957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latin typeface="Times New Roman" panose="02020603050405020304" pitchFamily="18" charset="0"/>
                <a:cs typeface="Times New Roman" panose="02020603050405020304" pitchFamily="18" charset="0"/>
              </a:rPr>
              <a:t>What are the transport processes and fate of HF-183 within the watershed?</a:t>
            </a:r>
            <a:endParaRPr lang="en-US" sz="1000" dirty="0">
              <a:solidFill>
                <a:schemeClr val="tx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1097734" y="6429731"/>
            <a:ext cx="2103521" cy="461665"/>
          </a:xfrm>
          <a:prstGeom prst="rect">
            <a:avLst/>
          </a:prstGeom>
          <a:noFill/>
        </p:spPr>
        <p:txBody>
          <a:bodyPr wrap="square" rtlCol="0">
            <a:spAutoFit/>
          </a:bodyPr>
          <a:lstStyle/>
          <a:p>
            <a:r>
              <a:rPr lang="en-US" sz="800" baseline="30000" dirty="0" smtClean="0">
                <a:latin typeface="Times New Roman" panose="02020603050405020304" pitchFamily="18" charset="0"/>
                <a:cs typeface="Times New Roman" panose="02020603050405020304" pitchFamily="18" charset="0"/>
              </a:rPr>
              <a:t>1</a:t>
            </a:r>
            <a:r>
              <a:rPr lang="en-US" sz="800" dirty="0" smtClean="0">
                <a:latin typeface="Times New Roman" panose="02020603050405020304" pitchFamily="18" charset="0"/>
                <a:cs typeface="Times New Roman" panose="02020603050405020304" pitchFamily="18" charset="0"/>
              </a:rPr>
              <a:t>Based on long-term WRTDS trends in total nitrogen </a:t>
            </a:r>
            <a:r>
              <a:rPr lang="en-US" sz="800" dirty="0">
                <a:latin typeface="Times New Roman" panose="02020603050405020304" pitchFamily="18" charset="0"/>
                <a:cs typeface="Times New Roman" panose="02020603050405020304" pitchFamily="18" charset="0"/>
              </a:rPr>
              <a:t>and </a:t>
            </a:r>
            <a:r>
              <a:rPr lang="en-US" sz="800" dirty="0" smtClean="0">
                <a:latin typeface="Times New Roman" panose="02020603050405020304" pitchFamily="18" charset="0"/>
                <a:cs typeface="Times New Roman" panose="02020603050405020304" pitchFamily="18" charset="0"/>
              </a:rPr>
              <a:t>nitrate flux and concentration. </a:t>
            </a:r>
            <a:r>
              <a:rPr lang="en-US" sz="800" i="1" dirty="0" smtClean="0">
                <a:latin typeface="Times New Roman" panose="02020603050405020304" pitchFamily="18" charset="0"/>
                <a:cs typeface="Times New Roman" panose="02020603050405020304" pitchFamily="18" charset="0"/>
              </a:rPr>
              <a:t>http://cbrim.er.usgs.gov/index.html</a:t>
            </a:r>
            <a:endParaRPr lang="en-US" sz="800" i="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7598780" y="6394050"/>
            <a:ext cx="1547932" cy="461665"/>
          </a:xfrm>
          <a:prstGeom prst="rect">
            <a:avLst/>
          </a:prstGeom>
          <a:noFill/>
        </p:spPr>
        <p:txBody>
          <a:bodyPr wrap="square" rtlCol="0">
            <a:spAutoFit/>
          </a:bodyPr>
          <a:lstStyle/>
          <a:p>
            <a:pPr algn="r"/>
            <a:r>
              <a:rPr lang="en-US" sz="800" dirty="0">
                <a:latin typeface="Times New Roman" panose="02020603050405020304" pitchFamily="18" charset="0"/>
                <a:cs typeface="Times New Roman" panose="02020603050405020304" pitchFamily="18" charset="0"/>
              </a:rPr>
              <a:t>Preliminary Information-Subject to Revision. Not for Citation or Distribution</a:t>
            </a:r>
            <a:endParaRPr lang="en-US" sz="800" dirty="0">
              <a:solidFill>
                <a:prstClr val="black"/>
              </a:solidFill>
              <a:latin typeface="Times New Roman" panose="02020603050405020304" pitchFamily="18" charset="0"/>
              <a:cs typeface="Times New Roman" panose="02020603050405020304" pitchFamily="18" charset="0"/>
            </a:endParaRPr>
          </a:p>
        </p:txBody>
      </p:sp>
      <p:sp>
        <p:nvSpPr>
          <p:cNvPr id="32" name="Rectangle 31"/>
          <p:cNvSpPr/>
          <p:nvPr/>
        </p:nvSpPr>
        <p:spPr>
          <a:xfrm>
            <a:off x="265249" y="5157271"/>
            <a:ext cx="1895802" cy="461665"/>
          </a:xfrm>
          <a:prstGeom prst="rect">
            <a:avLst/>
          </a:prstGeom>
        </p:spPr>
        <p:txBody>
          <a:bodyPr wrap="square">
            <a:spAutoFit/>
          </a:bodyPr>
          <a:lstStyle/>
          <a:p>
            <a:pPr algn="ctr"/>
            <a:r>
              <a:rPr lang="en-US" sz="1200" dirty="0" smtClean="0">
                <a:solidFill>
                  <a:prstClr val="black"/>
                </a:solidFill>
                <a:latin typeface="Times New Roman" panose="02020603050405020304" pitchFamily="18" charset="0"/>
                <a:cs typeface="Times New Roman" panose="02020603050405020304" pitchFamily="18" charset="0"/>
              </a:rPr>
              <a:t>Judy Denver</a:t>
            </a:r>
          </a:p>
          <a:p>
            <a:pPr algn="ctr"/>
            <a:r>
              <a:rPr lang="en-US" sz="1200" i="1" dirty="0">
                <a:solidFill>
                  <a:prstClr val="black"/>
                </a:solidFill>
                <a:latin typeface="Times New Roman" panose="02020603050405020304" pitchFamily="18" charset="0"/>
                <a:cs typeface="Times New Roman" panose="02020603050405020304" pitchFamily="18" charset="0"/>
              </a:rPr>
              <a:t>jmdenver@usgs.gov </a:t>
            </a:r>
          </a:p>
        </p:txBody>
      </p:sp>
      <p:sp>
        <p:nvSpPr>
          <p:cNvPr id="47" name="Rectangle 46"/>
          <p:cNvSpPr/>
          <p:nvPr/>
        </p:nvSpPr>
        <p:spPr>
          <a:xfrm>
            <a:off x="265249" y="5762962"/>
            <a:ext cx="1895802" cy="461665"/>
          </a:xfrm>
          <a:prstGeom prst="rect">
            <a:avLst/>
          </a:prstGeom>
        </p:spPr>
        <p:txBody>
          <a:bodyPr wrap="square">
            <a:spAutoFit/>
          </a:bodyPr>
          <a:lstStyle/>
          <a:p>
            <a:pPr algn="ctr"/>
            <a:r>
              <a:rPr lang="en-US" sz="1200" dirty="0" smtClean="0">
                <a:solidFill>
                  <a:prstClr val="black"/>
                </a:solidFill>
                <a:latin typeface="Times New Roman" panose="02020603050405020304" pitchFamily="18" charset="0"/>
                <a:cs typeface="Times New Roman" panose="02020603050405020304" pitchFamily="18" charset="0"/>
              </a:rPr>
              <a:t>Michael Langland</a:t>
            </a:r>
          </a:p>
          <a:p>
            <a:pPr algn="ctr"/>
            <a:r>
              <a:rPr lang="en-US" sz="1200" i="1" dirty="0" smtClean="0">
                <a:solidFill>
                  <a:prstClr val="black"/>
                </a:solidFill>
                <a:latin typeface="Times New Roman" panose="02020603050405020304" pitchFamily="18" charset="0"/>
                <a:cs typeface="Times New Roman" panose="02020603050405020304" pitchFamily="18" charset="0"/>
              </a:rPr>
              <a:t>Langland@usgs.gov</a:t>
            </a:r>
            <a:endParaRPr lang="en-US" sz="1200" i="1" dirty="0">
              <a:solidFill>
                <a:prstClr val="black"/>
              </a:solidFill>
              <a:latin typeface="Times New Roman" panose="02020603050405020304" pitchFamily="18" charset="0"/>
              <a:cs typeface="Times New Roman" panose="02020603050405020304" pitchFamily="18" charset="0"/>
            </a:endParaRPr>
          </a:p>
        </p:txBody>
      </p:sp>
      <p:sp>
        <p:nvSpPr>
          <p:cNvPr id="51" name="Rectangle 50"/>
          <p:cNvSpPr/>
          <p:nvPr/>
        </p:nvSpPr>
        <p:spPr>
          <a:xfrm>
            <a:off x="0" y="0"/>
            <a:ext cx="6795911" cy="1909497"/>
          </a:xfrm>
          <a:prstGeom prst="rect">
            <a:avLst/>
          </a:prstGeom>
        </p:spPr>
        <p:txBody>
          <a:bodyPr wrap="square">
            <a:spAutoFit/>
          </a:bodyPr>
          <a:lstStyle/>
          <a:p>
            <a:pPr>
              <a:lnSpc>
                <a:spcPct val="107000"/>
              </a:lnSpc>
              <a:spcAft>
                <a:spcPts val="800"/>
              </a:spcAft>
            </a:pPr>
            <a:r>
              <a:rPr lang="en-US" sz="2200" b="1" dirty="0">
                <a:latin typeface="Times New Roman" panose="02020603050405020304" pitchFamily="18" charset="0"/>
                <a:ea typeface="Calibri" panose="020F0502020204030204" pitchFamily="34" charset="0"/>
                <a:cs typeface="Times New Roman" panose="02020603050405020304" pitchFamily="18" charset="0"/>
              </a:rPr>
              <a:t>Water-Quality Monitoring in an </a:t>
            </a:r>
            <a:endParaRPr lang="en-US" sz="2200" b="1" dirty="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Urban Watershed:</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The Influence of Septic Systems on </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Nitrate Concentrations </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and Spatial Patterns</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29"/>
          <p:cNvSpPr/>
          <p:nvPr/>
        </p:nvSpPr>
        <p:spPr>
          <a:xfrm>
            <a:off x="444776" y="2046749"/>
            <a:ext cx="1976305" cy="338554"/>
          </a:xfrm>
          <a:prstGeom prst="rect">
            <a:avLst/>
          </a:prstGeom>
        </p:spPr>
        <p:txBody>
          <a:bodyPr wrap="square">
            <a:spAutoFit/>
          </a:bodyPr>
          <a:lstStyle/>
          <a:p>
            <a:pPr algn="ctr"/>
            <a:r>
              <a:rPr lang="en-US" sz="1600" b="1" i="1" dirty="0" smtClean="0">
                <a:solidFill>
                  <a:prstClr val="black"/>
                </a:solidFill>
                <a:latin typeface="Times New Roman" panose="02020603050405020304" pitchFamily="18" charset="0"/>
                <a:cs typeface="Times New Roman" panose="02020603050405020304" pitchFamily="18" charset="0"/>
              </a:rPr>
              <a:t>December 12</a:t>
            </a:r>
            <a:r>
              <a:rPr lang="en-US" sz="1600" b="1" i="1" baseline="30000" dirty="0" smtClean="0">
                <a:solidFill>
                  <a:prstClr val="black"/>
                </a:solidFill>
                <a:latin typeface="Times New Roman" panose="02020603050405020304" pitchFamily="18" charset="0"/>
                <a:cs typeface="Times New Roman" panose="02020603050405020304" pitchFamily="18" charset="0"/>
              </a:rPr>
              <a:t>th</a:t>
            </a:r>
            <a:r>
              <a:rPr lang="en-US" sz="1600" b="1" i="1" dirty="0" smtClean="0">
                <a:solidFill>
                  <a:prstClr val="black"/>
                </a:solidFill>
                <a:latin typeface="Times New Roman" panose="02020603050405020304" pitchFamily="18" charset="0"/>
                <a:cs typeface="Times New Roman" panose="02020603050405020304" pitchFamily="18" charset="0"/>
              </a:rPr>
              <a:t>, 2016</a:t>
            </a:r>
            <a:endParaRPr lang="en-US" sz="1400" b="1"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9248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fade">
                                      <p:cBhvr>
                                        <p:cTn id="29" dur="500"/>
                                        <p:tgtEl>
                                          <p:spTgt spid="4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fade">
                                      <p:cBhvr>
                                        <p:cTn id="35" dur="500"/>
                                        <p:tgtEl>
                                          <p:spTgt spid="4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fade">
                                      <p:cBhvr>
                                        <p:cTn id="38" dur="500"/>
                                        <p:tgtEl>
                                          <p:spTgt spid="5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7" grpId="0" animBg="1"/>
      <p:bldP spid="28" grpId="0" animBg="1"/>
      <p:bldP spid="29" grpId="0" animBg="1"/>
      <p:bldP spid="25" grpId="0" animBg="1"/>
      <p:bldP spid="35" grpId="0" animBg="1"/>
      <p:bldP spid="26" grpId="0" animBg="1"/>
      <p:bldP spid="45" grpId="0" animBg="1"/>
      <p:bldP spid="46" grpId="0" animBg="1"/>
      <p:bldP spid="49" grpId="0" animBg="1"/>
      <p:bldP spid="50" grpId="0" animBg="1"/>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054"/>
            <a:ext cx="9144000" cy="6400800"/>
          </a:xfrm>
          <a:prstGeom prst="rect">
            <a:avLst/>
          </a:prstGeom>
        </p:spPr>
      </p:pic>
      <p:sp>
        <p:nvSpPr>
          <p:cNvPr id="2" name="Rectangle 1"/>
          <p:cNvSpPr/>
          <p:nvPr/>
        </p:nvSpPr>
        <p:spPr>
          <a:xfrm>
            <a:off x="0" y="6399831"/>
            <a:ext cx="9144000" cy="457200"/>
          </a:xfrm>
          <a:prstGeom prst="rect">
            <a:avLst/>
          </a:prstGeom>
          <a:gradFill flip="none" rotWithShape="1">
            <a:gsLst>
              <a:gs pos="0">
                <a:schemeClr val="bg1"/>
              </a:gs>
              <a:gs pos="100000">
                <a:schemeClr val="bg1">
                  <a:lumMod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6427876"/>
            <a:ext cx="1097734" cy="408646"/>
          </a:xfrm>
          <a:prstGeom prst="rect">
            <a:avLst/>
          </a:prstGeom>
        </p:spPr>
      </p:pic>
      <p:sp>
        <p:nvSpPr>
          <p:cNvPr id="25" name="Rectangle 24"/>
          <p:cNvSpPr/>
          <p:nvPr/>
        </p:nvSpPr>
        <p:spPr>
          <a:xfrm>
            <a:off x="0" y="599"/>
            <a:ext cx="4572000" cy="743793"/>
          </a:xfrm>
          <a:prstGeom prst="rect">
            <a:avLst/>
          </a:prstGeom>
        </p:spPr>
        <p:txBody>
          <a:bodyPr>
            <a:spAutoFit/>
          </a:bodyPr>
          <a:lstStyle/>
          <a:p>
            <a:pPr>
              <a:spcAft>
                <a:spcPts val="400"/>
              </a:spcAft>
            </a:pP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Metro Washington COG:</a:t>
            </a:r>
          </a:p>
          <a:p>
            <a:pPr>
              <a:spcAft>
                <a:spcPts val="400"/>
              </a:spcAft>
            </a:pPr>
            <a:r>
              <a:rPr lang="en-US" sz="1700" dirty="0" smtClean="0">
                <a:latin typeface="Times New Roman" panose="02020603050405020304" pitchFamily="18" charset="0"/>
                <a:ea typeface="Calibri" panose="020F0502020204030204" pitchFamily="34" charset="0"/>
                <a:cs typeface="Times New Roman" panose="02020603050405020304" pitchFamily="18" charset="0"/>
              </a:rPr>
              <a:t>SPARROW: Septic </a:t>
            </a:r>
            <a:r>
              <a:rPr lang="en-US" sz="1700" dirty="0" smtClean="0">
                <a:latin typeface="Times New Roman" panose="02020603050405020304" pitchFamily="18" charset="0"/>
                <a:ea typeface="Calibri" panose="020F0502020204030204" pitchFamily="34" charset="0"/>
                <a:cs typeface="Times New Roman" panose="02020603050405020304" pitchFamily="18" charset="0"/>
              </a:rPr>
              <a:t>System Density</a:t>
            </a:r>
          </a:p>
        </p:txBody>
      </p:sp>
      <p:sp>
        <p:nvSpPr>
          <p:cNvPr id="38" name="TextBox 37"/>
          <p:cNvSpPr txBox="1"/>
          <p:nvPr/>
        </p:nvSpPr>
        <p:spPr>
          <a:xfrm>
            <a:off x="7598780" y="6394050"/>
            <a:ext cx="1547932" cy="246221"/>
          </a:xfrm>
          <a:prstGeom prst="rect">
            <a:avLst/>
          </a:prstGeom>
          <a:noFill/>
        </p:spPr>
        <p:txBody>
          <a:bodyPr wrap="square" rtlCol="0">
            <a:spAutoFit/>
          </a:bodyPr>
          <a:lstStyle/>
          <a:p>
            <a:pPr algn="r"/>
            <a:r>
              <a:rPr lang="en-US" sz="1000" dirty="0" err="1" smtClean="0">
                <a:latin typeface="Times New Roman" panose="02020603050405020304" pitchFamily="18" charset="0"/>
                <a:cs typeface="Times New Roman" panose="02020603050405020304" pitchFamily="18" charset="0"/>
              </a:rPr>
              <a:t>Hyer</a:t>
            </a:r>
            <a:r>
              <a:rPr lang="en-US" sz="1000" dirty="0" smtClean="0">
                <a:latin typeface="Times New Roman" panose="02020603050405020304" pitchFamily="18" charset="0"/>
                <a:cs typeface="Times New Roman" panose="02020603050405020304" pitchFamily="18" charset="0"/>
              </a:rPr>
              <a:t> and others, 2016</a:t>
            </a:r>
            <a:endParaRPr lang="en-US" sz="1000" dirty="0">
              <a:solidFill>
                <a:prstClr val="black"/>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5083160" y="1122462"/>
            <a:ext cx="1551963" cy="307777"/>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Frederick County</a:t>
            </a:r>
            <a:endParaRPr lang="en-US" sz="1400"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5417658" y="2437691"/>
            <a:ext cx="1794081" cy="307777"/>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Montgomery County</a:t>
            </a:r>
            <a:endParaRPr lang="en-US" sz="14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4532973" y="2548242"/>
            <a:ext cx="881973" cy="523220"/>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Loudoun</a:t>
            </a:r>
          </a:p>
          <a:p>
            <a:r>
              <a:rPr lang="en-US" sz="1400" b="1" dirty="0" smtClean="0">
                <a:latin typeface="Times New Roman" panose="02020603050405020304" pitchFamily="18" charset="0"/>
                <a:cs typeface="Times New Roman" panose="02020603050405020304" pitchFamily="18" charset="0"/>
              </a:rPr>
              <a:t>County</a:t>
            </a:r>
            <a:endParaRPr lang="en-US" sz="1400"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6745534" y="3332686"/>
            <a:ext cx="534121" cy="307777"/>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D.C.</a:t>
            </a:r>
            <a:endParaRPr lang="en-US" sz="1400"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7255289" y="3175093"/>
            <a:ext cx="752129" cy="738664"/>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Prince</a:t>
            </a:r>
          </a:p>
          <a:p>
            <a:r>
              <a:rPr lang="en-US" sz="1400" b="1" dirty="0" smtClean="0">
                <a:latin typeface="Times New Roman" panose="02020603050405020304" pitchFamily="18" charset="0"/>
                <a:cs typeface="Times New Roman" panose="02020603050405020304" pitchFamily="18" charset="0"/>
              </a:rPr>
              <a:t>George</a:t>
            </a:r>
          </a:p>
          <a:p>
            <a:r>
              <a:rPr lang="en-US" sz="1400" b="1" dirty="0" smtClean="0">
                <a:latin typeface="Times New Roman" panose="02020603050405020304" pitchFamily="18" charset="0"/>
                <a:cs typeface="Times New Roman" panose="02020603050405020304" pitchFamily="18" charset="0"/>
              </a:rPr>
              <a:t>County</a:t>
            </a:r>
            <a:endParaRPr lang="en-US" sz="1400"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6561583" y="4843236"/>
            <a:ext cx="3910353" cy="307777"/>
          </a:xfrm>
          <a:prstGeom prst="rect">
            <a:avLst/>
          </a:prstGeom>
          <a:noFill/>
        </p:spPr>
        <p:txBody>
          <a:bodyPr wrap="square" rtlCol="0">
            <a:spAutoFit/>
          </a:bodyPr>
          <a:lstStyle/>
          <a:p>
            <a:r>
              <a:rPr lang="en-US" sz="1400" b="1" dirty="0" smtClean="0">
                <a:latin typeface="Times New Roman" panose="02020603050405020304" pitchFamily="18" charset="0"/>
                <a:cs typeface="Times New Roman" panose="02020603050405020304" pitchFamily="18" charset="0"/>
              </a:rPr>
              <a:t>Charles County</a:t>
            </a:r>
            <a:endParaRPr lang="en-US" sz="1400"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6017771" y="3851782"/>
            <a:ext cx="752129" cy="523220"/>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Fairfax</a:t>
            </a:r>
          </a:p>
          <a:p>
            <a:r>
              <a:rPr lang="en-US" sz="1400" b="1" dirty="0" smtClean="0">
                <a:latin typeface="Times New Roman" panose="02020603050405020304" pitchFamily="18" charset="0"/>
                <a:cs typeface="Times New Roman" panose="02020603050405020304" pitchFamily="18" charset="0"/>
              </a:rPr>
              <a:t>County</a:t>
            </a:r>
            <a:endParaRPr lang="en-US" sz="1400"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5316675" y="4203317"/>
            <a:ext cx="798552" cy="738664"/>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Prince</a:t>
            </a:r>
          </a:p>
          <a:p>
            <a:r>
              <a:rPr lang="en-US" sz="1400" b="1" dirty="0" smtClean="0">
                <a:latin typeface="Times New Roman" panose="02020603050405020304" pitchFamily="18" charset="0"/>
                <a:cs typeface="Times New Roman" panose="02020603050405020304" pitchFamily="18" charset="0"/>
              </a:rPr>
              <a:t>William</a:t>
            </a:r>
          </a:p>
          <a:p>
            <a:r>
              <a:rPr lang="en-US" sz="1400" b="1" dirty="0" smtClean="0">
                <a:latin typeface="Times New Roman" panose="02020603050405020304" pitchFamily="18" charset="0"/>
                <a:cs typeface="Times New Roman" panose="02020603050405020304" pitchFamily="18" charset="0"/>
              </a:rPr>
              <a:t>County</a:t>
            </a:r>
            <a:endParaRPr lang="en-US" sz="1400" b="1" dirty="0">
              <a:latin typeface="Times New Roman" panose="02020603050405020304" pitchFamily="18" charset="0"/>
              <a:cs typeface="Times New Roman" panose="02020603050405020304" pitchFamily="18" charset="0"/>
            </a:endParaRPr>
          </a:p>
        </p:txBody>
      </p:sp>
      <p:grpSp>
        <p:nvGrpSpPr>
          <p:cNvPr id="10" name="Group 9"/>
          <p:cNvGrpSpPr/>
          <p:nvPr/>
        </p:nvGrpSpPr>
        <p:grpSpPr>
          <a:xfrm>
            <a:off x="2556507" y="4479624"/>
            <a:ext cx="2257333" cy="1774139"/>
            <a:chOff x="2286000" y="4436977"/>
            <a:chExt cx="2257333" cy="1774139"/>
          </a:xfrm>
        </p:grpSpPr>
        <p:grpSp>
          <p:nvGrpSpPr>
            <p:cNvPr id="13" name="Group 12"/>
            <p:cNvGrpSpPr/>
            <p:nvPr/>
          </p:nvGrpSpPr>
          <p:grpSpPr>
            <a:xfrm>
              <a:off x="2286000" y="4436977"/>
              <a:ext cx="2257333" cy="1774139"/>
              <a:chOff x="2286000" y="4436977"/>
              <a:chExt cx="2257333" cy="1774139"/>
            </a:xfrm>
          </p:grpSpPr>
          <p:sp>
            <p:nvSpPr>
              <p:cNvPr id="12" name="Rectangle 11"/>
              <p:cNvSpPr/>
              <p:nvPr/>
            </p:nvSpPr>
            <p:spPr>
              <a:xfrm>
                <a:off x="2286000" y="4436977"/>
                <a:ext cx="2257333" cy="17741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stretch>
                <a:fillRect/>
              </a:stretch>
            </p:blipFill>
            <p:spPr>
              <a:xfrm>
                <a:off x="2350210" y="5880345"/>
                <a:ext cx="2130350" cy="223343"/>
              </a:xfrm>
              <a:prstGeom prst="rect">
                <a:avLst/>
              </a:prstGeom>
              <a:ln>
                <a:solidFill>
                  <a:schemeClr val="tx1"/>
                </a:solidFill>
              </a:ln>
            </p:spPr>
          </p:pic>
          <p:sp>
            <p:nvSpPr>
              <p:cNvPr id="27" name="TextBox 26"/>
              <p:cNvSpPr txBox="1"/>
              <p:nvPr/>
            </p:nvSpPr>
            <p:spPr>
              <a:xfrm>
                <a:off x="2479955" y="5333696"/>
                <a:ext cx="1869423" cy="307777"/>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Septic System Density</a:t>
                </a:r>
                <a:endParaRPr lang="en-US" sz="1400" b="1" dirty="0">
                  <a:latin typeface="Times New Roman" panose="02020603050405020304" pitchFamily="18" charset="0"/>
                  <a:cs typeface="Times New Roman" panose="02020603050405020304" pitchFamily="18" charset="0"/>
                </a:endParaRPr>
              </a:p>
            </p:txBody>
          </p:sp>
          <p:sp>
            <p:nvSpPr>
              <p:cNvPr id="29" name="TextBox 28"/>
              <p:cNvSpPr txBox="1"/>
              <p:nvPr/>
            </p:nvSpPr>
            <p:spPr>
              <a:xfrm>
                <a:off x="2286000" y="5584202"/>
                <a:ext cx="474810"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Low</a:t>
                </a:r>
                <a:endParaRPr lang="en-US" sz="1200" dirty="0">
                  <a:latin typeface="Times New Roman" panose="02020603050405020304" pitchFamily="18" charset="0"/>
                  <a:cs typeface="Times New Roman" panose="02020603050405020304" pitchFamily="18" charset="0"/>
                </a:endParaRPr>
              </a:p>
            </p:txBody>
          </p:sp>
          <p:sp>
            <p:nvSpPr>
              <p:cNvPr id="30" name="TextBox 29"/>
              <p:cNvSpPr txBox="1"/>
              <p:nvPr/>
            </p:nvSpPr>
            <p:spPr>
              <a:xfrm>
                <a:off x="4050890" y="5584202"/>
                <a:ext cx="492443" cy="276999"/>
              </a:xfrm>
              <a:prstGeom prst="rect">
                <a:avLst/>
              </a:prstGeom>
              <a:noFill/>
            </p:spPr>
            <p:txBody>
              <a:bodyPr wrap="none" rtlCol="0">
                <a:spAutoFit/>
              </a:bodyPr>
              <a:lstStyle/>
              <a:p>
                <a:r>
                  <a:rPr lang="en-US" sz="1200" dirty="0" smtClean="0">
                    <a:latin typeface="Times New Roman" panose="02020603050405020304" pitchFamily="18" charset="0"/>
                    <a:cs typeface="Times New Roman" panose="02020603050405020304" pitchFamily="18" charset="0"/>
                  </a:rPr>
                  <a:t>High</a:t>
                </a:r>
                <a:endParaRPr lang="en-US" sz="1200" dirty="0">
                  <a:latin typeface="Times New Roman" panose="02020603050405020304" pitchFamily="18" charset="0"/>
                  <a:cs typeface="Times New Roman" panose="02020603050405020304" pitchFamily="18" charset="0"/>
                </a:endParaRPr>
              </a:p>
            </p:txBody>
          </p:sp>
          <p:cxnSp>
            <p:nvCxnSpPr>
              <p:cNvPr id="11" name="Straight Arrow Connector 10"/>
              <p:cNvCxnSpPr/>
              <p:nvPr/>
            </p:nvCxnSpPr>
            <p:spPr>
              <a:xfrm>
                <a:off x="2760810" y="5722702"/>
                <a:ext cx="1290080"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79955" y="4578264"/>
              <a:ext cx="494279" cy="628933"/>
            </a:xfrm>
            <a:prstGeom prst="rect">
              <a:avLst/>
            </a:prstGeom>
          </p:spPr>
        </p:pic>
        <p:sp>
          <p:nvSpPr>
            <p:cNvPr id="26" name="TextBox 25"/>
            <p:cNvSpPr txBox="1"/>
            <p:nvPr/>
          </p:nvSpPr>
          <p:spPr>
            <a:xfrm>
              <a:off x="2974234" y="4645327"/>
              <a:ext cx="1194558" cy="523220"/>
            </a:xfrm>
            <a:prstGeom prst="rect">
              <a:avLst/>
            </a:prstGeom>
            <a:noFill/>
          </p:spPr>
          <p:txBody>
            <a:bodyPr wrap="none" rtlCol="0">
              <a:spAutoFit/>
            </a:bodyPr>
            <a:lstStyle/>
            <a:p>
              <a:r>
                <a:rPr lang="en-US" sz="1400" b="1" dirty="0" smtClean="0">
                  <a:latin typeface="Times New Roman" panose="02020603050405020304" pitchFamily="18" charset="0"/>
                  <a:cs typeface="Times New Roman" panose="02020603050405020304" pitchFamily="18" charset="0"/>
                </a:rPr>
                <a:t>Difficult Run</a:t>
              </a:r>
            </a:p>
            <a:p>
              <a:r>
                <a:rPr lang="en-US" sz="1400" b="1" dirty="0" smtClean="0">
                  <a:latin typeface="Times New Roman" panose="02020603050405020304" pitchFamily="18" charset="0"/>
                  <a:cs typeface="Times New Roman" panose="02020603050405020304" pitchFamily="18" charset="0"/>
                </a:rPr>
                <a:t>Watershed</a:t>
              </a:r>
              <a:endParaRPr lang="en-US" sz="1400" b="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284812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2732</TotalTime>
  <Words>1969</Words>
  <Application>Microsoft Office PowerPoint</Application>
  <PresentationFormat>On-screen Show (4:3)</PresentationFormat>
  <Paragraphs>426</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Times New Roman</vt:lpstr>
      <vt:lpstr>Univers 47 Condensed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USGS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Webber, James S.</dc:creator>
  <cp:lastModifiedBy>Webber, James S</cp:lastModifiedBy>
  <cp:revision>146</cp:revision>
  <dcterms:created xsi:type="dcterms:W3CDTF">2016-04-04T11:48:16Z</dcterms:created>
  <dcterms:modified xsi:type="dcterms:W3CDTF">2016-12-02T16:03:22Z</dcterms:modified>
</cp:coreProperties>
</file>