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1"/>
  </p:sldMasterIdLst>
  <p:notesMasterIdLst>
    <p:notesMasterId r:id="rId19"/>
  </p:notesMasterIdLst>
  <p:handoutMasterIdLst>
    <p:handoutMasterId r:id="rId20"/>
  </p:handoutMasterIdLst>
  <p:sldIdLst>
    <p:sldId id="280" r:id="rId2"/>
    <p:sldId id="267" r:id="rId3"/>
    <p:sldId id="281" r:id="rId4"/>
    <p:sldId id="282" r:id="rId5"/>
    <p:sldId id="292" r:id="rId6"/>
    <p:sldId id="287" r:id="rId7"/>
    <p:sldId id="315" r:id="rId8"/>
    <p:sldId id="283" r:id="rId9"/>
    <p:sldId id="316" r:id="rId10"/>
    <p:sldId id="325" r:id="rId11"/>
    <p:sldId id="326" r:id="rId12"/>
    <p:sldId id="324" r:id="rId13"/>
    <p:sldId id="318" r:id="rId14"/>
    <p:sldId id="319" r:id="rId15"/>
    <p:sldId id="320" r:id="rId16"/>
    <p:sldId id="321"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frameSlides="1"/>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33CC"/>
    <a:srgbClr val="0087CD"/>
    <a:srgbClr val="2F6B97"/>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8507" autoAdjust="0"/>
  </p:normalViewPr>
  <p:slideViewPr>
    <p:cSldViewPr snapToGrid="0" snapToObjects="1">
      <p:cViewPr varScale="1">
        <p:scale>
          <a:sx n="109" d="100"/>
          <a:sy n="109" d="100"/>
        </p:scale>
        <p:origin x="108" y="498"/>
      </p:cViewPr>
      <p:guideLst>
        <p:guide orient="horz" pos="2160"/>
        <p:guide pos="384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8623175-169F-3846-BA4D-E652445F38E3}" type="datetimeFigureOut">
              <a:rPr lang="en-US" smtClean="0"/>
              <a:t>3/3/2026</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F66097F-446C-1B4D-939C-DE6109EA7CAE}" type="slidenum">
              <a:rPr lang="en-US" smtClean="0"/>
              <a:t>‹#›</a:t>
            </a:fld>
            <a:endParaRPr lang="en-US" dirty="0"/>
          </a:p>
        </p:txBody>
      </p:sp>
    </p:spTree>
    <p:extLst>
      <p:ext uri="{BB962C8B-B14F-4D97-AF65-F5344CB8AC3E}">
        <p14:creationId xmlns:p14="http://schemas.microsoft.com/office/powerpoint/2010/main" val="272892819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E8B3D8F-114B-A443-AC93-AB6267D4A736}" type="datetimeFigureOut">
              <a:rPr lang="en-US" smtClean="0"/>
              <a:t>2/27/2026</a:t>
            </a:fld>
            <a:endParaRPr lang="en-US"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436F691-95C7-1B40-B9ED-37CC98F20D13}" type="slidenum">
              <a:rPr lang="en-US" smtClean="0"/>
              <a:t>‹#›</a:t>
            </a:fld>
            <a:endParaRPr lang="en-US" dirty="0"/>
          </a:p>
        </p:txBody>
      </p:sp>
    </p:spTree>
    <p:extLst>
      <p:ext uri="{BB962C8B-B14F-4D97-AF65-F5344CB8AC3E}">
        <p14:creationId xmlns:p14="http://schemas.microsoft.com/office/powerpoint/2010/main" val="1695280751"/>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G Title Slide">
    <p:spTree>
      <p:nvGrpSpPr>
        <p:cNvPr id="1" name=""/>
        <p:cNvGrpSpPr/>
        <p:nvPr/>
      </p:nvGrpSpPr>
      <p:grpSpPr>
        <a:xfrm>
          <a:off x="0" y="0"/>
          <a:ext cx="0" cy="0"/>
          <a:chOff x="0" y="0"/>
          <a:chExt cx="0" cy="0"/>
        </a:xfrm>
      </p:grpSpPr>
      <p:sp>
        <p:nvSpPr>
          <p:cNvPr id="7" name="Rectangle 6"/>
          <p:cNvSpPr/>
          <p:nvPr userDrawn="1"/>
        </p:nvSpPr>
        <p:spPr>
          <a:xfrm>
            <a:off x="1" y="2"/>
            <a:ext cx="2763519" cy="6857999"/>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lIns="0" tIns="0" rIns="0" bIns="0" rtlCol="0" anchor="ctr"/>
          <a:lstStyle/>
          <a:p>
            <a:pPr algn="ctr"/>
            <a:endParaRPr lang="en-US" sz="1800" dirty="0"/>
          </a:p>
        </p:txBody>
      </p:sp>
      <p:pic>
        <p:nvPicPr>
          <p:cNvPr id="3" name="Picture 2">
            <a:extLst>
              <a:ext uri="{FF2B5EF4-FFF2-40B4-BE49-F238E27FC236}">
                <a16:creationId xmlns:a16="http://schemas.microsoft.com/office/drawing/2014/main" id="{16DABF78-16C0-45A0-834B-7F11040E79C7}"/>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3273032" y="6103448"/>
            <a:ext cx="3034747" cy="563006"/>
          </a:xfrm>
          <a:prstGeom prst="rect">
            <a:avLst/>
          </a:prstGeom>
        </p:spPr>
      </p:pic>
    </p:spTree>
    <p:extLst>
      <p:ext uri="{BB962C8B-B14F-4D97-AF65-F5344CB8AC3E}">
        <p14:creationId xmlns:p14="http://schemas.microsoft.com/office/powerpoint/2010/main" val="5063707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G - Header and Content">
    <p:spTree>
      <p:nvGrpSpPr>
        <p:cNvPr id="1" name=""/>
        <p:cNvGrpSpPr/>
        <p:nvPr/>
      </p:nvGrpSpPr>
      <p:grpSpPr>
        <a:xfrm>
          <a:off x="0" y="0"/>
          <a:ext cx="0" cy="0"/>
          <a:chOff x="0" y="0"/>
          <a:chExt cx="0" cy="0"/>
        </a:xfrm>
      </p:grpSpPr>
      <p:sp>
        <p:nvSpPr>
          <p:cNvPr id="7" name="Rectangle 6"/>
          <p:cNvSpPr/>
          <p:nvPr userDrawn="1"/>
        </p:nvSpPr>
        <p:spPr>
          <a:xfrm>
            <a:off x="-1" y="0"/>
            <a:ext cx="764769" cy="6866818"/>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5" name="Rectangle 4">
            <a:extLst>
              <a:ext uri="{FF2B5EF4-FFF2-40B4-BE49-F238E27FC236}">
                <a16:creationId xmlns:a16="http://schemas.microsoft.com/office/drawing/2014/main" id="{2F737813-6A5D-4BED-86B1-7EE7BD158E6C}"/>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6" name="Picture 5">
            <a:extLst>
              <a:ext uri="{FF2B5EF4-FFF2-40B4-BE49-F238E27FC236}">
                <a16:creationId xmlns:a16="http://schemas.microsoft.com/office/drawing/2014/main" id="{B80D0703-28D6-4897-AA80-C4115EB5230A}"/>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280160" y="6137585"/>
            <a:ext cx="3034747" cy="563006"/>
          </a:xfrm>
          <a:prstGeom prst="rect">
            <a:avLst/>
          </a:prstGeom>
        </p:spPr>
      </p:pic>
    </p:spTree>
    <p:extLst>
      <p:ext uri="{BB962C8B-B14F-4D97-AF65-F5344CB8AC3E}">
        <p14:creationId xmlns:p14="http://schemas.microsoft.com/office/powerpoint/2010/main" val="2666801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pic>
        <p:nvPicPr>
          <p:cNvPr id="9" name="Picture 8">
            <a:extLst>
              <a:ext uri="{FF2B5EF4-FFF2-40B4-BE49-F238E27FC236}">
                <a16:creationId xmlns:a16="http://schemas.microsoft.com/office/drawing/2014/main" id="{980AD90A-5A18-4B07-B96C-B5054CC55B45}"/>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280160" y="6137585"/>
            <a:ext cx="3034747" cy="563006"/>
          </a:xfrm>
          <a:prstGeom prst="rect">
            <a:avLst/>
          </a:prstGeom>
        </p:spPr>
      </p:pic>
    </p:spTree>
    <p:extLst>
      <p:ext uri="{BB962C8B-B14F-4D97-AF65-F5344CB8AC3E}">
        <p14:creationId xmlns:p14="http://schemas.microsoft.com/office/powerpoint/2010/main" val="1794707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G Photo - Full Page 2">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0" y="-2"/>
            <a:ext cx="12192000" cy="6126480"/>
          </a:xfrm>
          <a:prstGeom prst="rect">
            <a:avLst/>
          </a:prstGeom>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cxnSp>
        <p:nvCxnSpPr>
          <p:cNvPr id="10" name="Straight Connector 9"/>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6"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Tree>
    <p:extLst>
      <p:ext uri="{BB962C8B-B14F-4D97-AF65-F5344CB8AC3E}">
        <p14:creationId xmlns:p14="http://schemas.microsoft.com/office/powerpoint/2010/main" val="17473030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G - Last Page">
    <p:spTree>
      <p:nvGrpSpPr>
        <p:cNvPr id="1" name=""/>
        <p:cNvGrpSpPr/>
        <p:nvPr/>
      </p:nvGrpSpPr>
      <p:grpSpPr>
        <a:xfrm>
          <a:off x="0" y="0"/>
          <a:ext cx="0" cy="0"/>
          <a:chOff x="0" y="0"/>
          <a:chExt cx="0" cy="0"/>
        </a:xfrm>
      </p:grpSpPr>
      <p:sp>
        <p:nvSpPr>
          <p:cNvPr id="8" name="Rectangle 7"/>
          <p:cNvSpPr/>
          <p:nvPr userDrawn="1"/>
        </p:nvSpPr>
        <p:spPr>
          <a:xfrm>
            <a:off x="0" y="0"/>
            <a:ext cx="609600" cy="6866818"/>
          </a:xfrm>
          <a:prstGeom prst="rect">
            <a:avLst/>
          </a:prstGeom>
          <a:solidFill>
            <a:srgbClr val="0084CD"/>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 name="Rectangle 2">
            <a:extLst>
              <a:ext uri="{FF2B5EF4-FFF2-40B4-BE49-F238E27FC236}">
                <a16:creationId xmlns:a16="http://schemas.microsoft.com/office/drawing/2014/main" id="{08C7C3B6-A781-4147-B6D0-629B106BBB9D}"/>
              </a:ext>
            </a:extLst>
          </p:cNvPr>
          <p:cNvSpPr/>
          <p:nvPr userDrawn="1"/>
        </p:nvSpPr>
        <p:spPr>
          <a:xfrm>
            <a:off x="-1" y="0"/>
            <a:ext cx="764769" cy="6866818"/>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2" name="Picture 1">
            <a:extLst>
              <a:ext uri="{FF2B5EF4-FFF2-40B4-BE49-F238E27FC236}">
                <a16:creationId xmlns:a16="http://schemas.microsoft.com/office/drawing/2014/main" id="{DB676A82-E2D7-E18F-1F21-F4BE7D569386}"/>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280160" y="6137585"/>
            <a:ext cx="3034747" cy="563006"/>
          </a:xfrm>
          <a:prstGeom prst="rect">
            <a:avLst/>
          </a:prstGeom>
        </p:spPr>
      </p:pic>
    </p:spTree>
    <p:extLst>
      <p:ext uri="{BB962C8B-B14F-4D97-AF65-F5344CB8AC3E}">
        <p14:creationId xmlns:p14="http://schemas.microsoft.com/office/powerpoint/2010/main" val="14738668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COG Photo - Full Page 1">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AB6FCC04-C179-B841-2923-7F5D41C7E4AB}"/>
              </a:ext>
            </a:extLst>
          </p:cNvPr>
          <p:cNvCxnSpPr/>
          <p:nvPr userDrawn="1"/>
        </p:nvCxnSpPr>
        <p:spPr>
          <a:xfrm>
            <a:off x="11282069" y="6353742"/>
            <a:ext cx="0" cy="276999"/>
          </a:xfrm>
          <a:prstGeom prst="line">
            <a:avLst/>
          </a:prstGeom>
          <a:ln w="12700">
            <a:solidFill>
              <a:schemeClr val="tx1">
                <a:lumMod val="50000"/>
                <a:lumOff val="50000"/>
              </a:schemeClr>
            </a:solidFill>
          </a:ln>
          <a:effectLst/>
        </p:spPr>
        <p:style>
          <a:lnRef idx="2">
            <a:schemeClr val="accent1"/>
          </a:lnRef>
          <a:fillRef idx="0">
            <a:schemeClr val="accent1"/>
          </a:fillRef>
          <a:effectRef idx="1">
            <a:schemeClr val="accent1"/>
          </a:effectRef>
          <a:fontRef idx="minor">
            <a:schemeClr val="tx1"/>
          </a:fontRef>
        </p:style>
      </p:cxnSp>
      <p:sp>
        <p:nvSpPr>
          <p:cNvPr id="3" name="Slide Number Placeholder 5">
            <a:extLst>
              <a:ext uri="{FF2B5EF4-FFF2-40B4-BE49-F238E27FC236}">
                <a16:creationId xmlns:a16="http://schemas.microsoft.com/office/drawing/2014/main" id="{15528029-64CC-B71D-BB4D-60E6D342FB72}"/>
              </a:ext>
            </a:extLst>
          </p:cNvPr>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chemeClr val="tx1">
                    <a:lumMod val="50000"/>
                    <a:lumOff val="50000"/>
                  </a:schemeClr>
                </a:solidFill>
                <a:latin typeface="+mj-lt"/>
              </a:defRPr>
            </a:lvl1pPr>
          </a:lstStyle>
          <a:p>
            <a:fld id="{7CB1CFCA-EE77-9F4A-8FAE-3286F1D37F0D}" type="slidenum">
              <a:rPr lang="en-US" smtClean="0"/>
              <a:pPr/>
              <a:t>‹#›</a:t>
            </a:fld>
            <a:endParaRPr lang="en-US" dirty="0"/>
          </a:p>
        </p:txBody>
      </p:sp>
      <p:sp>
        <p:nvSpPr>
          <p:cNvPr id="6" name="Rectangle 5">
            <a:extLst>
              <a:ext uri="{FF2B5EF4-FFF2-40B4-BE49-F238E27FC236}">
                <a16:creationId xmlns:a16="http://schemas.microsoft.com/office/drawing/2014/main" id="{D697E7A8-D8BD-1F70-57CA-790CB949CC59}"/>
              </a:ext>
            </a:extLst>
          </p:cNvPr>
          <p:cNvSpPr/>
          <p:nvPr userDrawn="1"/>
        </p:nvSpPr>
        <p:spPr>
          <a:xfrm>
            <a:off x="7321990" y="6358312"/>
            <a:ext cx="3798707" cy="276999"/>
          </a:xfrm>
          <a:prstGeom prst="rect">
            <a:avLst/>
          </a:prstGeom>
        </p:spPr>
        <p:txBody>
          <a:bodyPr wrap="square" lIns="0" tIns="0" rIns="0" bIns="0">
            <a:noAutofit/>
          </a:bodyPr>
          <a:lstStyle/>
          <a:p>
            <a:pPr algn="r"/>
            <a:r>
              <a:rPr lang="en-US" sz="900" dirty="0">
                <a:solidFill>
                  <a:srgbClr val="7F7F7F"/>
                </a:solidFill>
                <a:latin typeface="Franklin Gothic Medium"/>
                <a:cs typeface="Franklin Gothic Medium"/>
              </a:rPr>
              <a:t>Agenda Item #: Using COG PowerPoint Template</a:t>
            </a:r>
          </a:p>
          <a:p>
            <a:pPr algn="r"/>
            <a:r>
              <a:rPr lang="en-US" sz="900" dirty="0">
                <a:solidFill>
                  <a:srgbClr val="7F7F7F"/>
                </a:solidFill>
                <a:latin typeface="Franklin Gothic Medium"/>
                <a:cs typeface="Franklin Gothic Medium"/>
              </a:rPr>
              <a:t>January 9, 20XX</a:t>
            </a:r>
          </a:p>
          <a:p>
            <a:pPr algn="r"/>
            <a:endParaRPr lang="en-US" sz="1000" dirty="0">
              <a:solidFill>
                <a:srgbClr val="7F7F7F"/>
              </a:solidFill>
              <a:latin typeface="Franklin Gothic Medium"/>
              <a:cs typeface="Franklin Gothic Medium"/>
            </a:endParaRPr>
          </a:p>
        </p:txBody>
      </p:sp>
      <p:sp>
        <p:nvSpPr>
          <p:cNvPr id="4" name="Rectangle 3">
            <a:extLst>
              <a:ext uri="{FF2B5EF4-FFF2-40B4-BE49-F238E27FC236}">
                <a16:creationId xmlns:a16="http://schemas.microsoft.com/office/drawing/2014/main" id="{42D674AD-641C-24F7-2736-36FB05C6E670}"/>
              </a:ext>
            </a:extLst>
          </p:cNvPr>
          <p:cNvSpPr/>
          <p:nvPr userDrawn="1"/>
        </p:nvSpPr>
        <p:spPr>
          <a:xfrm rot="5400000">
            <a:off x="6041136" y="-271272"/>
            <a:ext cx="109728" cy="12192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pic>
        <p:nvPicPr>
          <p:cNvPr id="7" name="Picture 6">
            <a:extLst>
              <a:ext uri="{FF2B5EF4-FFF2-40B4-BE49-F238E27FC236}">
                <a16:creationId xmlns:a16="http://schemas.microsoft.com/office/drawing/2014/main" id="{627AE6A6-E72F-5554-9054-E26E5EE35C2C}"/>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280160" y="6137585"/>
            <a:ext cx="3034747" cy="563006"/>
          </a:xfrm>
          <a:prstGeom prst="rect">
            <a:avLst/>
          </a:prstGeom>
        </p:spPr>
      </p:pic>
    </p:spTree>
    <p:extLst>
      <p:ext uri="{BB962C8B-B14F-4D97-AF65-F5344CB8AC3E}">
        <p14:creationId xmlns:p14="http://schemas.microsoft.com/office/powerpoint/2010/main" val="1970260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TPB - Header and Content">
    <p:spTree>
      <p:nvGrpSpPr>
        <p:cNvPr id="1" name=""/>
        <p:cNvGrpSpPr/>
        <p:nvPr/>
      </p:nvGrpSpPr>
      <p:grpSpPr>
        <a:xfrm>
          <a:off x="0" y="0"/>
          <a:ext cx="0" cy="0"/>
          <a:chOff x="0" y="0"/>
          <a:chExt cx="0" cy="0"/>
        </a:xfrm>
      </p:grpSpPr>
      <p:sp>
        <p:nvSpPr>
          <p:cNvPr id="7" name="Rectangle 6"/>
          <p:cNvSpPr/>
          <p:nvPr userDrawn="1"/>
        </p:nvSpPr>
        <p:spPr>
          <a:xfrm>
            <a:off x="0" y="0"/>
            <a:ext cx="609600" cy="6866818"/>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cxnSp>
        <p:nvCxnSpPr>
          <p:cNvPr id="10" name="Straight Connector 9"/>
          <p:cNvCxnSpPr/>
          <p:nvPr userDrawn="1"/>
        </p:nvCxnSpPr>
        <p:spPr>
          <a:xfrm>
            <a:off x="11282069" y="6353742"/>
            <a:ext cx="0" cy="276999"/>
          </a:xfrm>
          <a:prstGeom prst="line">
            <a:avLst/>
          </a:prstGeom>
          <a:ln w="12700">
            <a:solidFill>
              <a:srgbClr val="82B1C9"/>
            </a:solidFill>
          </a:ln>
          <a:effectLst/>
        </p:spPr>
        <p:style>
          <a:lnRef idx="2">
            <a:schemeClr val="accent1"/>
          </a:lnRef>
          <a:fillRef idx="0">
            <a:schemeClr val="accent1"/>
          </a:fillRef>
          <a:effectRef idx="1">
            <a:schemeClr val="accent1"/>
          </a:effectRef>
          <a:fontRef idx="minor">
            <a:schemeClr val="tx1"/>
          </a:fontRef>
        </p:style>
      </p:cxnSp>
      <p:sp>
        <p:nvSpPr>
          <p:cNvPr id="8" name="Slide Number Placeholder 5"/>
          <p:cNvSpPr>
            <a:spLocks noGrp="1"/>
          </p:cNvSpPr>
          <p:nvPr>
            <p:ph type="sldNum" sz="quarter" idx="12"/>
          </p:nvPr>
        </p:nvSpPr>
        <p:spPr>
          <a:xfrm>
            <a:off x="11545823" y="6419088"/>
            <a:ext cx="344023" cy="155448"/>
          </a:xfrm>
          <a:prstGeom prst="rect">
            <a:avLst/>
          </a:prstGeom>
        </p:spPr>
        <p:txBody>
          <a:bodyPr lIns="0" tIns="0" rIns="0" bIns="0" anchor="ctr" anchorCtr="0">
            <a:normAutofit/>
          </a:bodyPr>
          <a:lstStyle>
            <a:lvl1pPr>
              <a:defRPr sz="1000">
                <a:solidFill>
                  <a:srgbClr val="82B1C9"/>
                </a:solidFill>
                <a:latin typeface="+mj-lt"/>
              </a:defRPr>
            </a:lvl1pPr>
          </a:lstStyle>
          <a:p>
            <a:fld id="{7CB1CFCA-EE77-9F4A-8FAE-3286F1D37F0D}" type="slidenum">
              <a:rPr lang="en-US" smtClean="0"/>
              <a:pPr/>
              <a:t>‹#›</a:t>
            </a:fld>
            <a:endParaRPr lang="en-US" dirty="0"/>
          </a:p>
        </p:txBody>
      </p:sp>
      <p:sp>
        <p:nvSpPr>
          <p:cNvPr id="5" name="Rectangle 4">
            <a:extLst>
              <a:ext uri="{FF2B5EF4-FFF2-40B4-BE49-F238E27FC236}">
                <a16:creationId xmlns:a16="http://schemas.microsoft.com/office/drawing/2014/main" id="{2EA77565-8723-42AA-8682-47F065C5BC3A}"/>
              </a:ext>
            </a:extLst>
          </p:cNvPr>
          <p:cNvSpPr/>
          <p:nvPr userDrawn="1"/>
        </p:nvSpPr>
        <p:spPr>
          <a:xfrm>
            <a:off x="-1" y="0"/>
            <a:ext cx="764769" cy="6866818"/>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31623198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TPB - Last Page">
    <p:spTree>
      <p:nvGrpSpPr>
        <p:cNvPr id="1" name=""/>
        <p:cNvGrpSpPr/>
        <p:nvPr/>
      </p:nvGrpSpPr>
      <p:grpSpPr>
        <a:xfrm>
          <a:off x="0" y="0"/>
          <a:ext cx="0" cy="0"/>
          <a:chOff x="0" y="0"/>
          <a:chExt cx="0" cy="0"/>
        </a:xfrm>
      </p:grpSpPr>
      <p:sp>
        <p:nvSpPr>
          <p:cNvPr id="8" name="Rectangle 7"/>
          <p:cNvSpPr/>
          <p:nvPr userDrawn="1"/>
        </p:nvSpPr>
        <p:spPr>
          <a:xfrm>
            <a:off x="0" y="0"/>
            <a:ext cx="609600" cy="6866818"/>
          </a:xfrm>
          <a:prstGeom prst="rect">
            <a:avLst/>
          </a:prstGeom>
          <a:solidFill>
            <a:srgbClr val="00355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
        <p:nvSpPr>
          <p:cNvPr id="3" name="Rectangle 2">
            <a:extLst>
              <a:ext uri="{FF2B5EF4-FFF2-40B4-BE49-F238E27FC236}">
                <a16:creationId xmlns:a16="http://schemas.microsoft.com/office/drawing/2014/main" id="{6E76D1A5-54AB-4871-8CA9-32C044ACCDC9}"/>
              </a:ext>
            </a:extLst>
          </p:cNvPr>
          <p:cNvSpPr/>
          <p:nvPr userDrawn="1"/>
        </p:nvSpPr>
        <p:spPr>
          <a:xfrm>
            <a:off x="-1" y="0"/>
            <a:ext cx="764769" cy="6866818"/>
          </a:xfrm>
          <a:prstGeom prst="rect">
            <a:avLst/>
          </a:prstGeom>
          <a:solidFill>
            <a:schemeClr val="bg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800" dirty="0"/>
          </a:p>
        </p:txBody>
      </p:sp>
    </p:spTree>
    <p:extLst>
      <p:ext uri="{BB962C8B-B14F-4D97-AF65-F5344CB8AC3E}">
        <p14:creationId xmlns:p14="http://schemas.microsoft.com/office/powerpoint/2010/main" val="25616611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77495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7" r:id="rId4"/>
    <p:sldLayoutId id="2147483651" r:id="rId5"/>
    <p:sldLayoutId id="2147483663" r:id="rId6"/>
    <p:sldLayoutId id="2147483658" r:id="rId7"/>
    <p:sldLayoutId id="2147483659" r:id="rId8"/>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5.xml"/><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5" Type="http://schemas.openxmlformats.org/officeDocument/2006/relationships/image" Target="../media/image11.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 Id="rId5" Type="http://schemas.openxmlformats.org/officeDocument/2006/relationships/image" Target="../media/image15.png"/><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5.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2221703686"/>
              </p:ext>
            </p:extLst>
          </p:nvPr>
        </p:nvGraphicFramePr>
        <p:xfrm>
          <a:off x="3273032" y="1481172"/>
          <a:ext cx="8918968" cy="3891280"/>
        </p:xfrm>
        <a:graphic>
          <a:graphicData uri="http://schemas.openxmlformats.org/drawingml/2006/table">
            <a:tbl>
              <a:tblPr firstRow="1">
                <a:tableStyleId>{5C22544A-7EE6-4342-B048-85BDC9FD1C3A}</a:tableStyleId>
              </a:tblPr>
              <a:tblGrid>
                <a:gridCol w="8918968">
                  <a:extLst>
                    <a:ext uri="{9D8B030D-6E8A-4147-A177-3AD203B41FA5}">
                      <a16:colId xmlns:a16="http://schemas.microsoft.com/office/drawing/2014/main" val="20000"/>
                    </a:ext>
                  </a:extLst>
                </a:gridCol>
              </a:tblGrid>
              <a:tr h="326136">
                <a:tc>
                  <a:txBody>
                    <a:bodyPr/>
                    <a:lstStyle/>
                    <a:p>
                      <a:pPr algn="ctr">
                        <a:lnSpc>
                          <a:spcPct val="100000"/>
                        </a:lnSpc>
                      </a:pPr>
                      <a:r>
                        <a:rPr lang="en-US" sz="4000" b="0" i="0" cap="all" spc="0" dirty="0">
                          <a:solidFill>
                            <a:schemeClr val="accent1"/>
                          </a:solidFill>
                          <a:latin typeface="+mn-lt"/>
                          <a:ea typeface="Ebrima" panose="02000000000000000000" pitchFamily="2" charset="0"/>
                          <a:cs typeface="Franklin Gothic Book"/>
                        </a:rPr>
                        <a:t>District of Columbia tidal water quality monitoring stations trend</a:t>
                      </a:r>
                    </a:p>
                  </a:txBody>
                  <a:tcPr marL="0" marR="457200" marT="0" marB="13716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r h="505668">
                <a:tc>
                  <a:txBody>
                    <a:bodyPr/>
                    <a:lstStyle/>
                    <a:p>
                      <a:pPr algn="l">
                        <a:lnSpc>
                          <a:spcPts val="2760"/>
                        </a:lnSpc>
                      </a:pPr>
                      <a:r>
                        <a:rPr lang="en-US" sz="2800" dirty="0">
                          <a:solidFill>
                            <a:schemeClr val="accent1"/>
                          </a:solidFill>
                          <a:latin typeface="Franklin Gothic Medium"/>
                          <a:ea typeface="Ebrima" panose="02000000000000000000" pitchFamily="2" charset="0"/>
                          <a:cs typeface="Franklin Gothic Medium"/>
                        </a:rPr>
                        <a:t>GAM Model Results</a:t>
                      </a:r>
                    </a:p>
                  </a:txBody>
                  <a:tcPr marL="0" marR="457200" marT="137160" marB="137160">
                    <a:lnL w="12700" cmpd="sng">
                      <a:noFill/>
                    </a:lnL>
                    <a:lnR w="12700" cmpd="sng">
                      <a:noFill/>
                    </a:lnR>
                    <a:lnT w="38100" cap="flat" cmpd="sng" algn="ctr">
                      <a:solidFill>
                        <a:schemeClr val="bg2"/>
                      </a:solidFill>
                      <a:prstDash val="solid"/>
                      <a:round/>
                      <a:headEnd type="none" w="med" len="med"/>
                      <a:tailEnd type="none" w="med" len="med"/>
                    </a:lnT>
                    <a:lnB w="381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39461">
                <a:tc>
                  <a:txBody>
                    <a:bodyPr/>
                    <a:lstStyle/>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Mukhtar Ibrahim</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Environmental Engineer </a:t>
                      </a:r>
                    </a:p>
                    <a:p>
                      <a:pPr algn="l">
                        <a:spcBef>
                          <a:spcPts val="0"/>
                        </a:spcBef>
                      </a:pPr>
                      <a:endParaRPr lang="en-US" sz="1400" dirty="0">
                        <a:solidFill>
                          <a:schemeClr val="tx1">
                            <a:lumMod val="50000"/>
                            <a:lumOff val="50000"/>
                          </a:schemeClr>
                        </a:solidFill>
                        <a:latin typeface="Franklin Gothic Medium"/>
                        <a:ea typeface="Ebrima" panose="02000000000000000000" pitchFamily="2" charset="0"/>
                        <a:cs typeface="Franklin Gothic Medium"/>
                      </a:endParaRP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Water Resources Technical committee</a:t>
                      </a:r>
                    </a:p>
                    <a:p>
                      <a:pPr algn="l">
                        <a:spcBef>
                          <a:spcPts val="0"/>
                        </a:spcBef>
                      </a:pPr>
                      <a:r>
                        <a:rPr lang="en-US" sz="1400" dirty="0">
                          <a:solidFill>
                            <a:schemeClr val="tx1">
                              <a:lumMod val="50000"/>
                              <a:lumOff val="50000"/>
                            </a:schemeClr>
                          </a:solidFill>
                          <a:latin typeface="Franklin Gothic Medium"/>
                          <a:ea typeface="Ebrima" panose="02000000000000000000" pitchFamily="2" charset="0"/>
                          <a:cs typeface="Franklin Gothic Medium"/>
                        </a:rPr>
                        <a:t>March 13, 2026</a:t>
                      </a:r>
                    </a:p>
                  </a:txBody>
                  <a:tcPr marL="0" marR="457200" marT="228600" marB="0">
                    <a:lnL w="12700" cmpd="sng">
                      <a:noFill/>
                    </a:lnL>
                    <a:lnR w="12700" cmpd="sng">
                      <a:noFill/>
                    </a:lnR>
                    <a:lnT w="381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794337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612694620"/>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What is GAM?</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0" y="1377089"/>
            <a:ext cx="9854565" cy="3939540"/>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Generalized Additive Model is a statistical model used to model nonlinear data. The response variable depends nonlinearly on unknown smooth function of predictor variables.</a:t>
            </a:r>
          </a:p>
          <a:p>
            <a:pPr marL="256032" indent="-256032">
              <a:spcBef>
                <a:spcPts val="1200"/>
              </a:spcBef>
              <a:buFont typeface="Arial"/>
              <a:buChar char="•"/>
            </a:pPr>
            <a:r>
              <a:rPr lang="en-US" sz="2000" dirty="0">
                <a:latin typeface="Franklin Gothic Book" panose="020B0503020102020204" pitchFamily="34" charset="0"/>
              </a:rPr>
              <a:t>Chesapeake Bay (CBP) developed a GAM-based package R.</a:t>
            </a:r>
          </a:p>
          <a:p>
            <a:pPr marL="256032" indent="-256032">
              <a:spcBef>
                <a:spcPts val="1200"/>
              </a:spcBef>
              <a:buFont typeface="Arial"/>
              <a:buChar char="•"/>
            </a:pPr>
            <a:r>
              <a:rPr lang="en-US" sz="2000" dirty="0">
                <a:latin typeface="Franklin Gothic Book" panose="020B0503020102020204" pitchFamily="34" charset="0"/>
              </a:rPr>
              <a:t>There are 4 models within GAM. </a:t>
            </a:r>
          </a:p>
          <a:p>
            <a:pPr marL="256032" indent="-256032">
              <a:spcBef>
                <a:spcPts val="1200"/>
              </a:spcBef>
              <a:buFont typeface="Arial"/>
              <a:buChar char="•"/>
            </a:pPr>
            <a:r>
              <a:rPr lang="en-US" sz="2000" dirty="0">
                <a:latin typeface="Franklin Gothic Book" panose="020B0503020102020204" pitchFamily="34" charset="0"/>
              </a:rPr>
              <a:t>α   = 0.05 or 95% confidence level is used in the model.</a:t>
            </a:r>
          </a:p>
          <a:p>
            <a:pPr marL="256032" indent="-256032">
              <a:spcBef>
                <a:spcPts val="1200"/>
              </a:spcBef>
              <a:buFont typeface="Arial"/>
              <a:buChar char="•"/>
            </a:pPr>
            <a:r>
              <a:rPr lang="en-US" sz="2000" dirty="0">
                <a:latin typeface="Franklin Gothic Book" panose="020B0503020102020204" pitchFamily="34" charset="0"/>
              </a:rPr>
              <a:t>Metropolitan Washington Council of Governments (COG) agreed to work with the District of Columbia Department of Energy and Environment (DOEE) and Chesapeake Bay (CBP) to produce trends results for stations in tidal Potomac and Anacostia Rivers.</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3770997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961645386"/>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Water Quality Monitoring Stations</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1" y="1377089"/>
            <a:ext cx="6933536" cy="3323987"/>
          </a:xfrm>
          <a:prstGeom prst="rect">
            <a:avLst/>
          </a:prstGeom>
          <a:noFill/>
        </p:spPr>
        <p:txBody>
          <a:bodyPr wrap="square" rtlCol="0">
            <a:spAutoFit/>
          </a:bodyPr>
          <a:lstStyle/>
          <a:p>
            <a:pPr marL="256032" indent="-256032">
              <a:spcBef>
                <a:spcPts val="1200"/>
              </a:spcBef>
              <a:buFont typeface="Arial"/>
              <a:buChar char="•"/>
            </a:pPr>
            <a:r>
              <a:rPr lang="en-US" sz="2000" dirty="0">
                <a:latin typeface="Franklin Gothic Book" panose="020B0503020102020204" pitchFamily="34" charset="0"/>
              </a:rPr>
              <a:t>Most of the Potomac and Anacostia River Stations do not have continuous data records.</a:t>
            </a:r>
          </a:p>
          <a:p>
            <a:pPr marL="256032" indent="-256032">
              <a:spcBef>
                <a:spcPts val="1200"/>
              </a:spcBef>
              <a:buFont typeface="Arial"/>
              <a:buChar char="•"/>
            </a:pPr>
            <a:r>
              <a:rPr lang="en-US" sz="2000" dirty="0">
                <a:latin typeface="Franklin Gothic Book" panose="020B0503020102020204" pitchFamily="34" charset="0"/>
              </a:rPr>
              <a:t>All of DC stations are within the tidal Potomac and Anacostia Rivers.</a:t>
            </a:r>
          </a:p>
          <a:p>
            <a:pPr marL="256032" indent="-256032">
              <a:spcBef>
                <a:spcPts val="1200"/>
              </a:spcBef>
              <a:buFont typeface="Arial"/>
              <a:buChar char="•"/>
            </a:pPr>
            <a:r>
              <a:rPr lang="en-US" sz="2000" dirty="0">
                <a:latin typeface="Franklin Gothic Book" panose="020B0503020102020204" pitchFamily="34" charset="0"/>
              </a:rPr>
              <a:t>Potomac River stations are in zone 4 and 5, these zones are identified based on physiographic and hydrologic characteristics.</a:t>
            </a:r>
          </a:p>
          <a:p>
            <a:pPr marL="256032" indent="-256032">
              <a:spcBef>
                <a:spcPts val="1200"/>
              </a:spcBef>
              <a:buFont typeface="Arial"/>
              <a:buChar char="•"/>
            </a:pPr>
            <a:r>
              <a:rPr lang="en-US" sz="2000" dirty="0">
                <a:latin typeface="Franklin Gothic Book" panose="020B0503020102020204" pitchFamily="34" charset="0"/>
              </a:rPr>
              <a:t>Flows from the Potomac and Northeast Branch Anacostia Rivers Pump stations are used in this model.</a:t>
            </a:r>
            <a:endParaRPr lang="en-US" sz="2000" dirty="0"/>
          </a:p>
        </p:txBody>
      </p:sp>
      <p:pic>
        <p:nvPicPr>
          <p:cNvPr id="6" name="Picture 5" descr="A map of a river&#10;&#10;Description automatically generated">
            <a:extLst>
              <a:ext uri="{FF2B5EF4-FFF2-40B4-BE49-F238E27FC236}">
                <a16:creationId xmlns:a16="http://schemas.microsoft.com/office/drawing/2014/main" id="{BF1EDA9E-FE9E-F7F7-0282-18701767E486}"/>
              </a:ext>
            </a:extLst>
          </p:cNvPr>
          <p:cNvPicPr>
            <a:picLocks noChangeAspect="1"/>
          </p:cNvPicPr>
          <p:nvPr/>
        </p:nvPicPr>
        <p:blipFill>
          <a:blip r:embed="rId2"/>
          <a:stretch>
            <a:fillRect/>
          </a:stretch>
        </p:blipFill>
        <p:spPr>
          <a:xfrm>
            <a:off x="8288792" y="1158017"/>
            <a:ext cx="3836194" cy="4964487"/>
          </a:xfrm>
          <a:prstGeom prst="rect">
            <a:avLst/>
          </a:prstGeom>
        </p:spPr>
      </p:pic>
      <p:cxnSp>
        <p:nvCxnSpPr>
          <p:cNvPr id="5" name="Straight Arrow Connector 4">
            <a:extLst>
              <a:ext uri="{FF2B5EF4-FFF2-40B4-BE49-F238E27FC236}">
                <a16:creationId xmlns:a16="http://schemas.microsoft.com/office/drawing/2014/main" id="{7D56372C-FAD1-6724-1133-983C5574C898}"/>
              </a:ext>
            </a:extLst>
          </p:cNvPr>
          <p:cNvCxnSpPr>
            <a:cxnSpLocks/>
          </p:cNvCxnSpPr>
          <p:nvPr/>
        </p:nvCxnSpPr>
        <p:spPr>
          <a:xfrm>
            <a:off x="8990088" y="2584764"/>
            <a:ext cx="253497" cy="280657"/>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cxnSp>
        <p:nvCxnSpPr>
          <p:cNvPr id="7" name="Straight Arrow Connector 6">
            <a:extLst>
              <a:ext uri="{FF2B5EF4-FFF2-40B4-BE49-F238E27FC236}">
                <a16:creationId xmlns:a16="http://schemas.microsoft.com/office/drawing/2014/main" id="{46FD4EFE-013E-FF73-F12D-B83E97460AD8}"/>
              </a:ext>
            </a:extLst>
          </p:cNvPr>
          <p:cNvCxnSpPr>
            <a:cxnSpLocks/>
          </p:cNvCxnSpPr>
          <p:nvPr/>
        </p:nvCxnSpPr>
        <p:spPr>
          <a:xfrm flipH="1">
            <a:off x="11629744" y="2255403"/>
            <a:ext cx="176180" cy="320308"/>
          </a:xfrm>
          <a:prstGeom prst="straightConnector1">
            <a:avLst/>
          </a:prstGeom>
          <a:ln>
            <a:tailEnd type="triangle"/>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714614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905650369"/>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chemeClr val="accent1"/>
                          </a:solidFill>
                          <a:latin typeface="Franklin Gothic Medium"/>
                          <a:cs typeface="Franklin Gothic Medium"/>
                        </a:rPr>
                        <a:t>Parameters List for 2024 GAM Results</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0" y="1377089"/>
            <a:ext cx="9854565" cy="1938992"/>
          </a:xfrm>
          <a:prstGeom prst="rect">
            <a:avLst/>
          </a:prstGeom>
          <a:noFill/>
        </p:spPr>
        <p:txBody>
          <a:bodyPr wrap="square" rtlCol="0">
            <a:spAutoFit/>
          </a:bodyPr>
          <a:lstStyle/>
          <a:p>
            <a:pPr marL="256032" indent="-256032">
              <a:spcBef>
                <a:spcPts val="1200"/>
              </a:spcBef>
              <a:buFont typeface="Arial"/>
              <a:buChar char="•"/>
            </a:pPr>
            <a:r>
              <a:rPr kumimoji="0" lang="en-US" altLang="en-US" sz="2000" b="0" i="0" u="none" strike="noStrike" cap="none" normalizeH="0" baseline="0" dirty="0">
                <a:ln>
                  <a:noFill/>
                </a:ln>
                <a:solidFill>
                  <a:schemeClr val="tx1"/>
                </a:solidFill>
                <a:effectLst/>
                <a:latin typeface="Franklin Gothic Book" panose="020B0503020102020204" pitchFamily="34" charset="0"/>
                <a:ea typeface="Calibri" panose="020F0502020204030204" pitchFamily="34" charset="0"/>
                <a:cs typeface="Times New Roman" panose="02020603050405020304" pitchFamily="18" charset="0"/>
              </a:rPr>
              <a:t>Based on what was decided and used last year, this is the list that we used to generate trends for DC stations.</a:t>
            </a:r>
            <a:endParaRPr lang="en-US" altLang="en-US" sz="2000" dirty="0">
              <a:latin typeface="Franklin Gothic Book" panose="020B0503020102020204" pitchFamily="34" charset="0"/>
              <a:ea typeface="Calibri" panose="020F0502020204030204" pitchFamily="34" charset="0"/>
              <a:cs typeface="Times New Roman" panose="02020603050405020304" pitchFamily="18" charset="0"/>
            </a:endParaRPr>
          </a:p>
          <a:p>
            <a:pPr marL="256032" indent="-256032">
              <a:spcBef>
                <a:spcPts val="1200"/>
              </a:spcBef>
              <a:buFont typeface="Arial"/>
              <a:buChar char="•"/>
            </a:pPr>
            <a:r>
              <a:rPr lang="en-US" sz="2000" dirty="0">
                <a:effectLst/>
                <a:latin typeface="Franklin Gothic Book" panose="020B0503020102020204" pitchFamily="34" charset="0"/>
                <a:ea typeface="Calibri" panose="020F0502020204030204" pitchFamily="34" charset="0"/>
                <a:cs typeface="Times New Roman" panose="02020603050405020304" pitchFamily="18" charset="0"/>
              </a:rPr>
              <a:t>The percent change computations should at least contain 1999-2000 to 2021-2023 for comparison between stats.</a:t>
            </a:r>
            <a:endParaRPr kumimoji="0" lang="en-US" altLang="en-US" sz="2000" b="0" i="0" u="none" strike="noStrike" cap="none" normalizeH="0" baseline="0" dirty="0">
              <a:ln>
                <a:noFill/>
              </a:ln>
              <a:solidFill>
                <a:schemeClr val="tx1"/>
              </a:solidFill>
              <a:effectLst/>
              <a:latin typeface="Franklin Gothic Book" panose="020B0503020102020204" pitchFamily="34" charset="0"/>
              <a:ea typeface="Calibri" panose="020F0502020204030204" pitchFamily="34" charset="0"/>
              <a:cs typeface="Times New Roman" panose="02020603050405020304" pitchFamily="18" charset="0"/>
            </a:endParaRPr>
          </a:p>
          <a:p>
            <a:pPr marL="256032" indent="-256032">
              <a:spcBef>
                <a:spcPts val="1200"/>
              </a:spcBef>
              <a:buFont typeface="Arial"/>
              <a:buChar char="•"/>
            </a:pPr>
            <a:r>
              <a:rPr lang="en-US" altLang="en-US" sz="2000" dirty="0">
                <a:latin typeface="Franklin Gothic Book" panose="020B0503020102020204" pitchFamily="34" charset="0"/>
                <a:ea typeface="Calibri" panose="020F0502020204030204" pitchFamily="34" charset="0"/>
                <a:cs typeface="Times New Roman" panose="02020603050405020304" pitchFamily="18" charset="0"/>
              </a:rPr>
              <a:t>For this Trends we used the GAM models 2 and 4.</a:t>
            </a:r>
            <a:endParaRPr kumimoji="0" lang="en-US" altLang="en-US" sz="2000" b="0" i="0" u="none" strike="noStrike" cap="none" normalizeH="0" baseline="0" dirty="0">
              <a:ln>
                <a:noFill/>
              </a:ln>
              <a:solidFill>
                <a:schemeClr val="tx1"/>
              </a:solidFill>
              <a:effectLst/>
              <a:latin typeface="Franklin Gothic Book" panose="020B0503020102020204" pitchFamily="34" charset="0"/>
              <a:ea typeface="Calibri" panose="020F0502020204030204" pitchFamily="34"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6DF01AAD-41EB-3FFC-D5B5-5D27A3C841B8}"/>
              </a:ext>
            </a:extLst>
          </p:cNvPr>
          <p:cNvGraphicFramePr>
            <a:graphicFrameLocks noGrp="1"/>
          </p:cNvGraphicFramePr>
          <p:nvPr>
            <p:extLst>
              <p:ext uri="{D42A27DB-BD31-4B8C-83A1-F6EECF244321}">
                <p14:modId xmlns:p14="http://schemas.microsoft.com/office/powerpoint/2010/main" val="288984870"/>
              </p:ext>
            </p:extLst>
          </p:nvPr>
        </p:nvGraphicFramePr>
        <p:xfrm>
          <a:off x="1472207" y="3274519"/>
          <a:ext cx="9662518" cy="2688601"/>
        </p:xfrm>
        <a:graphic>
          <a:graphicData uri="http://schemas.openxmlformats.org/drawingml/2006/table">
            <a:tbl>
              <a:tblPr firstRow="1" firstCol="1" bandRow="1">
                <a:tableStyleId>{5C22544A-7EE6-4342-B048-85BDC9FD1C3A}</a:tableStyleId>
              </a:tblPr>
              <a:tblGrid>
                <a:gridCol w="2477892">
                  <a:extLst>
                    <a:ext uri="{9D8B030D-6E8A-4147-A177-3AD203B41FA5}">
                      <a16:colId xmlns:a16="http://schemas.microsoft.com/office/drawing/2014/main" val="1615214119"/>
                    </a:ext>
                  </a:extLst>
                </a:gridCol>
                <a:gridCol w="597038">
                  <a:extLst>
                    <a:ext uri="{9D8B030D-6E8A-4147-A177-3AD203B41FA5}">
                      <a16:colId xmlns:a16="http://schemas.microsoft.com/office/drawing/2014/main" val="3791695634"/>
                    </a:ext>
                  </a:extLst>
                </a:gridCol>
                <a:gridCol w="1911353">
                  <a:extLst>
                    <a:ext uri="{9D8B030D-6E8A-4147-A177-3AD203B41FA5}">
                      <a16:colId xmlns:a16="http://schemas.microsoft.com/office/drawing/2014/main" val="3500225963"/>
                    </a:ext>
                  </a:extLst>
                </a:gridCol>
                <a:gridCol w="1708274">
                  <a:extLst>
                    <a:ext uri="{9D8B030D-6E8A-4147-A177-3AD203B41FA5}">
                      <a16:colId xmlns:a16="http://schemas.microsoft.com/office/drawing/2014/main" val="500898703"/>
                    </a:ext>
                  </a:extLst>
                </a:gridCol>
                <a:gridCol w="2967961">
                  <a:extLst>
                    <a:ext uri="{9D8B030D-6E8A-4147-A177-3AD203B41FA5}">
                      <a16:colId xmlns:a16="http://schemas.microsoft.com/office/drawing/2014/main" val="1376185007"/>
                    </a:ext>
                  </a:extLst>
                </a:gridCol>
              </a:tblGrid>
              <a:tr h="169046">
                <a:tc rowSpan="2">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Parameter</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Layer</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rowSpan="2">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Full years for GAM runs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gridSpan="2">
                  <a:txBody>
                    <a:bodyPr/>
                    <a:lstStyle/>
                    <a:p>
                      <a:pPr marL="0" marR="0" algn="ctr">
                        <a:lnSpc>
                          <a:spcPct val="107000"/>
                        </a:lnSpc>
                        <a:spcBef>
                          <a:spcPts val="0"/>
                        </a:spcBef>
                        <a:spcAft>
                          <a:spcPts val="0"/>
                        </a:spcAft>
                        <a:tabLst>
                          <a:tab pos="228600" algn="l"/>
                        </a:tabLst>
                      </a:pPr>
                      <a:r>
                        <a:rPr lang="en-US" sz="1200" dirty="0">
                          <a:effectLst/>
                          <a:latin typeface="Franklin Gothic Book" panose="020B0503020102020204" pitchFamily="34" charset="0"/>
                        </a:rPr>
                        <a:t>Subsets for percent change</a:t>
                      </a:r>
                      <a:r>
                        <a:rPr lang="en-US" sz="1200" baseline="30000" dirty="0">
                          <a:effectLst/>
                          <a:latin typeface="Franklin Gothic Book" panose="020B0503020102020204" pitchFamily="34" charset="0"/>
                        </a:rPr>
                        <a:t>b</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US"/>
                    </a:p>
                  </a:txBody>
                  <a:tcPr/>
                </a:tc>
                <a:extLst>
                  <a:ext uri="{0D108BD9-81ED-4DB2-BD59-A6C34878D82A}">
                    <a16:rowId xmlns:a16="http://schemas.microsoft.com/office/drawing/2014/main" val="678339257"/>
                  </a:ext>
                </a:extLst>
              </a:tr>
              <a:tr h="181976">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Seasons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years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35772951"/>
                  </a:ext>
                </a:extLst>
              </a:tr>
              <a:tr h="351022">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Dissolved Oxygen</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1985-2024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Annual,</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Summer1 (Jun-Sep)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1985-1986 to 2022-2024; 2015-2016 to 2023-2024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61862673"/>
                  </a:ext>
                </a:extLst>
              </a:tr>
              <a:tr h="351022">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Secchi Depth</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1985-2024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Annual, </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SAV (Apr-Oct)</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1985-1986 to 2022-2024; 2015-2016 to 2023-2024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89574312"/>
                  </a:ext>
                </a:extLst>
              </a:tr>
              <a:tr h="814792">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Chlorophyll-a</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Any year</a:t>
                      </a:r>
                      <a:r>
                        <a:rPr lang="en-US" sz="1200" baseline="30000" dirty="0">
                          <a:effectLst/>
                          <a:latin typeface="Franklin Gothic Book" panose="020B0503020102020204" pitchFamily="34" charset="0"/>
                        </a:rPr>
                        <a:t>a</a:t>
                      </a:r>
                      <a:r>
                        <a:rPr lang="en-US" sz="1200" dirty="0">
                          <a:effectLst/>
                          <a:latin typeface="Franklin Gothic Book" panose="020B0503020102020204" pitchFamily="34" charset="0"/>
                        </a:rPr>
                        <a:t> - 2024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Annual, </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Spring1 (Mar-May), </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Summer2 (Jun-Sep)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2015-2016 to 2023-2024 (we just presented short-term for these stations based on data availably for chla)</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624194977"/>
                  </a:ext>
                </a:extLst>
              </a:tr>
              <a:tr h="351022">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TSS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Any year</a:t>
                      </a:r>
                      <a:r>
                        <a:rPr lang="en-US" sz="1200" baseline="30000" dirty="0">
                          <a:effectLst/>
                          <a:latin typeface="Franklin Gothic Book" panose="020B0503020102020204" pitchFamily="34" charset="0"/>
                        </a:rPr>
                        <a:t>a</a:t>
                      </a:r>
                      <a:r>
                        <a:rPr lang="en-US" sz="1200" dirty="0">
                          <a:effectLst/>
                          <a:latin typeface="Franklin Gothic Book" panose="020B0503020102020204" pitchFamily="34" charset="0"/>
                        </a:rPr>
                        <a:t> -2024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Annual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1999-2000 to 2023-2024; </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2014-2015 to 2023-2024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831628365"/>
                  </a:ext>
                </a:extLst>
              </a:tr>
              <a:tr h="351022">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Orthophosphate (PO4) - - </a:t>
                      </a: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Not reported in 2024</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S </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Any year</a:t>
                      </a:r>
                      <a:r>
                        <a:rPr lang="en-US" sz="1200" baseline="30000" dirty="0">
                          <a:effectLst/>
                          <a:latin typeface="Franklin Gothic Book" panose="020B0503020102020204" pitchFamily="34" charset="0"/>
                        </a:rPr>
                        <a:t>a</a:t>
                      </a:r>
                      <a:r>
                        <a:rPr lang="en-US" sz="1200" dirty="0">
                          <a:effectLst/>
                          <a:latin typeface="Franklin Gothic Book" panose="020B0503020102020204" pitchFamily="34" charset="0"/>
                        </a:rPr>
                        <a:t> -2022</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Annual</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1999-2000 to 2021-2022; </a:t>
                      </a:r>
                      <a:endParaRPr lang="en-US" sz="1100" dirty="0">
                        <a:effectLst/>
                        <a:latin typeface="Franklin Gothic Book" panose="020B0503020102020204" pitchFamily="34" charset="0"/>
                      </a:endParaRPr>
                    </a:p>
                    <a:p>
                      <a:pPr marL="0" marR="0" algn="just">
                        <a:lnSpc>
                          <a:spcPct val="107000"/>
                        </a:lnSpc>
                        <a:spcBef>
                          <a:spcPts val="0"/>
                        </a:spcBef>
                        <a:spcAft>
                          <a:spcPts val="0"/>
                        </a:spcAft>
                        <a:tabLst>
                          <a:tab pos="228600" algn="l"/>
                        </a:tabLst>
                      </a:pPr>
                      <a:r>
                        <a:rPr lang="en-US" sz="1200" dirty="0">
                          <a:effectLst/>
                          <a:latin typeface="Franklin Gothic Book" panose="020B0503020102020204" pitchFamily="34" charset="0"/>
                        </a:rPr>
                        <a:t>2013-2014 to 2021-2022</a:t>
                      </a:r>
                      <a:endParaRPr lang="en-US" sz="1100" dirty="0">
                        <a:effectLst/>
                        <a:latin typeface="Franklin Gothic Book" panose="020B050302010202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04444708"/>
                  </a:ext>
                </a:extLst>
              </a:tr>
            </a:tbl>
          </a:graphicData>
        </a:graphic>
      </p:graphicFrame>
    </p:spTree>
    <p:extLst>
      <p:ext uri="{BB962C8B-B14F-4D97-AF65-F5344CB8AC3E}">
        <p14:creationId xmlns:p14="http://schemas.microsoft.com/office/powerpoint/2010/main" val="1233224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994062871"/>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Input Water Quality Data File</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37753" y="1281673"/>
            <a:ext cx="9716493" cy="2708434"/>
          </a:xfrm>
          <a:prstGeom prst="rect">
            <a:avLst/>
          </a:prstGeom>
          <a:noFill/>
        </p:spPr>
        <p:txBody>
          <a:bodyPr wrap="square" rtlCol="0">
            <a:spAutoFit/>
          </a:bodyPr>
          <a:lstStyle/>
          <a:p>
            <a:pPr marL="256032" indent="-256032">
              <a:spcBef>
                <a:spcPts val="1200"/>
              </a:spcBef>
              <a:buFont typeface="Arial"/>
              <a:buChar char="•"/>
            </a:pPr>
            <a:r>
              <a:rPr lang="en-US" sz="2000" dirty="0"/>
              <a:t>Not enough TN data to run the model.</a:t>
            </a:r>
          </a:p>
          <a:p>
            <a:pPr marL="256032" indent="-256032">
              <a:spcBef>
                <a:spcPts val="1200"/>
              </a:spcBef>
              <a:buFont typeface="Arial"/>
              <a:buChar char="•"/>
            </a:pPr>
            <a:r>
              <a:rPr lang="en-US" sz="2000" dirty="0"/>
              <a:t>TP data up to 1992 and no sufficient data to run gam4.</a:t>
            </a:r>
          </a:p>
          <a:p>
            <a:pPr marL="256032" indent="-256032">
              <a:spcBef>
                <a:spcPts val="1200"/>
              </a:spcBef>
              <a:buFont typeface="Arial"/>
              <a:buChar char="•"/>
            </a:pPr>
            <a:r>
              <a:rPr lang="en-US" sz="2000" dirty="0"/>
              <a:t>There are gaps in data with other parameters.</a:t>
            </a:r>
          </a:p>
          <a:p>
            <a:pPr marL="256032" indent="-256032">
              <a:spcBef>
                <a:spcPts val="1200"/>
              </a:spcBef>
              <a:buFont typeface="Arial"/>
              <a:buChar char="•"/>
            </a:pPr>
            <a:r>
              <a:rPr lang="en-US" sz="2000" dirty="0"/>
              <a:t>There are gaps in data for Stations with continuous records. </a:t>
            </a:r>
          </a:p>
          <a:p>
            <a:pPr marL="256032" indent="-256032">
              <a:spcBef>
                <a:spcPts val="1200"/>
              </a:spcBef>
              <a:buFont typeface="Arial"/>
              <a:buChar char="•"/>
            </a:pPr>
            <a:r>
              <a:rPr lang="en-US" sz="2000" dirty="0"/>
              <a:t>DO, CHLA, SECCHI, and TSS.</a:t>
            </a:r>
          </a:p>
          <a:p>
            <a:pPr marL="256032" indent="-256032">
              <a:spcBef>
                <a:spcPts val="1200"/>
              </a:spcBef>
              <a:buFont typeface="Arial"/>
              <a:buChar char="•"/>
            </a:pPr>
            <a:r>
              <a:rPr lang="en-US" sz="2000" dirty="0"/>
              <a:t>NO PO4 Data for 2023 and 2024</a:t>
            </a:r>
          </a:p>
        </p:txBody>
      </p:sp>
      <p:pic>
        <p:nvPicPr>
          <p:cNvPr id="6" name="Picture 5" descr="Graphical user interface&#10;&#10;Description automatically generated with medium confidence">
            <a:extLst>
              <a:ext uri="{FF2B5EF4-FFF2-40B4-BE49-F238E27FC236}">
                <a16:creationId xmlns:a16="http://schemas.microsoft.com/office/drawing/2014/main" id="{84C24F97-C618-919E-52B7-F507ADFB20A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15332" y="4058651"/>
            <a:ext cx="9231464" cy="1866687"/>
          </a:xfrm>
          <a:prstGeom prst="rect">
            <a:avLst/>
          </a:prstGeom>
          <a:noFill/>
          <a:ln>
            <a:noFill/>
          </a:ln>
        </p:spPr>
      </p:pic>
    </p:spTree>
    <p:extLst>
      <p:ext uri="{BB962C8B-B14F-4D97-AF65-F5344CB8AC3E}">
        <p14:creationId xmlns:p14="http://schemas.microsoft.com/office/powerpoint/2010/main" val="31552394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742152033"/>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Stations and Layers </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1" name="TextBox 10">
            <a:extLst>
              <a:ext uri="{FF2B5EF4-FFF2-40B4-BE49-F238E27FC236}">
                <a16:creationId xmlns:a16="http://schemas.microsoft.com/office/drawing/2014/main" id="{7AAD4588-6FA1-40BF-8CA8-27952762ACBA}"/>
              </a:ext>
            </a:extLst>
          </p:cNvPr>
          <p:cNvSpPr txBox="1"/>
          <p:nvPr/>
        </p:nvSpPr>
        <p:spPr>
          <a:xfrm>
            <a:off x="1129086" y="1380744"/>
            <a:ext cx="10996654" cy="4678204"/>
          </a:xfrm>
          <a:prstGeom prst="rect">
            <a:avLst/>
          </a:prstGeom>
          <a:noFill/>
        </p:spPr>
        <p:txBody>
          <a:bodyPr wrap="square" rtlCol="0">
            <a:spAutoFit/>
          </a:bodyPr>
          <a:lstStyle/>
          <a:p>
            <a:pPr marL="256032" indent="-256032">
              <a:spcBef>
                <a:spcPts val="1200"/>
              </a:spcBef>
              <a:buFont typeface="Arial"/>
              <a:buChar char="•"/>
            </a:pPr>
            <a:r>
              <a:rPr lang="en-US" sz="2000" dirty="0">
                <a:effectLst/>
                <a:latin typeface="Franklin Gothic Book" panose="020B0503020102020204" pitchFamily="34" charset="0"/>
                <a:ea typeface="Cambria" panose="02040503050406030204" pitchFamily="18" charset="0"/>
                <a:cs typeface="Times New Roman" panose="02020603050405020304" pitchFamily="18" charset="0"/>
              </a:rPr>
              <a:t>Potomac River Tidal Stations: PMS01, PMS10, PMS21, PMS29, PMS44, PMS48, PTB01, PWC04.</a:t>
            </a:r>
          </a:p>
          <a:p>
            <a:pPr marL="256032" indent="-256032">
              <a:spcBef>
                <a:spcPts val="1200"/>
              </a:spcBef>
              <a:buFont typeface="Arial"/>
              <a:buChar char="•"/>
            </a:pPr>
            <a:r>
              <a:rPr lang="en-US" sz="2000" dirty="0">
                <a:latin typeface="Franklin Gothic Book" panose="020B0503020102020204" pitchFamily="34" charset="0"/>
                <a:ea typeface="Cambria" panose="02040503050406030204" pitchFamily="18" charset="0"/>
                <a:cs typeface="Times New Roman" panose="02020603050405020304" pitchFamily="18" charset="0"/>
              </a:rPr>
              <a:t>Anacostia River Tidal Stations: </a:t>
            </a:r>
            <a:r>
              <a:rPr lang="en-US" sz="2000" dirty="0">
                <a:effectLst/>
                <a:latin typeface="Franklin Gothic Book" panose="020B0503020102020204" pitchFamily="34" charset="0"/>
                <a:ea typeface="Cambria" panose="02040503050406030204" pitchFamily="18" charset="0"/>
                <a:cs typeface="Times New Roman" panose="02020603050405020304" pitchFamily="18" charset="0"/>
              </a:rPr>
              <a:t> ANA01, ANA05, ANA08, ANA11, ANA14,ANA19, ANA21, ANA24, ANA29, ANA30, KNG01, KNG02).</a:t>
            </a:r>
          </a:p>
          <a:p>
            <a:pPr marL="256032" indent="-256032">
              <a:spcBef>
                <a:spcPts val="1200"/>
              </a:spcBef>
              <a:buFont typeface="Arial"/>
              <a:buChar char="•"/>
            </a:pPr>
            <a:r>
              <a:rPr lang="en-US" sz="2000" dirty="0">
                <a:latin typeface="Franklin Gothic Book" panose="020B0503020102020204" pitchFamily="34" charset="0"/>
              </a:rPr>
              <a:t>Layer filters:</a:t>
            </a:r>
          </a:p>
          <a:p>
            <a:pPr marL="256032" indent="-256032">
              <a:spcBef>
                <a:spcPts val="1200"/>
              </a:spcBef>
              <a:buFont typeface="Arial"/>
              <a:buChar char="•"/>
            </a:pPr>
            <a:r>
              <a:rPr lang="en-US" sz="1800" dirty="0">
                <a:effectLst/>
                <a:ea typeface="Calibri" panose="020F0502020204030204" pitchFamily="34" charset="0"/>
                <a:cs typeface="Times New Roman" panose="02020603050405020304" pitchFamily="18" charset="0"/>
              </a:rPr>
              <a:t>S = surface, SAP = surface and </a:t>
            </a:r>
            <a:r>
              <a:rPr lang="en-US" sz="2000" dirty="0">
                <a:effectLst/>
                <a:ea typeface="Calibri" panose="020F0502020204030204" pitchFamily="34" charset="0"/>
                <a:cs typeface="Times New Roman" panose="02020603050405020304" pitchFamily="18" charset="0"/>
              </a:rPr>
              <a:t>above</a:t>
            </a:r>
            <a:r>
              <a:rPr lang="en-US" sz="1800" dirty="0">
                <a:effectLst/>
                <a:ea typeface="Calibri" panose="020F0502020204030204" pitchFamily="34" charset="0"/>
                <a:cs typeface="Times New Roman" panose="02020603050405020304" pitchFamily="18" charset="0"/>
              </a:rPr>
              <a:t> pycnocline, B = bottom, BBP = bottom and below pycnocline, AP = Above pycnocline, BP = Below Pycnocline.</a:t>
            </a:r>
          </a:p>
          <a:p>
            <a:pPr marL="256032" indent="-256032">
              <a:spcBef>
                <a:spcPts val="1200"/>
              </a:spcBef>
              <a:buFont typeface="Arial"/>
              <a:buChar char="•"/>
            </a:pPr>
            <a:r>
              <a:rPr lang="en-US" sz="2000" dirty="0" err="1">
                <a:latin typeface="Franklin Gothic Book" panose="020B0503020102020204" pitchFamily="34" charset="0"/>
              </a:rPr>
              <a:t>analySpec$layerFilt</a:t>
            </a:r>
            <a:r>
              <a:rPr lang="en-US" sz="2000" dirty="0">
                <a:latin typeface="Franklin Gothic Book" panose="020B0503020102020204" pitchFamily="34" charset="0"/>
              </a:rPr>
              <a:t>       &lt;- c('S','M','B’), </a:t>
            </a:r>
          </a:p>
          <a:p>
            <a:pPr marL="256032" indent="-256032">
              <a:spcBef>
                <a:spcPts val="1200"/>
              </a:spcBef>
              <a:buFont typeface="Arial"/>
              <a:buChar char="•"/>
            </a:pPr>
            <a:r>
              <a:rPr lang="en-US" sz="2000" dirty="0" err="1">
                <a:latin typeface="Franklin Gothic Book" panose="020B0503020102020204" pitchFamily="34" charset="0"/>
              </a:rPr>
              <a:t>analySpec$layerFilt</a:t>
            </a:r>
            <a:r>
              <a:rPr lang="en-US" sz="2000" dirty="0">
                <a:latin typeface="Franklin Gothic Book" panose="020B0503020102020204" pitchFamily="34" charset="0"/>
              </a:rPr>
              <a:t>       &lt;- c('S','AP','SAP')</a:t>
            </a:r>
          </a:p>
          <a:p>
            <a:pPr marL="256032" indent="-256032">
              <a:spcBef>
                <a:spcPts val="1200"/>
              </a:spcBef>
              <a:buFont typeface="Arial"/>
              <a:buChar char="•"/>
            </a:pPr>
            <a:r>
              <a:rPr lang="en-US" sz="2000" dirty="0" err="1">
                <a:latin typeface="Franklin Gothic Book" panose="020B0503020102020204" pitchFamily="34" charset="0"/>
              </a:rPr>
              <a:t>analySpec$layerFilt</a:t>
            </a:r>
            <a:r>
              <a:rPr lang="en-US" sz="2000" dirty="0">
                <a:latin typeface="Franklin Gothic Book" panose="020B0503020102020204" pitchFamily="34" charset="0"/>
              </a:rPr>
              <a:t>       &lt;- c('B','BP','BBP')</a:t>
            </a:r>
          </a:p>
          <a:p>
            <a:pPr marL="256032" indent="-256032">
              <a:spcBef>
                <a:spcPts val="1200"/>
              </a:spcBef>
              <a:buFont typeface="Arial"/>
              <a:buChar char="•"/>
            </a:pPr>
            <a:r>
              <a:rPr lang="en-US" sz="2000" dirty="0" err="1">
                <a:latin typeface="Franklin Gothic Book" panose="020B0503020102020204" pitchFamily="34" charset="0"/>
              </a:rPr>
              <a:t>analySpec$layerFilt</a:t>
            </a:r>
            <a:r>
              <a:rPr lang="en-US" sz="2000" dirty="0">
                <a:latin typeface="Franklin Gothic Book" panose="020B0503020102020204" pitchFamily="34" charset="0"/>
              </a:rPr>
              <a:t>       &lt;- c('S’)</a:t>
            </a:r>
          </a:p>
          <a:p>
            <a:pPr marL="256032" indent="-256032">
              <a:spcBef>
                <a:spcPts val="1200"/>
              </a:spcBef>
              <a:buFont typeface="Arial"/>
              <a:buChar char="•"/>
            </a:pPr>
            <a:r>
              <a:rPr lang="en-US" sz="2000" dirty="0" err="1">
                <a:latin typeface="Franklin Gothic Book" panose="020B0503020102020204" pitchFamily="34" charset="0"/>
              </a:rPr>
              <a:t>analySpec$layerAggOption</a:t>
            </a:r>
            <a:r>
              <a:rPr lang="en-US" sz="2000" dirty="0">
                <a:latin typeface="Franklin Gothic Book" panose="020B0503020102020204" pitchFamily="34" charset="0"/>
              </a:rPr>
              <a:t>  &lt;- 4</a:t>
            </a:r>
            <a:endParaRPr lang="en-US" sz="2000" dirty="0">
              <a:solidFill>
                <a:schemeClr val="dk1"/>
              </a:solidFill>
            </a:endParaRPr>
          </a:p>
        </p:txBody>
      </p:sp>
    </p:spTree>
    <p:extLst>
      <p:ext uri="{BB962C8B-B14F-4D97-AF65-F5344CB8AC3E}">
        <p14:creationId xmlns:p14="http://schemas.microsoft.com/office/powerpoint/2010/main" val="3409614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7</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671653375"/>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Analysis Periods and Seasons</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11" name="TextBox 10">
            <a:extLst>
              <a:ext uri="{FF2B5EF4-FFF2-40B4-BE49-F238E27FC236}">
                <a16:creationId xmlns:a16="http://schemas.microsoft.com/office/drawing/2014/main" id="{7AAD4588-6FA1-40BF-8CA8-27952762ACBA}"/>
              </a:ext>
            </a:extLst>
          </p:cNvPr>
          <p:cNvSpPr txBox="1"/>
          <p:nvPr/>
        </p:nvSpPr>
        <p:spPr>
          <a:xfrm>
            <a:off x="986828" y="1380744"/>
            <a:ext cx="11138912" cy="4555093"/>
          </a:xfrm>
          <a:prstGeom prst="rect">
            <a:avLst/>
          </a:prstGeom>
          <a:noFill/>
        </p:spPr>
        <p:txBody>
          <a:bodyPr wrap="square" rtlCol="0">
            <a:spAutoFit/>
          </a:bodyPr>
          <a:lstStyle/>
          <a:p>
            <a:pPr marL="342900" indent="-342900">
              <a:buFont typeface="Arial" panose="020B0604020202020204" pitchFamily="34" charset="0"/>
              <a:buChar char="•"/>
            </a:pPr>
            <a:r>
              <a:rPr lang="en-US" sz="200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Long-Term Period from 1985 to 2024 (</a:t>
            </a:r>
            <a:r>
              <a:rPr lang="en-US" sz="2000" dirty="0">
                <a:solidFill>
                  <a:srgbClr val="000000"/>
                </a:solidFill>
                <a:effectLst/>
                <a:highlight>
                  <a:srgbClr val="FFFF00"/>
                </a:highlight>
                <a:latin typeface="Franklin Gothic Book" panose="020B0503020102020204" pitchFamily="34" charset="0"/>
                <a:ea typeface="Calibri" panose="020F0502020204030204" pitchFamily="34" charset="0"/>
                <a:cs typeface="Calibri" panose="020F0502020204030204" pitchFamily="34" charset="0"/>
              </a:rPr>
              <a:t>1985/1986 and  2022/2024</a:t>
            </a:r>
            <a:r>
              <a:rPr lang="en-US" sz="200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a:t>
            </a:r>
          </a:p>
          <a:p>
            <a:pPr marL="342900" indent="-342900">
              <a:spcBef>
                <a:spcPts val="1200"/>
              </a:spcBef>
              <a:buFont typeface="Arial" panose="020B0604020202020204" pitchFamily="34" charset="0"/>
              <a:buChar char="•"/>
            </a:pPr>
            <a:r>
              <a:rPr lang="en-US" sz="200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Short-Term Period from 2014 to </a:t>
            </a:r>
            <a:r>
              <a:rPr lang="en-US" sz="2000" dirty="0">
                <a:solidFill>
                  <a:srgbClr val="000000"/>
                </a:solidFill>
                <a:latin typeface="Franklin Gothic Book" panose="020B0503020102020204" pitchFamily="34" charset="0"/>
                <a:ea typeface="Calibri" panose="020F0502020204030204" pitchFamily="34" charset="0"/>
                <a:cs typeface="Calibri" panose="020F0502020204030204" pitchFamily="34" charset="0"/>
              </a:rPr>
              <a:t>2024 (</a:t>
            </a:r>
            <a:r>
              <a:rPr lang="en-US" sz="2000" dirty="0">
                <a:solidFill>
                  <a:srgbClr val="000000"/>
                </a:solidFill>
                <a:highlight>
                  <a:srgbClr val="FFFF00"/>
                </a:highlight>
                <a:latin typeface="Franklin Gothic Book" panose="020B0503020102020204" pitchFamily="34" charset="0"/>
                <a:ea typeface="Calibri" panose="020F0502020204030204" pitchFamily="34" charset="0"/>
                <a:cs typeface="Calibri" panose="020F0502020204030204" pitchFamily="34" charset="0"/>
              </a:rPr>
              <a:t>2015/2016 and 2022/2024</a:t>
            </a:r>
            <a:r>
              <a:rPr lang="en-US" sz="2000" dirty="0">
                <a:solidFill>
                  <a:srgbClr val="000000"/>
                </a:solidFill>
                <a:latin typeface="Franklin Gothic Book" panose="020B0503020102020204" pitchFamily="34" charset="0"/>
                <a:ea typeface="Calibri" panose="020F0502020204030204" pitchFamily="34" charset="0"/>
                <a:cs typeface="Calibri" panose="020F0502020204030204" pitchFamily="34" charset="0"/>
              </a:rPr>
              <a:t>) </a:t>
            </a:r>
            <a:endParaRPr lang="en-US" sz="2000" dirty="0">
              <a:effectLst/>
              <a:latin typeface="Franklin Gothic Book" panose="020B0503020102020204" pitchFamily="34" charset="0"/>
              <a:ea typeface="Calibri" panose="020F0502020204030204" pitchFamily="34" charset="0"/>
              <a:cs typeface="Calibri" panose="020F0502020204030204" pitchFamily="34" charset="0"/>
            </a:endParaRPr>
          </a:p>
          <a:p>
            <a:pPr marL="342900" indent="-342900">
              <a:spcBef>
                <a:spcPts val="1200"/>
              </a:spcBef>
              <a:buFont typeface="Arial" panose="020B0604020202020204" pitchFamily="34" charset="0"/>
              <a:buChar char="•"/>
            </a:pPr>
            <a:r>
              <a:rPr lang="en-US" sz="2000" dirty="0">
                <a:effectLst/>
                <a:latin typeface="Franklin Gothic Book" panose="020B0503020102020204" pitchFamily="34" charset="0"/>
                <a:ea typeface="Calibri" panose="020F0502020204030204" pitchFamily="34" charset="0"/>
                <a:cs typeface="Calibri" panose="020F0502020204030204" pitchFamily="34" charset="0"/>
              </a:rPr>
              <a:t>Season Name = All,     season Months = c(1:12)</a:t>
            </a:r>
          </a:p>
          <a:p>
            <a:pPr marL="342900" indent="-342900">
              <a:spcBef>
                <a:spcPts val="1200"/>
              </a:spcBef>
              <a:buFont typeface="Arial" panose="020B0604020202020204" pitchFamily="34" charset="0"/>
              <a:buChar char="•"/>
            </a:pPr>
            <a:r>
              <a:rPr lang="en-US" sz="2000" dirty="0">
                <a:effectLst/>
                <a:latin typeface="Franklin Gothic Book" panose="020B0503020102020204" pitchFamily="34" charset="0"/>
                <a:ea typeface="Calibri" panose="020F0502020204030204" pitchFamily="34" charset="0"/>
                <a:cs typeface="Calibri" panose="020F0502020204030204" pitchFamily="34" charset="0"/>
              </a:rPr>
              <a:t>Season Name = Summer1,     Season </a:t>
            </a:r>
            <a:r>
              <a:rPr lang="en-US" sz="200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Months = c(6:9)</a:t>
            </a:r>
          </a:p>
          <a:p>
            <a:pPr marL="342900" indent="-342900">
              <a:spcBef>
                <a:spcPts val="1200"/>
              </a:spcBef>
              <a:buFont typeface="Arial" panose="020B0604020202020204" pitchFamily="34" charset="0"/>
              <a:buChar char="•"/>
            </a:pPr>
            <a:r>
              <a:rPr lang="en-US" sz="2000" i="0" dirty="0">
                <a:solidFill>
                  <a:srgbClr val="000000"/>
                </a:solidFill>
                <a:latin typeface="Franklin Gothic Book" panose="020B0503020102020204" pitchFamily="34" charset="0"/>
                <a:ea typeface="Calibri" panose="020F0502020204030204" pitchFamily="34" charset="0"/>
                <a:cs typeface="Calibri" panose="020F0502020204030204" pitchFamily="34" charset="0"/>
              </a:rPr>
              <a:t>S</a:t>
            </a:r>
            <a:r>
              <a:rPr lang="en-US" sz="2000" i="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eason Name = Summer2,     Season Months = c(7:9)</a:t>
            </a:r>
          </a:p>
          <a:p>
            <a:pPr marL="342900" indent="-342900">
              <a:spcBef>
                <a:spcPts val="1200"/>
              </a:spcBef>
              <a:buFont typeface="Arial" panose="020B0604020202020204" pitchFamily="34" charset="0"/>
              <a:buChar char="•"/>
            </a:pPr>
            <a:r>
              <a:rPr lang="en-US" sz="2000" dirty="0">
                <a:solidFill>
                  <a:srgbClr val="000000"/>
                </a:solidFill>
                <a:latin typeface="Franklin Gothic Book" panose="020B0503020102020204" pitchFamily="34" charset="0"/>
                <a:ea typeface="Calibri" panose="020F0502020204030204" pitchFamily="34" charset="0"/>
                <a:cs typeface="Calibri" panose="020F0502020204030204" pitchFamily="34" charset="0"/>
              </a:rPr>
              <a:t>S</a:t>
            </a:r>
            <a:r>
              <a:rPr lang="en-US" sz="2000" i="0" dirty="0">
                <a:solidFill>
                  <a:srgbClr val="000000"/>
                </a:solidFill>
                <a:effectLst/>
                <a:latin typeface="Franklin Gothic Book" panose="020B0503020102020204" pitchFamily="34" charset="0"/>
                <a:ea typeface="Calibri" panose="020F0502020204030204" pitchFamily="34" charset="0"/>
                <a:cs typeface="Calibri" panose="020F0502020204030204" pitchFamily="34" charset="0"/>
              </a:rPr>
              <a:t>eason Name = Spring1,        Season Months = c(3:5)</a:t>
            </a:r>
            <a:endParaRPr lang="en-US" sz="2000" i="0" dirty="0">
              <a:effectLst/>
              <a:latin typeface="Franklin Gothic Book" panose="020B0503020102020204" pitchFamily="34" charset="0"/>
              <a:ea typeface="Calibri" panose="020F0502020204030204" pitchFamily="34" charset="0"/>
              <a:cs typeface="Calibri" panose="020F0502020204030204" pitchFamily="34" charset="0"/>
            </a:endParaRPr>
          </a:p>
          <a:p>
            <a:pPr marL="342900" indent="-342900">
              <a:spcBef>
                <a:spcPts val="1200"/>
              </a:spcBef>
              <a:buFont typeface="Arial" panose="020B0604020202020204" pitchFamily="34" charset="0"/>
              <a:buChar char="•"/>
            </a:pPr>
            <a:r>
              <a:rPr lang="en-US" sz="2000" dirty="0">
                <a:latin typeface="Franklin Gothic Book" panose="020B0503020102020204" pitchFamily="34" charset="0"/>
                <a:ea typeface="Calibri" panose="020F0502020204030204" pitchFamily="34" charset="0"/>
                <a:cs typeface="Calibri" panose="020F0502020204030204" pitchFamily="34" charset="0"/>
              </a:rPr>
              <a:t>S</a:t>
            </a:r>
            <a:r>
              <a:rPr lang="en-US" sz="2000" i="1" dirty="0">
                <a:effectLst/>
                <a:latin typeface="Franklin Gothic Book" panose="020B0503020102020204" pitchFamily="34" charset="0"/>
                <a:ea typeface="Calibri" panose="020F0502020204030204" pitchFamily="34" charset="0"/>
                <a:cs typeface="Calibri" panose="020F0502020204030204" pitchFamily="34" charset="0"/>
              </a:rPr>
              <a:t>eason Name = SAV1,     Season Months = c(4:10)</a:t>
            </a:r>
          </a:p>
          <a:p>
            <a:pPr marL="342900" indent="-342900">
              <a:spcBef>
                <a:spcPts val="1200"/>
              </a:spcBef>
              <a:buFont typeface="Arial" panose="020B0604020202020204" pitchFamily="34" charset="0"/>
              <a:buChar char="•"/>
            </a:pPr>
            <a:r>
              <a:rPr lang="en-US" sz="2000" dirty="0">
                <a:latin typeface="Franklin Gothic Book" panose="020B0503020102020204" pitchFamily="34" charset="0"/>
                <a:cs typeface="Calibri" panose="020F0502020204030204" pitchFamily="34" charset="0"/>
              </a:rPr>
              <a:t>For DO we used All and summer1</a:t>
            </a:r>
          </a:p>
          <a:p>
            <a:pPr marL="342900" indent="-342900">
              <a:spcBef>
                <a:spcPts val="1200"/>
              </a:spcBef>
              <a:buFont typeface="Arial" panose="020B0604020202020204" pitchFamily="34" charset="0"/>
              <a:buChar char="•"/>
            </a:pPr>
            <a:r>
              <a:rPr lang="en-US" sz="2000" dirty="0">
                <a:latin typeface="Franklin Gothic Book" panose="020B0503020102020204" pitchFamily="34" charset="0"/>
                <a:cs typeface="Calibri" panose="020F0502020204030204" pitchFamily="34" charset="0"/>
              </a:rPr>
              <a:t>For CHLA we used All season, summer2 and spring1</a:t>
            </a:r>
          </a:p>
          <a:p>
            <a:pPr marL="256032" indent="-256032">
              <a:spcBef>
                <a:spcPts val="1200"/>
              </a:spcBef>
              <a:buFont typeface="Arial"/>
              <a:buChar char="•"/>
            </a:pPr>
            <a:endParaRPr lang="en-US" sz="2000" dirty="0">
              <a:solidFill>
                <a:schemeClr val="dk1"/>
              </a:solidFill>
            </a:endParaRPr>
          </a:p>
        </p:txBody>
      </p:sp>
    </p:spTree>
    <p:extLst>
      <p:ext uri="{BB962C8B-B14F-4D97-AF65-F5344CB8AC3E}">
        <p14:creationId xmlns:p14="http://schemas.microsoft.com/office/powerpoint/2010/main" val="13982520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8</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740902451"/>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Dissolved Oxygen</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8" name="Picture">
            <a:extLst>
              <a:ext uri="{FF2B5EF4-FFF2-40B4-BE49-F238E27FC236}">
                <a16:creationId xmlns:a16="http://schemas.microsoft.com/office/drawing/2014/main" id="{0256BDDD-9F99-7153-6DEC-04E4C004C9BC}"/>
              </a:ext>
            </a:extLst>
          </p:cNvPr>
          <p:cNvPicPr/>
          <p:nvPr/>
        </p:nvPicPr>
        <p:blipFill>
          <a:blip r:embed="rId2"/>
          <a:stretch>
            <a:fillRect/>
          </a:stretch>
        </p:blipFill>
        <p:spPr bwMode="auto">
          <a:xfrm>
            <a:off x="1280160" y="1165625"/>
            <a:ext cx="4572000" cy="2286000"/>
          </a:xfrm>
          <a:prstGeom prst="rect">
            <a:avLst/>
          </a:prstGeom>
          <a:noFill/>
          <a:ln w="9525">
            <a:noFill/>
            <a:headEnd/>
            <a:tailEnd/>
          </a:ln>
        </p:spPr>
      </p:pic>
      <p:pic>
        <p:nvPicPr>
          <p:cNvPr id="9" name="Picture">
            <a:extLst>
              <a:ext uri="{FF2B5EF4-FFF2-40B4-BE49-F238E27FC236}">
                <a16:creationId xmlns:a16="http://schemas.microsoft.com/office/drawing/2014/main" id="{A9E38B00-9214-A01E-36F1-1ED822BDDF9B}"/>
              </a:ext>
            </a:extLst>
          </p:cNvPr>
          <p:cNvPicPr/>
          <p:nvPr/>
        </p:nvPicPr>
        <p:blipFill>
          <a:blip r:embed="rId3"/>
          <a:stretch>
            <a:fillRect/>
          </a:stretch>
        </p:blipFill>
        <p:spPr bwMode="auto">
          <a:xfrm>
            <a:off x="7160491" y="1165625"/>
            <a:ext cx="4572000" cy="2286000"/>
          </a:xfrm>
          <a:prstGeom prst="rect">
            <a:avLst/>
          </a:prstGeom>
          <a:noFill/>
          <a:ln w="9525">
            <a:noFill/>
            <a:headEnd/>
            <a:tailEnd/>
          </a:ln>
        </p:spPr>
      </p:pic>
      <p:pic>
        <p:nvPicPr>
          <p:cNvPr id="10" name="Picture">
            <a:extLst>
              <a:ext uri="{FF2B5EF4-FFF2-40B4-BE49-F238E27FC236}">
                <a16:creationId xmlns:a16="http://schemas.microsoft.com/office/drawing/2014/main" id="{9EE43D70-8756-42C9-7146-C14ECE54FB32}"/>
              </a:ext>
            </a:extLst>
          </p:cNvPr>
          <p:cNvPicPr/>
          <p:nvPr/>
        </p:nvPicPr>
        <p:blipFill>
          <a:blip r:embed="rId4"/>
          <a:stretch>
            <a:fillRect/>
          </a:stretch>
        </p:blipFill>
        <p:spPr bwMode="auto">
          <a:xfrm>
            <a:off x="1280160" y="3661753"/>
            <a:ext cx="4572000" cy="2286000"/>
          </a:xfrm>
          <a:prstGeom prst="rect">
            <a:avLst/>
          </a:prstGeom>
          <a:noFill/>
          <a:ln w="9525">
            <a:noFill/>
            <a:headEnd/>
            <a:tailEnd/>
          </a:ln>
        </p:spPr>
      </p:pic>
      <p:pic>
        <p:nvPicPr>
          <p:cNvPr id="11" name="Picture">
            <a:extLst>
              <a:ext uri="{FF2B5EF4-FFF2-40B4-BE49-F238E27FC236}">
                <a16:creationId xmlns:a16="http://schemas.microsoft.com/office/drawing/2014/main" id="{4955D4EB-6343-917B-ADC5-26FB3A63E2F0}"/>
              </a:ext>
            </a:extLst>
          </p:cNvPr>
          <p:cNvPicPr/>
          <p:nvPr/>
        </p:nvPicPr>
        <p:blipFill>
          <a:blip r:embed="rId5"/>
          <a:stretch>
            <a:fillRect/>
          </a:stretch>
        </p:blipFill>
        <p:spPr bwMode="auto">
          <a:xfrm>
            <a:off x="7160491" y="3661753"/>
            <a:ext cx="4572000" cy="2286000"/>
          </a:xfrm>
          <a:prstGeom prst="rect">
            <a:avLst/>
          </a:prstGeom>
          <a:noFill/>
          <a:ln w="9525">
            <a:noFill/>
            <a:headEnd/>
            <a:tailEnd/>
          </a:ln>
        </p:spPr>
      </p:pic>
    </p:spTree>
    <p:extLst>
      <p:ext uri="{BB962C8B-B14F-4D97-AF65-F5344CB8AC3E}">
        <p14:creationId xmlns:p14="http://schemas.microsoft.com/office/powerpoint/2010/main" val="264698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847513" y="6419850"/>
            <a:ext cx="344487" cy="153988"/>
          </a:xfrm>
          <a:prstGeom prst="rect">
            <a:avLst/>
          </a:prstGeom>
        </p:spPr>
        <p:txBody>
          <a:bodyPr/>
          <a:lstStyle/>
          <a:p>
            <a:fld id="{7CB1CFCA-EE77-9F4A-8FAE-3286F1D37F0D}" type="slidenum">
              <a:rPr lang="en-US" smtClean="0"/>
              <a:pPr/>
              <a:t>9</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341829198"/>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Secchi Depth</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8" name="Picture">
            <a:extLst>
              <a:ext uri="{FF2B5EF4-FFF2-40B4-BE49-F238E27FC236}">
                <a16:creationId xmlns:a16="http://schemas.microsoft.com/office/drawing/2014/main" id="{3070858B-AF34-9860-54C5-082FBFBD92D7}"/>
              </a:ext>
            </a:extLst>
          </p:cNvPr>
          <p:cNvPicPr/>
          <p:nvPr/>
        </p:nvPicPr>
        <p:blipFill>
          <a:blip r:embed="rId2"/>
          <a:stretch>
            <a:fillRect/>
          </a:stretch>
        </p:blipFill>
        <p:spPr bwMode="auto">
          <a:xfrm>
            <a:off x="1280160" y="1330036"/>
            <a:ext cx="4572000" cy="2286000"/>
          </a:xfrm>
          <a:prstGeom prst="rect">
            <a:avLst/>
          </a:prstGeom>
          <a:noFill/>
          <a:ln w="9525">
            <a:noFill/>
            <a:headEnd/>
            <a:tailEnd/>
          </a:ln>
        </p:spPr>
      </p:pic>
      <p:pic>
        <p:nvPicPr>
          <p:cNvPr id="9" name="Picture">
            <a:extLst>
              <a:ext uri="{FF2B5EF4-FFF2-40B4-BE49-F238E27FC236}">
                <a16:creationId xmlns:a16="http://schemas.microsoft.com/office/drawing/2014/main" id="{BB6B34B7-8FEC-416B-74CA-99AED494CE2C}"/>
              </a:ext>
            </a:extLst>
          </p:cNvPr>
          <p:cNvPicPr/>
          <p:nvPr/>
        </p:nvPicPr>
        <p:blipFill>
          <a:blip r:embed="rId3"/>
          <a:stretch>
            <a:fillRect/>
          </a:stretch>
        </p:blipFill>
        <p:spPr bwMode="auto">
          <a:xfrm>
            <a:off x="6938818" y="1330036"/>
            <a:ext cx="4572000" cy="2286000"/>
          </a:xfrm>
          <a:prstGeom prst="rect">
            <a:avLst/>
          </a:prstGeom>
          <a:noFill/>
          <a:ln w="9525">
            <a:noFill/>
            <a:headEnd/>
            <a:tailEnd/>
          </a:ln>
        </p:spPr>
      </p:pic>
      <p:pic>
        <p:nvPicPr>
          <p:cNvPr id="10" name="Picture">
            <a:extLst>
              <a:ext uri="{FF2B5EF4-FFF2-40B4-BE49-F238E27FC236}">
                <a16:creationId xmlns:a16="http://schemas.microsoft.com/office/drawing/2014/main" id="{84F5E70A-01C9-6A29-8B9C-82A741E07423}"/>
              </a:ext>
            </a:extLst>
          </p:cNvPr>
          <p:cNvPicPr/>
          <p:nvPr/>
        </p:nvPicPr>
        <p:blipFill>
          <a:blip r:embed="rId4"/>
          <a:stretch>
            <a:fillRect/>
          </a:stretch>
        </p:blipFill>
        <p:spPr bwMode="auto">
          <a:xfrm>
            <a:off x="1280160" y="3634291"/>
            <a:ext cx="4572000" cy="2286000"/>
          </a:xfrm>
          <a:prstGeom prst="rect">
            <a:avLst/>
          </a:prstGeom>
          <a:noFill/>
          <a:ln w="9525">
            <a:noFill/>
            <a:headEnd/>
            <a:tailEnd/>
          </a:ln>
        </p:spPr>
      </p:pic>
      <p:pic>
        <p:nvPicPr>
          <p:cNvPr id="11" name="Picture">
            <a:extLst>
              <a:ext uri="{FF2B5EF4-FFF2-40B4-BE49-F238E27FC236}">
                <a16:creationId xmlns:a16="http://schemas.microsoft.com/office/drawing/2014/main" id="{5A05BF35-6656-A886-635E-5018D7861ED2}"/>
              </a:ext>
            </a:extLst>
          </p:cNvPr>
          <p:cNvPicPr/>
          <p:nvPr/>
        </p:nvPicPr>
        <p:blipFill>
          <a:blip r:embed="rId5"/>
          <a:stretch>
            <a:fillRect/>
          </a:stretch>
        </p:blipFill>
        <p:spPr bwMode="auto">
          <a:xfrm>
            <a:off x="6938818" y="3634291"/>
            <a:ext cx="4572000" cy="2286000"/>
          </a:xfrm>
          <a:prstGeom prst="rect">
            <a:avLst/>
          </a:prstGeom>
          <a:noFill/>
          <a:ln w="9525">
            <a:noFill/>
            <a:headEnd/>
            <a:tailEnd/>
          </a:ln>
        </p:spPr>
      </p:pic>
    </p:spTree>
    <p:extLst>
      <p:ext uri="{BB962C8B-B14F-4D97-AF65-F5344CB8AC3E}">
        <p14:creationId xmlns:p14="http://schemas.microsoft.com/office/powerpoint/2010/main" val="15473015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684001" y="6419850"/>
            <a:ext cx="508000" cy="153988"/>
          </a:xfrm>
          <a:prstGeom prst="rect">
            <a:avLst/>
          </a:prstGeom>
        </p:spPr>
        <p:txBody>
          <a:bodyPr/>
          <a:lstStyle/>
          <a:p>
            <a:fld id="{7CB1CFCA-EE77-9F4A-8FAE-3286F1D37F0D}" type="slidenum">
              <a:rPr lang="en-US" smtClean="0"/>
              <a:pPr/>
              <a:t>10</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525715354"/>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Chlorophyll-A</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8" name="Picture">
            <a:extLst>
              <a:ext uri="{FF2B5EF4-FFF2-40B4-BE49-F238E27FC236}">
                <a16:creationId xmlns:a16="http://schemas.microsoft.com/office/drawing/2014/main" id="{C9572F21-C32F-0B17-2203-3DD0E01DDECA}"/>
              </a:ext>
            </a:extLst>
          </p:cNvPr>
          <p:cNvPicPr/>
          <p:nvPr/>
        </p:nvPicPr>
        <p:blipFill>
          <a:blip r:embed="rId2"/>
          <a:stretch>
            <a:fillRect/>
          </a:stretch>
        </p:blipFill>
        <p:spPr bwMode="auto">
          <a:xfrm>
            <a:off x="953654" y="1288473"/>
            <a:ext cx="4572000" cy="2286000"/>
          </a:xfrm>
          <a:prstGeom prst="rect">
            <a:avLst/>
          </a:prstGeom>
          <a:noFill/>
          <a:ln w="9525">
            <a:noFill/>
            <a:headEnd/>
            <a:tailEnd/>
          </a:ln>
        </p:spPr>
      </p:pic>
      <p:pic>
        <p:nvPicPr>
          <p:cNvPr id="9" name="Picture">
            <a:extLst>
              <a:ext uri="{FF2B5EF4-FFF2-40B4-BE49-F238E27FC236}">
                <a16:creationId xmlns:a16="http://schemas.microsoft.com/office/drawing/2014/main" id="{7A21A066-9BDD-F354-C94F-8F4E8601EFA3}"/>
              </a:ext>
            </a:extLst>
          </p:cNvPr>
          <p:cNvPicPr/>
          <p:nvPr/>
        </p:nvPicPr>
        <p:blipFill>
          <a:blip r:embed="rId3"/>
          <a:stretch>
            <a:fillRect/>
          </a:stretch>
        </p:blipFill>
        <p:spPr bwMode="auto">
          <a:xfrm>
            <a:off x="7447756" y="1288473"/>
            <a:ext cx="4572000" cy="2286000"/>
          </a:xfrm>
          <a:prstGeom prst="rect">
            <a:avLst/>
          </a:prstGeom>
          <a:noFill/>
          <a:ln w="9525">
            <a:noFill/>
            <a:headEnd/>
            <a:tailEnd/>
          </a:ln>
        </p:spPr>
      </p:pic>
      <p:pic>
        <p:nvPicPr>
          <p:cNvPr id="10" name="Picture">
            <a:extLst>
              <a:ext uri="{FF2B5EF4-FFF2-40B4-BE49-F238E27FC236}">
                <a16:creationId xmlns:a16="http://schemas.microsoft.com/office/drawing/2014/main" id="{B476D851-E3C4-8AD6-4B53-82298FEF1920}"/>
              </a:ext>
            </a:extLst>
          </p:cNvPr>
          <p:cNvPicPr/>
          <p:nvPr/>
        </p:nvPicPr>
        <p:blipFill>
          <a:blip r:embed="rId4"/>
          <a:stretch>
            <a:fillRect/>
          </a:stretch>
        </p:blipFill>
        <p:spPr bwMode="auto">
          <a:xfrm>
            <a:off x="953654" y="3749747"/>
            <a:ext cx="4572000" cy="2286000"/>
          </a:xfrm>
          <a:prstGeom prst="rect">
            <a:avLst/>
          </a:prstGeom>
          <a:noFill/>
          <a:ln w="9525">
            <a:noFill/>
            <a:headEnd/>
            <a:tailEnd/>
          </a:ln>
        </p:spPr>
      </p:pic>
      <p:pic>
        <p:nvPicPr>
          <p:cNvPr id="11" name="Picture">
            <a:extLst>
              <a:ext uri="{FF2B5EF4-FFF2-40B4-BE49-F238E27FC236}">
                <a16:creationId xmlns:a16="http://schemas.microsoft.com/office/drawing/2014/main" id="{44F4FBE0-30BF-5340-F823-3CE5B59B44B1}"/>
              </a:ext>
            </a:extLst>
          </p:cNvPr>
          <p:cNvPicPr/>
          <p:nvPr/>
        </p:nvPicPr>
        <p:blipFill>
          <a:blip r:embed="rId5"/>
          <a:stretch>
            <a:fillRect/>
          </a:stretch>
        </p:blipFill>
        <p:spPr bwMode="auto">
          <a:xfrm>
            <a:off x="7447756" y="3749747"/>
            <a:ext cx="4572000" cy="2286000"/>
          </a:xfrm>
          <a:prstGeom prst="rect">
            <a:avLst/>
          </a:prstGeom>
          <a:noFill/>
          <a:ln w="9525">
            <a:noFill/>
            <a:headEnd/>
            <a:tailEnd/>
          </a:ln>
        </p:spPr>
      </p:pic>
    </p:spTree>
    <p:extLst>
      <p:ext uri="{BB962C8B-B14F-4D97-AF65-F5344CB8AC3E}">
        <p14:creationId xmlns:p14="http://schemas.microsoft.com/office/powerpoint/2010/main" val="13136466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656291" y="6419850"/>
            <a:ext cx="535709" cy="153988"/>
          </a:xfrm>
          <a:prstGeom prst="rect">
            <a:avLst/>
          </a:prstGeom>
        </p:spPr>
        <p:txBody>
          <a:bodyPr/>
          <a:lstStyle/>
          <a:p>
            <a:fld id="{7CB1CFCA-EE77-9F4A-8FAE-3286F1D37F0D}" type="slidenum">
              <a:rPr lang="en-US" smtClean="0"/>
              <a:pPr/>
              <a:t>11</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436608160"/>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Total Suspended Sediment</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8" name="Picture">
            <a:extLst>
              <a:ext uri="{FF2B5EF4-FFF2-40B4-BE49-F238E27FC236}">
                <a16:creationId xmlns:a16="http://schemas.microsoft.com/office/drawing/2014/main" id="{9FC36C72-2885-9D45-04EE-75DCF4816AE0}"/>
              </a:ext>
            </a:extLst>
          </p:cNvPr>
          <p:cNvPicPr/>
          <p:nvPr/>
        </p:nvPicPr>
        <p:blipFill>
          <a:blip r:embed="rId2"/>
          <a:stretch>
            <a:fillRect/>
          </a:stretch>
        </p:blipFill>
        <p:spPr bwMode="auto">
          <a:xfrm>
            <a:off x="990600" y="1200836"/>
            <a:ext cx="4572000" cy="2286000"/>
          </a:xfrm>
          <a:prstGeom prst="rect">
            <a:avLst/>
          </a:prstGeom>
          <a:noFill/>
          <a:ln w="9525">
            <a:noFill/>
            <a:headEnd/>
            <a:tailEnd/>
          </a:ln>
        </p:spPr>
      </p:pic>
      <p:pic>
        <p:nvPicPr>
          <p:cNvPr id="9" name="Picture">
            <a:extLst>
              <a:ext uri="{FF2B5EF4-FFF2-40B4-BE49-F238E27FC236}">
                <a16:creationId xmlns:a16="http://schemas.microsoft.com/office/drawing/2014/main" id="{4813C56C-0FCF-95A2-75AA-76DA77C0915F}"/>
              </a:ext>
            </a:extLst>
          </p:cNvPr>
          <p:cNvPicPr/>
          <p:nvPr/>
        </p:nvPicPr>
        <p:blipFill>
          <a:blip r:embed="rId3"/>
          <a:stretch>
            <a:fillRect/>
          </a:stretch>
        </p:blipFill>
        <p:spPr bwMode="auto">
          <a:xfrm>
            <a:off x="7356756" y="1200836"/>
            <a:ext cx="4572000" cy="2286000"/>
          </a:xfrm>
          <a:prstGeom prst="rect">
            <a:avLst/>
          </a:prstGeom>
          <a:noFill/>
          <a:ln w="9525">
            <a:noFill/>
            <a:headEnd/>
            <a:tailEnd/>
          </a:ln>
        </p:spPr>
      </p:pic>
      <p:pic>
        <p:nvPicPr>
          <p:cNvPr id="10" name="Picture">
            <a:extLst>
              <a:ext uri="{FF2B5EF4-FFF2-40B4-BE49-F238E27FC236}">
                <a16:creationId xmlns:a16="http://schemas.microsoft.com/office/drawing/2014/main" id="{3D82194A-BE6A-1380-71BF-1F068FFD8A03}"/>
              </a:ext>
            </a:extLst>
          </p:cNvPr>
          <p:cNvPicPr/>
          <p:nvPr/>
        </p:nvPicPr>
        <p:blipFill>
          <a:blip r:embed="rId4"/>
          <a:stretch>
            <a:fillRect/>
          </a:stretch>
        </p:blipFill>
        <p:spPr bwMode="auto">
          <a:xfrm>
            <a:off x="990600" y="3574473"/>
            <a:ext cx="4572000" cy="2286000"/>
          </a:xfrm>
          <a:prstGeom prst="rect">
            <a:avLst/>
          </a:prstGeom>
          <a:noFill/>
          <a:ln w="9525">
            <a:noFill/>
            <a:headEnd/>
            <a:tailEnd/>
          </a:ln>
        </p:spPr>
      </p:pic>
      <p:pic>
        <p:nvPicPr>
          <p:cNvPr id="11" name="Picture">
            <a:extLst>
              <a:ext uri="{FF2B5EF4-FFF2-40B4-BE49-F238E27FC236}">
                <a16:creationId xmlns:a16="http://schemas.microsoft.com/office/drawing/2014/main" id="{486BDF29-2C69-76DA-DF69-5945E75665C3}"/>
              </a:ext>
            </a:extLst>
          </p:cNvPr>
          <p:cNvPicPr/>
          <p:nvPr/>
        </p:nvPicPr>
        <p:blipFill>
          <a:blip r:embed="rId5"/>
          <a:stretch>
            <a:fillRect/>
          </a:stretch>
        </p:blipFill>
        <p:spPr bwMode="auto">
          <a:xfrm>
            <a:off x="7356756" y="3574473"/>
            <a:ext cx="4572000" cy="2286000"/>
          </a:xfrm>
          <a:prstGeom prst="rect">
            <a:avLst/>
          </a:prstGeom>
          <a:noFill/>
          <a:ln w="9525">
            <a:noFill/>
            <a:headEnd/>
            <a:tailEnd/>
          </a:ln>
        </p:spPr>
      </p:pic>
    </p:spTree>
    <p:extLst>
      <p:ext uri="{BB962C8B-B14F-4D97-AF65-F5344CB8AC3E}">
        <p14:creationId xmlns:p14="http://schemas.microsoft.com/office/powerpoint/2010/main" val="22861859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720223" y="6419850"/>
            <a:ext cx="471777" cy="153988"/>
          </a:xfrm>
          <a:prstGeom prst="rect">
            <a:avLst/>
          </a:prstGeom>
        </p:spPr>
        <p:txBody>
          <a:bodyPr/>
          <a:lstStyle/>
          <a:p>
            <a:fld id="{7CB1CFCA-EE77-9F4A-8FAE-3286F1D37F0D}" type="slidenum">
              <a:rPr lang="en-US" smtClean="0"/>
              <a:pPr/>
              <a:t>12</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975428589"/>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Dissolved Oxygen Annual Trends 1985-2024</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5" name="Picture 4">
            <a:extLst>
              <a:ext uri="{FF2B5EF4-FFF2-40B4-BE49-F238E27FC236}">
                <a16:creationId xmlns:a16="http://schemas.microsoft.com/office/drawing/2014/main" id="{219B29F5-C6FD-6B3C-D2DC-C7853A949874}"/>
              </a:ext>
            </a:extLst>
          </p:cNvPr>
          <p:cNvPicPr>
            <a:picLocks noChangeAspect="1"/>
          </p:cNvPicPr>
          <p:nvPr/>
        </p:nvPicPr>
        <p:blipFill>
          <a:blip r:embed="rId2"/>
          <a:stretch>
            <a:fillRect/>
          </a:stretch>
        </p:blipFill>
        <p:spPr>
          <a:xfrm>
            <a:off x="1280161" y="1770350"/>
            <a:ext cx="10634748" cy="3411249"/>
          </a:xfrm>
          <a:prstGeom prst="rect">
            <a:avLst/>
          </a:prstGeom>
        </p:spPr>
      </p:pic>
    </p:spTree>
    <p:extLst>
      <p:ext uri="{BB962C8B-B14F-4D97-AF65-F5344CB8AC3E}">
        <p14:creationId xmlns:p14="http://schemas.microsoft.com/office/powerpoint/2010/main" val="5584672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696369" y="6419850"/>
            <a:ext cx="495631" cy="153988"/>
          </a:xfrm>
          <a:prstGeom prst="rect">
            <a:avLst/>
          </a:prstGeom>
        </p:spPr>
        <p:txBody>
          <a:bodyPr/>
          <a:lstStyle/>
          <a:p>
            <a:fld id="{7CB1CFCA-EE77-9F4A-8FAE-3286F1D37F0D}" type="slidenum">
              <a:rPr lang="en-US" smtClean="0"/>
              <a:pPr/>
              <a:t>13</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3913098089"/>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Chlorophyll-a Annual Trends 2014-2023</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11" name="Picture 10">
            <a:extLst>
              <a:ext uri="{FF2B5EF4-FFF2-40B4-BE49-F238E27FC236}">
                <a16:creationId xmlns:a16="http://schemas.microsoft.com/office/drawing/2014/main" id="{41454B5D-6C8D-09DE-2F27-0FA80E0137E4}"/>
              </a:ext>
            </a:extLst>
          </p:cNvPr>
          <p:cNvPicPr>
            <a:picLocks noChangeAspect="1"/>
          </p:cNvPicPr>
          <p:nvPr/>
        </p:nvPicPr>
        <p:blipFill>
          <a:blip r:embed="rId2"/>
          <a:stretch>
            <a:fillRect/>
          </a:stretch>
        </p:blipFill>
        <p:spPr>
          <a:xfrm>
            <a:off x="1280160" y="1692129"/>
            <a:ext cx="10671695" cy="3609543"/>
          </a:xfrm>
          <a:prstGeom prst="rect">
            <a:avLst/>
          </a:prstGeom>
        </p:spPr>
      </p:pic>
    </p:spTree>
    <p:extLst>
      <p:ext uri="{BB962C8B-B14F-4D97-AF65-F5344CB8AC3E}">
        <p14:creationId xmlns:p14="http://schemas.microsoft.com/office/powerpoint/2010/main" val="10478187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736125" y="6419850"/>
            <a:ext cx="455875" cy="153988"/>
          </a:xfrm>
          <a:prstGeom prst="rect">
            <a:avLst/>
          </a:prstGeom>
        </p:spPr>
        <p:txBody>
          <a:bodyPr/>
          <a:lstStyle/>
          <a:p>
            <a:fld id="{7CB1CFCA-EE77-9F4A-8FAE-3286F1D37F0D}" type="slidenum">
              <a:rPr lang="en-US" smtClean="0"/>
              <a:pPr/>
              <a:t>14</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848509091"/>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Secchi Depth Annual Trends 1985-2023</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4" name="Picture 3">
            <a:extLst>
              <a:ext uri="{FF2B5EF4-FFF2-40B4-BE49-F238E27FC236}">
                <a16:creationId xmlns:a16="http://schemas.microsoft.com/office/drawing/2014/main" id="{005952E3-E9D3-D3CA-74EA-EC4C88D372A4}"/>
              </a:ext>
            </a:extLst>
          </p:cNvPr>
          <p:cNvPicPr>
            <a:picLocks noChangeAspect="1"/>
          </p:cNvPicPr>
          <p:nvPr/>
        </p:nvPicPr>
        <p:blipFill>
          <a:blip r:embed="rId2"/>
          <a:stretch>
            <a:fillRect/>
          </a:stretch>
        </p:blipFill>
        <p:spPr>
          <a:xfrm>
            <a:off x="1280160" y="1869013"/>
            <a:ext cx="10680931" cy="3404951"/>
          </a:xfrm>
          <a:prstGeom prst="rect">
            <a:avLst/>
          </a:prstGeom>
        </p:spPr>
      </p:pic>
    </p:spTree>
    <p:extLst>
      <p:ext uri="{BB962C8B-B14F-4D97-AF65-F5344CB8AC3E}">
        <p14:creationId xmlns:p14="http://schemas.microsoft.com/office/powerpoint/2010/main" val="1521395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728175" y="6419850"/>
            <a:ext cx="463826" cy="153988"/>
          </a:xfrm>
          <a:prstGeom prst="rect">
            <a:avLst/>
          </a:prstGeom>
        </p:spPr>
        <p:txBody>
          <a:bodyPr/>
          <a:lstStyle/>
          <a:p>
            <a:fld id="{7CB1CFCA-EE77-9F4A-8FAE-3286F1D37F0D}" type="slidenum">
              <a:rPr lang="en-US" smtClean="0"/>
              <a:pPr/>
              <a:t>15</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855916642"/>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Total Suspended Solids Annual Trends 1985-2022</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pic>
        <p:nvPicPr>
          <p:cNvPr id="10" name="Picture 9">
            <a:extLst>
              <a:ext uri="{FF2B5EF4-FFF2-40B4-BE49-F238E27FC236}">
                <a16:creationId xmlns:a16="http://schemas.microsoft.com/office/drawing/2014/main" id="{A85114F1-3EAC-D541-0051-674670097E2F}"/>
              </a:ext>
            </a:extLst>
          </p:cNvPr>
          <p:cNvPicPr>
            <a:picLocks noChangeAspect="1"/>
          </p:cNvPicPr>
          <p:nvPr/>
        </p:nvPicPr>
        <p:blipFill>
          <a:blip r:embed="rId2"/>
          <a:stretch>
            <a:fillRect/>
          </a:stretch>
        </p:blipFill>
        <p:spPr>
          <a:xfrm>
            <a:off x="1280160" y="1690483"/>
            <a:ext cx="10634749" cy="3657372"/>
          </a:xfrm>
          <a:prstGeom prst="rect">
            <a:avLst/>
          </a:prstGeom>
        </p:spPr>
      </p:pic>
    </p:spTree>
    <p:extLst>
      <p:ext uri="{BB962C8B-B14F-4D97-AF65-F5344CB8AC3E}">
        <p14:creationId xmlns:p14="http://schemas.microsoft.com/office/powerpoint/2010/main" val="5643521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294967295"/>
          </p:nvPr>
        </p:nvSpPr>
        <p:spPr>
          <a:xfrm>
            <a:off x="11744077" y="6419850"/>
            <a:ext cx="447923" cy="259246"/>
          </a:xfrm>
          <a:prstGeom prst="rect">
            <a:avLst/>
          </a:prstGeom>
        </p:spPr>
        <p:txBody>
          <a:bodyPr/>
          <a:lstStyle/>
          <a:p>
            <a:fld id="{7CB1CFCA-EE77-9F4A-8FAE-3286F1D37F0D}" type="slidenum">
              <a:rPr lang="en-US" smtClean="0"/>
              <a:pPr/>
              <a:t>16</a:t>
            </a:fld>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2089195302"/>
              </p:ext>
            </p:extLst>
          </p:nvPr>
        </p:nvGraphicFramePr>
        <p:xfrm>
          <a:off x="1280160" y="465181"/>
          <a:ext cx="10911840" cy="648018"/>
        </p:xfrm>
        <a:graphic>
          <a:graphicData uri="http://schemas.openxmlformats.org/drawingml/2006/table">
            <a:tbl>
              <a:tblPr firstRow="1">
                <a:tableStyleId>{5C22544A-7EE6-4342-B048-85BDC9FD1C3A}</a:tableStyleId>
              </a:tblPr>
              <a:tblGrid>
                <a:gridCol w="10911840">
                  <a:extLst>
                    <a:ext uri="{9D8B030D-6E8A-4147-A177-3AD203B41FA5}">
                      <a16:colId xmlns:a16="http://schemas.microsoft.com/office/drawing/2014/main" val="20000"/>
                    </a:ext>
                  </a:extLst>
                </a:gridCol>
              </a:tblGrid>
              <a:tr h="639461">
                <a:tc>
                  <a:txBody>
                    <a:bodyPr/>
                    <a:lstStyle/>
                    <a:p>
                      <a:pPr algn="l">
                        <a:lnSpc>
                          <a:spcPts val="3260"/>
                        </a:lnSpc>
                      </a:pPr>
                      <a:r>
                        <a:rPr lang="en-US" sz="3600" b="0" dirty="0">
                          <a:solidFill>
                            <a:srgbClr val="2F6B97"/>
                          </a:solidFill>
                          <a:latin typeface="Franklin Gothic Medium"/>
                          <a:cs typeface="Franklin Gothic Medium"/>
                        </a:rPr>
                        <a:t>Summary</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bl>
          </a:graphicData>
        </a:graphic>
      </p:graphicFrame>
      <p:sp>
        <p:nvSpPr>
          <p:cNvPr id="8" name="TextBox 7"/>
          <p:cNvSpPr txBox="1"/>
          <p:nvPr/>
        </p:nvSpPr>
        <p:spPr>
          <a:xfrm>
            <a:off x="1280160" y="1377089"/>
            <a:ext cx="9854565" cy="3323987"/>
          </a:xfrm>
          <a:prstGeom prst="rect">
            <a:avLst/>
          </a:prstGeom>
          <a:noFill/>
        </p:spPr>
        <p:txBody>
          <a:bodyPr wrap="square" rtlCol="0">
            <a:spAutoFit/>
          </a:bodyPr>
          <a:lstStyle/>
          <a:p>
            <a:pPr marL="256032" indent="-256032">
              <a:spcBef>
                <a:spcPts val="1200"/>
              </a:spcBef>
              <a:buFont typeface="Arial"/>
              <a:buChar char="•"/>
            </a:pPr>
            <a:r>
              <a:rPr lang="en-US" sz="2000" dirty="0"/>
              <a:t>COG will continue to work with DCDOEE and CBP to produce tidal trends.</a:t>
            </a:r>
          </a:p>
          <a:p>
            <a:pPr marL="256032" indent="-256032">
              <a:spcBef>
                <a:spcPts val="1200"/>
              </a:spcBef>
              <a:buFont typeface="Arial"/>
              <a:buChar char="•"/>
            </a:pPr>
            <a:r>
              <a:rPr lang="en-US" sz="2000" dirty="0"/>
              <a:t>For flow weighted trends, we will continue using USGS flow gauge stations on Little Falls on the Potomac River and Northeast Branch Anacostia River.</a:t>
            </a:r>
          </a:p>
          <a:p>
            <a:pPr marL="256032" indent="-256032">
              <a:spcBef>
                <a:spcPts val="1200"/>
              </a:spcBef>
              <a:buFont typeface="Arial"/>
              <a:buChar char="•"/>
            </a:pPr>
            <a:r>
              <a:rPr lang="en-US" sz="2000" dirty="0"/>
              <a:t>We will continue to use surface layer data.</a:t>
            </a:r>
          </a:p>
          <a:p>
            <a:pPr marL="256032" indent="-256032">
              <a:spcBef>
                <a:spcPts val="1200"/>
              </a:spcBef>
              <a:buFont typeface="Arial"/>
              <a:buChar char="•"/>
            </a:pPr>
            <a:r>
              <a:rPr lang="en-US" sz="2000" dirty="0"/>
              <a:t>CBP reports summer DO trends because that is where most of the DO depletion occurs.</a:t>
            </a:r>
          </a:p>
          <a:p>
            <a:pPr marL="256032" indent="-256032">
              <a:spcBef>
                <a:spcPts val="1200"/>
              </a:spcBef>
              <a:buFont typeface="Arial"/>
              <a:buChar char="•"/>
            </a:pPr>
            <a:r>
              <a:rPr lang="en-US" sz="2000" dirty="0"/>
              <a:t>CBP reports CHLA from 2013 to present because the big gaps in data would not provide valid or accurate trends.</a:t>
            </a:r>
          </a:p>
          <a:p>
            <a:pPr marL="256032" indent="-256032">
              <a:spcBef>
                <a:spcPts val="1200"/>
              </a:spcBef>
              <a:buFont typeface="Arial"/>
              <a:buChar char="•"/>
            </a:pPr>
            <a:endParaRPr lang="en-US" sz="2000" dirty="0"/>
          </a:p>
        </p:txBody>
      </p:sp>
    </p:spTree>
    <p:extLst>
      <p:ext uri="{BB962C8B-B14F-4D97-AF65-F5344CB8AC3E}">
        <p14:creationId xmlns:p14="http://schemas.microsoft.com/office/powerpoint/2010/main" val="37719575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812927231"/>
              </p:ext>
            </p:extLst>
          </p:nvPr>
        </p:nvGraphicFramePr>
        <p:xfrm>
          <a:off x="1280160" y="1686337"/>
          <a:ext cx="10911840" cy="4197087"/>
        </p:xfrm>
        <a:graphic>
          <a:graphicData uri="http://schemas.openxmlformats.org/drawingml/2006/table">
            <a:tbl>
              <a:tblPr firstRow="1">
                <a:tableStyleId>{5C22544A-7EE6-4342-B048-85BDC9FD1C3A}</a:tableStyleId>
              </a:tblPr>
              <a:tblGrid>
                <a:gridCol w="5995874">
                  <a:extLst>
                    <a:ext uri="{9D8B030D-6E8A-4147-A177-3AD203B41FA5}">
                      <a16:colId xmlns:a16="http://schemas.microsoft.com/office/drawing/2014/main" val="20000"/>
                    </a:ext>
                  </a:extLst>
                </a:gridCol>
                <a:gridCol w="4915966">
                  <a:extLst>
                    <a:ext uri="{9D8B030D-6E8A-4147-A177-3AD203B41FA5}">
                      <a16:colId xmlns:a16="http://schemas.microsoft.com/office/drawing/2014/main" val="20001"/>
                    </a:ext>
                  </a:extLst>
                </a:gridCol>
              </a:tblGrid>
              <a:tr h="1018653">
                <a:tc>
                  <a:txBody>
                    <a:bodyPr/>
                    <a:lstStyle/>
                    <a:p>
                      <a:pPr marL="0" marR="0" indent="0" algn="l" defTabSz="914400" rtl="0" eaLnBrk="1" fontAlgn="auto" latinLnBrk="0" hangingPunct="1">
                        <a:lnSpc>
                          <a:spcPts val="3260"/>
                        </a:lnSpc>
                        <a:spcBef>
                          <a:spcPts val="190"/>
                        </a:spcBef>
                        <a:spcAft>
                          <a:spcPts val="0"/>
                        </a:spcAft>
                        <a:buClrTx/>
                        <a:buSzTx/>
                        <a:buFontTx/>
                        <a:buNone/>
                        <a:tabLst/>
                        <a:defRPr/>
                      </a:pPr>
                      <a:r>
                        <a:rPr lang="en-US" sz="2000" b="0" cap="none" dirty="0">
                          <a:solidFill>
                            <a:srgbClr val="000000"/>
                          </a:solidFill>
                          <a:latin typeface="Franklin Gothic Medium"/>
                          <a:cs typeface="Franklin Gothic Medium"/>
                        </a:rPr>
                        <a:t>Mukhtar Ibrahim</a:t>
                      </a: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(202) 962-3364</a:t>
                      </a:r>
                      <a:endParaRPr lang="en-US" sz="1400" b="0" dirty="0">
                        <a:latin typeface="+mn-lt"/>
                        <a:cs typeface="Franklin Gothic Book"/>
                      </a:endParaRPr>
                    </a:p>
                    <a:p>
                      <a:pPr marL="0" marR="0" indent="0" algn="l" defTabSz="457200" rtl="0" eaLnBrk="1" fontAlgn="auto" latinLnBrk="0" hangingPunct="1">
                        <a:lnSpc>
                          <a:spcPct val="100000"/>
                        </a:lnSpc>
                        <a:spcBef>
                          <a:spcPts val="190"/>
                        </a:spcBef>
                        <a:spcAft>
                          <a:spcPts val="0"/>
                        </a:spcAft>
                        <a:buClrTx/>
                        <a:buSzTx/>
                        <a:buFontTx/>
                        <a:buNone/>
                        <a:tabLst/>
                        <a:defRPr/>
                      </a:pPr>
                      <a:r>
                        <a:rPr lang="en-US" sz="1400" b="0" dirty="0">
                          <a:solidFill>
                            <a:srgbClr val="000000"/>
                          </a:solidFill>
                          <a:latin typeface="+mn-lt"/>
                          <a:cs typeface="Franklin Gothic Book"/>
                        </a:rPr>
                        <a:t>mibrahim@mwcog.org</a:t>
                      </a:r>
                    </a:p>
                  </a:txBody>
                  <a:tcPr marL="0" marR="457200" marT="0" marB="228600">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tc>
                  <a:txBody>
                    <a:bodyPr/>
                    <a:lstStyle/>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chemeClr val="tx2"/>
                          </a:solidFill>
                          <a:latin typeface="+mj-lt"/>
                          <a:cs typeface="Franklin Gothic Medium"/>
                        </a:rPr>
                        <a:t>                           </a:t>
                      </a:r>
                    </a:p>
                    <a:p>
                      <a:pPr marL="0" marR="0" indent="0" algn="l" defTabSz="914400" rtl="0" eaLnBrk="1" fontAlgn="auto" latinLnBrk="0" hangingPunct="1">
                        <a:lnSpc>
                          <a:spcPct val="100000"/>
                        </a:lnSpc>
                        <a:spcBef>
                          <a:spcPts val="190"/>
                        </a:spcBef>
                        <a:spcAft>
                          <a:spcPts val="0"/>
                        </a:spcAft>
                        <a:buClrTx/>
                        <a:buSzTx/>
                        <a:buFontTx/>
                        <a:buNone/>
                        <a:tabLst/>
                        <a:defRPr/>
                      </a:pPr>
                      <a:r>
                        <a:rPr lang="en-US" sz="2800" b="0" baseline="0" dirty="0">
                          <a:solidFill>
                            <a:srgbClr val="2F6B97"/>
                          </a:solidFill>
                          <a:latin typeface="+mj-lt"/>
                          <a:cs typeface="Franklin Gothic Medium"/>
                        </a:rPr>
                        <a:t>                  </a:t>
                      </a:r>
                      <a:r>
                        <a:rPr lang="en-US" sz="2800" b="0" dirty="0">
                          <a:solidFill>
                            <a:srgbClr val="2F6B97"/>
                          </a:solidFill>
                          <a:latin typeface="+mj-lt"/>
                          <a:cs typeface="Franklin Gothic Medium"/>
                        </a:rPr>
                        <a:t>mwcog.org</a:t>
                      </a:r>
                    </a:p>
                  </a:txBody>
                  <a:tcPr marL="0" marR="457200" marT="0" marB="228600" anchor="b">
                    <a:lnL w="12700" cmpd="sng">
                      <a:noFill/>
                    </a:lnL>
                    <a:lnR w="12700" cmpd="sng">
                      <a:noFill/>
                    </a:lnR>
                    <a:lnT w="12700" cmpd="sng">
                      <a:noFill/>
                    </a:lnT>
                    <a:lnB w="38100" cap="flat" cmpd="sng" algn="ctr">
                      <a:solidFill>
                        <a:schemeClr val="bg2"/>
                      </a:solidFill>
                      <a:prstDash val="solid"/>
                      <a:round/>
                      <a:headEnd type="none" w="med" len="med"/>
                      <a:tailEnd type="none" w="med" len="med"/>
                    </a:lnB>
                    <a:noFill/>
                  </a:tcPr>
                </a:tc>
                <a:extLst>
                  <a:ext uri="{0D108BD9-81ED-4DB2-BD59-A6C34878D82A}">
                    <a16:rowId xmlns:a16="http://schemas.microsoft.com/office/drawing/2014/main" val="10000"/>
                  </a:ext>
                </a:extLst>
              </a:tr>
              <a:tr h="3071867">
                <a:tc>
                  <a:txBody>
                    <a:bodyPr/>
                    <a:lstStyle/>
                    <a:p>
                      <a:pPr marL="0" indent="0">
                        <a:spcBef>
                          <a:spcPts val="300"/>
                        </a:spcBef>
                        <a:buNone/>
                      </a:pPr>
                      <a:r>
                        <a:rPr lang="en-US" sz="1400" dirty="0">
                          <a:latin typeface="Franklin Gothic Book"/>
                          <a:cs typeface="Franklin Gothic Book"/>
                        </a:rPr>
                        <a:t>777 North Capitol Street NE, </a:t>
                      </a:r>
                      <a:r>
                        <a:rPr lang="fr-FR" sz="1400" dirty="0">
                          <a:latin typeface="Franklin Gothic Book"/>
                          <a:cs typeface="Franklin Gothic Book"/>
                        </a:rPr>
                        <a:t>Suite 300</a:t>
                      </a:r>
                      <a:endParaRPr lang="en-US" sz="1400" dirty="0">
                        <a:latin typeface="Franklin Gothic Book"/>
                        <a:cs typeface="Franklin Gothic Book"/>
                      </a:endParaRPr>
                    </a:p>
                    <a:p>
                      <a:pPr marL="0" indent="0">
                        <a:spcBef>
                          <a:spcPts val="300"/>
                        </a:spcBef>
                        <a:buFont typeface="Arial" pitchFamily="34" charset="0"/>
                        <a:buNone/>
                      </a:pPr>
                      <a:r>
                        <a:rPr lang="en-US" sz="1400" dirty="0">
                          <a:latin typeface="Franklin Gothic Book"/>
                          <a:cs typeface="Franklin Gothic Book"/>
                        </a:rPr>
                        <a:t>Washington, DC 20002</a:t>
                      </a:r>
                    </a:p>
                  </a:txBody>
                  <a:tcPr marL="0" marR="0" marT="210312" marB="0">
                    <a:lnL w="12700" cmpd="sng">
                      <a:noFill/>
                    </a:lnL>
                    <a:lnR w="12700" cmpd="sng">
                      <a:noFill/>
                    </a:lnR>
                    <a:lnT w="381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tc>
                  <a:txBody>
                    <a:bodyPr/>
                    <a:lstStyle/>
                    <a:p>
                      <a:pPr marL="0" indent="0">
                        <a:spcBef>
                          <a:spcPts val="300"/>
                        </a:spcBef>
                        <a:buFont typeface="Arial" pitchFamily="34" charset="0"/>
                        <a:buNone/>
                      </a:pPr>
                      <a:endParaRPr lang="en-US" sz="1200" dirty="0">
                        <a:latin typeface="Franklin Gothic Book"/>
                        <a:cs typeface="Franklin Gothic Book"/>
                      </a:endParaRPr>
                    </a:p>
                  </a:txBody>
                  <a:tcPr marL="0" marR="0" marT="210312" marB="0">
                    <a:lnL w="12700" cmpd="sng">
                      <a:noFill/>
                    </a:lnL>
                    <a:lnR w="12700" cmpd="sng">
                      <a:noFill/>
                    </a:lnR>
                    <a:lnT w="38100" cap="flat" cmpd="sng" algn="ctr">
                      <a:solidFill>
                        <a:schemeClr val="bg2"/>
                      </a:solidFill>
                      <a:prstDash val="solid"/>
                      <a:round/>
                      <a:headEnd type="none" w="med" len="med"/>
                      <a:tailEnd type="none" w="med" len="med"/>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8370275"/>
      </p:ext>
    </p:extLst>
  </p:cSld>
  <p:clrMapOvr>
    <a:masterClrMapping/>
  </p:clrMapOvr>
</p:sld>
</file>

<file path=ppt/theme/theme1.xml><?xml version="1.0" encoding="utf-8"?>
<a:theme xmlns:a="http://schemas.openxmlformats.org/drawingml/2006/main" name="Office Theme">
  <a:themeElements>
    <a:clrScheme name="Custom 26">
      <a:dk1>
        <a:srgbClr val="000000"/>
      </a:dk1>
      <a:lt1>
        <a:sysClr val="window" lastClr="FFFFFF"/>
      </a:lt1>
      <a:dk2>
        <a:srgbClr val="0087CD"/>
      </a:dk2>
      <a:lt2>
        <a:srgbClr val="B0D235"/>
      </a:lt2>
      <a:accent1>
        <a:srgbClr val="2F6B97"/>
      </a:accent1>
      <a:accent2>
        <a:srgbClr val="F15B5B"/>
      </a:accent2>
      <a:accent3>
        <a:srgbClr val="FAA434"/>
      </a:accent3>
      <a:accent4>
        <a:srgbClr val="546670"/>
      </a:accent4>
      <a:accent5>
        <a:srgbClr val="FFFFFF"/>
      </a:accent5>
      <a:accent6>
        <a:srgbClr val="FFFFFF"/>
      </a:accent6>
      <a:hlink>
        <a:srgbClr val="000000"/>
      </a:hlink>
      <a:folHlink>
        <a:srgbClr val="000000"/>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COG A - Green Wide" id="{D6475634-209C-4EED-85C7-D386688BDB7B}" vid="{229DDA34-01F0-4D9B-9229-3919B94D975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COG A - Green Wide</Template>
  <TotalTime>21487</TotalTime>
  <Words>836</Words>
  <Application>Microsoft Office PowerPoint</Application>
  <PresentationFormat>Widescreen</PresentationFormat>
  <Paragraphs>123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Franklin Gothic Book</vt:lpstr>
      <vt:lpstr>Franklin Gothic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Mukhtar Ibrahim</dc:creator>
  <cp:lastModifiedBy>Mukhtar Ibrahim</cp:lastModifiedBy>
  <cp:revision>42</cp:revision>
  <cp:lastPrinted>2015-11-17T20:47:00Z</cp:lastPrinted>
  <dcterms:created xsi:type="dcterms:W3CDTF">2023-08-10T14:50:49Z</dcterms:created>
  <dcterms:modified xsi:type="dcterms:W3CDTF">2026-03-03T15:57:13Z</dcterms:modified>
</cp:coreProperties>
</file>