
<file path=[Content_Types].xml><?xml version="1.0" encoding="utf-8"?>
<Types xmlns="http://schemas.openxmlformats.org/package/2006/content-types">
  <Default Extension="png" ContentType="image/png"/>
  <Default Extension="mp3" ContentType="audio/unknown"/>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76" r:id="rId4"/>
    <p:sldId id="277" r:id="rId5"/>
    <p:sldId id="278" r:id="rId6"/>
    <p:sldId id="258" r:id="rId7"/>
    <p:sldId id="259" r:id="rId8"/>
    <p:sldId id="260" r:id="rId9"/>
    <p:sldId id="261" r:id="rId10"/>
    <p:sldId id="257" r:id="rId11"/>
    <p:sldId id="262" r:id="rId12"/>
    <p:sldId id="263" r:id="rId13"/>
    <p:sldId id="264" r:id="rId14"/>
    <p:sldId id="265" r:id="rId15"/>
    <p:sldId id="268" r:id="rId16"/>
    <p:sldId id="269" r:id="rId17"/>
    <p:sldId id="267" r:id="rId18"/>
    <p:sldId id="270" r:id="rId19"/>
    <p:sldId id="274" r:id="rId20"/>
    <p:sldId id="272" r:id="rId21"/>
    <p:sldId id="271" r:id="rId22"/>
    <p:sldId id="27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576" y="-8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7C706E0-0AB0-4DD3-872A-D1F88A6F83F9}" type="datetimeFigureOut">
              <a:rPr lang="en-US" smtClean="0"/>
              <a:t>6/6/2014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1329896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C706E0-0AB0-4DD3-872A-D1F88A6F83F9}" type="datetimeFigureOut">
              <a:rPr lang="en-US" smtClean="0"/>
              <a:t>6/6/2014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1466942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C706E0-0AB0-4DD3-872A-D1F88A6F83F9}" type="datetimeFigureOut">
              <a:rPr lang="en-US" smtClean="0"/>
              <a:t>6/6/2014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899541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7C706E0-0AB0-4DD3-872A-D1F88A6F83F9}" type="datetimeFigureOut">
              <a:rPr lang="en-US" smtClean="0"/>
              <a:t>6/6/2014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1826119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7C706E0-0AB0-4DD3-872A-D1F88A6F83F9}" type="datetimeFigureOut">
              <a:rPr lang="en-US" smtClean="0"/>
              <a:t>6/6/2014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2074376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7C706E0-0AB0-4DD3-872A-D1F88A6F83F9}" type="datetimeFigureOut">
              <a:rPr lang="en-US" smtClean="0"/>
              <a:t>6/6/2014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2854562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C706E0-0AB0-4DD3-872A-D1F88A6F83F9}" type="datetimeFigureOut">
              <a:rPr lang="en-US" smtClean="0"/>
              <a:t>6/6/2014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1641572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C706E0-0AB0-4DD3-872A-D1F88A6F83F9}" type="datetimeFigureOut">
              <a:rPr lang="en-US" smtClean="0"/>
              <a:t>6/6/2014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96881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7C706E0-0AB0-4DD3-872A-D1F88A6F83F9}" type="datetimeFigureOut">
              <a:rPr lang="en-US" smtClean="0"/>
              <a:t>6/6/2014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3950586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C706E0-0AB0-4DD3-872A-D1F88A6F83F9}" type="datetimeFigureOut">
              <a:rPr lang="en-US" smtClean="0"/>
              <a:t>6/6/2014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4268827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7C706E0-0AB0-4DD3-872A-D1F88A6F83F9}" type="datetimeFigureOut">
              <a:rPr lang="en-US" smtClean="0"/>
              <a:t>6/6/2014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06A8EF-1D0D-46AC-9D95-74A11ED9B3E5}" type="slidenum">
              <a:rPr lang="en-US" smtClean="0"/>
              <a:t>‹#›</a:t>
            </a:fld>
            <a:endParaRPr lang="en-US"/>
          </a:p>
        </p:txBody>
      </p:sp>
    </p:spTree>
    <p:extLst>
      <p:ext uri="{BB962C8B-B14F-4D97-AF65-F5344CB8AC3E}">
        <p14:creationId xmlns:p14="http://schemas.microsoft.com/office/powerpoint/2010/main" val="2831891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C706E0-0AB0-4DD3-872A-D1F88A6F83F9}" type="datetimeFigureOut">
              <a:rPr lang="en-US" smtClean="0"/>
              <a:t>6/6/2014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06A8EF-1D0D-46AC-9D95-74A11ED9B3E5}" type="slidenum">
              <a:rPr lang="en-US" smtClean="0"/>
              <a:t>‹#›</a:t>
            </a:fld>
            <a:endParaRPr lang="en-US"/>
          </a:p>
        </p:txBody>
      </p:sp>
    </p:spTree>
    <p:extLst>
      <p:ext uri="{BB962C8B-B14F-4D97-AF65-F5344CB8AC3E}">
        <p14:creationId xmlns:p14="http://schemas.microsoft.com/office/powerpoint/2010/main" val="41130669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1.jp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hyperlink" Target="http://www.gazette.net/storyimage/PN/20140517/NEWS/140519333/AR/0/AR-140519333.jpg"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bcove.me/ztq4t78u" TargetMode="External"/><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https://www.afro.com/sections/news/washington/story.htm?storyid=82604"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hyperlink" Target="mailto:nramfos@mwcog.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endParaRPr lang="en-US" dirty="0"/>
          </a:p>
        </p:txBody>
      </p:sp>
      <p:sp>
        <p:nvSpPr>
          <p:cNvPr id="6" name="Subtitle 5"/>
          <p:cNvSpPr>
            <a:spLocks noGrp="1"/>
          </p:cNvSpPr>
          <p:nvPr>
            <p:ph type="subTitle" idx="1"/>
          </p:nvPr>
        </p:nvSpPr>
        <p:spPr>
          <a:xfrm>
            <a:off x="1371600" y="5257800"/>
            <a:ext cx="6400800" cy="1219200"/>
          </a:xfrm>
        </p:spPr>
        <p:txBody>
          <a:bodyPr/>
          <a:lstStyle/>
          <a:p>
            <a:r>
              <a:rPr lang="en-US" dirty="0" smtClean="0"/>
              <a:t>TPB Technical Committee</a:t>
            </a:r>
          </a:p>
          <a:p>
            <a:r>
              <a:rPr lang="en-US" dirty="0" smtClean="0"/>
              <a:t>June 6, 2014</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45532"/>
            <a:ext cx="7467600" cy="1307068"/>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3141" y="1981200"/>
            <a:ext cx="6417715" cy="2888673"/>
          </a:xfrm>
          <a:prstGeom prst="rect">
            <a:avLst/>
          </a:prstGeom>
        </p:spPr>
      </p:pic>
      <p:sp>
        <p:nvSpPr>
          <p:cNvPr id="9" name="Rectangle 8"/>
          <p:cNvSpPr/>
          <p:nvPr/>
        </p:nvSpPr>
        <p:spPr>
          <a:xfrm>
            <a:off x="7780856" y="76200"/>
            <a:ext cx="1363144" cy="369332"/>
          </a:xfrm>
          <a:prstGeom prst="rect">
            <a:avLst/>
          </a:prstGeom>
        </p:spPr>
        <p:txBody>
          <a:bodyPr wrap="square">
            <a:spAutoFit/>
          </a:bodyPr>
          <a:lstStyle/>
          <a:p>
            <a:r>
              <a:rPr lang="en-US" b="1" dirty="0" smtClean="0"/>
              <a:t>ITEM #2</a:t>
            </a:r>
            <a:endParaRPr lang="en-US" b="1" dirty="0"/>
          </a:p>
        </p:txBody>
      </p:sp>
    </p:spTree>
    <p:extLst>
      <p:ext uri="{BB962C8B-B14F-4D97-AF65-F5344CB8AC3E}">
        <p14:creationId xmlns:p14="http://schemas.microsoft.com/office/powerpoint/2010/main" val="34076400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Marketing Materials</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43200" y="1295400"/>
            <a:ext cx="3496179"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36" y="1524000"/>
            <a:ext cx="2342291"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000" y="1524000"/>
            <a:ext cx="2305538"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51824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Regional Event Web Site</a:t>
            </a:r>
            <a:endParaRPr lang="en-US" dirty="0"/>
          </a:p>
        </p:txBody>
      </p:sp>
      <p:pic>
        <p:nvPicPr>
          <p:cNvPr id="4"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0" y="1600200"/>
            <a:ext cx="6781800" cy="4525963"/>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pic>
    </p:spTree>
    <p:extLst>
      <p:ext uri="{BB962C8B-B14F-4D97-AF65-F5344CB8AC3E}">
        <p14:creationId xmlns:p14="http://schemas.microsoft.com/office/powerpoint/2010/main" val="19293331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Regional T-Shirt</a:t>
            </a:r>
            <a:endParaRPr lang="en-US" dirty="0"/>
          </a:p>
        </p:txBody>
      </p:sp>
      <p:pic>
        <p:nvPicPr>
          <p:cNvPr id="4" name="Content Placeholder 3" descr="BTWTShirt.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1025" y="1447800"/>
            <a:ext cx="7981950" cy="356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5458691"/>
            <a:ext cx="7467600" cy="1378527"/>
          </a:xfrm>
          <a:prstGeom prst="rect">
            <a:avLst/>
          </a:prstGeom>
        </p:spPr>
      </p:pic>
    </p:spTree>
    <p:extLst>
      <p:ext uri="{BB962C8B-B14F-4D97-AF65-F5344CB8AC3E}">
        <p14:creationId xmlns:p14="http://schemas.microsoft.com/office/powerpoint/2010/main" val="2269856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Radio Ad</a:t>
            </a:r>
            <a:endParaRPr lang="en-US" dirty="0"/>
          </a:p>
        </p:txBody>
      </p:sp>
      <p:pic>
        <p:nvPicPr>
          <p:cNvPr id="6" name="BTWD_2014_V2_FOR_APPROVAL_REV_1.mp3">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4724400" y="2286000"/>
            <a:ext cx="609600" cy="609600"/>
          </a:xfr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0600" y="5181600"/>
            <a:ext cx="7467600" cy="1378527"/>
          </a:xfrm>
          <a:prstGeom prst="rect">
            <a:avLst/>
          </a:prstGeom>
        </p:spPr>
      </p:pic>
    </p:spTree>
    <p:extLst>
      <p:ext uri="{BB962C8B-B14F-4D97-AF65-F5344CB8AC3E}">
        <p14:creationId xmlns:p14="http://schemas.microsoft.com/office/powerpoint/2010/main" val="32395796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1320"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r>
              <a:rPr lang="en-US" b="1" dirty="0" smtClean="0">
                <a:solidFill>
                  <a:schemeClr val="accent6">
                    <a:lumMod val="75000"/>
                  </a:schemeClr>
                </a:solidFill>
                <a:latin typeface="Arial" pitchFamily="34" charset="0"/>
                <a:cs typeface="Arial" pitchFamily="34" charset="0"/>
              </a:rPr>
              <a:t>16,800 commuters registered – an increase of 15 percent over last year. </a:t>
            </a: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r>
              <a:rPr lang="en-US" b="1" dirty="0" smtClean="0">
                <a:latin typeface="Arial" pitchFamily="34" charset="0"/>
                <a:cs typeface="Arial" pitchFamily="34" charset="0"/>
              </a:rPr>
              <a:t> </a:t>
            </a:r>
          </a:p>
          <a:p>
            <a:endParaRPr lang="en-US" b="1"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pic>
        <p:nvPicPr>
          <p:cNvPr id="5" name="Picture 2" descr="Laura Egan of College Park, who bikes to work every day, stops by the College Park pit stop on Friday as part of National Bike to Work Day.">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38" t="-7928" r="1238" b="19516"/>
          <a:stretch/>
        </p:blipFill>
        <p:spPr bwMode="auto">
          <a:xfrm>
            <a:off x="1938271" y="1371600"/>
            <a:ext cx="5318760" cy="4220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20951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r>
              <a:rPr lang="en-US" b="1" dirty="0" smtClean="0">
                <a:solidFill>
                  <a:schemeClr val="accent6">
                    <a:lumMod val="75000"/>
                  </a:schemeClr>
                </a:solidFill>
                <a:latin typeface="Arial" pitchFamily="34" charset="0"/>
                <a:cs typeface="Arial" pitchFamily="34" charset="0"/>
              </a:rPr>
              <a:t>There </a:t>
            </a:r>
            <a:r>
              <a:rPr lang="en-US" b="1" dirty="0">
                <a:solidFill>
                  <a:schemeClr val="accent6">
                    <a:lumMod val="75000"/>
                  </a:schemeClr>
                </a:solidFill>
                <a:latin typeface="Arial" pitchFamily="34" charset="0"/>
                <a:cs typeface="Arial" pitchFamily="34" charset="0"/>
              </a:rPr>
              <a:t>were 79 pit stops – seven more than in 2013, which added to the promotional angles and the reach for earned media.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16968" y="1828800"/>
            <a:ext cx="5910064" cy="3810000"/>
          </a:xfrm>
          <a:prstGeom prst="rect">
            <a:avLst/>
          </a:prstGeom>
        </p:spPr>
      </p:pic>
    </p:spTree>
    <p:extLst>
      <p:ext uri="{BB962C8B-B14F-4D97-AF65-F5344CB8AC3E}">
        <p14:creationId xmlns:p14="http://schemas.microsoft.com/office/powerpoint/2010/main" val="9440205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lvl="0"/>
            <a:r>
              <a:rPr lang="en-US" b="1" dirty="0" smtClean="0">
                <a:latin typeface="Arial" pitchFamily="34" charset="0"/>
                <a:cs typeface="Arial" pitchFamily="34" charset="0"/>
              </a:rPr>
              <a:t> </a:t>
            </a:r>
            <a:endParaRPr lang="en-US" b="1" dirty="0">
              <a:solidFill>
                <a:schemeClr val="accent6">
                  <a:lumMod val="75000"/>
                </a:schemeClr>
              </a:solidFill>
              <a:latin typeface="Arial" pitchFamily="34" charset="0"/>
              <a:cs typeface="Arial" pitchFamily="34" charset="0"/>
            </a:endParaRPr>
          </a:p>
          <a:p>
            <a:pPr marL="285750" lvl="0" indent="-285750">
              <a:buFont typeface="Arial" pitchFamily="34" charset="0"/>
              <a:buChar char="•"/>
            </a:pPr>
            <a:r>
              <a:rPr lang="en-US" b="1" dirty="0">
                <a:solidFill>
                  <a:schemeClr val="accent6">
                    <a:lumMod val="75000"/>
                  </a:schemeClr>
                </a:solidFill>
                <a:latin typeface="Arial" pitchFamily="34" charset="0"/>
                <a:cs typeface="Arial" pitchFamily="34" charset="0"/>
              </a:rPr>
              <a:t>$54,000 was secured in cash and in-kind sponsorships, surpassing the cash sponsorship goal of $35,000 by almost 28 percent.  In addition, in-kind sponsorships totaled $9,325.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0" y="1905000"/>
            <a:ext cx="5852160" cy="3810000"/>
          </a:xfrm>
          <a:prstGeom prst="rect">
            <a:avLst/>
          </a:prstGeom>
        </p:spPr>
      </p:pic>
    </p:spTree>
    <p:extLst>
      <p:ext uri="{BB962C8B-B14F-4D97-AF65-F5344CB8AC3E}">
        <p14:creationId xmlns:p14="http://schemas.microsoft.com/office/powerpoint/2010/main" val="2239066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r>
              <a:rPr lang="en-US" b="1" dirty="0" smtClean="0">
                <a:latin typeface="Arial" pitchFamily="34" charset="0"/>
                <a:cs typeface="Arial" pitchFamily="34" charset="0"/>
              </a:rPr>
              <a:t> </a:t>
            </a: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r>
              <a:rPr lang="en-US" b="1" dirty="0">
                <a:solidFill>
                  <a:schemeClr val="accent6">
                    <a:lumMod val="75000"/>
                  </a:schemeClr>
                </a:solidFill>
                <a:latin typeface="Arial" pitchFamily="34" charset="0"/>
                <a:cs typeface="Arial" pitchFamily="34" charset="0"/>
              </a:rPr>
              <a:t>120 media placements across print, internet, radio and television outlets were secured.</a:t>
            </a:r>
          </a:p>
          <a:p>
            <a:r>
              <a:rPr lang="en-US" b="1" dirty="0">
                <a:solidFill>
                  <a:schemeClr val="accent6">
                    <a:lumMod val="75000"/>
                  </a:schemeClr>
                </a:solidFill>
              </a:rPr>
              <a: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199" y="152401"/>
            <a:ext cx="7467600" cy="1295399"/>
          </a:xfrm>
          <a:prstGeom prst="rect">
            <a:avLst/>
          </a:prstGeom>
        </p:spPr>
      </p:pic>
      <p:pic>
        <p:nvPicPr>
          <p:cNvPr id="4"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925" t="19508" r="40152" b="43466"/>
          <a:stretch/>
        </p:blipFill>
        <p:spPr bwMode="auto">
          <a:xfrm>
            <a:off x="1528618" y="1752600"/>
            <a:ext cx="6086763" cy="4068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15098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endParaRPr lang="en-US" b="1" dirty="0" smtClean="0">
              <a:latin typeface="Arial" pitchFamily="34" charset="0"/>
              <a:cs typeface="Arial" pitchFamily="34" charset="0"/>
            </a:endParaRPr>
          </a:p>
          <a:p>
            <a:pPr marL="285750" lvl="0" indent="-285750">
              <a:buFont typeface="Arial" pitchFamily="34" charset="0"/>
              <a:buChar char="•"/>
            </a:pPr>
            <a:endParaRPr lang="en-US" b="1" dirty="0">
              <a:latin typeface="Arial" pitchFamily="34" charset="0"/>
              <a:cs typeface="Arial" pitchFamily="34" charset="0"/>
            </a:endParaRPr>
          </a:p>
          <a:p>
            <a:pPr marL="285750" lvl="0" indent="-285750">
              <a:buFont typeface="Arial" pitchFamily="34" charset="0"/>
              <a:buChar char="•"/>
            </a:pPr>
            <a:r>
              <a:rPr lang="en-US" b="1" dirty="0" smtClean="0">
                <a:solidFill>
                  <a:schemeClr val="accent6">
                    <a:lumMod val="75000"/>
                  </a:schemeClr>
                </a:solidFill>
                <a:latin typeface="Arial" pitchFamily="34" charset="0"/>
                <a:cs typeface="Arial" pitchFamily="34" charset="0"/>
              </a:rPr>
              <a:t>237 </a:t>
            </a:r>
            <a:r>
              <a:rPr lang="en-US" b="1" dirty="0">
                <a:solidFill>
                  <a:schemeClr val="accent6">
                    <a:lumMod val="75000"/>
                  </a:schemeClr>
                </a:solidFill>
                <a:latin typeface="Arial" pitchFamily="34" charset="0"/>
                <a:cs typeface="Arial" pitchFamily="34" charset="0"/>
              </a:rPr>
              <a:t>social media mentions were counted on Facebook, Twitter, </a:t>
            </a:r>
            <a:r>
              <a:rPr lang="en-US" b="1" dirty="0" err="1">
                <a:solidFill>
                  <a:schemeClr val="accent6">
                    <a:lumMod val="75000"/>
                  </a:schemeClr>
                </a:solidFill>
                <a:latin typeface="Arial" pitchFamily="34" charset="0"/>
                <a:cs typeface="Arial" pitchFamily="34" charset="0"/>
              </a:rPr>
              <a:t>Tumblr</a:t>
            </a:r>
            <a:r>
              <a:rPr lang="en-US" b="1" dirty="0">
                <a:solidFill>
                  <a:schemeClr val="accent6">
                    <a:lumMod val="75000"/>
                  </a:schemeClr>
                </a:solidFill>
                <a:latin typeface="Arial" pitchFamily="34" charset="0"/>
                <a:cs typeface="Arial" pitchFamily="34" charset="0"/>
              </a:rPr>
              <a:t>, Flickr and YouTube, an increase of more than 110 percent over the previous year</a:t>
            </a:r>
            <a:r>
              <a:rPr lang="en-US" b="1" dirty="0">
                <a:latin typeface="Arial" pitchFamily="34" charset="0"/>
                <a:cs typeface="Arial" pitchFamily="34" charset="0"/>
              </a:rPr>
              <a:t>.</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199" y="374073"/>
            <a:ext cx="7467600" cy="1378527"/>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 y="2667000"/>
            <a:ext cx="919756" cy="73152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800" y="5105400"/>
            <a:ext cx="1566643" cy="448060"/>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5261" y="2072467"/>
            <a:ext cx="981075" cy="981075"/>
          </a:xfrm>
          <a:prstGeom prst="rect">
            <a:avLst/>
          </a:prstGeom>
        </p:spPr>
      </p:pic>
      <p:pic>
        <p:nvPicPr>
          <p:cNvPr id="16" name="Picture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34997" y="4267200"/>
            <a:ext cx="1062230" cy="1062230"/>
          </a:xfrm>
          <a:prstGeom prst="rect">
            <a:avLst/>
          </a:prstGeom>
        </p:spPr>
      </p:pic>
      <p:pic>
        <p:nvPicPr>
          <p:cNvPr id="1026" name="Picture 2" descr="C:\Users\nramfos\AppData\Local\Microsoft\Windows\Temporary Internet Files\Content.Outlook\ZNX13J3F\IMG_040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362200" y="1764068"/>
            <a:ext cx="5059912" cy="379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4603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a:xfrm>
            <a:off x="457200" y="1"/>
            <a:ext cx="8229600" cy="838199"/>
          </a:xfrm>
        </p:spPr>
        <p:txBody>
          <a:bodyPr/>
          <a:lstStyle/>
          <a:p>
            <a:r>
              <a:rPr lang="en-US" dirty="0" smtClean="0"/>
              <a:t>Silver Spring</a:t>
            </a:r>
            <a:endParaRPr lang="en-US" dirty="0"/>
          </a:p>
        </p:txBody>
      </p:sp>
      <p:pic>
        <p:nvPicPr>
          <p:cNvPr id="8" name="Content Placeholder 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74573" y="838200"/>
            <a:ext cx="8046156" cy="4525963"/>
          </a:xfr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5451764"/>
            <a:ext cx="7467600" cy="1378527"/>
          </a:xfrm>
          <a:prstGeom prst="rect">
            <a:avLst/>
          </a:prstGeom>
        </p:spPr>
      </p:pic>
    </p:spTree>
    <p:extLst>
      <p:ext uri="{BB962C8B-B14F-4D97-AF65-F5344CB8AC3E}">
        <p14:creationId xmlns:p14="http://schemas.microsoft.com/office/powerpoint/2010/main" val="35925724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p:txBody>
          <a:bodyPr/>
          <a:lstStyle/>
          <a:p>
            <a:r>
              <a:rPr lang="en-US" dirty="0" smtClean="0"/>
              <a:t>Georgetown Waterfront</a:t>
            </a:r>
            <a:endParaRPr lang="en-US" dirty="0"/>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81200" y="1600200"/>
            <a:ext cx="5257800" cy="3682206"/>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5451764"/>
            <a:ext cx="7467600" cy="1378527"/>
          </a:xfrm>
          <a:prstGeom prst="rect">
            <a:avLst/>
          </a:prstGeom>
        </p:spPr>
      </p:pic>
    </p:spTree>
    <p:extLst>
      <p:ext uri="{BB962C8B-B14F-4D97-AF65-F5344CB8AC3E}">
        <p14:creationId xmlns:p14="http://schemas.microsoft.com/office/powerpoint/2010/main" val="10894973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1"/>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p:txBody>
          <a:bodyPr/>
          <a:lstStyle/>
          <a:p>
            <a:r>
              <a:rPr lang="en-US" dirty="0" smtClean="0"/>
              <a:t>Columbia Pike</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996546" y="1371600"/>
            <a:ext cx="5608108" cy="4206081"/>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 y="5451764"/>
            <a:ext cx="7467600" cy="1378527"/>
          </a:xfrm>
          <a:prstGeom prst="rect">
            <a:avLst/>
          </a:prstGeom>
        </p:spPr>
      </p:pic>
    </p:spTree>
    <p:extLst>
      <p:ext uri="{BB962C8B-B14F-4D97-AF65-F5344CB8AC3E}">
        <p14:creationId xmlns:p14="http://schemas.microsoft.com/office/powerpoint/2010/main" val="11869162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34635"/>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a:xfrm>
            <a:off x="457200" y="76200"/>
            <a:ext cx="8229600" cy="914400"/>
          </a:xfrm>
        </p:spPr>
        <p:txBody>
          <a:bodyPr/>
          <a:lstStyle/>
          <a:p>
            <a:r>
              <a:rPr lang="en-US" dirty="0" smtClean="0"/>
              <a:t>Bethesda</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5451764"/>
            <a:ext cx="7467600" cy="1378527"/>
          </a:xfrm>
          <a:prstGeom prst="rect">
            <a:avLst/>
          </a:prstGeom>
        </p:spPr>
      </p:pic>
      <p:pic>
        <p:nvPicPr>
          <p:cNvPr id="3" name="Content Placeholder 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21537" y="1066800"/>
            <a:ext cx="6352228" cy="4525963"/>
          </a:xfrm>
        </p:spPr>
      </p:pic>
    </p:spTree>
    <p:extLst>
      <p:ext uri="{BB962C8B-B14F-4D97-AF65-F5344CB8AC3E}">
        <p14:creationId xmlns:p14="http://schemas.microsoft.com/office/powerpoint/2010/main" val="36609718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34635"/>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a:xfrm>
            <a:off x="457200" y="76200"/>
            <a:ext cx="8229600" cy="914400"/>
          </a:xfrm>
        </p:spPr>
        <p:txBody>
          <a:bodyPr/>
          <a:lstStyle/>
          <a:p>
            <a:r>
              <a:rPr lang="en-US" dirty="0" smtClean="0"/>
              <a:t>Indian Head</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5451764"/>
            <a:ext cx="7467600" cy="1378527"/>
          </a:xfrm>
          <a:prstGeom prst="rect">
            <a:avLst/>
          </a:prstGeom>
        </p:spPr>
      </p:pic>
      <p:pic>
        <p:nvPicPr>
          <p:cNvPr id="12" name="Content Placeholder 11"/>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83291" y="932728"/>
            <a:ext cx="6034617" cy="4525963"/>
          </a:xfrm>
        </p:spPr>
      </p:pic>
    </p:spTree>
    <p:extLst>
      <p:ext uri="{BB962C8B-B14F-4D97-AF65-F5344CB8AC3E}">
        <p14:creationId xmlns:p14="http://schemas.microsoft.com/office/powerpoint/2010/main" val="12064488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34635"/>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a:xfrm>
            <a:off x="457200" y="76200"/>
            <a:ext cx="8229600" cy="914400"/>
          </a:xfrm>
        </p:spPr>
        <p:txBody>
          <a:bodyPr>
            <a:normAutofit fontScale="90000"/>
          </a:bodyPr>
          <a:lstStyle/>
          <a:p>
            <a:r>
              <a:rPr lang="en-US" dirty="0" smtClean="0"/>
              <a:t>Loudoun County</a:t>
            </a:r>
            <a:br>
              <a:rPr lang="en-US" dirty="0" smtClean="0"/>
            </a:br>
            <a:r>
              <a:rPr lang="en-US" dirty="0" smtClean="0"/>
              <a:t>(Tuscarora Creek &amp; WO&amp;D Trail)</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5451763"/>
            <a:ext cx="7467600" cy="1378527"/>
          </a:xfrm>
          <a:prstGeom prst="rect">
            <a:avLst/>
          </a:prstGeom>
        </p:spPr>
      </p:pic>
      <p:pic>
        <p:nvPicPr>
          <p:cNvPr id="3" name="Content Placeholder 2"/>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295401" y="1143000"/>
            <a:ext cx="6293908" cy="4308763"/>
          </a:xfrm>
        </p:spPr>
      </p:pic>
    </p:spTree>
    <p:extLst>
      <p:ext uri="{BB962C8B-B14F-4D97-AF65-F5344CB8AC3E}">
        <p14:creationId xmlns:p14="http://schemas.microsoft.com/office/powerpoint/2010/main" val="35005283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25651" y="-34635"/>
            <a:ext cx="9144000" cy="5867400"/>
          </a:xfrm>
          <a:prstGeom prst="rect">
            <a:avLst/>
          </a:prstGeom>
          <a:solidFill>
            <a:srgbClr val="EB6653"/>
          </a:solidFill>
          <a:ln>
            <a:solidFill>
              <a:srgbClr val="E36B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5"/>
          <p:cNvSpPr>
            <a:spLocks noGrp="1"/>
          </p:cNvSpPr>
          <p:nvPr>
            <p:ph type="title"/>
          </p:nvPr>
        </p:nvSpPr>
        <p:spPr>
          <a:xfrm>
            <a:off x="457200" y="76200"/>
            <a:ext cx="8229600" cy="914400"/>
          </a:xfrm>
        </p:spPr>
        <p:txBody>
          <a:bodyPr/>
          <a:lstStyle/>
          <a:p>
            <a:r>
              <a:rPr lang="en-US" dirty="0" smtClean="0"/>
              <a:t>Freedom Plaza</a:t>
            </a:r>
            <a:endParaRPr lang="en-US"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 y="5451764"/>
            <a:ext cx="7467600" cy="1378527"/>
          </a:xfrm>
          <a:prstGeom prst="rect">
            <a:avLst/>
          </a:prstGeom>
        </p:spPr>
      </p:pic>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43100" y="1219200"/>
            <a:ext cx="5715000" cy="3800475"/>
          </a:xfrm>
        </p:spPr>
      </p:pic>
    </p:spTree>
    <p:extLst>
      <p:ext uri="{BB962C8B-B14F-4D97-AF65-F5344CB8AC3E}">
        <p14:creationId xmlns:p14="http://schemas.microsoft.com/office/powerpoint/2010/main" val="11450293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r>
              <a:rPr lang="en-US" dirty="0"/>
              <a:t>BTWD coverage expanded its reach to minority publications, including </a:t>
            </a:r>
            <a:r>
              <a:rPr lang="en-US" u="sng" dirty="0">
                <a:hlinkClick r:id="rId2"/>
              </a:rPr>
              <a:t>Afro American</a:t>
            </a:r>
            <a:r>
              <a:rPr lang="en-US" dirty="0"/>
              <a:t>, to promote bicycling as a fun, healthy and environmentally friendly commuting option and drive traffic to the BTWD website.</a:t>
            </a:r>
          </a:p>
          <a:p>
            <a:pPr lvl="0"/>
            <a:endParaRPr lang="en-US"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spTree>
    <p:extLst>
      <p:ext uri="{BB962C8B-B14F-4D97-AF65-F5344CB8AC3E}">
        <p14:creationId xmlns:p14="http://schemas.microsoft.com/office/powerpoint/2010/main" val="19345519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lvl="0"/>
            <a:r>
              <a:rPr lang="en-US" dirty="0" smtClean="0"/>
              <a:t>COG reached out to its Police Chiefs to let them know about the Bike To Work Event for safety and security purposes.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spTree>
    <p:extLst>
      <p:ext uri="{BB962C8B-B14F-4D97-AF65-F5344CB8AC3E}">
        <p14:creationId xmlns:p14="http://schemas.microsoft.com/office/powerpoint/2010/main" val="33324405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lvl="0"/>
            <a:r>
              <a:rPr lang="en-US" dirty="0"/>
              <a:t>Inclement weather shifted the focus in the days leading up to this year’s BTWD event. Safety tips for cyclists and motorists were featured in links on the Bike to Work Day website and in the </a:t>
            </a:r>
            <a:r>
              <a:rPr lang="en-US" i="1" dirty="0"/>
              <a:t>Washington Post,</a:t>
            </a:r>
            <a:r>
              <a:rPr lang="en-US" dirty="0"/>
              <a:t> and WABA blog</a:t>
            </a:r>
            <a:r>
              <a:rPr lang="en-US" dirty="0" smtClean="0"/>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spTree>
    <p:extLst>
      <p:ext uri="{BB962C8B-B14F-4D97-AF65-F5344CB8AC3E}">
        <p14:creationId xmlns:p14="http://schemas.microsoft.com/office/powerpoint/2010/main" val="5880751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lvl="0" indent="0">
              <a:buNone/>
            </a:pPr>
            <a:endParaRPr lang="en-US" dirty="0" smtClean="0"/>
          </a:p>
          <a:p>
            <a:r>
              <a:rPr lang="en-US" dirty="0" smtClean="0"/>
              <a:t>All Registrants were contacted the day before with a message that Bike to Work Day is a rain or shine event asking them to consider their own </a:t>
            </a:r>
            <a:r>
              <a:rPr lang="en-US" dirty="0"/>
              <a:t>safety first and foremost before deciding whether to ride—just as </a:t>
            </a:r>
            <a:r>
              <a:rPr lang="en-US" dirty="0" smtClean="0"/>
              <a:t>they </a:t>
            </a:r>
            <a:r>
              <a:rPr lang="en-US" dirty="0"/>
              <a:t>would any other day.  </a:t>
            </a:r>
          </a:p>
          <a:p>
            <a:pPr lvl="0"/>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spTree>
    <p:extLst>
      <p:ext uri="{BB962C8B-B14F-4D97-AF65-F5344CB8AC3E}">
        <p14:creationId xmlns:p14="http://schemas.microsoft.com/office/powerpoint/2010/main" val="19603975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ctr">
              <a:buNone/>
            </a:pPr>
            <a:r>
              <a:rPr lang="en-US" dirty="0" smtClean="0"/>
              <a:t>Questions?</a:t>
            </a:r>
          </a:p>
          <a:p>
            <a:pPr algn="ctr"/>
            <a:endParaRPr lang="en-US" dirty="0"/>
          </a:p>
          <a:p>
            <a:pPr marL="0" indent="0" algn="ctr">
              <a:buNone/>
            </a:pPr>
            <a:r>
              <a:rPr lang="en-US" dirty="0" smtClean="0"/>
              <a:t>Nicholas Ramfos</a:t>
            </a:r>
          </a:p>
          <a:p>
            <a:pPr marL="0" indent="0" algn="ctr">
              <a:buNone/>
            </a:pPr>
            <a:r>
              <a:rPr lang="en-US" dirty="0" smtClean="0">
                <a:hlinkClick r:id="rId2"/>
              </a:rPr>
              <a:t>nramfos@mwcog.org</a:t>
            </a:r>
            <a:endParaRPr lang="en-US" dirty="0" smtClean="0"/>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304799"/>
            <a:ext cx="7467600" cy="1378527"/>
          </a:xfrm>
          <a:prstGeom prst="rect">
            <a:avLst/>
          </a:prstGeom>
        </p:spPr>
      </p:pic>
    </p:spTree>
    <p:extLst>
      <p:ext uri="{BB962C8B-B14F-4D97-AF65-F5344CB8AC3E}">
        <p14:creationId xmlns:p14="http://schemas.microsoft.com/office/powerpoint/2010/main" val="62071550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298</Words>
  <Application>Microsoft Office PowerPoint</Application>
  <PresentationFormat>On-screen Show (4:3)</PresentationFormat>
  <Paragraphs>155</Paragraphs>
  <Slides>22</Slides>
  <Notes>0</Notes>
  <HiddenSlides>0</HiddenSlides>
  <MMClips>1</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Marketing Materials</vt:lpstr>
      <vt:lpstr>Regional Event Web Site</vt:lpstr>
      <vt:lpstr>Regional T-Shirt</vt:lpstr>
      <vt:lpstr>Radio Ad</vt:lpstr>
      <vt:lpstr>PowerPoint Presentation</vt:lpstr>
      <vt:lpstr>PowerPoint Presentation</vt:lpstr>
      <vt:lpstr>PowerPoint Presentation</vt:lpstr>
      <vt:lpstr>PowerPoint Presentation</vt:lpstr>
      <vt:lpstr>PowerPoint Presentation</vt:lpstr>
      <vt:lpstr>Silver Spring</vt:lpstr>
      <vt:lpstr>Georgetown Waterfront</vt:lpstr>
      <vt:lpstr>Columbia Pike</vt:lpstr>
      <vt:lpstr>Bethesda</vt:lpstr>
      <vt:lpstr>Indian Head</vt:lpstr>
      <vt:lpstr>Loudoun County (Tuscarora Creek &amp; WO&amp;D Trail)</vt:lpstr>
      <vt:lpstr>Freedom Plaza</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nramfos</dc:creator>
  <cp:lastModifiedBy>detheridge</cp:lastModifiedBy>
  <cp:revision>15</cp:revision>
  <dcterms:created xsi:type="dcterms:W3CDTF">2014-06-05T15:38:09Z</dcterms:created>
  <dcterms:modified xsi:type="dcterms:W3CDTF">2014-06-06T13:47:24Z</dcterms:modified>
</cp:coreProperties>
</file>