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271" r:id="rId5"/>
    <p:sldId id="280" r:id="rId6"/>
    <p:sldId id="310" r:id="rId7"/>
    <p:sldId id="311" r:id="rId8"/>
    <p:sldId id="309" r:id="rId9"/>
    <p:sldId id="277" r:id="rId10"/>
    <p:sldId id="278" r:id="rId11"/>
    <p:sldId id="279" r:id="rId12"/>
    <p:sldId id="281" r:id="rId13"/>
    <p:sldId id="282" r:id="rId14"/>
    <p:sldId id="286" r:id="rId15"/>
    <p:sldId id="288" r:id="rId16"/>
    <p:sldId id="297" r:id="rId17"/>
    <p:sldId id="294" r:id="rId18"/>
    <p:sldId id="298" r:id="rId19"/>
    <p:sldId id="295" r:id="rId20"/>
    <p:sldId id="299" r:id="rId21"/>
    <p:sldId id="287" r:id="rId22"/>
    <p:sldId id="300" r:id="rId23"/>
    <p:sldId id="301" r:id="rId24"/>
    <p:sldId id="302" r:id="rId25"/>
    <p:sldId id="303" r:id="rId26"/>
    <p:sldId id="304" r:id="rId27"/>
    <p:sldId id="305" r:id="rId28"/>
    <p:sldId id="306" r:id="rId29"/>
    <p:sldId id="307" r:id="rId30"/>
    <p:sldId id="308" r:id="rId3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orient="horz" pos="1814">
          <p15:clr>
            <a:srgbClr val="A4A3A4"/>
          </p15:clr>
        </p15:guide>
        <p15:guide id="3" orient="horz" pos="954">
          <p15:clr>
            <a:srgbClr val="A4A3A4"/>
          </p15:clr>
        </p15:guide>
        <p15:guide id="4" orient="horz" pos="799">
          <p15:clr>
            <a:srgbClr val="A4A3A4"/>
          </p15:clr>
        </p15:guide>
        <p15:guide id="5" orient="horz" pos="607">
          <p15:clr>
            <a:srgbClr val="A4A3A4"/>
          </p15:clr>
        </p15:guide>
        <p15:guide id="6" orient="horz" pos="289">
          <p15:clr>
            <a:srgbClr val="A4A3A4"/>
          </p15:clr>
        </p15:guide>
        <p15:guide id="7" orient="horz" pos="1200">
          <p15:clr>
            <a:srgbClr val="A4A3A4"/>
          </p15:clr>
        </p15:guide>
        <p15:guide id="8" orient="horz" pos="3696">
          <p15:clr>
            <a:srgbClr val="A4A3A4"/>
          </p15:clr>
        </p15:guide>
        <p15:guide id="9" pos="2880">
          <p15:clr>
            <a:srgbClr val="A4A3A4"/>
          </p15:clr>
        </p15:guide>
        <p15:guide id="10" pos="5551">
          <p15:clr>
            <a:srgbClr val="A4A3A4"/>
          </p15:clr>
        </p15:guide>
        <p15:guide id="11" pos="213">
          <p15:clr>
            <a:srgbClr val="A4A3A4"/>
          </p15:clr>
        </p15:guide>
        <p15:guide id="12" pos="143">
          <p15:clr>
            <a:srgbClr val="A4A3A4"/>
          </p15:clr>
        </p15:guide>
        <p15:guide id="13" pos="565">
          <p15:clr>
            <a:srgbClr val="A4A3A4"/>
          </p15:clr>
        </p15:guide>
        <p15:guide id="14" pos="223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ob Headrick" initials="RGH" lastIdx="7" clrIdx="0"/>
  <p:cmAuthor id="1" name="LP" initials="LP" lastIdx="5" clrIdx="1"/>
  <p:cmAuthor id="2" name="Myers, Erika" initials="ME" lastIdx="1" clrIdx="2">
    <p:extLst/>
  </p:cmAuthor>
  <p:cmAuthor id="3" name="Jameson, John" initials="JJ" lastIdx="3"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BF1"/>
    <a:srgbClr val="CCFF99"/>
    <a:srgbClr val="CCECFF"/>
    <a:srgbClr val="FFCCCC"/>
    <a:srgbClr val="E2FFC5"/>
    <a:srgbClr val="E4E4E0"/>
    <a:srgbClr val="FF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55" autoAdjust="0"/>
    <p:restoredTop sz="87954" autoAdjust="0"/>
  </p:normalViewPr>
  <p:slideViewPr>
    <p:cSldViewPr snapToGrid="0" showGuides="1">
      <p:cViewPr>
        <p:scale>
          <a:sx n="66" d="100"/>
          <a:sy n="66" d="100"/>
        </p:scale>
        <p:origin x="-2244" y="-810"/>
      </p:cViewPr>
      <p:guideLst>
        <p:guide orient="horz" pos="2160"/>
        <p:guide orient="horz" pos="1814"/>
        <p:guide orient="horz" pos="954"/>
        <p:guide orient="horz" pos="799"/>
        <p:guide orient="horz" pos="607"/>
        <p:guide orient="horz" pos="289"/>
        <p:guide orient="horz" pos="1200"/>
        <p:guide orient="horz" pos="3696"/>
        <p:guide pos="2880"/>
        <p:guide pos="5551"/>
        <p:guide pos="213"/>
        <p:guide pos="143"/>
        <p:guide pos="565"/>
        <p:guide pos="223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FC64BAA-5A5A-4D19-9287-868DBC91E5A1}" type="datetimeFigureOut">
              <a:rPr lang="en-US" smtClean="0"/>
              <a:pPr/>
              <a:t>5/7/2015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BDEE617-3160-484C-B8D7-874B65ED780F}" type="slidenum">
              <a:rPr lang="en-US" smtClean="0"/>
              <a:pPr/>
              <a:t>‹#›</a:t>
            </a:fld>
            <a:endParaRPr lang="en-US" dirty="0"/>
          </a:p>
        </p:txBody>
      </p:sp>
    </p:spTree>
    <p:extLst>
      <p:ext uri="{BB962C8B-B14F-4D97-AF65-F5344CB8AC3E}">
        <p14:creationId xmlns:p14="http://schemas.microsoft.com/office/powerpoint/2010/main" val="3362016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sz="1200" b="0" dirty="0" smtClean="0"/>
              <a:t>Policies, goals and targets will be separately considered in the next phase of this project.</a:t>
            </a:r>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pPr/>
              <a:t>3</a:t>
            </a:fld>
            <a:endParaRPr lang="en-US" dirty="0"/>
          </a:p>
        </p:txBody>
      </p:sp>
    </p:spTree>
    <p:extLst>
      <p:ext uri="{BB962C8B-B14F-4D97-AF65-F5344CB8AC3E}">
        <p14:creationId xmlns:p14="http://schemas.microsoft.com/office/powerpoint/2010/main" val="700111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sz="1200" b="0" smtClean="0"/>
              <a:t>Policies</a:t>
            </a:r>
            <a:r>
              <a:rPr lang="en-US" sz="1200" b="0" dirty="0" smtClean="0"/>
              <a:t>, goals and </a:t>
            </a:r>
            <a:r>
              <a:rPr lang="en-US" sz="1200" b="0" smtClean="0"/>
              <a:t>targets will </a:t>
            </a:r>
            <a:r>
              <a:rPr lang="en-US" sz="1200" b="0" dirty="0" smtClean="0"/>
              <a:t>be separately considered in the next phase of this project.</a:t>
            </a:r>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pPr/>
              <a:t>4</a:t>
            </a:fld>
            <a:endParaRPr lang="en-US" dirty="0"/>
          </a:p>
        </p:txBody>
      </p:sp>
    </p:spTree>
    <p:extLst>
      <p:ext uri="{BB962C8B-B14F-4D97-AF65-F5344CB8AC3E}">
        <p14:creationId xmlns:p14="http://schemas.microsoft.com/office/powerpoint/2010/main" val="700111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pPr/>
              <a:t>5</a:t>
            </a:fld>
            <a:endParaRPr lang="en-US" dirty="0"/>
          </a:p>
        </p:txBody>
      </p:sp>
    </p:spTree>
    <p:extLst>
      <p:ext uri="{BB962C8B-B14F-4D97-AF65-F5344CB8AC3E}">
        <p14:creationId xmlns:p14="http://schemas.microsoft.com/office/powerpoint/2010/main" val="700111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1228694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solidFill>
                  <a:prstClr val="black"/>
                </a:solidFill>
              </a:rPr>
              <a:pPr/>
              <a:t>7</a:t>
            </a:fld>
            <a:endParaRPr lang="en-US" dirty="0">
              <a:solidFill>
                <a:prstClr val="black"/>
              </a:solidFill>
            </a:endParaRPr>
          </a:p>
        </p:txBody>
      </p:sp>
    </p:spTree>
    <p:extLst>
      <p:ext uri="{BB962C8B-B14F-4D97-AF65-F5344CB8AC3E}">
        <p14:creationId xmlns:p14="http://schemas.microsoft.com/office/powerpoint/2010/main" val="1228694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pPr/>
              <a:t>9</a:t>
            </a:fld>
            <a:endParaRPr lang="en-US" dirty="0"/>
          </a:p>
        </p:txBody>
      </p:sp>
    </p:spTree>
    <p:extLst>
      <p:ext uri="{BB962C8B-B14F-4D97-AF65-F5344CB8AC3E}">
        <p14:creationId xmlns:p14="http://schemas.microsoft.com/office/powerpoint/2010/main" val="2568630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pPr/>
              <a:t>10</a:t>
            </a:fld>
            <a:endParaRPr lang="en-US" dirty="0"/>
          </a:p>
        </p:txBody>
      </p:sp>
    </p:spTree>
    <p:extLst>
      <p:ext uri="{BB962C8B-B14F-4D97-AF65-F5344CB8AC3E}">
        <p14:creationId xmlns:p14="http://schemas.microsoft.com/office/powerpoint/2010/main" val="25686306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solidFill>
                  <a:prstClr val="black"/>
                </a:solidFill>
              </a:rPr>
              <a:pPr/>
              <a:t>12</a:t>
            </a:fld>
            <a:endParaRPr lang="en-US" dirty="0">
              <a:solidFill>
                <a:prstClr val="black"/>
              </a:solidFill>
            </a:endParaRPr>
          </a:p>
        </p:txBody>
      </p:sp>
    </p:spTree>
    <p:extLst>
      <p:ext uri="{BB962C8B-B14F-4D97-AF65-F5344CB8AC3E}">
        <p14:creationId xmlns:p14="http://schemas.microsoft.com/office/powerpoint/2010/main" val="1228694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DEE617-3160-484C-B8D7-874B65ED780F}"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12286943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Quad_Transportation4.jpg"/>
          <p:cNvPicPr>
            <a:picLocks noChangeAspect="1"/>
          </p:cNvPicPr>
          <p:nvPr userDrawn="1"/>
        </p:nvPicPr>
        <p:blipFill>
          <a:blip r:embed="rId2" cstate="print"/>
          <a:stretch>
            <a:fillRect/>
          </a:stretch>
        </p:blipFill>
        <p:spPr>
          <a:xfrm>
            <a:off x="805786" y="1503108"/>
            <a:ext cx="2377440" cy="2377440"/>
          </a:xfrm>
          <a:prstGeom prst="rect">
            <a:avLst/>
          </a:prstGeom>
        </p:spPr>
      </p:pic>
      <p:sp>
        <p:nvSpPr>
          <p:cNvPr id="2" name="Title 1"/>
          <p:cNvSpPr>
            <a:spLocks noGrp="1"/>
          </p:cNvSpPr>
          <p:nvPr>
            <p:ph type="ctrTitle" hasCustomPrompt="1"/>
          </p:nvPr>
        </p:nvSpPr>
        <p:spPr>
          <a:xfrm>
            <a:off x="3448594" y="1887539"/>
            <a:ext cx="5009606" cy="550862"/>
          </a:xfrm>
        </p:spPr>
        <p:txBody>
          <a:bodyPr/>
          <a:lstStyle>
            <a:lvl1pPr>
              <a:defRPr/>
            </a:lvl1pPr>
          </a:lstStyle>
          <a:p>
            <a:r>
              <a:rPr lang="en-US" dirty="0" smtClean="0"/>
              <a:t>Insert Presentation Title Here</a:t>
            </a:r>
            <a:endParaRPr lang="en-US" dirty="0"/>
          </a:p>
        </p:txBody>
      </p:sp>
      <p:sp>
        <p:nvSpPr>
          <p:cNvPr id="3" name="Subtitle 2"/>
          <p:cNvSpPr>
            <a:spLocks noGrp="1"/>
          </p:cNvSpPr>
          <p:nvPr>
            <p:ph type="subTitle" idx="1" hasCustomPrompt="1"/>
          </p:nvPr>
        </p:nvSpPr>
        <p:spPr>
          <a:xfrm>
            <a:off x="3448594" y="2874933"/>
            <a:ext cx="5007426" cy="554067"/>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Insert Subtitle Here</a:t>
            </a:r>
            <a:endParaRPr lang="en-US" dirty="0"/>
          </a:p>
        </p:txBody>
      </p:sp>
      <p:sp>
        <p:nvSpPr>
          <p:cNvPr id="9" name="Text Placeholder 8"/>
          <p:cNvSpPr>
            <a:spLocks noGrp="1"/>
          </p:cNvSpPr>
          <p:nvPr>
            <p:ph type="body" sz="quarter" idx="10" hasCustomPrompt="1"/>
          </p:nvPr>
        </p:nvSpPr>
        <p:spPr>
          <a:xfrm>
            <a:off x="3448594" y="5033736"/>
            <a:ext cx="4894262" cy="426538"/>
          </a:xfrm>
        </p:spPr>
        <p:txBody>
          <a:bodyPr>
            <a:normAutofit/>
          </a:bodyPr>
          <a:lstStyle>
            <a:lvl1pPr>
              <a:buNone/>
              <a:defRPr sz="1800">
                <a:solidFill>
                  <a:schemeClr val="tx2"/>
                </a:solidFill>
              </a:defRPr>
            </a:lvl1pPr>
          </a:lstStyle>
          <a:p>
            <a:pPr lvl="0"/>
            <a:r>
              <a:rPr lang="en-US" dirty="0" smtClean="0"/>
              <a:t>Insert Date Here (optional)</a:t>
            </a:r>
            <a:endParaRPr lang="en-US" dirty="0"/>
          </a:p>
        </p:txBody>
      </p:sp>
      <p:sp>
        <p:nvSpPr>
          <p:cNvPr id="13" name="Text Placeholder 12"/>
          <p:cNvSpPr>
            <a:spLocks noGrp="1"/>
          </p:cNvSpPr>
          <p:nvPr>
            <p:ph type="body" sz="quarter" idx="11" hasCustomPrompt="1"/>
          </p:nvPr>
        </p:nvSpPr>
        <p:spPr>
          <a:xfrm>
            <a:off x="3448594" y="4345895"/>
            <a:ext cx="4964112" cy="452437"/>
          </a:xfrm>
        </p:spPr>
        <p:txBody>
          <a:bodyPr/>
          <a:lstStyle>
            <a:lvl1pPr>
              <a:buNone/>
              <a:defRPr baseline="0">
                <a:solidFill>
                  <a:schemeClr val="accent1"/>
                </a:solidFill>
              </a:defRPr>
            </a:lvl1pPr>
          </a:lstStyle>
          <a:p>
            <a:pPr lvl="0"/>
            <a:r>
              <a:rPr lang="en-US" dirty="0" smtClean="0"/>
              <a:t>Insert Client Name Here (or delete block)</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picture">
    <p:bg>
      <p:bgPr>
        <a:solidFill>
          <a:srgbClr val="E4E4E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552825" y="1887539"/>
            <a:ext cx="5259388" cy="550862"/>
          </a:xfrm>
        </p:spPr>
        <p:txBody>
          <a:bodyPr anchor="t">
            <a:normAutofit/>
          </a:bodyPr>
          <a:lstStyle>
            <a:lvl1pPr marL="0" indent="0" algn="l">
              <a:defRPr sz="2800" b="1" cap="none" baseline="0">
                <a:solidFill>
                  <a:schemeClr val="tx1"/>
                </a:solidFill>
              </a:defRPr>
            </a:lvl1pPr>
          </a:lstStyle>
          <a:p>
            <a:r>
              <a:rPr lang="en-US" dirty="0" smtClean="0"/>
              <a:t>Insert Section Divider Here</a:t>
            </a:r>
            <a:endParaRPr lang="en-US" dirty="0"/>
          </a:p>
        </p:txBody>
      </p:sp>
      <p:sp>
        <p:nvSpPr>
          <p:cNvPr id="3" name="Text Placeholder 2"/>
          <p:cNvSpPr>
            <a:spLocks noGrp="1"/>
          </p:cNvSpPr>
          <p:nvPr>
            <p:ph type="body" idx="1" hasCustomPrompt="1"/>
          </p:nvPr>
        </p:nvSpPr>
        <p:spPr>
          <a:xfrm>
            <a:off x="3552825" y="2906713"/>
            <a:ext cx="4941888" cy="522287"/>
          </a:xfrm>
        </p:spPr>
        <p:txBody>
          <a:bodyPr anchor="t" anchorCtr="0"/>
          <a:lstStyle>
            <a:lvl1pPr marL="0" indent="0">
              <a:buNone/>
              <a:defRPr sz="2200" b="0" i="1">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Insert Subtitle or Callout Text Here</a:t>
            </a:r>
          </a:p>
        </p:txBody>
      </p:sp>
      <p:sp>
        <p:nvSpPr>
          <p:cNvPr id="8" name="Picture Placeholder 28"/>
          <p:cNvSpPr>
            <a:spLocks noGrp="1"/>
          </p:cNvSpPr>
          <p:nvPr>
            <p:ph type="pic" sz="quarter" idx="13"/>
          </p:nvPr>
        </p:nvSpPr>
        <p:spPr>
          <a:xfrm>
            <a:off x="889000" y="1514920"/>
            <a:ext cx="1968500" cy="1968500"/>
          </a:xfrm>
          <a:solidFill>
            <a:schemeClr val="bg1"/>
          </a:solidFill>
          <a:ln w="50800">
            <a:noFill/>
          </a:ln>
          <a:effectLst>
            <a:outerShdw blurRad="50800" dist="38100" dir="2700000" algn="tl" rotWithShape="0">
              <a:prstClr val="black">
                <a:alpha val="40000"/>
              </a:prstClr>
            </a:outerShdw>
          </a:effectLst>
        </p:spPr>
        <p:txBody>
          <a:bodyPr/>
          <a:lstStyle>
            <a:lvl1pPr>
              <a:buNone/>
              <a:defRPr>
                <a:latin typeface="Calibri" pitchFamily="34" charset="0"/>
                <a:cs typeface="Calibri" pitchFamily="34" charset="0"/>
              </a:defRPr>
            </a:lvl1pPr>
          </a:lstStyle>
          <a:p>
            <a:r>
              <a:rPr lang="en-US" smtClean="0"/>
              <a:t>Click icon to add picture</a:t>
            </a:r>
            <a:endParaRPr lang="en-US" dirty="0"/>
          </a:p>
        </p:txBody>
      </p:sp>
      <p:sp>
        <p:nvSpPr>
          <p:cNvPr id="9" name="Text Placeholder 26"/>
          <p:cNvSpPr>
            <a:spLocks noGrp="1"/>
          </p:cNvSpPr>
          <p:nvPr>
            <p:ph type="body" sz="quarter" idx="11" hasCustomPrompt="1"/>
          </p:nvPr>
        </p:nvSpPr>
        <p:spPr>
          <a:xfrm>
            <a:off x="482600" y="3608966"/>
            <a:ext cx="2781300" cy="965200"/>
          </a:xfrm>
        </p:spPr>
        <p:txBody>
          <a:bodyPr anchor="t" anchorCtr="1"/>
          <a:lstStyle>
            <a:lvl1pPr marL="0" indent="0" algn="ctr">
              <a:buNone/>
              <a:defRPr lang="en-US" sz="1800" kern="0" baseline="0" dirty="0">
                <a:solidFill>
                  <a:srgbClr val="454539"/>
                </a:solidFill>
                <a:latin typeface="Calibri" pitchFamily="34" charset="0"/>
                <a:ea typeface="Calibri" pitchFamily="34" charset="0"/>
                <a:cs typeface="Calibri" pitchFamily="34" charset="0"/>
              </a:defRPr>
            </a:lvl1pPr>
          </a:lstStyle>
          <a:p>
            <a:pPr marL="0" lvl="0" indent="0" algn="ctr" rtl="0" eaLnBrk="1" fontAlgn="base" hangingPunct="1">
              <a:spcBef>
                <a:spcPct val="0"/>
              </a:spcBef>
              <a:spcAft>
                <a:spcPct val="0"/>
              </a:spcAft>
              <a:buClr>
                <a:srgbClr val="0067AB"/>
              </a:buClr>
              <a:buFont typeface="Wingdings" pitchFamily="2" charset="2"/>
              <a:buNone/>
            </a:pPr>
            <a:r>
              <a:rPr lang="en-US" dirty="0" smtClean="0"/>
              <a:t>Insert Name Here</a:t>
            </a:r>
            <a:endParaRPr lang="en-US" dirty="0"/>
          </a:p>
        </p:txBody>
      </p:sp>
      <p:sp>
        <p:nvSpPr>
          <p:cNvPr id="6" name="TextBox 5"/>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ection Header without picture">
    <p:bg>
      <p:bgPr>
        <a:solidFill>
          <a:srgbClr val="E4E4E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96938" y="1887539"/>
            <a:ext cx="7915275" cy="550862"/>
          </a:xfrm>
        </p:spPr>
        <p:txBody>
          <a:bodyPr anchor="t">
            <a:normAutofit/>
          </a:bodyPr>
          <a:lstStyle>
            <a:lvl1pPr marL="0" indent="0" algn="l">
              <a:defRPr sz="2800" b="1" cap="none" baseline="0">
                <a:solidFill>
                  <a:schemeClr val="tx1"/>
                </a:solidFill>
              </a:defRPr>
            </a:lvl1pPr>
          </a:lstStyle>
          <a:p>
            <a:r>
              <a:rPr lang="en-US" dirty="0" smtClean="0"/>
              <a:t>Insert Section Divider Here</a:t>
            </a:r>
            <a:endParaRPr lang="en-US" dirty="0"/>
          </a:p>
        </p:txBody>
      </p:sp>
      <p:sp>
        <p:nvSpPr>
          <p:cNvPr id="3" name="Text Placeholder 2"/>
          <p:cNvSpPr>
            <a:spLocks noGrp="1"/>
          </p:cNvSpPr>
          <p:nvPr>
            <p:ph type="body" idx="1" hasCustomPrompt="1"/>
          </p:nvPr>
        </p:nvSpPr>
        <p:spPr>
          <a:xfrm>
            <a:off x="896938" y="2906713"/>
            <a:ext cx="7597775" cy="522287"/>
          </a:xfrm>
        </p:spPr>
        <p:txBody>
          <a:bodyPr anchor="t" anchorCtr="0"/>
          <a:lstStyle>
            <a:lvl1pPr marL="0" indent="0">
              <a:buNone/>
              <a:defRPr sz="2200" b="0" i="1">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Insert Subtitle or Callout Text Here</a:t>
            </a:r>
          </a:p>
        </p:txBody>
      </p:sp>
      <p:sp>
        <p:nvSpPr>
          <p:cNvPr id="5" name="TextBox 4"/>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7013" y="458788"/>
            <a:ext cx="8586061" cy="504825"/>
          </a:xfrm>
        </p:spPr>
        <p:txBody>
          <a:bodyPr/>
          <a:lstStyle>
            <a:lvl1pPr>
              <a:defRPr/>
            </a:lvl1pPr>
          </a:lstStyle>
          <a:p>
            <a:r>
              <a:rPr lang="en-US" dirty="0" smtClean="0"/>
              <a:t>Insert Slide Title Here</a:t>
            </a:r>
            <a:endParaRPr lang="en-US" dirty="0"/>
          </a:p>
        </p:txBody>
      </p:sp>
      <p:sp>
        <p:nvSpPr>
          <p:cNvPr id="3" name="Content Placeholder 2"/>
          <p:cNvSpPr>
            <a:spLocks noGrp="1"/>
          </p:cNvSpPr>
          <p:nvPr>
            <p:ph idx="1" hasCustomPrompt="1"/>
          </p:nvPr>
        </p:nvSpPr>
        <p:spPr/>
        <p:txBody>
          <a:body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cxnSp>
        <p:nvCxnSpPr>
          <p:cNvPr id="9" name="Straight Connector 8"/>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7" name="TextBox 6"/>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Insert Slide Title Here</a:t>
            </a:r>
            <a:endParaRPr lang="en-US" dirty="0"/>
          </a:p>
        </p:txBody>
      </p:sp>
      <p:sp>
        <p:nvSpPr>
          <p:cNvPr id="3" name="Content Placeholder 2"/>
          <p:cNvSpPr>
            <a:spLocks noGrp="1"/>
          </p:cNvSpPr>
          <p:nvPr>
            <p:ph sz="half" idx="1" hasCustomPrompt="1"/>
          </p:nvPr>
        </p:nvSpPr>
        <p:spPr>
          <a:xfrm>
            <a:off x="227013" y="1268413"/>
            <a:ext cx="4038600" cy="4598987"/>
          </a:xfrm>
        </p:spPr>
        <p:txBody>
          <a:bodyPr>
            <a:normAutofit/>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4" name="Content Placeholder 3"/>
          <p:cNvSpPr>
            <a:spLocks noGrp="1"/>
          </p:cNvSpPr>
          <p:nvPr>
            <p:ph sz="half" idx="2" hasCustomPrompt="1"/>
          </p:nvPr>
        </p:nvSpPr>
        <p:spPr>
          <a:xfrm>
            <a:off x="4572000" y="1268413"/>
            <a:ext cx="4038600" cy="4598987"/>
          </a:xfrm>
        </p:spPr>
        <p:txBody>
          <a:bodyPr>
            <a:normAutofit/>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cxnSp>
        <p:nvCxnSpPr>
          <p:cNvPr id="10" name="Straight Connector 9"/>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11" name="Text Placeholder 8"/>
          <p:cNvSpPr>
            <a:spLocks noGrp="1"/>
          </p:cNvSpPr>
          <p:nvPr>
            <p:ph type="body" sz="quarter" idx="14" hasCustomPrompt="1"/>
          </p:nvPr>
        </p:nvSpPr>
        <p:spPr>
          <a:xfrm>
            <a:off x="228599" y="6189133"/>
            <a:ext cx="8623300" cy="278902"/>
          </a:xfrm>
          <a:noFill/>
          <a:ln w="9525">
            <a:noFill/>
            <a:miter lim="800000"/>
            <a:headEnd/>
            <a:tailEnd/>
          </a:ln>
        </p:spPr>
        <p:txBody>
          <a:bodyPr anchor="b"/>
          <a:lstStyle>
            <a:lvl1pPr marL="0" indent="0" algn="l">
              <a:buNone/>
              <a:tabLst/>
              <a:defRPr lang="en-US" sz="900" baseline="0" dirty="0">
                <a:solidFill>
                  <a:srgbClr val="000000"/>
                </a:solidFill>
                <a:latin typeface="Calibri" pitchFamily="34" charset="0"/>
                <a:ea typeface="+mn-ea"/>
                <a:cs typeface="Calibri" pitchFamily="34" charset="0"/>
              </a:defRPr>
            </a:lvl1pPr>
          </a:lstStyle>
          <a:p>
            <a:pPr lvl="0"/>
            <a:r>
              <a:rPr lang="en-US" dirty="0" smtClean="0"/>
              <a:t>Insert Source and/or Notes </a:t>
            </a:r>
            <a:r>
              <a:rPr lang="en-US" dirty="0" err="1" smtClean="0"/>
              <a:t>Here.</a:t>
            </a:r>
            <a:endParaRPr lang="en-US" dirty="0" smtClean="0"/>
          </a:p>
        </p:txBody>
      </p:sp>
      <p:sp>
        <p:nvSpPr>
          <p:cNvPr id="12" name="TextBox 11"/>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Insert Slide Title Here</a:t>
            </a:r>
            <a:endParaRPr lang="en-US" dirty="0"/>
          </a:p>
        </p:txBody>
      </p:sp>
      <p:sp>
        <p:nvSpPr>
          <p:cNvPr id="3" name="Text Placeholder 2"/>
          <p:cNvSpPr>
            <a:spLocks noGrp="1"/>
          </p:cNvSpPr>
          <p:nvPr>
            <p:ph type="body" idx="1"/>
          </p:nvPr>
        </p:nvSpPr>
        <p:spPr>
          <a:xfrm>
            <a:off x="338138" y="1268413"/>
            <a:ext cx="4040188" cy="639762"/>
          </a:xfrm>
        </p:spPr>
        <p:txBody>
          <a:bodyPr anchor="ctr" anchorCtr="1">
            <a:normAutofit/>
          </a:bodyPr>
          <a:lstStyle>
            <a:lvl1pPr marL="0" indent="0">
              <a:buNone/>
              <a:defRPr sz="22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hasCustomPrompt="1"/>
          </p:nvPr>
        </p:nvSpPr>
        <p:spPr>
          <a:xfrm>
            <a:off x="338138" y="1908175"/>
            <a:ext cx="4040188" cy="3951288"/>
          </a:xfrm>
        </p:spPr>
        <p:txBody>
          <a:bodyPr>
            <a:normAutofit/>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sp>
        <p:nvSpPr>
          <p:cNvPr id="5" name="Text Placeholder 4"/>
          <p:cNvSpPr>
            <a:spLocks noGrp="1"/>
          </p:cNvSpPr>
          <p:nvPr>
            <p:ph type="body" sz="quarter" idx="3"/>
          </p:nvPr>
        </p:nvSpPr>
        <p:spPr>
          <a:xfrm>
            <a:off x="4572000" y="1268413"/>
            <a:ext cx="4041775" cy="639762"/>
          </a:xfrm>
        </p:spPr>
        <p:txBody>
          <a:bodyPr anchor="ctr" anchorCtr="1">
            <a:normAutofit/>
          </a:bodyPr>
          <a:lstStyle>
            <a:lvl1pPr marL="0" indent="0">
              <a:buNone/>
              <a:defRPr sz="22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hasCustomPrompt="1"/>
          </p:nvPr>
        </p:nvSpPr>
        <p:spPr>
          <a:xfrm>
            <a:off x="4572000" y="1908175"/>
            <a:ext cx="4041775" cy="3951288"/>
          </a:xfrm>
        </p:spPr>
        <p:txBody>
          <a:bodyPr>
            <a:normAutofit/>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cxnSp>
        <p:nvCxnSpPr>
          <p:cNvPr id="10" name="Straight Connector 9"/>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11"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sp>
        <p:nvSpPr>
          <p:cNvPr id="13" name="Text Placeholder 8"/>
          <p:cNvSpPr>
            <a:spLocks noGrp="1"/>
          </p:cNvSpPr>
          <p:nvPr>
            <p:ph type="body" sz="quarter" idx="14" hasCustomPrompt="1"/>
          </p:nvPr>
        </p:nvSpPr>
        <p:spPr>
          <a:xfrm>
            <a:off x="228599" y="6189133"/>
            <a:ext cx="8623300" cy="278902"/>
          </a:xfrm>
          <a:noFill/>
          <a:ln w="9525">
            <a:noFill/>
            <a:miter lim="800000"/>
            <a:headEnd/>
            <a:tailEnd/>
          </a:ln>
        </p:spPr>
        <p:txBody>
          <a:bodyPr anchor="b"/>
          <a:lstStyle>
            <a:lvl1pPr marL="0" indent="0" algn="l">
              <a:buNone/>
              <a:tabLst/>
              <a:defRPr lang="en-US" sz="900" baseline="0" dirty="0">
                <a:solidFill>
                  <a:srgbClr val="000000"/>
                </a:solidFill>
                <a:latin typeface="Calibri" pitchFamily="34" charset="0"/>
                <a:ea typeface="+mn-ea"/>
                <a:cs typeface="Calibri" pitchFamily="34" charset="0"/>
              </a:defRPr>
            </a:lvl1pPr>
          </a:lstStyle>
          <a:p>
            <a:pPr lvl="0"/>
            <a:r>
              <a:rPr lang="en-US" dirty="0" smtClean="0"/>
              <a:t>Insert Source and/or Notes </a:t>
            </a:r>
            <a:r>
              <a:rPr lang="en-US" dirty="0" err="1" smtClean="0"/>
              <a:t>Here.</a:t>
            </a:r>
            <a:endParaRPr lang="en-US" dirty="0" smtClean="0"/>
          </a:p>
        </p:txBody>
      </p:sp>
      <p:sp>
        <p:nvSpPr>
          <p:cNvPr id="14" name="TextBox 13"/>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Insert Slide Title Here</a:t>
            </a:r>
            <a:endParaRPr lang="en-US" dirty="0"/>
          </a:p>
        </p:txBody>
      </p:sp>
      <p:cxnSp>
        <p:nvCxnSpPr>
          <p:cNvPr id="6" name="Straight Connector 5"/>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sp>
        <p:nvSpPr>
          <p:cNvPr id="9" name="Text Placeholder 10"/>
          <p:cNvSpPr>
            <a:spLocks noGrp="1"/>
          </p:cNvSpPr>
          <p:nvPr>
            <p:ph type="body" sz="quarter" idx="14" hasCustomPrompt="1"/>
          </p:nvPr>
        </p:nvSpPr>
        <p:spPr>
          <a:xfrm>
            <a:off x="349249" y="1079864"/>
            <a:ext cx="8464551" cy="434612"/>
          </a:xfrm>
        </p:spPr>
        <p:txBody>
          <a:bodyPr anchor="t" anchorCtr="1"/>
          <a:lstStyle>
            <a:lvl1pPr marL="0" indent="0" algn="ctr">
              <a:spcBef>
                <a:spcPts val="0"/>
              </a:spcBef>
              <a:spcAft>
                <a:spcPts val="0"/>
              </a:spcAft>
              <a:buNone/>
              <a:defRPr sz="2400" b="1" i="0" kern="0" baseline="0">
                <a:solidFill>
                  <a:srgbClr val="302714"/>
                </a:solidFill>
                <a:latin typeface="Calibri" pitchFamily="34" charset="0"/>
                <a:cs typeface="Calibri" pitchFamily="34" charset="0"/>
              </a:defRPr>
            </a:lvl1pPr>
          </a:lstStyle>
          <a:p>
            <a:pPr lvl="0"/>
            <a:r>
              <a:rPr lang="en-US" dirty="0" smtClean="0"/>
              <a:t>Insert Chart or Table Title Here</a:t>
            </a:r>
          </a:p>
        </p:txBody>
      </p:sp>
      <p:sp>
        <p:nvSpPr>
          <p:cNvPr id="13" name="Content Placeholder 12"/>
          <p:cNvSpPr>
            <a:spLocks noGrp="1"/>
          </p:cNvSpPr>
          <p:nvPr>
            <p:ph sz="quarter" idx="15" hasCustomPrompt="1"/>
          </p:nvPr>
        </p:nvSpPr>
        <p:spPr>
          <a:xfrm>
            <a:off x="338138" y="1698171"/>
            <a:ext cx="8474075" cy="4372429"/>
          </a:xfrm>
        </p:spPr>
        <p:txBody>
          <a:bodyPr/>
          <a:lstStyle>
            <a:lvl1pPr>
              <a:buNone/>
              <a:defRPr baseline="0"/>
            </a:lvl1pPr>
          </a:lstStyle>
          <a:p>
            <a:pPr lvl="0"/>
            <a:r>
              <a:rPr lang="en-US" dirty="0" smtClean="0"/>
              <a:t>Click to Add Chart/Table/Graphic Here</a:t>
            </a:r>
            <a:endParaRPr lang="en-US" dirty="0"/>
          </a:p>
        </p:txBody>
      </p:sp>
      <p:sp>
        <p:nvSpPr>
          <p:cNvPr id="14" name="Text Placeholder 8"/>
          <p:cNvSpPr>
            <a:spLocks noGrp="1"/>
          </p:cNvSpPr>
          <p:nvPr>
            <p:ph type="body" sz="quarter" idx="16" hasCustomPrompt="1"/>
          </p:nvPr>
        </p:nvSpPr>
        <p:spPr>
          <a:xfrm>
            <a:off x="228599" y="6189133"/>
            <a:ext cx="8583614" cy="278902"/>
          </a:xfrm>
          <a:noFill/>
          <a:ln w="9525">
            <a:noFill/>
            <a:miter lim="800000"/>
            <a:headEnd/>
            <a:tailEnd/>
          </a:ln>
        </p:spPr>
        <p:txBody>
          <a:bodyPr anchor="b"/>
          <a:lstStyle>
            <a:lvl1pPr marL="0" indent="0" algn="l">
              <a:buNone/>
              <a:tabLst/>
              <a:defRPr lang="en-US" sz="900" baseline="0" dirty="0">
                <a:solidFill>
                  <a:srgbClr val="000000"/>
                </a:solidFill>
                <a:latin typeface="Calibri" pitchFamily="34" charset="0"/>
                <a:ea typeface="+mn-ea"/>
                <a:cs typeface="Calibri" pitchFamily="34" charset="0"/>
              </a:defRPr>
            </a:lvl1pPr>
          </a:lstStyle>
          <a:p>
            <a:pPr lvl="0"/>
            <a:r>
              <a:rPr lang="en-US" dirty="0" smtClean="0"/>
              <a:t>Insert Source and/or Notes </a:t>
            </a:r>
            <a:r>
              <a:rPr lang="en-US" dirty="0" err="1" smtClean="0"/>
              <a:t>Here.</a:t>
            </a:r>
            <a:endParaRPr lang="en-US" dirty="0" smtClean="0"/>
          </a:p>
        </p:txBody>
      </p:sp>
      <p:sp>
        <p:nvSpPr>
          <p:cNvPr id="10" name="TextBox 9"/>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smtClean="0"/>
              <a:t>Insert Slide Title Here</a:t>
            </a:r>
            <a:endParaRPr lang="en-US" dirty="0"/>
          </a:p>
        </p:txBody>
      </p:sp>
      <p:cxnSp>
        <p:nvCxnSpPr>
          <p:cNvPr id="6" name="Straight Connector 5"/>
          <p:cNvCxnSpPr/>
          <p:nvPr userDrawn="1"/>
        </p:nvCxnSpPr>
        <p:spPr bwMode="auto">
          <a:xfrm>
            <a:off x="330200" y="957272"/>
            <a:ext cx="8483600" cy="0"/>
          </a:xfrm>
          <a:prstGeom prst="line">
            <a:avLst/>
          </a:prstGeom>
          <a:solidFill>
            <a:schemeClr val="accent1"/>
          </a:solidFill>
          <a:ln w="12700" cap="flat" cmpd="sng" algn="ctr">
            <a:solidFill>
              <a:schemeClr val="tx2"/>
            </a:solidFill>
            <a:prstDash val="solid"/>
            <a:round/>
            <a:headEnd type="none" w="med" len="med"/>
            <a:tailEnd type="none" w="med" len="med"/>
          </a:ln>
          <a:effectLst/>
        </p:spPr>
      </p:cxnSp>
      <p:sp>
        <p:nvSpPr>
          <p:cNvPr id="8" name="Text Placeholder 7"/>
          <p:cNvSpPr>
            <a:spLocks noGrp="1"/>
          </p:cNvSpPr>
          <p:nvPr>
            <p:ph type="body" sz="quarter" idx="13" hasCustomPrompt="1"/>
          </p:nvPr>
        </p:nvSpPr>
        <p:spPr>
          <a:xfrm>
            <a:off x="227013" y="252552"/>
            <a:ext cx="8585200" cy="293326"/>
          </a:xfrm>
        </p:spPr>
        <p:txBody>
          <a:bodyPr/>
          <a:lstStyle>
            <a:lvl1pPr>
              <a:buNone/>
              <a:defRPr sz="1400" cap="all" baseline="0">
                <a:solidFill>
                  <a:schemeClr val="tx2"/>
                </a:solidFill>
                <a:latin typeface="Calibri" pitchFamily="34" charset="0"/>
              </a:defRPr>
            </a:lvl1pPr>
          </a:lstStyle>
          <a:p>
            <a:pPr lvl="0"/>
            <a:r>
              <a:rPr lang="en-US" dirty="0" smtClean="0"/>
              <a:t>Insert Section Title or Subtitle here</a:t>
            </a:r>
            <a:endParaRPr lang="en-US" dirty="0"/>
          </a:p>
        </p:txBody>
      </p:sp>
      <p:sp>
        <p:nvSpPr>
          <p:cNvPr id="9" name="TextBox 8"/>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TextBox 2"/>
          <p:cNvSpPr txBox="1"/>
          <p:nvPr userDrawn="1"/>
        </p:nvSpPr>
        <p:spPr>
          <a:xfrm>
            <a:off x="8363978" y="6581001"/>
            <a:ext cx="448235" cy="276999"/>
          </a:xfrm>
          <a:prstGeom prst="rect">
            <a:avLst/>
          </a:prstGeom>
          <a:noFill/>
        </p:spPr>
        <p:txBody>
          <a:bodyPr wrap="square" rtlCol="0">
            <a:spAutoFit/>
          </a:bodyPr>
          <a:lstStyle/>
          <a:p>
            <a:pPr marL="0" algn="r" defTabSz="914400" rtl="0" eaLnBrk="1" latinLnBrk="0" hangingPunct="1"/>
            <a:fld id="{78E8E05D-6330-400F-ADBB-AC9D283E6126}" type="slidenum">
              <a:rPr lang="en-US" sz="1200" b="1" kern="1200" smtClean="0">
                <a:solidFill>
                  <a:schemeClr val="bg1"/>
                </a:solidFill>
                <a:latin typeface="+mn-lt"/>
                <a:ea typeface="+mn-ea"/>
                <a:cs typeface="+mn-cs"/>
              </a:rPr>
              <a:pPr marL="0" algn="r" defTabSz="914400" rtl="0" eaLnBrk="1" latinLnBrk="0" hangingPunct="1"/>
              <a:t>‹#›</a:t>
            </a:fld>
            <a:endParaRPr lang="en-US" sz="1200" b="1" kern="1200" dirty="0">
              <a:solidFill>
                <a:schemeClr val="bg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Q&amp;A or Thank You">
    <p:bg>
      <p:bgPr>
        <a:solidFill>
          <a:srgbClr val="E4E4E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8138" y="2473659"/>
            <a:ext cx="8474075" cy="824706"/>
          </a:xfrm>
        </p:spPr>
        <p:txBody>
          <a:bodyPr anchor="t">
            <a:noAutofit/>
          </a:bodyPr>
          <a:lstStyle>
            <a:lvl1pPr marL="0" indent="0" algn="ctr">
              <a:defRPr sz="4000" b="1" cap="none" baseline="0">
                <a:solidFill>
                  <a:schemeClr val="tx1"/>
                </a:solidFill>
              </a:defRPr>
            </a:lvl1pPr>
          </a:lstStyle>
          <a:p>
            <a:r>
              <a:rPr lang="en-US" dirty="0" smtClean="0"/>
              <a:t>Insert Q&amp;A or Thank You Here</a:t>
            </a: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bg>
      <p:bgPr>
        <a:solidFill>
          <a:schemeClr val="bg1"/>
        </a:solidFill>
        <a:effectLst/>
      </p:bgPr>
    </p:bg>
    <p:spTree>
      <p:nvGrpSpPr>
        <p:cNvPr id="1" name=""/>
        <p:cNvGrpSpPr/>
        <p:nvPr/>
      </p:nvGrpSpPr>
      <p:grpSpPr>
        <a:xfrm>
          <a:off x="0" y="0"/>
          <a:ext cx="0" cy="0"/>
          <a:chOff x="0" y="0"/>
          <a:chExt cx="0" cy="0"/>
        </a:xfrm>
      </p:grpSpPr>
      <p:pic>
        <p:nvPicPr>
          <p:cNvPr id="3" name="Picture 2" descr="ICF_block.tif"/>
          <p:cNvPicPr>
            <a:picLocks noChangeAspect="1"/>
          </p:cNvPicPr>
          <p:nvPr userDrawn="1"/>
        </p:nvPicPr>
        <p:blipFill>
          <a:blip r:embed="rId2" cstate="print"/>
          <a:stretch>
            <a:fillRect/>
          </a:stretch>
        </p:blipFill>
        <p:spPr>
          <a:xfrm>
            <a:off x="3735324" y="2195068"/>
            <a:ext cx="1673352" cy="167335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7013" y="458788"/>
            <a:ext cx="8585200" cy="504825"/>
          </a:xfrm>
          <a:prstGeom prst="rect">
            <a:avLst/>
          </a:prstGeom>
        </p:spPr>
        <p:txBody>
          <a:bodyPr vert="horz" lIns="91440" tIns="45720" rIns="91440" bIns="45720" rtlCol="0" anchor="ctr">
            <a:normAutofit/>
          </a:bodyPr>
          <a:lstStyle/>
          <a:p>
            <a:r>
              <a:rPr lang="en-US" dirty="0" smtClean="0"/>
              <a:t>Insert Slide Title Here</a:t>
            </a:r>
            <a:endParaRPr lang="en-US" dirty="0"/>
          </a:p>
        </p:txBody>
      </p:sp>
      <p:sp>
        <p:nvSpPr>
          <p:cNvPr id="3" name="Text Placeholder 2"/>
          <p:cNvSpPr>
            <a:spLocks noGrp="1"/>
          </p:cNvSpPr>
          <p:nvPr>
            <p:ph type="body" idx="1"/>
          </p:nvPr>
        </p:nvSpPr>
        <p:spPr>
          <a:xfrm>
            <a:off x="227013" y="1268414"/>
            <a:ext cx="8585200" cy="4857750"/>
          </a:xfrm>
          <a:prstGeom prst="rect">
            <a:avLst/>
          </a:prstGeom>
        </p:spPr>
        <p:txBody>
          <a:bodyPr vert="horz" lIns="91440" tIns="45720" rIns="91440" bIns="45720" rtlCol="0">
            <a:normAutofit/>
          </a:bodyPr>
          <a:lstStyle/>
          <a:p>
            <a:pPr lvl="0"/>
            <a:r>
              <a:rPr lang="en-US" dirty="0" smtClean="0"/>
              <a:t>Insert Bullet Text Level 1 Here</a:t>
            </a:r>
          </a:p>
          <a:p>
            <a:pPr lvl="1"/>
            <a:r>
              <a:rPr lang="en-US" dirty="0" smtClean="0"/>
              <a:t>Insert Bullet Text Level 2 Here</a:t>
            </a:r>
          </a:p>
          <a:p>
            <a:pPr lvl="2"/>
            <a:r>
              <a:rPr lang="en-US" dirty="0" smtClean="0"/>
              <a:t>Insert Bullet Text Level 3 Here</a:t>
            </a:r>
          </a:p>
        </p:txBody>
      </p:sp>
      <p:pic>
        <p:nvPicPr>
          <p:cNvPr id="7" name="Picture 6" descr="icf tagline footer bar 2-28-12.png"/>
          <p:cNvPicPr>
            <a:picLocks noChangeAspect="1"/>
          </p:cNvPicPr>
          <p:nvPr/>
        </p:nvPicPr>
        <p:blipFill>
          <a:blip r:embed="rId13" cstate="print"/>
          <a:stretch>
            <a:fillRect/>
          </a:stretch>
        </p:blipFill>
        <p:spPr>
          <a:xfrm>
            <a:off x="0" y="6550749"/>
            <a:ext cx="9144000" cy="32308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8" r:id="rId3"/>
    <p:sldLayoutId id="2147483650" r:id="rId4"/>
    <p:sldLayoutId id="2147483652" r:id="rId5"/>
    <p:sldLayoutId id="2147483653" r:id="rId6"/>
    <p:sldLayoutId id="2147483659" r:id="rId7"/>
    <p:sldLayoutId id="2147483654" r:id="rId8"/>
    <p:sldLayoutId id="2147483655" r:id="rId9"/>
    <p:sldLayoutId id="2147483660" r:id="rId10"/>
    <p:sldLayoutId id="2147483661" r:id="rId11"/>
  </p:sldLayoutIdLst>
  <p:hf hdr="0" ftr="0" dt="0"/>
  <p:txStyles>
    <p:titleStyle>
      <a:lvl1pPr algn="l" defTabSz="914400" rtl="0" eaLnBrk="1" latinLnBrk="0" hangingPunct="1">
        <a:spcBef>
          <a:spcPct val="0"/>
        </a:spcBef>
        <a:buNone/>
        <a:defRPr sz="2800" b="1" kern="1200">
          <a:solidFill>
            <a:schemeClr val="accent1"/>
          </a:solidFill>
          <a:latin typeface="+mj-lt"/>
          <a:ea typeface="+mj-ea"/>
          <a:cs typeface="+mj-cs"/>
        </a:defRPr>
      </a:lvl1pPr>
    </p:titleStyle>
    <p:bodyStyle>
      <a:lvl1pPr marL="182880" indent="-182880" algn="l" defTabSz="914400" rtl="0" eaLnBrk="1" latinLnBrk="0" hangingPunct="1">
        <a:spcBef>
          <a:spcPts val="1800"/>
        </a:spcBef>
        <a:spcAft>
          <a:spcPts val="0"/>
        </a:spcAft>
        <a:buClr>
          <a:schemeClr val="accent1"/>
        </a:buClr>
        <a:buFont typeface="Wingdings" pitchFamily="2" charset="2"/>
        <a:buChar char="§"/>
        <a:defRPr sz="2000" b="1" kern="1200" baseline="0">
          <a:solidFill>
            <a:schemeClr val="tx1"/>
          </a:solidFill>
          <a:latin typeface="+mn-lt"/>
          <a:ea typeface="+mn-ea"/>
          <a:cs typeface="+mn-cs"/>
        </a:defRPr>
      </a:lvl1pPr>
      <a:lvl2pPr marL="457200" indent="-228600" algn="l" defTabSz="914400" rtl="0" eaLnBrk="1" latinLnBrk="0" hangingPunct="1">
        <a:spcBef>
          <a:spcPts val="600"/>
        </a:spcBef>
        <a:buClr>
          <a:schemeClr val="accent1"/>
        </a:buClr>
        <a:buFont typeface="Arial" pitchFamily="34" charset="0"/>
        <a:buChar char="–"/>
        <a:defRPr sz="1800" kern="1200" baseline="0">
          <a:solidFill>
            <a:schemeClr val="tx1"/>
          </a:solidFill>
          <a:latin typeface="+mn-lt"/>
          <a:ea typeface="+mn-ea"/>
          <a:cs typeface="+mn-cs"/>
        </a:defRPr>
      </a:lvl2pPr>
      <a:lvl3pPr marL="640080" indent="-182880" algn="l" defTabSz="914400" rtl="0" eaLnBrk="1" latinLnBrk="0" hangingPunct="1">
        <a:spcBef>
          <a:spcPts val="600"/>
        </a:spcBef>
        <a:buClr>
          <a:schemeClr val="accent1"/>
        </a:buClr>
        <a:buFont typeface="Arial" pitchFamily="34" charset="0"/>
        <a:buChar char="•"/>
        <a:defRPr sz="16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tif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tif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tif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hyperlink" Target="http://www.psrc.org/transportation/t2040/t2040-pubs/final-draft-transportation-204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92004" y="1499241"/>
            <a:ext cx="5259388" cy="550862"/>
          </a:xfrm>
        </p:spPr>
        <p:txBody>
          <a:bodyPr>
            <a:normAutofit fontScale="90000"/>
          </a:bodyPr>
          <a:lstStyle/>
          <a:p>
            <a:r>
              <a:rPr lang="en-US" dirty="0" smtClean="0">
                <a:solidFill>
                  <a:srgbClr val="0067AB"/>
                </a:solidFill>
              </a:rPr>
              <a:t>Multi-Sector Approach to Reducing Greenhouse Gas Emissions in the Metropolitan Washington Region</a:t>
            </a:r>
            <a:endParaRPr lang="en-US" dirty="0">
              <a:solidFill>
                <a:schemeClr val="accent1">
                  <a:lumMod val="75000"/>
                </a:schemeClr>
              </a:solidFill>
            </a:endParaRPr>
          </a:p>
        </p:txBody>
      </p:sp>
      <p:sp>
        <p:nvSpPr>
          <p:cNvPr id="3" name="Text Placeholder 2"/>
          <p:cNvSpPr>
            <a:spLocks noGrp="1"/>
          </p:cNvSpPr>
          <p:nvPr>
            <p:ph type="body" idx="1"/>
          </p:nvPr>
        </p:nvSpPr>
        <p:spPr>
          <a:xfrm>
            <a:off x="3601987" y="2877216"/>
            <a:ext cx="4941888" cy="522287"/>
          </a:xfrm>
        </p:spPr>
        <p:txBody>
          <a:bodyPr/>
          <a:lstStyle/>
          <a:p>
            <a:pPr lvl="0">
              <a:buClr>
                <a:srgbClr val="0067AB"/>
              </a:buClr>
            </a:pPr>
            <a:r>
              <a:rPr lang="en-US" b="1" i="0" dirty="0" smtClean="0">
                <a:solidFill>
                  <a:srgbClr val="757561"/>
                </a:solidFill>
              </a:rPr>
              <a:t>Process Overview</a:t>
            </a:r>
            <a:endParaRPr lang="en-US" b="1" i="0" dirty="0">
              <a:solidFill>
                <a:srgbClr val="757561"/>
              </a:solidFill>
            </a:endParaRPr>
          </a:p>
          <a:p>
            <a:endParaRPr lang="en-US" dirty="0"/>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b="5555"/>
          <a:stretch/>
        </p:blipFill>
        <p:spPr bwMode="auto">
          <a:xfrm>
            <a:off x="157316" y="2300747"/>
            <a:ext cx="1622323" cy="1071717"/>
          </a:xfrm>
          <a:prstGeom prst="rect">
            <a:avLst/>
          </a:prstGeom>
          <a:ln>
            <a:noFill/>
          </a:ln>
          <a:extLst>
            <a:ext uri="{53640926-AAD7-44D8-BBD7-CCE9431645EC}">
              <a14:shadowObscured xmlns:a14="http://schemas.microsoft.com/office/drawing/2010/main"/>
            </a:ext>
          </a:extLst>
        </p:spPr>
      </p:pic>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165088" y="3470787"/>
            <a:ext cx="1458616" cy="1113524"/>
          </a:xfrm>
          <a:prstGeom prst="rect">
            <a:avLst/>
          </a:prstGeom>
        </p:spPr>
      </p:pic>
      <p:pic>
        <p:nvPicPr>
          <p:cNvPr id="10" name="Picture 9"/>
          <p:cNvPicPr/>
          <p:nvPr/>
        </p:nvPicPr>
        <p:blipFill rotWithShape="1">
          <a:blip r:embed="rId4" cstate="print">
            <a:extLst>
              <a:ext uri="{28A0092B-C50C-407E-A947-70E740481C1C}">
                <a14:useLocalDpi xmlns:a14="http://schemas.microsoft.com/office/drawing/2010/main" val="0"/>
              </a:ext>
            </a:extLst>
          </a:blip>
          <a:srcRect l="11022" r="13536"/>
          <a:stretch/>
        </p:blipFill>
        <p:spPr bwMode="auto">
          <a:xfrm>
            <a:off x="1698273" y="3470787"/>
            <a:ext cx="1270719" cy="1124308"/>
          </a:xfrm>
          <a:prstGeom prst="rect">
            <a:avLst/>
          </a:prstGeom>
          <a:ln>
            <a:noFill/>
          </a:ln>
          <a:extLst>
            <a:ext uri="{53640926-AAD7-44D8-BBD7-CCE9431645EC}">
              <a14:shadowObscured xmlns:a14="http://schemas.microsoft.com/office/drawing/2010/main"/>
            </a:ext>
          </a:extLst>
        </p:spPr>
      </p:pic>
      <p:pic>
        <p:nvPicPr>
          <p:cNvPr id="11" name="Picture 10"/>
          <p:cNvPicPr/>
          <p:nvPr/>
        </p:nvPicPr>
        <p:blipFill>
          <a:blip r:embed="rId5">
            <a:extLst>
              <a:ext uri="{28A0092B-C50C-407E-A947-70E740481C1C}">
                <a14:useLocalDpi xmlns:a14="http://schemas.microsoft.com/office/drawing/2010/main" val="0"/>
              </a:ext>
            </a:extLst>
          </a:blip>
          <a:srcRect/>
          <a:stretch>
            <a:fillRect/>
          </a:stretch>
        </p:blipFill>
        <p:spPr bwMode="auto">
          <a:xfrm>
            <a:off x="169034" y="4650659"/>
            <a:ext cx="2819972" cy="1818967"/>
          </a:xfrm>
          <a:prstGeom prst="rect">
            <a:avLst/>
          </a:prstGeom>
          <a:noFill/>
        </p:spPr>
      </p:pic>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158300" y="116021"/>
            <a:ext cx="2771713" cy="2090529"/>
          </a:xfrm>
          <a:prstGeom prst="rect">
            <a:avLst/>
          </a:prstGeom>
          <a:noFill/>
        </p:spPr>
      </p:pic>
      <p:pic>
        <p:nvPicPr>
          <p:cNvPr id="14" name="Picture 13" descr="C:\Users\17370\Desktop\Templates, Style Guide, Color Palette, Logo\Logos cover\ICF Block.tif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35190" y="2281083"/>
            <a:ext cx="1104655" cy="1104655"/>
          </a:xfrm>
          <a:prstGeom prst="rect">
            <a:avLst/>
          </a:prstGeom>
          <a:noFill/>
          <a:ln>
            <a:noFill/>
          </a:ln>
        </p:spPr>
      </p:pic>
      <p:sp>
        <p:nvSpPr>
          <p:cNvPr id="16" name="Text Placeholder 14"/>
          <p:cNvSpPr txBox="1">
            <a:spLocks/>
          </p:cNvSpPr>
          <p:nvPr/>
        </p:nvSpPr>
        <p:spPr>
          <a:xfrm>
            <a:off x="3576413" y="4027135"/>
            <a:ext cx="1576388" cy="349069"/>
          </a:xfrm>
          <a:prstGeom prst="rect">
            <a:avLst/>
          </a:prstGeom>
        </p:spPr>
        <p:txBody>
          <a:bodyPr>
            <a:noAutofit/>
          </a:bodyPr>
          <a:lstStyle>
            <a:lvl1pPr marL="182880" indent="-182880" algn="l" defTabSz="914400" rtl="0" eaLnBrk="1" latinLnBrk="0" hangingPunct="1">
              <a:spcBef>
                <a:spcPts val="1800"/>
              </a:spcBef>
              <a:spcAft>
                <a:spcPts val="0"/>
              </a:spcAft>
              <a:buClr>
                <a:schemeClr val="accent1"/>
              </a:buClr>
              <a:buFont typeface="Wingdings" pitchFamily="2" charset="2"/>
              <a:buNone/>
              <a:defRPr lang="en-US" sz="1800" b="0" kern="1200" baseline="0" dirty="0" smtClean="0">
                <a:solidFill>
                  <a:srgbClr val="0067AB"/>
                </a:solidFill>
                <a:latin typeface="Calibri" pitchFamily="34" charset="0"/>
                <a:ea typeface="+mn-ea"/>
                <a:cs typeface="Calibri" pitchFamily="34" charset="0"/>
              </a:defRPr>
            </a:lvl1pPr>
            <a:lvl2pPr marL="457200" indent="-228600" algn="l" defTabSz="914400" rtl="0" eaLnBrk="1" latinLnBrk="0" hangingPunct="1">
              <a:spcBef>
                <a:spcPts val="600"/>
              </a:spcBef>
              <a:buClr>
                <a:schemeClr val="accent1"/>
              </a:buClr>
              <a:buFont typeface="Arial" pitchFamily="34" charset="0"/>
              <a:buChar char="–"/>
              <a:defRPr sz="1800" kern="1200" baseline="0">
                <a:solidFill>
                  <a:schemeClr val="tx1"/>
                </a:solidFill>
                <a:latin typeface="+mn-lt"/>
                <a:ea typeface="+mn-ea"/>
                <a:cs typeface="+mn-cs"/>
              </a:defRPr>
            </a:lvl2pPr>
            <a:lvl3pPr marL="640080" indent="-182880" algn="l" defTabSz="914400" rtl="0" eaLnBrk="1" latinLnBrk="0" hangingPunct="1">
              <a:spcBef>
                <a:spcPts val="600"/>
              </a:spcBef>
              <a:buClr>
                <a:schemeClr val="accent1"/>
              </a:buClr>
              <a:buFont typeface="Arial" pitchFamily="34" charset="0"/>
              <a:buChar char="•"/>
              <a:defRPr sz="16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600"/>
              </a:spcBef>
            </a:pPr>
            <a:r>
              <a:rPr lang="en-US" dirty="0" smtClean="0"/>
              <a:t>Prepared for:</a:t>
            </a:r>
            <a:endParaRPr lang="en-US" dirty="0"/>
          </a:p>
        </p:txBody>
      </p:sp>
      <p:sp>
        <p:nvSpPr>
          <p:cNvPr id="17" name="Rectangle 16"/>
          <p:cNvSpPr/>
          <p:nvPr/>
        </p:nvSpPr>
        <p:spPr>
          <a:xfrm>
            <a:off x="3570243" y="4276408"/>
            <a:ext cx="5254284" cy="353943"/>
          </a:xfrm>
          <a:prstGeom prst="rect">
            <a:avLst/>
          </a:prstGeom>
        </p:spPr>
        <p:txBody>
          <a:bodyPr wrap="square">
            <a:spAutoFit/>
          </a:bodyPr>
          <a:lstStyle/>
          <a:p>
            <a:pPr marL="182880" lvl="0" indent="-182880">
              <a:spcBef>
                <a:spcPts val="1800"/>
              </a:spcBef>
              <a:buClr>
                <a:srgbClr val="0067AB"/>
              </a:buClr>
            </a:pPr>
            <a:r>
              <a:rPr lang="en-US" sz="1700" b="1" dirty="0">
                <a:solidFill>
                  <a:srgbClr val="0067AB"/>
                </a:solidFill>
              </a:rPr>
              <a:t>Metropolitan Washington </a:t>
            </a:r>
            <a:r>
              <a:rPr lang="en-US" sz="1700" b="1" dirty="0" smtClean="0">
                <a:solidFill>
                  <a:srgbClr val="0067AB"/>
                </a:solidFill>
              </a:rPr>
              <a:t>Council of Governments</a:t>
            </a:r>
            <a:endParaRPr lang="en-US" sz="1700" b="1" dirty="0">
              <a:solidFill>
                <a:srgbClr val="0067AB"/>
              </a:solidFill>
            </a:endParaRPr>
          </a:p>
        </p:txBody>
      </p:sp>
      <p:sp>
        <p:nvSpPr>
          <p:cNvPr id="19" name="Rectangle 18"/>
          <p:cNvSpPr/>
          <p:nvPr/>
        </p:nvSpPr>
        <p:spPr>
          <a:xfrm>
            <a:off x="3616168" y="4912641"/>
            <a:ext cx="1934953" cy="353943"/>
          </a:xfrm>
          <a:prstGeom prst="rect">
            <a:avLst/>
          </a:prstGeom>
        </p:spPr>
        <p:txBody>
          <a:bodyPr wrap="none">
            <a:spAutoFit/>
          </a:bodyPr>
          <a:lstStyle/>
          <a:p>
            <a:pPr marL="182880" lvl="0" indent="-182880">
              <a:spcBef>
                <a:spcPts val="1800"/>
              </a:spcBef>
              <a:buClr>
                <a:srgbClr val="0067AB"/>
              </a:buClr>
            </a:pPr>
            <a:r>
              <a:rPr lang="en-US" sz="1700" b="1" dirty="0">
                <a:solidFill>
                  <a:srgbClr val="757561"/>
                </a:solidFill>
              </a:rPr>
              <a:t>Friday, </a:t>
            </a:r>
            <a:r>
              <a:rPr lang="en-US" sz="1700" b="1" dirty="0" smtClean="0">
                <a:solidFill>
                  <a:srgbClr val="757561"/>
                </a:solidFill>
              </a:rPr>
              <a:t>May 8, </a:t>
            </a:r>
            <a:r>
              <a:rPr lang="en-US" sz="1700" b="1" dirty="0">
                <a:solidFill>
                  <a:srgbClr val="757561"/>
                </a:solidFill>
              </a:rPr>
              <a:t>2015</a:t>
            </a:r>
          </a:p>
        </p:txBody>
      </p:sp>
    </p:spTree>
    <p:extLst>
      <p:ext uri="{BB962C8B-B14F-4D97-AF65-F5344CB8AC3E}">
        <p14:creationId xmlns:p14="http://schemas.microsoft.com/office/powerpoint/2010/main" val="8885258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ICF Tasked with…</a:t>
            </a:r>
            <a:endParaRPr lang="en-US" dirty="0"/>
          </a:p>
        </p:txBody>
      </p:sp>
      <p:sp>
        <p:nvSpPr>
          <p:cNvPr id="3" name="Content Placeholder 2"/>
          <p:cNvSpPr>
            <a:spLocks noGrp="1"/>
          </p:cNvSpPr>
          <p:nvPr>
            <p:ph idx="1"/>
          </p:nvPr>
        </p:nvSpPr>
        <p:spPr/>
        <p:txBody>
          <a:bodyPr>
            <a:normAutofit/>
          </a:bodyPr>
          <a:lstStyle/>
          <a:p>
            <a:pPr marL="0" indent="0">
              <a:buNone/>
            </a:pPr>
            <a:endParaRPr lang="en-US" sz="3200" b="0" dirty="0" smtClean="0"/>
          </a:p>
          <a:p>
            <a:pPr marL="0" indent="0">
              <a:buNone/>
            </a:pPr>
            <a:r>
              <a:rPr lang="en-US" sz="3200" b="0" dirty="0" smtClean="0"/>
              <a:t>Performing the </a:t>
            </a:r>
            <a:r>
              <a:rPr lang="en-US" sz="3200" b="0" dirty="0"/>
              <a:t>necessary work to a prepare a Technical Report quantifying </a:t>
            </a:r>
            <a:r>
              <a:rPr lang="en-US" sz="3200" b="0" dirty="0" smtClean="0"/>
              <a:t>the benefits, costs, and co-benefits</a:t>
            </a:r>
            <a:r>
              <a:rPr lang="en-US" sz="3200" dirty="0" smtClean="0"/>
              <a:t> </a:t>
            </a:r>
            <a:r>
              <a:rPr lang="en-US" sz="3200" b="0" dirty="0"/>
              <a:t>and describing possible </a:t>
            </a:r>
            <a:r>
              <a:rPr lang="en-US" sz="3200" dirty="0">
                <a:solidFill>
                  <a:schemeClr val="accent1"/>
                </a:solidFill>
              </a:rPr>
              <a:t>implementation approaches</a:t>
            </a:r>
            <a:r>
              <a:rPr lang="en-US" sz="3200" b="0" dirty="0"/>
              <a:t> and </a:t>
            </a:r>
            <a:r>
              <a:rPr lang="en-US" sz="3200" dirty="0">
                <a:solidFill>
                  <a:schemeClr val="accent1"/>
                </a:solidFill>
              </a:rPr>
              <a:t>timeframes</a:t>
            </a:r>
            <a:r>
              <a:rPr lang="en-US" sz="3200" b="0" dirty="0">
                <a:solidFill>
                  <a:schemeClr val="accent1"/>
                </a:solidFill>
              </a:rPr>
              <a:t> </a:t>
            </a:r>
            <a:r>
              <a:rPr lang="en-US" sz="3200" b="0" dirty="0"/>
              <a:t>of </a:t>
            </a:r>
            <a:r>
              <a:rPr lang="en-US" sz="3200" dirty="0">
                <a:solidFill>
                  <a:schemeClr val="accent1"/>
                </a:solidFill>
              </a:rPr>
              <a:t>viable, </a:t>
            </a:r>
            <a:r>
              <a:rPr lang="en-US" sz="3200" dirty="0" smtClean="0">
                <a:solidFill>
                  <a:schemeClr val="accent1"/>
                </a:solidFill>
              </a:rPr>
              <a:t>implementable, and stretch</a:t>
            </a:r>
            <a:r>
              <a:rPr lang="en-US" sz="3200" dirty="0" smtClean="0"/>
              <a:t> </a:t>
            </a:r>
            <a:r>
              <a:rPr lang="en-US" sz="3200" dirty="0">
                <a:solidFill>
                  <a:schemeClr val="accent1"/>
                </a:solidFill>
              </a:rPr>
              <a:t>GHG reductions strategies </a:t>
            </a:r>
            <a:r>
              <a:rPr lang="en-US" sz="3200" b="0" dirty="0" smtClean="0"/>
              <a:t>in </a:t>
            </a:r>
            <a:r>
              <a:rPr lang="en-US" sz="3200" b="0" dirty="0"/>
              <a:t>the Metropolitan Washington Region. </a:t>
            </a:r>
            <a:endParaRPr lang="en-US" sz="3200" b="0" dirty="0" smtClean="0"/>
          </a:p>
        </p:txBody>
      </p:sp>
    </p:spTree>
    <p:extLst>
      <p:ext uri="{BB962C8B-B14F-4D97-AF65-F5344CB8AC3E}">
        <p14:creationId xmlns:p14="http://schemas.microsoft.com/office/powerpoint/2010/main" val="9858718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Definitions</a:t>
            </a:r>
            <a:endParaRPr lang="en-US" dirty="0"/>
          </a:p>
        </p:txBody>
      </p:sp>
      <p:sp>
        <p:nvSpPr>
          <p:cNvPr id="3" name="Content Placeholder 2"/>
          <p:cNvSpPr>
            <a:spLocks noGrp="1"/>
          </p:cNvSpPr>
          <p:nvPr>
            <p:ph idx="1"/>
          </p:nvPr>
        </p:nvSpPr>
        <p:spPr/>
        <p:txBody>
          <a:bodyPr>
            <a:normAutofit/>
          </a:bodyPr>
          <a:lstStyle/>
          <a:p>
            <a:pPr marL="0" indent="0">
              <a:buNone/>
            </a:pPr>
            <a:r>
              <a:rPr lang="en-US" sz="3200" b="0" dirty="0" smtClean="0"/>
              <a:t>Strategy</a:t>
            </a:r>
          </a:p>
          <a:p>
            <a:pPr marL="0" indent="0">
              <a:buNone/>
            </a:pPr>
            <a:r>
              <a:rPr lang="en-US" sz="3200" b="0" dirty="0"/>
              <a:t>	</a:t>
            </a:r>
            <a:r>
              <a:rPr lang="en-US" sz="3200" dirty="0" smtClean="0">
                <a:solidFill>
                  <a:srgbClr val="0070C0"/>
                </a:solidFill>
              </a:rPr>
              <a:t>High-level </a:t>
            </a:r>
            <a:r>
              <a:rPr lang="en-US" sz="3200" dirty="0">
                <a:solidFill>
                  <a:srgbClr val="0070C0"/>
                </a:solidFill>
              </a:rPr>
              <a:t>actions</a:t>
            </a:r>
            <a:r>
              <a:rPr lang="en-US" sz="3200" b="0" dirty="0"/>
              <a:t> that can be taken to </a:t>
            </a:r>
            <a:r>
              <a:rPr lang="en-US" sz="3200" b="0" dirty="0" smtClean="0"/>
              <a:t>	reduce </a:t>
            </a:r>
            <a:r>
              <a:rPr lang="en-US" sz="3200" b="0" dirty="0"/>
              <a:t>greenhouse </a:t>
            </a:r>
            <a:r>
              <a:rPr lang="en-US" sz="3200" b="0" dirty="0" smtClean="0"/>
              <a:t>gas </a:t>
            </a:r>
            <a:r>
              <a:rPr lang="en-US" sz="3200" b="0" dirty="0"/>
              <a:t>emissions. They </a:t>
            </a:r>
            <a:r>
              <a:rPr lang="en-US" sz="3200" b="0" dirty="0" smtClean="0"/>
              <a:t>	are </a:t>
            </a:r>
            <a:r>
              <a:rPr lang="en-US" sz="3200" b="0" dirty="0"/>
              <a:t>drafted at a high level to provide for </a:t>
            </a:r>
            <a:r>
              <a:rPr lang="en-US" sz="3200" b="0" dirty="0" smtClean="0"/>
              <a:t>	</a:t>
            </a:r>
            <a:r>
              <a:rPr lang="en-US" sz="3200" dirty="0" smtClean="0">
                <a:solidFill>
                  <a:srgbClr val="0070C0"/>
                </a:solidFill>
              </a:rPr>
              <a:t>scenario </a:t>
            </a:r>
            <a:r>
              <a:rPr lang="en-US" sz="3200" dirty="0">
                <a:solidFill>
                  <a:srgbClr val="0070C0"/>
                </a:solidFill>
              </a:rPr>
              <a:t>level analysis</a:t>
            </a:r>
            <a:r>
              <a:rPr lang="en-US" sz="3200" b="0" dirty="0"/>
              <a:t>. The scenarios may </a:t>
            </a:r>
            <a:r>
              <a:rPr lang="en-US" sz="3200" b="0" dirty="0" smtClean="0"/>
              <a:t>	include </a:t>
            </a:r>
            <a:r>
              <a:rPr lang="en-US" sz="3200" dirty="0" smtClean="0">
                <a:solidFill>
                  <a:srgbClr val="0070C0"/>
                </a:solidFill>
              </a:rPr>
              <a:t>near-term</a:t>
            </a:r>
            <a:r>
              <a:rPr lang="en-US" sz="3200" b="0" dirty="0" smtClean="0"/>
              <a:t> </a:t>
            </a:r>
            <a:r>
              <a:rPr lang="en-US" sz="3200" dirty="0" smtClean="0">
                <a:solidFill>
                  <a:srgbClr val="0070C0"/>
                </a:solidFill>
              </a:rPr>
              <a:t>viable </a:t>
            </a:r>
            <a:r>
              <a:rPr lang="en-US" sz="3200" dirty="0">
                <a:solidFill>
                  <a:srgbClr val="0070C0"/>
                </a:solidFill>
              </a:rPr>
              <a:t>actions </a:t>
            </a:r>
            <a:r>
              <a:rPr lang="en-US" sz="3200" b="0" dirty="0"/>
              <a:t>and </a:t>
            </a:r>
            <a:r>
              <a:rPr lang="en-US" sz="3200" b="0" dirty="0" smtClean="0"/>
              <a:t>	</a:t>
            </a:r>
            <a:r>
              <a:rPr lang="en-US" sz="3200" dirty="0" smtClean="0">
                <a:solidFill>
                  <a:srgbClr val="0070C0"/>
                </a:solidFill>
              </a:rPr>
              <a:t>stretch </a:t>
            </a:r>
            <a:r>
              <a:rPr lang="en-US" sz="3200" dirty="0">
                <a:solidFill>
                  <a:srgbClr val="0070C0"/>
                </a:solidFill>
              </a:rPr>
              <a:t>actions </a:t>
            </a:r>
            <a:r>
              <a:rPr lang="en-US" sz="3200" b="0" dirty="0"/>
              <a:t>requiring new </a:t>
            </a:r>
            <a:r>
              <a:rPr lang="en-US" sz="3200" b="0" dirty="0" smtClean="0"/>
              <a:t>policy 	implementation </a:t>
            </a:r>
            <a:r>
              <a:rPr lang="en-US" sz="3200" b="0" dirty="0"/>
              <a:t>across the region, states and </a:t>
            </a:r>
            <a:r>
              <a:rPr lang="en-US" sz="3200" b="0" dirty="0" smtClean="0"/>
              <a:t>	nation.</a:t>
            </a:r>
          </a:p>
          <a:p>
            <a:pPr marL="0" indent="0">
              <a:buNone/>
            </a:pPr>
            <a:endParaRPr lang="en-US" sz="3200" dirty="0" smtClean="0"/>
          </a:p>
        </p:txBody>
      </p:sp>
    </p:spTree>
    <p:extLst>
      <p:ext uri="{BB962C8B-B14F-4D97-AF65-F5344CB8AC3E}">
        <p14:creationId xmlns:p14="http://schemas.microsoft.com/office/powerpoint/2010/main" val="8006105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Definitions</a:t>
            </a:r>
            <a:endParaRPr lang="en-US" dirty="0"/>
          </a:p>
        </p:txBody>
      </p:sp>
      <p:sp>
        <p:nvSpPr>
          <p:cNvPr id="3" name="Content Placeholder 2"/>
          <p:cNvSpPr>
            <a:spLocks noGrp="1"/>
          </p:cNvSpPr>
          <p:nvPr>
            <p:ph idx="1"/>
          </p:nvPr>
        </p:nvSpPr>
        <p:spPr/>
        <p:txBody>
          <a:bodyPr>
            <a:normAutofit/>
          </a:bodyPr>
          <a:lstStyle/>
          <a:p>
            <a:pPr marL="0" indent="0">
              <a:buNone/>
            </a:pPr>
            <a:r>
              <a:rPr lang="en-US" sz="3200" b="0" dirty="0" smtClean="0"/>
              <a:t>Implementation Action</a:t>
            </a:r>
          </a:p>
          <a:p>
            <a:pPr marL="0" indent="0">
              <a:buNone/>
            </a:pPr>
            <a:r>
              <a:rPr lang="en-US" sz="3200" b="0" dirty="0"/>
              <a:t>	</a:t>
            </a:r>
            <a:r>
              <a:rPr lang="en-US" sz="3200" b="0" dirty="0" smtClean="0"/>
              <a:t>Actions </a:t>
            </a:r>
            <a:r>
              <a:rPr lang="en-US" sz="3200" b="0" dirty="0"/>
              <a:t>that could be put in place to </a:t>
            </a:r>
            <a:r>
              <a:rPr lang="en-US" sz="3200" dirty="0">
                <a:solidFill>
                  <a:srgbClr val="0070C0"/>
                </a:solidFill>
              </a:rPr>
              <a:t>support </a:t>
            </a:r>
            <a:r>
              <a:rPr lang="en-US" sz="3200" dirty="0" smtClean="0">
                <a:solidFill>
                  <a:srgbClr val="0070C0"/>
                </a:solidFill>
              </a:rPr>
              <a:t>	achievement of the </a:t>
            </a:r>
            <a:r>
              <a:rPr lang="en-US" sz="3200" dirty="0">
                <a:solidFill>
                  <a:srgbClr val="0070C0"/>
                </a:solidFill>
              </a:rPr>
              <a:t>strategy level</a:t>
            </a:r>
            <a:r>
              <a:rPr lang="en-US" sz="3200" b="0" dirty="0"/>
              <a:t> </a:t>
            </a:r>
            <a:r>
              <a:rPr lang="en-US" sz="3200" b="0" dirty="0" smtClean="0"/>
              <a:t>	scenarios</a:t>
            </a:r>
            <a:r>
              <a:rPr lang="en-US" sz="3200" b="0" dirty="0"/>
              <a:t>. These differ from policies, </a:t>
            </a:r>
            <a:r>
              <a:rPr lang="en-US" sz="3200" b="0" dirty="0" smtClean="0"/>
              <a:t>goals 	and </a:t>
            </a:r>
            <a:r>
              <a:rPr lang="en-US" sz="3200" b="0" dirty="0"/>
              <a:t>targets that do not directly result in </a:t>
            </a:r>
            <a:r>
              <a:rPr lang="en-US" sz="3200" b="0" dirty="0" smtClean="0"/>
              <a:t>	reductions in greenhouse </a:t>
            </a:r>
            <a:r>
              <a:rPr lang="en-US" sz="3200" b="0" dirty="0"/>
              <a:t>gas emissions. </a:t>
            </a:r>
            <a:endParaRPr lang="en-US" sz="3200" b="0" dirty="0" smtClean="0"/>
          </a:p>
        </p:txBody>
      </p:sp>
    </p:spTree>
    <p:extLst>
      <p:ext uri="{BB962C8B-B14F-4D97-AF65-F5344CB8AC3E}">
        <p14:creationId xmlns:p14="http://schemas.microsoft.com/office/powerpoint/2010/main" val="7727159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Outcomes for Today’s Meeting</a:t>
            </a:r>
            <a:endParaRPr lang="en-US" dirty="0"/>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0" dirty="0" smtClean="0"/>
              <a:t>Discuss GHG </a:t>
            </a:r>
            <a:r>
              <a:rPr lang="en-US" sz="2400" b="0" dirty="0"/>
              <a:t>reduction strategies recommended for analysis</a:t>
            </a:r>
          </a:p>
          <a:p>
            <a:pPr marL="457200" indent="-457200">
              <a:buFont typeface="+mj-lt"/>
              <a:buAutoNum type="arabicPeriod"/>
            </a:pPr>
            <a:r>
              <a:rPr lang="en-US" sz="2400" b="0" dirty="0" smtClean="0"/>
              <a:t>Discuss general </a:t>
            </a:r>
            <a:r>
              <a:rPr lang="en-US" sz="2400" b="0" dirty="0"/>
              <a:t>approach to </a:t>
            </a:r>
            <a:r>
              <a:rPr lang="en-US" sz="2400" b="0" dirty="0" smtClean="0"/>
              <a:t>analysis</a:t>
            </a:r>
          </a:p>
          <a:p>
            <a:pPr marL="457200" indent="-457200">
              <a:buFont typeface="+mj-lt"/>
              <a:buAutoNum type="arabicPeriod"/>
            </a:pPr>
            <a:r>
              <a:rPr lang="en-US" sz="2400" b="0" dirty="0" smtClean="0"/>
              <a:t>Seek consensus on existing strategies</a:t>
            </a:r>
          </a:p>
          <a:p>
            <a:pPr marL="457200" indent="-457200">
              <a:buFont typeface="+mj-lt"/>
              <a:buAutoNum type="arabicPeriod"/>
            </a:pPr>
            <a:r>
              <a:rPr lang="en-US" sz="2400" b="0" dirty="0" smtClean="0"/>
              <a:t>Discuss potential additional strategies, and seek consensus</a:t>
            </a:r>
            <a:endParaRPr lang="en-US" sz="2400" b="0" dirty="0"/>
          </a:p>
        </p:txBody>
      </p:sp>
    </p:spTree>
    <p:extLst>
      <p:ext uri="{BB962C8B-B14F-4D97-AF65-F5344CB8AC3E}">
        <p14:creationId xmlns:p14="http://schemas.microsoft.com/office/powerpoint/2010/main" val="432581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 Milestones</a:t>
            </a:r>
            <a:endParaRPr lang="en-US" dirty="0"/>
          </a:p>
        </p:txBody>
      </p:sp>
      <p:sp>
        <p:nvSpPr>
          <p:cNvPr id="3" name="Content Placeholder 2"/>
          <p:cNvSpPr>
            <a:spLocks noGrp="1"/>
          </p:cNvSpPr>
          <p:nvPr>
            <p:ph idx="1"/>
          </p:nvPr>
        </p:nvSpPr>
        <p:spPr/>
        <p:txBody>
          <a:bodyPr>
            <a:normAutofit/>
          </a:bodyPr>
          <a:lstStyle/>
          <a:p>
            <a:pPr marL="0" indent="0" algn="ctr">
              <a:buNone/>
            </a:pPr>
            <a:r>
              <a:rPr lang="en-US" dirty="0" smtClean="0"/>
              <a:t>Timeline of strategy analysis to date</a:t>
            </a:r>
          </a:p>
        </p:txBody>
      </p:sp>
      <p:sp>
        <p:nvSpPr>
          <p:cNvPr id="8" name="TextBox 7"/>
          <p:cNvSpPr txBox="1"/>
          <p:nvPr/>
        </p:nvSpPr>
        <p:spPr>
          <a:xfrm>
            <a:off x="189408" y="4650444"/>
            <a:ext cx="1064625" cy="338554"/>
          </a:xfrm>
          <a:prstGeom prst="rect">
            <a:avLst/>
          </a:prstGeom>
          <a:noFill/>
        </p:spPr>
        <p:txBody>
          <a:bodyPr wrap="square" rtlCol="0">
            <a:spAutoFit/>
          </a:bodyPr>
          <a:lstStyle/>
          <a:p>
            <a:r>
              <a:rPr lang="en-US" sz="1600" dirty="0" smtClean="0"/>
              <a:t>March 25</a:t>
            </a:r>
            <a:endParaRPr lang="en-US" sz="1600" dirty="0"/>
          </a:p>
        </p:txBody>
      </p:sp>
      <p:sp>
        <p:nvSpPr>
          <p:cNvPr id="9" name="TextBox 8"/>
          <p:cNvSpPr txBox="1"/>
          <p:nvPr/>
        </p:nvSpPr>
        <p:spPr>
          <a:xfrm rot="21600000">
            <a:off x="-2304" y="2314667"/>
            <a:ext cx="1717769" cy="338554"/>
          </a:xfrm>
          <a:prstGeom prst="rect">
            <a:avLst/>
          </a:prstGeom>
          <a:noFill/>
        </p:spPr>
        <p:txBody>
          <a:bodyPr wrap="square" rtlCol="0">
            <a:spAutoFit/>
          </a:bodyPr>
          <a:lstStyle/>
          <a:p>
            <a:r>
              <a:rPr lang="en-US" sz="1600" dirty="0" smtClean="0"/>
              <a:t>Project Kick-off</a:t>
            </a:r>
            <a:endParaRPr lang="en-US" sz="1600" dirty="0"/>
          </a:p>
        </p:txBody>
      </p:sp>
      <p:sp>
        <p:nvSpPr>
          <p:cNvPr id="11" name="TextBox 10"/>
          <p:cNvSpPr txBox="1"/>
          <p:nvPr/>
        </p:nvSpPr>
        <p:spPr>
          <a:xfrm>
            <a:off x="1595303" y="4650444"/>
            <a:ext cx="898067" cy="338554"/>
          </a:xfrm>
          <a:prstGeom prst="rect">
            <a:avLst/>
          </a:prstGeom>
          <a:noFill/>
        </p:spPr>
        <p:txBody>
          <a:bodyPr wrap="square" rtlCol="0">
            <a:spAutoFit/>
          </a:bodyPr>
          <a:lstStyle/>
          <a:p>
            <a:r>
              <a:rPr lang="en-US" sz="1600" dirty="0" smtClean="0"/>
              <a:t>April 8</a:t>
            </a:r>
            <a:endParaRPr lang="en-US" sz="1600" dirty="0"/>
          </a:p>
        </p:txBody>
      </p:sp>
      <p:sp>
        <p:nvSpPr>
          <p:cNvPr id="12" name="TextBox 11"/>
          <p:cNvSpPr txBox="1"/>
          <p:nvPr/>
        </p:nvSpPr>
        <p:spPr>
          <a:xfrm rot="21600000">
            <a:off x="982982" y="3073168"/>
            <a:ext cx="2122710" cy="584775"/>
          </a:xfrm>
          <a:prstGeom prst="rect">
            <a:avLst/>
          </a:prstGeom>
          <a:noFill/>
        </p:spPr>
        <p:txBody>
          <a:bodyPr wrap="square" rtlCol="0">
            <a:spAutoFit/>
          </a:bodyPr>
          <a:lstStyle/>
          <a:p>
            <a:r>
              <a:rPr lang="en-US" sz="1600" dirty="0" smtClean="0"/>
              <a:t>Qualitative Assessment of Strategies</a:t>
            </a:r>
            <a:endParaRPr lang="en-US" sz="1600" dirty="0"/>
          </a:p>
        </p:txBody>
      </p:sp>
      <p:sp>
        <p:nvSpPr>
          <p:cNvPr id="13" name="TextBox 12"/>
          <p:cNvSpPr txBox="1"/>
          <p:nvPr/>
        </p:nvSpPr>
        <p:spPr>
          <a:xfrm rot="21600000">
            <a:off x="2527699" y="2206618"/>
            <a:ext cx="3089364" cy="584775"/>
          </a:xfrm>
          <a:prstGeom prst="rect">
            <a:avLst/>
          </a:prstGeom>
          <a:noFill/>
        </p:spPr>
        <p:txBody>
          <a:bodyPr wrap="square" rtlCol="0">
            <a:spAutoFit/>
          </a:bodyPr>
          <a:lstStyle/>
          <a:p>
            <a:r>
              <a:rPr lang="en-US" sz="1600" dirty="0" smtClean="0"/>
              <a:t>Subgroup Meetings to Discuss Strategies and Assessment</a:t>
            </a:r>
            <a:endParaRPr lang="en-US" sz="1600" dirty="0"/>
          </a:p>
        </p:txBody>
      </p:sp>
      <p:sp>
        <p:nvSpPr>
          <p:cNvPr id="14" name="TextBox 13"/>
          <p:cNvSpPr txBox="1"/>
          <p:nvPr/>
        </p:nvSpPr>
        <p:spPr>
          <a:xfrm>
            <a:off x="1448330" y="5198662"/>
            <a:ext cx="3301642" cy="338554"/>
          </a:xfrm>
          <a:prstGeom prst="rect">
            <a:avLst/>
          </a:prstGeom>
          <a:noFill/>
        </p:spPr>
        <p:txBody>
          <a:bodyPr wrap="square" rtlCol="0">
            <a:spAutoFit/>
          </a:bodyPr>
          <a:lstStyle/>
          <a:p>
            <a:r>
              <a:rPr lang="en-US" sz="1600" dirty="0" smtClean="0"/>
              <a:t>Public Comment Period  April 9-20</a:t>
            </a:r>
            <a:endParaRPr lang="en-US" sz="1600" dirty="0"/>
          </a:p>
        </p:txBody>
      </p:sp>
      <p:sp>
        <p:nvSpPr>
          <p:cNvPr id="16" name="TextBox 15"/>
          <p:cNvSpPr txBox="1"/>
          <p:nvPr/>
        </p:nvSpPr>
        <p:spPr>
          <a:xfrm>
            <a:off x="3389806" y="4630343"/>
            <a:ext cx="1358537" cy="338554"/>
          </a:xfrm>
          <a:prstGeom prst="rect">
            <a:avLst/>
          </a:prstGeom>
          <a:noFill/>
        </p:spPr>
        <p:txBody>
          <a:bodyPr wrap="square" rtlCol="0">
            <a:spAutoFit/>
          </a:bodyPr>
          <a:lstStyle/>
          <a:p>
            <a:r>
              <a:rPr lang="en-US" sz="1600" dirty="0" smtClean="0"/>
              <a:t>April 13, 17</a:t>
            </a:r>
            <a:endParaRPr lang="en-US" sz="1600" dirty="0"/>
          </a:p>
        </p:txBody>
      </p:sp>
      <p:cxnSp>
        <p:nvCxnSpPr>
          <p:cNvPr id="5" name="Straight Connector 4"/>
          <p:cNvCxnSpPr/>
          <p:nvPr/>
        </p:nvCxnSpPr>
        <p:spPr>
          <a:xfrm flipV="1">
            <a:off x="365756" y="4348420"/>
            <a:ext cx="8621490" cy="1519"/>
          </a:xfrm>
          <a:prstGeom prst="line">
            <a:avLst/>
          </a:prstGeom>
          <a:ln w="38100">
            <a:tailEnd type="stealth" w="lg" len="lg"/>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261249" y="4206248"/>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1907177" y="4206248"/>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3605340" y="4178611"/>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5466841" y="4202553"/>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rot="21600000">
            <a:off x="4388606" y="3097495"/>
            <a:ext cx="2754085" cy="584775"/>
          </a:xfrm>
          <a:prstGeom prst="rect">
            <a:avLst/>
          </a:prstGeom>
          <a:noFill/>
        </p:spPr>
        <p:txBody>
          <a:bodyPr wrap="square" rtlCol="0">
            <a:spAutoFit/>
          </a:bodyPr>
          <a:lstStyle/>
          <a:p>
            <a:r>
              <a:rPr lang="en-US" sz="1600" dirty="0" smtClean="0"/>
              <a:t>Technical Memo on Strategies to be Analyzed</a:t>
            </a:r>
            <a:endParaRPr lang="en-US" sz="1600" dirty="0"/>
          </a:p>
        </p:txBody>
      </p:sp>
      <p:sp>
        <p:nvSpPr>
          <p:cNvPr id="20" name="TextBox 19"/>
          <p:cNvSpPr txBox="1"/>
          <p:nvPr/>
        </p:nvSpPr>
        <p:spPr>
          <a:xfrm>
            <a:off x="5102714" y="4623305"/>
            <a:ext cx="1028699" cy="338554"/>
          </a:xfrm>
          <a:prstGeom prst="rect">
            <a:avLst/>
          </a:prstGeom>
          <a:noFill/>
        </p:spPr>
        <p:txBody>
          <a:bodyPr wrap="square" rtlCol="0">
            <a:spAutoFit/>
          </a:bodyPr>
          <a:lstStyle/>
          <a:p>
            <a:r>
              <a:rPr lang="en-US" sz="1600" dirty="0" smtClean="0"/>
              <a:t>April 30</a:t>
            </a:r>
            <a:endParaRPr lang="en-US" sz="1600" dirty="0"/>
          </a:p>
        </p:txBody>
      </p:sp>
      <p:sp>
        <p:nvSpPr>
          <p:cNvPr id="23" name="Oval 22"/>
          <p:cNvSpPr/>
          <p:nvPr/>
        </p:nvSpPr>
        <p:spPr>
          <a:xfrm>
            <a:off x="7160658" y="4202553"/>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859153" y="4606428"/>
            <a:ext cx="1028699" cy="338554"/>
          </a:xfrm>
          <a:prstGeom prst="rect">
            <a:avLst/>
          </a:prstGeom>
          <a:noFill/>
        </p:spPr>
        <p:txBody>
          <a:bodyPr wrap="square" rtlCol="0">
            <a:spAutoFit/>
          </a:bodyPr>
          <a:lstStyle/>
          <a:p>
            <a:r>
              <a:rPr lang="en-US" sz="1600" dirty="0" smtClean="0"/>
              <a:t>May 8</a:t>
            </a:r>
            <a:endParaRPr lang="en-US" sz="1600" dirty="0"/>
          </a:p>
        </p:txBody>
      </p:sp>
      <p:sp>
        <p:nvSpPr>
          <p:cNvPr id="25" name="TextBox 24"/>
          <p:cNvSpPr txBox="1"/>
          <p:nvPr/>
        </p:nvSpPr>
        <p:spPr>
          <a:xfrm rot="21600000">
            <a:off x="6475413" y="2329728"/>
            <a:ext cx="1919129" cy="338554"/>
          </a:xfrm>
          <a:prstGeom prst="rect">
            <a:avLst/>
          </a:prstGeom>
          <a:noFill/>
        </p:spPr>
        <p:txBody>
          <a:bodyPr wrap="square" rtlCol="0">
            <a:spAutoFit/>
          </a:bodyPr>
          <a:lstStyle/>
          <a:p>
            <a:r>
              <a:rPr lang="en-US" sz="1600" dirty="0" smtClean="0"/>
              <a:t>COG MSWG Meeting</a:t>
            </a:r>
            <a:endParaRPr lang="en-US" sz="1600" dirty="0"/>
          </a:p>
        </p:txBody>
      </p:sp>
      <p:cxnSp>
        <p:nvCxnSpPr>
          <p:cNvPr id="29" name="Straight Connector 28"/>
          <p:cNvCxnSpPr>
            <a:stCxn id="6" idx="0"/>
          </p:cNvCxnSpPr>
          <p:nvPr/>
        </p:nvCxnSpPr>
        <p:spPr>
          <a:xfrm flipV="1">
            <a:off x="398409" y="2653221"/>
            <a:ext cx="0" cy="1553027"/>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a:endCxn id="12" idx="2"/>
          </p:cNvCxnSpPr>
          <p:nvPr/>
        </p:nvCxnSpPr>
        <p:spPr>
          <a:xfrm flipV="1">
            <a:off x="2044336" y="3657943"/>
            <a:ext cx="1" cy="664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3731606" y="2793217"/>
            <a:ext cx="0" cy="1553027"/>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5604001" y="3647323"/>
            <a:ext cx="4337" cy="776515"/>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H="1" flipV="1">
            <a:off x="7297817" y="2653221"/>
            <a:ext cx="1" cy="1730643"/>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2693126" y="4423838"/>
            <a:ext cx="0" cy="774824"/>
          </a:xfrm>
          <a:prstGeom prst="line">
            <a:avLst/>
          </a:prstGeom>
        </p:spPr>
        <p:style>
          <a:lnRef idx="1">
            <a:schemeClr val="accent1"/>
          </a:lnRef>
          <a:fillRef idx="0">
            <a:schemeClr val="accent1"/>
          </a:fillRef>
          <a:effectRef idx="0">
            <a:schemeClr val="accent1"/>
          </a:effectRef>
          <a:fontRef idx="minor">
            <a:schemeClr val="tx1"/>
          </a:fontRef>
        </p:style>
      </p:cxnSp>
      <p:sp>
        <p:nvSpPr>
          <p:cNvPr id="39" name="Oval 38"/>
          <p:cNvSpPr/>
          <p:nvPr/>
        </p:nvSpPr>
        <p:spPr>
          <a:xfrm>
            <a:off x="2555965" y="4202553"/>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3437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 Milestones Going Forward</a:t>
            </a:r>
            <a:endParaRPr lang="en-US" dirty="0"/>
          </a:p>
        </p:txBody>
      </p:sp>
      <p:sp>
        <p:nvSpPr>
          <p:cNvPr id="8" name="TextBox 7"/>
          <p:cNvSpPr txBox="1"/>
          <p:nvPr/>
        </p:nvSpPr>
        <p:spPr>
          <a:xfrm>
            <a:off x="189408" y="4650444"/>
            <a:ext cx="1064625" cy="338554"/>
          </a:xfrm>
          <a:prstGeom prst="rect">
            <a:avLst/>
          </a:prstGeom>
          <a:noFill/>
        </p:spPr>
        <p:txBody>
          <a:bodyPr wrap="square" rtlCol="0">
            <a:spAutoFit/>
          </a:bodyPr>
          <a:lstStyle/>
          <a:p>
            <a:r>
              <a:rPr lang="en-US" sz="1600" dirty="0" smtClean="0"/>
              <a:t>May 9</a:t>
            </a:r>
            <a:endParaRPr lang="en-US" sz="1600" dirty="0"/>
          </a:p>
        </p:txBody>
      </p:sp>
      <p:sp>
        <p:nvSpPr>
          <p:cNvPr id="9" name="TextBox 8"/>
          <p:cNvSpPr txBox="1"/>
          <p:nvPr/>
        </p:nvSpPr>
        <p:spPr>
          <a:xfrm rot="21600000">
            <a:off x="0" y="1915446"/>
            <a:ext cx="1909481" cy="584775"/>
          </a:xfrm>
          <a:prstGeom prst="rect">
            <a:avLst/>
          </a:prstGeom>
          <a:noFill/>
        </p:spPr>
        <p:txBody>
          <a:bodyPr wrap="square" rtlCol="0">
            <a:spAutoFit/>
          </a:bodyPr>
          <a:lstStyle/>
          <a:p>
            <a:r>
              <a:rPr lang="en-US" sz="1600" dirty="0" smtClean="0"/>
              <a:t>ICF begins Strategy Analysis</a:t>
            </a:r>
            <a:endParaRPr lang="en-US" sz="1600" dirty="0"/>
          </a:p>
        </p:txBody>
      </p:sp>
      <p:sp>
        <p:nvSpPr>
          <p:cNvPr id="11" name="TextBox 10"/>
          <p:cNvSpPr txBox="1"/>
          <p:nvPr/>
        </p:nvSpPr>
        <p:spPr>
          <a:xfrm>
            <a:off x="1048579" y="4650444"/>
            <a:ext cx="898067" cy="338554"/>
          </a:xfrm>
          <a:prstGeom prst="rect">
            <a:avLst/>
          </a:prstGeom>
          <a:noFill/>
        </p:spPr>
        <p:txBody>
          <a:bodyPr wrap="square" rtlCol="0">
            <a:spAutoFit/>
          </a:bodyPr>
          <a:lstStyle/>
          <a:p>
            <a:r>
              <a:rPr lang="en-US" sz="1600" dirty="0"/>
              <a:t>June 18</a:t>
            </a:r>
          </a:p>
        </p:txBody>
      </p:sp>
      <p:sp>
        <p:nvSpPr>
          <p:cNvPr id="12" name="TextBox 11"/>
          <p:cNvSpPr txBox="1"/>
          <p:nvPr/>
        </p:nvSpPr>
        <p:spPr>
          <a:xfrm rot="21600000">
            <a:off x="348349" y="2784865"/>
            <a:ext cx="2259870" cy="830997"/>
          </a:xfrm>
          <a:prstGeom prst="rect">
            <a:avLst/>
          </a:prstGeom>
          <a:noFill/>
        </p:spPr>
        <p:txBody>
          <a:bodyPr wrap="square" rtlCol="0">
            <a:spAutoFit/>
          </a:bodyPr>
          <a:lstStyle/>
          <a:p>
            <a:r>
              <a:rPr lang="en-US" sz="1600" dirty="0"/>
              <a:t>COG MSWG </a:t>
            </a:r>
            <a:r>
              <a:rPr lang="en-US" sz="1600" dirty="0" smtClean="0"/>
              <a:t>Meeting (Exploration of Goals in Other Regions)</a:t>
            </a:r>
            <a:endParaRPr lang="en-US" sz="1600" dirty="0"/>
          </a:p>
        </p:txBody>
      </p:sp>
      <p:sp>
        <p:nvSpPr>
          <p:cNvPr id="13" name="TextBox 12"/>
          <p:cNvSpPr txBox="1"/>
          <p:nvPr/>
        </p:nvSpPr>
        <p:spPr>
          <a:xfrm rot="21600000">
            <a:off x="1705472" y="1899169"/>
            <a:ext cx="2601142" cy="584775"/>
          </a:xfrm>
          <a:prstGeom prst="rect">
            <a:avLst/>
          </a:prstGeom>
          <a:noFill/>
        </p:spPr>
        <p:txBody>
          <a:bodyPr wrap="square" rtlCol="0">
            <a:spAutoFit/>
          </a:bodyPr>
          <a:lstStyle/>
          <a:p>
            <a:r>
              <a:rPr lang="en-US" sz="1600" dirty="0" smtClean="0"/>
              <a:t>Technical Memo on Analysis Results</a:t>
            </a:r>
            <a:endParaRPr lang="en-US" sz="1600" dirty="0"/>
          </a:p>
        </p:txBody>
      </p:sp>
      <p:sp>
        <p:nvSpPr>
          <p:cNvPr id="14" name="TextBox 13"/>
          <p:cNvSpPr txBox="1"/>
          <p:nvPr/>
        </p:nvSpPr>
        <p:spPr>
          <a:xfrm>
            <a:off x="189408" y="5249478"/>
            <a:ext cx="4040779" cy="338554"/>
          </a:xfrm>
          <a:prstGeom prst="rect">
            <a:avLst/>
          </a:prstGeom>
          <a:solidFill>
            <a:schemeClr val="accent1"/>
          </a:solidFill>
        </p:spPr>
        <p:txBody>
          <a:bodyPr wrap="square" rtlCol="0">
            <a:spAutoFit/>
          </a:bodyPr>
          <a:lstStyle/>
          <a:p>
            <a:r>
              <a:rPr lang="en-US" sz="1600" b="1" dirty="0" smtClean="0">
                <a:solidFill>
                  <a:schemeClr val="bg1"/>
                </a:solidFill>
              </a:rPr>
              <a:t>ICF Conducts Strategy Analysis May 9 - July 9</a:t>
            </a:r>
            <a:endParaRPr lang="en-US" sz="1600" b="1" dirty="0">
              <a:solidFill>
                <a:schemeClr val="bg1"/>
              </a:solidFill>
            </a:endParaRPr>
          </a:p>
        </p:txBody>
      </p:sp>
      <p:sp>
        <p:nvSpPr>
          <p:cNvPr id="16" name="TextBox 15"/>
          <p:cNvSpPr txBox="1"/>
          <p:nvPr/>
        </p:nvSpPr>
        <p:spPr>
          <a:xfrm>
            <a:off x="2317751" y="4650444"/>
            <a:ext cx="1358537" cy="338554"/>
          </a:xfrm>
          <a:prstGeom prst="rect">
            <a:avLst/>
          </a:prstGeom>
          <a:noFill/>
        </p:spPr>
        <p:txBody>
          <a:bodyPr wrap="square" rtlCol="0">
            <a:spAutoFit/>
          </a:bodyPr>
          <a:lstStyle/>
          <a:p>
            <a:r>
              <a:rPr lang="en-US" sz="1600" dirty="0" smtClean="0"/>
              <a:t>July 9</a:t>
            </a:r>
            <a:endParaRPr lang="en-US" sz="1600" dirty="0"/>
          </a:p>
        </p:txBody>
      </p:sp>
      <p:cxnSp>
        <p:nvCxnSpPr>
          <p:cNvPr id="5" name="Straight Connector 4"/>
          <p:cNvCxnSpPr/>
          <p:nvPr/>
        </p:nvCxnSpPr>
        <p:spPr>
          <a:xfrm>
            <a:off x="365756" y="4349940"/>
            <a:ext cx="8778244" cy="10962"/>
          </a:xfrm>
          <a:prstGeom prst="line">
            <a:avLst/>
          </a:prstGeom>
          <a:ln w="38100">
            <a:tailEnd type="stealth" w="lg" len="lg"/>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261249" y="4206248"/>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1223293" y="4206248"/>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3428995" y="4164085"/>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4645415" y="4202553"/>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rot="21600000">
            <a:off x="4143355" y="1915445"/>
            <a:ext cx="2367082" cy="584775"/>
          </a:xfrm>
          <a:prstGeom prst="rect">
            <a:avLst/>
          </a:prstGeom>
          <a:noFill/>
        </p:spPr>
        <p:txBody>
          <a:bodyPr wrap="square" rtlCol="0">
            <a:spAutoFit/>
          </a:bodyPr>
          <a:lstStyle/>
          <a:p>
            <a:r>
              <a:rPr lang="en-US" sz="1600" dirty="0"/>
              <a:t>Present Draft Technical Report to full MSWG </a:t>
            </a:r>
          </a:p>
        </p:txBody>
      </p:sp>
      <p:sp>
        <p:nvSpPr>
          <p:cNvPr id="20" name="TextBox 19"/>
          <p:cNvSpPr txBox="1"/>
          <p:nvPr/>
        </p:nvSpPr>
        <p:spPr>
          <a:xfrm>
            <a:off x="4397569" y="4650444"/>
            <a:ext cx="1028699" cy="338554"/>
          </a:xfrm>
          <a:prstGeom prst="rect">
            <a:avLst/>
          </a:prstGeom>
          <a:noFill/>
        </p:spPr>
        <p:txBody>
          <a:bodyPr wrap="square" rtlCol="0">
            <a:spAutoFit/>
          </a:bodyPr>
          <a:lstStyle/>
          <a:p>
            <a:r>
              <a:rPr lang="en-US" sz="1600" dirty="0" smtClean="0"/>
              <a:t>July 31</a:t>
            </a:r>
            <a:endParaRPr lang="en-US" sz="1600" dirty="0"/>
          </a:p>
        </p:txBody>
      </p:sp>
      <p:sp>
        <p:nvSpPr>
          <p:cNvPr id="23" name="Oval 22"/>
          <p:cNvSpPr/>
          <p:nvPr/>
        </p:nvSpPr>
        <p:spPr>
          <a:xfrm>
            <a:off x="7074154" y="4217211"/>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618012" y="4668347"/>
            <a:ext cx="1186606" cy="338554"/>
          </a:xfrm>
          <a:prstGeom prst="rect">
            <a:avLst/>
          </a:prstGeom>
          <a:noFill/>
        </p:spPr>
        <p:txBody>
          <a:bodyPr wrap="square" rtlCol="0">
            <a:spAutoFit/>
          </a:bodyPr>
          <a:lstStyle/>
          <a:p>
            <a:r>
              <a:rPr lang="en-US" sz="1600" dirty="0" smtClean="0"/>
              <a:t>October 22</a:t>
            </a:r>
            <a:endParaRPr lang="en-US" sz="1600" dirty="0"/>
          </a:p>
        </p:txBody>
      </p:sp>
      <p:sp>
        <p:nvSpPr>
          <p:cNvPr id="25" name="TextBox 24"/>
          <p:cNvSpPr txBox="1"/>
          <p:nvPr/>
        </p:nvSpPr>
        <p:spPr>
          <a:xfrm rot="21600000">
            <a:off x="6221036" y="1863193"/>
            <a:ext cx="1919129" cy="584775"/>
          </a:xfrm>
          <a:prstGeom prst="rect">
            <a:avLst/>
          </a:prstGeom>
          <a:noFill/>
        </p:spPr>
        <p:txBody>
          <a:bodyPr wrap="square" rtlCol="0">
            <a:spAutoFit/>
          </a:bodyPr>
          <a:lstStyle/>
          <a:p>
            <a:r>
              <a:rPr lang="en-US" sz="1600" dirty="0" smtClean="0"/>
              <a:t>Draft Final Technical Report</a:t>
            </a:r>
            <a:endParaRPr lang="en-US" sz="1600" dirty="0"/>
          </a:p>
        </p:txBody>
      </p:sp>
      <p:cxnSp>
        <p:nvCxnSpPr>
          <p:cNvPr id="29" name="Straight Connector 28"/>
          <p:cNvCxnSpPr>
            <a:stCxn id="6" idx="0"/>
          </p:cNvCxnSpPr>
          <p:nvPr/>
        </p:nvCxnSpPr>
        <p:spPr>
          <a:xfrm flipV="1">
            <a:off x="398409" y="2500221"/>
            <a:ext cx="0" cy="1706027"/>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1392024" y="3436648"/>
            <a:ext cx="1" cy="787471"/>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2648049" y="2483943"/>
            <a:ext cx="0" cy="1737368"/>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flipV="1">
            <a:off x="7206976" y="2455651"/>
            <a:ext cx="4338" cy="176156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H="1" flipV="1">
            <a:off x="8313973" y="3546505"/>
            <a:ext cx="1" cy="744955"/>
          </a:xfrm>
          <a:prstGeom prst="line">
            <a:avLst/>
          </a:prstGeom>
        </p:spPr>
        <p:style>
          <a:lnRef idx="1">
            <a:schemeClr val="accent1"/>
          </a:lnRef>
          <a:fillRef idx="0">
            <a:schemeClr val="accent1"/>
          </a:fillRef>
          <a:effectRef idx="0">
            <a:schemeClr val="accent1"/>
          </a:effectRef>
          <a:fontRef idx="minor">
            <a:schemeClr val="tx1"/>
          </a:fontRef>
        </p:style>
      </p:cxnSp>
      <p:sp>
        <p:nvSpPr>
          <p:cNvPr id="39" name="Oval 38"/>
          <p:cNvSpPr/>
          <p:nvPr/>
        </p:nvSpPr>
        <p:spPr>
          <a:xfrm>
            <a:off x="2497953" y="4202553"/>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3134440" y="4644759"/>
            <a:ext cx="1172174" cy="338554"/>
          </a:xfrm>
          <a:prstGeom prst="rect">
            <a:avLst/>
          </a:prstGeom>
          <a:noFill/>
        </p:spPr>
        <p:txBody>
          <a:bodyPr wrap="square" rtlCol="0">
            <a:spAutoFit/>
          </a:bodyPr>
          <a:lstStyle/>
          <a:p>
            <a:r>
              <a:rPr lang="en-US" sz="1600" dirty="0" smtClean="0"/>
              <a:t>July 16, 17</a:t>
            </a:r>
            <a:endParaRPr lang="en-US" sz="1600" dirty="0"/>
          </a:p>
        </p:txBody>
      </p:sp>
      <p:sp>
        <p:nvSpPr>
          <p:cNvPr id="30" name="TextBox 29"/>
          <p:cNvSpPr txBox="1"/>
          <p:nvPr/>
        </p:nvSpPr>
        <p:spPr>
          <a:xfrm rot="21600000">
            <a:off x="2772276" y="2933112"/>
            <a:ext cx="1967268" cy="584775"/>
          </a:xfrm>
          <a:prstGeom prst="rect">
            <a:avLst/>
          </a:prstGeom>
          <a:noFill/>
        </p:spPr>
        <p:txBody>
          <a:bodyPr wrap="square" rtlCol="0">
            <a:spAutoFit/>
          </a:bodyPr>
          <a:lstStyle/>
          <a:p>
            <a:r>
              <a:rPr lang="en-US" sz="1600" dirty="0" smtClean="0"/>
              <a:t>Review Analysis with Subgroups</a:t>
            </a:r>
            <a:endParaRPr lang="en-US" sz="1600" dirty="0"/>
          </a:p>
        </p:txBody>
      </p:sp>
      <p:cxnSp>
        <p:nvCxnSpPr>
          <p:cNvPr id="32" name="Straight Connector 31"/>
          <p:cNvCxnSpPr/>
          <p:nvPr/>
        </p:nvCxnSpPr>
        <p:spPr>
          <a:xfrm flipV="1">
            <a:off x="3566155" y="3531979"/>
            <a:ext cx="1" cy="787471"/>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flipV="1">
            <a:off x="4793711" y="2517549"/>
            <a:ext cx="1" cy="1730643"/>
          </a:xfrm>
          <a:prstGeom prst="line">
            <a:avLst/>
          </a:prstGeom>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rot="21600000">
            <a:off x="7433851" y="2947204"/>
            <a:ext cx="1919129" cy="584775"/>
          </a:xfrm>
          <a:prstGeom prst="rect">
            <a:avLst/>
          </a:prstGeom>
          <a:noFill/>
        </p:spPr>
        <p:txBody>
          <a:bodyPr wrap="square" rtlCol="0">
            <a:spAutoFit/>
          </a:bodyPr>
          <a:lstStyle/>
          <a:p>
            <a:r>
              <a:rPr lang="en-US" sz="1600" dirty="0" smtClean="0"/>
              <a:t>Revised Final Technical Report</a:t>
            </a:r>
            <a:endParaRPr lang="en-US" sz="1600" dirty="0"/>
          </a:p>
        </p:txBody>
      </p:sp>
      <p:sp>
        <p:nvSpPr>
          <p:cNvPr id="40" name="TextBox 39"/>
          <p:cNvSpPr txBox="1"/>
          <p:nvPr/>
        </p:nvSpPr>
        <p:spPr>
          <a:xfrm>
            <a:off x="7683649" y="4654135"/>
            <a:ext cx="1319372" cy="338554"/>
          </a:xfrm>
          <a:prstGeom prst="rect">
            <a:avLst/>
          </a:prstGeom>
          <a:noFill/>
        </p:spPr>
        <p:txBody>
          <a:bodyPr wrap="square" rtlCol="0">
            <a:spAutoFit/>
          </a:bodyPr>
          <a:lstStyle/>
          <a:p>
            <a:r>
              <a:rPr lang="en-US" sz="1600" dirty="0" smtClean="0"/>
              <a:t>November 20</a:t>
            </a:r>
            <a:endParaRPr lang="en-US" sz="1600" dirty="0"/>
          </a:p>
        </p:txBody>
      </p:sp>
      <p:sp>
        <p:nvSpPr>
          <p:cNvPr id="41" name="Oval 40"/>
          <p:cNvSpPr/>
          <p:nvPr/>
        </p:nvSpPr>
        <p:spPr>
          <a:xfrm>
            <a:off x="8176813" y="4248192"/>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4677248" y="5218532"/>
            <a:ext cx="4040779" cy="1077218"/>
          </a:xfrm>
          <a:prstGeom prst="rect">
            <a:avLst/>
          </a:prstGeom>
          <a:solidFill>
            <a:schemeClr val="accent1"/>
          </a:solidFill>
        </p:spPr>
        <p:txBody>
          <a:bodyPr wrap="square" rtlCol="0">
            <a:spAutoFit/>
          </a:bodyPr>
          <a:lstStyle/>
          <a:p>
            <a:r>
              <a:rPr lang="en-US" sz="1600" b="1" dirty="0" smtClean="0">
                <a:solidFill>
                  <a:schemeClr val="bg1"/>
                </a:solidFill>
              </a:rPr>
              <a:t>Presentations to Policy Boards/Committees</a:t>
            </a:r>
          </a:p>
          <a:p>
            <a:r>
              <a:rPr lang="en-US" sz="1600" b="1" dirty="0" smtClean="0">
                <a:solidFill>
                  <a:schemeClr val="bg1"/>
                </a:solidFill>
              </a:rPr>
              <a:t>(</a:t>
            </a:r>
            <a:r>
              <a:rPr lang="en-US" sz="1600" b="1" dirty="0">
                <a:solidFill>
                  <a:schemeClr val="bg1"/>
                </a:solidFill>
              </a:rPr>
              <a:t>TPB, MWAQC, </a:t>
            </a:r>
            <a:r>
              <a:rPr lang="en-US" sz="1600" b="1" dirty="0" smtClean="0">
                <a:solidFill>
                  <a:schemeClr val="bg1"/>
                </a:solidFill>
              </a:rPr>
              <a:t>CEEPC, COG) </a:t>
            </a:r>
          </a:p>
          <a:p>
            <a:r>
              <a:rPr lang="en-US" sz="1600" b="1" dirty="0" smtClean="0">
                <a:solidFill>
                  <a:schemeClr val="bg1"/>
                </a:solidFill>
              </a:rPr>
              <a:t>September, October, December 2015</a:t>
            </a:r>
          </a:p>
          <a:p>
            <a:r>
              <a:rPr lang="en-US" sz="1600" b="1" dirty="0" smtClean="0">
                <a:solidFill>
                  <a:schemeClr val="bg1"/>
                </a:solidFill>
              </a:rPr>
              <a:t>January 2016</a:t>
            </a:r>
            <a:endParaRPr lang="en-US" sz="1600" b="1" dirty="0">
              <a:solidFill>
                <a:schemeClr val="bg1"/>
              </a:solidFill>
            </a:endParaRPr>
          </a:p>
        </p:txBody>
      </p:sp>
      <p:sp>
        <p:nvSpPr>
          <p:cNvPr id="43" name="Oval 42"/>
          <p:cNvSpPr/>
          <p:nvPr/>
        </p:nvSpPr>
        <p:spPr>
          <a:xfrm>
            <a:off x="5708655" y="4177228"/>
            <a:ext cx="274320" cy="2873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rot="21600000">
            <a:off x="5020369" y="2722979"/>
            <a:ext cx="2259870" cy="830997"/>
          </a:xfrm>
          <a:prstGeom prst="rect">
            <a:avLst/>
          </a:prstGeom>
          <a:noFill/>
        </p:spPr>
        <p:txBody>
          <a:bodyPr wrap="square" rtlCol="0">
            <a:spAutoFit/>
          </a:bodyPr>
          <a:lstStyle/>
          <a:p>
            <a:r>
              <a:rPr lang="en-US" sz="1600" dirty="0"/>
              <a:t>COG MSWG </a:t>
            </a:r>
            <a:r>
              <a:rPr lang="en-US" sz="1600" dirty="0" smtClean="0"/>
              <a:t>Meeting (Exploration of Goals in WASHCOG Region)</a:t>
            </a:r>
            <a:endParaRPr lang="en-US" sz="1600" dirty="0"/>
          </a:p>
        </p:txBody>
      </p:sp>
      <p:sp>
        <p:nvSpPr>
          <p:cNvPr id="45" name="TextBox 44"/>
          <p:cNvSpPr txBox="1"/>
          <p:nvPr/>
        </p:nvSpPr>
        <p:spPr>
          <a:xfrm>
            <a:off x="5184222" y="4662595"/>
            <a:ext cx="1380001" cy="338554"/>
          </a:xfrm>
          <a:prstGeom prst="rect">
            <a:avLst/>
          </a:prstGeom>
          <a:noFill/>
        </p:spPr>
        <p:txBody>
          <a:bodyPr wrap="square" rtlCol="0">
            <a:spAutoFit/>
          </a:bodyPr>
          <a:lstStyle/>
          <a:p>
            <a:r>
              <a:rPr lang="en-US" sz="1600" dirty="0" smtClean="0"/>
              <a:t>September 25</a:t>
            </a:r>
            <a:endParaRPr lang="en-US" sz="1600" dirty="0"/>
          </a:p>
        </p:txBody>
      </p:sp>
      <p:cxnSp>
        <p:nvCxnSpPr>
          <p:cNvPr id="46" name="Straight Connector 45"/>
          <p:cNvCxnSpPr/>
          <p:nvPr/>
        </p:nvCxnSpPr>
        <p:spPr>
          <a:xfrm flipH="1" flipV="1">
            <a:off x="5845815" y="3479164"/>
            <a:ext cx="1" cy="74495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68243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Process for Recommendations</a:t>
            </a:r>
            <a:endParaRPr lang="en-US" dirty="0"/>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0" dirty="0" smtClean="0"/>
              <a:t>Reviewed and refined list of GHG reduction strategies brainstormed by Sector Working Groups. </a:t>
            </a:r>
          </a:p>
          <a:p>
            <a:pPr marL="457200" indent="-457200">
              <a:buFont typeface="+mj-lt"/>
              <a:buAutoNum type="arabicPeriod"/>
            </a:pPr>
            <a:r>
              <a:rPr lang="en-US" sz="2400" b="0" dirty="0" smtClean="0"/>
              <a:t>Performed qualitative analysis on strategies, identifying reduction potential, timeframe for implementation, and co-benefits, to name a few.</a:t>
            </a:r>
          </a:p>
          <a:p>
            <a:pPr marL="457200" indent="-457200">
              <a:buFont typeface="+mj-lt"/>
              <a:buAutoNum type="arabicPeriod"/>
            </a:pPr>
            <a:r>
              <a:rPr lang="en-US" sz="2400" b="0" dirty="0" smtClean="0"/>
              <a:t>Accepted public comment on strategies through COG website.</a:t>
            </a:r>
          </a:p>
          <a:p>
            <a:pPr marL="457200" indent="-457200">
              <a:buFont typeface="+mj-lt"/>
              <a:buAutoNum type="arabicPeriod"/>
            </a:pPr>
            <a:r>
              <a:rPr lang="en-US" sz="2400" b="0" dirty="0" smtClean="0"/>
              <a:t>Incorporated feedback, </a:t>
            </a:r>
            <a:r>
              <a:rPr lang="en-US" sz="2400" dirty="0" smtClean="0">
                <a:solidFill>
                  <a:schemeClr val="accent1"/>
                </a:solidFill>
              </a:rPr>
              <a:t>grouped/bundled</a:t>
            </a:r>
            <a:r>
              <a:rPr lang="en-US" sz="2400" b="0" dirty="0" smtClean="0"/>
              <a:t> and prioritized strategies for analysis.</a:t>
            </a:r>
          </a:p>
        </p:txBody>
      </p:sp>
    </p:spTree>
    <p:extLst>
      <p:ext uri="{BB962C8B-B14F-4D97-AF65-F5344CB8AC3E}">
        <p14:creationId xmlns:p14="http://schemas.microsoft.com/office/powerpoint/2010/main" val="601042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508" y="380130"/>
            <a:ext cx="8585200" cy="504825"/>
          </a:xfrm>
        </p:spPr>
        <p:txBody>
          <a:bodyPr>
            <a:normAutofit fontScale="90000"/>
          </a:bodyPr>
          <a:lstStyle/>
          <a:p>
            <a:r>
              <a:rPr lang="en-US" dirty="0" smtClean="0"/>
              <a:t>GHG Reduction Strategies</a:t>
            </a:r>
            <a:endParaRPr lang="en-US" dirty="0"/>
          </a:p>
        </p:txBody>
      </p:sp>
      <p:graphicFrame>
        <p:nvGraphicFramePr>
          <p:cNvPr id="20" name="Table 19"/>
          <p:cNvGraphicFramePr>
            <a:graphicFrameLocks noGrp="1"/>
          </p:cNvGraphicFramePr>
          <p:nvPr>
            <p:extLst>
              <p:ext uri="{D42A27DB-BD31-4B8C-83A1-F6EECF244321}">
                <p14:modId xmlns:p14="http://schemas.microsoft.com/office/powerpoint/2010/main" val="183639653"/>
              </p:ext>
            </p:extLst>
          </p:nvPr>
        </p:nvGraphicFramePr>
        <p:xfrm>
          <a:off x="4560763" y="980973"/>
          <a:ext cx="4375354" cy="5542537"/>
        </p:xfrm>
        <a:graphic>
          <a:graphicData uri="http://schemas.openxmlformats.org/drawingml/2006/table">
            <a:tbl>
              <a:tblPr firstRow="1" bandRow="1">
                <a:tableStyleId>{5C22544A-7EE6-4342-B048-85BDC9FD1C3A}</a:tableStyleId>
              </a:tblPr>
              <a:tblGrid>
                <a:gridCol w="4375354"/>
              </a:tblGrid>
              <a:tr h="357017">
                <a:tc>
                  <a:txBody>
                    <a:bodyPr/>
                    <a:lstStyle/>
                    <a:p>
                      <a:r>
                        <a:rPr lang="en-US" sz="1800" dirty="0" smtClean="0"/>
                        <a:t>Transportation  and Land Use Strategies</a:t>
                      </a:r>
                      <a:endParaRPr lang="en-US" sz="1800" dirty="0"/>
                    </a:p>
                  </a:txBody>
                  <a:tcPr>
                    <a:solidFill>
                      <a:srgbClr val="00B050"/>
                    </a:solidFill>
                  </a:tcPr>
                </a:tc>
              </a:tr>
              <a:tr h="560256">
                <a:tc>
                  <a:txBody>
                    <a:bodyPr/>
                    <a:lstStyle/>
                    <a:p>
                      <a:pPr marL="0" marR="0">
                        <a:lnSpc>
                          <a:spcPct val="107000"/>
                        </a:lnSpc>
                        <a:spcBef>
                          <a:spcPts val="0"/>
                        </a:spcBef>
                        <a:spcAft>
                          <a:spcPts val="0"/>
                        </a:spcAft>
                      </a:pPr>
                      <a:r>
                        <a:rPr lang="en-US" sz="1800" dirty="0" smtClean="0">
                          <a:effectLst/>
                        </a:rPr>
                        <a:t>TLU-1</a:t>
                      </a:r>
                      <a:r>
                        <a:rPr lang="en-US" sz="1800" dirty="0">
                          <a:effectLst/>
                        </a:rPr>
                        <a:t>:  </a:t>
                      </a:r>
                      <a:r>
                        <a:rPr lang="en-US" sz="1800" kern="1200" dirty="0" smtClean="0">
                          <a:solidFill>
                            <a:schemeClr val="dk1"/>
                          </a:solidFill>
                          <a:effectLst/>
                          <a:latin typeface="+mn-lt"/>
                          <a:ea typeface="+mn-ea"/>
                          <a:cs typeface="+mn-cs"/>
                        </a:rPr>
                        <a:t>Increase Urban Tree Canopy and Land Stewardship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846738">
                <a:tc>
                  <a:txBody>
                    <a:bodyPr/>
                    <a:lstStyle/>
                    <a:p>
                      <a:pPr marL="0" marR="0">
                        <a:lnSpc>
                          <a:spcPct val="107000"/>
                        </a:lnSpc>
                        <a:spcBef>
                          <a:spcPts val="0"/>
                        </a:spcBef>
                        <a:spcAft>
                          <a:spcPts val="0"/>
                        </a:spcAft>
                      </a:pPr>
                      <a:r>
                        <a:rPr lang="en-US" sz="1800" dirty="0" smtClean="0">
                          <a:effectLst/>
                        </a:rPr>
                        <a:t>TLU-2</a:t>
                      </a:r>
                      <a:r>
                        <a:rPr lang="en-US" sz="1800" dirty="0">
                          <a:effectLst/>
                        </a:rPr>
                        <a:t>: </a:t>
                      </a:r>
                      <a:r>
                        <a:rPr lang="en-US" sz="1800" kern="1200" dirty="0" smtClean="0">
                          <a:solidFill>
                            <a:schemeClr val="dk1"/>
                          </a:solidFill>
                          <a:effectLst/>
                          <a:latin typeface="+mn-lt"/>
                          <a:ea typeface="+mn-ea"/>
                          <a:cs typeface="+mn-cs"/>
                        </a:rPr>
                        <a:t>Sustainable Development Patterns &amp; Urban Design (including Enhancements for Non-motorized Modes)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560256">
                <a:tc>
                  <a:txBody>
                    <a:bodyPr/>
                    <a:lstStyle/>
                    <a:p>
                      <a:pPr marL="0" marR="0">
                        <a:lnSpc>
                          <a:spcPct val="107000"/>
                        </a:lnSpc>
                        <a:spcBef>
                          <a:spcPts val="0"/>
                        </a:spcBef>
                        <a:spcAft>
                          <a:spcPts val="0"/>
                        </a:spcAft>
                      </a:pPr>
                      <a:r>
                        <a:rPr lang="en-US" sz="1800" dirty="0" smtClean="0">
                          <a:effectLst/>
                        </a:rPr>
                        <a:t>TLU-3</a:t>
                      </a:r>
                      <a:r>
                        <a:rPr lang="en-US" sz="1800" dirty="0">
                          <a:effectLst/>
                        </a:rPr>
                        <a:t>: </a:t>
                      </a:r>
                      <a:r>
                        <a:rPr lang="en-US" sz="1800" kern="1200" dirty="0" smtClean="0">
                          <a:solidFill>
                            <a:schemeClr val="dk1"/>
                          </a:solidFill>
                          <a:effectLst/>
                          <a:latin typeface="+mn-lt"/>
                          <a:ea typeface="+mn-ea"/>
                          <a:cs typeface="+mn-cs"/>
                        </a:rPr>
                        <a:t>Improve Fuel Economy of Light-duty Vehicle Fleet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560256">
                <a:tc>
                  <a:txBody>
                    <a:bodyPr/>
                    <a:lstStyle/>
                    <a:p>
                      <a:pPr marL="0" marR="0">
                        <a:lnSpc>
                          <a:spcPct val="107000"/>
                        </a:lnSpc>
                        <a:spcBef>
                          <a:spcPts val="0"/>
                        </a:spcBef>
                        <a:spcAft>
                          <a:spcPts val="0"/>
                        </a:spcAft>
                      </a:pPr>
                      <a:r>
                        <a:rPr lang="en-US" sz="1800" dirty="0" smtClean="0">
                          <a:effectLst/>
                        </a:rPr>
                        <a:t>TLU-4</a:t>
                      </a:r>
                      <a:r>
                        <a:rPr lang="en-US" sz="1800" dirty="0">
                          <a:effectLst/>
                        </a:rPr>
                        <a:t>: </a:t>
                      </a:r>
                      <a:r>
                        <a:rPr lang="en-US" sz="1800" kern="1200" dirty="0" smtClean="0">
                          <a:solidFill>
                            <a:schemeClr val="dk1"/>
                          </a:solidFill>
                          <a:effectLst/>
                          <a:latin typeface="+mn-lt"/>
                          <a:ea typeface="+mn-ea"/>
                          <a:cs typeface="+mn-cs"/>
                        </a:rPr>
                        <a:t>Increase Alternative Fuels in Public Sector Fleets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TLU-5: </a:t>
                      </a:r>
                      <a:r>
                        <a:rPr lang="en-US" sz="1800" kern="1200" dirty="0" smtClean="0">
                          <a:solidFill>
                            <a:schemeClr val="dk1"/>
                          </a:solidFill>
                          <a:effectLst/>
                          <a:latin typeface="+mn-lt"/>
                          <a:ea typeface="+mn-ea"/>
                          <a:cs typeface="+mn-cs"/>
                        </a:rPr>
                        <a:t>Clean Freight Technologies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TLU-6: </a:t>
                      </a:r>
                      <a:r>
                        <a:rPr lang="en-US" sz="1800" kern="1200" dirty="0" smtClean="0">
                          <a:solidFill>
                            <a:schemeClr val="dk1"/>
                          </a:solidFill>
                          <a:effectLst/>
                          <a:latin typeface="+mn-lt"/>
                          <a:ea typeface="+mn-ea"/>
                          <a:cs typeface="+mn-cs"/>
                        </a:rPr>
                        <a:t>Low Carbon Fuel Standard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TLU-7: </a:t>
                      </a:r>
                      <a:r>
                        <a:rPr lang="en-US" sz="1800" kern="1200" dirty="0" smtClean="0">
                          <a:solidFill>
                            <a:schemeClr val="dk1"/>
                          </a:solidFill>
                          <a:effectLst/>
                          <a:latin typeface="+mn-lt"/>
                          <a:ea typeface="+mn-ea"/>
                          <a:cs typeface="+mn-cs"/>
                        </a:rPr>
                        <a:t>Enhance System Operations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TLU-8: </a:t>
                      </a:r>
                      <a:r>
                        <a:rPr lang="en-US" sz="1800" kern="1200" dirty="0" smtClean="0">
                          <a:solidFill>
                            <a:schemeClr val="dk1"/>
                          </a:solidFill>
                          <a:effectLst/>
                          <a:latin typeface="+mn-lt"/>
                          <a:ea typeface="+mn-ea"/>
                          <a:cs typeface="+mn-cs"/>
                        </a:rPr>
                        <a:t>Reduce Speeding on Freeways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TLU-9: </a:t>
                      </a:r>
                      <a:r>
                        <a:rPr lang="en-US" sz="1800" kern="1200" dirty="0" smtClean="0">
                          <a:solidFill>
                            <a:schemeClr val="dk1"/>
                          </a:solidFill>
                          <a:effectLst/>
                          <a:latin typeface="+mn-lt"/>
                          <a:ea typeface="+mn-ea"/>
                          <a:cs typeface="+mn-cs"/>
                        </a:rPr>
                        <a:t>Travel Demand Management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TLU-10: </a:t>
                      </a:r>
                      <a:r>
                        <a:rPr lang="en-US" sz="1800" kern="1200" dirty="0" smtClean="0">
                          <a:solidFill>
                            <a:schemeClr val="dk1"/>
                          </a:solidFill>
                          <a:effectLst/>
                          <a:latin typeface="+mn-lt"/>
                          <a:ea typeface="+mn-ea"/>
                          <a:cs typeface="+mn-cs"/>
                        </a:rPr>
                        <a:t>Transit Enhancements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TLU-11: </a:t>
                      </a:r>
                      <a:r>
                        <a:rPr lang="en-US" sz="1800" kern="1200" dirty="0" smtClean="0">
                          <a:solidFill>
                            <a:schemeClr val="dk1"/>
                          </a:solidFill>
                          <a:effectLst/>
                          <a:latin typeface="+mn-lt"/>
                          <a:ea typeface="+mn-ea"/>
                          <a:cs typeface="+mn-cs"/>
                        </a:rPr>
                        <a:t>Transit Incentives / Fare Reductions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r h="316913">
                <a:tc>
                  <a:txBody>
                    <a:bodyPr/>
                    <a:lstStyle/>
                    <a:p>
                      <a:pPr marL="0" marR="0">
                        <a:lnSpc>
                          <a:spcPct val="107000"/>
                        </a:lnSpc>
                        <a:spcBef>
                          <a:spcPts val="0"/>
                        </a:spcBef>
                        <a:spcAft>
                          <a:spcPts val="0"/>
                        </a:spcAft>
                      </a:pPr>
                      <a:r>
                        <a:rPr lang="en-US" sz="1800" dirty="0" smtClean="0">
                          <a:effectLst/>
                        </a:rPr>
                        <a:t>TLU-12: </a:t>
                      </a:r>
                      <a:r>
                        <a:rPr lang="en-US" sz="1800" kern="1200" dirty="0" smtClean="0">
                          <a:solidFill>
                            <a:schemeClr val="dk1"/>
                          </a:solidFill>
                          <a:effectLst/>
                          <a:latin typeface="+mn-lt"/>
                          <a:ea typeface="+mn-ea"/>
                          <a:cs typeface="+mn-cs"/>
                        </a:rPr>
                        <a:t>Road Pricing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solidFill>
                      <a:srgbClr val="CCFF99"/>
                    </a:solidFill>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728243645"/>
              </p:ext>
            </p:extLst>
          </p:nvPr>
        </p:nvGraphicFramePr>
        <p:xfrm>
          <a:off x="77300" y="998388"/>
          <a:ext cx="4375354" cy="5448427"/>
        </p:xfrm>
        <a:graphic>
          <a:graphicData uri="http://schemas.openxmlformats.org/drawingml/2006/table">
            <a:tbl>
              <a:tblPr firstRow="1" bandRow="1">
                <a:tableStyleId>{3C2FFA5D-87B4-456A-9821-1D502468CF0F}</a:tableStyleId>
              </a:tblPr>
              <a:tblGrid>
                <a:gridCol w="4375354"/>
              </a:tblGrid>
              <a:tr h="274484">
                <a:tc>
                  <a:txBody>
                    <a:bodyPr/>
                    <a:lstStyle/>
                    <a:p>
                      <a:r>
                        <a:rPr lang="en-US" sz="1800" dirty="0" smtClean="0"/>
                        <a:t>Energy and Built Environment Strategies</a:t>
                      </a:r>
                      <a:endParaRPr lang="en-US" sz="18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r>
              <a:tr h="370840">
                <a:tc>
                  <a:txBody>
                    <a:bodyPr/>
                    <a:lstStyle/>
                    <a:p>
                      <a:pPr marL="0" marR="0">
                        <a:lnSpc>
                          <a:spcPct val="107000"/>
                        </a:lnSpc>
                        <a:spcBef>
                          <a:spcPts val="0"/>
                        </a:spcBef>
                        <a:spcAft>
                          <a:spcPts val="0"/>
                        </a:spcAft>
                      </a:pPr>
                      <a:r>
                        <a:rPr lang="en-US" sz="1800" dirty="0" smtClean="0">
                          <a:effectLst/>
                        </a:rPr>
                        <a:t>EBE-1</a:t>
                      </a:r>
                      <a:r>
                        <a:rPr lang="en-US" sz="1800" dirty="0">
                          <a:effectLst/>
                        </a:rPr>
                        <a:t>:  </a:t>
                      </a:r>
                      <a:r>
                        <a:rPr lang="en-US" sz="1800" kern="1200" dirty="0" smtClean="0">
                          <a:solidFill>
                            <a:schemeClr val="dk1"/>
                          </a:solidFill>
                          <a:effectLst/>
                          <a:latin typeface="+mn-lt"/>
                          <a:ea typeface="+mn-ea"/>
                          <a:cs typeface="+mn-cs"/>
                        </a:rPr>
                        <a:t>Existing Buildings - Energy and water performance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EBE-2</a:t>
                      </a:r>
                      <a:r>
                        <a:rPr lang="en-US" sz="1800" dirty="0">
                          <a:effectLst/>
                        </a:rPr>
                        <a:t>: </a:t>
                      </a:r>
                      <a:r>
                        <a:rPr lang="en-US" sz="1800" kern="1200" dirty="0" smtClean="0">
                          <a:solidFill>
                            <a:schemeClr val="dk1"/>
                          </a:solidFill>
                          <a:effectLst/>
                          <a:latin typeface="+mn-lt"/>
                          <a:ea typeface="+mn-ea"/>
                          <a:cs typeface="+mn-cs"/>
                        </a:rPr>
                        <a:t>Building-level renewables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EBE-3</a:t>
                      </a:r>
                      <a:r>
                        <a:rPr lang="en-US" sz="1800" dirty="0">
                          <a:effectLst/>
                        </a:rPr>
                        <a:t>: </a:t>
                      </a:r>
                      <a:r>
                        <a:rPr lang="en-US" sz="1800" kern="1200" dirty="0" smtClean="0">
                          <a:solidFill>
                            <a:schemeClr val="dk1"/>
                          </a:solidFill>
                          <a:effectLst/>
                          <a:latin typeface="+mn-lt"/>
                          <a:ea typeface="+mn-ea"/>
                          <a:cs typeface="+mn-cs"/>
                        </a:rPr>
                        <a:t>Encourage development in activity centers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EBE-4</a:t>
                      </a:r>
                      <a:r>
                        <a:rPr lang="en-US" sz="1800" dirty="0">
                          <a:effectLst/>
                        </a:rPr>
                        <a:t>: </a:t>
                      </a:r>
                      <a:r>
                        <a:rPr lang="en-US" sz="1800" kern="1200" dirty="0" smtClean="0">
                          <a:solidFill>
                            <a:schemeClr val="dk1"/>
                          </a:solidFill>
                          <a:effectLst/>
                          <a:latin typeface="+mn-lt"/>
                          <a:ea typeface="+mn-ea"/>
                          <a:cs typeface="+mn-cs"/>
                        </a:rPr>
                        <a:t>New Buildings - Energy and water performance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EBE-5: </a:t>
                      </a:r>
                      <a:r>
                        <a:rPr lang="en-US" sz="1800" kern="1200" dirty="0" smtClean="0">
                          <a:solidFill>
                            <a:schemeClr val="dk1"/>
                          </a:solidFill>
                          <a:effectLst/>
                          <a:latin typeface="+mn-lt"/>
                          <a:ea typeface="+mn-ea"/>
                          <a:cs typeface="+mn-cs"/>
                        </a:rPr>
                        <a:t>Infrastructure – Energy and water performance and increase renewable energy use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EBE-6: </a:t>
                      </a:r>
                      <a:r>
                        <a:rPr lang="en-US" sz="1800" kern="1200" dirty="0" smtClean="0">
                          <a:solidFill>
                            <a:schemeClr val="dk1"/>
                          </a:solidFill>
                          <a:effectLst/>
                          <a:latin typeface="+mn-lt"/>
                          <a:ea typeface="+mn-ea"/>
                          <a:cs typeface="+mn-cs"/>
                        </a:rPr>
                        <a:t>Reduction in power sector emissions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EBE-7: </a:t>
                      </a:r>
                      <a:r>
                        <a:rPr lang="en-US" sz="1800" kern="1200" dirty="0" smtClean="0">
                          <a:solidFill>
                            <a:schemeClr val="dk1"/>
                          </a:solidFill>
                          <a:effectLst/>
                          <a:latin typeface="+mn-lt"/>
                          <a:ea typeface="+mn-ea"/>
                          <a:cs typeface="+mn-cs"/>
                        </a:rPr>
                        <a:t>Reduction in gas pipeline leaks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EBE-8: </a:t>
                      </a:r>
                      <a:r>
                        <a:rPr lang="en-US" sz="1800" kern="1200" dirty="0" smtClean="0">
                          <a:solidFill>
                            <a:schemeClr val="dk1"/>
                          </a:solidFill>
                          <a:effectLst/>
                          <a:latin typeface="+mn-lt"/>
                          <a:ea typeface="+mn-ea"/>
                          <a:cs typeface="+mn-cs"/>
                        </a:rPr>
                        <a:t>Reduction in municipal solid waste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EBE-9: </a:t>
                      </a:r>
                      <a:r>
                        <a:rPr lang="en-US" sz="1800" kern="1200" dirty="0" smtClean="0">
                          <a:solidFill>
                            <a:schemeClr val="dk1"/>
                          </a:solidFill>
                          <a:effectLst/>
                          <a:latin typeface="+mn-lt"/>
                          <a:ea typeface="+mn-ea"/>
                          <a:cs typeface="+mn-cs"/>
                        </a:rPr>
                        <a:t>Reduction in emissions from non-road engines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r h="370840">
                <a:tc>
                  <a:txBody>
                    <a:bodyPr/>
                    <a:lstStyle/>
                    <a:p>
                      <a:pPr marL="0" marR="0">
                        <a:lnSpc>
                          <a:spcPct val="107000"/>
                        </a:lnSpc>
                        <a:spcBef>
                          <a:spcPts val="0"/>
                        </a:spcBef>
                        <a:spcAft>
                          <a:spcPts val="0"/>
                        </a:spcAft>
                      </a:pPr>
                      <a:r>
                        <a:rPr lang="en-US" sz="1800" dirty="0" smtClean="0">
                          <a:effectLst/>
                        </a:rPr>
                        <a:t>EBE-10: </a:t>
                      </a:r>
                      <a:r>
                        <a:rPr lang="en-US" sz="1800" kern="1200" dirty="0" smtClean="0">
                          <a:solidFill>
                            <a:schemeClr val="dk1"/>
                          </a:solidFill>
                          <a:effectLst/>
                          <a:latin typeface="+mn-lt"/>
                          <a:ea typeface="+mn-ea"/>
                          <a:cs typeface="+mn-cs"/>
                        </a:rPr>
                        <a:t>Educate and motivate public</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1961" marR="41961"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CECFF"/>
                    </a:solidFill>
                  </a:tcPr>
                </a:tc>
              </a:tr>
            </a:tbl>
          </a:graphicData>
        </a:graphic>
      </p:graphicFrame>
    </p:spTree>
    <p:extLst>
      <p:ext uri="{BB962C8B-B14F-4D97-AF65-F5344CB8AC3E}">
        <p14:creationId xmlns:p14="http://schemas.microsoft.com/office/powerpoint/2010/main" val="2680870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508" y="380130"/>
            <a:ext cx="8585200" cy="504825"/>
          </a:xfrm>
        </p:spPr>
        <p:txBody>
          <a:bodyPr>
            <a:normAutofit fontScale="90000"/>
          </a:bodyPr>
          <a:lstStyle/>
          <a:p>
            <a:r>
              <a:rPr lang="en-US" dirty="0" smtClean="0"/>
              <a:t>GHG Reduction Strategies- Synergies</a:t>
            </a:r>
            <a:endParaRPr lang="en-US" dirty="0"/>
          </a:p>
        </p:txBody>
      </p:sp>
      <p:sp>
        <p:nvSpPr>
          <p:cNvPr id="3" name="Rectangle 2"/>
          <p:cNvSpPr/>
          <p:nvPr/>
        </p:nvSpPr>
        <p:spPr>
          <a:xfrm>
            <a:off x="116112" y="2061032"/>
            <a:ext cx="3033488" cy="769257"/>
          </a:xfrm>
          <a:prstGeom prst="rect">
            <a:avLst/>
          </a:prstGeom>
          <a:solidFill>
            <a:schemeClr val="accent1">
              <a:lumMod val="20000"/>
              <a:lumOff val="8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EBE-1:  Existing Buildings - Energy and water </a:t>
            </a:r>
            <a:r>
              <a:rPr lang="en-US" b="1" dirty="0" smtClean="0">
                <a:solidFill>
                  <a:schemeClr val="tx1"/>
                </a:solidFill>
              </a:rPr>
              <a:t>performance</a:t>
            </a:r>
            <a:endParaRPr lang="en-US"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116113" y="4174838"/>
            <a:ext cx="3033487" cy="769257"/>
          </a:xfrm>
          <a:prstGeom prst="rect">
            <a:avLst/>
          </a:prstGeom>
          <a:solidFill>
            <a:schemeClr val="accent1">
              <a:lumMod val="20000"/>
              <a:lumOff val="8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US" b="1" dirty="0">
                <a:solidFill>
                  <a:schemeClr val="tx1"/>
                </a:solidFill>
              </a:rPr>
              <a:t>EBE-9: Reduction in emissions from non-road </a:t>
            </a:r>
            <a:r>
              <a:rPr lang="en-US" b="1" dirty="0" smtClean="0">
                <a:solidFill>
                  <a:schemeClr val="tx1"/>
                </a:solidFill>
              </a:rPr>
              <a:t>engines</a:t>
            </a:r>
            <a:endParaRPr lang="en-US"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5948615" y="2800931"/>
            <a:ext cx="3018972" cy="1458676"/>
          </a:xfrm>
          <a:prstGeom prst="rect">
            <a:avLst/>
          </a:prstGeom>
          <a:solidFill>
            <a:srgbClr val="CCFF99"/>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US" b="1" dirty="0">
                <a:solidFill>
                  <a:schemeClr val="tx1"/>
                </a:solidFill>
              </a:rPr>
              <a:t>TLU-2: Sustainable Development Patterns &amp; Urban Design (including Enhancements for Non-motorized Modes</a:t>
            </a:r>
            <a:r>
              <a:rPr lang="en-US" b="1" dirty="0" smtClean="0">
                <a:solidFill>
                  <a:schemeClr val="tx1"/>
                </a:solidFill>
              </a:rPr>
              <a:t>)</a:t>
            </a:r>
            <a:endParaRPr lang="en-US"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Left-Right Arrow 8"/>
          <p:cNvSpPr/>
          <p:nvPr/>
        </p:nvSpPr>
        <p:spPr>
          <a:xfrm>
            <a:off x="3504089" y="3058562"/>
            <a:ext cx="2090037" cy="870851"/>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ntent Placeholder 2"/>
          <p:cNvSpPr>
            <a:spLocks noGrp="1"/>
          </p:cNvSpPr>
          <p:nvPr>
            <p:ph idx="1"/>
          </p:nvPr>
        </p:nvSpPr>
        <p:spPr>
          <a:xfrm>
            <a:off x="308438" y="986971"/>
            <a:ext cx="8585200" cy="972458"/>
          </a:xfrm>
        </p:spPr>
        <p:txBody>
          <a:bodyPr/>
          <a:lstStyle/>
          <a:p>
            <a:pPr marL="182880" indent="-182880">
              <a:buFont typeface="Wingdings" pitchFamily="2" charset="2"/>
              <a:buChar char="§"/>
            </a:pPr>
            <a:r>
              <a:rPr lang="en-US" sz="2000" dirty="0" smtClean="0">
                <a:solidFill>
                  <a:schemeClr val="tx1"/>
                </a:solidFill>
              </a:rPr>
              <a:t>Coordinated analysis will take place to account for overlap across sectors</a:t>
            </a:r>
            <a:endParaRPr lang="en-US" sz="2000" dirty="0">
              <a:solidFill>
                <a:schemeClr val="tx1"/>
              </a:solidFill>
            </a:endParaRPr>
          </a:p>
        </p:txBody>
      </p:sp>
      <p:sp>
        <p:nvSpPr>
          <p:cNvPr id="10" name="Rectangle 9"/>
          <p:cNvSpPr/>
          <p:nvPr/>
        </p:nvSpPr>
        <p:spPr>
          <a:xfrm>
            <a:off x="58056" y="1799769"/>
            <a:ext cx="9027888" cy="346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US" sz="2000" b="1" dirty="0">
              <a:solidFill>
                <a:schemeClr val="tx1"/>
              </a:solidFill>
            </a:endParaRPr>
          </a:p>
        </p:txBody>
      </p:sp>
      <p:sp>
        <p:nvSpPr>
          <p:cNvPr id="21" name="Rectangle 20"/>
          <p:cNvSpPr/>
          <p:nvPr/>
        </p:nvSpPr>
        <p:spPr>
          <a:xfrm>
            <a:off x="116112" y="2962228"/>
            <a:ext cx="3033488" cy="1063520"/>
          </a:xfrm>
          <a:prstGeom prst="rect">
            <a:avLst/>
          </a:prstGeom>
          <a:solidFill>
            <a:schemeClr val="accent1">
              <a:lumMod val="20000"/>
              <a:lumOff val="80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EBE-3: </a:t>
            </a:r>
            <a:r>
              <a:rPr lang="en-US" b="1" dirty="0">
                <a:solidFill>
                  <a:schemeClr val="dk1"/>
                </a:solidFill>
              </a:rPr>
              <a:t>Encourage development in activity </a:t>
            </a:r>
            <a:r>
              <a:rPr lang="en-US" b="1" dirty="0" smtClean="0">
                <a:solidFill>
                  <a:schemeClr val="dk1"/>
                </a:solidFill>
              </a:rPr>
              <a:t>centers</a:t>
            </a:r>
            <a:endParaRPr lang="en-US" b="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307110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rotWithShape="1">
          <a:blip r:embed="rId2" cstate="print">
            <a:extLst>
              <a:ext uri="{28A0092B-C50C-407E-A947-70E740481C1C}">
                <a14:useLocalDpi xmlns:a14="http://schemas.microsoft.com/office/drawing/2010/main" val="0"/>
              </a:ext>
            </a:extLst>
          </a:blip>
          <a:srcRect b="5555"/>
          <a:stretch/>
        </p:blipFill>
        <p:spPr bwMode="auto">
          <a:xfrm>
            <a:off x="157316" y="2300747"/>
            <a:ext cx="1622323" cy="1071717"/>
          </a:xfrm>
          <a:prstGeom prst="rect">
            <a:avLst/>
          </a:prstGeom>
          <a:ln>
            <a:noFill/>
          </a:ln>
          <a:extLst>
            <a:ext uri="{53640926-AAD7-44D8-BBD7-CCE9431645EC}">
              <a14:shadowObscured xmlns:a14="http://schemas.microsoft.com/office/drawing/2010/main"/>
            </a:ext>
          </a:extLst>
        </p:spPr>
      </p:pic>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165088" y="3470787"/>
            <a:ext cx="1458616" cy="1113524"/>
          </a:xfrm>
          <a:prstGeom prst="rect">
            <a:avLst/>
          </a:prstGeom>
        </p:spPr>
      </p:pic>
      <p:pic>
        <p:nvPicPr>
          <p:cNvPr id="10" name="Picture 9"/>
          <p:cNvPicPr/>
          <p:nvPr/>
        </p:nvPicPr>
        <p:blipFill rotWithShape="1">
          <a:blip r:embed="rId4" cstate="print">
            <a:extLst>
              <a:ext uri="{28A0092B-C50C-407E-A947-70E740481C1C}">
                <a14:useLocalDpi xmlns:a14="http://schemas.microsoft.com/office/drawing/2010/main" val="0"/>
              </a:ext>
            </a:extLst>
          </a:blip>
          <a:srcRect l="11022" r="13536"/>
          <a:stretch/>
        </p:blipFill>
        <p:spPr bwMode="auto">
          <a:xfrm>
            <a:off x="1698273" y="3470787"/>
            <a:ext cx="1270719" cy="1124308"/>
          </a:xfrm>
          <a:prstGeom prst="rect">
            <a:avLst/>
          </a:prstGeom>
          <a:ln>
            <a:noFill/>
          </a:ln>
          <a:extLst>
            <a:ext uri="{53640926-AAD7-44D8-BBD7-CCE9431645EC}">
              <a14:shadowObscured xmlns:a14="http://schemas.microsoft.com/office/drawing/2010/main"/>
            </a:ext>
          </a:extLst>
        </p:spPr>
      </p:pic>
      <p:pic>
        <p:nvPicPr>
          <p:cNvPr id="11" name="Picture 10"/>
          <p:cNvPicPr/>
          <p:nvPr/>
        </p:nvPicPr>
        <p:blipFill>
          <a:blip r:embed="rId5">
            <a:extLst>
              <a:ext uri="{28A0092B-C50C-407E-A947-70E740481C1C}">
                <a14:useLocalDpi xmlns:a14="http://schemas.microsoft.com/office/drawing/2010/main" val="0"/>
              </a:ext>
            </a:extLst>
          </a:blip>
          <a:srcRect/>
          <a:stretch>
            <a:fillRect/>
          </a:stretch>
        </p:blipFill>
        <p:spPr bwMode="auto">
          <a:xfrm>
            <a:off x="169034" y="4650659"/>
            <a:ext cx="2819972" cy="1818967"/>
          </a:xfrm>
          <a:prstGeom prst="rect">
            <a:avLst/>
          </a:prstGeom>
          <a:noFill/>
        </p:spPr>
      </p:pic>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158300" y="116021"/>
            <a:ext cx="2771713" cy="2090529"/>
          </a:xfrm>
          <a:prstGeom prst="rect">
            <a:avLst/>
          </a:prstGeom>
          <a:noFill/>
        </p:spPr>
      </p:pic>
      <p:pic>
        <p:nvPicPr>
          <p:cNvPr id="14" name="Picture 13" descr="C:\Users\17370\Desktop\Templates, Style Guide, Color Palette, Logo\Logos cover\ICF Block.tif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35190" y="2281083"/>
            <a:ext cx="1104655" cy="1104655"/>
          </a:xfrm>
          <a:prstGeom prst="rect">
            <a:avLst/>
          </a:prstGeom>
          <a:noFill/>
          <a:ln>
            <a:noFill/>
          </a:ln>
        </p:spPr>
      </p:pic>
      <p:sp>
        <p:nvSpPr>
          <p:cNvPr id="4" name="Title 3"/>
          <p:cNvSpPr>
            <a:spLocks noGrp="1"/>
          </p:cNvSpPr>
          <p:nvPr>
            <p:ph type="title"/>
          </p:nvPr>
        </p:nvSpPr>
        <p:spPr/>
        <p:txBody>
          <a:bodyPr>
            <a:normAutofit fontScale="90000"/>
          </a:bodyPr>
          <a:lstStyle/>
          <a:p>
            <a:pPr lvl="0"/>
            <a:r>
              <a:rPr lang="en-US" dirty="0">
                <a:solidFill>
                  <a:srgbClr val="757561"/>
                </a:solidFill>
              </a:rPr>
              <a:t>Energy &amp; Built Environment Strategies</a:t>
            </a:r>
          </a:p>
        </p:txBody>
      </p:sp>
      <p:sp>
        <p:nvSpPr>
          <p:cNvPr id="5" name="Text Placeholder 4"/>
          <p:cNvSpPr>
            <a:spLocks noGrp="1"/>
          </p:cNvSpPr>
          <p:nvPr>
            <p:ph type="body" idx="1"/>
          </p:nvPr>
        </p:nvSpPr>
        <p:spPr/>
        <p:txBody>
          <a:bodyPr/>
          <a:lstStyle/>
          <a:p>
            <a:r>
              <a:rPr lang="en-US" dirty="0" smtClean="0"/>
              <a:t>Bill Prindle, ICF</a:t>
            </a:r>
            <a:endParaRPr lang="en-US" dirty="0"/>
          </a:p>
        </p:txBody>
      </p:sp>
    </p:spTree>
    <p:extLst>
      <p:ext uri="{BB962C8B-B14F-4D97-AF65-F5344CB8AC3E}">
        <p14:creationId xmlns:p14="http://schemas.microsoft.com/office/powerpoint/2010/main" val="30339206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Overall Analysis Considerations</a:t>
            </a:r>
            <a:endParaRPr lang="en-US" dirty="0"/>
          </a:p>
        </p:txBody>
      </p:sp>
      <p:sp>
        <p:nvSpPr>
          <p:cNvPr id="3" name="Content Placeholder 2"/>
          <p:cNvSpPr>
            <a:spLocks noGrp="1"/>
          </p:cNvSpPr>
          <p:nvPr>
            <p:ph idx="1"/>
          </p:nvPr>
        </p:nvSpPr>
        <p:spPr/>
        <p:txBody>
          <a:bodyPr>
            <a:normAutofit/>
          </a:bodyPr>
          <a:lstStyle/>
          <a:p>
            <a:r>
              <a:rPr lang="en-US" dirty="0" smtClean="0"/>
              <a:t>Analysis will focus on the Strategy level </a:t>
            </a:r>
          </a:p>
          <a:p>
            <a:pPr lvl="1"/>
            <a:r>
              <a:rPr lang="en-US" dirty="0" smtClean="0"/>
              <a:t>Specific implementation actions will </a:t>
            </a:r>
            <a:r>
              <a:rPr lang="en-US" dirty="0"/>
              <a:t>play important roles in </a:t>
            </a:r>
            <a:r>
              <a:rPr lang="en-US" dirty="0" smtClean="0"/>
              <a:t>implementing the strategies</a:t>
            </a:r>
          </a:p>
          <a:p>
            <a:pPr lvl="1"/>
            <a:r>
              <a:rPr lang="en-US" dirty="0" smtClean="0"/>
              <a:t>Time and budget constraints limit the analysis to sketch modeling—making quantitative estimates based on existing data sources and previous analyses</a:t>
            </a:r>
          </a:p>
          <a:p>
            <a:r>
              <a:rPr lang="en-US" dirty="0" smtClean="0"/>
              <a:t>Sketch modeling will differentiate COG-member actions from Federal </a:t>
            </a:r>
            <a:r>
              <a:rPr lang="en-US" dirty="0"/>
              <a:t>and State </a:t>
            </a:r>
            <a:r>
              <a:rPr lang="en-US" dirty="0" smtClean="0"/>
              <a:t>actions </a:t>
            </a:r>
            <a:endParaRPr lang="en-US" dirty="0"/>
          </a:p>
          <a:p>
            <a:pPr lvl="1"/>
            <a:r>
              <a:rPr lang="en-US" dirty="0" smtClean="0"/>
              <a:t>Estimate incremental impacts of COG-member strategies/action as additional </a:t>
            </a:r>
            <a:r>
              <a:rPr lang="en-US" dirty="0"/>
              <a:t>to Federal CAFE and appliance standards, State CPP plan impacts, etc</a:t>
            </a:r>
            <a:r>
              <a:rPr lang="en-US" dirty="0" smtClean="0"/>
              <a:t>.</a:t>
            </a:r>
          </a:p>
          <a:p>
            <a:r>
              <a:rPr lang="en-US" dirty="0" smtClean="0"/>
              <a:t>Sketch modeling will draw on existing COG-region </a:t>
            </a:r>
            <a:r>
              <a:rPr lang="en-US" dirty="0"/>
              <a:t>datasets</a:t>
            </a:r>
            <a:endParaRPr lang="en-US" dirty="0" smtClean="0"/>
          </a:p>
          <a:p>
            <a:pPr lvl="1"/>
            <a:r>
              <a:rPr lang="en-US" dirty="0" smtClean="0"/>
              <a:t>ICF analyses for PEPCO, Dominion, and Montgomery County</a:t>
            </a:r>
          </a:p>
          <a:p>
            <a:pPr lvl="1"/>
            <a:r>
              <a:rPr lang="en-US" dirty="0" smtClean="0"/>
              <a:t>COG baseline data, including emissions, energy, and related data sources and tools</a:t>
            </a:r>
            <a:endParaRPr lang="en-US" dirty="0"/>
          </a:p>
          <a:p>
            <a:endParaRPr lang="en-US" dirty="0"/>
          </a:p>
          <a:p>
            <a:endParaRPr lang="en-US" dirty="0" smtClean="0"/>
          </a:p>
          <a:p>
            <a:endParaRPr lang="en-US" dirty="0" smtClean="0"/>
          </a:p>
          <a:p>
            <a:pPr marL="0" lvl="1" indent="0">
              <a:buNone/>
            </a:pPr>
            <a:endParaRPr lang="en-US" b="1" i="1" dirty="0" smtClean="0"/>
          </a:p>
        </p:txBody>
      </p:sp>
    </p:spTree>
    <p:extLst>
      <p:ext uri="{BB962C8B-B14F-4D97-AF65-F5344CB8AC3E}">
        <p14:creationId xmlns:p14="http://schemas.microsoft.com/office/powerpoint/2010/main" val="10286013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Examples of Tools/Resources Underlying EBE Sketch Analyses</a:t>
            </a:r>
            <a:endParaRPr lang="en-US" dirty="0"/>
          </a:p>
        </p:txBody>
      </p:sp>
      <p:sp>
        <p:nvSpPr>
          <p:cNvPr id="3" name="Content Placeholder 2"/>
          <p:cNvSpPr>
            <a:spLocks noGrp="1"/>
          </p:cNvSpPr>
          <p:nvPr>
            <p:ph idx="1"/>
          </p:nvPr>
        </p:nvSpPr>
        <p:spPr/>
        <p:txBody>
          <a:bodyPr/>
          <a:lstStyle/>
          <a:p>
            <a:r>
              <a:rPr lang="en-US" dirty="0" smtClean="0"/>
              <a:t>ICF Beacon building simulation platform</a:t>
            </a:r>
          </a:p>
          <a:p>
            <a:r>
              <a:rPr lang="en-US" dirty="0" smtClean="0"/>
              <a:t>ICF Energy Efficiency Planning Model (EEPM)</a:t>
            </a:r>
          </a:p>
          <a:p>
            <a:r>
              <a:rPr lang="en-US" dirty="0" smtClean="0"/>
              <a:t>Pepco DSM potential study</a:t>
            </a:r>
          </a:p>
          <a:p>
            <a:r>
              <a:rPr lang="en-US" dirty="0" smtClean="0"/>
              <a:t>MD utility electric baseline study</a:t>
            </a:r>
          </a:p>
          <a:p>
            <a:r>
              <a:rPr lang="en-US" dirty="0" smtClean="0"/>
              <a:t>Montgomery County Commercial Building Energy Policy Study</a:t>
            </a:r>
          </a:p>
          <a:p>
            <a:endParaRPr lang="en-US" dirty="0" smtClean="0"/>
          </a:p>
          <a:p>
            <a:endParaRPr lang="en-US" dirty="0" smtClean="0"/>
          </a:p>
          <a:p>
            <a:endParaRPr lang="en-US" dirty="0"/>
          </a:p>
        </p:txBody>
      </p:sp>
      <p:pic>
        <p:nvPicPr>
          <p:cNvPr id="5" name="Content Placeholder 3"/>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800" y="1216826"/>
            <a:ext cx="3606800" cy="2110574"/>
          </a:xfrm>
          <a:prstGeom prst="rect">
            <a:avLst/>
          </a:prstGeom>
          <a:noFill/>
        </p:spPr>
      </p:pic>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200" y="4000500"/>
            <a:ext cx="3835400" cy="2186290"/>
          </a:xfrm>
          <a:prstGeom prst="rect">
            <a:avLst/>
          </a:prstGeom>
          <a:noFill/>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2275" y="3959858"/>
            <a:ext cx="3794126" cy="20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2543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Energy and Built Environment Scenarios</a:t>
            </a:r>
            <a:endParaRPr lang="en-US" dirty="0"/>
          </a:p>
        </p:txBody>
      </p:sp>
      <p:graphicFrame>
        <p:nvGraphicFramePr>
          <p:cNvPr id="7" name="Content Placeholder 6"/>
          <p:cNvGraphicFramePr>
            <a:graphicFrameLocks noGrp="1" noChangeAspect="1"/>
          </p:cNvGraphicFramePr>
          <p:nvPr>
            <p:ph idx="1"/>
            <p:extLst>
              <p:ext uri="{D42A27DB-BD31-4B8C-83A1-F6EECF244321}">
                <p14:modId xmlns:p14="http://schemas.microsoft.com/office/powerpoint/2010/main" val="887643606"/>
              </p:ext>
            </p:extLst>
          </p:nvPr>
        </p:nvGraphicFramePr>
        <p:xfrm>
          <a:off x="227013" y="963613"/>
          <a:ext cx="8585200" cy="4876800"/>
        </p:xfrm>
        <a:graphic>
          <a:graphicData uri="http://schemas.openxmlformats.org/drawingml/2006/table">
            <a:tbl>
              <a:tblPr firstRow="1" firstCol="1" bandRow="1">
                <a:tableStyleId>{5C22544A-7EE6-4342-B048-85BDC9FD1C3A}</a:tableStyleId>
              </a:tblPr>
              <a:tblGrid>
                <a:gridCol w="1307516"/>
                <a:gridCol w="801778"/>
                <a:gridCol w="740103"/>
                <a:gridCol w="3022090"/>
                <a:gridCol w="2713713"/>
              </a:tblGrid>
              <a:tr h="384864">
                <a:tc rowSpan="2">
                  <a:txBody>
                    <a:bodyPr/>
                    <a:lstStyle/>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Strategy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gridSpan="2">
                  <a:txBody>
                    <a:bodyPr/>
                    <a:lstStyle/>
                    <a:p>
                      <a:pPr marL="0" marR="0">
                        <a:spcBef>
                          <a:spcPts val="0"/>
                        </a:spcBef>
                        <a:spcAft>
                          <a:spcPts val="0"/>
                        </a:spcAft>
                      </a:pPr>
                      <a:r>
                        <a:rPr lang="en-US" sz="1600" dirty="0">
                          <a:effectLst/>
                        </a:rPr>
                        <a:t>Affected Resource Type</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hMerge="1">
                  <a:txBody>
                    <a:bodyPr/>
                    <a:lstStyle/>
                    <a:p>
                      <a:endParaRPr lang="en-US"/>
                    </a:p>
                  </a:txBody>
                  <a:tcPr/>
                </a:tc>
                <a:tc rowSpan="2">
                  <a:txBody>
                    <a:bodyPr/>
                    <a:lstStyle/>
                    <a:p>
                      <a:pPr marL="0" marR="0">
                        <a:spcBef>
                          <a:spcPts val="0"/>
                        </a:spcBef>
                        <a:spcAft>
                          <a:spcPts val="0"/>
                        </a:spcAft>
                      </a:pPr>
                      <a:r>
                        <a:rPr lang="en-US" sz="1600">
                          <a:effectLst/>
                        </a:rPr>
                        <a:t> </a:t>
                      </a:r>
                    </a:p>
                    <a:p>
                      <a:pPr marL="0" marR="0">
                        <a:spcBef>
                          <a:spcPts val="0"/>
                        </a:spcBef>
                        <a:spcAft>
                          <a:spcPts val="0"/>
                        </a:spcAft>
                      </a:pPr>
                      <a:r>
                        <a:rPr lang="en-US" sz="1600">
                          <a:effectLst/>
                        </a:rPr>
                        <a:t> </a:t>
                      </a:r>
                    </a:p>
                    <a:p>
                      <a:pPr marL="0" marR="0">
                        <a:spcBef>
                          <a:spcPts val="0"/>
                        </a:spcBef>
                        <a:spcAft>
                          <a:spcPts val="0"/>
                        </a:spcAft>
                      </a:pPr>
                      <a:r>
                        <a:rPr lang="en-US" sz="1600">
                          <a:effectLst/>
                        </a:rPr>
                        <a:t> </a:t>
                      </a:r>
                    </a:p>
                    <a:p>
                      <a:pPr marL="0" marR="0">
                        <a:spcBef>
                          <a:spcPts val="0"/>
                        </a:spcBef>
                        <a:spcAft>
                          <a:spcPts val="0"/>
                        </a:spcAft>
                      </a:pPr>
                      <a:r>
                        <a:rPr lang="en-US" sz="1600">
                          <a:effectLst/>
                        </a:rPr>
                        <a:t>Analytic Methodology</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rowSpan="2">
                  <a:txBody>
                    <a:bodyPr/>
                    <a:lstStyle/>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smtClean="0">
                          <a:effectLst/>
                        </a:rPr>
                        <a:t>Scenarios/Level of Aggressiveness</a:t>
                      </a:r>
                      <a:r>
                        <a:rPr lang="en-US" sz="1600" baseline="0" dirty="0" smtClean="0">
                          <a:effectLst/>
                        </a:rPr>
                        <a:t>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r h="384173">
                <a:tc vMerge="1">
                  <a:txBody>
                    <a:bodyPr/>
                    <a:lstStyle/>
                    <a:p>
                      <a:endParaRPr lang="en-US"/>
                    </a:p>
                  </a:txBody>
                  <a:tcPr/>
                </a:tc>
                <a:tc>
                  <a:txBody>
                    <a:bodyPr/>
                    <a:lstStyle/>
                    <a:p>
                      <a:pPr marL="0" marR="0">
                        <a:spcBef>
                          <a:spcPts val="0"/>
                        </a:spcBef>
                        <a:spcAft>
                          <a:spcPts val="600"/>
                        </a:spcAft>
                      </a:pPr>
                      <a:r>
                        <a:rPr lang="en-US" sz="1300" dirty="0">
                          <a:effectLst/>
                        </a:rPr>
                        <a:t>Energy Efficiency</a:t>
                      </a:r>
                      <a:endParaRPr lang="en-US"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300" dirty="0">
                          <a:effectLst/>
                        </a:rPr>
                        <a:t>Energy Supply</a:t>
                      </a:r>
                      <a:endParaRPr lang="en-US"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vMerge="1">
                  <a:txBody>
                    <a:bodyPr/>
                    <a:lstStyle/>
                    <a:p>
                      <a:endParaRPr lang="en-US"/>
                    </a:p>
                  </a:txBody>
                  <a:tcPr/>
                </a:tc>
                <a:tc vMerge="1">
                  <a:txBody>
                    <a:bodyPr/>
                    <a:lstStyle/>
                    <a:p>
                      <a:endParaRPr lang="en-US"/>
                    </a:p>
                  </a:txBody>
                  <a:tcPr/>
                </a:tc>
              </a:tr>
              <a:tr h="829150">
                <a:tc>
                  <a:txBody>
                    <a:bodyPr/>
                    <a:lstStyle/>
                    <a:p>
                      <a:pPr marL="0" marR="0">
                        <a:spcBef>
                          <a:spcPts val="0"/>
                        </a:spcBef>
                        <a:spcAft>
                          <a:spcPts val="600"/>
                        </a:spcAft>
                      </a:pPr>
                      <a:r>
                        <a:rPr lang="en-US" sz="1600" dirty="0">
                          <a:effectLst/>
                        </a:rPr>
                        <a:t>EBE-1. Existing Buildings - Energy and water performance</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a:effectLst/>
                        </a:rPr>
                        <a:t>x</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dirty="0">
                          <a:effectLst/>
                        </a:rPr>
                        <a:t>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Apply savings estimates from existing EE potential studies (e.g. Pepco, Montgomery County), augmented by individual policy and program impact data (e.g. DC benchmarking EUI results)</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2% annual reductions, 30% cumulative reductions by 2030</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r h="513293">
                <a:tc>
                  <a:txBody>
                    <a:bodyPr/>
                    <a:lstStyle/>
                    <a:p>
                      <a:pPr marL="0" marR="0">
                        <a:spcBef>
                          <a:spcPts val="0"/>
                        </a:spcBef>
                        <a:spcAft>
                          <a:spcPts val="600"/>
                        </a:spcAft>
                      </a:pPr>
                      <a:r>
                        <a:rPr lang="en-US" sz="1600" dirty="0">
                          <a:effectLst/>
                        </a:rPr>
                        <a:t>EBE-2. Building-level renewables</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dirty="0">
                          <a:effectLst/>
                        </a:rPr>
                        <a:t>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dirty="0">
                          <a:effectLst/>
                        </a:rPr>
                        <a:t>x</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Apply per-building RE production estimates based on regional experience to market penetration assumptions.</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r h="513293">
                <a:tc>
                  <a:txBody>
                    <a:bodyPr/>
                    <a:lstStyle/>
                    <a:p>
                      <a:pPr marL="0" marR="0">
                        <a:spcBef>
                          <a:spcPts val="0"/>
                        </a:spcBef>
                        <a:spcAft>
                          <a:spcPts val="600"/>
                        </a:spcAft>
                      </a:pPr>
                      <a:r>
                        <a:rPr lang="en-US" sz="1600" dirty="0">
                          <a:effectLst/>
                        </a:rPr>
                        <a:t>EBE-3. Encourage development in activity centers</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dirty="0">
                          <a:effectLst/>
                        </a:rPr>
                        <a:t>x</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dirty="0">
                          <a:effectLst/>
                        </a:rPr>
                        <a:t>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Apply housing size reduction estimates and expected number of units</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Increase in % of new development in Activity Centers by 2030</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bl>
          </a:graphicData>
        </a:graphic>
      </p:graphicFrame>
    </p:spTree>
    <p:extLst>
      <p:ext uri="{BB962C8B-B14F-4D97-AF65-F5344CB8AC3E}">
        <p14:creationId xmlns:p14="http://schemas.microsoft.com/office/powerpoint/2010/main" val="41403517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Energy and Built Environment Scenarios</a:t>
            </a:r>
            <a:endParaRPr lang="en-US" dirty="0"/>
          </a:p>
        </p:txBody>
      </p:sp>
      <p:graphicFrame>
        <p:nvGraphicFramePr>
          <p:cNvPr id="7" name="Content Placeholder 6"/>
          <p:cNvGraphicFramePr>
            <a:graphicFrameLocks noGrp="1" noChangeAspect="1"/>
          </p:cNvGraphicFramePr>
          <p:nvPr>
            <p:ph idx="1"/>
            <p:extLst>
              <p:ext uri="{D42A27DB-BD31-4B8C-83A1-F6EECF244321}">
                <p14:modId xmlns:p14="http://schemas.microsoft.com/office/powerpoint/2010/main" val="1608170697"/>
              </p:ext>
            </p:extLst>
          </p:nvPr>
        </p:nvGraphicFramePr>
        <p:xfrm>
          <a:off x="227013" y="963613"/>
          <a:ext cx="8585200" cy="5760720"/>
        </p:xfrm>
        <a:graphic>
          <a:graphicData uri="http://schemas.openxmlformats.org/drawingml/2006/table">
            <a:tbl>
              <a:tblPr firstRow="1" firstCol="1" bandRow="1">
                <a:tableStyleId>{5C22544A-7EE6-4342-B048-85BDC9FD1C3A}</a:tableStyleId>
              </a:tblPr>
              <a:tblGrid>
                <a:gridCol w="1307516"/>
                <a:gridCol w="801778"/>
                <a:gridCol w="740103"/>
                <a:gridCol w="3022090"/>
                <a:gridCol w="2713713"/>
              </a:tblGrid>
              <a:tr h="384864">
                <a:tc rowSpan="2">
                  <a:txBody>
                    <a:bodyPr/>
                    <a:lstStyle/>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Strategy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gridSpan="2">
                  <a:txBody>
                    <a:bodyPr/>
                    <a:lstStyle/>
                    <a:p>
                      <a:pPr marL="0" marR="0">
                        <a:spcBef>
                          <a:spcPts val="0"/>
                        </a:spcBef>
                        <a:spcAft>
                          <a:spcPts val="0"/>
                        </a:spcAft>
                      </a:pPr>
                      <a:r>
                        <a:rPr lang="en-US" sz="1600">
                          <a:effectLst/>
                        </a:rPr>
                        <a:t>Affected Resource Type</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hMerge="1">
                  <a:txBody>
                    <a:bodyPr/>
                    <a:lstStyle/>
                    <a:p>
                      <a:endParaRPr lang="en-US"/>
                    </a:p>
                  </a:txBody>
                  <a:tcPr/>
                </a:tc>
                <a:tc rowSpan="2">
                  <a:txBody>
                    <a:bodyPr/>
                    <a:lstStyle/>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p>
                    <a:p>
                      <a:pPr marL="0" marR="0">
                        <a:spcBef>
                          <a:spcPts val="0"/>
                        </a:spcBef>
                        <a:spcAft>
                          <a:spcPts val="0"/>
                        </a:spcAft>
                      </a:pPr>
                      <a:r>
                        <a:rPr lang="en-US" sz="1600" dirty="0">
                          <a:effectLst/>
                        </a:rPr>
                        <a:t>Analytic Methodology</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rowSpan="2">
                  <a:txBody>
                    <a:bodyPr/>
                    <a:lstStyle/>
                    <a:p>
                      <a:pPr marL="0" marR="0">
                        <a:spcBef>
                          <a:spcPts val="0"/>
                        </a:spcBef>
                        <a:spcAft>
                          <a:spcPts val="0"/>
                        </a:spcAft>
                      </a:pPr>
                      <a:r>
                        <a:rPr lang="en-US" sz="1600" dirty="0">
                          <a:effectLst/>
                        </a:rPr>
                        <a:t> </a:t>
                      </a:r>
                    </a:p>
                    <a:p>
                      <a:pPr marL="0" marR="0">
                        <a:spcBef>
                          <a:spcPts val="0"/>
                        </a:spcBef>
                        <a:spcAft>
                          <a:spcPts val="0"/>
                        </a:spcAft>
                      </a:pPr>
                      <a:r>
                        <a:rPr lang="en-US" sz="1600" dirty="0">
                          <a:effectLst/>
                        </a:rPr>
                        <a:t> </a:t>
                      </a:r>
                      <a:endParaRPr lang="en-US" sz="1600" dirty="0" smtClean="0">
                        <a:effectLst/>
                      </a:endParaRPr>
                    </a:p>
                    <a:p>
                      <a:pPr marL="0" marR="0">
                        <a:spcBef>
                          <a:spcPts val="0"/>
                        </a:spcBef>
                        <a:spcAft>
                          <a:spcPts val="0"/>
                        </a:spcAft>
                      </a:pPr>
                      <a:r>
                        <a:rPr lang="en-US" sz="1600" dirty="0" smtClean="0">
                          <a:effectLst/>
                        </a:rPr>
                        <a:t> Scenarios/Level of Aggressiveness</a:t>
                      </a:r>
                      <a:r>
                        <a:rPr lang="en-US" sz="1600" baseline="0" dirty="0" smtClean="0">
                          <a:effectLst/>
                        </a:rPr>
                        <a:t> </a:t>
                      </a:r>
                      <a:endParaRPr lang="en-US" sz="16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r h="417848">
                <a:tc vMerge="1">
                  <a:txBody>
                    <a:bodyPr/>
                    <a:lstStyle/>
                    <a:p>
                      <a:endParaRPr lang="en-US"/>
                    </a:p>
                  </a:txBody>
                  <a:tcPr/>
                </a:tc>
                <a:tc>
                  <a:txBody>
                    <a:bodyPr/>
                    <a:lstStyle/>
                    <a:p>
                      <a:pPr marL="0" marR="0">
                        <a:spcBef>
                          <a:spcPts val="0"/>
                        </a:spcBef>
                        <a:spcAft>
                          <a:spcPts val="600"/>
                        </a:spcAft>
                      </a:pPr>
                      <a:r>
                        <a:rPr lang="en-US" sz="1300" dirty="0">
                          <a:effectLst/>
                        </a:rPr>
                        <a:t>Energy Efficiency</a:t>
                      </a:r>
                      <a:endParaRPr lang="en-US"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300" dirty="0">
                          <a:effectLst/>
                        </a:rPr>
                        <a:t>Energy Supply</a:t>
                      </a:r>
                      <a:endParaRPr lang="en-US" sz="13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vMerge="1">
                  <a:txBody>
                    <a:bodyPr/>
                    <a:lstStyle/>
                    <a:p>
                      <a:endParaRPr lang="en-US"/>
                    </a:p>
                  </a:txBody>
                  <a:tcPr/>
                </a:tc>
                <a:tc vMerge="1">
                  <a:txBody>
                    <a:bodyPr/>
                    <a:lstStyle/>
                    <a:p>
                      <a:endParaRPr lang="en-US"/>
                    </a:p>
                  </a:txBody>
                  <a:tcPr/>
                </a:tc>
              </a:tr>
              <a:tr h="1710978">
                <a:tc>
                  <a:txBody>
                    <a:bodyPr/>
                    <a:lstStyle/>
                    <a:p>
                      <a:pPr marL="0" marR="0">
                        <a:spcBef>
                          <a:spcPts val="0"/>
                        </a:spcBef>
                        <a:spcAft>
                          <a:spcPts val="600"/>
                        </a:spcAft>
                      </a:pPr>
                      <a:r>
                        <a:rPr lang="en-US" sz="1600" dirty="0">
                          <a:effectLst/>
                        </a:rPr>
                        <a:t>EBE-4. New Buildings - Energy and water performance</a:t>
                      </a:r>
                    </a:p>
                    <a:p>
                      <a:pPr marL="0" marR="0">
                        <a:spcBef>
                          <a:spcPts val="0"/>
                        </a:spcBef>
                        <a:spcAft>
                          <a:spcPts val="600"/>
                        </a:spcAft>
                      </a:pPr>
                      <a:r>
                        <a:rPr lang="en-US" sz="1600" dirty="0">
                          <a:effectLst/>
                        </a:rPr>
                        <a:t> </a:t>
                      </a:r>
                    </a:p>
                    <a:p>
                      <a:pPr marL="0" marR="0">
                        <a:spcBef>
                          <a:spcPts val="0"/>
                        </a:spcBef>
                        <a:spcAft>
                          <a:spcPts val="600"/>
                        </a:spcAft>
                      </a:pPr>
                      <a:r>
                        <a:rPr lang="en-US" sz="1600" dirty="0">
                          <a:effectLst/>
                        </a:rPr>
                        <a:t> </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a:effectLst/>
                        </a:rPr>
                        <a:t>x</a:t>
                      </a:r>
                    </a:p>
                    <a:p>
                      <a:pPr marL="0" marR="0" algn="ctr">
                        <a:spcBef>
                          <a:spcPts val="0"/>
                        </a:spcBef>
                        <a:spcAft>
                          <a:spcPts val="600"/>
                        </a:spcAft>
                      </a:pPr>
                      <a:r>
                        <a:rPr lang="en-US" sz="1600">
                          <a:effectLst/>
                        </a:rPr>
                        <a:t> </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a:effectLst/>
                        </a:rPr>
                        <a:t> </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Reduce energy use and emissions impacts of new residential and commercial building stock using three scenarios</a:t>
                      </a:r>
                    </a:p>
                    <a:p>
                      <a:pPr marL="0" marR="0">
                        <a:spcBef>
                          <a:spcPts val="0"/>
                        </a:spcBef>
                        <a:spcAft>
                          <a:spcPts val="600"/>
                        </a:spcAft>
                      </a:pPr>
                      <a:r>
                        <a:rPr lang="en-US" sz="1600" dirty="0">
                          <a:effectLst/>
                        </a:rPr>
                        <a:t>Calculate water usage reductions based on difference between NAECA standards and </a:t>
                      </a:r>
                      <a:r>
                        <a:rPr lang="en-US" sz="1600" dirty="0" err="1">
                          <a:effectLst/>
                        </a:rPr>
                        <a:t>WaterSense</a:t>
                      </a:r>
                      <a:r>
                        <a:rPr lang="en-US" sz="1600" dirty="0">
                          <a:effectLst/>
                        </a:rPr>
                        <a:t> performance levels for affected fixtures.</a:t>
                      </a:r>
                    </a:p>
                    <a:p>
                      <a:pPr marL="0" marR="0">
                        <a:spcBef>
                          <a:spcPts val="0"/>
                        </a:spcBef>
                        <a:spcAft>
                          <a:spcPts val="600"/>
                        </a:spcAft>
                      </a:pPr>
                      <a:r>
                        <a:rPr lang="en-US" sz="1600" dirty="0">
                          <a:effectLst/>
                        </a:rPr>
                        <a:t>Use existing EECC building codes calculator tool</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--100% of new buildings reach ENERGY STAR levels by 2030</a:t>
                      </a:r>
                    </a:p>
                    <a:p>
                      <a:pPr marL="0" marR="0">
                        <a:spcBef>
                          <a:spcPts val="0"/>
                        </a:spcBef>
                        <a:spcAft>
                          <a:spcPts val="600"/>
                        </a:spcAft>
                      </a:pPr>
                      <a:r>
                        <a:rPr lang="en-US" sz="1600" dirty="0">
                          <a:effectLst/>
                        </a:rPr>
                        <a:t>--50% of new buildings NZE by 2040</a:t>
                      </a:r>
                    </a:p>
                    <a:p>
                      <a:pPr marL="0" marR="0">
                        <a:spcBef>
                          <a:spcPts val="0"/>
                        </a:spcBef>
                        <a:spcAft>
                          <a:spcPts val="600"/>
                        </a:spcAft>
                      </a:pPr>
                      <a:r>
                        <a:rPr lang="en-US" sz="1600" dirty="0">
                          <a:effectLst/>
                        </a:rPr>
                        <a:t>--100% of new buildings NZR by 2050</a:t>
                      </a:r>
                    </a:p>
                    <a:p>
                      <a:pPr marL="0" marR="0">
                        <a:spcBef>
                          <a:spcPts val="0"/>
                        </a:spcBef>
                        <a:spcAft>
                          <a:spcPts val="600"/>
                        </a:spcAft>
                      </a:pPr>
                      <a:r>
                        <a:rPr lang="en-US" sz="1600" dirty="0" smtClean="0">
                          <a:effectLst/>
                        </a:rPr>
                        <a:t>- 100</a:t>
                      </a:r>
                      <a:r>
                        <a:rPr lang="en-US" sz="1600" dirty="0">
                          <a:effectLst/>
                        </a:rPr>
                        <a:t>% of new buildings use </a:t>
                      </a:r>
                      <a:r>
                        <a:rPr lang="en-US" sz="1600" dirty="0" err="1">
                          <a:effectLst/>
                        </a:rPr>
                        <a:t>WaterSense</a:t>
                      </a:r>
                      <a:r>
                        <a:rPr lang="en-US" sz="1600" dirty="0">
                          <a:effectLst/>
                        </a:rPr>
                        <a:t> fixtures by 2030</a:t>
                      </a:r>
                    </a:p>
                    <a:p>
                      <a:pPr marL="0" marR="0">
                        <a:spcBef>
                          <a:spcPts val="0"/>
                        </a:spcBef>
                        <a:spcAft>
                          <a:spcPts val="600"/>
                        </a:spcAft>
                      </a:pPr>
                      <a:r>
                        <a:rPr lang="en-US" sz="1600" dirty="0" smtClean="0">
                          <a:effectLst/>
                        </a:rPr>
                        <a:t>- 100</a:t>
                      </a:r>
                      <a:r>
                        <a:rPr lang="en-US" sz="1600" dirty="0">
                          <a:effectLst/>
                        </a:rPr>
                        <a:t>% compliance with most stringent model codes by 2020</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r h="1160812">
                <a:tc>
                  <a:txBody>
                    <a:bodyPr/>
                    <a:lstStyle/>
                    <a:p>
                      <a:pPr marL="0" marR="0">
                        <a:spcBef>
                          <a:spcPts val="0"/>
                        </a:spcBef>
                        <a:spcAft>
                          <a:spcPts val="600"/>
                        </a:spcAft>
                      </a:pPr>
                      <a:r>
                        <a:rPr lang="en-US" sz="1600">
                          <a:effectLst/>
                        </a:rPr>
                        <a:t>EBE-5. Infrastructure – Energy and water performance and increase renewable energy use</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a:effectLst/>
                        </a:rPr>
                        <a:t>x</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lgn="ctr">
                        <a:spcBef>
                          <a:spcPts val="0"/>
                        </a:spcBef>
                        <a:spcAft>
                          <a:spcPts val="600"/>
                        </a:spcAft>
                      </a:pPr>
                      <a:r>
                        <a:rPr lang="en-US" sz="1600">
                          <a:effectLst/>
                        </a:rPr>
                        <a:t>x</a:t>
                      </a:r>
                      <a:endParaRPr lang="en-US"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Apply scenario savings goals to current and project infrastructure usage estimates</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a:txBody>
                    <a:bodyPr/>
                    <a:lstStyle/>
                    <a:p>
                      <a:pPr marL="0" marR="0">
                        <a:spcBef>
                          <a:spcPts val="0"/>
                        </a:spcBef>
                        <a:spcAft>
                          <a:spcPts val="600"/>
                        </a:spcAft>
                      </a:pPr>
                      <a:r>
                        <a:rPr lang="en-US" sz="1600" dirty="0">
                          <a:effectLst/>
                        </a:rPr>
                        <a:t>1% annual reduction, 35% cumulative reduction by 2050</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bl>
          </a:graphicData>
        </a:graphic>
      </p:graphicFrame>
    </p:spTree>
    <p:extLst>
      <p:ext uri="{BB962C8B-B14F-4D97-AF65-F5344CB8AC3E}">
        <p14:creationId xmlns:p14="http://schemas.microsoft.com/office/powerpoint/2010/main" val="25245899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Energy and Built Environment Scenarios</a:t>
            </a:r>
          </a:p>
        </p:txBody>
      </p:sp>
      <p:graphicFrame>
        <p:nvGraphicFramePr>
          <p:cNvPr id="5" name="Content Placeholder 4"/>
          <p:cNvGraphicFramePr>
            <a:graphicFrameLocks noGrp="1" noChangeAspect="1"/>
          </p:cNvGraphicFramePr>
          <p:nvPr>
            <p:ph idx="1"/>
            <p:extLst>
              <p:ext uri="{D42A27DB-BD31-4B8C-83A1-F6EECF244321}">
                <p14:modId xmlns:p14="http://schemas.microsoft.com/office/powerpoint/2010/main" val="3486393226"/>
              </p:ext>
            </p:extLst>
          </p:nvPr>
        </p:nvGraphicFramePr>
        <p:xfrm>
          <a:off x="215109" y="2062006"/>
          <a:ext cx="8585200" cy="2743200"/>
        </p:xfrm>
        <a:graphic>
          <a:graphicData uri="http://schemas.openxmlformats.org/drawingml/2006/table">
            <a:tbl>
              <a:tblPr firstRow="1" firstCol="1" bandRow="1">
                <a:tableStyleId>{5C22544A-7EE6-4342-B048-85BDC9FD1C3A}</a:tableStyleId>
              </a:tblPr>
              <a:tblGrid>
                <a:gridCol w="1307516"/>
                <a:gridCol w="801778"/>
                <a:gridCol w="740104"/>
                <a:gridCol w="3022089"/>
                <a:gridCol w="2713713"/>
              </a:tblGrid>
              <a:tr h="981084">
                <a:tc>
                  <a:txBody>
                    <a:bodyPr/>
                    <a:lstStyle/>
                    <a:p>
                      <a:pPr marL="0" marR="0">
                        <a:spcBef>
                          <a:spcPts val="0"/>
                        </a:spcBef>
                        <a:spcAft>
                          <a:spcPts val="600"/>
                        </a:spcAft>
                      </a:pPr>
                      <a:r>
                        <a:rPr lang="en-US" sz="1800" dirty="0">
                          <a:effectLst/>
                        </a:rPr>
                        <a:t>EBE-6. Reduction in power sector emissions</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0" eaLnBrk="1" latinLnBrk="0" hangingPunct="1">
                        <a:spcBef>
                          <a:spcPts val="0"/>
                        </a:spcBef>
                        <a:spcAft>
                          <a:spcPts val="600"/>
                        </a:spcAft>
                      </a:pPr>
                      <a:r>
                        <a:rPr lang="en-US" sz="1800" b="0" kern="1200" dirty="0">
                          <a:solidFill>
                            <a:schemeClr val="dk1"/>
                          </a:solidFill>
                          <a:effectLst/>
                          <a:latin typeface="+mn-lt"/>
                          <a:ea typeface="+mn-ea"/>
                          <a:cs typeface="+mn-cs"/>
                        </a:rPr>
                        <a:t>x</a:t>
                      </a:r>
                    </a:p>
                  </a:txBody>
                  <a:tcPr marL="68580" marR="68580" marT="0" marB="0">
                    <a:solidFill>
                      <a:srgbClr val="E7EBF1"/>
                    </a:solidFill>
                  </a:tcPr>
                </a:tc>
                <a:tc>
                  <a:txBody>
                    <a:bodyPr/>
                    <a:lstStyle/>
                    <a:p>
                      <a:pPr marL="0" marR="0" algn="ctr" defTabSz="914400" rtl="0" eaLnBrk="1" latinLnBrk="0" hangingPunct="1">
                        <a:spcBef>
                          <a:spcPts val="0"/>
                        </a:spcBef>
                        <a:spcAft>
                          <a:spcPts val="600"/>
                        </a:spcAft>
                      </a:pPr>
                      <a:r>
                        <a:rPr lang="en-US" sz="1800" b="0" kern="1200" dirty="0">
                          <a:solidFill>
                            <a:schemeClr val="dk1"/>
                          </a:solidFill>
                          <a:effectLst/>
                          <a:latin typeface="+mn-lt"/>
                          <a:ea typeface="+mn-ea"/>
                          <a:cs typeface="+mn-cs"/>
                        </a:rPr>
                        <a:t>x</a:t>
                      </a:r>
                    </a:p>
                  </a:txBody>
                  <a:tcPr marL="68580" marR="68580" marT="0" marB="0">
                    <a:solidFill>
                      <a:srgbClr val="E7EBF1"/>
                    </a:solidFill>
                  </a:tcPr>
                </a:tc>
                <a:tc>
                  <a:txBody>
                    <a:bodyPr/>
                    <a:lstStyle/>
                    <a:p>
                      <a:pPr marL="0" marR="0" algn="l" defTabSz="914400" rtl="0" eaLnBrk="1" latinLnBrk="0" hangingPunct="1">
                        <a:spcBef>
                          <a:spcPts val="0"/>
                        </a:spcBef>
                        <a:spcAft>
                          <a:spcPts val="600"/>
                        </a:spcAft>
                      </a:pPr>
                      <a:r>
                        <a:rPr lang="en-US" sz="1800" b="0" kern="1200" dirty="0">
                          <a:solidFill>
                            <a:schemeClr val="dk1"/>
                          </a:solidFill>
                          <a:effectLst/>
                          <a:latin typeface="+mn-lt"/>
                          <a:ea typeface="+mn-ea"/>
                          <a:cs typeface="+mn-cs"/>
                        </a:rPr>
                        <a:t>Project emission reductions on a regional mass basis, applying impact estimates of defined actions</a:t>
                      </a:r>
                    </a:p>
                  </a:txBody>
                  <a:tcPr marL="68580" marR="68580" marT="0" marB="0">
                    <a:solidFill>
                      <a:srgbClr val="E7EBF1"/>
                    </a:solidFill>
                  </a:tcPr>
                </a:tc>
                <a:tc>
                  <a:txBody>
                    <a:bodyPr/>
                    <a:lstStyle/>
                    <a:p>
                      <a:pPr marL="0" marR="0" algn="l" defTabSz="914400" rtl="0" eaLnBrk="1" latinLnBrk="0" hangingPunct="1">
                        <a:spcBef>
                          <a:spcPts val="0"/>
                        </a:spcBef>
                        <a:spcAft>
                          <a:spcPts val="600"/>
                        </a:spcAft>
                      </a:pPr>
                      <a:r>
                        <a:rPr lang="en-US" sz="1800" b="0" kern="1200" dirty="0">
                          <a:solidFill>
                            <a:schemeClr val="dk1"/>
                          </a:solidFill>
                          <a:effectLst/>
                          <a:latin typeface="+mn-lt"/>
                          <a:ea typeface="+mn-ea"/>
                          <a:cs typeface="+mn-cs"/>
                        </a:rPr>
                        <a:t>30% reduction in total mass emissions by 2030</a:t>
                      </a:r>
                    </a:p>
                  </a:txBody>
                  <a:tcPr marL="68580" marR="68580" marT="0" marB="0">
                    <a:solidFill>
                      <a:srgbClr val="E7EBF1"/>
                    </a:solidFill>
                  </a:tcPr>
                </a:tc>
              </a:tr>
              <a:tr h="654057">
                <a:tc>
                  <a:txBody>
                    <a:bodyPr/>
                    <a:lstStyle/>
                    <a:p>
                      <a:pPr marL="0" marR="0">
                        <a:spcBef>
                          <a:spcPts val="0"/>
                        </a:spcBef>
                        <a:spcAft>
                          <a:spcPts val="600"/>
                        </a:spcAft>
                      </a:pPr>
                      <a:r>
                        <a:rPr lang="en-US" sz="1800" dirty="0">
                          <a:effectLst/>
                        </a:rPr>
                        <a:t>EBE-7. Reduction in gas pipeline leaks</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600"/>
                        </a:spcAft>
                      </a:pPr>
                      <a:r>
                        <a:rPr lang="en-US" sz="1800" dirty="0">
                          <a:effectLst/>
                        </a:rPr>
                        <a:t>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600"/>
                        </a:spcAft>
                      </a:pPr>
                      <a:r>
                        <a:rPr lang="en-US" sz="1800" dirty="0">
                          <a:effectLst/>
                        </a:rPr>
                        <a:t>x</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800" dirty="0">
                          <a:effectLst/>
                        </a:rPr>
                        <a:t>Estimate reduced methane emissions (converted to CO2e) from WGL system based on available data</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800" dirty="0">
                          <a:effectLst/>
                        </a:rPr>
                        <a:t>20% reduction in methane leakage by 2030</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37783416"/>
              </p:ext>
            </p:extLst>
          </p:nvPr>
        </p:nvGraphicFramePr>
        <p:xfrm>
          <a:off x="227013" y="963613"/>
          <a:ext cx="8585200" cy="1097280"/>
        </p:xfrm>
        <a:graphic>
          <a:graphicData uri="http://schemas.openxmlformats.org/drawingml/2006/table">
            <a:tbl>
              <a:tblPr firstRow="1" firstCol="1" bandRow="1">
                <a:tableStyleId>{5C22544A-7EE6-4342-B048-85BDC9FD1C3A}</a:tableStyleId>
              </a:tblPr>
              <a:tblGrid>
                <a:gridCol w="1307516"/>
                <a:gridCol w="801778"/>
                <a:gridCol w="740103"/>
                <a:gridCol w="3022090"/>
                <a:gridCol w="2713713"/>
              </a:tblGrid>
              <a:tr h="384864">
                <a:tc rowSpan="2">
                  <a:txBody>
                    <a:bodyPr/>
                    <a:lstStyle/>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Strategy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gridSpan="2">
                  <a:txBody>
                    <a:bodyPr/>
                    <a:lstStyle/>
                    <a:p>
                      <a:pPr marL="0" marR="0">
                        <a:spcBef>
                          <a:spcPts val="0"/>
                        </a:spcBef>
                        <a:spcAft>
                          <a:spcPts val="0"/>
                        </a:spcAft>
                      </a:pPr>
                      <a:r>
                        <a:rPr lang="en-US" sz="1800">
                          <a:effectLst/>
                        </a:rPr>
                        <a:t>Affected Resource Type</a:t>
                      </a:r>
                      <a:endParaRPr lang="en-US"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hMerge="1">
                  <a:txBody>
                    <a:bodyPr/>
                    <a:lstStyle/>
                    <a:p>
                      <a:endParaRPr lang="en-US"/>
                    </a:p>
                  </a:txBody>
                  <a:tcPr/>
                </a:tc>
                <a:tc rowSpan="2">
                  <a:txBody>
                    <a:bodyPr/>
                    <a:lstStyle/>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Analytic Methodology</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rowSpan="2">
                  <a:txBody>
                    <a:bodyPr/>
                    <a:lstStyle/>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smtClean="0">
                          <a:effectLst/>
                        </a:rPr>
                        <a:t>Scenarios/Level of Aggressiveness</a:t>
                      </a:r>
                      <a:r>
                        <a:rPr lang="en-US" sz="1800" baseline="0" dirty="0" smtClean="0">
                          <a:effectLst/>
                        </a:rPr>
                        <a:t> </a:t>
                      </a:r>
                      <a:endParaRPr lang="en-US" sz="18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nchor="ctr"/>
                </a:tc>
              </a:tr>
              <a:tr h="384173">
                <a:tc vMerge="1">
                  <a:txBody>
                    <a:bodyPr/>
                    <a:lstStyle/>
                    <a:p>
                      <a:endParaRPr lang="en-US"/>
                    </a:p>
                  </a:txBody>
                  <a:tcPr/>
                </a:tc>
                <a:tc>
                  <a:txBody>
                    <a:bodyPr/>
                    <a:lstStyle/>
                    <a:p>
                      <a:r>
                        <a:rPr lang="en-US" sz="1200" dirty="0" smtClean="0"/>
                        <a:t>Energy Efficiency </a:t>
                      </a:r>
                      <a:endParaRPr lang="en-US" sz="1200" dirty="0"/>
                    </a:p>
                  </a:txBody>
                  <a:tcPr marL="66469" marR="66469" marT="0" marB="0"/>
                </a:tc>
                <a:tc>
                  <a:txBody>
                    <a:bodyPr/>
                    <a:lstStyle/>
                    <a:p>
                      <a:r>
                        <a:rPr lang="en-US" sz="1200" dirty="0" smtClean="0"/>
                        <a:t>Energy Supply</a:t>
                      </a:r>
                      <a:endParaRPr lang="en-US" sz="1200" dirty="0"/>
                    </a:p>
                  </a:txBody>
                  <a:tcPr marL="66469" marR="66469" marT="0" marB="0"/>
                </a:tc>
                <a:tc vMerge="1">
                  <a:txBody>
                    <a:bodyPr/>
                    <a:lstStyle/>
                    <a:p>
                      <a:endParaRPr lang="en-US"/>
                    </a:p>
                  </a:txBody>
                  <a:tcPr/>
                </a:tc>
                <a:tc vMerge="1">
                  <a:txBody>
                    <a:bodyPr/>
                    <a:lstStyle/>
                    <a:p>
                      <a:endParaRPr lang="en-US"/>
                    </a:p>
                  </a:txBody>
                  <a:tcPr/>
                </a:tc>
              </a:tr>
            </a:tbl>
          </a:graphicData>
        </a:graphic>
      </p:graphicFrame>
    </p:spTree>
    <p:extLst>
      <p:ext uri="{BB962C8B-B14F-4D97-AF65-F5344CB8AC3E}">
        <p14:creationId xmlns:p14="http://schemas.microsoft.com/office/powerpoint/2010/main" val="40873390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Energy and Built Environment Scenarios</a:t>
            </a:r>
          </a:p>
        </p:txBody>
      </p:sp>
      <p:graphicFrame>
        <p:nvGraphicFramePr>
          <p:cNvPr id="5" name="Content Placeholder 4"/>
          <p:cNvGraphicFramePr>
            <a:graphicFrameLocks noGrp="1" noChangeAspect="1"/>
          </p:cNvGraphicFramePr>
          <p:nvPr>
            <p:ph idx="1"/>
            <p:extLst>
              <p:ext uri="{D42A27DB-BD31-4B8C-83A1-F6EECF244321}">
                <p14:modId xmlns:p14="http://schemas.microsoft.com/office/powerpoint/2010/main" val="1918591250"/>
              </p:ext>
            </p:extLst>
          </p:nvPr>
        </p:nvGraphicFramePr>
        <p:xfrm>
          <a:off x="242003" y="2075455"/>
          <a:ext cx="8585200" cy="4114800"/>
        </p:xfrm>
        <a:graphic>
          <a:graphicData uri="http://schemas.openxmlformats.org/drawingml/2006/table">
            <a:tbl>
              <a:tblPr firstRow="1" firstCol="1" bandRow="1">
                <a:tableStyleId>{5C22544A-7EE6-4342-B048-85BDC9FD1C3A}</a:tableStyleId>
              </a:tblPr>
              <a:tblGrid>
                <a:gridCol w="1307516"/>
                <a:gridCol w="801778"/>
                <a:gridCol w="740104"/>
                <a:gridCol w="3022089"/>
                <a:gridCol w="2713713"/>
              </a:tblGrid>
              <a:tr h="981084">
                <a:tc>
                  <a:txBody>
                    <a:bodyPr/>
                    <a:lstStyle/>
                    <a:p>
                      <a:pPr marL="0" marR="0">
                        <a:spcBef>
                          <a:spcPts val="0"/>
                        </a:spcBef>
                        <a:spcAft>
                          <a:spcPts val="600"/>
                        </a:spcAft>
                      </a:pPr>
                      <a:r>
                        <a:rPr lang="en-US" sz="1800" dirty="0">
                          <a:effectLst/>
                        </a:rPr>
                        <a:t>EBE-8. Reduction in municipal solid waste</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defTabSz="914400" rtl="0" eaLnBrk="1" latinLnBrk="0" hangingPunct="1">
                        <a:spcBef>
                          <a:spcPts val="0"/>
                        </a:spcBef>
                        <a:spcAft>
                          <a:spcPts val="600"/>
                        </a:spcAft>
                      </a:pPr>
                      <a:r>
                        <a:rPr lang="en-US" sz="1800" b="0" kern="1200" dirty="0">
                          <a:solidFill>
                            <a:schemeClr val="dk1"/>
                          </a:solidFill>
                          <a:effectLst/>
                          <a:latin typeface="+mn-lt"/>
                          <a:ea typeface="+mn-ea"/>
                          <a:cs typeface="+mn-cs"/>
                        </a:rPr>
                        <a:t>x</a:t>
                      </a:r>
                    </a:p>
                  </a:txBody>
                  <a:tcPr marL="68580" marR="68580" marT="0" marB="0">
                    <a:solidFill>
                      <a:srgbClr val="E7EBF1"/>
                    </a:solidFill>
                  </a:tcPr>
                </a:tc>
                <a:tc>
                  <a:txBody>
                    <a:bodyPr/>
                    <a:lstStyle/>
                    <a:p>
                      <a:pPr marL="0" marR="0" algn="l" defTabSz="914400" rtl="0" eaLnBrk="1" latinLnBrk="0" hangingPunct="1">
                        <a:spcBef>
                          <a:spcPts val="0"/>
                        </a:spcBef>
                        <a:spcAft>
                          <a:spcPts val="600"/>
                        </a:spcAft>
                      </a:pPr>
                      <a:r>
                        <a:rPr lang="en-US" sz="1800" b="0" kern="1200" dirty="0">
                          <a:solidFill>
                            <a:schemeClr val="dk1"/>
                          </a:solidFill>
                          <a:effectLst/>
                          <a:latin typeface="+mn-lt"/>
                          <a:ea typeface="+mn-ea"/>
                          <a:cs typeface="+mn-cs"/>
                        </a:rPr>
                        <a:t>x</a:t>
                      </a:r>
                    </a:p>
                  </a:txBody>
                  <a:tcPr marL="68580" marR="68580" marT="0" marB="0">
                    <a:solidFill>
                      <a:srgbClr val="E7EBF1"/>
                    </a:solidFill>
                  </a:tcPr>
                </a:tc>
                <a:tc>
                  <a:txBody>
                    <a:bodyPr/>
                    <a:lstStyle/>
                    <a:p>
                      <a:pPr marL="0" marR="0" algn="l" defTabSz="914400" rtl="0" eaLnBrk="1" latinLnBrk="0" hangingPunct="1">
                        <a:spcBef>
                          <a:spcPts val="0"/>
                        </a:spcBef>
                        <a:spcAft>
                          <a:spcPts val="600"/>
                        </a:spcAft>
                      </a:pPr>
                      <a:r>
                        <a:rPr lang="en-US" sz="1800" b="0" kern="1200" dirty="0">
                          <a:solidFill>
                            <a:schemeClr val="dk1"/>
                          </a:solidFill>
                          <a:effectLst/>
                          <a:latin typeface="+mn-lt"/>
                          <a:ea typeface="+mn-ea"/>
                          <a:cs typeface="+mn-cs"/>
                        </a:rPr>
                        <a:t>Estimate energy and emissions impacts of increased recycling/waste prevention, and increased number of waste to energy projects</a:t>
                      </a:r>
                    </a:p>
                  </a:txBody>
                  <a:tcPr marL="68580" marR="68580" marT="0" marB="0">
                    <a:solidFill>
                      <a:srgbClr val="E7EBF1"/>
                    </a:solidFill>
                  </a:tcPr>
                </a:tc>
                <a:tc>
                  <a:txBody>
                    <a:bodyPr/>
                    <a:lstStyle/>
                    <a:p>
                      <a:pPr marL="0" marR="0" algn="l" defTabSz="914400" rtl="0" eaLnBrk="1" latinLnBrk="0" hangingPunct="1">
                        <a:spcBef>
                          <a:spcPts val="0"/>
                        </a:spcBef>
                        <a:spcAft>
                          <a:spcPts val="600"/>
                        </a:spcAft>
                      </a:pPr>
                      <a:r>
                        <a:rPr lang="en-US" sz="1800" b="0" kern="1200" dirty="0">
                          <a:solidFill>
                            <a:schemeClr val="dk1"/>
                          </a:solidFill>
                          <a:effectLst/>
                          <a:latin typeface="+mn-lt"/>
                          <a:ea typeface="+mn-ea"/>
                          <a:cs typeface="+mn-cs"/>
                        </a:rPr>
                        <a:t>Net zero waste by 2050</a:t>
                      </a:r>
                    </a:p>
                  </a:txBody>
                  <a:tcPr marL="68580" marR="68580" marT="0" marB="0">
                    <a:solidFill>
                      <a:srgbClr val="E7EBF1"/>
                    </a:solidFill>
                  </a:tcPr>
                </a:tc>
              </a:tr>
              <a:tr h="981084">
                <a:tc>
                  <a:txBody>
                    <a:bodyPr/>
                    <a:lstStyle/>
                    <a:p>
                      <a:pPr marL="0" marR="0">
                        <a:spcBef>
                          <a:spcPts val="0"/>
                        </a:spcBef>
                        <a:spcAft>
                          <a:spcPts val="600"/>
                        </a:spcAft>
                      </a:pPr>
                      <a:r>
                        <a:rPr lang="en-US" sz="1800" dirty="0">
                          <a:effectLst/>
                        </a:rPr>
                        <a:t>EBE-9. Reduction in emissions from non-road engines</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600"/>
                        </a:spcAft>
                      </a:pPr>
                      <a:r>
                        <a:rPr lang="en-US" sz="1800" dirty="0">
                          <a:effectLst/>
                        </a:rPr>
                        <a:t>x</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600"/>
                        </a:spcAft>
                      </a:pPr>
                      <a:r>
                        <a:rPr lang="en-US" sz="1800" dirty="0">
                          <a:effectLst/>
                        </a:rPr>
                        <a:t>x</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800" dirty="0">
                          <a:effectLst/>
                        </a:rPr>
                        <a:t>See transportation analysis</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800" dirty="0">
                          <a:effectLst/>
                        </a:rPr>
                        <a:t>2% annual, 30% cumulative reductions in NRE GHGs by 2030</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654057">
                <a:tc>
                  <a:txBody>
                    <a:bodyPr/>
                    <a:lstStyle/>
                    <a:p>
                      <a:pPr marL="0" marR="0">
                        <a:spcBef>
                          <a:spcPts val="0"/>
                        </a:spcBef>
                        <a:spcAft>
                          <a:spcPts val="600"/>
                        </a:spcAft>
                      </a:pPr>
                      <a:r>
                        <a:rPr lang="en-US" sz="1800" dirty="0">
                          <a:effectLst/>
                        </a:rPr>
                        <a:t>EBE-10. Educate and motivate public</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600"/>
                        </a:spcAft>
                      </a:pPr>
                      <a:r>
                        <a:rPr lang="en-US" sz="1800" dirty="0">
                          <a:effectLst/>
                        </a:rPr>
                        <a:t>x</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600"/>
                        </a:spcAft>
                      </a:pPr>
                      <a:r>
                        <a:rPr lang="en-US" sz="1800" dirty="0">
                          <a:effectLst/>
                        </a:rPr>
                        <a:t>x</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800" dirty="0">
                          <a:effectLst/>
                        </a:rPr>
                        <a:t>Use impact estimates from previous public campaigns and educational efforts</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800" dirty="0">
                          <a:effectLst/>
                        </a:rPr>
                        <a:t>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82246788"/>
              </p:ext>
            </p:extLst>
          </p:nvPr>
        </p:nvGraphicFramePr>
        <p:xfrm>
          <a:off x="227013" y="963613"/>
          <a:ext cx="8585200" cy="1097280"/>
        </p:xfrm>
        <a:graphic>
          <a:graphicData uri="http://schemas.openxmlformats.org/drawingml/2006/table">
            <a:tbl>
              <a:tblPr firstRow="1" firstCol="1" bandRow="1">
                <a:tableStyleId>{5C22544A-7EE6-4342-B048-85BDC9FD1C3A}</a:tableStyleId>
              </a:tblPr>
              <a:tblGrid>
                <a:gridCol w="1307516"/>
                <a:gridCol w="801778"/>
                <a:gridCol w="740103"/>
                <a:gridCol w="3022090"/>
                <a:gridCol w="2713713"/>
              </a:tblGrid>
              <a:tr h="384864">
                <a:tc rowSpan="2">
                  <a:txBody>
                    <a:bodyPr/>
                    <a:lstStyle/>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Strategy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gridSpan="2">
                  <a:txBody>
                    <a:bodyPr/>
                    <a:lstStyle/>
                    <a:p>
                      <a:pPr marL="0" marR="0">
                        <a:spcBef>
                          <a:spcPts val="0"/>
                        </a:spcBef>
                        <a:spcAft>
                          <a:spcPts val="0"/>
                        </a:spcAft>
                      </a:pPr>
                      <a:r>
                        <a:rPr lang="en-US" sz="1800" dirty="0">
                          <a:effectLst/>
                        </a:rPr>
                        <a:t>Affected Resource Type</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hMerge="1">
                  <a:txBody>
                    <a:bodyPr/>
                    <a:lstStyle/>
                    <a:p>
                      <a:endParaRPr lang="en-US"/>
                    </a:p>
                  </a:txBody>
                  <a:tcPr/>
                </a:tc>
                <a:tc rowSpan="2">
                  <a:txBody>
                    <a:bodyPr/>
                    <a:lstStyle/>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a:effectLst/>
                        </a:rPr>
                        <a:t>Analytic Methodology</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c rowSpan="2">
                  <a:txBody>
                    <a:bodyPr/>
                    <a:lstStyle/>
                    <a:p>
                      <a:pPr marL="0" marR="0">
                        <a:spcBef>
                          <a:spcPts val="0"/>
                        </a:spcBef>
                        <a:spcAft>
                          <a:spcPts val="0"/>
                        </a:spcAft>
                      </a:pPr>
                      <a:r>
                        <a:rPr lang="en-US" sz="1800" dirty="0">
                          <a:effectLst/>
                        </a:rPr>
                        <a:t> </a:t>
                      </a:r>
                    </a:p>
                    <a:p>
                      <a:pPr marL="0" marR="0">
                        <a:spcBef>
                          <a:spcPts val="0"/>
                        </a:spcBef>
                        <a:spcAft>
                          <a:spcPts val="0"/>
                        </a:spcAft>
                      </a:pPr>
                      <a:r>
                        <a:rPr lang="en-US" sz="1800" dirty="0">
                          <a:effectLst/>
                        </a:rPr>
                        <a:t> </a:t>
                      </a:r>
                    </a:p>
                    <a:p>
                      <a:pPr marL="0" marR="0">
                        <a:spcBef>
                          <a:spcPts val="0"/>
                        </a:spcBef>
                        <a:spcAft>
                          <a:spcPts val="0"/>
                        </a:spcAft>
                      </a:pPr>
                      <a:r>
                        <a:rPr lang="en-US" sz="1800" dirty="0" smtClean="0">
                          <a:effectLst/>
                        </a:rPr>
                        <a:t>Scenarios/Level of Aggressiveness</a:t>
                      </a:r>
                      <a:r>
                        <a:rPr lang="en-US" sz="1800" baseline="0" dirty="0" smtClean="0">
                          <a:effectLst/>
                        </a:rPr>
                        <a:t> </a:t>
                      </a:r>
                      <a:endParaRPr lang="en-US" sz="18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469" marR="66469" marT="0" marB="0"/>
                </a:tc>
              </a:tr>
              <a:tr h="384173">
                <a:tc vMerge="1">
                  <a:txBody>
                    <a:bodyPr/>
                    <a:lstStyle/>
                    <a:p>
                      <a:endParaRPr lang="en-US"/>
                    </a:p>
                  </a:txBody>
                  <a:tcPr/>
                </a:tc>
                <a:tc>
                  <a:txBody>
                    <a:bodyPr/>
                    <a:lstStyle/>
                    <a:p>
                      <a:r>
                        <a:rPr lang="en-US" sz="1200" dirty="0" smtClean="0"/>
                        <a:t>Energy Efficiency </a:t>
                      </a:r>
                      <a:endParaRPr lang="en-US" sz="1200" dirty="0"/>
                    </a:p>
                  </a:txBody>
                  <a:tcPr marL="66469" marR="66469" marT="0" marB="0"/>
                </a:tc>
                <a:tc>
                  <a:txBody>
                    <a:bodyPr/>
                    <a:lstStyle/>
                    <a:p>
                      <a:r>
                        <a:rPr lang="en-US" sz="1200" dirty="0" smtClean="0"/>
                        <a:t>Energy Supply</a:t>
                      </a:r>
                      <a:endParaRPr lang="en-US" sz="1200" dirty="0"/>
                    </a:p>
                  </a:txBody>
                  <a:tcPr marL="66469" marR="66469" marT="0" marB="0"/>
                </a:tc>
                <a:tc vMerge="1">
                  <a:txBody>
                    <a:bodyPr/>
                    <a:lstStyle/>
                    <a:p>
                      <a:endParaRPr lang="en-US"/>
                    </a:p>
                  </a:txBody>
                  <a:tcPr/>
                </a:tc>
                <a:tc vMerge="1">
                  <a:txBody>
                    <a:bodyPr/>
                    <a:lstStyle/>
                    <a:p>
                      <a:endParaRPr lang="en-US"/>
                    </a:p>
                  </a:txBody>
                  <a:tcPr/>
                </a:tc>
              </a:tr>
            </a:tbl>
          </a:graphicData>
        </a:graphic>
      </p:graphicFrame>
    </p:spTree>
    <p:extLst>
      <p:ext uri="{BB962C8B-B14F-4D97-AF65-F5344CB8AC3E}">
        <p14:creationId xmlns:p14="http://schemas.microsoft.com/office/powerpoint/2010/main" val="35152048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rotWithShape="1">
          <a:blip r:embed="rId2" cstate="print">
            <a:extLst>
              <a:ext uri="{28A0092B-C50C-407E-A947-70E740481C1C}">
                <a14:useLocalDpi xmlns:a14="http://schemas.microsoft.com/office/drawing/2010/main" val="0"/>
              </a:ext>
            </a:extLst>
          </a:blip>
          <a:srcRect b="5555"/>
          <a:stretch/>
        </p:blipFill>
        <p:spPr bwMode="auto">
          <a:xfrm>
            <a:off x="157316" y="2300747"/>
            <a:ext cx="1622323" cy="1071717"/>
          </a:xfrm>
          <a:prstGeom prst="rect">
            <a:avLst/>
          </a:prstGeom>
          <a:ln>
            <a:noFill/>
          </a:ln>
          <a:extLst>
            <a:ext uri="{53640926-AAD7-44D8-BBD7-CCE9431645EC}">
              <a14:shadowObscured xmlns:a14="http://schemas.microsoft.com/office/drawing/2010/main"/>
            </a:ext>
          </a:extLst>
        </p:spPr>
      </p:pic>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165088" y="3470787"/>
            <a:ext cx="1458616" cy="1113524"/>
          </a:xfrm>
          <a:prstGeom prst="rect">
            <a:avLst/>
          </a:prstGeom>
        </p:spPr>
      </p:pic>
      <p:pic>
        <p:nvPicPr>
          <p:cNvPr id="10" name="Picture 9"/>
          <p:cNvPicPr/>
          <p:nvPr/>
        </p:nvPicPr>
        <p:blipFill rotWithShape="1">
          <a:blip r:embed="rId4" cstate="print">
            <a:extLst>
              <a:ext uri="{28A0092B-C50C-407E-A947-70E740481C1C}">
                <a14:useLocalDpi xmlns:a14="http://schemas.microsoft.com/office/drawing/2010/main" val="0"/>
              </a:ext>
            </a:extLst>
          </a:blip>
          <a:srcRect l="11022" r="13536"/>
          <a:stretch/>
        </p:blipFill>
        <p:spPr bwMode="auto">
          <a:xfrm>
            <a:off x="1698273" y="3470787"/>
            <a:ext cx="1270719" cy="1124308"/>
          </a:xfrm>
          <a:prstGeom prst="rect">
            <a:avLst/>
          </a:prstGeom>
          <a:ln>
            <a:noFill/>
          </a:ln>
          <a:extLst>
            <a:ext uri="{53640926-AAD7-44D8-BBD7-CCE9431645EC}">
              <a14:shadowObscured xmlns:a14="http://schemas.microsoft.com/office/drawing/2010/main"/>
            </a:ext>
          </a:extLst>
        </p:spPr>
      </p:pic>
      <p:pic>
        <p:nvPicPr>
          <p:cNvPr id="11" name="Picture 10"/>
          <p:cNvPicPr/>
          <p:nvPr/>
        </p:nvPicPr>
        <p:blipFill>
          <a:blip r:embed="rId5">
            <a:extLst>
              <a:ext uri="{28A0092B-C50C-407E-A947-70E740481C1C}">
                <a14:useLocalDpi xmlns:a14="http://schemas.microsoft.com/office/drawing/2010/main" val="0"/>
              </a:ext>
            </a:extLst>
          </a:blip>
          <a:srcRect/>
          <a:stretch>
            <a:fillRect/>
          </a:stretch>
        </p:blipFill>
        <p:spPr bwMode="auto">
          <a:xfrm>
            <a:off x="169034" y="4650659"/>
            <a:ext cx="2819972" cy="1818967"/>
          </a:xfrm>
          <a:prstGeom prst="rect">
            <a:avLst/>
          </a:prstGeom>
          <a:noFill/>
        </p:spPr>
      </p:pic>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158300" y="116021"/>
            <a:ext cx="2771713" cy="2090529"/>
          </a:xfrm>
          <a:prstGeom prst="rect">
            <a:avLst/>
          </a:prstGeom>
          <a:noFill/>
        </p:spPr>
      </p:pic>
      <p:pic>
        <p:nvPicPr>
          <p:cNvPr id="14" name="Picture 13" descr="C:\Users\17370\Desktop\Templates, Style Guide, Color Palette, Logo\Logos cover\ICF Block.tif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35190" y="2281083"/>
            <a:ext cx="1104655" cy="1104655"/>
          </a:xfrm>
          <a:prstGeom prst="rect">
            <a:avLst/>
          </a:prstGeom>
          <a:noFill/>
          <a:ln>
            <a:noFill/>
          </a:ln>
        </p:spPr>
      </p:pic>
      <p:sp>
        <p:nvSpPr>
          <p:cNvPr id="4" name="Title 3"/>
          <p:cNvSpPr>
            <a:spLocks noGrp="1"/>
          </p:cNvSpPr>
          <p:nvPr>
            <p:ph type="title"/>
          </p:nvPr>
        </p:nvSpPr>
        <p:spPr/>
        <p:txBody>
          <a:bodyPr>
            <a:normAutofit fontScale="90000"/>
          </a:bodyPr>
          <a:lstStyle/>
          <a:p>
            <a:pPr lvl="0"/>
            <a:r>
              <a:rPr lang="en-US" dirty="0" smtClean="0">
                <a:solidFill>
                  <a:srgbClr val="757561"/>
                </a:solidFill>
              </a:rPr>
              <a:t>Transportation &amp; Land Use Strategies</a:t>
            </a:r>
            <a:endParaRPr lang="en-US" dirty="0">
              <a:solidFill>
                <a:srgbClr val="757561"/>
              </a:solidFill>
            </a:endParaRPr>
          </a:p>
        </p:txBody>
      </p:sp>
      <p:sp>
        <p:nvSpPr>
          <p:cNvPr id="5" name="Text Placeholder 4"/>
          <p:cNvSpPr>
            <a:spLocks noGrp="1"/>
          </p:cNvSpPr>
          <p:nvPr>
            <p:ph type="body" idx="1"/>
          </p:nvPr>
        </p:nvSpPr>
        <p:spPr>
          <a:xfrm>
            <a:off x="3606613" y="3209643"/>
            <a:ext cx="4941888" cy="522287"/>
          </a:xfrm>
        </p:spPr>
        <p:txBody>
          <a:bodyPr/>
          <a:lstStyle/>
          <a:p>
            <a:r>
              <a:rPr lang="en-US" dirty="0" smtClean="0"/>
              <a:t>Erika Myers, ICF</a:t>
            </a:r>
            <a:endParaRPr lang="en-US" dirty="0"/>
          </a:p>
        </p:txBody>
      </p:sp>
      <p:sp>
        <p:nvSpPr>
          <p:cNvPr id="12" name="Text Placeholder 4"/>
          <p:cNvSpPr>
            <a:spLocks noGrp="1"/>
          </p:cNvSpPr>
          <p:nvPr>
            <p:ph type="body" idx="1"/>
          </p:nvPr>
        </p:nvSpPr>
        <p:spPr>
          <a:xfrm>
            <a:off x="3611737" y="3623879"/>
            <a:ext cx="4941888" cy="522287"/>
          </a:xfrm>
        </p:spPr>
        <p:txBody>
          <a:bodyPr>
            <a:normAutofit/>
          </a:bodyPr>
          <a:lstStyle/>
          <a:p>
            <a:r>
              <a:rPr lang="en-US" dirty="0" smtClean="0"/>
              <a:t>Rich </a:t>
            </a:r>
            <a:r>
              <a:rPr lang="en-US" dirty="0" err="1" smtClean="0"/>
              <a:t>Kuzmyak</a:t>
            </a:r>
            <a:r>
              <a:rPr lang="en-US" dirty="0" smtClean="0"/>
              <a:t>, Renaissance Planning</a:t>
            </a:r>
            <a:endParaRPr lang="en-US" dirty="0"/>
          </a:p>
        </p:txBody>
      </p:sp>
      <p:sp>
        <p:nvSpPr>
          <p:cNvPr id="15" name="Text Placeholder 4"/>
          <p:cNvSpPr>
            <a:spLocks noGrp="1"/>
          </p:cNvSpPr>
          <p:nvPr>
            <p:ph type="body" idx="1"/>
          </p:nvPr>
        </p:nvSpPr>
        <p:spPr>
          <a:xfrm>
            <a:off x="3597649" y="2850177"/>
            <a:ext cx="4941888" cy="522287"/>
          </a:xfrm>
        </p:spPr>
        <p:txBody>
          <a:bodyPr/>
          <a:lstStyle/>
          <a:p>
            <a:r>
              <a:rPr lang="en-US" dirty="0" smtClean="0"/>
              <a:t>Michael Grant, ICF</a:t>
            </a:r>
            <a:endParaRPr lang="en-US" dirty="0"/>
          </a:p>
        </p:txBody>
      </p:sp>
    </p:spTree>
    <p:extLst>
      <p:ext uri="{BB962C8B-B14F-4D97-AF65-F5344CB8AC3E}">
        <p14:creationId xmlns:p14="http://schemas.microsoft.com/office/powerpoint/2010/main" val="229318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Overall Analysis Considerations</a:t>
            </a:r>
          </a:p>
        </p:txBody>
      </p:sp>
      <p:sp>
        <p:nvSpPr>
          <p:cNvPr id="3" name="Content Placeholder 2"/>
          <p:cNvSpPr>
            <a:spLocks noGrp="1"/>
          </p:cNvSpPr>
          <p:nvPr>
            <p:ph idx="1"/>
          </p:nvPr>
        </p:nvSpPr>
        <p:spPr/>
        <p:txBody>
          <a:bodyPr>
            <a:normAutofit/>
          </a:bodyPr>
          <a:lstStyle/>
          <a:p>
            <a:r>
              <a:rPr lang="en-US" dirty="0"/>
              <a:t>Analysis will focus on the Strategy level </a:t>
            </a:r>
          </a:p>
          <a:p>
            <a:pPr lvl="1"/>
            <a:r>
              <a:rPr lang="en-US" dirty="0"/>
              <a:t>Specific implementation actions will play important roles in implementing the strategies</a:t>
            </a:r>
          </a:p>
          <a:p>
            <a:pPr lvl="1"/>
            <a:r>
              <a:rPr lang="en-US" dirty="0"/>
              <a:t>Time and budget constraints limit the analysis to sketch modeling—making quantitative estimates based on existing data sources and previous analyses</a:t>
            </a:r>
          </a:p>
          <a:p>
            <a:r>
              <a:rPr lang="en-US" dirty="0" smtClean="0"/>
              <a:t>State, Regional and Local Actions, not Federal</a:t>
            </a:r>
          </a:p>
          <a:p>
            <a:pPr lvl="1"/>
            <a:r>
              <a:rPr lang="en-US" dirty="0" smtClean="0"/>
              <a:t>National policies and regulations could have the most significant impacts, but these strategies may not be feasible or desirable to be applied at a regional level</a:t>
            </a:r>
          </a:p>
          <a:p>
            <a:r>
              <a:rPr lang="en-US" smtClean="0"/>
              <a:t>Grouping </a:t>
            </a:r>
            <a:r>
              <a:rPr lang="en-US" dirty="0" smtClean="0"/>
              <a:t>of Strategies</a:t>
            </a:r>
          </a:p>
          <a:p>
            <a:pPr lvl="1"/>
            <a:r>
              <a:rPr lang="en-US" dirty="0" smtClean="0"/>
              <a:t>For analysis, we plan to bundle several strategies</a:t>
            </a:r>
          </a:p>
          <a:p>
            <a:pPr lvl="1"/>
            <a:endParaRPr lang="en-US" dirty="0"/>
          </a:p>
          <a:p>
            <a:pPr marL="0" lvl="1" indent="0">
              <a:buNone/>
            </a:pPr>
            <a:r>
              <a:rPr lang="en-US" b="1" i="1" dirty="0" smtClean="0"/>
              <a:t>Utilize sketch planning tools combined with emissions factors from MOVES </a:t>
            </a:r>
          </a:p>
          <a:p>
            <a:pPr marL="0" lvl="1" indent="0">
              <a:buNone/>
            </a:pPr>
            <a:endParaRPr lang="en-US" b="1" i="1" dirty="0" smtClean="0"/>
          </a:p>
        </p:txBody>
      </p:sp>
    </p:spTree>
    <p:extLst>
      <p:ext uri="{BB962C8B-B14F-4D97-AF65-F5344CB8AC3E}">
        <p14:creationId xmlns:p14="http://schemas.microsoft.com/office/powerpoint/2010/main" val="37080302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Grouping/Bundling of Strategies</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945767161"/>
              </p:ext>
            </p:extLst>
          </p:nvPr>
        </p:nvGraphicFramePr>
        <p:xfrm>
          <a:off x="315098" y="907858"/>
          <a:ext cx="8293647" cy="5637908"/>
        </p:xfrm>
        <a:graphic>
          <a:graphicData uri="http://schemas.openxmlformats.org/drawingml/2006/table">
            <a:tbl>
              <a:tblPr firstRow="1" firstCol="1" bandRow="1"/>
              <a:tblGrid>
                <a:gridCol w="1480684"/>
                <a:gridCol w="251928"/>
                <a:gridCol w="252534"/>
                <a:gridCol w="252534"/>
                <a:gridCol w="251928"/>
                <a:gridCol w="252534"/>
                <a:gridCol w="252534"/>
                <a:gridCol w="251928"/>
                <a:gridCol w="252534"/>
                <a:gridCol w="252534"/>
                <a:gridCol w="251928"/>
                <a:gridCol w="275604"/>
                <a:gridCol w="229463"/>
                <a:gridCol w="251928"/>
                <a:gridCol w="252534"/>
                <a:gridCol w="252534"/>
                <a:gridCol w="251928"/>
                <a:gridCol w="252534"/>
                <a:gridCol w="252534"/>
                <a:gridCol w="251928"/>
                <a:gridCol w="252534"/>
                <a:gridCol w="252534"/>
                <a:gridCol w="251928"/>
                <a:gridCol w="252534"/>
                <a:gridCol w="252534"/>
                <a:gridCol w="251928"/>
                <a:gridCol w="252534"/>
                <a:gridCol w="252534"/>
              </a:tblGrid>
              <a:tr h="2531519">
                <a:tc>
                  <a:txBody>
                    <a:bodyPr/>
                    <a:lstStyle/>
                    <a:p>
                      <a:pPr marL="0" marR="0" algn="ctr">
                        <a:lnSpc>
                          <a:spcPct val="115000"/>
                        </a:lnSpc>
                        <a:spcBef>
                          <a:spcPts val="0"/>
                        </a:spcBef>
                        <a:spcAft>
                          <a:spcPts val="0"/>
                        </a:spcAft>
                      </a:pPr>
                      <a:r>
                        <a:rPr lang="en-US" sz="6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Strategy for Analysis </a:t>
                      </a:r>
                      <a:endParaRPr lang="en-US" sz="9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L-1:  Maximize urban tree canopy</a:t>
                      </a:r>
                      <a:r>
                        <a:rPr lang="en-US" sz="900">
                          <a:effectLst/>
                          <a:latin typeface="Calibri" panose="020F0502020204030204" pitchFamily="34" charset="0"/>
                          <a:ea typeface="Times New Roman" panose="02020603050405020304" pitchFamily="18" charset="0"/>
                          <a:cs typeface="Times New Roman" panose="02020603050405020304" pitchFamily="18" charset="0"/>
                        </a:rPr>
                        <a:t> </a:t>
                      </a: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and land stewardship</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L-2: Increase proportion of new housing &amp; jobs in activity  centers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L-3: Improve regional jobs/housing balance</a:t>
                      </a:r>
                      <a:endParaRPr lang="en-US" sz="9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L-4:  Maximize walkable design in activity centers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L-5:  Establish adequate retail balance in activity centers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L-6:  Focus Government employment near premium transit</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  Improve fuel economy of light-duty vehicle fleet</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T-2: Increase alternative fuels in public sector fleets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T-3: Clean freight technologies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T-4: Lower emissions off-road construction vehicles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4"/>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T-5: Low carbon fuel standard</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T-6:  Roadway bottleneck relief / targeted capacity enhancements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4"/>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T-7: Corridor / regional operational improvements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T-8: Promote ecodriving</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T-9: Off-peak freight deliveries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4"/>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T-10: Increase speed limit enforcement</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T-11: Advance adoption of connected vehicle technologies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T-12: Enhance the bicycle/pedestrian environment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T-13: Enhance transit services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T-14: Transit incentives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T-15:  Park-and-ride and HOV investments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T-16: Parking management</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T-17: Travel demand management</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T-18: Road pricing / congestion pricing</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T-19: Cordon pricing</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T-20: Pay As You Drive insurance</a:t>
                      </a:r>
                      <a:endParaRPr lang="en-US" sz="9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T-21: Increasing fuel taxes / Carbon tax</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vert="vert27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4"/>
                    </a:solidFill>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TLU-1: Increase Urban Tree Canopy and Land Stewardship</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60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7554">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TLU-2: Sustainable Development Patterns &amp; Urban Design (including Enhancements for Non-motorized Modes)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60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r">
                        <a:lnSpc>
                          <a:spcPct val="115000"/>
                        </a:lnSpc>
                        <a:spcBef>
                          <a:spcPts val="0"/>
                        </a:spcBef>
                        <a:spcAft>
                          <a:spcPts val="0"/>
                        </a:spcAft>
                      </a:pPr>
                      <a:r>
                        <a:rPr lang="en-US" sz="60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r">
                        <a:lnSpc>
                          <a:spcPct val="115000"/>
                        </a:lnSpc>
                        <a:spcBef>
                          <a:spcPts val="0"/>
                        </a:spcBef>
                        <a:spcAft>
                          <a:spcPts val="0"/>
                        </a:spcAft>
                      </a:pPr>
                      <a:r>
                        <a:rPr lang="en-US" sz="60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r">
                        <a:lnSpc>
                          <a:spcPct val="115000"/>
                        </a:lnSpc>
                        <a:spcBef>
                          <a:spcPts val="0"/>
                        </a:spcBef>
                        <a:spcAft>
                          <a:spcPts val="0"/>
                        </a:spcAft>
                      </a:pPr>
                      <a:r>
                        <a:rPr lang="en-US" sz="60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60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TLU-3: Improve Fuel Economy of Light-duty Vehicle Fleet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TLU-4: Increase Alternative Fuels in Public Sector Fleets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TLU-5: Clean Freight Technologies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629">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TLU-6: Low Carbon Fuel Standard</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TLU-7: Enhance System Operations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TLU-8: Reduce Speeding on Freeways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TLU-9: Travel Demand Management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9902">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TLU-10: Transit Enhancements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778">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TLU-11: Transit Incentives / Fare Reductions</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080">
                <a:tc>
                  <a:txBody>
                    <a:bodyPr/>
                    <a:lstStyle/>
                    <a:p>
                      <a:pPr marL="0" marR="0">
                        <a:lnSpc>
                          <a:spcPct val="115000"/>
                        </a:lnSpc>
                        <a:spcBef>
                          <a:spcPts val="0"/>
                        </a:spcBef>
                        <a:spcAft>
                          <a:spcPts val="0"/>
                        </a:spcAft>
                      </a:pPr>
                      <a:r>
                        <a:rPr lang="en-US" sz="6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TLU-12: Road Pricing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15000"/>
                        </a:lnSpc>
                        <a:spcBef>
                          <a:spcPts val="0"/>
                        </a:spcBef>
                        <a:spcAft>
                          <a:spcPts val="0"/>
                        </a:spcAft>
                      </a:pPr>
                      <a:r>
                        <a:rPr lang="en-US" sz="6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4530" marR="5453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631523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Analysis Approaches</a:t>
            </a:r>
            <a:endParaRPr lang="en-US" dirty="0"/>
          </a:p>
        </p:txBody>
      </p:sp>
      <p:sp>
        <p:nvSpPr>
          <p:cNvPr id="3" name="Content Placeholder 2"/>
          <p:cNvSpPr>
            <a:spLocks noGrp="1"/>
          </p:cNvSpPr>
          <p:nvPr>
            <p:ph idx="1"/>
          </p:nvPr>
        </p:nvSpPr>
        <p:spPr>
          <a:xfrm>
            <a:off x="227013" y="1268414"/>
            <a:ext cx="4487491" cy="4857750"/>
          </a:xfrm>
        </p:spPr>
        <p:txBody>
          <a:bodyPr>
            <a:normAutofit fontScale="85000" lnSpcReduction="20000"/>
          </a:bodyPr>
          <a:lstStyle/>
          <a:p>
            <a:r>
              <a:rPr lang="en-US" dirty="0" smtClean="0"/>
              <a:t>EPA TEAM (Transportation Efficiency Analysis Method) Approach</a:t>
            </a:r>
          </a:p>
          <a:p>
            <a:pPr lvl="1"/>
            <a:r>
              <a:rPr lang="en-US" dirty="0" smtClean="0"/>
              <a:t>Utilizes TRIMMS tool to analyze TDM strategies, transit enhancements, pricing strategies (as well as limited potential for LU and bike/</a:t>
            </a:r>
            <a:r>
              <a:rPr lang="en-US" dirty="0" err="1" smtClean="0"/>
              <a:t>ped</a:t>
            </a:r>
            <a:r>
              <a:rPr lang="en-US" dirty="0" smtClean="0"/>
              <a:t>)</a:t>
            </a:r>
          </a:p>
          <a:p>
            <a:r>
              <a:rPr lang="en-US" dirty="0" smtClean="0"/>
              <a:t>Tools developed for NCHRP 8-78</a:t>
            </a:r>
            <a:r>
              <a:rPr lang="en-US" dirty="0"/>
              <a:t>, including use of </a:t>
            </a:r>
            <a:r>
              <a:rPr lang="en-US" dirty="0" smtClean="0"/>
              <a:t>GIS-overlay methods</a:t>
            </a:r>
          </a:p>
          <a:p>
            <a:pPr lvl="1"/>
            <a:r>
              <a:rPr lang="en-US" dirty="0" smtClean="0"/>
              <a:t>Analyzes shift in mode shares due to land use changes, bicycle/pedestrian accessibility</a:t>
            </a:r>
          </a:p>
          <a:p>
            <a:r>
              <a:rPr lang="en-US" dirty="0" smtClean="0"/>
              <a:t>Argonne National Laboratory Greenhouse Gases, Regulated Emissions, and Energy Use in Transportation Modeling (GREET)</a:t>
            </a:r>
          </a:p>
          <a:p>
            <a:pPr lvl="1"/>
            <a:r>
              <a:rPr lang="en-US" dirty="0" smtClean="0"/>
              <a:t>A full life-cycle model to evaluate various vehicle and fuel combinations on a full fuel-cycle/vehicle-cycle basis</a:t>
            </a:r>
          </a:p>
          <a:p>
            <a:r>
              <a:rPr lang="en-US" dirty="0" smtClean="0"/>
              <a:t>Simple spreadsheet tools</a:t>
            </a:r>
          </a:p>
          <a:p>
            <a:pPr lvl="1"/>
            <a:r>
              <a:rPr lang="en-US" dirty="0" smtClean="0"/>
              <a:t>Assess changes in vehicle operations, technologies, and fuels</a:t>
            </a:r>
            <a:endParaRPr lang="en-US" dirty="0"/>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5760936" y="3959544"/>
            <a:ext cx="2889250" cy="2166620"/>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t="3268"/>
          <a:stretch>
            <a:fillRect/>
          </a:stretch>
        </p:blipFill>
        <p:spPr bwMode="auto">
          <a:xfrm>
            <a:off x="5086191" y="1352768"/>
            <a:ext cx="2081525" cy="2285167"/>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3647867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Transportation and Land Use Scenarios</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36687370"/>
              </p:ext>
            </p:extLst>
          </p:nvPr>
        </p:nvGraphicFramePr>
        <p:xfrm>
          <a:off x="83213" y="963613"/>
          <a:ext cx="8839202" cy="5740061"/>
        </p:xfrm>
        <a:graphic>
          <a:graphicData uri="http://schemas.openxmlformats.org/drawingml/2006/table">
            <a:tbl>
              <a:tblPr firstRow="1" firstCol="1" bandRow="1">
                <a:tableStyleId>{5C22544A-7EE6-4342-B048-85BDC9FD1C3A}</a:tableStyleId>
              </a:tblPr>
              <a:tblGrid>
                <a:gridCol w="1611468"/>
                <a:gridCol w="694682"/>
                <a:gridCol w="625491"/>
                <a:gridCol w="625491"/>
                <a:gridCol w="2214045"/>
                <a:gridCol w="3068025"/>
              </a:tblGrid>
              <a:tr h="376673">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Strategy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gridSpan="3">
                  <a:txBody>
                    <a:bodyPr/>
                    <a:lstStyle/>
                    <a:p>
                      <a:pPr marL="0" marR="0" algn="ctr">
                        <a:spcBef>
                          <a:spcPts val="0"/>
                        </a:spcBef>
                        <a:spcAft>
                          <a:spcPts val="600"/>
                        </a:spcAft>
                      </a:pPr>
                      <a:r>
                        <a:rPr lang="en-US" sz="1200" dirty="0">
                          <a:effectLst/>
                        </a:rPr>
                        <a:t>Affected Mobile Source Emissions Parameter</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hMerge="1">
                  <a:txBody>
                    <a:bodyPr/>
                    <a:lstStyle/>
                    <a:p>
                      <a:endParaRPr lang="en-US"/>
                    </a:p>
                  </a:txBody>
                  <a:tcPr/>
                </a:tc>
                <a:tc hMerge="1">
                  <a:txBody>
                    <a:bodyPr/>
                    <a:lstStyle/>
                    <a:p>
                      <a:endParaRPr lang="en-US"/>
                    </a:p>
                  </a:txBody>
                  <a:tcPr/>
                </a:tc>
                <a:tc rowSpan="2">
                  <a:txBody>
                    <a:bodyPr/>
                    <a:lstStyle/>
                    <a:p>
                      <a:pPr marL="0" marR="0">
                        <a:spcBef>
                          <a:spcPts val="0"/>
                        </a:spcBef>
                        <a:spcAft>
                          <a:spcPts val="600"/>
                        </a:spcAft>
                      </a:pPr>
                      <a:r>
                        <a:rPr lang="en-US" sz="1200">
                          <a:effectLst/>
                        </a:rPr>
                        <a:t> </a:t>
                      </a:r>
                    </a:p>
                    <a:p>
                      <a:pPr marL="0" marR="0">
                        <a:spcBef>
                          <a:spcPts val="0"/>
                        </a:spcBef>
                        <a:spcAft>
                          <a:spcPts val="600"/>
                        </a:spcAft>
                      </a:pPr>
                      <a:r>
                        <a:rPr lang="en-US" sz="1200">
                          <a:effectLst/>
                        </a:rPr>
                        <a:t> </a:t>
                      </a:r>
                    </a:p>
                    <a:p>
                      <a:pPr marL="0" marR="0">
                        <a:spcBef>
                          <a:spcPts val="0"/>
                        </a:spcBef>
                        <a:spcAft>
                          <a:spcPts val="600"/>
                        </a:spcAft>
                      </a:pPr>
                      <a:r>
                        <a:rPr lang="en-US" sz="1200">
                          <a:effectLst/>
                        </a:rPr>
                        <a:t> </a:t>
                      </a:r>
                    </a:p>
                    <a:p>
                      <a:pPr marL="0" marR="0">
                        <a:spcBef>
                          <a:spcPts val="0"/>
                        </a:spcBef>
                        <a:spcAft>
                          <a:spcPts val="600"/>
                        </a:spcAft>
                      </a:pPr>
                      <a:r>
                        <a:rPr lang="en-US" sz="1200">
                          <a:effectLst/>
                        </a:rPr>
                        <a:t>Analytic Methodology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rPr>
                        <a:t>Scenarios/Level of Aggressiveness</a:t>
                      </a:r>
                      <a:r>
                        <a:rPr lang="en-US" sz="1200" baseline="0" dirty="0" smtClean="0">
                          <a:effectLst/>
                        </a:rPr>
                        <a:t> </a:t>
                      </a:r>
                      <a:endParaRPr lang="en-US" sz="12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r h="612094">
                <a:tc vMerge="1">
                  <a:txBody>
                    <a:bodyPr/>
                    <a:lstStyle/>
                    <a:p>
                      <a:endParaRPr lang="en-US"/>
                    </a:p>
                  </a:txBody>
                  <a:tcPr/>
                </a:tc>
                <a:tc>
                  <a:txBody>
                    <a:bodyPr/>
                    <a:lstStyle/>
                    <a:p>
                      <a:pPr marL="0" marR="0">
                        <a:spcBef>
                          <a:spcPts val="0"/>
                        </a:spcBef>
                        <a:spcAft>
                          <a:spcPts val="600"/>
                        </a:spcAft>
                      </a:pPr>
                      <a:r>
                        <a:rPr lang="en-US" sz="1200" dirty="0">
                          <a:effectLst/>
                        </a:rPr>
                        <a:t>VMT</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Speed/ Idling</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Vehicles / Fuels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vMerge="1">
                  <a:txBody>
                    <a:bodyPr/>
                    <a:lstStyle/>
                    <a:p>
                      <a:endParaRPr lang="en-US"/>
                    </a:p>
                  </a:txBody>
                  <a:tcPr/>
                </a:tc>
                <a:tc vMerge="1">
                  <a:txBody>
                    <a:bodyPr/>
                    <a:lstStyle/>
                    <a:p>
                      <a:endParaRPr lang="en-US"/>
                    </a:p>
                  </a:txBody>
                  <a:tcPr/>
                </a:tc>
              </a:tr>
              <a:tr h="1931894">
                <a:tc>
                  <a:txBody>
                    <a:bodyPr/>
                    <a:lstStyle/>
                    <a:p>
                      <a:pPr marL="0" marR="0">
                        <a:spcBef>
                          <a:spcPts val="0"/>
                        </a:spcBef>
                        <a:spcAft>
                          <a:spcPts val="600"/>
                        </a:spcAft>
                      </a:pPr>
                      <a:r>
                        <a:rPr lang="en-US" sz="1200" dirty="0">
                          <a:effectLst/>
                        </a:rPr>
                        <a:t>TLU-1: Increase Urban Tree Canopy and Land Stewardship</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nchor="ctr"/>
                </a:tc>
                <a:tc>
                  <a:txBody>
                    <a:bodyPr/>
                    <a:lstStyle/>
                    <a:p>
                      <a:pPr marL="0" marR="0" algn="ctr">
                        <a:spcBef>
                          <a:spcPts val="0"/>
                        </a:spcBef>
                        <a:spcAft>
                          <a:spcPts val="600"/>
                        </a:spcAft>
                      </a:pPr>
                      <a:r>
                        <a:rPr lang="en-US" sz="1200" dirty="0" smtClean="0">
                          <a:effectLst/>
                        </a:rPr>
                        <a:t>X</a:t>
                      </a:r>
                      <a:r>
                        <a:rPr lang="en-US" sz="1200" dirty="0">
                          <a:effectLst/>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lgn="ctr">
                        <a:spcBef>
                          <a:spcPts val="0"/>
                        </a:spcBef>
                        <a:spcAft>
                          <a:spcPts val="600"/>
                        </a:spcAft>
                      </a:pPr>
                      <a:r>
                        <a:rPr lang="en-US" sz="1200">
                          <a:effectLst/>
                        </a:rPr>
                        <a:t> </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Estimate carbon sequestration equivalent of 1 acre of tree cover.  Develop acreage-saved conversion factor for relocating a household or employee from suburban/exurban greenfield development to urban/TOD/MXD location. Assess potential increase in tree coverage from other programs.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2015:  Establish base year tree canopy coverage by jurisdiction (also impervious surface, undeveloped land)</a:t>
                      </a:r>
                      <a:br>
                        <a:rPr lang="en-US" sz="1200" dirty="0">
                          <a:effectLst/>
                        </a:rPr>
                      </a:br>
                      <a:r>
                        <a:rPr lang="en-US" sz="1200" dirty="0">
                          <a:effectLst/>
                        </a:rPr>
                        <a:t>2020:  Project effects of 2020 development increment on canopy coverage; possibly augment with tree preservation/planting programs in short term</a:t>
                      </a:r>
                      <a:br>
                        <a:rPr lang="en-US" sz="1200" dirty="0">
                          <a:effectLst/>
                        </a:rPr>
                      </a:br>
                      <a:r>
                        <a:rPr lang="en-US" sz="1200" dirty="0">
                          <a:effectLst/>
                        </a:rPr>
                        <a:t>2040:  Link tree and undeveloped ground cover to base and stretch scenarios.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r h="2583433">
                <a:tc>
                  <a:txBody>
                    <a:bodyPr/>
                    <a:lstStyle/>
                    <a:p>
                      <a:pPr marL="0" marR="0">
                        <a:spcBef>
                          <a:spcPts val="0"/>
                        </a:spcBef>
                        <a:spcAft>
                          <a:spcPts val="600"/>
                        </a:spcAft>
                      </a:pPr>
                      <a:r>
                        <a:rPr lang="en-US" sz="1200">
                          <a:effectLst/>
                        </a:rPr>
                        <a:t>TLU-2: Sustainable Development Patterns &amp; Urban Design (including Enhancements for Non-motorized Modes)</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nchor="ctr"/>
                </a:tc>
                <a:tc>
                  <a:txBody>
                    <a:bodyPr/>
                    <a:lstStyle/>
                    <a:p>
                      <a:pPr marL="0" marR="0" algn="ctr">
                        <a:spcBef>
                          <a:spcPts val="0"/>
                        </a:spcBef>
                        <a:spcAft>
                          <a:spcPts val="600"/>
                        </a:spcAft>
                      </a:pPr>
                      <a:r>
                        <a:rPr lang="en-US" sz="1200">
                          <a:effectLst/>
                        </a:rPr>
                        <a:t>X</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lgn="ctr">
                        <a:spcBef>
                          <a:spcPts val="0"/>
                        </a:spcBef>
                        <a:spcAft>
                          <a:spcPts val="600"/>
                        </a:spcAft>
                      </a:pPr>
                      <a:r>
                        <a:rPr lang="en-US" sz="1200">
                          <a:effectLst/>
                        </a:rPr>
                        <a:t> </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a:effectLst/>
                        </a:rPr>
                        <a:t> </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Calculate TAZ level modal accessibility scores for 2015, 2020 and 2040.  Use these scores to project the effects of TR+LU on mode choice, leading to delta trips by mode and delta VMT.  Create alternative land use allocations for the region &amp; activity centers in 2040, and possibly key enhancements to the transportation network.  Recalculate accessibilities and travel impacts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2015: Base year accounting for accessibility effects on mode share (effects beyond COG model</a:t>
                      </a:r>
                      <a:r>
                        <a:rPr lang="en-US" sz="1200" dirty="0" smtClean="0">
                          <a:effectLst/>
                        </a:rPr>
                        <a:t>)</a:t>
                      </a:r>
                      <a:r>
                        <a:rPr lang="en-US" sz="1200" dirty="0">
                          <a:effectLst/>
                        </a:rPr>
                        <a:t/>
                      </a:r>
                      <a:br>
                        <a:rPr lang="en-US" sz="1200" dirty="0">
                          <a:effectLst/>
                        </a:rPr>
                      </a:br>
                      <a:r>
                        <a:rPr lang="en-US" sz="1200" dirty="0">
                          <a:effectLst/>
                        </a:rPr>
                        <a:t>2020:  Run base CLRP land use and transport networks (don’t </a:t>
                      </a:r>
                      <a:r>
                        <a:rPr lang="en-US" sz="1200" dirty="0" smtClean="0">
                          <a:effectLst/>
                        </a:rPr>
                        <a:t>expect major  TR+LU changes</a:t>
                      </a:r>
                      <a:r>
                        <a:rPr lang="en-US" sz="1200" baseline="0" dirty="0" smtClean="0">
                          <a:effectLst/>
                        </a:rPr>
                        <a:t> between 2015 and 2020, but will still run accessibility procedure</a:t>
                      </a:r>
                      <a:r>
                        <a:rPr lang="en-US" sz="1200" dirty="0" smtClean="0">
                          <a:effectLst/>
                        </a:rPr>
                        <a:t>)</a:t>
                      </a:r>
                      <a:r>
                        <a:rPr lang="en-US" sz="1200" dirty="0">
                          <a:effectLst/>
                        </a:rPr>
                        <a:t/>
                      </a:r>
                      <a:br>
                        <a:rPr lang="en-US" sz="1200" dirty="0">
                          <a:effectLst/>
                        </a:rPr>
                      </a:br>
                      <a:r>
                        <a:rPr lang="en-US" sz="1200" dirty="0">
                          <a:effectLst/>
                        </a:rPr>
                        <a:t>2040: Run base CLRP land use and networks </a:t>
                      </a:r>
                      <a:br>
                        <a:rPr lang="en-US" sz="1200" dirty="0">
                          <a:effectLst/>
                        </a:rPr>
                      </a:br>
                      <a:r>
                        <a:rPr lang="en-US" sz="1200" dirty="0">
                          <a:effectLst/>
                        </a:rPr>
                        <a:t>2040 </a:t>
                      </a:r>
                      <a:r>
                        <a:rPr lang="en-US" sz="1200" dirty="0" smtClean="0">
                          <a:effectLst/>
                        </a:rPr>
                        <a:t>Moderate: Reasonable</a:t>
                      </a:r>
                      <a:r>
                        <a:rPr lang="en-US" sz="1200" baseline="0" dirty="0" smtClean="0">
                          <a:effectLst/>
                        </a:rPr>
                        <a:t> adjustments in location of growth </a:t>
                      </a:r>
                      <a:r>
                        <a:rPr lang="en-US" sz="1200" dirty="0" smtClean="0">
                          <a:effectLst/>
                        </a:rPr>
                        <a:t>into and among centers, accounting for proximity to rail transit, jobs/housing ratios, holding capacity and other factors</a:t>
                      </a:r>
                      <a:r>
                        <a:rPr lang="en-US" sz="1200" baseline="0" dirty="0" smtClean="0">
                          <a:effectLst/>
                        </a:rPr>
                        <a:t>  </a:t>
                      </a:r>
                    </a:p>
                    <a:p>
                      <a:pPr marL="0" marR="0">
                        <a:spcBef>
                          <a:spcPts val="0"/>
                        </a:spcBef>
                        <a:spcAft>
                          <a:spcPts val="600"/>
                        </a:spcAft>
                      </a:pPr>
                      <a:r>
                        <a:rPr lang="en-US" sz="1200" baseline="0" dirty="0" smtClean="0">
                          <a:effectLst/>
                        </a:rPr>
                        <a:t>2040 S</a:t>
                      </a:r>
                      <a:r>
                        <a:rPr lang="en-US" sz="1200" dirty="0" smtClean="0">
                          <a:effectLst/>
                        </a:rPr>
                        <a:t>tretch</a:t>
                      </a:r>
                      <a:r>
                        <a:rPr lang="en-US" sz="1200" dirty="0">
                          <a:effectLst/>
                        </a:rPr>
                        <a:t>: </a:t>
                      </a:r>
                      <a:r>
                        <a:rPr lang="en-US" sz="1200" dirty="0" smtClean="0">
                          <a:effectLst/>
                        </a:rPr>
                        <a:t>Aggressive reallocation,</a:t>
                      </a:r>
                      <a:r>
                        <a:rPr lang="en-US" sz="1200" baseline="0" dirty="0" smtClean="0">
                          <a:effectLst/>
                        </a:rPr>
                        <a:t> possible TR network mods</a:t>
                      </a:r>
                      <a:r>
                        <a:rPr lang="en-US" sz="1200" dirty="0">
                          <a:effectLst/>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bl>
          </a:graphicData>
        </a:graphic>
      </p:graphicFrame>
    </p:spTree>
    <p:extLst>
      <p:ext uri="{BB962C8B-B14F-4D97-AF65-F5344CB8AC3E}">
        <p14:creationId xmlns:p14="http://schemas.microsoft.com/office/powerpoint/2010/main" val="23503023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Transportation and Land Use </a:t>
            </a:r>
            <a:r>
              <a:rPr lang="en-US" dirty="0" smtClean="0"/>
              <a:t>Scenarios Cont’d</a:t>
            </a:r>
            <a:endParaRPr lang="en-US" dirty="0"/>
          </a:p>
        </p:txBody>
      </p:sp>
      <p:graphicFrame>
        <p:nvGraphicFramePr>
          <p:cNvPr id="7" name="Content Placeholder 5"/>
          <p:cNvGraphicFramePr>
            <a:graphicFrameLocks/>
          </p:cNvGraphicFramePr>
          <p:nvPr>
            <p:extLst>
              <p:ext uri="{D42A27DB-BD31-4B8C-83A1-F6EECF244321}">
                <p14:modId xmlns:p14="http://schemas.microsoft.com/office/powerpoint/2010/main" val="3841892196"/>
              </p:ext>
            </p:extLst>
          </p:nvPr>
        </p:nvGraphicFramePr>
        <p:xfrm>
          <a:off x="207349" y="1047495"/>
          <a:ext cx="8839202" cy="5425440"/>
        </p:xfrm>
        <a:graphic>
          <a:graphicData uri="http://schemas.openxmlformats.org/drawingml/2006/table">
            <a:tbl>
              <a:tblPr firstRow="1" firstCol="1" bandRow="1">
                <a:tableStyleId>{5C22544A-7EE6-4342-B048-85BDC9FD1C3A}</a:tableStyleId>
              </a:tblPr>
              <a:tblGrid>
                <a:gridCol w="1611468"/>
                <a:gridCol w="694682"/>
                <a:gridCol w="625491"/>
                <a:gridCol w="625491"/>
                <a:gridCol w="2034153"/>
                <a:gridCol w="3247917"/>
              </a:tblGrid>
              <a:tr h="362808">
                <a:tc rowSpan="2">
                  <a:txBody>
                    <a:bodyPr/>
                    <a:lstStyle/>
                    <a:p>
                      <a:pPr marL="0" marR="0">
                        <a:spcBef>
                          <a:spcPts val="0"/>
                        </a:spcBef>
                        <a:spcAft>
                          <a:spcPts val="600"/>
                        </a:spcAft>
                      </a:pPr>
                      <a:r>
                        <a:rPr lang="en-US" sz="1400" dirty="0">
                          <a:effectLst/>
                        </a:rPr>
                        <a:t> </a:t>
                      </a:r>
                    </a:p>
                    <a:p>
                      <a:pPr marL="0" marR="0">
                        <a:spcBef>
                          <a:spcPts val="0"/>
                        </a:spcBef>
                        <a:spcAft>
                          <a:spcPts val="600"/>
                        </a:spcAft>
                      </a:pPr>
                      <a:r>
                        <a:rPr lang="en-US" sz="1400" dirty="0">
                          <a:effectLst/>
                        </a:rPr>
                        <a:t> </a:t>
                      </a:r>
                    </a:p>
                    <a:p>
                      <a:pPr marL="0" marR="0">
                        <a:spcBef>
                          <a:spcPts val="0"/>
                        </a:spcBef>
                        <a:spcAft>
                          <a:spcPts val="600"/>
                        </a:spcAft>
                      </a:pPr>
                      <a:r>
                        <a:rPr lang="en-US" sz="1400" dirty="0">
                          <a:effectLst/>
                        </a:rPr>
                        <a:t> </a:t>
                      </a:r>
                    </a:p>
                    <a:p>
                      <a:pPr marL="0" marR="0">
                        <a:spcBef>
                          <a:spcPts val="0"/>
                        </a:spcBef>
                        <a:spcAft>
                          <a:spcPts val="600"/>
                        </a:spcAft>
                      </a:pPr>
                      <a:r>
                        <a:rPr lang="en-US" sz="1400" dirty="0">
                          <a:effectLst/>
                        </a:rPr>
                        <a:t>Strategy </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gridSpan="3">
                  <a:txBody>
                    <a:bodyPr/>
                    <a:lstStyle/>
                    <a:p>
                      <a:pPr marL="0" marR="0" algn="ctr">
                        <a:spcBef>
                          <a:spcPts val="0"/>
                        </a:spcBef>
                        <a:spcAft>
                          <a:spcPts val="600"/>
                        </a:spcAft>
                      </a:pPr>
                      <a:r>
                        <a:rPr lang="en-US" sz="1100" dirty="0">
                          <a:effectLst/>
                        </a:rPr>
                        <a:t>Affected Mobile Source Emissions Parameter</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hMerge="1">
                  <a:txBody>
                    <a:bodyPr/>
                    <a:lstStyle/>
                    <a:p>
                      <a:endParaRPr lang="en-US"/>
                    </a:p>
                  </a:txBody>
                  <a:tcPr/>
                </a:tc>
                <a:tc hMerge="1">
                  <a:txBody>
                    <a:bodyPr/>
                    <a:lstStyle/>
                    <a:p>
                      <a:endParaRPr lang="en-US"/>
                    </a:p>
                  </a:txBody>
                  <a:tcPr/>
                </a:tc>
                <a:tc rowSpan="2">
                  <a:txBody>
                    <a:bodyPr/>
                    <a:lstStyle/>
                    <a:p>
                      <a:pPr marL="0" marR="0">
                        <a:spcBef>
                          <a:spcPts val="0"/>
                        </a:spcBef>
                        <a:spcAft>
                          <a:spcPts val="600"/>
                        </a:spcAft>
                      </a:pPr>
                      <a:r>
                        <a:rPr lang="en-US" sz="1400">
                          <a:effectLst/>
                        </a:rPr>
                        <a:t> </a:t>
                      </a:r>
                    </a:p>
                    <a:p>
                      <a:pPr marL="0" marR="0">
                        <a:spcBef>
                          <a:spcPts val="0"/>
                        </a:spcBef>
                        <a:spcAft>
                          <a:spcPts val="600"/>
                        </a:spcAft>
                      </a:pPr>
                      <a:r>
                        <a:rPr lang="en-US" sz="1400">
                          <a:effectLst/>
                        </a:rPr>
                        <a:t> </a:t>
                      </a:r>
                    </a:p>
                    <a:p>
                      <a:pPr marL="0" marR="0">
                        <a:spcBef>
                          <a:spcPts val="0"/>
                        </a:spcBef>
                        <a:spcAft>
                          <a:spcPts val="600"/>
                        </a:spcAft>
                      </a:pPr>
                      <a:r>
                        <a:rPr lang="en-US" sz="1400">
                          <a:effectLst/>
                        </a:rPr>
                        <a:t> </a:t>
                      </a:r>
                    </a:p>
                    <a:p>
                      <a:pPr marL="0" marR="0">
                        <a:spcBef>
                          <a:spcPts val="0"/>
                        </a:spcBef>
                        <a:spcAft>
                          <a:spcPts val="600"/>
                        </a:spcAft>
                      </a:pPr>
                      <a:r>
                        <a:rPr lang="en-US" sz="1400">
                          <a:effectLst/>
                        </a:rPr>
                        <a:t>Analytic Methodology</a:t>
                      </a:r>
                      <a:endParaRPr lang="en-US"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rowSpan="2">
                  <a:txBody>
                    <a:bodyPr/>
                    <a:lstStyle/>
                    <a:p>
                      <a:pPr marL="0" marR="0">
                        <a:spcBef>
                          <a:spcPts val="0"/>
                        </a:spcBef>
                        <a:spcAft>
                          <a:spcPts val="600"/>
                        </a:spcAft>
                      </a:pPr>
                      <a:r>
                        <a:rPr lang="en-US" sz="1400" dirty="0">
                          <a:effectLst/>
                        </a:rPr>
                        <a:t> </a:t>
                      </a:r>
                    </a:p>
                    <a:p>
                      <a:pPr marL="0" marR="0">
                        <a:spcBef>
                          <a:spcPts val="0"/>
                        </a:spcBef>
                        <a:spcAft>
                          <a:spcPts val="600"/>
                        </a:spcAft>
                      </a:pPr>
                      <a:r>
                        <a:rPr lang="en-US" sz="1400" dirty="0">
                          <a:effectLst/>
                        </a:rPr>
                        <a:t> </a:t>
                      </a:r>
                    </a:p>
                    <a:p>
                      <a:pPr marL="0" marR="0">
                        <a:spcBef>
                          <a:spcPts val="0"/>
                        </a:spcBef>
                        <a:spcAft>
                          <a:spcPts val="600"/>
                        </a:spcAft>
                      </a:pPr>
                      <a:r>
                        <a:rPr lang="en-US" sz="1400" dirty="0">
                          <a:effectLst/>
                        </a:rPr>
                        <a:t> </a:t>
                      </a:r>
                    </a:p>
                    <a:p>
                      <a:pPr marL="0" marR="0" indent="0" algn="l" defTabSz="914400" rtl="0" eaLnBrk="1" fontAlgn="auto" latinLnBrk="0" hangingPunct="1">
                        <a:lnSpc>
                          <a:spcPct val="100000"/>
                        </a:lnSpc>
                        <a:spcBef>
                          <a:spcPts val="0"/>
                        </a:spcBef>
                        <a:spcAft>
                          <a:spcPts val="600"/>
                        </a:spcAft>
                        <a:buClrTx/>
                        <a:buSzTx/>
                        <a:buFontTx/>
                        <a:buNone/>
                        <a:tabLst/>
                        <a:defRPr/>
                      </a:pPr>
                      <a:r>
                        <a:rPr lang="en-US" sz="1400" dirty="0" smtClean="0">
                          <a:effectLst/>
                        </a:rPr>
                        <a:t>Scenarios/Level of Aggressiveness</a:t>
                      </a:r>
                      <a:r>
                        <a:rPr lang="en-US" sz="1400" baseline="0" dirty="0" smtClean="0">
                          <a:effectLst/>
                        </a:rPr>
                        <a:t> </a:t>
                      </a:r>
                      <a:endParaRPr lang="en-US" sz="14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r h="527335">
                <a:tc vMerge="1">
                  <a:txBody>
                    <a:bodyPr/>
                    <a:lstStyle/>
                    <a:p>
                      <a:endParaRPr lang="en-US"/>
                    </a:p>
                  </a:txBody>
                  <a:tcPr/>
                </a:tc>
                <a:tc>
                  <a:txBody>
                    <a:bodyPr/>
                    <a:lstStyle/>
                    <a:p>
                      <a:pPr marL="0" marR="0">
                        <a:spcBef>
                          <a:spcPts val="0"/>
                        </a:spcBef>
                        <a:spcAft>
                          <a:spcPts val="600"/>
                        </a:spcAft>
                      </a:pPr>
                      <a:r>
                        <a:rPr lang="en-US" sz="1400" dirty="0">
                          <a:effectLst/>
                        </a:rPr>
                        <a:t>VMT</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400" dirty="0">
                          <a:effectLst/>
                        </a:rPr>
                        <a:t>Speed/ Idling</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400" dirty="0">
                          <a:effectLst/>
                        </a:rPr>
                        <a:t>Vehicles / Fuels</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vMerge="1">
                  <a:txBody>
                    <a:bodyPr/>
                    <a:lstStyle/>
                    <a:p>
                      <a:endParaRPr lang="en-US"/>
                    </a:p>
                  </a:txBody>
                  <a:tcPr/>
                </a:tc>
                <a:tc vMerge="1">
                  <a:txBody>
                    <a:bodyPr/>
                    <a:lstStyle/>
                    <a:p>
                      <a:endParaRPr lang="en-US"/>
                    </a:p>
                  </a:txBody>
                  <a:tcPr/>
                </a:tc>
              </a:tr>
              <a:tr h="1539216">
                <a:tc>
                  <a:txBody>
                    <a:bodyPr/>
                    <a:lstStyle/>
                    <a:p>
                      <a:pPr marL="0" marR="0">
                        <a:spcBef>
                          <a:spcPts val="0"/>
                        </a:spcBef>
                        <a:spcAft>
                          <a:spcPts val="600"/>
                        </a:spcAft>
                      </a:pPr>
                      <a:r>
                        <a:rPr lang="en-US" sz="1400" dirty="0">
                          <a:solidFill>
                            <a:schemeClr val="bg1"/>
                          </a:solidFill>
                          <a:effectLst/>
                          <a:latin typeface="+mn-lt"/>
                          <a:ea typeface="Times New Roman" panose="02020603050405020304" pitchFamily="18" charset="0"/>
                          <a:cs typeface="Times New Roman" panose="02020603050405020304" pitchFamily="18" charset="0"/>
                        </a:rPr>
                        <a:t>TLU-3: Improve Fuel Economy of Light-duty Vehicle Fleet </a:t>
                      </a:r>
                    </a:p>
                  </a:txBody>
                  <a:tcPr marL="68580" marR="68580" marT="0" marB="0" anchor="ctr"/>
                </a:tc>
                <a:tc>
                  <a:txBody>
                    <a:bodyPr/>
                    <a:lstStyle/>
                    <a:p>
                      <a:pPr marL="0" marR="0" algn="ctr">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Use </a:t>
                      </a:r>
                      <a:r>
                        <a:rPr lang="en-US" sz="1400" dirty="0" smtClean="0">
                          <a:effectLst/>
                          <a:latin typeface="+mn-lt"/>
                          <a:ea typeface="Times New Roman" panose="02020603050405020304" pitchFamily="18" charset="0"/>
                          <a:cs typeface="Times New Roman" panose="02020603050405020304" pitchFamily="18" charset="0"/>
                        </a:rPr>
                        <a:t>spreadsheet </a:t>
                      </a:r>
                      <a:r>
                        <a:rPr lang="en-US" sz="1400" dirty="0">
                          <a:effectLst/>
                          <a:latin typeface="+mn-lt"/>
                          <a:ea typeface="Times New Roman" panose="02020603050405020304" pitchFamily="18" charset="0"/>
                          <a:cs typeface="Times New Roman" panose="02020603050405020304" pitchFamily="18" charset="0"/>
                        </a:rPr>
                        <a:t>analysis to </a:t>
                      </a:r>
                      <a:r>
                        <a:rPr lang="en-US" sz="1400" dirty="0" smtClean="0">
                          <a:effectLst/>
                          <a:latin typeface="+mn-lt"/>
                          <a:ea typeface="Times New Roman" panose="02020603050405020304" pitchFamily="18" charset="0"/>
                          <a:cs typeface="Times New Roman" panose="02020603050405020304" pitchFamily="18" charset="0"/>
                        </a:rPr>
                        <a:t>calculate emission </a:t>
                      </a:r>
                      <a:r>
                        <a:rPr lang="en-US" sz="1400" dirty="0">
                          <a:effectLst/>
                          <a:latin typeface="+mn-lt"/>
                          <a:ea typeface="Times New Roman" panose="02020603050405020304" pitchFamily="18" charset="0"/>
                          <a:cs typeface="Times New Roman" panose="02020603050405020304" pitchFamily="18" charset="0"/>
                        </a:rPr>
                        <a:t>reduction per ZEV</a:t>
                      </a:r>
                    </a:p>
                    <a:p>
                      <a:pPr marL="0" marR="0">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2020: Increase % of light-duty zero emission vehicles (ZEVs) to 2% of total vehicle population in study region</a:t>
                      </a:r>
                      <a:br>
                        <a:rPr lang="en-US" sz="1400" dirty="0">
                          <a:effectLst/>
                          <a:latin typeface="+mn-lt"/>
                          <a:ea typeface="Times New Roman" panose="02020603050405020304" pitchFamily="18" charset="0"/>
                          <a:cs typeface="Times New Roman" panose="02020603050405020304" pitchFamily="18" charset="0"/>
                        </a:rPr>
                      </a:br>
                      <a:r>
                        <a:rPr lang="en-US" sz="1400" dirty="0">
                          <a:effectLst/>
                          <a:latin typeface="+mn-lt"/>
                          <a:ea typeface="Times New Roman" panose="02020603050405020304" pitchFamily="18" charset="0"/>
                          <a:cs typeface="Times New Roman" panose="02020603050405020304" pitchFamily="18" charset="0"/>
                        </a:rPr>
                        <a:t>2040: Increase % of light-duty ZEVs to 15%</a:t>
                      </a:r>
                      <a:br>
                        <a:rPr lang="en-US" sz="1400" dirty="0">
                          <a:effectLst/>
                          <a:latin typeface="+mn-lt"/>
                          <a:ea typeface="Times New Roman" panose="02020603050405020304" pitchFamily="18" charset="0"/>
                          <a:cs typeface="Times New Roman" panose="02020603050405020304" pitchFamily="18" charset="0"/>
                        </a:rPr>
                      </a:br>
                      <a:r>
                        <a:rPr lang="en-US" sz="1400" dirty="0">
                          <a:effectLst/>
                          <a:latin typeface="+mn-lt"/>
                          <a:ea typeface="Times New Roman" panose="02020603050405020304" pitchFamily="18" charset="0"/>
                          <a:cs typeface="Times New Roman" panose="02020603050405020304" pitchFamily="18" charset="0"/>
                        </a:rPr>
                        <a:t>2040 stretch: Increase % of light-duty ZEVs to 25%</a:t>
                      </a:r>
                    </a:p>
                    <a:p>
                      <a:pPr marL="0" marR="0">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 </a:t>
                      </a:r>
                    </a:p>
                  </a:txBody>
                  <a:tcPr marL="68580" marR="68580" marT="0" marB="0"/>
                </a:tc>
              </a:tr>
              <a:tr h="2508583">
                <a:tc>
                  <a:txBody>
                    <a:bodyPr/>
                    <a:lstStyle/>
                    <a:p>
                      <a:pPr marL="0" marR="0">
                        <a:spcBef>
                          <a:spcPts val="0"/>
                        </a:spcBef>
                        <a:spcAft>
                          <a:spcPts val="600"/>
                        </a:spcAft>
                      </a:pPr>
                      <a:r>
                        <a:rPr lang="en-US" sz="1400" dirty="0">
                          <a:solidFill>
                            <a:schemeClr val="bg1"/>
                          </a:solidFill>
                          <a:effectLst/>
                          <a:latin typeface="+mn-lt"/>
                          <a:ea typeface="Times New Roman" panose="02020603050405020304" pitchFamily="18" charset="0"/>
                          <a:cs typeface="Times New Roman" panose="02020603050405020304" pitchFamily="18" charset="0"/>
                        </a:rPr>
                        <a:t>TLU-4: Increase Alternative Fuels in Public Sector Fleets </a:t>
                      </a:r>
                    </a:p>
                  </a:txBody>
                  <a:tcPr marL="68580" marR="68580" marT="0" marB="0" anchor="ctr"/>
                </a:tc>
                <a:tc>
                  <a:txBody>
                    <a:bodyPr/>
                    <a:lstStyle/>
                    <a:p>
                      <a:pPr marL="0" marR="0" algn="ctr">
                        <a:spcBef>
                          <a:spcPts val="0"/>
                        </a:spcBef>
                        <a:spcAft>
                          <a:spcPts val="600"/>
                        </a:spcAft>
                      </a:pPr>
                      <a:r>
                        <a:rPr lang="en-US" sz="14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4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40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400" dirty="0" smtClean="0">
                          <a:effectLst/>
                          <a:latin typeface="+mn-lt"/>
                          <a:ea typeface="Times New Roman" panose="02020603050405020304" pitchFamily="18" charset="0"/>
                          <a:cs typeface="Times New Roman" panose="02020603050405020304" pitchFamily="18" charset="0"/>
                        </a:rPr>
                        <a:t>Use spreadsheet </a:t>
                      </a:r>
                      <a:r>
                        <a:rPr lang="en-US" sz="1400" dirty="0">
                          <a:effectLst/>
                          <a:latin typeface="+mn-lt"/>
                          <a:ea typeface="Times New Roman" panose="02020603050405020304" pitchFamily="18" charset="0"/>
                          <a:cs typeface="Times New Roman" panose="02020603050405020304" pitchFamily="18" charset="0"/>
                        </a:rPr>
                        <a:t>analysis to calculate </a:t>
                      </a:r>
                      <a:r>
                        <a:rPr lang="en-US" sz="1400" dirty="0" smtClean="0">
                          <a:effectLst/>
                          <a:latin typeface="+mn-lt"/>
                          <a:ea typeface="Times New Roman" panose="02020603050405020304" pitchFamily="18" charset="0"/>
                          <a:cs typeface="Times New Roman" panose="02020603050405020304" pitchFamily="18" charset="0"/>
                        </a:rPr>
                        <a:t>emission </a:t>
                      </a:r>
                      <a:r>
                        <a:rPr lang="en-US" sz="1400" dirty="0">
                          <a:effectLst/>
                          <a:latin typeface="+mn-lt"/>
                          <a:ea typeface="Times New Roman" panose="02020603050405020304" pitchFamily="18" charset="0"/>
                          <a:cs typeface="Times New Roman" panose="02020603050405020304" pitchFamily="18" charset="0"/>
                        </a:rPr>
                        <a:t>reductions per CNG vehicle, </a:t>
                      </a:r>
                      <a:r>
                        <a:rPr lang="en-US" sz="1400" dirty="0" smtClean="0">
                          <a:effectLst/>
                          <a:latin typeface="+mn-lt"/>
                          <a:ea typeface="Times New Roman" panose="02020603050405020304" pitchFamily="18" charset="0"/>
                          <a:cs typeface="Times New Roman" panose="02020603050405020304" pitchFamily="18" charset="0"/>
                        </a:rPr>
                        <a:t>ZEV,</a:t>
                      </a:r>
                      <a:r>
                        <a:rPr lang="en-US" sz="1400" baseline="0" dirty="0" smtClean="0">
                          <a:effectLst/>
                          <a:latin typeface="+mn-lt"/>
                          <a:ea typeface="Times New Roman" panose="02020603050405020304" pitchFamily="18" charset="0"/>
                          <a:cs typeface="Times New Roman" panose="02020603050405020304" pitchFamily="18" charset="0"/>
                        </a:rPr>
                        <a:t> </a:t>
                      </a:r>
                      <a:r>
                        <a:rPr lang="en-US" sz="1400" dirty="0" smtClean="0">
                          <a:effectLst/>
                          <a:latin typeface="+mn-lt"/>
                          <a:ea typeface="Times New Roman" panose="02020603050405020304" pitchFamily="18" charset="0"/>
                          <a:cs typeface="Times New Roman" panose="02020603050405020304" pitchFamily="18" charset="0"/>
                        </a:rPr>
                        <a:t>and biodiesel </a:t>
                      </a:r>
                      <a:r>
                        <a:rPr lang="en-US" sz="1400" dirty="0">
                          <a:effectLst/>
                          <a:latin typeface="+mn-lt"/>
                          <a:ea typeface="Times New Roman" panose="02020603050405020304" pitchFamily="18" charset="0"/>
                          <a:cs typeface="Times New Roman" panose="02020603050405020304" pitchFamily="18" charset="0"/>
                        </a:rPr>
                        <a:t>consumption</a:t>
                      </a:r>
                    </a:p>
                  </a:txBody>
                  <a:tcPr marL="68580" marR="68580" marT="0" marB="0"/>
                </a:tc>
                <a:tc>
                  <a:txBody>
                    <a:bodyPr/>
                    <a:lstStyle/>
                    <a:p>
                      <a:pPr marL="0" marR="0">
                        <a:spcBef>
                          <a:spcPts val="0"/>
                        </a:spcBef>
                        <a:spcAft>
                          <a:spcPts val="600"/>
                        </a:spcAft>
                      </a:pPr>
                      <a:r>
                        <a:rPr lang="en-US" sz="1400" dirty="0">
                          <a:effectLst/>
                          <a:latin typeface="+mn-lt"/>
                          <a:ea typeface="Times New Roman" panose="02020603050405020304" pitchFamily="18" charset="0"/>
                          <a:cs typeface="Times New Roman" panose="02020603050405020304" pitchFamily="18" charset="0"/>
                        </a:rPr>
                        <a:t>2020: Add X (TBD) CNG buses to public transit fleet </a:t>
                      </a:r>
                      <a:br>
                        <a:rPr lang="en-US" sz="1400" dirty="0">
                          <a:effectLst/>
                          <a:latin typeface="+mn-lt"/>
                          <a:ea typeface="Times New Roman" panose="02020603050405020304" pitchFamily="18" charset="0"/>
                          <a:cs typeface="Times New Roman" panose="02020603050405020304" pitchFamily="18" charset="0"/>
                        </a:rPr>
                      </a:br>
                      <a:r>
                        <a:rPr lang="en-US" sz="1400" dirty="0">
                          <a:effectLst/>
                          <a:latin typeface="+mn-lt"/>
                          <a:ea typeface="Times New Roman" panose="02020603050405020304" pitchFamily="18" charset="0"/>
                          <a:cs typeface="Times New Roman" panose="02020603050405020304" pitchFamily="18" charset="0"/>
                        </a:rPr>
                        <a:t>2040: Increase % of ZEVs in municipal light-duty fleets to 15% of total fleet population; require B5 in all municipal fleets and school buses; % (TBD) of public transit fleet to be converted to CNG</a:t>
                      </a:r>
                      <a:br>
                        <a:rPr lang="en-US" sz="1400" dirty="0">
                          <a:effectLst/>
                          <a:latin typeface="+mn-lt"/>
                          <a:ea typeface="Times New Roman" panose="02020603050405020304" pitchFamily="18" charset="0"/>
                          <a:cs typeface="Times New Roman" panose="02020603050405020304" pitchFamily="18" charset="0"/>
                        </a:rPr>
                      </a:br>
                      <a:r>
                        <a:rPr lang="en-US" sz="1400" dirty="0">
                          <a:effectLst/>
                          <a:latin typeface="+mn-lt"/>
                          <a:ea typeface="Times New Roman" panose="02020603050405020304" pitchFamily="18" charset="0"/>
                          <a:cs typeface="Times New Roman" panose="02020603050405020304" pitchFamily="18" charset="0"/>
                        </a:rPr>
                        <a:t>2040 stretch: Increase % of ZEVs in municipal light-duty fleets to 25% of total fleet population; require B20 in all municipal fleets and school buses; % (TBD) of public transit fleet to be converted to CNG</a:t>
                      </a:r>
                    </a:p>
                  </a:txBody>
                  <a:tcPr marL="68580" marR="68580" marT="0" marB="0"/>
                </a:tc>
              </a:tr>
            </a:tbl>
          </a:graphicData>
        </a:graphic>
      </p:graphicFrame>
    </p:spTree>
    <p:extLst>
      <p:ext uri="{BB962C8B-B14F-4D97-AF65-F5344CB8AC3E}">
        <p14:creationId xmlns:p14="http://schemas.microsoft.com/office/powerpoint/2010/main" val="26667848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Transportation and Land Use </a:t>
            </a:r>
            <a:r>
              <a:rPr lang="en-US" dirty="0" smtClean="0"/>
              <a:t>Scenarios </a:t>
            </a:r>
            <a:r>
              <a:rPr lang="en-US" dirty="0"/>
              <a:t>Cont’d</a:t>
            </a:r>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1297056970"/>
              </p:ext>
            </p:extLst>
          </p:nvPr>
        </p:nvGraphicFramePr>
        <p:xfrm>
          <a:off x="138523" y="1052103"/>
          <a:ext cx="8839202" cy="5533343"/>
        </p:xfrm>
        <a:graphic>
          <a:graphicData uri="http://schemas.openxmlformats.org/drawingml/2006/table">
            <a:tbl>
              <a:tblPr firstRow="1" firstCol="1" bandRow="1">
                <a:tableStyleId>{5C22544A-7EE6-4342-B048-85BDC9FD1C3A}</a:tableStyleId>
              </a:tblPr>
              <a:tblGrid>
                <a:gridCol w="1611468"/>
                <a:gridCol w="694682"/>
                <a:gridCol w="625491"/>
                <a:gridCol w="625491"/>
                <a:gridCol w="2158735"/>
                <a:gridCol w="3123335"/>
              </a:tblGrid>
              <a:tr h="323624">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Strategy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gridSpan="3">
                  <a:txBody>
                    <a:bodyPr/>
                    <a:lstStyle/>
                    <a:p>
                      <a:pPr marL="0" marR="0" algn="ctr">
                        <a:spcBef>
                          <a:spcPts val="0"/>
                        </a:spcBef>
                        <a:spcAft>
                          <a:spcPts val="600"/>
                        </a:spcAft>
                      </a:pPr>
                      <a:r>
                        <a:rPr lang="en-US" sz="1200" dirty="0">
                          <a:effectLst/>
                        </a:rPr>
                        <a:t>Affected Mobile Source Emissions Parameter</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hMerge="1">
                  <a:txBody>
                    <a:bodyPr/>
                    <a:lstStyle/>
                    <a:p>
                      <a:endParaRPr lang="en-US"/>
                    </a:p>
                  </a:txBody>
                  <a:tcPr/>
                </a:tc>
                <a:tc hMerge="1">
                  <a:txBody>
                    <a:bodyPr/>
                    <a:lstStyle/>
                    <a:p>
                      <a:endParaRPr lang="en-US"/>
                    </a:p>
                  </a:txBody>
                  <a:tcPr/>
                </a:tc>
                <a:tc rowSpan="2">
                  <a:txBody>
                    <a:bodyPr/>
                    <a:lstStyle/>
                    <a:p>
                      <a:pPr marL="0" marR="0">
                        <a:spcBef>
                          <a:spcPts val="0"/>
                        </a:spcBef>
                        <a:spcAft>
                          <a:spcPts val="600"/>
                        </a:spcAft>
                      </a:pPr>
                      <a:r>
                        <a:rPr lang="en-US" sz="1200">
                          <a:effectLst/>
                        </a:rPr>
                        <a:t> </a:t>
                      </a:r>
                    </a:p>
                    <a:p>
                      <a:pPr marL="0" marR="0">
                        <a:spcBef>
                          <a:spcPts val="0"/>
                        </a:spcBef>
                        <a:spcAft>
                          <a:spcPts val="600"/>
                        </a:spcAft>
                      </a:pPr>
                      <a:r>
                        <a:rPr lang="en-US" sz="1200">
                          <a:effectLst/>
                        </a:rPr>
                        <a:t> </a:t>
                      </a:r>
                    </a:p>
                    <a:p>
                      <a:pPr marL="0" marR="0">
                        <a:spcBef>
                          <a:spcPts val="0"/>
                        </a:spcBef>
                        <a:spcAft>
                          <a:spcPts val="600"/>
                        </a:spcAft>
                      </a:pPr>
                      <a:r>
                        <a:rPr lang="en-US" sz="1200">
                          <a:effectLst/>
                        </a:rPr>
                        <a:t> </a:t>
                      </a:r>
                    </a:p>
                    <a:p>
                      <a:pPr marL="0" marR="0">
                        <a:spcBef>
                          <a:spcPts val="0"/>
                        </a:spcBef>
                        <a:spcAft>
                          <a:spcPts val="600"/>
                        </a:spcAft>
                      </a:pPr>
                      <a:r>
                        <a:rPr lang="en-US" sz="1200">
                          <a:effectLst/>
                        </a:rPr>
                        <a:t>Analytic Methodology</a:t>
                      </a:r>
                      <a:endParaRPr lang="en-US"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indent="0" algn="l" defTabSz="914400" rtl="0" eaLnBrk="1" fontAlgn="auto" latinLnBrk="0" hangingPunct="1">
                        <a:lnSpc>
                          <a:spcPct val="100000"/>
                        </a:lnSpc>
                        <a:spcBef>
                          <a:spcPts val="0"/>
                        </a:spcBef>
                        <a:spcAft>
                          <a:spcPts val="600"/>
                        </a:spcAft>
                        <a:buClrTx/>
                        <a:buSzTx/>
                        <a:buFontTx/>
                        <a:buNone/>
                        <a:tabLst/>
                        <a:defRPr/>
                      </a:pPr>
                      <a:r>
                        <a:rPr lang="en-US" sz="1200" dirty="0" smtClean="0">
                          <a:effectLst/>
                        </a:rPr>
                        <a:t>Scenarios/Level of Aggressiveness</a:t>
                      </a:r>
                      <a:r>
                        <a:rPr lang="en-US" sz="1200" baseline="0" dirty="0" smtClean="0">
                          <a:effectLst/>
                        </a:rPr>
                        <a:t> </a:t>
                      </a:r>
                      <a:endParaRPr lang="en-US" sz="12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r h="470382">
                <a:tc vMerge="1">
                  <a:txBody>
                    <a:bodyPr/>
                    <a:lstStyle/>
                    <a:p>
                      <a:endParaRPr lang="en-US"/>
                    </a:p>
                  </a:txBody>
                  <a:tcPr/>
                </a:tc>
                <a:tc>
                  <a:txBody>
                    <a:bodyPr/>
                    <a:lstStyle/>
                    <a:p>
                      <a:pPr marL="0" marR="0">
                        <a:spcBef>
                          <a:spcPts val="0"/>
                        </a:spcBef>
                        <a:spcAft>
                          <a:spcPts val="600"/>
                        </a:spcAft>
                      </a:pPr>
                      <a:r>
                        <a:rPr lang="en-US" sz="1200" dirty="0">
                          <a:effectLst/>
                        </a:rPr>
                        <a:t>VMT</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Speed/ Idling</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Vehicles / Fuels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vMerge="1">
                  <a:txBody>
                    <a:bodyPr/>
                    <a:lstStyle/>
                    <a:p>
                      <a:endParaRPr lang="en-US"/>
                    </a:p>
                  </a:txBody>
                  <a:tcPr/>
                </a:tc>
                <a:tc vMerge="1">
                  <a:txBody>
                    <a:bodyPr/>
                    <a:lstStyle/>
                    <a:p>
                      <a:endParaRPr lang="en-US"/>
                    </a:p>
                  </a:txBody>
                  <a:tcPr/>
                </a:tc>
              </a:tr>
              <a:tr h="1356189">
                <a:tc>
                  <a:txBody>
                    <a:bodyPr/>
                    <a:lstStyle/>
                    <a:p>
                      <a:pPr marL="0" marR="0">
                        <a:spcBef>
                          <a:spcPts val="0"/>
                        </a:spcBef>
                        <a:spcAft>
                          <a:spcPts val="600"/>
                        </a:spcAft>
                      </a:pPr>
                      <a:r>
                        <a:rPr lang="en-US" sz="1200" dirty="0">
                          <a:solidFill>
                            <a:schemeClr val="bg1"/>
                          </a:solidFill>
                          <a:effectLst/>
                          <a:latin typeface="+mn-lt"/>
                          <a:ea typeface="Times New Roman" panose="02020603050405020304" pitchFamily="18" charset="0"/>
                          <a:cs typeface="Times New Roman" panose="02020603050405020304" pitchFamily="18" charset="0"/>
                        </a:rPr>
                        <a:t>TLU-5: Clean Freight Technologies </a:t>
                      </a:r>
                    </a:p>
                  </a:txBody>
                  <a:tcPr marL="68580" marR="68580" marT="0" marB="0" anchor="ctr"/>
                </a:tc>
                <a:tc>
                  <a:txBody>
                    <a:bodyPr/>
                    <a:lstStyle/>
                    <a:p>
                      <a:pPr marL="0" marR="0" algn="ctr">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Spreadsheet analysis </a:t>
                      </a:r>
                      <a:r>
                        <a:rPr lang="en-US" sz="1200" dirty="0" smtClean="0">
                          <a:effectLst/>
                          <a:latin typeface="+mn-lt"/>
                          <a:ea typeface="Times New Roman" panose="02020603050405020304" pitchFamily="18" charset="0"/>
                          <a:cs typeface="Times New Roman" panose="02020603050405020304" pitchFamily="18" charset="0"/>
                        </a:rPr>
                        <a:t>to </a:t>
                      </a:r>
                      <a:r>
                        <a:rPr lang="en-US" sz="1200" dirty="0">
                          <a:effectLst/>
                          <a:latin typeface="+mn-lt"/>
                          <a:ea typeface="Times New Roman" panose="02020603050405020304" pitchFamily="18" charset="0"/>
                          <a:cs typeface="Times New Roman" panose="02020603050405020304" pitchFamily="18" charset="0"/>
                        </a:rPr>
                        <a:t>estimate </a:t>
                      </a:r>
                      <a:r>
                        <a:rPr lang="en-US" sz="1200" dirty="0" smtClean="0">
                          <a:effectLst/>
                          <a:latin typeface="+mn-lt"/>
                          <a:ea typeface="Times New Roman" panose="02020603050405020304" pitchFamily="18" charset="0"/>
                          <a:cs typeface="Times New Roman" panose="02020603050405020304" pitchFamily="18" charset="0"/>
                        </a:rPr>
                        <a:t>emission </a:t>
                      </a:r>
                      <a:r>
                        <a:rPr lang="en-US" sz="1200" dirty="0">
                          <a:effectLst/>
                          <a:latin typeface="+mn-lt"/>
                          <a:ea typeface="Times New Roman" panose="02020603050405020304" pitchFamily="18" charset="0"/>
                          <a:cs typeface="Times New Roman" panose="02020603050405020304" pitchFamily="18" charset="0"/>
                        </a:rPr>
                        <a:t>reductions per truck stop electrification (TSE) </a:t>
                      </a:r>
                      <a:r>
                        <a:rPr lang="en-US" sz="1200" dirty="0" smtClean="0">
                          <a:effectLst/>
                          <a:latin typeface="+mn-lt"/>
                          <a:ea typeface="Times New Roman" panose="02020603050405020304" pitchFamily="18" charset="0"/>
                          <a:cs typeface="Times New Roman" panose="02020603050405020304" pitchFamily="18" charset="0"/>
                        </a:rPr>
                        <a:t>slot</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2020: Add one TSE location with </a:t>
                      </a:r>
                      <a:r>
                        <a:rPr lang="en-US" sz="1200" dirty="0" smtClean="0">
                          <a:effectLst/>
                          <a:latin typeface="+mn-lt"/>
                          <a:ea typeface="Times New Roman" panose="02020603050405020304" pitchFamily="18" charset="0"/>
                          <a:cs typeface="Times New Roman" panose="02020603050405020304" pitchFamily="18" charset="0"/>
                        </a:rPr>
                        <a:t>20 slots </a:t>
                      </a:r>
                      <a:r>
                        <a:rPr lang="en-US" sz="1200" dirty="0">
                          <a:effectLst/>
                          <a:latin typeface="+mn-lt"/>
                          <a:ea typeface="Times New Roman" panose="02020603050405020304" pitchFamily="18" charset="0"/>
                          <a:cs typeface="Times New Roman" panose="02020603050405020304" pitchFamily="18" charset="0"/>
                        </a:rPr>
                        <a:t>in study region</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Add five additional TSE locations with </a:t>
                      </a:r>
                      <a:r>
                        <a:rPr lang="en-US" sz="1200" dirty="0" smtClean="0">
                          <a:effectLst/>
                          <a:latin typeface="+mn-lt"/>
                          <a:ea typeface="Times New Roman" panose="02020603050405020304" pitchFamily="18" charset="0"/>
                          <a:cs typeface="Times New Roman" panose="02020603050405020304" pitchFamily="18" charset="0"/>
                        </a:rPr>
                        <a:t>20 slots/location</a:t>
                      </a:r>
                      <a:r>
                        <a:rPr lang="en-US" sz="1200" dirty="0">
                          <a:effectLst/>
                          <a:latin typeface="+mn-lt"/>
                          <a:ea typeface="Times New Roman" panose="02020603050405020304" pitchFamily="18" charset="0"/>
                          <a:cs typeface="Times New Roman" panose="02020603050405020304" pitchFamily="18" charset="0"/>
                        </a:rPr>
                        <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stretch: Add eight additional TSE locations with </a:t>
                      </a:r>
                      <a:r>
                        <a:rPr lang="en-US" sz="1200" dirty="0" smtClean="0">
                          <a:effectLst/>
                          <a:latin typeface="+mn-lt"/>
                          <a:ea typeface="Times New Roman" panose="02020603050405020304" pitchFamily="18" charset="0"/>
                          <a:cs typeface="Times New Roman" panose="02020603050405020304" pitchFamily="18" charset="0"/>
                        </a:rPr>
                        <a:t>20 slots/location</a:t>
                      </a: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tc>
              </a:tr>
              <a:tr h="979381">
                <a:tc>
                  <a:txBody>
                    <a:bodyPr/>
                    <a:lstStyle/>
                    <a:p>
                      <a:pPr marL="0" marR="0">
                        <a:spcBef>
                          <a:spcPts val="0"/>
                        </a:spcBef>
                        <a:spcAft>
                          <a:spcPts val="600"/>
                        </a:spcAft>
                      </a:pPr>
                      <a:r>
                        <a:rPr lang="en-US" sz="1200">
                          <a:solidFill>
                            <a:schemeClr val="bg1"/>
                          </a:solidFill>
                          <a:effectLst/>
                          <a:latin typeface="+mn-lt"/>
                          <a:ea typeface="Times New Roman" panose="02020603050405020304" pitchFamily="18" charset="0"/>
                          <a:cs typeface="Times New Roman" panose="02020603050405020304" pitchFamily="18" charset="0"/>
                        </a:rPr>
                        <a:t>TLU-6: Low Carbon Fuel Standard</a:t>
                      </a:r>
                    </a:p>
                  </a:txBody>
                  <a:tcPr marL="68580" marR="68580" marT="0" marB="0" anchor="ctr"/>
                </a:tc>
                <a:tc>
                  <a:txBody>
                    <a:bodyPr/>
                    <a:lstStyle/>
                    <a:p>
                      <a:pPr marL="0" marR="0" algn="ctr">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Will use analysis already prepared by NESCAUM and apply portion of projected reductions specific to fuel use in region</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2020: N/A</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Reduce fuel emissions in region by 10%</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stretch: Reduce fuel emissions in region by 15%</a:t>
                      </a:r>
                    </a:p>
                  </a:txBody>
                  <a:tcPr marL="68580" marR="68580" marT="0" marB="0"/>
                </a:tc>
              </a:tr>
              <a:tr h="2237653">
                <a:tc>
                  <a:txBody>
                    <a:bodyPr/>
                    <a:lstStyle/>
                    <a:p>
                      <a:pPr marL="0" marR="0">
                        <a:spcBef>
                          <a:spcPts val="0"/>
                        </a:spcBef>
                        <a:spcAft>
                          <a:spcPts val="600"/>
                        </a:spcAft>
                      </a:pPr>
                      <a:r>
                        <a:rPr lang="en-US" sz="1200" dirty="0">
                          <a:solidFill>
                            <a:schemeClr val="bg1"/>
                          </a:solidFill>
                          <a:effectLst/>
                          <a:latin typeface="+mn-lt"/>
                          <a:ea typeface="Times New Roman" panose="02020603050405020304" pitchFamily="18" charset="0"/>
                          <a:cs typeface="Times New Roman" panose="02020603050405020304" pitchFamily="18" charset="0"/>
                        </a:rPr>
                        <a:t>TLU-7: Enhance System Operations</a:t>
                      </a:r>
                    </a:p>
                  </a:txBody>
                  <a:tcPr marL="68580" marR="68580" marT="0" marB="0" anchor="ctr"/>
                </a:tc>
                <a:tc>
                  <a:txBody>
                    <a:bodyPr/>
                    <a:lstStyle/>
                    <a:p>
                      <a:pPr marL="0" marR="0" algn="ctr">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Utilize literature to estimate change in speed profile for vehicles from eco-driving; utilize TOPS-BC and literature to estimate potential reduction in delay or idling time.  Apply speed-based emissions factors or idle emissions factors to estimate GHG reduction. Add V2I description as part of methodology</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2020:  20% of drivers adopt eco-driving practices; corridor operational improvements reduce travel time by 10%</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80% of drivers adopt eco-driving practices; corridor operational improvements reduce travel time by 20%</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stretch: 100% of drivers utilize eco-driving practices; corridor operational improvements reduce travel time by 25%</a:t>
                      </a:r>
                    </a:p>
                  </a:txBody>
                  <a:tcPr marL="68580" marR="68580" marT="0" marB="0"/>
                </a:tc>
              </a:tr>
            </a:tbl>
          </a:graphicData>
        </a:graphic>
      </p:graphicFrame>
    </p:spTree>
    <p:extLst>
      <p:ext uri="{BB962C8B-B14F-4D97-AF65-F5344CB8AC3E}">
        <p14:creationId xmlns:p14="http://schemas.microsoft.com/office/powerpoint/2010/main" val="38461808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Transportation and Land Use </a:t>
            </a:r>
            <a:r>
              <a:rPr lang="en-US" dirty="0" smtClean="0"/>
              <a:t>Scenarios </a:t>
            </a:r>
            <a:r>
              <a:rPr lang="en-US" dirty="0"/>
              <a:t>Cont’d</a:t>
            </a:r>
          </a:p>
        </p:txBody>
      </p:sp>
      <p:graphicFrame>
        <p:nvGraphicFramePr>
          <p:cNvPr id="5" name="Content Placeholder 5"/>
          <p:cNvGraphicFramePr>
            <a:graphicFrameLocks noGrp="1"/>
          </p:cNvGraphicFramePr>
          <p:nvPr>
            <p:ph idx="1"/>
            <p:extLst>
              <p:ext uri="{D42A27DB-BD31-4B8C-83A1-F6EECF244321}">
                <p14:modId xmlns:p14="http://schemas.microsoft.com/office/powerpoint/2010/main" val="4183688846"/>
              </p:ext>
            </p:extLst>
          </p:nvPr>
        </p:nvGraphicFramePr>
        <p:xfrm>
          <a:off x="227013" y="963613"/>
          <a:ext cx="8839202" cy="5536500"/>
        </p:xfrm>
        <a:graphic>
          <a:graphicData uri="http://schemas.openxmlformats.org/drawingml/2006/table">
            <a:tbl>
              <a:tblPr firstRow="1" firstCol="1" bandRow="1">
                <a:tableStyleId>{5C22544A-7EE6-4342-B048-85BDC9FD1C3A}</a:tableStyleId>
              </a:tblPr>
              <a:tblGrid>
                <a:gridCol w="1611468"/>
                <a:gridCol w="694682"/>
                <a:gridCol w="625491"/>
                <a:gridCol w="625491"/>
                <a:gridCol w="1646499"/>
                <a:gridCol w="3635571"/>
              </a:tblGrid>
              <a:tr h="317107">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Strategy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gridSpan="3">
                  <a:txBody>
                    <a:bodyPr/>
                    <a:lstStyle/>
                    <a:p>
                      <a:pPr marL="0" marR="0" algn="ctr">
                        <a:spcBef>
                          <a:spcPts val="0"/>
                        </a:spcBef>
                        <a:spcAft>
                          <a:spcPts val="600"/>
                        </a:spcAft>
                      </a:pPr>
                      <a:r>
                        <a:rPr lang="en-US" sz="1200" dirty="0">
                          <a:effectLst/>
                        </a:rPr>
                        <a:t>Affected Mobile Source Emissions Parameter</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hMerge="1">
                  <a:txBody>
                    <a:bodyPr/>
                    <a:lstStyle/>
                    <a:p>
                      <a:endParaRPr lang="en-US"/>
                    </a:p>
                  </a:txBody>
                  <a:tcPr/>
                </a:tc>
                <a:tc hMerge="1">
                  <a:txBody>
                    <a:bodyPr/>
                    <a:lstStyle/>
                    <a:p>
                      <a:endParaRPr lang="en-US"/>
                    </a:p>
                  </a:txBody>
                  <a:tcPr/>
                </a:tc>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Analytic Methodology</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rowSpan="2">
                  <a:txBody>
                    <a:bodyPr/>
                    <a:lstStyle/>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a:spcBef>
                          <a:spcPts val="0"/>
                        </a:spcBef>
                        <a:spcAft>
                          <a:spcPts val="600"/>
                        </a:spcAft>
                      </a:pPr>
                      <a:r>
                        <a:rPr lang="en-US" sz="1200" dirty="0">
                          <a:effectLst/>
                        </a:rPr>
                        <a:t> </a:t>
                      </a:r>
                    </a:p>
                    <a:p>
                      <a:pPr marL="0" marR="0" indent="0" algn="l" defTabSz="914400" rtl="0" eaLnBrk="1" fontAlgn="auto" latinLnBrk="0" hangingPunct="1">
                        <a:lnSpc>
                          <a:spcPct val="100000"/>
                        </a:lnSpc>
                        <a:spcBef>
                          <a:spcPts val="0"/>
                        </a:spcBef>
                        <a:spcAft>
                          <a:spcPts val="600"/>
                        </a:spcAft>
                        <a:buClrTx/>
                        <a:buSzTx/>
                        <a:buFontTx/>
                        <a:buNone/>
                        <a:tabLst/>
                        <a:defRPr/>
                      </a:pPr>
                      <a:r>
                        <a:rPr lang="en-US" sz="1200" dirty="0" smtClean="0">
                          <a:effectLst/>
                        </a:rPr>
                        <a:t>Scenarios/Level of Aggressiveness</a:t>
                      </a:r>
                      <a:r>
                        <a:rPr lang="en-US" sz="1200" baseline="0" dirty="0" smtClean="0">
                          <a:effectLst/>
                        </a:rPr>
                        <a:t> </a:t>
                      </a:r>
                      <a:endParaRPr lang="en-US" sz="12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r h="554850">
                <a:tc vMerge="1">
                  <a:txBody>
                    <a:bodyPr/>
                    <a:lstStyle/>
                    <a:p>
                      <a:endParaRPr lang="en-US"/>
                    </a:p>
                  </a:txBody>
                  <a:tcPr/>
                </a:tc>
                <a:tc>
                  <a:txBody>
                    <a:bodyPr/>
                    <a:lstStyle/>
                    <a:p>
                      <a:pPr marL="0" marR="0">
                        <a:spcBef>
                          <a:spcPts val="0"/>
                        </a:spcBef>
                        <a:spcAft>
                          <a:spcPts val="600"/>
                        </a:spcAft>
                      </a:pPr>
                      <a:r>
                        <a:rPr lang="en-US" sz="1200" dirty="0">
                          <a:effectLst/>
                        </a:rPr>
                        <a:t>VMT</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Speed/ Idling</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200" dirty="0">
                          <a:effectLst/>
                        </a:rPr>
                        <a:t>Vehicles / Fuels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vMerge="1">
                  <a:txBody>
                    <a:bodyPr/>
                    <a:lstStyle/>
                    <a:p>
                      <a:endParaRPr lang="en-US"/>
                    </a:p>
                  </a:txBody>
                  <a:tcPr/>
                </a:tc>
                <a:tc vMerge="1">
                  <a:txBody>
                    <a:bodyPr/>
                    <a:lstStyle/>
                    <a:p>
                      <a:endParaRPr lang="en-US"/>
                    </a:p>
                  </a:txBody>
                  <a:tcPr/>
                </a:tc>
              </a:tr>
              <a:tr h="2137855">
                <a:tc>
                  <a:txBody>
                    <a:bodyPr/>
                    <a:lstStyle/>
                    <a:p>
                      <a:pPr marL="0" marR="0">
                        <a:spcBef>
                          <a:spcPts val="0"/>
                        </a:spcBef>
                        <a:spcAft>
                          <a:spcPts val="600"/>
                        </a:spcAft>
                      </a:pPr>
                      <a:r>
                        <a:rPr lang="en-US" sz="1200" dirty="0">
                          <a:solidFill>
                            <a:schemeClr val="bg1"/>
                          </a:solidFill>
                          <a:effectLst/>
                          <a:latin typeface="+mn-lt"/>
                          <a:ea typeface="Times New Roman" panose="02020603050405020304" pitchFamily="18" charset="0"/>
                          <a:cs typeface="Times New Roman" panose="02020603050405020304" pitchFamily="18" charset="0"/>
                        </a:rPr>
                        <a:t>TLU-8: Reduce Speeding on Freeways </a:t>
                      </a:r>
                    </a:p>
                  </a:txBody>
                  <a:tcPr marL="68580" marR="68580" marT="0" marB="0" anchor="ctr"/>
                </a:tc>
                <a:tc>
                  <a:txBody>
                    <a:bodyPr/>
                    <a:lstStyle/>
                    <a:p>
                      <a:pPr marL="0" marR="0" algn="ctr">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lgn="ctr">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Spreadsheet analysis - Examine share of traffic on freeways at speeds above posted limits.  For applicable VMT, apply emissions factors for corresponding speeds.</a:t>
                      </a:r>
                    </a:p>
                  </a:txBody>
                  <a:tcPr marL="68580" marR="68580" marT="0" marB="0"/>
                </a:tc>
                <a:tc>
                  <a:txBody>
                    <a:bodyPr/>
                    <a:lstStyle/>
                    <a:p>
                      <a:pPr marL="0" marR="0">
                        <a:spcBef>
                          <a:spcPts val="0"/>
                        </a:spcBef>
                        <a:spcAft>
                          <a:spcPts val="0"/>
                        </a:spcAft>
                      </a:pPr>
                      <a:r>
                        <a:rPr lang="en-US" sz="1200" dirty="0">
                          <a:effectLst/>
                          <a:latin typeface="+mn-lt"/>
                          <a:ea typeface="Times New Roman" panose="02020603050405020304" pitchFamily="18" charset="0"/>
                          <a:cs typeface="Times New Roman" panose="02020603050405020304" pitchFamily="18" charset="0"/>
                        </a:rPr>
                        <a:t>2020:  Average speeds on freeways (outside of congested periods) reduced to 57 mph. </a:t>
                      </a:r>
                    </a:p>
                    <a:p>
                      <a:pPr marL="0" marR="0">
                        <a:spcBef>
                          <a:spcPts val="0"/>
                        </a:spcBef>
                        <a:spcAft>
                          <a:spcPts val="0"/>
                        </a:spcAft>
                      </a:pPr>
                      <a:r>
                        <a:rPr lang="en-US" sz="1200" dirty="0" smtClean="0">
                          <a:effectLst/>
                          <a:latin typeface="+mn-lt"/>
                          <a:ea typeface="Times New Roman" panose="02020603050405020304" pitchFamily="18" charset="0"/>
                          <a:cs typeface="Times New Roman" panose="02020603050405020304" pitchFamily="18" charset="0"/>
                        </a:rPr>
                        <a:t>2040</a:t>
                      </a:r>
                      <a:r>
                        <a:rPr lang="en-US" sz="1200" dirty="0">
                          <a:effectLst/>
                          <a:latin typeface="+mn-lt"/>
                          <a:ea typeface="Times New Roman" panose="02020603050405020304" pitchFamily="18" charset="0"/>
                          <a:cs typeface="Times New Roman" panose="02020603050405020304" pitchFamily="18" charset="0"/>
                        </a:rPr>
                        <a:t>:  Average speeds on freeways (outside of congested periods) reduced to 57 mph.</a:t>
                      </a:r>
                    </a:p>
                    <a:p>
                      <a:pPr marL="0" marR="0">
                        <a:spcBef>
                          <a:spcPts val="0"/>
                        </a:spcBef>
                        <a:spcAft>
                          <a:spcPts val="0"/>
                        </a:spcAft>
                      </a:pPr>
                      <a:r>
                        <a:rPr lang="en-US" sz="1200" dirty="0">
                          <a:effectLst/>
                          <a:latin typeface="+mn-lt"/>
                          <a:ea typeface="Times New Roman" panose="02020603050405020304" pitchFamily="18" charset="0"/>
                          <a:cs typeface="Times New Roman" panose="02020603050405020304" pitchFamily="18" charset="0"/>
                        </a:rPr>
                        <a:t>2040 stretch:  Average speeds on freeways (outside of congested periods) reduced to 55 mph.  Incorporate into Operational Improvements Strategy Scenario</a:t>
                      </a:r>
                      <a:r>
                        <a:rPr lang="en-US" sz="1200" dirty="0" smtClean="0">
                          <a:effectLst/>
                          <a:latin typeface="+mn-lt"/>
                          <a:ea typeface="Times New Roman" panose="02020603050405020304" pitchFamily="18" charset="0"/>
                          <a:cs typeface="Times New Roman" panose="02020603050405020304" pitchFamily="18" charset="0"/>
                        </a:rPr>
                        <a:t>.</a:t>
                      </a:r>
                      <a:endParaRPr lang="en-US" sz="1200"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200" i="1" dirty="0">
                          <a:effectLst/>
                          <a:latin typeface="+mn-lt"/>
                          <a:ea typeface="Times New Roman" panose="02020603050405020304" pitchFamily="18" charset="0"/>
                          <a:cs typeface="Times New Roman" panose="02020603050405020304" pitchFamily="18" charset="0"/>
                        </a:rPr>
                        <a:t>Note:  This strategy overlaps with the </a:t>
                      </a:r>
                      <a:r>
                        <a:rPr lang="en-US" sz="1200" i="1" dirty="0" err="1">
                          <a:effectLst/>
                          <a:latin typeface="+mn-lt"/>
                          <a:ea typeface="Times New Roman" panose="02020603050405020304" pitchFamily="18" charset="0"/>
                          <a:cs typeface="Times New Roman" panose="02020603050405020304" pitchFamily="18" charset="0"/>
                        </a:rPr>
                        <a:t>ecodriving</a:t>
                      </a:r>
                      <a:r>
                        <a:rPr lang="en-US" sz="1200" i="1" dirty="0">
                          <a:effectLst/>
                          <a:latin typeface="+mn-lt"/>
                          <a:ea typeface="Times New Roman" panose="02020603050405020304" pitchFamily="18" charset="0"/>
                          <a:cs typeface="Times New Roman" panose="02020603050405020304" pitchFamily="18" charset="0"/>
                        </a:rPr>
                        <a:t> strategy, and potentially could be grouped.</a:t>
                      </a:r>
                      <a:r>
                        <a:rPr lang="en-US" sz="1200" dirty="0">
                          <a:effectLst/>
                          <a:latin typeface="+mn-lt"/>
                          <a:ea typeface="Times New Roman" panose="02020603050405020304" pitchFamily="18" charset="0"/>
                          <a:cs typeface="Times New Roman" panose="02020603050405020304" pitchFamily="18" charset="0"/>
                        </a:rPr>
                        <a:t/>
                      </a:r>
                      <a:br>
                        <a:rPr lang="en-US" sz="1200" dirty="0">
                          <a:effectLst/>
                          <a:latin typeface="+mn-lt"/>
                          <a:ea typeface="Times New Roman" panose="02020603050405020304" pitchFamily="18" charset="0"/>
                          <a:cs typeface="Times New Roman" panose="02020603050405020304" pitchFamily="18" charset="0"/>
                        </a:rPr>
                      </a:br>
                      <a:endParaRPr lang="en-US" sz="1200" dirty="0">
                        <a:effectLst/>
                        <a:latin typeface="+mn-lt"/>
                        <a:ea typeface="Times New Roman" panose="02020603050405020304" pitchFamily="18" charset="0"/>
                        <a:cs typeface="Times New Roman" panose="02020603050405020304" pitchFamily="18" charset="0"/>
                      </a:endParaRPr>
                    </a:p>
                  </a:txBody>
                  <a:tcPr marL="68580" marR="68580" marT="0" marB="0"/>
                </a:tc>
              </a:tr>
              <a:tr h="2438525">
                <a:tc>
                  <a:txBody>
                    <a:bodyPr/>
                    <a:lstStyle/>
                    <a:p>
                      <a:pPr marL="0" marR="0">
                        <a:spcBef>
                          <a:spcPts val="0"/>
                        </a:spcBef>
                        <a:spcAft>
                          <a:spcPts val="600"/>
                        </a:spcAft>
                      </a:pPr>
                      <a:r>
                        <a:rPr lang="en-US" sz="1200" dirty="0">
                          <a:solidFill>
                            <a:schemeClr val="bg1"/>
                          </a:solidFill>
                          <a:effectLst/>
                          <a:latin typeface="+mn-lt"/>
                          <a:ea typeface="Times New Roman" panose="02020603050405020304" pitchFamily="18" charset="0"/>
                          <a:cs typeface="Times New Roman" panose="02020603050405020304" pitchFamily="18" charset="0"/>
                        </a:rPr>
                        <a:t>TLU-9: Travel Demand Management </a:t>
                      </a:r>
                    </a:p>
                  </a:txBody>
                  <a:tcPr marL="68580" marR="68580" marT="0" marB="0" anchor="ctr"/>
                </a:tc>
                <a:tc>
                  <a:txBody>
                    <a:bodyPr/>
                    <a:lstStyle/>
                    <a:p>
                      <a:pPr marL="0" marR="0" algn="ctr">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lgn="ctr">
                        <a:spcBef>
                          <a:spcPts val="0"/>
                        </a:spcBef>
                        <a:spcAft>
                          <a:spcPts val="600"/>
                        </a:spcAft>
                      </a:pPr>
                      <a:r>
                        <a:rPr lang="en-US" sz="12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Use TRIMMS sketch planning tool - Extract mode shares (by region, sub-region, or by O-D pairs) and apply </a:t>
                      </a:r>
                      <a:r>
                        <a:rPr lang="en-US" sz="1200" dirty="0" err="1">
                          <a:effectLst/>
                          <a:latin typeface="+mn-lt"/>
                          <a:ea typeface="Times New Roman" panose="02020603050405020304" pitchFamily="18" charset="0"/>
                          <a:cs typeface="Times New Roman" panose="02020603050405020304" pitchFamily="18" charset="0"/>
                        </a:rPr>
                        <a:t>elasticities</a:t>
                      </a:r>
                      <a:r>
                        <a:rPr lang="en-US" sz="1200" dirty="0">
                          <a:effectLst/>
                          <a:latin typeface="+mn-lt"/>
                          <a:ea typeface="Times New Roman" panose="02020603050405020304" pitchFamily="18" charset="0"/>
                          <a:cs typeface="Times New Roman" panose="02020603050405020304" pitchFamily="18" charset="0"/>
                        </a:rPr>
                        <a:t> from TRIMMS to estimate change in mode split.</a:t>
                      </a:r>
                    </a:p>
                  </a:txBody>
                  <a:tcPr marL="68580" marR="68580" marT="0" marB="0"/>
                </a:tc>
                <a:tc>
                  <a:txBody>
                    <a:bodyPr/>
                    <a:lstStyle/>
                    <a:p>
                      <a:pPr marL="0" marR="0">
                        <a:spcBef>
                          <a:spcPts val="0"/>
                        </a:spcBef>
                        <a:spcAft>
                          <a:spcPts val="600"/>
                        </a:spcAft>
                      </a:pPr>
                      <a:r>
                        <a:rPr lang="en-US" sz="1200" dirty="0">
                          <a:effectLst/>
                          <a:latin typeface="+mn-lt"/>
                          <a:ea typeface="Times New Roman" panose="02020603050405020304" pitchFamily="18" charset="0"/>
                          <a:cs typeface="Times New Roman" panose="02020603050405020304" pitchFamily="18" charset="0"/>
                        </a:rPr>
                        <a:t>2020: Expand employer-based incentives (subsidies of $50 per month for 40% of employers); 50% of parking in activity centers is priced at average of at least $8 per day ($1 per hour)</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Expand employer-based incentives (subsidies of $50 per month for 80% of employers); 90% of parking in activity centers is priced at average of at least $8 per day ($1 per hour)</a:t>
                      </a:r>
                      <a:br>
                        <a:rPr lang="en-US" sz="1200" dirty="0">
                          <a:effectLst/>
                          <a:latin typeface="+mn-lt"/>
                          <a:ea typeface="Times New Roman" panose="02020603050405020304" pitchFamily="18" charset="0"/>
                          <a:cs typeface="Times New Roman" panose="02020603050405020304" pitchFamily="18" charset="0"/>
                        </a:rPr>
                      </a:br>
                      <a:r>
                        <a:rPr lang="en-US" sz="1200" dirty="0">
                          <a:effectLst/>
                          <a:latin typeface="+mn-lt"/>
                          <a:ea typeface="Times New Roman" panose="02020603050405020304" pitchFamily="18" charset="0"/>
                          <a:cs typeface="Times New Roman" panose="02020603050405020304" pitchFamily="18" charset="0"/>
                        </a:rPr>
                        <a:t>2040 stretch: Expand employer-based incentives (subsidies of $80 per month for 100% of employers); 100% of parking in activity centers is priced at average of at least $8 per day ($1 per hour)</a:t>
                      </a:r>
                    </a:p>
                  </a:txBody>
                  <a:tcPr marL="68580" marR="68580" marT="0" marB="0"/>
                </a:tc>
              </a:tr>
            </a:tbl>
          </a:graphicData>
        </a:graphic>
      </p:graphicFrame>
    </p:spTree>
    <p:extLst>
      <p:ext uri="{BB962C8B-B14F-4D97-AF65-F5344CB8AC3E}">
        <p14:creationId xmlns:p14="http://schemas.microsoft.com/office/powerpoint/2010/main" val="566129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Transportation and Land Use </a:t>
            </a:r>
            <a:r>
              <a:rPr lang="en-US" dirty="0" smtClean="0"/>
              <a:t>Scenarios </a:t>
            </a:r>
            <a:r>
              <a:rPr lang="en-US" dirty="0"/>
              <a:t>Cont’d</a:t>
            </a:r>
          </a:p>
        </p:txBody>
      </p:sp>
      <p:graphicFrame>
        <p:nvGraphicFramePr>
          <p:cNvPr id="5" name="Content Placeholder 5"/>
          <p:cNvGraphicFramePr>
            <a:graphicFrameLocks noGrp="1"/>
          </p:cNvGraphicFramePr>
          <p:nvPr>
            <p:ph idx="1"/>
            <p:extLst>
              <p:ext uri="{D42A27DB-BD31-4B8C-83A1-F6EECF244321}">
                <p14:modId xmlns:p14="http://schemas.microsoft.com/office/powerpoint/2010/main" val="3792048285"/>
              </p:ext>
            </p:extLst>
          </p:nvPr>
        </p:nvGraphicFramePr>
        <p:xfrm>
          <a:off x="152310" y="1071769"/>
          <a:ext cx="8839202" cy="5425440"/>
        </p:xfrm>
        <a:graphic>
          <a:graphicData uri="http://schemas.openxmlformats.org/drawingml/2006/table">
            <a:tbl>
              <a:tblPr firstRow="1" firstCol="1" bandRow="1">
                <a:tableStyleId>{5C22544A-7EE6-4342-B048-85BDC9FD1C3A}</a:tableStyleId>
              </a:tblPr>
              <a:tblGrid>
                <a:gridCol w="1611468"/>
                <a:gridCol w="694682"/>
                <a:gridCol w="625491"/>
                <a:gridCol w="625491"/>
                <a:gridCol w="1654294"/>
                <a:gridCol w="3627776"/>
              </a:tblGrid>
              <a:tr h="300963">
                <a:tc rowSpan="2">
                  <a:txBody>
                    <a:bodyPr/>
                    <a:lstStyle/>
                    <a:p>
                      <a:pPr marL="0" marR="0">
                        <a:spcBef>
                          <a:spcPts val="0"/>
                        </a:spcBef>
                        <a:spcAft>
                          <a:spcPts val="600"/>
                        </a:spcAft>
                      </a:pPr>
                      <a:r>
                        <a:rPr lang="en-US" sz="1100" dirty="0">
                          <a:effectLst/>
                        </a:rPr>
                        <a:t> </a:t>
                      </a:r>
                    </a:p>
                    <a:p>
                      <a:pPr marL="0" marR="0">
                        <a:spcBef>
                          <a:spcPts val="0"/>
                        </a:spcBef>
                        <a:spcAft>
                          <a:spcPts val="600"/>
                        </a:spcAft>
                      </a:pPr>
                      <a:r>
                        <a:rPr lang="en-US" sz="1100" dirty="0">
                          <a:effectLst/>
                        </a:rPr>
                        <a:t> </a:t>
                      </a:r>
                    </a:p>
                    <a:p>
                      <a:pPr marL="0" marR="0">
                        <a:spcBef>
                          <a:spcPts val="0"/>
                        </a:spcBef>
                        <a:spcAft>
                          <a:spcPts val="600"/>
                        </a:spcAft>
                      </a:pPr>
                      <a:r>
                        <a:rPr lang="en-US" sz="1100" dirty="0">
                          <a:effectLst/>
                        </a:rPr>
                        <a:t> </a:t>
                      </a:r>
                    </a:p>
                    <a:p>
                      <a:pPr marL="0" marR="0">
                        <a:spcBef>
                          <a:spcPts val="0"/>
                        </a:spcBef>
                        <a:spcAft>
                          <a:spcPts val="600"/>
                        </a:spcAft>
                      </a:pPr>
                      <a:r>
                        <a:rPr lang="en-US" sz="1100" dirty="0">
                          <a:effectLst/>
                        </a:rPr>
                        <a:t>Strategy </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gridSpan="3">
                  <a:txBody>
                    <a:bodyPr/>
                    <a:lstStyle/>
                    <a:p>
                      <a:pPr marL="0" marR="0" algn="ctr">
                        <a:spcBef>
                          <a:spcPts val="0"/>
                        </a:spcBef>
                        <a:spcAft>
                          <a:spcPts val="600"/>
                        </a:spcAft>
                      </a:pPr>
                      <a:r>
                        <a:rPr lang="en-US" sz="1000" dirty="0">
                          <a:effectLst/>
                        </a:rPr>
                        <a:t>Affected Mobile Source Emissions Parameter</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hMerge="1">
                  <a:txBody>
                    <a:bodyPr/>
                    <a:lstStyle/>
                    <a:p>
                      <a:endParaRPr lang="en-US"/>
                    </a:p>
                  </a:txBody>
                  <a:tcPr/>
                </a:tc>
                <a:tc hMerge="1">
                  <a:txBody>
                    <a:bodyPr/>
                    <a:lstStyle/>
                    <a:p>
                      <a:endParaRPr lang="en-US"/>
                    </a:p>
                  </a:txBody>
                  <a:tcPr/>
                </a:tc>
                <a:tc rowSpan="2">
                  <a:txBody>
                    <a:bodyPr/>
                    <a:lstStyle/>
                    <a:p>
                      <a:pPr marL="0" marR="0">
                        <a:spcBef>
                          <a:spcPts val="0"/>
                        </a:spcBef>
                        <a:spcAft>
                          <a:spcPts val="600"/>
                        </a:spcAft>
                      </a:pPr>
                      <a:r>
                        <a:rPr lang="en-US" sz="1100" dirty="0">
                          <a:effectLst/>
                        </a:rPr>
                        <a:t> </a:t>
                      </a:r>
                    </a:p>
                    <a:p>
                      <a:pPr marL="0" marR="0">
                        <a:spcBef>
                          <a:spcPts val="0"/>
                        </a:spcBef>
                        <a:spcAft>
                          <a:spcPts val="600"/>
                        </a:spcAft>
                      </a:pPr>
                      <a:r>
                        <a:rPr lang="en-US" sz="1100" dirty="0">
                          <a:effectLst/>
                        </a:rPr>
                        <a:t> </a:t>
                      </a:r>
                    </a:p>
                    <a:p>
                      <a:pPr marL="0" marR="0">
                        <a:spcBef>
                          <a:spcPts val="0"/>
                        </a:spcBef>
                        <a:spcAft>
                          <a:spcPts val="600"/>
                        </a:spcAft>
                      </a:pPr>
                      <a:r>
                        <a:rPr lang="en-US" sz="1100" dirty="0">
                          <a:effectLst/>
                        </a:rPr>
                        <a:t> </a:t>
                      </a:r>
                    </a:p>
                    <a:p>
                      <a:pPr marL="0" marR="0">
                        <a:spcBef>
                          <a:spcPts val="0"/>
                        </a:spcBef>
                        <a:spcAft>
                          <a:spcPts val="600"/>
                        </a:spcAft>
                      </a:pPr>
                      <a:r>
                        <a:rPr lang="en-US" sz="1100" dirty="0">
                          <a:effectLst/>
                        </a:rPr>
                        <a:t>Analytic Methodology</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rowSpan="2">
                  <a:txBody>
                    <a:bodyPr/>
                    <a:lstStyle/>
                    <a:p>
                      <a:pPr marL="0" marR="0">
                        <a:spcBef>
                          <a:spcPts val="0"/>
                        </a:spcBef>
                        <a:spcAft>
                          <a:spcPts val="600"/>
                        </a:spcAft>
                      </a:pPr>
                      <a:r>
                        <a:rPr lang="en-US" sz="1100" dirty="0">
                          <a:effectLst/>
                        </a:rPr>
                        <a:t> </a:t>
                      </a:r>
                    </a:p>
                    <a:p>
                      <a:pPr marL="0" marR="0">
                        <a:spcBef>
                          <a:spcPts val="0"/>
                        </a:spcBef>
                        <a:spcAft>
                          <a:spcPts val="600"/>
                        </a:spcAft>
                      </a:pPr>
                      <a:r>
                        <a:rPr lang="en-US" sz="1100" dirty="0">
                          <a:effectLst/>
                        </a:rPr>
                        <a:t> </a:t>
                      </a:r>
                    </a:p>
                    <a:p>
                      <a:pPr marL="0" marR="0">
                        <a:spcBef>
                          <a:spcPts val="0"/>
                        </a:spcBef>
                        <a:spcAft>
                          <a:spcPts val="600"/>
                        </a:spcAft>
                      </a:pPr>
                      <a:r>
                        <a:rPr lang="en-US" sz="1100" dirty="0">
                          <a:effectLst/>
                        </a:rPr>
                        <a:t> </a:t>
                      </a:r>
                    </a:p>
                    <a:p>
                      <a:pPr marL="0" marR="0" indent="0" algn="l" defTabSz="914400" rtl="0" eaLnBrk="1" fontAlgn="auto" latinLnBrk="0" hangingPunct="1">
                        <a:lnSpc>
                          <a:spcPct val="100000"/>
                        </a:lnSpc>
                        <a:spcBef>
                          <a:spcPts val="0"/>
                        </a:spcBef>
                        <a:spcAft>
                          <a:spcPts val="600"/>
                        </a:spcAft>
                        <a:buClrTx/>
                        <a:buSzTx/>
                        <a:buFontTx/>
                        <a:buNone/>
                        <a:tabLst/>
                        <a:defRPr/>
                      </a:pPr>
                      <a:r>
                        <a:rPr lang="en-US" sz="1100" dirty="0" smtClean="0">
                          <a:effectLst/>
                        </a:rPr>
                        <a:t>Scenarios/Level of Aggressiveness</a:t>
                      </a:r>
                      <a:r>
                        <a:rPr lang="en-US" sz="1100" baseline="0" dirty="0" smtClean="0">
                          <a:effectLst/>
                        </a:rPr>
                        <a:t> </a:t>
                      </a:r>
                      <a:endParaRPr lang="en-US" sz="1100" dirty="0" smtClean="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r>
              <a:tr h="526685">
                <a:tc vMerge="1">
                  <a:txBody>
                    <a:bodyPr/>
                    <a:lstStyle/>
                    <a:p>
                      <a:endParaRPr lang="en-US"/>
                    </a:p>
                  </a:txBody>
                  <a:tcPr/>
                </a:tc>
                <a:tc>
                  <a:txBody>
                    <a:bodyPr/>
                    <a:lstStyle/>
                    <a:p>
                      <a:pPr marL="0" marR="0">
                        <a:spcBef>
                          <a:spcPts val="0"/>
                        </a:spcBef>
                        <a:spcAft>
                          <a:spcPts val="600"/>
                        </a:spcAft>
                      </a:pPr>
                      <a:r>
                        <a:rPr lang="en-US" sz="1100" dirty="0">
                          <a:effectLst/>
                        </a:rPr>
                        <a:t>VMT</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100" dirty="0">
                          <a:effectLst/>
                        </a:rPr>
                        <a:t>Speed/ Idling</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a:txBody>
                    <a:bodyPr/>
                    <a:lstStyle/>
                    <a:p>
                      <a:pPr marL="0" marR="0">
                        <a:spcBef>
                          <a:spcPts val="0"/>
                        </a:spcBef>
                        <a:spcAft>
                          <a:spcPts val="600"/>
                        </a:spcAft>
                      </a:pPr>
                      <a:r>
                        <a:rPr lang="en-US" sz="1100" dirty="0">
                          <a:effectLst/>
                        </a:rPr>
                        <a:t>Vehicles / Fuels</a:t>
                      </a:r>
                      <a:endParaRPr lang="en-US"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6242" marR="66242" marT="0" marB="0"/>
                </a:tc>
                <a:tc vMerge="1">
                  <a:txBody>
                    <a:bodyPr/>
                    <a:lstStyle/>
                    <a:p>
                      <a:endParaRPr lang="en-US"/>
                    </a:p>
                  </a:txBody>
                  <a:tcPr/>
                </a:tc>
                <a:tc vMerge="1">
                  <a:txBody>
                    <a:bodyPr/>
                    <a:lstStyle/>
                    <a:p>
                      <a:endParaRPr lang="en-US"/>
                    </a:p>
                  </a:txBody>
                  <a:tcPr/>
                </a:tc>
              </a:tr>
              <a:tr h="1347001">
                <a:tc>
                  <a:txBody>
                    <a:bodyPr/>
                    <a:lstStyle/>
                    <a:p>
                      <a:pPr marL="0" marR="0">
                        <a:spcBef>
                          <a:spcPts val="0"/>
                        </a:spcBef>
                        <a:spcAft>
                          <a:spcPts val="600"/>
                        </a:spcAft>
                      </a:pPr>
                      <a:r>
                        <a:rPr lang="en-US" sz="1100" dirty="0">
                          <a:solidFill>
                            <a:schemeClr val="bg1"/>
                          </a:solidFill>
                          <a:effectLst/>
                          <a:latin typeface="+mn-lt"/>
                          <a:ea typeface="Times New Roman" panose="02020603050405020304" pitchFamily="18" charset="0"/>
                          <a:cs typeface="Times New Roman" panose="02020603050405020304" pitchFamily="18" charset="0"/>
                        </a:rPr>
                        <a:t>TLU-10: Transit Enhancements</a:t>
                      </a:r>
                    </a:p>
                  </a:txBody>
                  <a:tcPr marL="68580" marR="68580" marT="0" marB="0" anchor="ctr"/>
                </a:tc>
                <a:tc>
                  <a:txBody>
                    <a:bodyPr/>
                    <a:lstStyle/>
                    <a:p>
                      <a:pPr marL="0" marR="0" algn="ctr">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lgn="ctr">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Use TRIMMS sketch planning tool - Extract mode shares (by region, sub-region, or by O-D pairs) and apply </a:t>
                      </a:r>
                      <a:r>
                        <a:rPr lang="en-US" sz="1100" dirty="0" err="1">
                          <a:effectLst/>
                          <a:latin typeface="+mn-lt"/>
                          <a:ea typeface="Times New Roman" panose="02020603050405020304" pitchFamily="18" charset="0"/>
                          <a:cs typeface="Times New Roman" panose="02020603050405020304" pitchFamily="18" charset="0"/>
                        </a:rPr>
                        <a:t>elasticities</a:t>
                      </a:r>
                      <a:r>
                        <a:rPr lang="en-US" sz="1100" dirty="0">
                          <a:effectLst/>
                          <a:latin typeface="+mn-lt"/>
                          <a:ea typeface="Times New Roman" panose="02020603050405020304" pitchFamily="18" charset="0"/>
                          <a:cs typeface="Times New Roman" panose="02020603050405020304" pitchFamily="18" charset="0"/>
                        </a:rPr>
                        <a:t> from TRIMMS to estimate change in mode split.</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2020:  Reduce transit travel times by 5% and reduce headways (wait time) by 5% on 10 major commute corridors  </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2040:  Reduce transit travel times by 20% and reduce headways (wait time) by 20% on 24 major commute corridors </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2040 stretch:  Reduce transit travel times by 30% and reduce headways (wait time) by 30% on 24 major commute corridors; reduce wait time by 10% on all other corridors (assumed due to improved traveler information) </a:t>
                      </a:r>
                    </a:p>
                  </a:txBody>
                  <a:tcPr marL="68580" marR="68580" marT="0" marB="0"/>
                </a:tc>
              </a:tr>
              <a:tr h="1167884">
                <a:tc>
                  <a:txBody>
                    <a:bodyPr/>
                    <a:lstStyle/>
                    <a:p>
                      <a:pPr marL="0" marR="0">
                        <a:spcBef>
                          <a:spcPts val="0"/>
                        </a:spcBef>
                        <a:spcAft>
                          <a:spcPts val="600"/>
                        </a:spcAft>
                      </a:pPr>
                      <a:r>
                        <a:rPr lang="en-US" sz="1100">
                          <a:solidFill>
                            <a:schemeClr val="bg1"/>
                          </a:solidFill>
                          <a:effectLst/>
                          <a:latin typeface="+mn-lt"/>
                          <a:ea typeface="Times New Roman" panose="02020603050405020304" pitchFamily="18" charset="0"/>
                          <a:cs typeface="Times New Roman" panose="02020603050405020304" pitchFamily="18" charset="0"/>
                        </a:rPr>
                        <a:t>TLU-11: Transit Incentives / Fare Reductions</a:t>
                      </a:r>
                    </a:p>
                  </a:txBody>
                  <a:tcPr marL="68580" marR="68580" marT="0" marB="0" anchor="ctr"/>
                </a:tc>
                <a:tc>
                  <a:txBody>
                    <a:bodyPr/>
                    <a:lstStyle/>
                    <a:p>
                      <a:pPr marL="0" marR="0" algn="ctr">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lgn="ctr">
                        <a:spcBef>
                          <a:spcPts val="0"/>
                        </a:spcBef>
                        <a:spcAft>
                          <a:spcPts val="600"/>
                        </a:spcAft>
                      </a:pPr>
                      <a:r>
                        <a:rPr lang="en-US" sz="11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1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Use TRIMMS sketch planning tool - Extract mode shares (by region, sub-region, or by O-D pairs) and apply </a:t>
                      </a:r>
                      <a:r>
                        <a:rPr lang="en-US" sz="1100" dirty="0" err="1">
                          <a:effectLst/>
                          <a:latin typeface="+mn-lt"/>
                          <a:ea typeface="Times New Roman" panose="02020603050405020304" pitchFamily="18" charset="0"/>
                          <a:cs typeface="Times New Roman" panose="02020603050405020304" pitchFamily="18" charset="0"/>
                        </a:rPr>
                        <a:t>elasticities</a:t>
                      </a:r>
                      <a:r>
                        <a:rPr lang="en-US" sz="1100" dirty="0">
                          <a:effectLst/>
                          <a:latin typeface="+mn-lt"/>
                          <a:ea typeface="Times New Roman" panose="02020603050405020304" pitchFamily="18" charset="0"/>
                          <a:cs typeface="Times New Roman" panose="02020603050405020304" pitchFamily="18" charset="0"/>
                        </a:rPr>
                        <a:t> from TRIMMS to estimate change in mode split.</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2020:  Reduce transit fares during off-peak periods by 5% </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by offering monthly passes or providing free trips for students or free transfers</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2040:  Reduce transit fares regionally by 20%</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2040 stretch:  Reduce transit fares regionally by 40% partially funded through pricing strategies</a:t>
                      </a:r>
                    </a:p>
                  </a:txBody>
                  <a:tcPr marL="68580" marR="68580" marT="0" marB="0"/>
                </a:tc>
              </a:tr>
              <a:tr h="1524382">
                <a:tc>
                  <a:txBody>
                    <a:bodyPr/>
                    <a:lstStyle/>
                    <a:p>
                      <a:pPr marL="0" marR="0">
                        <a:spcBef>
                          <a:spcPts val="0"/>
                        </a:spcBef>
                        <a:spcAft>
                          <a:spcPts val="600"/>
                        </a:spcAft>
                      </a:pPr>
                      <a:r>
                        <a:rPr lang="en-US" sz="1100" dirty="0">
                          <a:solidFill>
                            <a:schemeClr val="bg1"/>
                          </a:solidFill>
                          <a:effectLst/>
                          <a:latin typeface="+mn-lt"/>
                          <a:ea typeface="Times New Roman" panose="02020603050405020304" pitchFamily="18" charset="0"/>
                          <a:cs typeface="Times New Roman" panose="02020603050405020304" pitchFamily="18" charset="0"/>
                        </a:rPr>
                        <a:t>TLU-12: Road Pricing </a:t>
                      </a:r>
                    </a:p>
                  </a:txBody>
                  <a:tcPr marL="68580" marR="68580" marT="0" marB="0" anchor="ctr"/>
                </a:tc>
                <a:tc>
                  <a:txBody>
                    <a:bodyPr/>
                    <a:lstStyle/>
                    <a:p>
                      <a:pPr marL="0" marR="0" algn="ctr">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X</a:t>
                      </a:r>
                    </a:p>
                  </a:txBody>
                  <a:tcPr marL="68580" marR="68580" marT="0" marB="0"/>
                </a:tc>
                <a:tc>
                  <a:txBody>
                    <a:bodyPr/>
                    <a:lstStyle/>
                    <a:p>
                      <a:pPr marL="0" marR="0" algn="ctr">
                        <a:spcBef>
                          <a:spcPts val="0"/>
                        </a:spcBef>
                        <a:spcAft>
                          <a:spcPts val="600"/>
                        </a:spcAft>
                      </a:pPr>
                      <a:r>
                        <a:rPr lang="en-US" sz="11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10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Use TRIMMS sketch planning tool - Extract mode shares (by region, sub-region, or by O-D pairs) and apply </a:t>
                      </a:r>
                      <a:r>
                        <a:rPr lang="en-US" sz="1100" dirty="0" err="1">
                          <a:effectLst/>
                          <a:latin typeface="+mn-lt"/>
                          <a:ea typeface="Times New Roman" panose="02020603050405020304" pitchFamily="18" charset="0"/>
                          <a:cs typeface="Times New Roman" panose="02020603050405020304" pitchFamily="18" charset="0"/>
                        </a:rPr>
                        <a:t>elasticities</a:t>
                      </a:r>
                      <a:r>
                        <a:rPr lang="en-US" sz="1100" dirty="0">
                          <a:effectLst/>
                          <a:latin typeface="+mn-lt"/>
                          <a:ea typeface="Times New Roman" panose="02020603050405020304" pitchFamily="18" charset="0"/>
                          <a:cs typeface="Times New Roman" panose="02020603050405020304" pitchFamily="18" charset="0"/>
                        </a:rPr>
                        <a:t> from TRIMMS to estimate change in mode split.</a:t>
                      </a:r>
                    </a:p>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 </a:t>
                      </a:r>
                    </a:p>
                  </a:txBody>
                  <a:tcPr marL="68580" marR="68580" marT="0" marB="0"/>
                </a:tc>
                <a:tc>
                  <a:txBody>
                    <a:bodyPr/>
                    <a:lstStyle/>
                    <a:p>
                      <a:pPr marL="0" marR="0">
                        <a:spcBef>
                          <a:spcPts val="0"/>
                        </a:spcBef>
                        <a:spcAft>
                          <a:spcPts val="600"/>
                        </a:spcAft>
                      </a:pPr>
                      <a:r>
                        <a:rPr lang="en-US" sz="1100" dirty="0">
                          <a:effectLst/>
                          <a:latin typeface="+mn-lt"/>
                          <a:ea typeface="Times New Roman" panose="02020603050405020304" pitchFamily="18" charset="0"/>
                          <a:cs typeface="Times New Roman" panose="02020603050405020304" pitchFamily="18" charset="0"/>
                        </a:rPr>
                        <a:t>2020:  None – Long-term scenario only; but potentially assume 20 percent of drivers switch to Pay-As-You-Drive insurance </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2040:  Full VMT-based pricing at $0.25 per mile [May consider option for pricing only all freeways, but challenging without more detailed modeling</a:t>
                      </a:r>
                      <a:br>
                        <a:rPr lang="en-US" sz="1100" dirty="0">
                          <a:effectLst/>
                          <a:latin typeface="+mn-lt"/>
                          <a:ea typeface="Times New Roman" panose="02020603050405020304" pitchFamily="18" charset="0"/>
                          <a:cs typeface="Times New Roman" panose="02020603050405020304" pitchFamily="18" charset="0"/>
                        </a:rPr>
                      </a:br>
                      <a:r>
                        <a:rPr lang="en-US" sz="1100" dirty="0">
                          <a:effectLst/>
                          <a:latin typeface="+mn-lt"/>
                          <a:ea typeface="Times New Roman" panose="02020603050405020304" pitchFamily="18" charset="0"/>
                          <a:cs typeface="Times New Roman" panose="02020603050405020304" pitchFamily="18" charset="0"/>
                        </a:rPr>
                        <a:t>2040 stretch:  Full VMT-based pricing on road network at $0.25 per mile peak.  Cordon pricing into downtown DC at $5 [Need to determine if can forecast, and overlaps with transit service enhancements and fare reductions]</a:t>
                      </a:r>
                    </a:p>
                  </a:txBody>
                  <a:tcPr marL="68580" marR="68580" marT="0" marB="0"/>
                </a:tc>
              </a:tr>
            </a:tbl>
          </a:graphicData>
        </a:graphic>
      </p:graphicFrame>
    </p:spTree>
    <p:extLst>
      <p:ext uri="{BB962C8B-B14F-4D97-AF65-F5344CB8AC3E}">
        <p14:creationId xmlns:p14="http://schemas.microsoft.com/office/powerpoint/2010/main" val="10140355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Different Analysis Approaches</a:t>
            </a:r>
            <a:endParaRPr lang="en-US" dirty="0"/>
          </a:p>
        </p:txBody>
      </p:sp>
      <p:sp>
        <p:nvSpPr>
          <p:cNvPr id="3" name="Content Placeholder 2"/>
          <p:cNvSpPr>
            <a:spLocks noGrp="1"/>
          </p:cNvSpPr>
          <p:nvPr>
            <p:ph idx="1"/>
          </p:nvPr>
        </p:nvSpPr>
        <p:spPr>
          <a:xfrm>
            <a:off x="227013" y="1339664"/>
            <a:ext cx="3917475" cy="1462911"/>
          </a:xfrm>
        </p:spPr>
        <p:txBody>
          <a:bodyPr/>
          <a:lstStyle/>
          <a:p>
            <a:pPr marL="0" indent="0">
              <a:buNone/>
            </a:pPr>
            <a:r>
              <a:rPr lang="en-US" dirty="0" smtClean="0"/>
              <a:t>Different sets of (combined) strategies</a:t>
            </a:r>
            <a:endParaRPr lang="en-US" dirty="0"/>
          </a:p>
        </p:txBody>
      </p:sp>
      <p:pic>
        <p:nvPicPr>
          <p:cNvPr id="5" name="Picture 4" descr="A graph showing the potential on-road CO2 emissions in Atlanta through 2030 given a variety of different scenario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0282" y="2309382"/>
            <a:ext cx="3962331" cy="2702006"/>
          </a:xfrm>
          <a:prstGeom prst="rect">
            <a:avLst/>
          </a:prstGeom>
          <a:noFill/>
          <a:ln>
            <a:solidFill>
              <a:schemeClr val="tx1"/>
            </a:solidFill>
          </a:ln>
        </p:spPr>
      </p:pic>
      <p:sp>
        <p:nvSpPr>
          <p:cNvPr id="6" name="Rectangle 5"/>
          <p:cNvSpPr/>
          <p:nvPr/>
        </p:nvSpPr>
        <p:spPr>
          <a:xfrm>
            <a:off x="170282" y="5067222"/>
            <a:ext cx="3962331" cy="261610"/>
          </a:xfrm>
          <a:prstGeom prst="rect">
            <a:avLst/>
          </a:prstGeom>
        </p:spPr>
        <p:txBody>
          <a:bodyPr wrap="square">
            <a:spAutoFit/>
          </a:bodyPr>
          <a:lstStyle/>
          <a:p>
            <a:r>
              <a:rPr lang="en-US" sz="1100" dirty="0" smtClean="0"/>
              <a:t>Source: Atlanta Regional Commission </a:t>
            </a:r>
            <a:endParaRPr lang="en-US" sz="1100" dirty="0"/>
          </a:p>
        </p:txBody>
      </p:sp>
      <p:sp>
        <p:nvSpPr>
          <p:cNvPr id="7" name="Content Placeholder 2"/>
          <p:cNvSpPr txBox="1">
            <a:spLocks/>
          </p:cNvSpPr>
          <p:nvPr/>
        </p:nvSpPr>
        <p:spPr>
          <a:xfrm>
            <a:off x="4861035" y="1325812"/>
            <a:ext cx="3917475" cy="1462911"/>
          </a:xfrm>
          <a:prstGeom prst="rect">
            <a:avLst/>
          </a:prstGeom>
        </p:spPr>
        <p:txBody>
          <a:bodyPr vert="horz" lIns="91440" tIns="45720" rIns="91440" bIns="45720" rtlCol="0">
            <a:normAutofit/>
          </a:bodyPr>
          <a:lstStyle>
            <a:lvl1pPr marL="182880" indent="-182880" algn="l" defTabSz="914400" rtl="0" eaLnBrk="1" latinLnBrk="0" hangingPunct="1">
              <a:spcBef>
                <a:spcPts val="1800"/>
              </a:spcBef>
              <a:spcAft>
                <a:spcPts val="0"/>
              </a:spcAft>
              <a:buClr>
                <a:schemeClr val="accent1"/>
              </a:buClr>
              <a:buFont typeface="Wingdings" pitchFamily="2" charset="2"/>
              <a:buChar char="§"/>
              <a:defRPr sz="2000" b="1" kern="1200" baseline="0">
                <a:solidFill>
                  <a:schemeClr val="tx1"/>
                </a:solidFill>
                <a:latin typeface="+mn-lt"/>
                <a:ea typeface="+mn-ea"/>
                <a:cs typeface="+mn-cs"/>
              </a:defRPr>
            </a:lvl1pPr>
            <a:lvl2pPr marL="457200" indent="-228600" algn="l" defTabSz="914400" rtl="0" eaLnBrk="1" latinLnBrk="0" hangingPunct="1">
              <a:spcBef>
                <a:spcPts val="600"/>
              </a:spcBef>
              <a:buClr>
                <a:schemeClr val="accent1"/>
              </a:buClr>
              <a:buFont typeface="Arial" pitchFamily="34" charset="0"/>
              <a:buChar char="–"/>
              <a:defRPr sz="1800" kern="1200" baseline="0">
                <a:solidFill>
                  <a:schemeClr val="tx1"/>
                </a:solidFill>
                <a:latin typeface="+mn-lt"/>
                <a:ea typeface="+mn-ea"/>
                <a:cs typeface="+mn-cs"/>
              </a:defRPr>
            </a:lvl2pPr>
            <a:lvl3pPr marL="640080" indent="-182880" algn="l" defTabSz="914400" rtl="0" eaLnBrk="1" latinLnBrk="0" hangingPunct="1">
              <a:spcBef>
                <a:spcPts val="600"/>
              </a:spcBef>
              <a:buClr>
                <a:schemeClr val="accent1"/>
              </a:buClr>
              <a:buFont typeface="Arial" pitchFamily="34" charset="0"/>
              <a:buChar char="•"/>
              <a:defRPr sz="16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Wingdings" pitchFamily="2" charset="2"/>
              <a:buNone/>
            </a:pPr>
            <a:r>
              <a:rPr lang="en-US" smtClean="0"/>
              <a:t>Different levels of aggressiveness</a:t>
            </a:r>
            <a:endParaRPr lang="en-US" dirty="0"/>
          </a:p>
        </p:txBody>
      </p:sp>
      <p:pic>
        <p:nvPicPr>
          <p:cNvPr id="8" name="Picture 1" descr="This graph shows millions of tons of greenhouse gas emissions on the y-axis, and then 5 scenarios on the x-axis. The five scenarios represent 2006 conditions, Transportation 2040 Likely Technology Scenario from the Constrained Plan, Transportation 2040 Agressive Technology Scenario from the Constrained Plan, Transportation 2040 LIkely Technology Scenario from the Full Plan, and Transportation 2040 Agressive Technology Scenario from the Full Plan. &#10;&#10;Each of the Transportation 2040 scenarios is broken into four sections: reductions from VISION 2040 Compared to Trends (representing approximately 1.5 million tons of emissions in each scenario); Reductions from Trasnportation Strategies (representing approximately 1.5 million tons of emissions in the Constrained Plan scenarios, and 2 million tons of emissions in the Full Plan scenarios); Reductions from Vehicle and Fuel Technoloy (representing approximately 5 million tons of emissions in the likely technology scenarios and approximately 10 million tons of emissions in the agressive technology scenarios); and remaining emissions (approximately 16.5 million tons in the Constrained Plan Likely Tech scenario, 13 million tons in the Constrained Plan Agressive Tech scenario, 16 million tons in the Full Plan Likely Tech scenario, and 12 million tons in the Full Plan Agressive Tech Scenari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1035" y="2253547"/>
            <a:ext cx="4061360" cy="281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4350395" y="5067222"/>
            <a:ext cx="4572000" cy="600164"/>
          </a:xfrm>
          <a:prstGeom prst="rect">
            <a:avLst/>
          </a:prstGeom>
        </p:spPr>
        <p:txBody>
          <a:bodyPr>
            <a:spAutoFit/>
          </a:bodyPr>
          <a:lstStyle/>
          <a:p>
            <a:r>
              <a:rPr lang="en-US" sz="1100" dirty="0"/>
              <a:t>Source: Puget Sound Regional Council, </a:t>
            </a:r>
            <a:r>
              <a:rPr lang="en-US" sz="1100" i="1" dirty="0"/>
              <a:t>Transportation 2040, </a:t>
            </a:r>
            <a:r>
              <a:rPr lang="en-US" sz="1100" dirty="0"/>
              <a:t>Chapter 3 and Appendix L, available at: </a:t>
            </a:r>
            <a:r>
              <a:rPr lang="en-US" sz="1100" u="sng" dirty="0">
                <a:hlinkClick r:id="rId4"/>
              </a:rPr>
              <a:t>http://www.psrc.org/transportation/t2040/t2040-pubs/final-draft-transportation-2040</a:t>
            </a:r>
            <a:r>
              <a:rPr lang="en-US" sz="1100" dirty="0"/>
              <a:t> </a:t>
            </a:r>
          </a:p>
        </p:txBody>
      </p:sp>
    </p:spTree>
    <p:extLst>
      <p:ext uri="{BB962C8B-B14F-4D97-AF65-F5344CB8AC3E}">
        <p14:creationId xmlns:p14="http://schemas.microsoft.com/office/powerpoint/2010/main" val="1802880248"/>
      </p:ext>
    </p:extLst>
  </p:cSld>
  <p:clrMapOvr>
    <a:masterClrMapping/>
  </p:clrMapOvr>
  <p:timing>
    <p:tnLst>
      <p:par>
        <p:cTn id="1" dur="indefinite" restart="never" nodeType="tmRoot"/>
      </p:par>
    </p:tnLst>
  </p:timing>
</p:sld>
</file>

<file path=ppt/theme/theme1.xml><?xml version="1.0" encoding="utf-8"?>
<a:theme xmlns:a="http://schemas.openxmlformats.org/drawingml/2006/main" name="New Template -Final - 051513">
  <a:themeElements>
    <a:clrScheme name="ICF Palette">
      <a:dk1>
        <a:sysClr val="windowText" lastClr="000000"/>
      </a:dk1>
      <a:lt1>
        <a:sysClr val="window" lastClr="FFFFFF"/>
      </a:lt1>
      <a:dk2>
        <a:srgbClr val="757561"/>
      </a:dk2>
      <a:lt2>
        <a:srgbClr val="E4E4E0"/>
      </a:lt2>
      <a:accent1>
        <a:srgbClr val="0067AB"/>
      </a:accent1>
      <a:accent2>
        <a:srgbClr val="677719"/>
      </a:accent2>
      <a:accent3>
        <a:srgbClr val="C27B13"/>
      </a:accent3>
      <a:accent4>
        <a:srgbClr val="8A2003"/>
      </a:accent4>
      <a:accent5>
        <a:srgbClr val="CCE1EE"/>
      </a:accent5>
      <a:accent6>
        <a:srgbClr val="F3E5D0"/>
      </a:accent6>
      <a:hlink>
        <a:srgbClr val="0067AB"/>
      </a:hlink>
      <a:folHlink>
        <a:srgbClr val="0067A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Group xmlns="c89cfb4f-9d74-4962-8be5-87ef4c970e23">Transportation</Group>
    <gaea68229104418bb6f7e9d3a3ee628d xmlns="ac8cedf0-06eb-411a-aeda-3c4e0b4f4e09">
      <Terms xmlns="http://schemas.microsoft.com/office/infopath/2007/PartnerControls">
        <TermInfo xmlns="http://schemas.microsoft.com/office/infopath/2007/PartnerControls">
          <TermName xmlns="http://schemas.microsoft.com/office/infopath/2007/PartnerControls">Marketing + Communications</TermName>
          <TermId xmlns="http://schemas.microsoft.com/office/infopath/2007/PartnerControls">93be14f9-fe41-46fa-aa39-0c616338db4a</TermId>
        </TermInfo>
        <TermInfo xmlns="http://schemas.microsoft.com/office/infopath/2007/PartnerControls">
          <TermName xmlns="http://schemas.microsoft.com/office/infopath/2007/PartnerControls"> Transportation</TermName>
          <TermId xmlns="http://schemas.microsoft.com/office/infopath/2007/PartnerControls">aec95c1c-bb11-40d9-a80c-96442cd10f1c</TermId>
        </TermInfo>
      </Terms>
    </gaea68229104418bb6f7e9d3a3ee628d>
    <Type_x0020_of_x0020_Material xmlns="c89cfb4f-9d74-4962-8be5-87ef4c970e23">Power Point</Type_x0020_of_x0020_Material>
    <ib3f1a3a39e34d47b02bdebbc1fc26e6 xmlns="ac8cedf0-06eb-411a-aeda-3c4e0b4f4e09">
      <Terms xmlns="http://schemas.microsoft.com/office/infopath/2007/PartnerControls">
        <TermInfo xmlns="http://schemas.microsoft.com/office/infopath/2007/PartnerControls">
          <TermName xmlns="http://schemas.microsoft.com/office/infopath/2007/PartnerControls">Template</TermName>
          <TermId xmlns="http://schemas.microsoft.com/office/infopath/2007/PartnerControls">5687d578-07e6-48e8-a028-4d26db81d99c</TermId>
        </TermInfo>
      </Terms>
    </ib3f1a3a39e34d47b02bdebbc1fc26e6>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5D6484AB8674B46B824508BFE4411B2" ma:contentTypeVersion="7" ma:contentTypeDescription="Create a new document." ma:contentTypeScope="" ma:versionID="87bc30f850173c9bf53d1dd3f1fa2982">
  <xsd:schema xmlns:xsd="http://www.w3.org/2001/XMLSchema" xmlns:xs="http://www.w3.org/2001/XMLSchema" xmlns:p="http://schemas.microsoft.com/office/2006/metadata/properties" xmlns:ns2="ac8cedf0-06eb-411a-aeda-3c4e0b4f4e09" xmlns:ns3="c89cfb4f-9d74-4962-8be5-87ef4c970e23" targetNamespace="http://schemas.microsoft.com/office/2006/metadata/properties" ma:root="true" ma:fieldsID="79275e1d205e13f2a77459d5f83a228e" ns2:_="" ns3:_="">
    <xsd:import namespace="ac8cedf0-06eb-411a-aeda-3c4e0b4f4e09"/>
    <xsd:import namespace="c89cfb4f-9d74-4962-8be5-87ef4c970e23"/>
    <xsd:element name="properties">
      <xsd:complexType>
        <xsd:sequence>
          <xsd:element name="documentManagement">
            <xsd:complexType>
              <xsd:all>
                <xsd:element ref="ns2:ib3f1a3a39e34d47b02bdebbc1fc26e6" minOccurs="0"/>
                <xsd:element ref="ns2:gaea68229104418bb6f7e9d3a3ee628d" minOccurs="0"/>
                <xsd:element ref="ns3:Group" minOccurs="0"/>
                <xsd:element ref="ns3:Type_x0020_of_x0020_Materia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8cedf0-06eb-411a-aeda-3c4e0b4f4e09" elementFormDefault="qualified">
    <xsd:import namespace="http://schemas.microsoft.com/office/2006/documentManagement/types"/>
    <xsd:import namespace="http://schemas.microsoft.com/office/infopath/2007/PartnerControls"/>
    <xsd:element name="ib3f1a3a39e34d47b02bdebbc1fc26e6" ma:index="9" nillable="true" ma:taxonomy="true" ma:internalName="ib3f1a3a39e34d47b02bdebbc1fc26e6" ma:taxonomyFieldName="Asset_x0020_Type" ma:displayName="Content Category" ma:default="" ma:fieldId="{2b3f1a3a-39e3-4d47-b02b-debbc1fc26e6}" ma:sspId="3e19737f-1f90-4e79-9fc4-fd47dd63d4d0" ma:termSetId="7887ea7e-6924-4479-9b5a-a8a26621cbaa" ma:anchorId="00000000-0000-0000-0000-000000000000" ma:open="false" ma:isKeyword="false">
      <xsd:complexType>
        <xsd:sequence>
          <xsd:element ref="pc:Terms" minOccurs="0" maxOccurs="1"/>
        </xsd:sequence>
      </xsd:complexType>
    </xsd:element>
    <xsd:element name="gaea68229104418bb6f7e9d3a3ee628d" ma:index="11" nillable="true" ma:taxonomy="true" ma:internalName="gaea68229104418bb6f7e9d3a3ee628d" ma:taxonomyFieldName="Asset_x0020_Topic" ma:displayName="Content Topic(s)" ma:default="" ma:fieldId="{0aea6822-9104-418b-b6f7-e9d3a3ee628d}" ma:taxonomyMulti="true" ma:sspId="3e19737f-1f90-4e79-9fc4-fd47dd63d4d0" ma:termSetId="ab0bbaa8-2256-48af-a50c-a67ff4b8806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89cfb4f-9d74-4962-8be5-87ef4c970e23" elementFormDefault="qualified">
    <xsd:import namespace="http://schemas.microsoft.com/office/2006/documentManagement/types"/>
    <xsd:import namespace="http://schemas.microsoft.com/office/infopath/2007/PartnerControls"/>
    <xsd:element name="Group" ma:index="12" nillable="true" ma:displayName="Group" ma:format="Dropdown" ma:internalName="Group">
      <xsd:simpleType>
        <xsd:restriction base="dms:Choice">
          <xsd:enumeration value="Associations and Nonprofits"/>
          <xsd:enumeration value="Aviation"/>
          <xsd:enumeration value="Climate"/>
          <xsd:enumeration value="Community Development"/>
          <xsd:enumeration value="Defense"/>
          <xsd:enumeration value="Education"/>
          <xsd:enumeration value="Energy"/>
          <xsd:enumeration value="Environment"/>
          <xsd:enumeration value="Families and Communities"/>
          <xsd:enumeration value="Health"/>
          <xsd:enumeration value="Homeland Security"/>
          <xsd:enumeration value="International Development"/>
          <xsd:enumeration value="Transportation"/>
          <xsd:enumeration value="Business Process Operations and Optimization"/>
          <xsd:enumeration value="Organizational Learning and Performance"/>
          <xsd:enumeration value="Program Management"/>
          <xsd:enumeration value="Research and Evaluation"/>
          <xsd:enumeration value="Strategic Communications and Marketing"/>
          <xsd:enumeration value="Training and Technical Assistance"/>
          <xsd:enumeration value="IT Management and Solutions"/>
          <xsd:enumeration value="Corporate and HR"/>
          <xsd:enumeration value="Marketing Examples"/>
        </xsd:restriction>
      </xsd:simpleType>
    </xsd:element>
    <xsd:element name="Type_x0020_of_x0020_Material" ma:index="13" nillable="true" ma:displayName="Type of Material" ma:format="Dropdown" ma:internalName="Type_x0020_of_x0020_Material">
      <xsd:simpleType>
        <xsd:restriction base="dms:Choice">
          <xsd:enumeration value="Proposal Covers and Title Page"/>
          <xsd:enumeration value="Power Point"/>
          <xsd:enumeration value="Quals"/>
          <xsd:enumeration value="RFI"/>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584E8A7-5E27-438D-875A-89499B22C84D}">
  <ds:schemaRefs>
    <ds:schemaRef ds:uri="http://schemas.microsoft.com/sharepoint/v3/contenttype/forms"/>
  </ds:schemaRefs>
</ds:datastoreItem>
</file>

<file path=customXml/itemProps2.xml><?xml version="1.0" encoding="utf-8"?>
<ds:datastoreItem xmlns:ds="http://schemas.openxmlformats.org/officeDocument/2006/customXml" ds:itemID="{53814631-2B10-4F87-A42E-610079FAFCD3}">
  <ds:schemaRefs>
    <ds:schemaRef ds:uri="http://schemas.microsoft.com/office/2006/documentManagement/types"/>
    <ds:schemaRef ds:uri="http://schemas.microsoft.com/office/2006/metadata/properties"/>
    <ds:schemaRef ds:uri="http://purl.org/dc/dcmitype/"/>
    <ds:schemaRef ds:uri="http://purl.org/dc/elements/1.1/"/>
    <ds:schemaRef ds:uri="http://purl.org/dc/terms/"/>
    <ds:schemaRef ds:uri="ac8cedf0-06eb-411a-aeda-3c4e0b4f4e09"/>
    <ds:schemaRef ds:uri="c89cfb4f-9d74-4962-8be5-87ef4c970e23"/>
    <ds:schemaRef ds:uri="http://www.w3.org/XML/1998/namespace"/>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AD9682B0-EEBA-4D55-BFC0-8B7E6C56B7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8cedf0-06eb-411a-aeda-3c4e0b4f4e09"/>
    <ds:schemaRef ds:uri="c89cfb4f-9d74-4962-8be5-87ef4c970e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New Template -Final - 051513</Template>
  <TotalTime>711</TotalTime>
  <Words>2527</Words>
  <Application>Microsoft Office PowerPoint</Application>
  <PresentationFormat>On-screen Show (4:3)</PresentationFormat>
  <Paragraphs>798</Paragraphs>
  <Slides>27</Slides>
  <Notes>9</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New Template -Final - 051513</vt:lpstr>
      <vt:lpstr>Multi-Sector Approach to Reducing Greenhouse Gas Emissions in the Metropolitan Washington Region</vt:lpstr>
      <vt:lpstr>ICF Tasked with…</vt:lpstr>
      <vt:lpstr>Definitions</vt:lpstr>
      <vt:lpstr>Definitions</vt:lpstr>
      <vt:lpstr>Outcomes for Today’s Meeting</vt:lpstr>
      <vt:lpstr>Project Milestones</vt:lpstr>
      <vt:lpstr>Project Milestones Going Forward</vt:lpstr>
      <vt:lpstr>Process for Recommendations</vt:lpstr>
      <vt:lpstr>GHG Reduction Strategies</vt:lpstr>
      <vt:lpstr>GHG Reduction Strategies- Synergies</vt:lpstr>
      <vt:lpstr>Energy &amp; Built Environment Strategies</vt:lpstr>
      <vt:lpstr>Overall Analysis Considerations</vt:lpstr>
      <vt:lpstr>Examples of Tools/Resources Underlying EBE Sketch Analyses</vt:lpstr>
      <vt:lpstr>Energy and Built Environment Scenarios</vt:lpstr>
      <vt:lpstr>Energy and Built Environment Scenarios</vt:lpstr>
      <vt:lpstr>Energy and Built Environment Scenarios</vt:lpstr>
      <vt:lpstr>Energy and Built Environment Scenarios</vt:lpstr>
      <vt:lpstr>Transportation &amp; Land Use Strategies</vt:lpstr>
      <vt:lpstr>Overall Analysis Considerations</vt:lpstr>
      <vt:lpstr>Grouping/Bundling of Strategies</vt:lpstr>
      <vt:lpstr>Analysis Approaches</vt:lpstr>
      <vt:lpstr>Transportation and Land Use Scenarios</vt:lpstr>
      <vt:lpstr>Transportation and Land Use Scenarios Cont’d</vt:lpstr>
      <vt:lpstr>Transportation and Land Use Scenarios Cont’d</vt:lpstr>
      <vt:lpstr>Transportation and Land Use Scenarios Cont’d</vt:lpstr>
      <vt:lpstr>Transportation and Land Use Scenarios Cont’d</vt:lpstr>
      <vt:lpstr>Different Analysis Approaches</vt:lpstr>
    </vt:vector>
  </TitlesOfParts>
  <Company>ICF International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Instructions for This New Template</dc:title>
  <dc:creator>VM</dc:creator>
  <cp:lastModifiedBy>Daivamani Sivasailam</cp:lastModifiedBy>
  <cp:revision>68</cp:revision>
  <cp:lastPrinted>2015-04-16T21:05:31Z</cp:lastPrinted>
  <dcterms:created xsi:type="dcterms:W3CDTF">2013-05-20T19:11:07Z</dcterms:created>
  <dcterms:modified xsi:type="dcterms:W3CDTF">2015-05-07T21:09:36Z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sset Topic">
    <vt:lpwstr>351;#Marketing + Communications|93be14f9-fe41-46fa-aa39-0c616338db4a;#369;# Transportation|aec95c1c-bb11-40d9-a80c-96442cd10f1c</vt:lpwstr>
  </property>
  <property fmtid="{D5CDD505-2E9C-101B-9397-08002B2CF9AE}" pid="3" name="Asset Type">
    <vt:lpwstr>56;#Template|5687d578-07e6-48e8-a028-4d26db81d99c</vt:lpwstr>
  </property>
  <property fmtid="{D5CDD505-2E9C-101B-9397-08002B2CF9AE}" pid="4" name="Asset_x0020_Type">
    <vt:lpwstr>56;#Template|5687d578-07e6-48e8-a028-4d26db81d99c</vt:lpwstr>
  </property>
  <property fmtid="{D5CDD505-2E9C-101B-9397-08002B2CF9AE}" pid="5" name="ContentTypeId">
    <vt:lpwstr>0x010100B5D6484AB8674B46B824508BFE4411B2</vt:lpwstr>
  </property>
  <property fmtid="{D5CDD505-2E9C-101B-9397-08002B2CF9AE}" pid="6" name="TaxCatchAll">
    <vt:lpwstr>369;# Transportation|aec95c1c-bb11-40d9-a80c-96442cd10f1c;#351;#Marketing + Communications|93be14f9-fe41-46fa-aa39-0c616338db4a;#56;#Template|5687d578-07e6-48e8-a028-4d26db81d99c</vt:lpwstr>
  </property>
  <property fmtid="{D5CDD505-2E9C-101B-9397-08002B2CF9AE}" pid="7" name="Asset_x0020_Topic">
    <vt:lpwstr>351;#Marketing + Communications|93be14f9-fe41-46fa-aa39-0c616338db4a;#369;# Transportation|aec95c1c-bb11-40d9-a80c-96442cd10f1c</vt:lpwstr>
  </property>
</Properties>
</file>