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4"/>
    <p:sldMasterId id="2147483838" r:id="rId5"/>
    <p:sldMasterId id="2147483714" r:id="rId6"/>
    <p:sldMasterId id="2147483826" r:id="rId7"/>
  </p:sldMasterIdLst>
  <p:notesMasterIdLst>
    <p:notesMasterId r:id="rId17"/>
  </p:notesMasterIdLst>
  <p:handoutMasterIdLst>
    <p:handoutMasterId r:id="rId18"/>
  </p:handoutMasterIdLst>
  <p:sldIdLst>
    <p:sldId id="494" r:id="rId8"/>
    <p:sldId id="497" r:id="rId9"/>
    <p:sldId id="510" r:id="rId10"/>
    <p:sldId id="507" r:id="rId11"/>
    <p:sldId id="511" r:id="rId12"/>
    <p:sldId id="512" r:id="rId13"/>
    <p:sldId id="513" r:id="rId14"/>
    <p:sldId id="509" r:id="rId15"/>
    <p:sldId id="495" r:id="rId1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941E"/>
    <a:srgbClr val="006B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94708" autoAdjust="0"/>
  </p:normalViewPr>
  <p:slideViewPr>
    <p:cSldViewPr snapToGrid="0">
      <p:cViewPr varScale="1">
        <p:scale>
          <a:sx n="68" d="100"/>
          <a:sy n="68" d="100"/>
        </p:scale>
        <p:origin x="138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10" Type="http://schemas.openxmlformats.org/officeDocument/2006/relationships/slide" Target="slides/slide3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D85D125-B020-49E2-8469-27461CA4EB3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8B0FF4-A81A-45C1-ACF9-1E9DAB3D72E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D7318-42B5-448D-9AFF-3C06ED2792AB}" type="datetimeFigureOut">
              <a:rPr lang="en-US" smtClean="0"/>
              <a:t>9/10/2020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FB4528-69C7-42B0-918C-C1498F37EE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0A61CE-216E-493A-8B52-6495963BF95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208381-F996-48F8-A079-43B4BB5D19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0692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D5D611-4BD1-4D9E-A489-06AF05A16652}" type="datetimeFigureOut">
              <a:rPr lang="en-US" smtClean="0"/>
              <a:t>9/10/2020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F55629-D41F-4E98-BB73-B1CA4851D5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998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AF4F98F6-A350-4F6C-ACB9-E27F82D744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F1738-554B-40CF-B526-93F2B09171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394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P 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B190B8-CB2C-40A4-BF07-E5CD84712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00B0018-A382-46AD-AA80-05039EED176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A1C8EA-7D3C-414F-9F07-A19500C8E9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41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P Basic with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C2940-6E6E-47F0-B5F6-5E926B311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0FE13F1-F024-478F-9054-CC3B0A6CBAD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4320791" y="6492874"/>
            <a:ext cx="502418" cy="365125"/>
          </a:xfrm>
        </p:spPr>
        <p:txBody>
          <a:bodyPr/>
          <a:lstStyle>
            <a:lvl1pPr algn="ctr">
              <a:defRPr/>
            </a:lvl1pPr>
          </a:lstStyle>
          <a:p>
            <a:fld id="{CCA1C8EA-7D3C-414F-9F07-A19500C8E954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F8111435-8D24-41AD-BCB9-94B176B9F5D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55631" y="5884930"/>
            <a:ext cx="919437" cy="938107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66223F02-99C3-4FB8-9562-20139C78E42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08183" y="6032532"/>
            <a:ext cx="1901441" cy="642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400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P New Chap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CD8916C-26B6-4E40-AB43-6C05E7EB9EA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A1C8EA-7D3C-414F-9F07-A19500C8E95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159EF16-FD91-4FF9-BA20-26A221AB74C8}"/>
              </a:ext>
            </a:extLst>
          </p:cNvPr>
          <p:cNvSpPr/>
          <p:nvPr userDrawn="1"/>
        </p:nvSpPr>
        <p:spPr>
          <a:xfrm>
            <a:off x="0" y="0"/>
            <a:ext cx="9143997" cy="67970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2E56E862-338B-4375-9195-C6448AE037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6173" y="212278"/>
            <a:ext cx="1901441" cy="642905"/>
          </a:xfrm>
          <a:prstGeom prst="rect">
            <a:avLst/>
          </a:prstGeom>
        </p:spPr>
      </p:pic>
      <p:sp>
        <p:nvSpPr>
          <p:cNvPr id="8" name="Arrow: Pentagon 7">
            <a:extLst>
              <a:ext uri="{FF2B5EF4-FFF2-40B4-BE49-F238E27FC236}">
                <a16:creationId xmlns:a16="http://schemas.microsoft.com/office/drawing/2014/main" id="{CEA1CA08-6A5E-430C-A97F-A6C27517C538}"/>
              </a:ext>
            </a:extLst>
          </p:cNvPr>
          <p:cNvSpPr/>
          <p:nvPr userDrawn="1"/>
        </p:nvSpPr>
        <p:spPr>
          <a:xfrm>
            <a:off x="3" y="0"/>
            <a:ext cx="1021564" cy="6858000"/>
          </a:xfrm>
          <a:prstGeom prst="homePlat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DEF037-0E78-4BF4-A2D1-6B33160830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16568" y="2631809"/>
            <a:ext cx="6413393" cy="1360328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7C6FAFA-976A-4AE6-9FD4-26D2EA6BC906}"/>
              </a:ext>
            </a:extLst>
          </p:cNvPr>
          <p:cNvSpPr/>
          <p:nvPr userDrawn="1"/>
        </p:nvSpPr>
        <p:spPr>
          <a:xfrm rot="16200000">
            <a:off x="-3377060" y="3377000"/>
            <a:ext cx="6858000" cy="10399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D8A397-6F1B-4123-8B33-2427F86A8F30}"/>
              </a:ext>
            </a:extLst>
          </p:cNvPr>
          <p:cNvSpPr/>
          <p:nvPr userDrawn="1"/>
        </p:nvSpPr>
        <p:spPr>
          <a:xfrm>
            <a:off x="-58" y="6645722"/>
            <a:ext cx="9144056" cy="21227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9B5382EB-FF2A-4BC8-A365-9A4ED26A73C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13114" y="5858933"/>
            <a:ext cx="919437" cy="938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976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opic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B48A0699-B7E6-4429-A21D-A487ECD8BC6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08356" y="2681292"/>
            <a:ext cx="3369652" cy="356076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503D0D07-4D2E-4ABB-A30C-5ADA6195445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40619" y="2681288"/>
            <a:ext cx="3890780" cy="35607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6069996C-9EBE-41AC-B7CA-0E14F251E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0620" y="615953"/>
            <a:ext cx="6259607" cy="107819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9B55797D-5DEA-47D3-B78E-B2CAF17F1D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0620" y="1694146"/>
            <a:ext cx="6259607" cy="365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accent5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0E4D94-54F1-4E8B-A0FC-999486605D0E}"/>
              </a:ext>
            </a:extLst>
          </p:cNvPr>
          <p:cNvSpPr/>
          <p:nvPr userDrawn="1"/>
        </p:nvSpPr>
        <p:spPr>
          <a:xfrm>
            <a:off x="468192" y="0"/>
            <a:ext cx="35819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D2E5B3-E0E2-4B80-9361-800766505FC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 rot="16200000">
            <a:off x="-2482498" y="3357973"/>
            <a:ext cx="6254995" cy="358196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95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5084374-C39C-4F4B-9795-07EEEDB809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3182" y="632190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F1738-554B-40CF-B526-93F2B09171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61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opic Li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B48A0699-B7E6-4429-A21D-A487ECD8BC6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08356" y="2681292"/>
            <a:ext cx="3369652" cy="356076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503D0D07-4D2E-4ABB-A30C-5ADA6195445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40619" y="2681288"/>
            <a:ext cx="3890780" cy="35607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6069996C-9EBE-41AC-B7CA-0E14F251E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0620" y="615953"/>
            <a:ext cx="6259607" cy="107819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9B55797D-5DEA-47D3-B78E-B2CAF17F1D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0620" y="1694146"/>
            <a:ext cx="6259607" cy="365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accent5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0E4D94-54F1-4E8B-A0FC-999486605D0E}"/>
              </a:ext>
            </a:extLst>
          </p:cNvPr>
          <p:cNvSpPr/>
          <p:nvPr userDrawn="1"/>
        </p:nvSpPr>
        <p:spPr>
          <a:xfrm>
            <a:off x="450608" y="0"/>
            <a:ext cx="358198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D2E5B3-E0E2-4B80-9361-800766505FC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 rot="16200000">
            <a:off x="-2500082" y="3357973"/>
            <a:ext cx="6254995" cy="358196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950"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ADDCA6E-9A3D-453D-9BBF-B62DB4FC2D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3182" y="6299599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F1738-554B-40CF-B526-93F2B09171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867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opic D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B48A0699-B7E6-4429-A21D-A487ECD8BC6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08356" y="2681292"/>
            <a:ext cx="3369652" cy="356076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503D0D07-4D2E-4ABB-A30C-5ADA6195445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40619" y="2681288"/>
            <a:ext cx="3890780" cy="35607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6069996C-9EBE-41AC-B7CA-0E14F251E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0620" y="615953"/>
            <a:ext cx="6259607" cy="107819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9B55797D-5DEA-47D3-B78E-B2CAF17F1D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0620" y="1694146"/>
            <a:ext cx="6259607" cy="365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accent5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0E4D94-54F1-4E8B-A0FC-999486605D0E}"/>
              </a:ext>
            </a:extLst>
          </p:cNvPr>
          <p:cNvSpPr/>
          <p:nvPr userDrawn="1"/>
        </p:nvSpPr>
        <p:spPr>
          <a:xfrm>
            <a:off x="459400" y="0"/>
            <a:ext cx="3581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D2E5B3-E0E2-4B80-9361-800766505FC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 rot="16200000">
            <a:off x="-2491290" y="3357973"/>
            <a:ext cx="6254995" cy="358196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9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4D726C6-E008-48E7-AF41-A0764E0BF7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3182" y="629944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F1738-554B-40CF-B526-93F2B09171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461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opic Dk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B48A0699-B7E6-4429-A21D-A487ECD8BC6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08356" y="2681292"/>
            <a:ext cx="3369652" cy="356076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503D0D07-4D2E-4ABB-A30C-5ADA6195445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40619" y="2681288"/>
            <a:ext cx="3890780" cy="35607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6069996C-9EBE-41AC-B7CA-0E14F251E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0620" y="615953"/>
            <a:ext cx="6259607" cy="107819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9B55797D-5DEA-47D3-B78E-B2CAF17F1D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0620" y="1694146"/>
            <a:ext cx="6259607" cy="365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accent5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0E4D94-54F1-4E8B-A0FC-999486605D0E}"/>
              </a:ext>
            </a:extLst>
          </p:cNvPr>
          <p:cNvSpPr/>
          <p:nvPr userDrawn="1"/>
        </p:nvSpPr>
        <p:spPr>
          <a:xfrm>
            <a:off x="468192" y="0"/>
            <a:ext cx="3581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D2E5B3-E0E2-4B80-9361-800766505FC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 rot="16200000">
            <a:off x="-2482498" y="3357973"/>
            <a:ext cx="6254995" cy="358196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9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0650DE7A-C77B-4A23-933F-99293E0BB8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3182" y="629944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F1738-554B-40CF-B526-93F2B09171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987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opic Sky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B48A0699-B7E6-4429-A21D-A487ECD8BC6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08356" y="2681292"/>
            <a:ext cx="3369652" cy="356076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503D0D07-4D2E-4ABB-A30C-5ADA6195445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40619" y="2681288"/>
            <a:ext cx="3890780" cy="35607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6069996C-9EBE-41AC-B7CA-0E14F251E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0620" y="615953"/>
            <a:ext cx="6259607" cy="107819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6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9B55797D-5DEA-47D3-B78E-B2CAF17F1D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0620" y="1694146"/>
            <a:ext cx="6259607" cy="365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accent5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0E4D94-54F1-4E8B-A0FC-999486605D0E}"/>
              </a:ext>
            </a:extLst>
          </p:cNvPr>
          <p:cNvSpPr/>
          <p:nvPr userDrawn="1"/>
        </p:nvSpPr>
        <p:spPr>
          <a:xfrm>
            <a:off x="459400" y="0"/>
            <a:ext cx="358198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D2E5B3-E0E2-4B80-9361-800766505FC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 rot="16200000">
            <a:off x="-2491290" y="3357973"/>
            <a:ext cx="6254995" cy="358196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9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C654F4B-85C2-4461-B122-8CA5EB4B9E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3182" y="63107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F1738-554B-40CF-B526-93F2B09171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745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B851AD-ABDF-455B-A958-434FE1792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AE1ED8-0CAA-472E-8086-82D03E8C1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1B64CD-05CD-44E9-B8BA-C789B87B0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EB0E8-1C88-4CB9-9751-1832AC1E74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644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189ED8-C698-4C28-A90A-9198BCEEEA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CAFA62-0183-4A6F-8E5F-8BA2B692D0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DB62C-FEA9-40AA-AE0C-CE10F0BEC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593B89-35BA-4307-9D02-8116C430C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B839A4-1B9B-4469-B66B-36CD02194C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EB0E8-1C88-4CB9-9751-1832AC1E74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6627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A875FF-23F3-406A-BBFE-9EAC140FD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D6D56F-3482-4049-AFDC-45C017555C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47E5F5-FC85-4BDB-920B-13BB6002C5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EC4369-0942-4483-A41E-900447F51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C5787E-7D20-420A-BD0E-CD37E1083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EB0E8-1C88-4CB9-9751-1832AC1E74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20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F362F-554B-4B05-B468-B6FCE3F8F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E25BEE-32D7-4EAC-BD07-9F088E303A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17B00F-F408-4D01-B99A-E201DD272B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F57ABB-1A9A-4361-BBFB-05EC7BC65A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2F7A0B-369F-48B6-B2FA-7CFA2DB9C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97C195-E862-4D6B-904F-00864D378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EB0E8-1C88-4CB9-9751-1832AC1E74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6025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18EC8-CF9E-450C-AA04-52422AD0B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E0C17C-A338-496A-B966-94E157020A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FEF806-8476-4E1B-84B9-67F5072DC3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BA7CF6-D92C-4D90-8A22-2A11221EC8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7D0223-B2FF-4FDB-BAFE-B7C609B7C9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36273BF-A885-4347-BBF0-F4629EB89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9441EB-08B3-4CD5-A763-D252D3A1D2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D1EBE5-5B1C-4FBF-BBB3-30CFA83A5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EB0E8-1C88-4CB9-9751-1832AC1E74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2918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332A4-C7B7-43B4-A26A-D812164E7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74109E-1370-43C5-85EF-5C35487E7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8679DC-8C49-44F5-8C45-BDB7A75B7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FAED2F-D8B6-44E2-9D65-E815D38BEC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EB0E8-1C88-4CB9-9751-1832AC1E74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046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CB4CE-FAA3-45C3-BB67-29DD20E53B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03B1DD-166E-470E-8DB7-19F043BDED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3342B1-7977-4844-840A-FC4EF2C9F2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979987-EE4B-4365-AB4F-F300960C6D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DD68EA-C7DA-4337-87E6-C0C5856A1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754FB1-36C7-4468-AC8E-4CDED98FF0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EB0E8-1C88-4CB9-9751-1832AC1E74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7423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CFAD0-3133-48A2-A010-9390419EAE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E8E20FF-67E9-4B7D-B270-0241328773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BE9C3E-2F8A-4197-9553-348A7F6978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75F5D6-3AC0-4153-A202-0F40F973D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253060-1641-4A43-8F66-CA2F4A134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D394B2-312A-40EF-AA87-3A1008D33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EB0E8-1C88-4CB9-9751-1832AC1E74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345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9.xml"/><Relationship Id="rId4" Type="http://schemas.openxmlformats.org/officeDocument/2006/relationships/slideLayout" Target="../slideLayouts/slideLayout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Relationship Id="rId9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4E6B4D6-4FD8-4C40-A68E-C7DE26B17D2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0724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8247FB1-5058-421B-9283-50EC1C965BDA}"/>
              </a:ext>
            </a:extLst>
          </p:cNvPr>
          <p:cNvSpPr/>
          <p:nvPr userDrawn="1"/>
        </p:nvSpPr>
        <p:spPr>
          <a:xfrm>
            <a:off x="798757" y="2468284"/>
            <a:ext cx="8345245" cy="1996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F32FBBD-8801-42C9-8262-AB26FD205CC5}"/>
              </a:ext>
            </a:extLst>
          </p:cNvPr>
          <p:cNvSpPr/>
          <p:nvPr userDrawn="1"/>
        </p:nvSpPr>
        <p:spPr>
          <a:xfrm>
            <a:off x="798757" y="0"/>
            <a:ext cx="8345245" cy="246828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6040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574AF0-4206-4FD8-9160-87CAE4360D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60368" y="64928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A1C8EA-7D3C-414F-9F07-A19500C8E95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BB744D0-64C7-40C8-B12C-A9BAFDF45CF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85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15C2A3E9-0A7B-4312-B980-FE6BA46DF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BE5FFE4-0CE9-4C96-B02B-2AF9E87689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79581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3" r:id="rId2"/>
    <p:sldLayoutId id="2147483842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7631AF2-84D1-41AB-B9B9-78C19F4905B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634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1247441-A70F-44B4-97BE-60283BB36799}"/>
              </a:ext>
            </a:extLst>
          </p:cNvPr>
          <p:cNvSpPr/>
          <p:nvPr userDrawn="1"/>
        </p:nvSpPr>
        <p:spPr>
          <a:xfrm>
            <a:off x="466344" y="6664568"/>
            <a:ext cx="8677656" cy="19343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D872FB5-0239-42A3-9CB4-63CCE8CFE8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70906" y="629944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F1738-554B-40CF-B526-93F2B09171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190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47" r:id="rId2"/>
    <p:sldLayoutId id="2147483748" r:id="rId3"/>
    <p:sldLayoutId id="2147483749" r:id="rId4"/>
    <p:sldLayoutId id="2147483750" r:id="rId5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E6DEDD0-A137-4159-AC73-04EFF9FAF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62BC0B-46B6-4A0B-978B-E41291A158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0DF12D-E849-4A2C-B9E0-12116E199F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7D0A84-EB84-4EA1-A9BE-A5B0EF4361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130215-2B77-4BBE-831B-7939E9A234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DEB0E8-1C88-4CB9-9751-1832AC1E74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478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  <p:sldLayoutId id="2147483827" r:id="rId2"/>
    <p:sldLayoutId id="2147483828" r:id="rId3"/>
    <p:sldLayoutId id="2147483830" r:id="rId4"/>
    <p:sldLayoutId id="2147483831" r:id="rId5"/>
    <p:sldLayoutId id="2147483832" r:id="rId6"/>
    <p:sldLayoutId id="2147483834" r:id="rId7"/>
    <p:sldLayoutId id="2147483835" r:id="rId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.sv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Relationship Id="rId6" Type="http://schemas.openxmlformats.org/officeDocument/2006/relationships/hyperlink" Target="mailto:Jane.Smith@MontgomeryCountyMD.gov" TargetMode="Externa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tone path in a garden&#10;&#10;Description automatically generated">
            <a:extLst>
              <a:ext uri="{FF2B5EF4-FFF2-40B4-BE49-F238E27FC236}">
                <a16:creationId xmlns:a16="http://schemas.microsoft.com/office/drawing/2014/main" id="{98FF0849-F2A5-4C3A-B353-A69D9BD6B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632"/>
          <a:stretch/>
        </p:blipFill>
        <p:spPr>
          <a:xfrm>
            <a:off x="1" y="2096535"/>
            <a:ext cx="9144000" cy="477401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7067BDE-DECE-4A3E-9869-EF866672C05F}"/>
              </a:ext>
            </a:extLst>
          </p:cNvPr>
          <p:cNvSpPr/>
          <p:nvPr/>
        </p:nvSpPr>
        <p:spPr bwMode="auto">
          <a:xfrm>
            <a:off x="0" y="1363511"/>
            <a:ext cx="9143999" cy="1225658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5AE41C4-C6E8-4B60-9611-32919CA43F52}"/>
              </a:ext>
            </a:extLst>
          </p:cNvPr>
          <p:cNvSpPr/>
          <p:nvPr/>
        </p:nvSpPr>
        <p:spPr bwMode="auto">
          <a:xfrm>
            <a:off x="0" y="1310444"/>
            <a:ext cx="9143999" cy="125495"/>
          </a:xfrm>
          <a:prstGeom prst="rect">
            <a:avLst/>
          </a:prstGeom>
          <a:solidFill>
            <a:schemeClr val="accent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6A1D2F-01F7-4961-A4B4-317D318DBF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6550" y="0"/>
            <a:ext cx="755009" cy="6858000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2BCA375-1C35-48AF-81BE-400AE92B42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651069" y="276990"/>
            <a:ext cx="5034957" cy="867367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33B38622-58F8-46A1-8EFF-C4CF6E94B44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9921" y="142636"/>
            <a:ext cx="1101616" cy="1123984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768D1712-6247-4AB1-A92A-0C552DE16DC6}"/>
              </a:ext>
            </a:extLst>
          </p:cNvPr>
          <p:cNvSpPr txBox="1">
            <a:spLocks/>
          </p:cNvSpPr>
          <p:nvPr/>
        </p:nvSpPr>
        <p:spPr>
          <a:xfrm>
            <a:off x="319921" y="1639335"/>
            <a:ext cx="8706092" cy="577119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>
                <a:solidFill>
                  <a:schemeClr val="tx2"/>
                </a:solidFill>
              </a:rPr>
              <a:t>Maryland Stormwater Permitting Developments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2521B9BD-6E81-423C-BFE1-64A8E8B7ADAE}"/>
              </a:ext>
            </a:extLst>
          </p:cNvPr>
          <p:cNvSpPr txBox="1">
            <a:spLocks/>
          </p:cNvSpPr>
          <p:nvPr/>
        </p:nvSpPr>
        <p:spPr>
          <a:xfrm>
            <a:off x="319921" y="2132234"/>
            <a:ext cx="5148560" cy="3651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lang="en-US" sz="2000" dirty="0">
                <a:solidFill>
                  <a:schemeClr val="accent5"/>
                </a:solidFill>
              </a:rPr>
              <a:t>September 11, 2020</a:t>
            </a:r>
          </a:p>
        </p:txBody>
      </p:sp>
    </p:spTree>
    <p:extLst>
      <p:ext uri="{BB962C8B-B14F-4D97-AF65-F5344CB8AC3E}">
        <p14:creationId xmlns:p14="http://schemas.microsoft.com/office/powerpoint/2010/main" val="16015659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9044F03-F4CE-4F10-8CFA-091CFD086BBF}"/>
              </a:ext>
            </a:extLst>
          </p:cNvPr>
          <p:cNvSpPr txBox="1">
            <a:spLocks/>
          </p:cNvSpPr>
          <p:nvPr/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fld id="{C745DF7C-0880-453B-9EB8-43A7DA9E9DFD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0F44F7-B035-4456-90DC-ECD2558B1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38828" y="-4338828"/>
            <a:ext cx="466344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E6DEA8-CB3C-4B02-B8C1-A2A4B5BCF671}"/>
              </a:ext>
            </a:extLst>
          </p:cNvPr>
          <p:cNvSpPr txBox="1"/>
          <p:nvPr/>
        </p:nvSpPr>
        <p:spPr>
          <a:xfrm>
            <a:off x="820378" y="835809"/>
            <a:ext cx="7772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tx2"/>
                </a:solidFill>
              </a:rPr>
              <a:t>MS4 Permit Timeline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B31D2C6-86A4-4C83-9CD8-F08FB4F4E402}"/>
              </a:ext>
            </a:extLst>
          </p:cNvPr>
          <p:cNvSpPr/>
          <p:nvPr/>
        </p:nvSpPr>
        <p:spPr>
          <a:xfrm>
            <a:off x="0" y="6721475"/>
            <a:ext cx="9144000" cy="21159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054B04-90C4-4F66-A33C-D815CE200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EB0E8-1C88-4CB9-9751-1832AC1E7470}" type="slidenum">
              <a:rPr lang="en-US" smtClean="0"/>
              <a:t>2</a:t>
            </a:fld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09B1A2A-EEE0-4D57-ACD0-C8FEFA081E5B}"/>
              </a:ext>
            </a:extLst>
          </p:cNvPr>
          <p:cNvSpPr txBox="1">
            <a:spLocks/>
          </p:cNvSpPr>
          <p:nvPr/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All Five Phase I Large MS4 Permits Have Expired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Anne Arundel, Baltimore, Montgomery, Prince George’s Counties, Baltimore City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Administratively continued until new permit is issued</a:t>
            </a:r>
          </a:p>
          <a:p>
            <a:pPr fontAlgn="auto">
              <a:spcAft>
                <a:spcPts val="0"/>
              </a:spcAft>
            </a:pPr>
            <a:r>
              <a:rPr lang="en-US" dirty="0"/>
              <a:t>MDE Submitted Draft Permits to EPA June 29, 2020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Five Phase I Large MS4s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Shared with Counties/City July 13, 2020</a:t>
            </a:r>
          </a:p>
          <a:p>
            <a:pPr fontAlgn="auto">
              <a:spcAft>
                <a:spcPts val="0"/>
              </a:spcAft>
            </a:pPr>
            <a:r>
              <a:rPr lang="en-US" dirty="0"/>
              <a:t>MDE’s Timeline for Permit Reissuance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Tentative Determination by September 30, 2020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Final Determination by December 31, 2020</a:t>
            </a:r>
          </a:p>
        </p:txBody>
      </p:sp>
    </p:spTree>
    <p:extLst>
      <p:ext uri="{BB962C8B-B14F-4D97-AF65-F5344CB8AC3E}">
        <p14:creationId xmlns:p14="http://schemas.microsoft.com/office/powerpoint/2010/main" val="2675201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9044F03-F4CE-4F10-8CFA-091CFD086BBF}"/>
              </a:ext>
            </a:extLst>
          </p:cNvPr>
          <p:cNvSpPr txBox="1">
            <a:spLocks/>
          </p:cNvSpPr>
          <p:nvPr/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fld id="{C745DF7C-0880-453B-9EB8-43A7DA9E9DFD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0F44F7-B035-4456-90DC-ECD2558B1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38828" y="-4338828"/>
            <a:ext cx="466344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E6DEA8-CB3C-4B02-B8C1-A2A4B5BCF671}"/>
              </a:ext>
            </a:extLst>
          </p:cNvPr>
          <p:cNvSpPr txBox="1"/>
          <p:nvPr/>
        </p:nvSpPr>
        <p:spPr>
          <a:xfrm>
            <a:off x="820378" y="835809"/>
            <a:ext cx="7772400" cy="832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tx2"/>
                </a:solidFill>
              </a:rPr>
              <a:t>Latest MS4 Permit Timeline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B31D2C6-86A4-4C83-9CD8-F08FB4F4E402}"/>
              </a:ext>
            </a:extLst>
          </p:cNvPr>
          <p:cNvSpPr/>
          <p:nvPr/>
        </p:nvSpPr>
        <p:spPr>
          <a:xfrm>
            <a:off x="0" y="6721475"/>
            <a:ext cx="9144000" cy="21159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054B04-90C4-4F66-A33C-D815CE200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EB0E8-1C88-4CB9-9751-1832AC1E7470}" type="slidenum">
              <a:rPr lang="en-US" smtClean="0"/>
              <a:t>3</a:t>
            </a:fld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09B1A2A-EEE0-4D57-ACD0-C8FEFA081E5B}"/>
              </a:ext>
            </a:extLst>
          </p:cNvPr>
          <p:cNvSpPr txBox="1">
            <a:spLocks/>
          </p:cNvSpPr>
          <p:nvPr/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MDE met with EPA in July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Submitted revised draft permit(s) addressing EPA comments in August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Shared revised draft with us yesterday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Ahead of meeting this afternoon</a:t>
            </a:r>
          </a:p>
          <a:p>
            <a:pPr fontAlgn="auto">
              <a:spcAft>
                <a:spcPts val="0"/>
              </a:spcAft>
            </a:pPr>
            <a:r>
              <a:rPr lang="en-US" dirty="0"/>
              <a:t>Revised Timeline for Permit Reissuance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EPA review is 30 days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Tentative Determination to follow (October 9, 2020)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Public comment period to last 90 days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Final Determination in early 2021 (January/February)</a:t>
            </a:r>
          </a:p>
          <a:p>
            <a:pPr fontAlgn="auto">
              <a:spcAft>
                <a:spcPts val="0"/>
              </a:spcAft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3402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9044F03-F4CE-4F10-8CFA-091CFD086BBF}"/>
              </a:ext>
            </a:extLst>
          </p:cNvPr>
          <p:cNvSpPr txBox="1">
            <a:spLocks/>
          </p:cNvSpPr>
          <p:nvPr/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fld id="{C745DF7C-0880-453B-9EB8-43A7DA9E9DFD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0F44F7-B035-4456-90DC-ECD2558B1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38828" y="-4338828"/>
            <a:ext cx="466344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E6DEA8-CB3C-4B02-B8C1-A2A4B5BCF671}"/>
              </a:ext>
            </a:extLst>
          </p:cNvPr>
          <p:cNvSpPr txBox="1"/>
          <p:nvPr/>
        </p:nvSpPr>
        <p:spPr>
          <a:xfrm>
            <a:off x="820378" y="835809"/>
            <a:ext cx="7772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err="1">
                <a:solidFill>
                  <a:schemeClr val="tx2"/>
                </a:solidFill>
              </a:rPr>
              <a:t>MACo</a:t>
            </a:r>
            <a:r>
              <a:rPr lang="en-US" sz="4800" dirty="0">
                <a:solidFill>
                  <a:schemeClr val="tx2"/>
                </a:solidFill>
              </a:rPr>
              <a:t> Comments to MDE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B31D2C6-86A4-4C83-9CD8-F08FB4F4E402}"/>
              </a:ext>
            </a:extLst>
          </p:cNvPr>
          <p:cNvSpPr/>
          <p:nvPr/>
        </p:nvSpPr>
        <p:spPr>
          <a:xfrm>
            <a:off x="0" y="6721475"/>
            <a:ext cx="9144000" cy="21159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054B04-90C4-4F66-A33C-D815CE200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EB0E8-1C88-4CB9-9751-1832AC1E7470}" type="slidenum">
              <a:rPr lang="en-US" smtClean="0"/>
              <a:t>4</a:t>
            </a:fld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09B1A2A-EEE0-4D57-ACD0-C8FEFA081E5B}"/>
              </a:ext>
            </a:extLst>
          </p:cNvPr>
          <p:cNvSpPr txBox="1">
            <a:spLocks/>
          </p:cNvSpPr>
          <p:nvPr/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D7A843A-99B0-4B9A-B099-0CBD12563A59}"/>
              </a:ext>
            </a:extLst>
          </p:cNvPr>
          <p:cNvSpPr txBox="1">
            <a:spLocks/>
          </p:cNvSpPr>
          <p:nvPr/>
        </p:nvSpPr>
        <p:spPr>
          <a:xfrm>
            <a:off x="781050" y="1700784"/>
            <a:ext cx="7886700" cy="4351338"/>
          </a:xfrm>
          <a:prstGeom prst="rect">
            <a:avLst/>
          </a:prstGeom>
        </p:spPr>
        <p:txBody>
          <a:bodyPr numCol="1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lang="en-US" dirty="0"/>
              <a:t>Submitted to MDE on August 17, 2020</a:t>
            </a:r>
          </a:p>
          <a:p>
            <a:pPr marL="0" indent="0" fontAlgn="auto">
              <a:spcAft>
                <a:spcPts val="0"/>
              </a:spcAft>
              <a:buNone/>
            </a:pPr>
            <a:r>
              <a:rPr lang="en-US" dirty="0"/>
              <a:t>1. Stormwater Restoration Acreage Targets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Differ across the five Phase I Larges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Do not match individual MS4s’ MEP submittals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Confirm that implementation following completion of 20% and before new permit takes effect will count toward new restoration requirement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Targets exceed MEP for all five permits, MEP submittals were developed prior to COVID-19 pandemic, impact on stormwater revenue is not yet known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Trading is not a viable option for many jurisdictions</a:t>
            </a:r>
          </a:p>
          <a:p>
            <a:pPr lvl="1" fontAlgn="auto">
              <a:spcAft>
                <a:spcPts val="0"/>
              </a:spcAft>
            </a:pPr>
            <a:endParaRPr lang="en-US" dirty="0"/>
          </a:p>
          <a:p>
            <a:pPr lvl="1" fontAlgn="auto">
              <a:spcAft>
                <a:spcPts val="0"/>
              </a:spcAft>
            </a:pPr>
            <a:endParaRPr lang="en-US" dirty="0"/>
          </a:p>
          <a:p>
            <a:pPr lvl="1" fontAlgn="auto">
              <a:spcAft>
                <a:spcPts val="0"/>
              </a:spcAft>
            </a:pPr>
            <a:endParaRPr lang="en-US" dirty="0"/>
          </a:p>
          <a:p>
            <a:pPr lvl="1" fontAlgn="auto">
              <a:spcAft>
                <a:spcPts val="0"/>
              </a:spcAft>
            </a:pPr>
            <a:endParaRPr lang="en-US" dirty="0"/>
          </a:p>
          <a:p>
            <a:pPr lvl="1" fontAlgn="auto">
              <a:spcAft>
                <a:spcPts val="0"/>
              </a:spcAft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78638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9044F03-F4CE-4F10-8CFA-091CFD086BBF}"/>
              </a:ext>
            </a:extLst>
          </p:cNvPr>
          <p:cNvSpPr txBox="1">
            <a:spLocks/>
          </p:cNvSpPr>
          <p:nvPr/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fld id="{C745DF7C-0880-453B-9EB8-43A7DA9E9DFD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0F44F7-B035-4456-90DC-ECD2558B1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38828" y="-4338828"/>
            <a:ext cx="466344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E6DEA8-CB3C-4B02-B8C1-A2A4B5BCF671}"/>
              </a:ext>
            </a:extLst>
          </p:cNvPr>
          <p:cNvSpPr txBox="1"/>
          <p:nvPr/>
        </p:nvSpPr>
        <p:spPr>
          <a:xfrm>
            <a:off x="820378" y="835809"/>
            <a:ext cx="7772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err="1">
                <a:solidFill>
                  <a:schemeClr val="tx2"/>
                </a:solidFill>
              </a:rPr>
              <a:t>MACo</a:t>
            </a:r>
            <a:r>
              <a:rPr lang="en-US" sz="4800" dirty="0">
                <a:solidFill>
                  <a:schemeClr val="tx2"/>
                </a:solidFill>
              </a:rPr>
              <a:t> Comments to MDE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B31D2C6-86A4-4C83-9CD8-F08FB4F4E402}"/>
              </a:ext>
            </a:extLst>
          </p:cNvPr>
          <p:cNvSpPr/>
          <p:nvPr/>
        </p:nvSpPr>
        <p:spPr>
          <a:xfrm>
            <a:off x="0" y="6721475"/>
            <a:ext cx="9144000" cy="21159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054B04-90C4-4F66-A33C-D815CE200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EB0E8-1C88-4CB9-9751-1832AC1E7470}" type="slidenum">
              <a:rPr lang="en-US" smtClean="0"/>
              <a:t>5</a:t>
            </a:fld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09B1A2A-EEE0-4D57-ACD0-C8FEFA081E5B}"/>
              </a:ext>
            </a:extLst>
          </p:cNvPr>
          <p:cNvSpPr txBox="1">
            <a:spLocks/>
          </p:cNvSpPr>
          <p:nvPr/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D7A843A-99B0-4B9A-B099-0CBD12563A59}"/>
              </a:ext>
            </a:extLst>
          </p:cNvPr>
          <p:cNvSpPr txBox="1">
            <a:spLocks/>
          </p:cNvSpPr>
          <p:nvPr/>
        </p:nvSpPr>
        <p:spPr>
          <a:xfrm>
            <a:off x="781050" y="1700784"/>
            <a:ext cx="7886700" cy="4351338"/>
          </a:xfrm>
          <a:prstGeom prst="rect">
            <a:avLst/>
          </a:prstGeom>
        </p:spPr>
        <p:txBody>
          <a:bodyPr numCol="1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lang="en-US" dirty="0"/>
              <a:t>2. Stormwater Restoration Annual Benchmarks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Differ across the five Phase I Larges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Confirm that implementation following completion of 20% and before new permit takes effect will count toward year 1 benchmark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Proposed inclusion of language from DC’s MS4 permit clarifying that “benchmarks are intended as an adaptive management aid and generally are not considered to be enforceable”</a:t>
            </a:r>
          </a:p>
          <a:p>
            <a:pPr lvl="1" fontAlgn="auto">
              <a:spcAft>
                <a:spcPts val="0"/>
              </a:spcAft>
            </a:pPr>
            <a:endParaRPr lang="en-US" dirty="0"/>
          </a:p>
          <a:p>
            <a:pPr lvl="1" fontAlgn="auto">
              <a:spcAft>
                <a:spcPts val="0"/>
              </a:spcAft>
            </a:pPr>
            <a:endParaRPr lang="en-US" dirty="0"/>
          </a:p>
          <a:p>
            <a:pPr lvl="1" fontAlgn="auto">
              <a:spcAft>
                <a:spcPts val="0"/>
              </a:spcAft>
            </a:pPr>
            <a:endParaRPr lang="en-US" dirty="0"/>
          </a:p>
          <a:p>
            <a:pPr lvl="1" fontAlgn="auto">
              <a:spcAft>
                <a:spcPts val="0"/>
              </a:spcAft>
            </a:pPr>
            <a:endParaRPr lang="en-US" dirty="0"/>
          </a:p>
          <a:p>
            <a:pPr lvl="1" fontAlgn="auto">
              <a:spcAft>
                <a:spcPts val="0"/>
              </a:spcAft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83731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9044F03-F4CE-4F10-8CFA-091CFD086BBF}"/>
              </a:ext>
            </a:extLst>
          </p:cNvPr>
          <p:cNvSpPr txBox="1">
            <a:spLocks/>
          </p:cNvSpPr>
          <p:nvPr/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fld id="{C745DF7C-0880-453B-9EB8-43A7DA9E9DFD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0F44F7-B035-4456-90DC-ECD2558B1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38828" y="-4338828"/>
            <a:ext cx="466344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E6DEA8-CB3C-4B02-B8C1-A2A4B5BCF671}"/>
              </a:ext>
            </a:extLst>
          </p:cNvPr>
          <p:cNvSpPr txBox="1"/>
          <p:nvPr/>
        </p:nvSpPr>
        <p:spPr>
          <a:xfrm>
            <a:off x="820378" y="835809"/>
            <a:ext cx="7772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err="1">
                <a:solidFill>
                  <a:schemeClr val="tx2"/>
                </a:solidFill>
              </a:rPr>
              <a:t>MACo</a:t>
            </a:r>
            <a:r>
              <a:rPr lang="en-US" sz="4800" dirty="0">
                <a:solidFill>
                  <a:schemeClr val="tx2"/>
                </a:solidFill>
              </a:rPr>
              <a:t> Comments to MDE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B31D2C6-86A4-4C83-9CD8-F08FB4F4E402}"/>
              </a:ext>
            </a:extLst>
          </p:cNvPr>
          <p:cNvSpPr/>
          <p:nvPr/>
        </p:nvSpPr>
        <p:spPr>
          <a:xfrm>
            <a:off x="0" y="6721475"/>
            <a:ext cx="9144000" cy="21159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054B04-90C4-4F66-A33C-D815CE200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EB0E8-1C88-4CB9-9751-1832AC1E7470}" type="slidenum">
              <a:rPr lang="en-US" smtClean="0"/>
              <a:t>6</a:t>
            </a:fld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09B1A2A-EEE0-4D57-ACD0-C8FEFA081E5B}"/>
              </a:ext>
            </a:extLst>
          </p:cNvPr>
          <p:cNvSpPr txBox="1">
            <a:spLocks/>
          </p:cNvSpPr>
          <p:nvPr/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D7A843A-99B0-4B9A-B099-0CBD12563A59}"/>
              </a:ext>
            </a:extLst>
          </p:cNvPr>
          <p:cNvSpPr txBox="1">
            <a:spLocks/>
          </p:cNvSpPr>
          <p:nvPr/>
        </p:nvSpPr>
        <p:spPr>
          <a:xfrm>
            <a:off x="781050" y="1700784"/>
            <a:ext cx="7886700" cy="4351338"/>
          </a:xfrm>
          <a:prstGeom prst="rect">
            <a:avLst/>
          </a:prstGeom>
        </p:spPr>
        <p:txBody>
          <a:bodyPr numCol="1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lang="en-US" dirty="0"/>
              <a:t>3. Force Majeure or Similar Language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Request inclusion of a contingency clause in the permit to provide some assurance that uncertain future impacts of the current coronavirus pandemic will not result in enforcement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Proposed language similar to Virginia Phase I permits: “In the event the permittee is unable to meet conditions of this state permit due to circumstances beyond the permittee’s control, a written explanation of the circumstances that prevented permit compliance shall be submitted to the Department in the annual report. […] The Board will determine, at its sole discretion, whether the reported information will result in enforcement action.”</a:t>
            </a:r>
          </a:p>
          <a:p>
            <a:pPr lvl="1" fontAlgn="auto">
              <a:spcAft>
                <a:spcPts val="0"/>
              </a:spcAft>
            </a:pPr>
            <a:endParaRPr lang="en-US" dirty="0"/>
          </a:p>
          <a:p>
            <a:pPr lvl="1" fontAlgn="auto">
              <a:spcAft>
                <a:spcPts val="0"/>
              </a:spcAft>
            </a:pPr>
            <a:endParaRPr lang="en-US" dirty="0"/>
          </a:p>
          <a:p>
            <a:pPr lvl="1" fontAlgn="auto">
              <a:spcAft>
                <a:spcPts val="0"/>
              </a:spcAft>
            </a:pPr>
            <a:endParaRPr lang="en-US" dirty="0"/>
          </a:p>
          <a:p>
            <a:pPr lvl="1" fontAlgn="auto">
              <a:spcAft>
                <a:spcPts val="0"/>
              </a:spcAft>
            </a:pPr>
            <a:endParaRPr lang="en-US" dirty="0"/>
          </a:p>
          <a:p>
            <a:pPr lvl="1" fontAlgn="auto">
              <a:spcAft>
                <a:spcPts val="0"/>
              </a:spcAft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09653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9044F03-F4CE-4F10-8CFA-091CFD086BBF}"/>
              </a:ext>
            </a:extLst>
          </p:cNvPr>
          <p:cNvSpPr txBox="1">
            <a:spLocks/>
          </p:cNvSpPr>
          <p:nvPr/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fld id="{C745DF7C-0880-453B-9EB8-43A7DA9E9DFD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0F44F7-B035-4456-90DC-ECD2558B1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38828" y="-4338828"/>
            <a:ext cx="466344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E6DEA8-CB3C-4B02-B8C1-A2A4B5BCF671}"/>
              </a:ext>
            </a:extLst>
          </p:cNvPr>
          <p:cNvSpPr txBox="1"/>
          <p:nvPr/>
        </p:nvSpPr>
        <p:spPr>
          <a:xfrm>
            <a:off x="820378" y="835809"/>
            <a:ext cx="7772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err="1">
                <a:solidFill>
                  <a:schemeClr val="tx2"/>
                </a:solidFill>
              </a:rPr>
              <a:t>MACo</a:t>
            </a:r>
            <a:r>
              <a:rPr lang="en-US" sz="4800" dirty="0">
                <a:solidFill>
                  <a:schemeClr val="tx2"/>
                </a:solidFill>
              </a:rPr>
              <a:t> Comments to MDE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B31D2C6-86A4-4C83-9CD8-F08FB4F4E402}"/>
              </a:ext>
            </a:extLst>
          </p:cNvPr>
          <p:cNvSpPr/>
          <p:nvPr/>
        </p:nvSpPr>
        <p:spPr>
          <a:xfrm>
            <a:off x="0" y="6721475"/>
            <a:ext cx="9144000" cy="21159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054B04-90C4-4F66-A33C-D815CE200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EB0E8-1C88-4CB9-9751-1832AC1E7470}" type="slidenum">
              <a:rPr lang="en-US" smtClean="0"/>
              <a:t>7</a:t>
            </a:fld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09B1A2A-EEE0-4D57-ACD0-C8FEFA081E5B}"/>
              </a:ext>
            </a:extLst>
          </p:cNvPr>
          <p:cNvSpPr txBox="1">
            <a:spLocks/>
          </p:cNvSpPr>
          <p:nvPr/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D7A843A-99B0-4B9A-B099-0CBD12563A59}"/>
              </a:ext>
            </a:extLst>
          </p:cNvPr>
          <p:cNvSpPr txBox="1">
            <a:spLocks/>
          </p:cNvSpPr>
          <p:nvPr/>
        </p:nvSpPr>
        <p:spPr>
          <a:xfrm>
            <a:off x="781050" y="1700784"/>
            <a:ext cx="7886700" cy="4351338"/>
          </a:xfrm>
          <a:prstGeom prst="rect">
            <a:avLst/>
          </a:prstGeom>
        </p:spPr>
        <p:txBody>
          <a:bodyPr numCol="1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lang="en-US" dirty="0"/>
              <a:t>4. Limited Opportunity for Review and Feedback on Key Aspects of the Draft Permit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Restoration section contains significant changes from previous discussions with MDE and a restoration metric that is significantly higher than MEP submittals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Spent 18 months developing MEP submittals</a:t>
            </a:r>
          </a:p>
          <a:p>
            <a:pPr lvl="2" fontAlgn="auto">
              <a:spcAft>
                <a:spcPts val="0"/>
              </a:spcAft>
            </a:pPr>
            <a:r>
              <a:rPr lang="en-US" dirty="0"/>
              <a:t>Initial approach was to better align impervious area (IA) restoration accounting with Bay TMDL, incorporate metrics for TN and TSS</a:t>
            </a:r>
          </a:p>
          <a:p>
            <a:pPr lvl="2" fontAlgn="auto">
              <a:spcAft>
                <a:spcPts val="0"/>
              </a:spcAft>
            </a:pPr>
            <a:r>
              <a:rPr lang="en-US" dirty="0"/>
              <a:t>Restoration approach in draft permits and new accounting guidance is back to IA only with separate TMDL requirements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Very limited time to understand changes before tentative determination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Ask that schedule be adjusted</a:t>
            </a:r>
          </a:p>
          <a:p>
            <a:pPr lvl="1" fontAlgn="auto">
              <a:spcAft>
                <a:spcPts val="0"/>
              </a:spcAft>
            </a:pPr>
            <a:endParaRPr lang="en-US" dirty="0"/>
          </a:p>
          <a:p>
            <a:pPr lvl="1" fontAlgn="auto">
              <a:spcAft>
                <a:spcPts val="0"/>
              </a:spcAft>
            </a:pPr>
            <a:endParaRPr lang="en-US" dirty="0"/>
          </a:p>
          <a:p>
            <a:pPr lvl="1" fontAlgn="auto">
              <a:spcAft>
                <a:spcPts val="0"/>
              </a:spcAft>
            </a:pPr>
            <a:endParaRPr lang="en-US" dirty="0"/>
          </a:p>
          <a:p>
            <a:pPr lvl="1" fontAlgn="auto">
              <a:spcAft>
                <a:spcPts val="0"/>
              </a:spcAft>
            </a:pPr>
            <a:endParaRPr lang="en-US" dirty="0"/>
          </a:p>
          <a:p>
            <a:pPr lvl="1" fontAlgn="auto">
              <a:spcAft>
                <a:spcPts val="0"/>
              </a:spcAft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4329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9044F03-F4CE-4F10-8CFA-091CFD086BBF}"/>
              </a:ext>
            </a:extLst>
          </p:cNvPr>
          <p:cNvSpPr txBox="1">
            <a:spLocks/>
          </p:cNvSpPr>
          <p:nvPr/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fld id="{C745DF7C-0880-453B-9EB8-43A7DA9E9DFD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0F44F7-B035-4456-90DC-ECD2558B1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38828" y="-4338828"/>
            <a:ext cx="466344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E6DEA8-CB3C-4B02-B8C1-A2A4B5BCF671}"/>
              </a:ext>
            </a:extLst>
          </p:cNvPr>
          <p:cNvSpPr txBox="1"/>
          <p:nvPr/>
        </p:nvSpPr>
        <p:spPr>
          <a:xfrm>
            <a:off x="820378" y="835809"/>
            <a:ext cx="7772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tx2"/>
                </a:solidFill>
              </a:rPr>
              <a:t>Next Steps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B31D2C6-86A4-4C83-9CD8-F08FB4F4E402}"/>
              </a:ext>
            </a:extLst>
          </p:cNvPr>
          <p:cNvSpPr/>
          <p:nvPr/>
        </p:nvSpPr>
        <p:spPr>
          <a:xfrm>
            <a:off x="0" y="6721475"/>
            <a:ext cx="9144000" cy="21159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054B04-90C4-4F66-A33C-D815CE200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EB0E8-1C88-4CB9-9751-1832AC1E7470}" type="slidenum">
              <a:rPr lang="en-US" smtClean="0"/>
              <a:t>8</a:t>
            </a:fld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09B1A2A-EEE0-4D57-ACD0-C8FEFA081E5B}"/>
              </a:ext>
            </a:extLst>
          </p:cNvPr>
          <p:cNvSpPr txBox="1">
            <a:spLocks/>
          </p:cNvSpPr>
          <p:nvPr/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D7A843A-99B0-4B9A-B099-0CBD12563A59}"/>
              </a:ext>
            </a:extLst>
          </p:cNvPr>
          <p:cNvSpPr txBox="1">
            <a:spLocks/>
          </p:cNvSpPr>
          <p:nvPr/>
        </p:nvSpPr>
        <p:spPr>
          <a:xfrm>
            <a:off x="781050" y="1700784"/>
            <a:ext cx="7886700" cy="4351338"/>
          </a:xfrm>
          <a:prstGeom prst="rect">
            <a:avLst/>
          </a:prstGeom>
        </p:spPr>
        <p:txBody>
          <a:bodyPr numCol="1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Comments Submitted to MDE August 17, 2020</a:t>
            </a:r>
          </a:p>
          <a:p>
            <a:pPr fontAlgn="auto">
              <a:spcAft>
                <a:spcPts val="0"/>
              </a:spcAft>
            </a:pPr>
            <a:r>
              <a:rPr lang="en-US" dirty="0"/>
              <a:t>Phase I Larges to meet individually with MDE early to mid September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How were EPA comments addressed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How will our comments be addressed</a:t>
            </a:r>
          </a:p>
          <a:p>
            <a:pPr fontAlgn="auto">
              <a:spcAft>
                <a:spcPts val="0"/>
              </a:spcAft>
            </a:pPr>
            <a:r>
              <a:rPr lang="en-US" dirty="0"/>
              <a:t>Meet with all Phase I MS4s mid to late September</a:t>
            </a:r>
          </a:p>
          <a:p>
            <a:pPr fontAlgn="auto">
              <a:spcAft>
                <a:spcPts val="0"/>
              </a:spcAft>
            </a:pPr>
            <a:r>
              <a:rPr lang="en-US" dirty="0"/>
              <a:t>Tentative Determination by October 9, 2020</a:t>
            </a:r>
          </a:p>
          <a:p>
            <a:pPr lvl="1" fontAlgn="auto">
              <a:spcAft>
                <a:spcPts val="0"/>
              </a:spcAft>
            </a:pPr>
            <a:r>
              <a:rPr lang="en-US" dirty="0"/>
              <a:t>90-day public comment period</a:t>
            </a:r>
          </a:p>
          <a:p>
            <a:pPr fontAlgn="auto">
              <a:spcAft>
                <a:spcPts val="0"/>
              </a:spcAft>
            </a:pPr>
            <a:r>
              <a:rPr lang="en-US" dirty="0"/>
              <a:t>Final Determination in Early 2021</a:t>
            </a:r>
          </a:p>
          <a:p>
            <a:pPr lvl="1" fontAlgn="auto">
              <a:spcAft>
                <a:spcPts val="0"/>
              </a:spcAft>
            </a:pPr>
            <a:endParaRPr lang="en-US" dirty="0"/>
          </a:p>
          <a:p>
            <a:pPr lvl="1" fontAlgn="auto">
              <a:spcAft>
                <a:spcPts val="0"/>
              </a:spcAft>
            </a:pPr>
            <a:endParaRPr lang="en-US" dirty="0"/>
          </a:p>
          <a:p>
            <a:pPr lvl="1" fontAlgn="auto">
              <a:spcAft>
                <a:spcPts val="0"/>
              </a:spcAft>
            </a:pPr>
            <a:endParaRPr lang="en-US" dirty="0"/>
          </a:p>
          <a:p>
            <a:pPr lvl="1" fontAlgn="auto">
              <a:spcAft>
                <a:spcPts val="0"/>
              </a:spcAft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47015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CF0C364-B0B7-4C5C-962F-602809565949}"/>
              </a:ext>
            </a:extLst>
          </p:cNvPr>
          <p:cNvSpPr/>
          <p:nvPr/>
        </p:nvSpPr>
        <p:spPr>
          <a:xfrm>
            <a:off x="-1" y="5361911"/>
            <a:ext cx="9144000" cy="15087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B226AAD9-0C79-4304-B278-33DF6CC47C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41213" y="5561201"/>
            <a:ext cx="1169384" cy="1193128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70E5F4AF-A417-46C4-9958-4EEEE70C8A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717604" y="5682303"/>
            <a:ext cx="5520002" cy="950925"/>
          </a:xfrm>
          <a:prstGeom prst="rect">
            <a:avLst/>
          </a:prstGeom>
        </p:spPr>
      </p:pic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0193886C-C081-48CA-9553-329A5219278D}"/>
              </a:ext>
            </a:extLst>
          </p:cNvPr>
          <p:cNvSpPr txBox="1">
            <a:spLocks/>
          </p:cNvSpPr>
          <p:nvPr/>
        </p:nvSpPr>
        <p:spPr>
          <a:xfrm>
            <a:off x="1811596" y="2299280"/>
            <a:ext cx="6426010" cy="1649839"/>
          </a:xfrm>
          <a:prstGeom prst="rect">
            <a:avLst/>
          </a:prstGeom>
        </p:spPr>
        <p:txBody>
          <a:bodyPr/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accent5"/>
                </a:solidFill>
                <a:latin typeface="+mn-lt"/>
                <a:ea typeface="+mn-ea"/>
                <a:cs typeface="+mn-cs"/>
              </a:defRPr>
            </a:lvl1pPr>
            <a:lvl2pPr marL="3429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</a:pPr>
            <a:r>
              <a:rPr lang="en-US" sz="2800" dirty="0">
                <a:solidFill>
                  <a:schemeClr val="accent6"/>
                </a:solidFill>
              </a:rPr>
              <a:t>Contact: Kate Bennett</a:t>
            </a:r>
          </a:p>
          <a:p>
            <a:pPr algn="ctr" fontAlgn="auto">
              <a:spcAft>
                <a:spcPts val="0"/>
              </a:spcAft>
            </a:pPr>
            <a:r>
              <a:rPr lang="en-US" dirty="0">
                <a:solidFill>
                  <a:schemeClr val="accent6"/>
                </a:solidFill>
              </a:rPr>
              <a:t>Senior Planning Specialist, Watershed Restoration Division</a:t>
            </a:r>
          </a:p>
          <a:p>
            <a:pPr algn="ctr" fontAlgn="auto">
              <a:spcAft>
                <a:spcPts val="0"/>
              </a:spcAft>
            </a:pPr>
            <a:r>
              <a:rPr lang="en-US" dirty="0">
                <a:hlinkClick r:id="rId6"/>
              </a:rPr>
              <a:t>Kate.Bennett@MontgomeryCountyMD.gov</a:t>
            </a:r>
            <a:endParaRPr lang="en-US" dirty="0"/>
          </a:p>
          <a:p>
            <a:pPr algn="ctr" fontAlgn="auto">
              <a:spcAft>
                <a:spcPts val="0"/>
              </a:spcAft>
            </a:pPr>
            <a:r>
              <a:rPr lang="en-US" dirty="0">
                <a:solidFill>
                  <a:schemeClr val="accent6"/>
                </a:solidFill>
              </a:rPr>
              <a:t>240-777-7768 </a:t>
            </a:r>
          </a:p>
        </p:txBody>
      </p:sp>
      <p:sp>
        <p:nvSpPr>
          <p:cNvPr id="6" name="Title 2">
            <a:extLst>
              <a:ext uri="{FF2B5EF4-FFF2-40B4-BE49-F238E27FC236}">
                <a16:creationId xmlns:a16="http://schemas.microsoft.com/office/drawing/2014/main" id="{D827938B-4929-41F9-AE26-4DBA69305F23}"/>
              </a:ext>
            </a:extLst>
          </p:cNvPr>
          <p:cNvSpPr txBox="1">
            <a:spLocks/>
          </p:cNvSpPr>
          <p:nvPr/>
        </p:nvSpPr>
        <p:spPr>
          <a:xfrm>
            <a:off x="1811596" y="1257604"/>
            <a:ext cx="6426010" cy="528320"/>
          </a:xfrm>
          <a:prstGeom prst="rect">
            <a:avLst/>
          </a:prstGeom>
        </p:spPr>
        <p:txBody>
          <a:bodyPr>
            <a:noAutofit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b="1" kern="0" dirty="0">
                <a:solidFill>
                  <a:schemeClr val="accent1"/>
                </a:solidFill>
                <a:latin typeface="+mn-lt"/>
              </a:rPr>
              <a:t>Questions?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B9DE5B3-D2C7-467E-A0FF-2EC796DF27DA}"/>
              </a:ext>
            </a:extLst>
          </p:cNvPr>
          <p:cNvCxnSpPr/>
          <p:nvPr/>
        </p:nvCxnSpPr>
        <p:spPr bwMode="auto">
          <a:xfrm>
            <a:off x="0" y="5361911"/>
            <a:ext cx="9143999" cy="0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2CF2F545-E1DB-461F-B78C-748AD5BB0EC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" y="1"/>
            <a:ext cx="1234848" cy="6870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769374"/>
      </p:ext>
    </p:extLst>
  </p:cSld>
  <p:clrMapOvr>
    <a:masterClrMapping/>
  </p:clrMapOvr>
</p:sld>
</file>

<file path=ppt/theme/theme1.xml><?xml version="1.0" encoding="utf-8"?>
<a:theme xmlns:a="http://schemas.openxmlformats.org/drawingml/2006/main" name="DEP Title Page">
  <a:themeElements>
    <a:clrScheme name="DEP Colors">
      <a:dk1>
        <a:sysClr val="windowText" lastClr="000000"/>
      </a:dk1>
      <a:lt1>
        <a:sysClr val="window" lastClr="FFFFFF"/>
      </a:lt1>
      <a:dk2>
        <a:srgbClr val="006BA6"/>
      </a:dk2>
      <a:lt2>
        <a:srgbClr val="EBFAFE"/>
      </a:lt2>
      <a:accent1>
        <a:srgbClr val="00853F"/>
      </a:accent1>
      <a:accent2>
        <a:srgbClr val="9ACA3C"/>
      </a:accent2>
      <a:accent3>
        <a:srgbClr val="A5A5A5"/>
      </a:accent3>
      <a:accent4>
        <a:srgbClr val="F7941E"/>
      </a:accent4>
      <a:accent5>
        <a:srgbClr val="00B9F2"/>
      </a:accent5>
      <a:accent6>
        <a:srgbClr val="512D1E"/>
      </a:accent6>
      <a:hlink>
        <a:srgbClr val="0563C1"/>
      </a:hlink>
      <a:folHlink>
        <a:srgbClr val="672F70"/>
      </a:folHlink>
    </a:clrScheme>
    <a:fontScheme name="DEP Brand Fonts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E2BE9C13-089D-429D-B269-46BFBADB734F}" vid="{F0F5841A-792B-4840-A95D-852A5EBFA66C}"/>
    </a:ext>
  </a:extLst>
</a:theme>
</file>

<file path=ppt/theme/theme2.xml><?xml version="1.0" encoding="utf-8"?>
<a:theme xmlns:a="http://schemas.openxmlformats.org/drawingml/2006/main" name="DEP Basic Page">
  <a:themeElements>
    <a:clrScheme name="DEP Colors">
      <a:dk1>
        <a:sysClr val="windowText" lastClr="000000"/>
      </a:dk1>
      <a:lt1>
        <a:sysClr val="window" lastClr="FFFFFF"/>
      </a:lt1>
      <a:dk2>
        <a:srgbClr val="006BA6"/>
      </a:dk2>
      <a:lt2>
        <a:srgbClr val="EBFAFE"/>
      </a:lt2>
      <a:accent1>
        <a:srgbClr val="00853F"/>
      </a:accent1>
      <a:accent2>
        <a:srgbClr val="9ACA3C"/>
      </a:accent2>
      <a:accent3>
        <a:srgbClr val="A5A5A5"/>
      </a:accent3>
      <a:accent4>
        <a:srgbClr val="F7941E"/>
      </a:accent4>
      <a:accent5>
        <a:srgbClr val="00B9F2"/>
      </a:accent5>
      <a:accent6>
        <a:srgbClr val="512D1E"/>
      </a:accent6>
      <a:hlink>
        <a:srgbClr val="0563C1"/>
      </a:hlink>
      <a:folHlink>
        <a:srgbClr val="672F7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E2BE9C13-089D-429D-B269-46BFBADB734F}" vid="{342F9872-7125-4575-8D34-200D4F6109F5}"/>
    </a:ext>
  </a:extLst>
</a:theme>
</file>

<file path=ppt/theme/theme3.xml><?xml version="1.0" encoding="utf-8"?>
<a:theme xmlns:a="http://schemas.openxmlformats.org/drawingml/2006/main" name="DEP Sections">
  <a:themeElements>
    <a:clrScheme name="DEP Colors">
      <a:dk1>
        <a:sysClr val="windowText" lastClr="000000"/>
      </a:dk1>
      <a:lt1>
        <a:sysClr val="window" lastClr="FFFFFF"/>
      </a:lt1>
      <a:dk2>
        <a:srgbClr val="006BA6"/>
      </a:dk2>
      <a:lt2>
        <a:srgbClr val="EBFAFE"/>
      </a:lt2>
      <a:accent1>
        <a:srgbClr val="00853F"/>
      </a:accent1>
      <a:accent2>
        <a:srgbClr val="9ACA3C"/>
      </a:accent2>
      <a:accent3>
        <a:srgbClr val="A5A5A5"/>
      </a:accent3>
      <a:accent4>
        <a:srgbClr val="F7941E"/>
      </a:accent4>
      <a:accent5>
        <a:srgbClr val="00B9F2"/>
      </a:accent5>
      <a:accent6>
        <a:srgbClr val="512D1E"/>
      </a:accent6>
      <a:hlink>
        <a:srgbClr val="0563C1"/>
      </a:hlink>
      <a:folHlink>
        <a:srgbClr val="672F70"/>
      </a:folHlink>
    </a:clrScheme>
    <a:fontScheme name="DEP Brand Fonts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E2BE9C13-089D-429D-B269-46BFBADB734F}" vid="{8FE30894-251F-41D1-9F22-E9A2F267DD57}"/>
    </a:ext>
  </a:extLst>
</a:theme>
</file>

<file path=ppt/theme/theme4.xml><?xml version="1.0" encoding="utf-8"?>
<a:theme xmlns:a="http://schemas.openxmlformats.org/drawingml/2006/main" name="Blank">
  <a:themeElements>
    <a:clrScheme name="DEP Colors">
      <a:dk1>
        <a:sysClr val="windowText" lastClr="000000"/>
      </a:dk1>
      <a:lt1>
        <a:sysClr val="window" lastClr="FFFFFF"/>
      </a:lt1>
      <a:dk2>
        <a:srgbClr val="006BA6"/>
      </a:dk2>
      <a:lt2>
        <a:srgbClr val="EBFAFE"/>
      </a:lt2>
      <a:accent1>
        <a:srgbClr val="00853F"/>
      </a:accent1>
      <a:accent2>
        <a:srgbClr val="9ACA3C"/>
      </a:accent2>
      <a:accent3>
        <a:srgbClr val="A5A5A5"/>
      </a:accent3>
      <a:accent4>
        <a:srgbClr val="F7941E"/>
      </a:accent4>
      <a:accent5>
        <a:srgbClr val="00B9F2"/>
      </a:accent5>
      <a:accent6>
        <a:srgbClr val="512D1E"/>
      </a:accent6>
      <a:hlink>
        <a:srgbClr val="0563C1"/>
      </a:hlink>
      <a:folHlink>
        <a:srgbClr val="672F70"/>
      </a:folHlink>
    </a:clrScheme>
    <a:fontScheme name="DEP Brand Fonts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E2BE9C13-089D-429D-B269-46BFBADB734F}" vid="{6C81A105-4EAC-430D-823E-6D645BC2054E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221671FE3F7E47811864D16C75E47A" ma:contentTypeVersion="11" ma:contentTypeDescription="Create a new document." ma:contentTypeScope="" ma:versionID="73ed949a1723caa368e6adf40856c763">
  <xsd:schema xmlns:xsd="http://www.w3.org/2001/XMLSchema" xmlns:xs="http://www.w3.org/2001/XMLSchema" xmlns:p="http://schemas.microsoft.com/office/2006/metadata/properties" xmlns:ns1="http://schemas.microsoft.com/sharepoint/v3" xmlns:ns2="fe58132b-e992-46a9-aeb2-e737ab0fdafc" xmlns:ns3="789bcd5b-0e79-4d85-9681-3232aa7adc6e" targetNamespace="http://schemas.microsoft.com/office/2006/metadata/properties" ma:root="true" ma:fieldsID="bf9dc588296068d380451870689f06f2" ns1:_="" ns2:_="" ns3:_="">
    <xsd:import namespace="http://schemas.microsoft.com/sharepoint/v3"/>
    <xsd:import namespace="fe58132b-e992-46a9-aeb2-e737ab0fdafc"/>
    <xsd:import namespace="789bcd5b-0e79-4d85-9681-3232aa7adc6e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description="Scheduling Start Date is a site column created by the Publishing feature. It is used to specify the date and time on which this page will first appear to site visitors." ma:hidden="true" ma:internalName="PublishingStartDate">
      <xsd:simpleType>
        <xsd:restriction base="dms:Unknown"/>
      </xsd:simpleType>
    </xsd:element>
    <xsd:element name="PublishingExpirationDate" ma:index="9" nillable="true" ma:displayName="Scheduling End Date" ma:description="Scheduling End Date is a site column created by the Publishing feature. It is used to specify the date and time on which this page will no longer appear to site visitors." ma:hidden="tru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58132b-e992-46a9-aeb2-e737ab0fdaf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9bcd5b-0e79-4d85-9681-3232aa7adc6e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8CCAD858-0853-43FB-B5E0-4E196AF1516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4BD196F-6BFB-4BE2-89F0-B18B103088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fe58132b-e992-46a9-aeb2-e737ab0fdafc"/>
    <ds:schemaRef ds:uri="789bcd5b-0e79-4d85-9681-3232aa7adc6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D014AE2-051C-4A6D-8301-09F35F4DB805}">
  <ds:schemaRefs>
    <ds:schemaRef ds:uri="http://schemas.microsoft.com/sharepoint/v3"/>
    <ds:schemaRef ds:uri="http://purl.org/dc/terms/"/>
    <ds:schemaRef ds:uri="http://schemas.microsoft.com/office/2006/documentManagement/types"/>
    <ds:schemaRef ds:uri="fe58132b-e992-46a9-aeb2-e737ab0fdafc"/>
    <ds:schemaRef ds:uri="http://purl.org/dc/dcmitype/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789bcd5b-0e79-4d85-9681-3232aa7adc6e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DEP-PowerPoint-Template (1)</Template>
  <TotalTime>248</TotalTime>
  <Words>612</Words>
  <Application>Microsoft Office PowerPoint</Application>
  <PresentationFormat>On-screen Show (4:3)</PresentationFormat>
  <Paragraphs>89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DEP Title Page</vt:lpstr>
      <vt:lpstr>DEP Basic Page</vt:lpstr>
      <vt:lpstr>DEP Sections</vt:lpstr>
      <vt:lpstr>Blank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Bennett, Katherine</dc:creator>
  <cp:lastModifiedBy>Bennett, Katherine</cp:lastModifiedBy>
  <cp:revision>29</cp:revision>
  <dcterms:created xsi:type="dcterms:W3CDTF">2020-08-31T14:09:29Z</dcterms:created>
  <dcterms:modified xsi:type="dcterms:W3CDTF">2020-09-11T04:03:20Z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0x010100F5221671FE3F7E47811864D16C75E47A</vt:lpwstr>
  </property>
</Properties>
</file>