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7" r:id="rId1"/>
  </p:sldMasterIdLst>
  <p:notesMasterIdLst>
    <p:notesMasterId r:id="rId20"/>
  </p:notesMasterIdLst>
  <p:handoutMasterIdLst>
    <p:handoutMasterId r:id="rId21"/>
  </p:handoutMasterIdLst>
  <p:sldIdLst>
    <p:sldId id="384" r:id="rId2"/>
    <p:sldId id="412" r:id="rId3"/>
    <p:sldId id="500" r:id="rId4"/>
    <p:sldId id="480" r:id="rId5"/>
    <p:sldId id="471" r:id="rId6"/>
    <p:sldId id="473" r:id="rId7"/>
    <p:sldId id="496" r:id="rId8"/>
    <p:sldId id="498" r:id="rId9"/>
    <p:sldId id="499" r:id="rId10"/>
    <p:sldId id="472" r:id="rId11"/>
    <p:sldId id="474" r:id="rId12"/>
    <p:sldId id="475" r:id="rId13"/>
    <p:sldId id="492" r:id="rId14"/>
    <p:sldId id="494" r:id="rId15"/>
    <p:sldId id="479" r:id="rId16"/>
    <p:sldId id="491" r:id="rId17"/>
    <p:sldId id="485" r:id="rId18"/>
    <p:sldId id="489" r:id="rId19"/>
  </p:sldIdLst>
  <p:sldSz cx="9144000" cy="6858000" type="screen4x3"/>
  <p:notesSz cx="6997700" cy="9271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432" userDrawn="1">
          <p15:clr>
            <a:srgbClr val="A4A3A4"/>
          </p15:clr>
        </p15:guide>
        <p15:guide id="4" orient="horz" pos="2360" userDrawn="1">
          <p15:clr>
            <a:srgbClr val="A4A3A4"/>
          </p15:clr>
        </p15:guide>
        <p15:guide id="5" pos="45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0">
          <p15:clr>
            <a:srgbClr val="A4A3A4"/>
          </p15:clr>
        </p15:guide>
        <p15:guide id="2" pos="22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8080"/>
    <a:srgbClr val="FF6600"/>
    <a:srgbClr val="66FF33"/>
    <a:srgbClr val="FF0000"/>
    <a:srgbClr val="FFFF66"/>
    <a:srgbClr val="EAC0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8" autoAdjust="0"/>
    <p:restoredTop sz="94668" autoAdjust="0"/>
  </p:normalViewPr>
  <p:slideViewPr>
    <p:cSldViewPr snapToGrid="0" showGuides="1">
      <p:cViewPr>
        <p:scale>
          <a:sx n="90" d="100"/>
          <a:sy n="90" d="100"/>
        </p:scale>
        <p:origin x="777" y="117"/>
      </p:cViewPr>
      <p:guideLst>
        <p:guide orient="horz" pos="2160"/>
        <p:guide pos="2880"/>
        <p:guide orient="horz" pos="432"/>
        <p:guide orient="horz" pos="2360"/>
        <p:guide pos="456"/>
      </p:guideLst>
    </p:cSldViewPr>
  </p:slideViewPr>
  <p:outlineViewPr>
    <p:cViewPr>
      <p:scale>
        <a:sx n="33" d="100"/>
        <a:sy n="33" d="100"/>
      </p:scale>
      <p:origin x="0" y="-1047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67" d="100"/>
          <a:sy n="67" d="100"/>
        </p:scale>
        <p:origin x="-1206" y="-114"/>
      </p:cViewPr>
      <p:guideLst>
        <p:guide orient="horz" pos="2920"/>
        <p:guide pos="22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anose="02020603050405020304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914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63988" y="0"/>
            <a:ext cx="3032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914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05863"/>
            <a:ext cx="3032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anose="02020603050405020304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914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63988" y="8805863"/>
            <a:ext cx="3032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9308167-B6BA-4E72-BA2B-21064D2EE2E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anose="02020603050405020304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99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3988" y="0"/>
            <a:ext cx="3032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5325"/>
            <a:ext cx="4635500" cy="34766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9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0088" y="4403725"/>
            <a:ext cx="5597525" cy="417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299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05863"/>
            <a:ext cx="3032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anose="02020603050405020304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99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3988" y="8805863"/>
            <a:ext cx="3032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8BEA0D51-E8EA-4158-AC79-3C2354DB7D1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39CBC242-79B2-49A5-834A-D0701C059A20}" type="slidenum">
              <a:rPr lang="en-US" altLang="en-US">
                <a:latin typeface="Times New Roman" panose="02020603050405020304" pitchFamily="18" charset="0"/>
              </a:rPr>
              <a:pPr/>
              <a:t>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en-US">
              <a:latin typeface="Arial" charset="0"/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CCF16F97-6260-47B5-9CB4-6A572F91D496}" type="slidenum">
              <a:rPr lang="en-US" altLang="en-US">
                <a:latin typeface="Times New Roman" panose="02020603050405020304" pitchFamily="18" charset="0"/>
              </a:rPr>
              <a:pPr/>
              <a:t>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en-US">
              <a:latin typeface="Arial" charset="0"/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Simultaneous heating and cooling as a result of incorrectly installed hot water convector valves. Identified issue through field investigation during functional testing and confirmed through building management system data analysis. Estimated to save over $5,000 per year. Other issues included outside air flow measurement which lead to under and over pressurizing the building, under and over ventilating the building. Estimated to save over $10,000 per year.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BEA0D51-E8EA-4158-AC79-3C2354DB7D16}" type="slidenum">
              <a:rPr lang="en-US" altLang="en-US" smtClean="0"/>
              <a:pPr>
                <a:defRPr/>
              </a:pPr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559585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Simultaneous heating and cooling as a result of incorrectly installed hot water convector valves. Identified issue through field investigation during functional testing and confirmed through building management system data analysis. Estimated to save over $5,000 per year. Other issues included outside air flow measurement which lead to under and over pressurizing the building, under and over ventilating the building. Estimated to save over $10,000 per year.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BEA0D51-E8EA-4158-AC79-3C2354DB7D16}" type="slidenum">
              <a:rPr lang="en-US" altLang="en-US" smtClean="0"/>
              <a:pPr>
                <a:defRPr/>
              </a:pPr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185088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BEA0D51-E8EA-4158-AC79-3C2354DB7D16}" type="slidenum">
              <a:rPr lang="en-US" altLang="en-US" smtClean="0"/>
              <a:pPr>
                <a:defRPr/>
              </a:pPr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77529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Simultaneous heating and cooling as a result of incorrectly installed hot water convector valves. Identified issue through field investigation during functional testing and confirmed through building management system data analysis. Estimated to save over $5,000 per year. Other issues included outside air flow measurement which lead to under and over pressurizing the building, under and over ventilating the building. Estimated to save over $10,000 per year.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BEA0D51-E8EA-4158-AC79-3C2354DB7D16}" type="slidenum">
              <a:rPr lang="en-US" altLang="en-US" smtClean="0"/>
              <a:pPr>
                <a:defRPr/>
              </a:pPr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232077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39CBC242-79B2-49A5-834A-D0701C059A20}" type="slidenum">
              <a:rPr lang="en-US" altLang="en-US">
                <a:latin typeface="Times New Roman" panose="02020603050405020304" pitchFamily="18" charset="0"/>
              </a:rPr>
              <a:pPr/>
              <a:t>18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en-US"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8260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6CC363-5C01-4BE6-9260-644E90273BD0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928687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A63EA1-3BB7-4A7F-9DC1-B68D1B3CC46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0799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E01AE1-621D-444E-9B78-F8C5274A07F3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92997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C202AA-35F7-45FD-8FF7-D5CCC650A444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5844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F9383-5ED2-4670-B857-CAB94E42EEA8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80028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F8B50-65CA-4169-83A1-90F28CB7E9C4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76644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A3084E-2438-40B2-9970-FDBB3FBB1AAF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45625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B220CD-D04A-4E2D-B2EA-66CAA7484AC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10841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2A37D4-9EF8-4CEC-BF47-FE38A33C623E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6303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FCB066-CA2D-41B6-A540-9B2DDD52446B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160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800A6A-06C3-4F23-A83F-5CD44CDB4C2F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64149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60073D2-DEE3-4D08-9125-DE92AD90D923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12897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x.lbl.gov/2009-assessment.html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Will.Bernard@setty.com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hyperlink" Target="mailto:bhayes@mbpce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8555" y="2852746"/>
            <a:ext cx="7772400" cy="1122363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  <a:ext uri="{909E8E84-426E-40dd-AFC4-6F175D3DCCD1}"/>
            <a:ext uri="{91240B29-F687-4f45-9708-019B960494DF}"/>
            <a:ext uri="{FAA26D3D-D897-4be2-8F04-BA451C77F1D7}"/>
          </a:extLst>
        </p:spPr>
        <p:txBody>
          <a:bodyPr/>
          <a:lstStyle/>
          <a:p>
            <a:pPr algn="l" eaLnBrk="1" hangingPunct="1">
              <a:defRPr/>
            </a:pPr>
            <a:r>
              <a:rPr lang="en-US" altLang="en-US" sz="3400" dirty="0">
                <a:solidFill>
                  <a:schemeClr val="tx1"/>
                </a:solidFill>
                <a:latin typeface="+mn-lt"/>
              </a:rPr>
              <a:t> Building Commissioning Providers</a:t>
            </a:r>
            <a:br>
              <a:rPr lang="en-US" altLang="en-US" sz="3400" dirty="0">
                <a:solidFill>
                  <a:schemeClr val="tx1"/>
                </a:solidFill>
                <a:latin typeface="+mn-lt"/>
              </a:rPr>
            </a:br>
            <a:r>
              <a:rPr lang="en-US" altLang="en-US" sz="3400" dirty="0">
                <a:solidFill>
                  <a:schemeClr val="tx1"/>
                </a:solidFill>
                <a:latin typeface="+mn-lt"/>
              </a:rPr>
              <a:t> in the Metropolitan Washington Region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3698" y="4130859"/>
            <a:ext cx="52653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March 16, 2017</a:t>
            </a:r>
          </a:p>
          <a:p>
            <a:endParaRPr lang="en-US" dirty="0"/>
          </a:p>
          <a:p>
            <a:r>
              <a:rPr lang="en-US" dirty="0"/>
              <a:t>Metropolitan Washington Council of Governments</a:t>
            </a:r>
          </a:p>
          <a:p>
            <a:r>
              <a:rPr lang="en-US" b="1" dirty="0"/>
              <a:t>Built Environment &amp; Energy Advisory Committee</a:t>
            </a:r>
          </a:p>
          <a:p>
            <a:endParaRPr lang="en-US" b="1" dirty="0"/>
          </a:p>
          <a:p>
            <a:r>
              <a:rPr lang="en-US" b="1" dirty="0"/>
              <a:t>Will Bernard, </a:t>
            </a:r>
            <a:r>
              <a:rPr lang="en-US" b="1" dirty="0" err="1"/>
              <a:t>CxA</a:t>
            </a:r>
            <a:r>
              <a:rPr lang="en-US" b="1" dirty="0"/>
              <a:t> (</a:t>
            </a:r>
            <a:r>
              <a:rPr lang="en-US" b="1" dirty="0" err="1"/>
              <a:t>Setty</a:t>
            </a:r>
            <a:r>
              <a:rPr lang="en-US" b="1" dirty="0"/>
              <a:t>)</a:t>
            </a:r>
          </a:p>
          <a:p>
            <a:r>
              <a:rPr lang="en-US" b="1" dirty="0"/>
              <a:t>Bob Hayes, EIT, CBCP (MBP)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363698" y="1386130"/>
            <a:ext cx="8245926" cy="1467269"/>
            <a:chOff x="363698" y="1386130"/>
            <a:chExt cx="8245926" cy="1467269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85882" y="1736928"/>
              <a:ext cx="2723742" cy="765674"/>
            </a:xfrm>
            <a:prstGeom prst="rect">
              <a:avLst/>
            </a:prstGeom>
          </p:spPr>
        </p:pic>
        <p:grpSp>
          <p:nvGrpSpPr>
            <p:cNvPr id="6" name="Group 5"/>
            <p:cNvGrpSpPr/>
            <p:nvPr/>
          </p:nvGrpSpPr>
          <p:grpSpPr>
            <a:xfrm>
              <a:off x="363698" y="1386130"/>
              <a:ext cx="5489554" cy="1467269"/>
              <a:chOff x="363698" y="1386130"/>
              <a:chExt cx="5489554" cy="1467269"/>
            </a:xfrm>
          </p:grpSpPr>
          <p:pic>
            <p:nvPicPr>
              <p:cNvPr id="12" name="Picture 11" descr="D:\SA25\SEPTEMBER 2013\setty logo\rgb.pn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63698" y="1736928"/>
                <a:ext cx="4491953" cy="765674"/>
              </a:xfrm>
              <a:prstGeom prst="rect">
                <a:avLst/>
              </a:prstGeom>
              <a:noFill/>
              <a:effectLst/>
            </p:spPr>
          </p:pic>
          <p:sp>
            <p:nvSpPr>
              <p:cNvPr id="5" name="TextBox 4"/>
              <p:cNvSpPr txBox="1"/>
              <p:nvPr/>
            </p:nvSpPr>
            <p:spPr>
              <a:xfrm>
                <a:off x="4888280" y="1386130"/>
                <a:ext cx="964972" cy="14672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8800" dirty="0"/>
                  <a:t>&amp;</a:t>
                </a:r>
                <a:endParaRPr lang="en-US" sz="3600" dirty="0"/>
              </a:p>
            </p:txBody>
          </p:sp>
        </p:grp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4859152" y="1034020"/>
            <a:ext cx="3900487" cy="4741621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buNone/>
            </a:pPr>
            <a:r>
              <a:rPr lang="en-US" altLang="en-US" sz="2000" b="1" dirty="0">
                <a:solidFill>
                  <a:schemeClr val="tx1"/>
                </a:solidFill>
                <a:latin typeface="+mn-lt"/>
              </a:rPr>
              <a:t>Projects:</a:t>
            </a:r>
          </a:p>
          <a:p>
            <a:pPr marL="342900" lvl="1" indent="0" eaLnBrk="1" hangingPunct="1">
              <a:buNone/>
            </a:pPr>
            <a:r>
              <a:rPr lang="en-US" altLang="en-US" sz="1600" dirty="0"/>
              <a:t>Local </a:t>
            </a:r>
            <a:r>
              <a:rPr lang="en-US" altLang="en-US" sz="1600" dirty="0">
                <a:solidFill>
                  <a:schemeClr val="tx1"/>
                </a:solidFill>
                <a:latin typeface="+mn-lt"/>
              </a:rPr>
              <a:t>Public schools – LCPS, MCPS</a:t>
            </a:r>
          </a:p>
          <a:p>
            <a:pPr marL="342900" lvl="1" indent="0" eaLnBrk="1" hangingPunct="1">
              <a:buNone/>
            </a:pPr>
            <a:r>
              <a:rPr lang="en-US" altLang="en-US" sz="1600" dirty="0">
                <a:solidFill>
                  <a:schemeClr val="tx1"/>
                </a:solidFill>
                <a:latin typeface="+mn-lt"/>
              </a:rPr>
              <a:t>State – MD SHA, MD DGS, VA DGS</a:t>
            </a:r>
          </a:p>
          <a:p>
            <a:pPr marL="342900" lvl="1" indent="0" eaLnBrk="1" hangingPunct="1">
              <a:buNone/>
            </a:pPr>
            <a:r>
              <a:rPr lang="en-US" altLang="en-US" sz="1600" dirty="0"/>
              <a:t>Federal – SI, USACE, WHS</a:t>
            </a:r>
          </a:p>
          <a:p>
            <a:pPr marL="342900" lvl="1" indent="0" eaLnBrk="1" hangingPunct="1">
              <a:buNone/>
            </a:pPr>
            <a:r>
              <a:rPr lang="en-US" altLang="en-US" sz="1600" dirty="0">
                <a:solidFill>
                  <a:schemeClr val="tx1"/>
                </a:solidFill>
                <a:latin typeface="+mn-lt"/>
              </a:rPr>
              <a:t>Private – Lab/Pharma, Office, M/F Res.</a:t>
            </a:r>
          </a:p>
          <a:p>
            <a:pPr marL="0" indent="0" eaLnBrk="1" hangingPunct="1">
              <a:buNone/>
            </a:pPr>
            <a:r>
              <a:rPr lang="en-US" altLang="en-US" sz="2000" dirty="0">
                <a:solidFill>
                  <a:schemeClr val="tx1"/>
                </a:solidFill>
                <a:latin typeface="+mn-lt"/>
              </a:rPr>
              <a:t>Staff of 300, founded in 1989</a:t>
            </a:r>
          </a:p>
          <a:p>
            <a:pPr marL="0" indent="0" eaLnBrk="1" hangingPunct="1">
              <a:buNone/>
            </a:pPr>
            <a:r>
              <a:rPr lang="en-US" altLang="en-US" sz="2000" dirty="0">
                <a:solidFill>
                  <a:schemeClr val="tx1"/>
                </a:solidFill>
                <a:latin typeface="+mn-lt"/>
              </a:rPr>
              <a:t>Construction management, program management, disput</a:t>
            </a:r>
            <a:r>
              <a:rPr lang="en-US" altLang="en-US" sz="2000" dirty="0"/>
              <a:t>e resolution, commissioning</a:t>
            </a:r>
            <a:endParaRPr lang="en-US" altLang="en-US" sz="2000" dirty="0">
              <a:solidFill>
                <a:schemeClr val="tx1"/>
              </a:solidFill>
              <a:latin typeface="+mn-lt"/>
            </a:endParaRPr>
          </a:p>
          <a:p>
            <a:pPr marL="0" indent="0" eaLnBrk="1" hangingPunct="1">
              <a:buNone/>
            </a:pPr>
            <a:endParaRPr lang="en-US" altLang="en-US" sz="2000" b="1" dirty="0">
              <a:solidFill>
                <a:schemeClr val="tx1"/>
              </a:solidFill>
              <a:latin typeface="+mn-lt"/>
            </a:endParaRPr>
          </a:p>
          <a:p>
            <a:pPr marL="0" indent="0" eaLnBrk="1" hangingPunct="1">
              <a:buNone/>
            </a:pPr>
            <a:endParaRPr lang="en-US" altLang="en-US" sz="2000" b="1" dirty="0">
              <a:solidFill>
                <a:schemeClr val="tx1"/>
              </a:solidFill>
              <a:latin typeface="+mn-lt"/>
            </a:endParaRPr>
          </a:p>
          <a:p>
            <a:pPr marL="0" indent="0" eaLnBrk="1" hangingPunct="1">
              <a:buNone/>
            </a:pPr>
            <a:endParaRPr lang="en-US" altLang="en-US" sz="2000" b="1" dirty="0">
              <a:solidFill>
                <a:schemeClr val="tx1"/>
              </a:solidFill>
              <a:latin typeface="+mn-lt"/>
            </a:endParaRPr>
          </a:p>
          <a:p>
            <a:pPr marL="0" indent="0" eaLnBrk="1" hangingPunct="1">
              <a:buNone/>
            </a:pPr>
            <a:r>
              <a:rPr lang="en-US" altLang="en-US" sz="2000" b="1" dirty="0">
                <a:solidFill>
                  <a:schemeClr val="tx1"/>
                </a:solidFill>
                <a:latin typeface="+mn-lt"/>
              </a:rPr>
              <a:t>Offices: </a:t>
            </a:r>
          </a:p>
          <a:p>
            <a:pPr marL="0" indent="0" eaLnBrk="1" hangingPunct="1">
              <a:buNone/>
            </a:pPr>
            <a:r>
              <a:rPr lang="en-US" altLang="en-US" sz="2000" dirty="0">
                <a:solidFill>
                  <a:schemeClr val="tx1"/>
                </a:solidFill>
                <a:latin typeface="+mn-lt"/>
              </a:rPr>
              <a:t>Virginia, Tennessee, Pennsylvania, Ohio, North Carolina, Georgia, Maryland, New York, Florida</a:t>
            </a:r>
          </a:p>
        </p:txBody>
      </p:sp>
      <p:sp>
        <p:nvSpPr>
          <p:cNvPr id="7172" name="Rectangle 3"/>
          <p:cNvSpPr txBox="1">
            <a:spLocks noChangeArrowheads="1"/>
          </p:cNvSpPr>
          <p:nvPr/>
        </p:nvSpPr>
        <p:spPr bwMode="auto">
          <a:xfrm>
            <a:off x="379531" y="1038705"/>
            <a:ext cx="3760547" cy="497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50000"/>
              </a:spcBef>
              <a:buClr>
                <a:srgbClr val="FF6600"/>
              </a:buClr>
              <a:buSzPct val="75000"/>
              <a:buFont typeface="Wingdings" panose="05000000000000000000" pitchFamily="2" charset="2"/>
              <a:buChar char="n"/>
              <a:defRPr sz="2800" b="1">
                <a:solidFill>
                  <a:schemeClr val="bg2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50000"/>
              </a:spcBef>
              <a:buClr>
                <a:srgbClr val="808080"/>
              </a:buClr>
              <a:buSzPct val="60000"/>
              <a:buFont typeface="Wingdings" panose="05000000000000000000" pitchFamily="2" charset="2"/>
              <a:buChar char="u"/>
              <a:defRPr sz="2800">
                <a:solidFill>
                  <a:schemeClr val="bg2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50000"/>
              </a:spcBef>
              <a:buClr>
                <a:srgbClr val="FF6600"/>
              </a:buClr>
              <a:buSzPct val="60000"/>
              <a:buFont typeface="Wingdings" panose="05000000000000000000" pitchFamily="2" charset="2"/>
              <a:buChar char="t"/>
              <a:defRPr sz="2800">
                <a:solidFill>
                  <a:schemeClr val="bg2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50000"/>
              </a:spcBef>
              <a:buClr>
                <a:srgbClr val="808080"/>
              </a:buClr>
              <a:buSzPct val="100000"/>
              <a:buChar char="•"/>
              <a:defRPr sz="2800">
                <a:solidFill>
                  <a:schemeClr val="bg2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50000"/>
              </a:spcBef>
              <a:buClr>
                <a:schemeClr val="tx1"/>
              </a:buClr>
              <a:buSzPct val="100000"/>
              <a:buChar char="–"/>
              <a:defRPr sz="2800">
                <a:solidFill>
                  <a:schemeClr val="bg2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800">
                <a:solidFill>
                  <a:schemeClr val="bg2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800">
                <a:solidFill>
                  <a:schemeClr val="bg2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800">
                <a:solidFill>
                  <a:schemeClr val="bg2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2800">
                <a:solidFill>
                  <a:schemeClr val="bg2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indent="0" defTabSz="685800">
              <a:lnSpc>
                <a:spcPct val="90000"/>
              </a:lnSpc>
              <a:spcBef>
                <a:spcPts val="750"/>
              </a:spcBef>
              <a:buNone/>
            </a:pPr>
            <a:r>
              <a:rPr lang="en-US" altLang="en-US" sz="2000" dirty="0">
                <a:solidFill>
                  <a:schemeClr val="tx1"/>
                </a:solidFill>
                <a:latin typeface="+mn-lt"/>
                <a:ea typeface="+mn-ea"/>
              </a:rPr>
              <a:t>Projects:</a:t>
            </a:r>
          </a:p>
          <a:p>
            <a:pPr marL="342900" lvl="1" indent="0" defTabSz="685800">
              <a:lnSpc>
                <a:spcPct val="90000"/>
              </a:lnSpc>
              <a:spcBef>
                <a:spcPts val="375"/>
              </a:spcBef>
              <a:buNone/>
            </a:pPr>
            <a:r>
              <a:rPr lang="en-US" altLang="en-US" sz="1600" dirty="0">
                <a:solidFill>
                  <a:schemeClr val="tx1"/>
                </a:solidFill>
                <a:latin typeface="+mn-lt"/>
                <a:ea typeface="+mn-ea"/>
              </a:rPr>
              <a:t>Public schools – FCPS, LCPS, Manassas city PS, DCPS</a:t>
            </a:r>
          </a:p>
          <a:p>
            <a:pPr marL="342900" lvl="1" indent="0" defTabSz="685800">
              <a:lnSpc>
                <a:spcPct val="90000"/>
              </a:lnSpc>
              <a:spcBef>
                <a:spcPts val="375"/>
              </a:spcBef>
              <a:buNone/>
            </a:pPr>
            <a:r>
              <a:rPr lang="en-US" altLang="en-US" sz="1600" dirty="0">
                <a:solidFill>
                  <a:schemeClr val="tx1"/>
                </a:solidFill>
                <a:latin typeface="+mn-lt"/>
                <a:ea typeface="+mn-ea"/>
              </a:rPr>
              <a:t>NOAA NSOF – Tier 3 data center </a:t>
            </a:r>
          </a:p>
          <a:p>
            <a:pPr marL="342900" lvl="1" indent="0" defTabSz="685800">
              <a:lnSpc>
                <a:spcPct val="90000"/>
              </a:lnSpc>
              <a:spcBef>
                <a:spcPts val="375"/>
              </a:spcBef>
              <a:buNone/>
            </a:pPr>
            <a:r>
              <a:rPr lang="en-US" altLang="en-US" sz="1600" dirty="0">
                <a:solidFill>
                  <a:schemeClr val="tx1"/>
                </a:solidFill>
                <a:latin typeface="+mn-lt"/>
                <a:ea typeface="+mn-ea"/>
              </a:rPr>
              <a:t>GSA – courthouses across the US</a:t>
            </a:r>
          </a:p>
          <a:p>
            <a:pPr marL="0" indent="0" defTabSz="685800">
              <a:lnSpc>
                <a:spcPct val="90000"/>
              </a:lnSpc>
              <a:spcBef>
                <a:spcPts val="750"/>
              </a:spcBef>
              <a:buNone/>
            </a:pPr>
            <a:r>
              <a:rPr lang="en-US" altLang="en-US" sz="2000" b="0" dirty="0">
                <a:solidFill>
                  <a:schemeClr val="tx1"/>
                </a:solidFill>
                <a:latin typeface="+mn-lt"/>
                <a:ea typeface="+mn-ea"/>
              </a:rPr>
              <a:t>Staff of 150, founded in 1984</a:t>
            </a:r>
          </a:p>
          <a:p>
            <a:pPr marL="0" indent="0" defTabSz="685800">
              <a:lnSpc>
                <a:spcPct val="90000"/>
              </a:lnSpc>
              <a:spcBef>
                <a:spcPts val="750"/>
              </a:spcBef>
              <a:buNone/>
            </a:pPr>
            <a:r>
              <a:rPr lang="en-US" altLang="en-US" sz="2000" b="0" dirty="0">
                <a:solidFill>
                  <a:schemeClr val="tx1"/>
                </a:solidFill>
                <a:latin typeface="+mn-lt"/>
                <a:ea typeface="+mn-ea"/>
              </a:rPr>
              <a:t>MEP/FP design &amp; assessment, </a:t>
            </a:r>
            <a:r>
              <a:rPr lang="en-US" altLang="en-US" sz="2000" b="0" dirty="0" err="1">
                <a:solidFill>
                  <a:schemeClr val="tx1"/>
                </a:solidFill>
                <a:latin typeface="+mn-lt"/>
                <a:ea typeface="+mn-ea"/>
              </a:rPr>
              <a:t>Cx</a:t>
            </a:r>
            <a:r>
              <a:rPr lang="en-US" altLang="en-US" sz="2000" b="0" dirty="0">
                <a:solidFill>
                  <a:schemeClr val="tx1"/>
                </a:solidFill>
                <a:latin typeface="+mn-lt"/>
                <a:ea typeface="+mn-ea"/>
              </a:rPr>
              <a:t>, CM, design build, energy modeling/design services, third party peer/plan review, forensic engineering</a:t>
            </a:r>
          </a:p>
          <a:p>
            <a:pPr marL="0" indent="0">
              <a:spcBef>
                <a:spcPts val="0"/>
              </a:spcBef>
              <a:buNone/>
            </a:pPr>
            <a:endParaRPr lang="en-US" altLang="en-US" sz="2000" dirty="0">
              <a:solidFill>
                <a:schemeClr val="tx1"/>
              </a:solidFill>
              <a:latin typeface="+mn-lt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altLang="en-US" sz="2000" dirty="0">
                <a:solidFill>
                  <a:schemeClr val="tx1"/>
                </a:solidFill>
                <a:latin typeface="+mn-lt"/>
              </a:rPr>
              <a:t>Offices: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en-US" sz="2000" b="0" dirty="0">
                <a:solidFill>
                  <a:schemeClr val="tx1"/>
                </a:solidFill>
                <a:latin typeface="+mn-lt"/>
              </a:rPr>
              <a:t>Virginia, Maryland, Washington DC, New York, Georgia, India</a:t>
            </a:r>
          </a:p>
          <a:p>
            <a:pPr eaLnBrk="1" hangingPunct="1"/>
            <a:endParaRPr lang="en-US" altLang="en-US" b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79531" y="5770956"/>
            <a:ext cx="8419645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i="1" dirty="0"/>
              <a:t>Buildings became more complex. Control and comfort issues became more challenging to resolve. Our clients demanded commissioning services and we established dedicated teams to serve them.</a:t>
            </a:r>
          </a:p>
        </p:txBody>
      </p:sp>
      <p:pic>
        <p:nvPicPr>
          <p:cNvPr id="7" name="Picture 6" descr="D:\SA25\SEPTEMBER 2013\setty logo\rg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9812" y="414778"/>
            <a:ext cx="3179987" cy="542043"/>
          </a:xfrm>
          <a:prstGeom prst="rect">
            <a:avLst/>
          </a:prstGeom>
          <a:noFill/>
          <a:effectLst/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1775" y="412803"/>
            <a:ext cx="1935243" cy="54401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49" y="365126"/>
            <a:ext cx="8265485" cy="1325563"/>
          </a:xfrm>
        </p:spPr>
        <p:txBody>
          <a:bodyPr/>
          <a:lstStyle/>
          <a:p>
            <a:r>
              <a:rPr lang="en-US" dirty="0">
                <a:latin typeface="+mn-lt"/>
              </a:rPr>
              <a:t>Commissioning is unique in the DC Metro area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altLang="en-US" dirty="0"/>
              <a:t>Many diverse stakeholders</a:t>
            </a:r>
          </a:p>
          <a:p>
            <a:pPr>
              <a:defRPr/>
            </a:pPr>
            <a:r>
              <a:rPr lang="en-US" altLang="en-US" dirty="0"/>
              <a:t>Historically/culturally/politically significant buildings </a:t>
            </a:r>
          </a:p>
          <a:p>
            <a:pPr>
              <a:defRPr/>
            </a:pPr>
            <a:r>
              <a:rPr lang="en-US" altLang="en-US" dirty="0"/>
              <a:t>Many different AHJs – municipalities, counties, states, agencies (</a:t>
            </a:r>
            <a:r>
              <a:rPr lang="en-US" altLang="en-US" dirty="0" err="1"/>
              <a:t>e.g</a:t>
            </a:r>
            <a:r>
              <a:rPr lang="en-US" altLang="en-US" dirty="0"/>
              <a:t> SI, GSA, WHS)</a:t>
            </a:r>
          </a:p>
          <a:p>
            <a:pPr>
              <a:defRPr/>
            </a:pPr>
            <a:r>
              <a:rPr lang="en-US" altLang="en-US" dirty="0"/>
              <a:t>Many different reviewing agencies – NCPC, MNCPPC, HPRB, CFA, NPS, </a:t>
            </a:r>
            <a:r>
              <a:rPr lang="en-US" altLang="en-US" dirty="0" err="1"/>
              <a:t>etc</a:t>
            </a:r>
            <a:r>
              <a:rPr lang="en-US" altLang="en-US" dirty="0"/>
              <a:t> </a:t>
            </a:r>
          </a:p>
          <a:p>
            <a:pPr>
              <a:defRPr/>
            </a:pPr>
            <a:r>
              <a:rPr lang="en-US" altLang="en-US" dirty="0"/>
              <a:t>Competitive marketplace</a:t>
            </a:r>
          </a:p>
          <a:p>
            <a:pPr>
              <a:defRPr/>
            </a:pPr>
            <a:r>
              <a:rPr lang="en-US" altLang="en-US" dirty="0"/>
              <a:t>Remote project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4013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A Practitioner's Perspective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300" dirty="0"/>
              <a:t>Building commissioning . . 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3300" dirty="0"/>
              <a:t>. . . adds value to projects.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3300" dirty="0"/>
              <a:t>. . . starts at the concept/program phase.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3300" dirty="0"/>
              <a:t>. . . improves project performance.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3300" dirty="0"/>
              <a:t>. . . continues to look for new ways to transform the built environment.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60756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Commissioning adds value to capital projects.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Area leaders and officials use commissioning to protect taxpayer dollars.</a:t>
            </a:r>
          </a:p>
          <a:p>
            <a:r>
              <a:rPr lang="en-US" dirty="0"/>
              <a:t>Businesses use commissioning to optimize their investments.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71817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28650" y="428326"/>
            <a:ext cx="7886700" cy="1325563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+mn-lt"/>
              </a:rPr>
              <a:t>Building Commissioning: </a:t>
            </a:r>
            <a:r>
              <a:rPr lang="en-US" b="1" dirty="0">
                <a:solidFill>
                  <a:schemeClr val="accent6"/>
                </a:solidFill>
                <a:latin typeface="+mn-lt"/>
              </a:rPr>
              <a:t>A Golden Opportunity </a:t>
            </a:r>
            <a:r>
              <a:rPr lang="en-US" dirty="0">
                <a:latin typeface="+mn-lt"/>
              </a:rPr>
              <a:t>for Reducing Energy Costs and Greenhouse-gas Emissions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Evan Mills. 2009. Lawrence Berkley National Lab.</a:t>
            </a:r>
          </a:p>
          <a:p>
            <a:r>
              <a:rPr lang="en-US" dirty="0"/>
              <a:t>“Median commissioning costs: $0.30 and $1.16 per square foot for existing buildings and new construction, respectively (and 0.4% of total construction costs for new buildings)</a:t>
            </a:r>
          </a:p>
          <a:p>
            <a:r>
              <a:rPr lang="en-US" dirty="0"/>
              <a:t>Median whole-building energy savings: 16% and 13%</a:t>
            </a:r>
          </a:p>
          <a:p>
            <a:r>
              <a:rPr lang="en-US" dirty="0"/>
              <a:t>Median payback times: 1.1 and 4.2 years</a:t>
            </a:r>
          </a:p>
          <a:p>
            <a:r>
              <a:rPr lang="en-US" dirty="0"/>
              <a:t>Median benefit-cost ratios: 4.5 and 1.1</a:t>
            </a:r>
          </a:p>
          <a:p>
            <a:r>
              <a:rPr lang="en-US" dirty="0"/>
              <a:t>Cash-on-cash returns: 91% and 23%”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>
                <a:hlinkClick r:id="rId2"/>
              </a:rPr>
              <a:t>http://cx.lbl.gov/2009-assessment.html</a:t>
            </a:r>
            <a:r>
              <a:rPr lang="en-US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1021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Commissioning starts at the very beginning of projects.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Consider commissioning a standard requirement for successfully developing today’s complex buildings.</a:t>
            </a:r>
          </a:p>
        </p:txBody>
      </p:sp>
    </p:spTree>
    <p:extLst>
      <p:ext uri="{BB962C8B-B14F-4D97-AF65-F5344CB8AC3E}">
        <p14:creationId xmlns:p14="http://schemas.microsoft.com/office/powerpoint/2010/main" val="26971763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50787" y="337895"/>
            <a:ext cx="7886700" cy="710303"/>
          </a:xfrm>
        </p:spPr>
        <p:txBody>
          <a:bodyPr>
            <a:normAutofit/>
          </a:bodyPr>
          <a:lstStyle/>
          <a:p>
            <a:r>
              <a:rPr lang="en-US" dirty="0">
                <a:latin typeface="+mn-lt"/>
              </a:rPr>
              <a:t>Bring in commissioning providers in early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28650" y="1447030"/>
            <a:ext cx="3863302" cy="4729933"/>
          </a:xfrm>
        </p:spPr>
        <p:txBody>
          <a:bodyPr>
            <a:normAutofit lnSpcReduction="10000"/>
          </a:bodyPr>
          <a:lstStyle/>
          <a:p>
            <a:r>
              <a:rPr lang="en-US" dirty="0"/>
              <a:t>Include </a:t>
            </a:r>
            <a:r>
              <a:rPr lang="en-US" dirty="0" err="1"/>
              <a:t>Cx</a:t>
            </a:r>
            <a:r>
              <a:rPr lang="en-US" dirty="0"/>
              <a:t> costs in capital improvement program budgets.</a:t>
            </a:r>
          </a:p>
          <a:p>
            <a:r>
              <a:rPr lang="en-US" dirty="0"/>
              <a:t>Have </a:t>
            </a:r>
            <a:r>
              <a:rPr lang="en-US" dirty="0" err="1"/>
              <a:t>Cx</a:t>
            </a:r>
            <a:r>
              <a:rPr lang="en-US" dirty="0"/>
              <a:t> providers on call with open-ended/IDIQ contracts.</a:t>
            </a:r>
          </a:p>
          <a:p>
            <a:r>
              <a:rPr lang="en-US" dirty="0"/>
              <a:t>Engage </a:t>
            </a:r>
            <a:r>
              <a:rPr lang="en-US" dirty="0" err="1"/>
              <a:t>Cx</a:t>
            </a:r>
            <a:r>
              <a:rPr lang="en-US" dirty="0"/>
              <a:t> providers in concept or programming phase to help define requirements. (Even before you hire an A/E.)</a:t>
            </a:r>
          </a:p>
          <a:p>
            <a:r>
              <a:rPr lang="en-US" dirty="0"/>
              <a:t>Make commissioning your policy</a:t>
            </a:r>
          </a:p>
          <a:p>
            <a:pPr lvl="1"/>
            <a:r>
              <a:rPr lang="en-US" dirty="0"/>
              <a:t>Required on projects over certain cost/complexity threshold</a:t>
            </a:r>
          </a:p>
          <a:p>
            <a:pPr lvl="1"/>
            <a:r>
              <a:rPr lang="en-US" dirty="0"/>
              <a:t>Have standard scopes of work and </a:t>
            </a:r>
            <a:r>
              <a:rPr lang="en-US" dirty="0" err="1"/>
              <a:t>Cx</a:t>
            </a:r>
            <a:r>
              <a:rPr lang="en-US" dirty="0"/>
              <a:t> requirements</a:t>
            </a:r>
          </a:p>
          <a:p>
            <a:pPr lvl="1"/>
            <a:r>
              <a:rPr lang="en-US" dirty="0"/>
              <a:t>Learn about and use other jurisdiction’s and organization’s approaches</a:t>
            </a:r>
          </a:p>
        </p:txBody>
      </p:sp>
      <p:cxnSp>
        <p:nvCxnSpPr>
          <p:cNvPr id="3" name="Straight Connector 2"/>
          <p:cNvCxnSpPr>
            <a:cxnSpLocks/>
          </p:cNvCxnSpPr>
          <p:nvPr/>
        </p:nvCxnSpPr>
        <p:spPr>
          <a:xfrm>
            <a:off x="5169289" y="2419927"/>
            <a:ext cx="0" cy="2087418"/>
          </a:xfrm>
          <a:prstGeom prst="line">
            <a:avLst/>
          </a:prstGeom>
          <a:ln w="12700">
            <a:solidFill>
              <a:schemeClr val="tx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169289" y="4507345"/>
            <a:ext cx="3500581" cy="0"/>
          </a:xfrm>
          <a:prstGeom prst="line">
            <a:avLst/>
          </a:prstGeom>
          <a:ln w="1270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 flipH="1">
            <a:off x="5313991" y="2730605"/>
            <a:ext cx="3017217" cy="1579697"/>
            <a:chOff x="4873721" y="2681345"/>
            <a:chExt cx="3017217" cy="1579697"/>
          </a:xfrm>
        </p:grpSpPr>
        <p:sp>
          <p:nvSpPr>
            <p:cNvPr id="19" name="Freeform: Shape 18"/>
            <p:cNvSpPr/>
            <p:nvPr/>
          </p:nvSpPr>
          <p:spPr>
            <a:xfrm>
              <a:off x="4873721" y="2681345"/>
              <a:ext cx="3017217" cy="1579697"/>
            </a:xfrm>
            <a:custGeom>
              <a:avLst/>
              <a:gdLst>
                <a:gd name="connsiteX0" fmla="*/ 0 w 3017217"/>
                <a:gd name="connsiteY0" fmla="*/ 1579697 h 1579697"/>
                <a:gd name="connsiteX1" fmla="*/ 1745673 w 3017217"/>
                <a:gd name="connsiteY1" fmla="*/ 1431916 h 1579697"/>
                <a:gd name="connsiteX2" fmla="*/ 2669309 w 3017217"/>
                <a:gd name="connsiteY2" fmla="*/ 693007 h 1579697"/>
                <a:gd name="connsiteX3" fmla="*/ 3017212 w 3017217"/>
                <a:gd name="connsiteY3" fmla="*/ 279 h 1579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17217" h="1579697">
                  <a:moveTo>
                    <a:pt x="0" y="1579697"/>
                  </a:moveTo>
                  <a:cubicBezTo>
                    <a:pt x="650394" y="1579697"/>
                    <a:pt x="1300788" y="1579698"/>
                    <a:pt x="1745673" y="1431916"/>
                  </a:cubicBezTo>
                  <a:cubicBezTo>
                    <a:pt x="2190558" y="1284134"/>
                    <a:pt x="2457386" y="931613"/>
                    <a:pt x="2669309" y="693007"/>
                  </a:cubicBezTo>
                  <a:cubicBezTo>
                    <a:pt x="2881232" y="454401"/>
                    <a:pt x="3018238" y="-13062"/>
                    <a:pt x="3017212" y="279"/>
                  </a:cubicBezTo>
                </a:path>
              </a:pathLst>
            </a:custGeom>
            <a:noFill/>
            <a:ln w="571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/>
            <p:cNvSpPr/>
            <p:nvPr/>
          </p:nvSpPr>
          <p:spPr>
            <a:xfrm flipV="1">
              <a:off x="4873721" y="2681345"/>
              <a:ext cx="3017217" cy="1579697"/>
            </a:xfrm>
            <a:custGeom>
              <a:avLst/>
              <a:gdLst>
                <a:gd name="connsiteX0" fmla="*/ 0 w 3017217"/>
                <a:gd name="connsiteY0" fmla="*/ 1579697 h 1579697"/>
                <a:gd name="connsiteX1" fmla="*/ 1745673 w 3017217"/>
                <a:gd name="connsiteY1" fmla="*/ 1431916 h 1579697"/>
                <a:gd name="connsiteX2" fmla="*/ 2669309 w 3017217"/>
                <a:gd name="connsiteY2" fmla="*/ 693007 h 1579697"/>
                <a:gd name="connsiteX3" fmla="*/ 3017212 w 3017217"/>
                <a:gd name="connsiteY3" fmla="*/ 279 h 1579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17217" h="1579697">
                  <a:moveTo>
                    <a:pt x="0" y="1579697"/>
                  </a:moveTo>
                  <a:cubicBezTo>
                    <a:pt x="650394" y="1579697"/>
                    <a:pt x="1300788" y="1579698"/>
                    <a:pt x="1745673" y="1431916"/>
                  </a:cubicBezTo>
                  <a:cubicBezTo>
                    <a:pt x="2190558" y="1284134"/>
                    <a:pt x="2457386" y="931613"/>
                    <a:pt x="2669309" y="693007"/>
                  </a:cubicBezTo>
                  <a:cubicBezTo>
                    <a:pt x="2881232" y="454401"/>
                    <a:pt x="3018238" y="-13062"/>
                    <a:pt x="3017212" y="279"/>
                  </a:cubicBezTo>
                </a:path>
              </a:pathLst>
            </a:custGeom>
            <a:noFill/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6413122" y="4507345"/>
            <a:ext cx="8189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time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832166" y="3278970"/>
            <a:ext cx="337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$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512246" y="3940970"/>
            <a:ext cx="9174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benefit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512246" y="2733065"/>
            <a:ext cx="9174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cost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624950" y="2056426"/>
            <a:ext cx="2395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/>
              <a:t>Impact of change</a:t>
            </a:r>
          </a:p>
        </p:txBody>
      </p:sp>
    </p:spTree>
    <p:extLst>
      <p:ext uri="{BB962C8B-B14F-4D97-AF65-F5344CB8AC3E}">
        <p14:creationId xmlns:p14="http://schemas.microsoft.com/office/powerpoint/2010/main" val="6457966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9438" y="253426"/>
            <a:ext cx="7886700" cy="1325563"/>
          </a:xfrm>
        </p:spPr>
        <p:txBody>
          <a:bodyPr/>
          <a:lstStyle/>
          <a:p>
            <a:r>
              <a:rPr lang="en-US" dirty="0">
                <a:latin typeface="+mn-lt"/>
              </a:rPr>
              <a:t>Codes, guidelines, and other standards are require building commissioning</a:t>
            </a:r>
          </a:p>
        </p:txBody>
      </p:sp>
      <p:pic>
        <p:nvPicPr>
          <p:cNvPr id="72710" name="Picture 6" descr="Image result for chps logo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98792" y="3860865"/>
            <a:ext cx="1958302" cy="1281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12" name="Picture 8" descr="https://lo.usgbc.org/themes/newusgbc/_assets/images/landingpage/sea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5422" y="1880260"/>
            <a:ext cx="1476375" cy="147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16" name="Picture 12" descr="Image result for iecc 2015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9773" y="1683725"/>
            <a:ext cx="1643750" cy="2127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18" name="Picture 14" descr="Image result for igcc 2015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56476" y="1690689"/>
            <a:ext cx="1642934" cy="2126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20" name="Picture 16" descr="Image result for ashrae 90.1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659" y="4014360"/>
            <a:ext cx="1644020" cy="2126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24" name="Picture 20" descr="Image result for green globes logo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99930" y="2475761"/>
            <a:ext cx="2434145" cy="1042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26" name="Picture 22" descr="Image result for well building standard logo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1461" y="3699927"/>
            <a:ext cx="2551048" cy="1377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28" name="Picture 24" descr="Image result for living building challenge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23384" y="4561405"/>
            <a:ext cx="2299855" cy="76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85978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Commissioning improves project performance.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Six examples from our recent work.</a:t>
            </a:r>
          </a:p>
        </p:txBody>
      </p:sp>
    </p:spTree>
    <p:extLst>
      <p:ext uri="{BB962C8B-B14F-4D97-AF65-F5344CB8AC3E}">
        <p14:creationId xmlns:p14="http://schemas.microsoft.com/office/powerpoint/2010/main" val="6222744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28650" y="254145"/>
            <a:ext cx="7886700" cy="863310"/>
          </a:xfrm>
        </p:spPr>
        <p:txBody>
          <a:bodyPr/>
          <a:lstStyle/>
          <a:p>
            <a:r>
              <a:rPr lang="en-US" dirty="0">
                <a:latin typeface="+mn-lt"/>
              </a:rPr>
              <a:t>Fewer change-orders during construction</a:t>
            </a: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117455"/>
            <a:ext cx="9144000" cy="5243321"/>
          </a:xfrm>
        </p:spPr>
      </p:pic>
      <p:sp>
        <p:nvSpPr>
          <p:cNvPr id="10" name="TextBox 9"/>
          <p:cNvSpPr txBox="1"/>
          <p:nvPr/>
        </p:nvSpPr>
        <p:spPr>
          <a:xfrm>
            <a:off x="723900" y="6416195"/>
            <a:ext cx="7937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Riverside High School, Loudoun County Public Schools</a:t>
            </a:r>
          </a:p>
        </p:txBody>
      </p:sp>
    </p:spTree>
    <p:extLst>
      <p:ext uri="{BB962C8B-B14F-4D97-AF65-F5344CB8AC3E}">
        <p14:creationId xmlns:p14="http://schemas.microsoft.com/office/powerpoint/2010/main" val="15442995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25752"/>
            <a:ext cx="7886700" cy="720095"/>
          </a:xfrm>
        </p:spPr>
        <p:txBody>
          <a:bodyPr/>
          <a:lstStyle/>
          <a:p>
            <a:r>
              <a:rPr lang="en-US" dirty="0">
                <a:latin typeface="+mn-lt"/>
              </a:rPr>
              <a:t>Improved energy efficiency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1070150"/>
            <a:ext cx="9144000" cy="5257800"/>
          </a:xfrm>
        </p:spPr>
      </p:pic>
      <p:sp>
        <p:nvSpPr>
          <p:cNvPr id="6" name="TextBox 5"/>
          <p:cNvSpPr txBox="1"/>
          <p:nvPr/>
        </p:nvSpPr>
        <p:spPr>
          <a:xfrm>
            <a:off x="723900" y="6416195"/>
            <a:ext cx="7937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Fenwick Library, George Mason University, Fairfax, Virginia</a:t>
            </a:r>
          </a:p>
        </p:txBody>
      </p:sp>
    </p:spTree>
    <p:extLst>
      <p:ext uri="{BB962C8B-B14F-4D97-AF65-F5344CB8AC3E}">
        <p14:creationId xmlns:p14="http://schemas.microsoft.com/office/powerpoint/2010/main" val="16774650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9284" y="100950"/>
            <a:ext cx="8203622" cy="1202554"/>
          </a:xfrm>
        </p:spPr>
        <p:txBody>
          <a:bodyPr>
            <a:normAutofit/>
          </a:bodyPr>
          <a:lstStyle/>
          <a:p>
            <a:r>
              <a:rPr lang="en-US" dirty="0">
                <a:latin typeface="+mn-lt"/>
              </a:rPr>
              <a:t>Improved training, more useful operations and maintenance documents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3900" y="6402215"/>
            <a:ext cx="7937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MPD, 2850 NY AVE NE, Washington, DC 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3086100" y="3818414"/>
          <a:ext cx="2971800" cy="3657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71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1200" dirty="0">
                          <a:effectLst/>
                        </a:rPr>
                        <a:t>Improved training, more useful operations and maintenance documents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3086100" y="3818414"/>
          <a:ext cx="2971800" cy="3657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71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1200" dirty="0">
                          <a:effectLst/>
                        </a:rPr>
                        <a:t>Improved training, more useful operations and maintenance documents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623" y="1144415"/>
            <a:ext cx="8064753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0587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1" y="322500"/>
            <a:ext cx="8032716" cy="733521"/>
          </a:xfrm>
        </p:spPr>
        <p:txBody>
          <a:bodyPr>
            <a:normAutofit/>
          </a:bodyPr>
          <a:lstStyle/>
          <a:p>
            <a:r>
              <a:rPr lang="en-US" dirty="0">
                <a:latin typeface="+mn-lt"/>
              </a:rPr>
              <a:t>Better project schedule performance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3900" y="6402215"/>
            <a:ext cx="7937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CHP Unit #1 – </a:t>
            </a:r>
            <a:r>
              <a:rPr lang="en-US" dirty="0" err="1"/>
              <a:t>MedImmune</a:t>
            </a:r>
            <a:r>
              <a:rPr lang="en-US" dirty="0"/>
              <a:t>, Gaithersburg, Maryland</a:t>
            </a:r>
          </a:p>
        </p:txBody>
      </p:sp>
      <p:pic>
        <p:nvPicPr>
          <p:cNvPr id="7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056024"/>
            <a:ext cx="9144000" cy="5258570"/>
          </a:xfrm>
        </p:spPr>
      </p:pic>
    </p:spTree>
    <p:extLst>
      <p:ext uri="{BB962C8B-B14F-4D97-AF65-F5344CB8AC3E}">
        <p14:creationId xmlns:p14="http://schemas.microsoft.com/office/powerpoint/2010/main" val="30788330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9536"/>
            <a:ext cx="7886700" cy="1325563"/>
          </a:xfrm>
        </p:spPr>
        <p:txBody>
          <a:bodyPr/>
          <a:lstStyle/>
          <a:p>
            <a:r>
              <a:rPr lang="en-US" dirty="0">
                <a:latin typeface="+mn-lt"/>
              </a:rPr>
              <a:t>Reduced operating costs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4632" y="996779"/>
            <a:ext cx="7654736" cy="5257800"/>
          </a:xfrm>
        </p:spPr>
      </p:pic>
      <p:sp>
        <p:nvSpPr>
          <p:cNvPr id="9" name="TextBox 8"/>
          <p:cNvSpPr txBox="1"/>
          <p:nvPr/>
        </p:nvSpPr>
        <p:spPr>
          <a:xfrm>
            <a:off x="723900" y="6402215"/>
            <a:ext cx="7937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National Museum of the American Indian, Smithsonian Institution, Washington, DC</a:t>
            </a:r>
          </a:p>
        </p:txBody>
      </p:sp>
    </p:spTree>
    <p:extLst>
      <p:ext uri="{BB962C8B-B14F-4D97-AF65-F5344CB8AC3E}">
        <p14:creationId xmlns:p14="http://schemas.microsoft.com/office/powerpoint/2010/main" val="4243677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1" y="103909"/>
            <a:ext cx="8032716" cy="1070153"/>
          </a:xfrm>
        </p:spPr>
        <p:txBody>
          <a:bodyPr>
            <a:normAutofit/>
          </a:bodyPr>
          <a:lstStyle/>
          <a:p>
            <a:r>
              <a:rPr lang="en-US" dirty="0">
                <a:latin typeface="+mn-lt"/>
              </a:rPr>
              <a:t>Improved comfort and indoor environmental conditions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2636" y="6366933"/>
            <a:ext cx="8178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Fannie Mae HQ, 3900 </a:t>
            </a:r>
            <a:r>
              <a:rPr lang="en-US" dirty="0" err="1"/>
              <a:t>Wisconson</a:t>
            </a:r>
            <a:r>
              <a:rPr lang="en-US" dirty="0"/>
              <a:t> Ave</a:t>
            </a:r>
          </a:p>
        </p:txBody>
      </p:sp>
      <p:pic>
        <p:nvPicPr>
          <p:cNvPr id="8" name="Content Placeholder 6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2772" y="1152798"/>
            <a:ext cx="6138458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5960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Increased adoption of </a:t>
            </a:r>
            <a:r>
              <a:rPr lang="en-US" dirty="0" err="1"/>
              <a:t>Cx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Both MBP and </a:t>
            </a:r>
            <a:r>
              <a:rPr lang="en-US" dirty="0" err="1"/>
              <a:t>Setty</a:t>
            </a:r>
            <a:r>
              <a:rPr lang="en-US" dirty="0"/>
              <a:t> are on open-ended commissioning contracts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Loudoun County Public Schools</a:t>
            </a:r>
          </a:p>
          <a:p>
            <a:pPr marL="0" indent="0">
              <a:buNone/>
            </a:pPr>
            <a:r>
              <a:rPr lang="en-US" dirty="0"/>
              <a:t>Montgomery County Public Schools</a:t>
            </a:r>
          </a:p>
          <a:p>
            <a:pPr marL="0" indent="0">
              <a:buNone/>
            </a:pPr>
            <a:r>
              <a:rPr lang="en-US" dirty="0"/>
              <a:t>Maryland Department of General Services</a:t>
            </a:r>
          </a:p>
          <a:p>
            <a:pPr marL="0" indent="0">
              <a:buNone/>
            </a:pPr>
            <a:r>
              <a:rPr lang="en-US" dirty="0"/>
              <a:t>Virginia Department of General Services </a:t>
            </a:r>
          </a:p>
          <a:p>
            <a:pPr marL="0" indent="0">
              <a:buNone/>
            </a:pPr>
            <a:r>
              <a:rPr lang="en-US" dirty="0"/>
              <a:t>University of Maryland – Baltimore</a:t>
            </a:r>
          </a:p>
          <a:p>
            <a:pPr marL="0" indent="0">
              <a:buNone/>
            </a:pPr>
            <a:r>
              <a:rPr lang="en-US" dirty="0"/>
              <a:t>Fairfax County</a:t>
            </a:r>
          </a:p>
          <a:p>
            <a:pPr marL="0" indent="0">
              <a:buNone/>
            </a:pPr>
            <a:r>
              <a:rPr lang="en-US" dirty="0"/>
              <a:t>City of </a:t>
            </a:r>
            <a:r>
              <a:rPr lang="en-US" dirty="0" err="1"/>
              <a:t>Manassass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50694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8555" y="2852746"/>
            <a:ext cx="7772400" cy="1122363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  <a:ext uri="{909E8E84-426E-40dd-AFC4-6F175D3DCCD1}"/>
            <a:ext uri="{91240B29-F687-4f45-9708-019B960494DF}"/>
            <a:ext uri="{FAA26D3D-D897-4be2-8F04-BA451C77F1D7}"/>
          </a:extLst>
        </p:spPr>
        <p:txBody>
          <a:bodyPr/>
          <a:lstStyle/>
          <a:p>
            <a:pPr algn="l" eaLnBrk="1" hangingPunct="1">
              <a:defRPr/>
            </a:pPr>
            <a:r>
              <a:rPr lang="en-US" altLang="en-US" sz="3400" dirty="0">
                <a:solidFill>
                  <a:schemeClr val="tx1"/>
                </a:solidFill>
                <a:latin typeface="+mn-lt"/>
              </a:rPr>
              <a:t> Thank you!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3698" y="4130859"/>
            <a:ext cx="52653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b="1" dirty="0"/>
          </a:p>
          <a:p>
            <a:r>
              <a:rPr lang="en-US" b="1" dirty="0"/>
              <a:t>Will Bernard, </a:t>
            </a:r>
            <a:r>
              <a:rPr lang="en-US" b="1" dirty="0" err="1"/>
              <a:t>CxA</a:t>
            </a:r>
            <a:r>
              <a:rPr lang="en-US" b="1" dirty="0"/>
              <a:t> (</a:t>
            </a:r>
            <a:r>
              <a:rPr lang="en-US" b="1" dirty="0" err="1"/>
              <a:t>Setty</a:t>
            </a:r>
            <a:r>
              <a:rPr lang="en-US" b="1" dirty="0"/>
              <a:t>)</a:t>
            </a:r>
          </a:p>
          <a:p>
            <a:r>
              <a:rPr lang="en-US" b="1" dirty="0">
                <a:hlinkClick r:id="rId3"/>
              </a:rPr>
              <a:t>Will.Bernard@setty.com</a:t>
            </a:r>
            <a:r>
              <a:rPr lang="en-US" b="1" dirty="0"/>
              <a:t> 703-691-2115</a:t>
            </a:r>
          </a:p>
          <a:p>
            <a:endParaRPr lang="en-US" b="1" dirty="0"/>
          </a:p>
          <a:p>
            <a:r>
              <a:rPr lang="en-US" b="1" dirty="0"/>
              <a:t>Bob Hayes, EIT, CBCP (MBP)</a:t>
            </a:r>
          </a:p>
          <a:p>
            <a:r>
              <a:rPr lang="en-US" b="1" dirty="0">
                <a:hlinkClick r:id="rId4"/>
              </a:rPr>
              <a:t>bhayes@mbpce.com</a:t>
            </a:r>
            <a:r>
              <a:rPr lang="en-US" b="1" dirty="0"/>
              <a:t> 703-641-9088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363698" y="1386130"/>
            <a:ext cx="8245926" cy="1467269"/>
            <a:chOff x="363698" y="1386130"/>
            <a:chExt cx="8245926" cy="1467269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85882" y="1736928"/>
              <a:ext cx="2723742" cy="765674"/>
            </a:xfrm>
            <a:prstGeom prst="rect">
              <a:avLst/>
            </a:prstGeom>
          </p:spPr>
        </p:pic>
        <p:grpSp>
          <p:nvGrpSpPr>
            <p:cNvPr id="6" name="Group 5"/>
            <p:cNvGrpSpPr/>
            <p:nvPr/>
          </p:nvGrpSpPr>
          <p:grpSpPr>
            <a:xfrm>
              <a:off x="363698" y="1386130"/>
              <a:ext cx="5489554" cy="1467269"/>
              <a:chOff x="363698" y="1386130"/>
              <a:chExt cx="5489554" cy="1467269"/>
            </a:xfrm>
          </p:grpSpPr>
          <p:pic>
            <p:nvPicPr>
              <p:cNvPr id="12" name="Picture 11" descr="D:\SA25\SEPTEMBER 2013\setty logo\rgb.png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363698" y="1736928"/>
                <a:ext cx="4491953" cy="765674"/>
              </a:xfrm>
              <a:prstGeom prst="rect">
                <a:avLst/>
              </a:prstGeom>
              <a:noFill/>
              <a:effectLst/>
            </p:spPr>
          </p:pic>
          <p:sp>
            <p:nvSpPr>
              <p:cNvPr id="5" name="TextBox 4"/>
              <p:cNvSpPr txBox="1"/>
              <p:nvPr/>
            </p:nvSpPr>
            <p:spPr>
              <a:xfrm>
                <a:off x="4888280" y="1386130"/>
                <a:ext cx="964972" cy="14672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8800" dirty="0"/>
                  <a:t>&amp;</a:t>
                </a:r>
                <a:endParaRPr lang="en-US" sz="36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04548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5448</TotalTime>
  <Words>995</Words>
  <Application>Microsoft Office PowerPoint</Application>
  <PresentationFormat>On-screen Show (4:3)</PresentationFormat>
  <Paragraphs>116</Paragraphs>
  <Slides>18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MS PGothic</vt:lpstr>
      <vt:lpstr>MS PGothic</vt:lpstr>
      <vt:lpstr>Arial</vt:lpstr>
      <vt:lpstr>Calibri</vt:lpstr>
      <vt:lpstr>Calibri Light</vt:lpstr>
      <vt:lpstr>Symbol</vt:lpstr>
      <vt:lpstr>Times New Roman</vt:lpstr>
      <vt:lpstr>Wingdings</vt:lpstr>
      <vt:lpstr>Office Theme</vt:lpstr>
      <vt:lpstr> Building Commissioning Providers  in the Metropolitan Washington Region</vt:lpstr>
      <vt:lpstr>PowerPoint Presentation</vt:lpstr>
      <vt:lpstr>Commissioning is unique in the DC Metro area</vt:lpstr>
      <vt:lpstr>A Practitioner's Perspective</vt:lpstr>
      <vt:lpstr>Commissioning adds value to capital projects.</vt:lpstr>
      <vt:lpstr>Building Commissioning: A Golden Opportunity for Reducing Energy Costs and Greenhouse-gas Emissions</vt:lpstr>
      <vt:lpstr>Commissioning starts at the very beginning of projects.</vt:lpstr>
      <vt:lpstr>Bring in commissioning providers in early</vt:lpstr>
      <vt:lpstr>Codes, guidelines, and other standards are require building commissioning</vt:lpstr>
      <vt:lpstr>Commissioning improves project performance.</vt:lpstr>
      <vt:lpstr>Fewer change-orders during construction</vt:lpstr>
      <vt:lpstr>Improved energy efficiency</vt:lpstr>
      <vt:lpstr>Improved training, more useful operations and maintenance documents</vt:lpstr>
      <vt:lpstr>Better project schedule performance</vt:lpstr>
      <vt:lpstr>Reduced operating costs</vt:lpstr>
      <vt:lpstr>Improved comfort and indoor environmental conditions</vt:lpstr>
      <vt:lpstr>Increased adoption of Cx</vt:lpstr>
      <vt:lpstr> Thank you! </vt:lpstr>
    </vt:vector>
  </TitlesOfParts>
  <Company>Hanson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Information Systems</dc:creator>
  <cp:lastModifiedBy>Robert Hayes</cp:lastModifiedBy>
  <cp:revision>396</cp:revision>
  <cp:lastPrinted>1601-01-01T00:00:00Z</cp:lastPrinted>
  <dcterms:created xsi:type="dcterms:W3CDTF">2001-11-17T15:20:32Z</dcterms:created>
  <dcterms:modified xsi:type="dcterms:W3CDTF">2017-03-15T12:50:42Z</dcterms:modified>
</cp:coreProperties>
</file>