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4286" r:id="rId4"/>
  </p:sldMasterIdLst>
  <p:notesMasterIdLst>
    <p:notesMasterId r:id="rId13"/>
  </p:notesMasterIdLst>
  <p:handoutMasterIdLst>
    <p:handoutMasterId r:id="rId14"/>
  </p:handoutMasterIdLst>
  <p:sldIdLst>
    <p:sldId id="767" r:id="rId5"/>
    <p:sldId id="750" r:id="rId6"/>
    <p:sldId id="757" r:id="rId7"/>
    <p:sldId id="773" r:id="rId8"/>
    <p:sldId id="775" r:id="rId9"/>
    <p:sldId id="718" r:id="rId10"/>
    <p:sldId id="774" r:id="rId11"/>
    <p:sldId id="737" r:id="rId12"/>
  </p:sldIdLst>
  <p:sldSz cx="9144000" cy="6858000" type="screen4x3"/>
  <p:notesSz cx="6985000" cy="9271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6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0">
          <p15:clr>
            <a:srgbClr val="A4A3A4"/>
          </p15:clr>
        </p15:guide>
        <p15:guide id="2" pos="220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ason McNamara" initials="JM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F80"/>
    <a:srgbClr val="003366"/>
    <a:srgbClr val="333333"/>
    <a:srgbClr val="000063"/>
    <a:srgbClr val="660033"/>
    <a:srgbClr val="990099"/>
    <a:srgbClr val="000000"/>
    <a:srgbClr val="FF00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44" autoAdjust="0"/>
    <p:restoredTop sz="92473" autoAdjust="0"/>
  </p:normalViewPr>
  <p:slideViewPr>
    <p:cSldViewPr>
      <p:cViewPr>
        <p:scale>
          <a:sx n="86" d="100"/>
          <a:sy n="86" d="100"/>
        </p:scale>
        <p:origin x="-762" y="-402"/>
      </p:cViewPr>
      <p:guideLst>
        <p:guide orient="horz" pos="36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50" d="100"/>
          <a:sy n="50" d="100"/>
        </p:scale>
        <p:origin x="-1170" y="-72"/>
      </p:cViewPr>
      <p:guideLst>
        <p:guide orient="horz" pos="2920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0026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1863" y="4402138"/>
            <a:ext cx="5121275" cy="41719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640" tIns="45819" rIns="91640" bIns="458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096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700088"/>
            <a:ext cx="4618038" cy="34639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0992053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65138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31863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97000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62138" algn="l" defTabSz="9493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" y="228600"/>
            <a:ext cx="7772400" cy="1143000"/>
          </a:xfrm>
        </p:spPr>
        <p:txBody>
          <a:bodyPr>
            <a:normAutofit/>
          </a:bodyPr>
          <a:lstStyle>
            <a:lvl1pPr algn="l">
              <a:defRPr sz="4200">
                <a:solidFill>
                  <a:srgbClr val="002F8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040" y="1371600"/>
            <a:ext cx="6400800" cy="1371600"/>
          </a:xfrm>
        </p:spPr>
        <p:txBody>
          <a:bodyPr>
            <a:normAutofit/>
          </a:bodyPr>
          <a:lstStyle>
            <a:lvl1pPr marL="0" indent="0" algn="l">
              <a:buNone/>
              <a:defRPr sz="2500">
                <a:solidFill>
                  <a:srgbClr val="333333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DFF13A9-1037-4D5A-A349-B944681F0EB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050" name="Picture 2" descr="\\cogfs002\common cog\dcps\graphics\cog logos\cog2013-logoonly.jpg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985913"/>
            <a:ext cx="1143000" cy="71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87" r:id="rId1"/>
    <p:sldLayoutId id="2147484288" r:id="rId2"/>
    <p:sldLayoutId id="2147484289" r:id="rId3"/>
    <p:sldLayoutId id="2147484290" r:id="rId4"/>
    <p:sldLayoutId id="2147484291" r:id="rId5"/>
    <p:sldLayoutId id="2147484292" r:id="rId6"/>
    <p:sldLayoutId id="2147484293" r:id="rId7"/>
    <p:sldLayoutId id="2147484294" r:id="rId8"/>
    <p:sldLayoutId id="2147484295" r:id="rId9"/>
    <p:sldLayoutId id="2147484296" r:id="rId10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200" kern="1200">
          <a:solidFill>
            <a:srgbClr val="002F80"/>
          </a:solidFill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234950" indent="-234950" algn="l" defTabSz="914400" rtl="0" eaLnBrk="1" latinLnBrk="0" hangingPunct="1">
        <a:spcBef>
          <a:spcPct val="20000"/>
        </a:spcBef>
        <a:buFont typeface="Wingdings" pitchFamily="2" charset="2"/>
        <a:buChar char="§"/>
        <a:defRPr sz="2200" kern="1200">
          <a:solidFill>
            <a:srgbClr val="333333"/>
          </a:solidFill>
          <a:latin typeface="Arial" pitchFamily="34" charset="0"/>
          <a:ea typeface="+mn-ea"/>
          <a:cs typeface="Arial" pitchFamily="34" charset="0"/>
        </a:defRPr>
      </a:lvl1pPr>
      <a:lvl2pPr marL="457200" indent="-234950" algn="l" defTabSz="91440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rgbClr val="333333"/>
          </a:solidFill>
          <a:latin typeface="Arial" pitchFamily="34" charset="0"/>
          <a:ea typeface="+mn-ea"/>
          <a:cs typeface="Arial" pitchFamily="34" charset="0"/>
        </a:defRPr>
      </a:lvl2pPr>
      <a:lvl3pPr marL="692150" indent="-234950" algn="l" defTabSz="914400" rtl="0" eaLnBrk="1" latinLnBrk="0" hangingPunct="1">
        <a:spcBef>
          <a:spcPct val="20000"/>
        </a:spcBef>
        <a:buFont typeface="Wingdings" pitchFamily="2" charset="2"/>
        <a:buChar char="§"/>
        <a:defRPr sz="2200" kern="1200">
          <a:solidFill>
            <a:srgbClr val="333333"/>
          </a:solidFill>
          <a:latin typeface="Arial" pitchFamily="34" charset="0"/>
          <a:ea typeface="+mn-ea"/>
          <a:cs typeface="Arial" pitchFamily="34" charset="0"/>
        </a:defRPr>
      </a:lvl3pPr>
      <a:lvl4pPr marL="914400" indent="-2349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333333"/>
          </a:solidFill>
          <a:latin typeface="Arial" pitchFamily="34" charset="0"/>
          <a:ea typeface="+mn-ea"/>
          <a:cs typeface="Arial" pitchFamily="34" charset="0"/>
        </a:defRPr>
      </a:lvl4pPr>
      <a:lvl5pPr marL="1149350" indent="-234950" algn="l" defTabSz="914400" rtl="0" eaLnBrk="1" latinLnBrk="0" hangingPunct="1">
        <a:spcBef>
          <a:spcPct val="20000"/>
        </a:spcBef>
        <a:buFont typeface="Wingdings" pitchFamily="2" charset="2"/>
        <a:buChar char="§"/>
        <a:defRPr sz="2000" kern="1200">
          <a:solidFill>
            <a:srgbClr val="333333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sbieber@mwcog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Senior Leaders Seminar 2013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Emergency Preparedness Council Briefing</a:t>
            </a:r>
          </a:p>
          <a:p>
            <a:r>
              <a:rPr lang="en-US" dirty="0" smtClean="0"/>
              <a:t>February 12, 2014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" y="1143000"/>
            <a:ext cx="8229600" cy="0"/>
          </a:xfrm>
          <a:prstGeom prst="line">
            <a:avLst/>
          </a:prstGeom>
          <a:ln w="12700">
            <a:solidFill>
              <a:srgbClr val="002F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3657600" y="1981200"/>
            <a:ext cx="4876800" cy="3886200"/>
            <a:chOff x="1680" y="747"/>
            <a:chExt cx="8950" cy="7680"/>
          </a:xfrm>
        </p:grpSpPr>
        <p:pic>
          <p:nvPicPr>
            <p:cNvPr id="7" name="Picture 6" descr="locks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06" r="13089" b="10474"/>
            <a:stretch>
              <a:fillRect/>
            </a:stretch>
          </p:blipFill>
          <p:spPr bwMode="auto">
            <a:xfrm>
              <a:off x="7965" y="4515"/>
              <a:ext cx="2665" cy="1590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 descr="Description: http://rjwestmore.com/wp-content/uploads/2009/11/Cyber-Security-Pic.jp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85"/>
            <a:stretch>
              <a:fillRect/>
            </a:stretch>
          </p:blipFill>
          <p:spPr bwMode="auto">
            <a:xfrm>
              <a:off x="1680" y="747"/>
              <a:ext cx="2880" cy="1821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Description: http://www.tdbimg.com/files/2010/12/16/img-article---ries-cyber-security_185042257283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63" t="4132"/>
            <a:stretch>
              <a:fillRect/>
            </a:stretch>
          </p:blipFill>
          <p:spPr bwMode="auto">
            <a:xfrm>
              <a:off x="7965" y="6271"/>
              <a:ext cx="2665" cy="2156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 descr="101010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74" t="2856"/>
            <a:stretch>
              <a:fillRect/>
            </a:stretch>
          </p:blipFill>
          <p:spPr bwMode="auto">
            <a:xfrm>
              <a:off x="7965" y="2748"/>
              <a:ext cx="2665" cy="1599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0" descr="grid comms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42" b="3955"/>
            <a:stretch>
              <a:fillRect/>
            </a:stretch>
          </p:blipFill>
          <p:spPr bwMode="auto">
            <a:xfrm>
              <a:off x="7965" y="747"/>
              <a:ext cx="2665" cy="1821"/>
            </a:xfrm>
            <a:prstGeom prst="rect">
              <a:avLst/>
            </a:prstGeom>
            <a:noFill/>
            <a:ln w="76200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1" descr="apps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735"/>
            <a:stretch>
              <a:fillRect/>
            </a:stretch>
          </p:blipFill>
          <p:spPr bwMode="auto">
            <a:xfrm>
              <a:off x="4752" y="747"/>
              <a:ext cx="2976" cy="1821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 descr="Description: http://www.washingtonexec.com/wp-content/uploads/2011/05/cyber_security1-e1306774527208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10" r="6042" b="11450"/>
            <a:stretch>
              <a:fillRect/>
            </a:stretch>
          </p:blipFill>
          <p:spPr bwMode="auto">
            <a:xfrm>
              <a:off x="4752" y="2739"/>
              <a:ext cx="2976" cy="1608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3" descr="spiders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0" y="2739"/>
              <a:ext cx="2880" cy="1608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4" descr="skull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65" b="13622"/>
            <a:stretch>
              <a:fillRect/>
            </a:stretch>
          </p:blipFill>
          <p:spPr bwMode="auto">
            <a:xfrm>
              <a:off x="1680" y="4491"/>
              <a:ext cx="2880" cy="1614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5" descr="images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0967"/>
            <a:stretch>
              <a:fillRect/>
            </a:stretch>
          </p:blipFill>
          <p:spPr bwMode="auto">
            <a:xfrm>
              <a:off x="1680" y="6267"/>
              <a:ext cx="2880" cy="2160"/>
            </a:xfrm>
            <a:prstGeom prst="rect">
              <a:avLst/>
            </a:prstGeom>
            <a:noFill/>
            <a:ln w="76200">
              <a:solidFill>
                <a:schemeClr val="tx1">
                  <a:lumMod val="100000"/>
                  <a:lumOff val="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16" descr="schematics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587" b="16139"/>
            <a:stretch>
              <a:fillRect/>
            </a:stretch>
          </p:blipFill>
          <p:spPr bwMode="auto">
            <a:xfrm>
              <a:off x="4752" y="4515"/>
              <a:ext cx="2976" cy="1590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17" descr="lock button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72" b="6871"/>
            <a:stretch>
              <a:fillRect/>
            </a:stretch>
          </p:blipFill>
          <p:spPr bwMode="auto">
            <a:xfrm>
              <a:off x="4752" y="6267"/>
              <a:ext cx="2976" cy="2160"/>
            </a:xfrm>
            <a:prstGeom prst="rect">
              <a:avLst/>
            </a:prstGeom>
            <a:noFill/>
            <a:ln w="762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" name="Rectangle 3"/>
          <p:cNvSpPr/>
          <p:nvPr/>
        </p:nvSpPr>
        <p:spPr>
          <a:xfrm>
            <a:off x="4485809" y="6019800"/>
            <a:ext cx="3134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/>
              <a:t>Operation Rankl3 th3 </a:t>
            </a:r>
            <a:r>
              <a:rPr lang="en-US" b="1" u="sng" dirty="0" err="1"/>
              <a:t>R$ch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</a:p>
        </p:txBody>
      </p:sp>
      <p:sp>
        <p:nvSpPr>
          <p:cNvPr id="16388" name="Content Placeholder 4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/>
              <a:t>Seminar Overview</a:t>
            </a:r>
          </a:p>
          <a:p>
            <a:r>
              <a:rPr lang="en-US" dirty="0" smtClean="0"/>
              <a:t>Scenario</a:t>
            </a:r>
          </a:p>
          <a:p>
            <a:r>
              <a:rPr lang="en-US" dirty="0" smtClean="0"/>
              <a:t>Focus Areas</a:t>
            </a:r>
          </a:p>
          <a:p>
            <a:r>
              <a:rPr lang="en-US" dirty="0" smtClean="0"/>
              <a:t>Training and Exercises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EBE4373-8A35-45F3-A0DA-BAEA69B4C924}" type="slidenum">
              <a:rPr lang="en-US" smtClean="0"/>
              <a:pPr/>
              <a:t>2</a:t>
            </a:fld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Seminar Overview</a:t>
            </a:r>
          </a:p>
        </p:txBody>
      </p:sp>
      <p:sp>
        <p:nvSpPr>
          <p:cNvPr id="19459" name="Content Placeholder 3"/>
          <p:cNvSpPr>
            <a:spLocks noGrp="1"/>
          </p:cNvSpPr>
          <p:nvPr>
            <p:ph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2013 EPC National Capital Region (NCR) Senior Leader </a:t>
            </a:r>
            <a:r>
              <a:rPr lang="en-US" dirty="0" smtClean="0"/>
              <a:t>Seminar was held on November 1, 2013 at the </a:t>
            </a:r>
            <a:r>
              <a:rPr lang="en-US" dirty="0"/>
              <a:t>Walter E. Washington Convention Center, Washington, D.C. </a:t>
            </a:r>
            <a:endParaRPr lang="en-US" dirty="0" smtClean="0"/>
          </a:p>
          <a:p>
            <a:r>
              <a:rPr lang="en-US" dirty="0" smtClean="0"/>
              <a:t>The primary purposes of this year’s seminar were to:</a:t>
            </a:r>
          </a:p>
          <a:p>
            <a:pPr lvl="1"/>
            <a:r>
              <a:rPr lang="en-US" dirty="0" smtClean="0"/>
              <a:t>Raise </a:t>
            </a:r>
            <a:r>
              <a:rPr lang="en-US" dirty="0"/>
              <a:t>awareness of cyber risk management, cyber-related </a:t>
            </a:r>
            <a:r>
              <a:rPr lang="en-US" dirty="0" smtClean="0"/>
              <a:t>information </a:t>
            </a:r>
            <a:r>
              <a:rPr lang="en-US" dirty="0"/>
              <a:t>and intelligence-sharing, and other issues related to cyber incident prevention, protection, mitigation, and response. </a:t>
            </a:r>
            <a:endParaRPr lang="en-US" dirty="0" smtClean="0"/>
          </a:p>
          <a:p>
            <a:pPr lvl="1"/>
            <a:r>
              <a:rPr lang="en-US" dirty="0" smtClean="0"/>
              <a:t>Identify key </a:t>
            </a:r>
            <a:r>
              <a:rPr lang="en-US" dirty="0"/>
              <a:t>points of a </a:t>
            </a:r>
            <a:r>
              <a:rPr lang="en-US" i="1" dirty="0"/>
              <a:t>Strategic National Capital Region Cyber Coordination </a:t>
            </a:r>
            <a:r>
              <a:rPr lang="en-US" i="1" dirty="0" smtClean="0"/>
              <a:t>Framework</a:t>
            </a:r>
            <a:r>
              <a:rPr lang="en-US" dirty="0"/>
              <a:t>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362"/>
            <a:ext cx="8229600" cy="1036638"/>
          </a:xfrm>
        </p:spPr>
        <p:txBody>
          <a:bodyPr>
            <a:normAutofit/>
          </a:bodyPr>
          <a:lstStyle/>
          <a:p>
            <a:r>
              <a:rPr lang="en-US" dirty="0" smtClean="0"/>
              <a:t>Scenario –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7620000" cy="5105400"/>
          </a:xfrm>
        </p:spPr>
        <p:txBody>
          <a:bodyPr>
            <a:noAutofit/>
          </a:bodyPr>
          <a:lstStyle/>
          <a:p>
            <a:r>
              <a:rPr lang="en-US" sz="2000" dirty="0"/>
              <a:t>In conjunction with physical protests occurring throughout the National Capital Region, a “</a:t>
            </a:r>
            <a:r>
              <a:rPr lang="en-US" sz="2000" dirty="0" err="1"/>
              <a:t>hacktivist</a:t>
            </a:r>
            <a:r>
              <a:rPr lang="en-US" sz="2000" dirty="0"/>
              <a:t>” group plans to conduct cyber operations against NCR governments in support of the physical protests</a:t>
            </a:r>
            <a:r>
              <a:rPr lang="en-US" sz="2000" dirty="0" smtClean="0"/>
              <a:t>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259AF-870C-4E10-BD16-B9BB5A652003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3667125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https://encrypted-tbn3.gstatic.com/images?q=tbn:ANd9GcR3XqMm72SCZCmEga7xqzLMJt2WFZ-Y9JXnBpMH1q1x6vvpAI7UI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3343274"/>
            <a:ext cx="2714625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https://encrypted-tbn3.gstatic.com/images?q=tbn:ANd9GcTIJKLayYinH7vVejVRcu41DBpjSAywgj8N-em4X8NdKAyxuo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971800"/>
            <a:ext cx="1524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1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8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</a:t>
            </a:r>
            <a:r>
              <a:rPr lang="en-US" dirty="0" smtClean="0"/>
              <a:t>ocus </a:t>
            </a:r>
            <a:r>
              <a:rPr lang="en-US" dirty="0"/>
              <a:t>areas for i</a:t>
            </a:r>
            <a:r>
              <a:rPr lang="en-US" dirty="0" smtClean="0"/>
              <a:t>mproved regional </a:t>
            </a:r>
            <a:r>
              <a:rPr lang="en-US" dirty="0"/>
              <a:t>cyber coordination</a:t>
            </a:r>
            <a:endParaRPr lang="en-US" dirty="0" smtClean="0"/>
          </a:p>
        </p:txBody>
      </p:sp>
      <p:sp>
        <p:nvSpPr>
          <p:cNvPr id="26628" name="Content Placeholder 4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b="1" dirty="0" err="1"/>
              <a:t>NCRnet</a:t>
            </a:r>
            <a:r>
              <a:rPr lang="en-US" b="1" dirty="0"/>
              <a:t> Program Review </a:t>
            </a:r>
            <a:endParaRPr lang="en-US" dirty="0"/>
          </a:p>
          <a:p>
            <a:pPr lvl="1"/>
            <a:r>
              <a:rPr lang="en-US" dirty="0" smtClean="0"/>
              <a:t>Conduct </a:t>
            </a:r>
            <a:r>
              <a:rPr lang="en-US" dirty="0"/>
              <a:t>a program review of the NCR’s Interoperable Communications Infrastructure (ICI) and the </a:t>
            </a:r>
            <a:r>
              <a:rPr lang="en-US" dirty="0" err="1" smtClean="0"/>
              <a:t>NCRnet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Develop roadmap </a:t>
            </a:r>
            <a:r>
              <a:rPr lang="en-US" dirty="0"/>
              <a:t>for the NCR ICI Team to enhance and expand participation in the </a:t>
            </a:r>
            <a:r>
              <a:rPr lang="en-US" dirty="0" err="1"/>
              <a:t>NCRnet</a:t>
            </a:r>
            <a:r>
              <a:rPr lang="en-US" dirty="0"/>
              <a:t>.</a:t>
            </a:r>
          </a:p>
          <a:p>
            <a:r>
              <a:rPr lang="en-US" b="1" dirty="0" smtClean="0"/>
              <a:t>Optional NCR </a:t>
            </a:r>
            <a:r>
              <a:rPr lang="en-US" b="1" dirty="0"/>
              <a:t>Jurisdiction Assessments</a:t>
            </a:r>
            <a:endParaRPr lang="en-US" dirty="0"/>
          </a:p>
          <a:p>
            <a:pPr lvl="1"/>
            <a:r>
              <a:rPr lang="en-US" dirty="0" smtClean="0"/>
              <a:t>Upon specific request, a team from </a:t>
            </a:r>
            <a:r>
              <a:rPr lang="en-US" dirty="0"/>
              <a:t>Obsidian </a:t>
            </a:r>
            <a:r>
              <a:rPr lang="en-US" dirty="0" smtClean="0"/>
              <a:t>Analysis Inc. </a:t>
            </a:r>
            <a:r>
              <a:rPr lang="en-US" dirty="0"/>
              <a:t>is available to review individual jurisdiction security management </a:t>
            </a:r>
            <a:r>
              <a:rPr lang="en-US" dirty="0" smtClean="0"/>
              <a:t>programs.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19C80B6-A1F5-4A80-8728-F4B012949368}" type="slidenum">
              <a:rPr lang="en-US" smtClean="0"/>
              <a:pPr/>
              <a:t>5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797208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8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</a:t>
            </a:r>
            <a:r>
              <a:rPr lang="en-US" dirty="0" smtClean="0"/>
              <a:t>ocus </a:t>
            </a:r>
            <a:r>
              <a:rPr lang="en-US" dirty="0"/>
              <a:t>areas for i</a:t>
            </a:r>
            <a:r>
              <a:rPr lang="en-US" dirty="0" smtClean="0"/>
              <a:t>mproved regional </a:t>
            </a:r>
            <a:r>
              <a:rPr lang="en-US" dirty="0"/>
              <a:t>cyber coordination</a:t>
            </a:r>
            <a:endParaRPr lang="en-US" dirty="0" smtClean="0"/>
          </a:p>
        </p:txBody>
      </p:sp>
      <p:sp>
        <p:nvSpPr>
          <p:cNvPr id="26628" name="Content Placeholder 4"/>
          <p:cNvSpPr>
            <a:spLocks noGrp="1"/>
          </p:cNvSpPr>
          <p:nvPr>
            <p:ph idx="1"/>
          </p:nvPr>
        </p:nvSpPr>
        <p:spPr bwMode="auto">
          <a:xfrm>
            <a:off x="457200" y="1600200"/>
            <a:ext cx="8229600" cy="45259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b="1" dirty="0" smtClean="0"/>
              <a:t>Cyber </a:t>
            </a:r>
            <a:r>
              <a:rPr lang="en-US" b="1" dirty="0"/>
              <a:t>Protection and Coordination Plan to supplement the Regional Emergency Coordination Plan</a:t>
            </a:r>
            <a:endParaRPr lang="en-US" dirty="0"/>
          </a:p>
          <a:p>
            <a:pPr lvl="1"/>
            <a:r>
              <a:rPr lang="en-US" dirty="0" smtClean="0"/>
              <a:t>The </a:t>
            </a:r>
            <a:r>
              <a:rPr lang="en-US" dirty="0"/>
              <a:t>regional CIO and CISO </a:t>
            </a:r>
            <a:r>
              <a:rPr lang="en-US" dirty="0" smtClean="0"/>
              <a:t>committees are working with others to </a:t>
            </a:r>
            <a:r>
              <a:rPr lang="en-US" dirty="0"/>
              <a:t>develop a Cyber Annex to the NCR Regional Emergency Coordination Plan.</a:t>
            </a:r>
          </a:p>
          <a:p>
            <a:pPr lvl="1"/>
            <a:r>
              <a:rPr lang="en-US" dirty="0" smtClean="0"/>
              <a:t>This document will be ready in May 2014.</a:t>
            </a:r>
            <a:endParaRPr lang="en-US" dirty="0"/>
          </a:p>
          <a:p>
            <a:r>
              <a:rPr lang="en-US" b="1" dirty="0"/>
              <a:t>Cyber-Protection Implementation Guide</a:t>
            </a:r>
            <a:endParaRPr lang="en-US" dirty="0"/>
          </a:p>
          <a:p>
            <a:pPr lvl="1"/>
            <a:r>
              <a:rPr lang="en-US" dirty="0" smtClean="0"/>
              <a:t>A </a:t>
            </a:r>
            <a:r>
              <a:rPr lang="en-US" dirty="0"/>
              <a:t>team </a:t>
            </a:r>
            <a:r>
              <a:rPr lang="en-US" dirty="0" smtClean="0"/>
              <a:t>from Obsidian </a:t>
            </a:r>
            <a:r>
              <a:rPr lang="en-US" dirty="0"/>
              <a:t>Analysis Inc.</a:t>
            </a:r>
            <a:r>
              <a:rPr lang="en-US" dirty="0" smtClean="0"/>
              <a:t> is working with the </a:t>
            </a:r>
            <a:r>
              <a:rPr lang="en-US" dirty="0"/>
              <a:t>regional CIO and CISO </a:t>
            </a:r>
            <a:r>
              <a:rPr lang="en-US" dirty="0" smtClean="0"/>
              <a:t>committees to develop </a:t>
            </a:r>
            <a:r>
              <a:rPr lang="en-US" dirty="0"/>
              <a:t>an implementation guide with best practices and recommendations for regional Chief Information Officers (CIOs) and Chief Information Security Officers (CISOs).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19C80B6-A1F5-4A80-8728-F4B012949368}" type="slidenum">
              <a:rPr lang="en-US" smtClean="0"/>
              <a:pPr/>
              <a:t>6</a:t>
            </a:fld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 and Exercises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Funding has been allocated for a regional cyber security exercise this year.</a:t>
            </a:r>
          </a:p>
          <a:p>
            <a:r>
              <a:rPr lang="en-US" dirty="0" smtClean="0"/>
              <a:t>The exercise will:</a:t>
            </a:r>
          </a:p>
          <a:p>
            <a:pPr lvl="1"/>
            <a:r>
              <a:rPr lang="en-US" dirty="0" smtClean="0"/>
              <a:t>Exercise the </a:t>
            </a:r>
            <a:r>
              <a:rPr lang="en-US" dirty="0"/>
              <a:t>regional </a:t>
            </a:r>
            <a:r>
              <a:rPr lang="en-US" dirty="0" smtClean="0"/>
              <a:t>cyber security </a:t>
            </a:r>
            <a:r>
              <a:rPr lang="en-US" dirty="0"/>
              <a:t>framework that is under </a:t>
            </a:r>
            <a:r>
              <a:rPr lang="en-US" dirty="0" smtClean="0"/>
              <a:t>development;</a:t>
            </a:r>
          </a:p>
          <a:p>
            <a:pPr lvl="1"/>
            <a:r>
              <a:rPr lang="en-US" dirty="0" smtClean="0"/>
              <a:t>Improve regional risk reduction;</a:t>
            </a:r>
          </a:p>
          <a:p>
            <a:pPr lvl="1"/>
            <a:r>
              <a:rPr lang="en-US" dirty="0" smtClean="0"/>
              <a:t>Help </a:t>
            </a:r>
            <a:r>
              <a:rPr lang="en-US" dirty="0"/>
              <a:t>insure business </a:t>
            </a:r>
            <a:r>
              <a:rPr lang="en-US" dirty="0" smtClean="0"/>
              <a:t>continuity; </a:t>
            </a:r>
            <a:r>
              <a:rPr lang="en-US" dirty="0"/>
              <a:t>and </a:t>
            </a:r>
            <a:endParaRPr lang="en-US" dirty="0" smtClean="0"/>
          </a:p>
          <a:p>
            <a:pPr lvl="1"/>
            <a:r>
              <a:rPr lang="en-US" dirty="0" smtClean="0"/>
              <a:t>Foster </a:t>
            </a:r>
            <a:r>
              <a:rPr lang="en-US" dirty="0"/>
              <a:t>broader adoption and deployment of strong </a:t>
            </a:r>
            <a:r>
              <a:rPr lang="en-US" dirty="0" smtClean="0"/>
              <a:t>cyber security </a:t>
            </a:r>
            <a:r>
              <a:rPr lang="en-US" dirty="0"/>
              <a:t>tools and techniques.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13A9-1037-4D5A-A349-B944681F0EB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8" name="Picture 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649" y="2438400"/>
            <a:ext cx="4137286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66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Steve Bieber</a:t>
            </a:r>
          </a:p>
          <a:p>
            <a:pPr lvl="1"/>
            <a:r>
              <a:rPr lang="en-US" dirty="0"/>
              <a:t>Chief, Urban Watershed Programs and Homeland Security</a:t>
            </a:r>
          </a:p>
          <a:p>
            <a:pPr lvl="1"/>
            <a:r>
              <a:rPr lang="en-US" dirty="0"/>
              <a:t>Metropolitan Washington Council of </a:t>
            </a:r>
            <a:r>
              <a:rPr lang="en-US" dirty="0" smtClean="0"/>
              <a:t>Governments</a:t>
            </a:r>
          </a:p>
          <a:p>
            <a:pPr lvl="1"/>
            <a:r>
              <a:rPr lang="en-US" dirty="0" smtClean="0"/>
              <a:t>Tel: 202-962-3219</a:t>
            </a:r>
          </a:p>
          <a:p>
            <a:pPr lvl="1"/>
            <a:r>
              <a:rPr lang="en-US" dirty="0" smtClean="0"/>
              <a:t>Email:  </a:t>
            </a:r>
            <a:r>
              <a:rPr lang="en-US" dirty="0" smtClean="0">
                <a:hlinkClick r:id="rId2"/>
              </a:rPr>
              <a:t>sbieber@mwcog.org</a:t>
            </a:r>
            <a:endParaRPr lang="en-US" dirty="0" smtClean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399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B8790E-BD46-437C-8D28-9CA3B6147050}" type="slidenum">
              <a:rPr lang="en-US" smtClean="0"/>
              <a:pPr/>
              <a:t>8</a:t>
            </a:fld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34846B34AE7F479F149FA167C949BE" ma:contentTypeVersion="0" ma:contentTypeDescription="Create a new document." ma:contentTypeScope="" ma:versionID="bed22beb008dccb59db764c9d24dbdf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DBA9D8-C5C0-486F-8C3C-B72901EE9E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1407ED7-8A97-422D-8BEA-433EF3758FFD}">
  <ds:schemaRefs>
    <ds:schemaRef ds:uri="http://purl.org/dc/elements/1.1/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DAEB0D7-B3F2-46EC-AB0E-0F7EFD72BB8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20815</TotalTime>
  <Pages>45</Pages>
  <Words>393</Words>
  <Application>Microsoft Office PowerPoint</Application>
  <PresentationFormat>On-screen Show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Senior Leaders Seminar 2013</vt:lpstr>
      <vt:lpstr>Topics</vt:lpstr>
      <vt:lpstr>Seminar Overview</vt:lpstr>
      <vt:lpstr>Scenario – Overview</vt:lpstr>
      <vt:lpstr>Focus areas for improved regional cyber coordination</vt:lpstr>
      <vt:lpstr>Focus areas for improved regional cyber coordination</vt:lpstr>
      <vt:lpstr>Training and Exercises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Player Briefing</dc:title>
  <dc:creator>HSEEP Support Team</dc:creator>
  <cp:keywords>HSEEP, Template, Player Briefing, Conduct</cp:keywords>
  <cp:lastModifiedBy>dmcmillion</cp:lastModifiedBy>
  <cp:revision>642</cp:revision>
  <cp:lastPrinted>1999-04-19T20:28:01Z</cp:lastPrinted>
  <dcterms:created xsi:type="dcterms:W3CDTF">1997-12-17T16:27:14Z</dcterms:created>
  <dcterms:modified xsi:type="dcterms:W3CDTF">2014-02-11T15:50:02Z</dcterms:modified>
  <cp:category>Template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0x0101002134846B34AE7F479F149FA167C949BE</vt:lpwstr>
  </property>
</Properties>
</file>