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80" r:id="rId5"/>
    <p:sldId id="267" r:id="rId6"/>
    <p:sldId id="295" r:id="rId7"/>
    <p:sldId id="290" r:id="rId8"/>
    <p:sldId id="289" r:id="rId9"/>
    <p:sldId id="269" r:id="rId10"/>
    <p:sldId id="285" r:id="rId11"/>
    <p:sldId id="284" r:id="rId12"/>
    <p:sldId id="287" r:id="rId13"/>
    <p:sldId id="292" r:id="rId14"/>
    <p:sldId id="291" r:id="rId15"/>
    <p:sldId id="293" r:id="rId16"/>
    <p:sldId id="271" r:id="rId17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75293" autoAdjust="0"/>
  </p:normalViewPr>
  <p:slideViewPr>
    <p:cSldViewPr snapToGrid="0" snapToObjects="1">
      <p:cViewPr varScale="1">
        <p:scale>
          <a:sx n="82" d="100"/>
          <a:sy n="82" d="100"/>
        </p:scale>
        <p:origin x="22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wcog.org/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65887"/>
            <a:endParaRPr lang="en-US" dirty="0"/>
          </a:p>
          <a:p>
            <a:pPr defTabSz="465887"/>
            <a:endParaRPr lang="en-US" dirty="0"/>
          </a:p>
          <a:p>
            <a:pPr marL="174708" indent="-174708" defTabSz="465887">
              <a:buFont typeface="Arial" panose="020B0604020202020204" pitchFamily="34" charset="0"/>
              <a:buChar char="•"/>
            </a:pPr>
            <a:r>
              <a:rPr lang="en-US" dirty="0"/>
              <a:t>How many of you are familiar with our have used Reach a Ride?</a:t>
            </a:r>
          </a:p>
          <a:p>
            <a:pPr marL="174708" indent="-174708" defTabSz="465887">
              <a:buFont typeface="Arial" panose="020B0604020202020204" pitchFamily="34" charset="0"/>
              <a:buChar char="•"/>
            </a:pPr>
            <a:endParaRPr lang="en-US" dirty="0"/>
          </a:p>
          <a:p>
            <a:pPr marL="174708" indent="-174708" defTabSz="465887">
              <a:buFont typeface="Arial" panose="020B0604020202020204" pitchFamily="34" charset="0"/>
              <a:buChar char="•"/>
            </a:pPr>
            <a:r>
              <a:rPr lang="en-US" dirty="0"/>
              <a:t>Reach A Ride is a searchable</a:t>
            </a:r>
            <a:r>
              <a:rPr lang="en-US" baseline="0" dirty="0"/>
              <a:t> database and information hotline,</a:t>
            </a:r>
            <a:r>
              <a:rPr lang="en-US" dirty="0"/>
              <a:t> furnished by the </a:t>
            </a:r>
            <a:r>
              <a:rPr lang="en-US" u="none" dirty="0">
                <a:solidFill>
                  <a:schemeClr val="bg1">
                    <a:lumMod val="65000"/>
                  </a:schemeClr>
                </a:solidFill>
                <a:hlinkClick r:id="rId3"/>
              </a:rPr>
              <a:t>Metropolitan Washington Council of Governments</a:t>
            </a:r>
            <a:r>
              <a:rPr lang="en-US" u="none" dirty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/>
              <a:t>that provides information on transportation options for individuals with special transportation needs in the National Capital Region. </a:t>
            </a:r>
          </a:p>
          <a:p>
            <a:pPr marL="174708" indent="-174708" defTabSz="465887">
              <a:buFont typeface="Arial" panose="020B0604020202020204" pitchFamily="34" charset="0"/>
              <a:buChar char="•"/>
            </a:pPr>
            <a:endParaRPr lang="en-US" dirty="0"/>
          </a:p>
          <a:p>
            <a:pPr marL="174708" indent="-174708" defTabSz="465887">
              <a:buFont typeface="Arial" panose="020B0604020202020204" pitchFamily="34" charset="0"/>
              <a:buChar char="•"/>
            </a:pPr>
            <a:r>
              <a:rPr lang="en-US" dirty="0"/>
              <a:t>Improving information for customers, a priority of the TPB’s Coordinated Human Service Transportation Plan.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02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448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3926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534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Circulate</a:t>
            </a:r>
            <a:r>
              <a:rPr lang="en-US" baseline="0" dirty="0"/>
              <a:t> pharmacy bag and on-line ad examples</a:t>
            </a:r>
          </a:p>
          <a:p>
            <a:endParaRPr lang="en-US" baseline="0" dirty="0"/>
          </a:p>
          <a:p>
            <a:r>
              <a:rPr lang="en-US" baseline="0" dirty="0"/>
              <a:t>Over entire life </a:t>
            </a:r>
            <a:r>
              <a:rPr lang="en-US" baseline="0"/>
              <a:t>of project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56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856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727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Advanced Search: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777 North Capitol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Street, NE</a:t>
            </a:r>
          </a:p>
          <a:p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Washington, DC 20002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Kensington Medical Center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10810 Connecticut Ave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Kensington, MD  20895</a:t>
            </a:r>
          </a:p>
          <a:p>
            <a:endParaRPr lang="en-US" dirty="0"/>
          </a:p>
          <a:p>
            <a:r>
              <a:rPr lang="en-US" dirty="0"/>
              <a:t>Only check Curb </a:t>
            </a:r>
            <a:r>
              <a:rPr lang="en-US" baseline="0" dirty="0"/>
              <a:t>to Curb – show Seabury as provider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9573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provider receives an email from COG.  The provider then sets up their own information for their account.  COG then activates the provider account and they are good to go.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855-732-2427 can be used by the public or the providers.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90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180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798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667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c-web.mwcog.org/rch2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c-web.mwcog.org/rch2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acharide.org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298445"/>
              </p:ext>
            </p:extLst>
          </p:nvPr>
        </p:nvGraphicFramePr>
        <p:xfrm>
          <a:off x="2491153" y="1481172"/>
          <a:ext cx="6652847" cy="35661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REACH</a:t>
                      </a:r>
                      <a:r>
                        <a:rPr lang="en-US" sz="4000" b="0" cap="all" baseline="0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 </a:t>
                      </a:r>
                      <a:r>
                        <a:rPr lang="en-US" sz="40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a</a:t>
                      </a:r>
                      <a:r>
                        <a:rPr lang="en-US" sz="4000" b="0" cap="all" baseline="0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 </a:t>
                      </a:r>
                      <a:r>
                        <a:rPr lang="en-US" sz="40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RIDE</a:t>
                      </a:r>
                      <a:endParaRPr lang="en-US" sz="4000" b="0" i="1" cap="all" spc="-90" dirty="0">
                        <a:solidFill>
                          <a:srgbClr val="2F6B97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THE ONE-STOP WEBSITE WITH INFORMATION ON SPECIALIZED TRANSPORTATION SERVICES IN THE REGION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Lynn Winchell-Mendy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Transportation Planner III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Access for All Advisory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August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25, 2016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#3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2059" y="6172199"/>
            <a:ext cx="2468880" cy="64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985052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Purpose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377089"/>
            <a:ext cx="7882128" cy="1805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</a:rPr>
              <a:t>To provide people with disabilities and older adults in the National Capital Region with improved access to information on transportation options. 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endParaRPr lang="en-US" sz="2700" dirty="0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0489" y="285024"/>
            <a:ext cx="2468880" cy="64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997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2692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Implementation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377089"/>
            <a:ext cx="7882128" cy="527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200" dirty="0">
                <a:solidFill>
                  <a:srgbClr val="000000"/>
                </a:solidFill>
              </a:rPr>
              <a:t>Improving information for customers is a priority of the TPB’s Coordinated Human Service Transportation Plan.</a:t>
            </a:r>
            <a:endParaRPr lang="en-US" sz="2200" dirty="0">
              <a:solidFill>
                <a:prstClr val="black"/>
              </a:solidFill>
            </a:endParaRPr>
          </a:p>
          <a:p>
            <a:pPr marL="36576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200" dirty="0">
                <a:solidFill>
                  <a:prstClr val="black"/>
                </a:solidFill>
              </a:rPr>
              <a:t>WMATA asked COG to create and maintain the web site. 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200" dirty="0">
                <a:solidFill>
                  <a:prstClr val="black"/>
                </a:solidFill>
              </a:rPr>
              <a:t>DRPT, DDOT, MTA provided initial funding to launch.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200" dirty="0">
                <a:solidFill>
                  <a:prstClr val="black"/>
                </a:solidFill>
              </a:rPr>
              <a:t>KFH provided assistance in communications with </a:t>
            </a:r>
            <a:r>
              <a:rPr lang="en-US" sz="2200" dirty="0" err="1">
                <a:solidFill>
                  <a:prstClr val="black"/>
                </a:solidFill>
              </a:rPr>
              <a:t>providersw</a:t>
            </a:r>
            <a:r>
              <a:rPr lang="en-US" sz="2200" dirty="0">
                <a:solidFill>
                  <a:prstClr val="black"/>
                </a:solidFill>
              </a:rPr>
              <a:t> and data collection 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200" dirty="0">
                <a:solidFill>
                  <a:prstClr val="black"/>
                </a:solidFill>
              </a:rPr>
              <a:t>Funding has come from JARC grants and WMATA traditionally providing matching funds. 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200" dirty="0">
                <a:solidFill>
                  <a:prstClr val="black"/>
                </a:solidFill>
              </a:rPr>
              <a:t>Currently funded through June 30, 2017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200" dirty="0">
                <a:solidFill>
                  <a:prstClr val="black"/>
                </a:solidFill>
              </a:rPr>
              <a:t>In order to leverage $210,000 in unused JARC funds, COG has asked WMATA to provide match for continued maintenance, operation and enhanced marketing of Reach a Ride through June 30, 2019.</a:t>
            </a: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0489" y="285024"/>
            <a:ext cx="2468880" cy="64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782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63678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Features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377089"/>
            <a:ext cx="78821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Web site meets high standards of accessibility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Web site is available in Spanish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Dedicated toll free number, (855) 732-2427 or 855 REACH-A-RIDE, with access to a live person 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Spanish speaking call center agents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TDD/TTY 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Provider portal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endParaRPr lang="en-US" sz="2700" dirty="0">
              <a:solidFill>
                <a:prstClr val="black"/>
              </a:solidFill>
              <a:latin typeface="Lucida Sans Unicode"/>
            </a:endParaRP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18206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November 2009 - functional requirements analysis to ensure the highest level of accessibility for people with visual impairments, database specification, and standards for maintaining the data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December 2010 – Began provider data collection efforts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Late December 2010 - Marketing campaign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December 5, 2011 – Launch and press event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May 2011  - Held focus groups with individual users from each of the project target markets. Incorporated feedback into web site.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2015– provider portal testing and launch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Ongoing – maintenance of website, including keeping provider information up to date, support from project and call center staff, continued advertising, funding</a:t>
            </a:r>
          </a:p>
          <a:p>
            <a:pPr>
              <a:spcBef>
                <a:spcPts val="1200"/>
              </a:spcBef>
              <a:defRPr/>
            </a:pPr>
            <a:endParaRPr lang="en-US" b="1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284659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Timeline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5410" y="193399"/>
            <a:ext cx="2468880" cy="64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32436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400" dirty="0"/>
              <a:t>Media outlets include: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Beacon Newspaper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Retirement Living Sourcebook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El </a:t>
            </a:r>
            <a:r>
              <a:rPr lang="en-US" sz="2400" dirty="0" err="1"/>
              <a:t>Tiempo</a:t>
            </a:r>
            <a:r>
              <a:rPr lang="en-US" sz="2400" dirty="0"/>
              <a:t> Latino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Radio – WILC – AM, WETA-FM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 err="1"/>
              <a:t>Adverticket</a:t>
            </a:r>
            <a:r>
              <a:rPr lang="en-US" sz="2400" dirty="0"/>
              <a:t> – Cash Jackets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Pharmacy Bags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On-line ads 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Social Media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841591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Marketing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393565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hlinkClick r:id="rId3"/>
              </a:rPr>
              <a:t>http://cc-web.mwcog.org/rch2/</a:t>
            </a:r>
            <a:endParaRPr lang="en-US" u="sng" dirty="0"/>
          </a:p>
          <a:p>
            <a:endParaRPr lang="en-US" u="sng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236093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Web site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927" y="1292302"/>
            <a:ext cx="7965440" cy="448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788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190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Home - Quick Search on opening page	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About Us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Search – advance feature allows for more filtering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FAQ page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Contact Us 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Provider Login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Translate site into Spanish</a:t>
            </a:r>
          </a:p>
          <a:p>
            <a:pPr marL="365760" lvl="0" indent="-256032" defTabSz="9144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</a:pPr>
            <a:r>
              <a:rPr lang="en-US" sz="2700" dirty="0">
                <a:solidFill>
                  <a:prstClr val="black"/>
                </a:solidFill>
                <a:latin typeface="Lucida Sans Unicode"/>
              </a:rPr>
              <a:t>Call Center number highly visible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82796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Web site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0487" y="278598"/>
            <a:ext cx="2468880" cy="64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2943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hlinkClick r:id="rId3"/>
              </a:rPr>
              <a:t>http//cc-web.mwcog.org/rch2/</a:t>
            </a:r>
            <a:endParaRPr lang="en-US" u="sng" dirty="0"/>
          </a:p>
          <a:p>
            <a:endParaRPr lang="en-US" u="sng" dirty="0"/>
          </a:p>
          <a:p>
            <a:r>
              <a:rPr lang="en-US" u="sng" dirty="0">
                <a:hlinkClick r:id="rId3"/>
              </a:rPr>
              <a:t>http://cc-web.mwcog.org/rch2/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Demonstration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43332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1322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/>
          </a:p>
          <a:p>
            <a:endParaRPr lang="en-US" u="sng" dirty="0"/>
          </a:p>
          <a:p>
            <a:endParaRPr lang="en-US" u="sng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08885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Provider Portal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461" y="1112881"/>
            <a:ext cx="7136786" cy="5048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88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2397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December 2011 through June of 2016: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Due to marketing efforts this year, the home page views are already up 200% from 2014</a:t>
            </a:r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70110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Stats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35422"/>
              </p:ext>
            </p:extLst>
          </p:nvPr>
        </p:nvGraphicFramePr>
        <p:xfrm>
          <a:off x="1178179" y="2237488"/>
          <a:ext cx="4337050" cy="391414"/>
        </p:xfrm>
        <a:graphic>
          <a:graphicData uri="http://schemas.openxmlformats.org/drawingml/2006/table">
            <a:tbl>
              <a:tblPr firstRow="1" firstCol="1" bandRow="1"/>
              <a:tblGrid>
                <a:gridCol w="857250">
                  <a:extLst>
                    <a:ext uri="{9D8B030D-6E8A-4147-A177-3AD203B41FA5}">
                      <a16:colId xmlns:a16="http://schemas.microsoft.com/office/drawing/2014/main" val="1029592575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1826722102"/>
                    </a:ext>
                  </a:extLst>
                </a:gridCol>
                <a:gridCol w="1311275">
                  <a:extLst>
                    <a:ext uri="{9D8B030D-6E8A-4147-A177-3AD203B41FA5}">
                      <a16:colId xmlns:a16="http://schemas.microsoft.com/office/drawing/2014/main" val="3175787702"/>
                    </a:ext>
                  </a:extLst>
                </a:gridCol>
                <a:gridCol w="1311275">
                  <a:extLst>
                    <a:ext uri="{9D8B030D-6E8A-4147-A177-3AD203B41FA5}">
                      <a16:colId xmlns:a16="http://schemas.microsoft.com/office/drawing/2014/main" val="13905911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Calls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VM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 Page Views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Searches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1518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13,009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6,672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3730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357357"/>
              </p:ext>
            </p:extLst>
          </p:nvPr>
        </p:nvGraphicFramePr>
        <p:xfrm>
          <a:off x="1531990" y="3503539"/>
          <a:ext cx="5143501" cy="1701165"/>
        </p:xfrm>
        <a:graphic>
          <a:graphicData uri="http://schemas.openxmlformats.org/drawingml/2006/table">
            <a:tbl>
              <a:tblPr/>
              <a:tblGrid>
                <a:gridCol w="609224">
                  <a:extLst>
                    <a:ext uri="{9D8B030D-6E8A-4147-A177-3AD203B41FA5}">
                      <a16:colId xmlns:a16="http://schemas.microsoft.com/office/drawing/2014/main" val="4293535758"/>
                    </a:ext>
                  </a:extLst>
                </a:gridCol>
                <a:gridCol w="850375">
                  <a:extLst>
                    <a:ext uri="{9D8B030D-6E8A-4147-A177-3AD203B41FA5}">
                      <a16:colId xmlns:a16="http://schemas.microsoft.com/office/drawing/2014/main" val="1843363976"/>
                    </a:ext>
                  </a:extLst>
                </a:gridCol>
                <a:gridCol w="736146">
                  <a:extLst>
                    <a:ext uri="{9D8B030D-6E8A-4147-A177-3AD203B41FA5}">
                      <a16:colId xmlns:a16="http://schemas.microsoft.com/office/drawing/2014/main" val="120610464"/>
                    </a:ext>
                  </a:extLst>
                </a:gridCol>
                <a:gridCol w="736146">
                  <a:extLst>
                    <a:ext uri="{9D8B030D-6E8A-4147-A177-3AD203B41FA5}">
                      <a16:colId xmlns:a16="http://schemas.microsoft.com/office/drawing/2014/main" val="4240004165"/>
                    </a:ext>
                  </a:extLst>
                </a:gridCol>
                <a:gridCol w="1193064">
                  <a:extLst>
                    <a:ext uri="{9D8B030D-6E8A-4147-A177-3AD203B41FA5}">
                      <a16:colId xmlns:a16="http://schemas.microsoft.com/office/drawing/2014/main" val="2979226895"/>
                    </a:ext>
                  </a:extLst>
                </a:gridCol>
                <a:gridCol w="1018546">
                  <a:extLst>
                    <a:ext uri="{9D8B030D-6E8A-4147-A177-3AD203B41FA5}">
                      <a16:colId xmlns:a16="http://schemas.microsoft.com/office/drawing/2014/main" val="2002501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Month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Calls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Home Page Views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Searches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973307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Column1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Column2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Column3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Column4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Column5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0327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January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270708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February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228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March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2192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April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23976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55346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256392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9669717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281" y="259505"/>
            <a:ext cx="2469094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13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06248" y="1380276"/>
            <a:ext cx="7882127" cy="3477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/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u="sng" dirty="0">
                <a:hlinkClick r:id="rId3"/>
              </a:rPr>
              <a:t>http://www.reacharide.org/</a:t>
            </a:r>
            <a:endParaRPr lang="en-US" sz="2400" u="sng" dirty="0"/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prstClr val="black"/>
                </a:solidFill>
              </a:rPr>
              <a:t>855-732-2427 or 855 REACH-A-RIDE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/>
              <a:t> TTY/TTD: /202-962-3213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52810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Questions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#3: Reach A Ride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August 25,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179" y="2062426"/>
            <a:ext cx="2469094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697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559063"/>
              </p:ext>
            </p:extLst>
          </p:nvPr>
        </p:nvGraphicFramePr>
        <p:xfrm>
          <a:off x="775405" y="1686336"/>
          <a:ext cx="8368596" cy="44358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Lynn Winchell-Mendy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Planner III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962-3253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lmendy@mwcog.org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PowerPoint A - Blue" id="{F79F0027-47A0-4D81-94DF-91846DE6E132}" vid="{13957B12-0239-4750-BE57-958E6837B90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piDescription xmlns="http://schemas.microsoft.com/sharepoint/v3" xsi:nil="true"/>
    <Image xmlns="4b088064-8fbf-465d-8f83-37fdceec55ce">
      <Url>https://mwcog.sharepoint.com/PublishingImages/COGbase1_100.jpg</Url>
      <Description>https://mwcog.sharepoint.com/PublishingImages/COGbase1_100.jpg</Description>
    </Imag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DDF60867EE504D978662669B72E445" ma:contentTypeVersion="3" ma:contentTypeDescription="Create a new document." ma:contentTypeScope="" ma:versionID="32d56f61bfa81b877c76a9fdb92c7441">
  <xsd:schema xmlns:xsd="http://www.w3.org/2001/XMLSchema" xmlns:xs="http://www.w3.org/2001/XMLSchema" xmlns:p="http://schemas.microsoft.com/office/2006/metadata/properties" xmlns:ns1="http://schemas.microsoft.com/sharepoint/v3" xmlns:ns2="c7a5a329-1933-4218-bc33-c5d87197e18d" xmlns:ns3="4b088064-8fbf-465d-8f83-37fdceec55ce" targetNamespace="http://schemas.microsoft.com/office/2006/metadata/properties" ma:root="true" ma:fieldsID="9342db8fd9761b977883c4c9ef67c172" ns1:_="" ns2:_="" ns3:_="">
    <xsd:import namespace="http://schemas.microsoft.com/sharepoint/v3"/>
    <xsd:import namespace="c7a5a329-1933-4218-bc33-c5d87197e18d"/>
    <xsd:import namespace="4b088064-8fbf-465d-8f83-37fdceec55ce"/>
    <xsd:element name="properties">
      <xsd:complexType>
        <xsd:sequence>
          <xsd:element name="documentManagement">
            <xsd:complexType>
              <xsd:all>
                <xsd:element ref="ns1:KpiDescription" minOccurs="0"/>
                <xsd:element ref="ns2:SharedWithUsers" minOccurs="0"/>
                <xsd:element ref="ns2:SharedWithDetails" minOccurs="0"/>
                <xsd:element ref="ns3:Im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KpiDescription" ma:index="8" nillable="true" ma:displayName="Description" ma:description="The description provides information about the purpose of the goal." ma:internalName="Kpi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5a329-1933-4218-bc33-c5d87197e18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88064-8fbf-465d-8f83-37fdceec55ce" elementFormDefault="qualified">
    <xsd:import namespace="http://schemas.microsoft.com/office/2006/documentManagement/types"/>
    <xsd:import namespace="http://schemas.microsoft.com/office/infopath/2007/PartnerControls"/>
    <xsd:element name="Image" ma:index="11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A3E2FE8-793E-4A8D-A989-A7532A2AAF5C}">
  <ds:schemaRefs>
    <ds:schemaRef ds:uri="http://purl.org/dc/terms/"/>
    <ds:schemaRef ds:uri="c7a5a329-1933-4218-bc33-c5d87197e18d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4b088064-8fbf-465d-8f83-37fdceec55c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CFD7882-D44E-48F2-808C-F24C8B6DD5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0BF1E1-63C5-4DA5-8117-11041315C8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7a5a329-1933-4218-bc33-c5d87197e18d"/>
    <ds:schemaRef ds:uri="4b088064-8fbf-465d-8f83-37fdceec55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COG PowerPoint A - Blue</Template>
  <TotalTime>259</TotalTime>
  <Words>759</Words>
  <Application>Microsoft Office PowerPoint</Application>
  <PresentationFormat>On-screen Show (4:3)</PresentationFormat>
  <Paragraphs>209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Ebrima</vt:lpstr>
      <vt:lpstr>Franklin Gothic Book</vt:lpstr>
      <vt:lpstr>Franklin Gothic Medium</vt:lpstr>
      <vt:lpstr>Lucida Sans Unicode</vt:lpstr>
      <vt:lpstr>Times New Roman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MWCOG.ORG</dc:title>
  <dc:creator>Megan Goodman</dc:creator>
  <cp:lastModifiedBy>Lynn Winchell-Mendy</cp:lastModifiedBy>
  <cp:revision>23</cp:revision>
  <cp:lastPrinted>2016-08-24T18:30:51Z</cp:lastPrinted>
  <dcterms:created xsi:type="dcterms:W3CDTF">2016-02-22T14:25:11Z</dcterms:created>
  <dcterms:modified xsi:type="dcterms:W3CDTF">2016-08-24T18:54:23Z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0x01010058DDF60867EE504D978662669B72E445</vt:lpwstr>
  </property>
</Properties>
</file>