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rawings/drawing2.xml" ContentType="application/vnd.openxmlformats-officedocument.drawingml.chartshap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99" r:id="rId2"/>
    <p:sldId id="289" r:id="rId3"/>
    <p:sldId id="294" r:id="rId4"/>
    <p:sldId id="297" r:id="rId5"/>
    <p:sldId id="300" r:id="rId6"/>
    <p:sldId id="301" r:id="rId7"/>
    <p:sldId id="302" r:id="rId8"/>
    <p:sldId id="311" r:id="rId9"/>
    <p:sldId id="307" r:id="rId10"/>
    <p:sldId id="308" r:id="rId11"/>
    <p:sldId id="291" r:id="rId12"/>
    <p:sldId id="310" r:id="rId13"/>
    <p:sldId id="312" r:id="rId14"/>
    <p:sldId id="306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2934" y="-13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0" d="100"/>
        <a:sy n="70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sddotfile\ddotmain\PTSA\BikeSharing\Stats\Trip%20Data\Trip%20Information%20Data%20by%20Month%20and%20Operating%20Year.xlsx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\\SDDOTFILE\ddotmain\Bike-Ped-TDM\Bike%20Sharing\Alta%20Monthly%20Reports\2012\12-08%20Capital%20Bikeshare%20Monthly%20Report.xlsx" TargetMode="Externa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.xml"/><Relationship Id="rId2" Type="http://schemas.openxmlformats.org/officeDocument/2006/relationships/oleObject" Target="file:///\\sddotfile\ddotmain\PTSA\BikeSharing\Financials\Revenues%20and%20Additional%20Financial%20Info%208_1_11.xls" TargetMode="External"/><Relationship Id="rId1" Type="http://schemas.openxmlformats.org/officeDocument/2006/relationships/themeOverride" Target="../theme/themeOverride1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\\SDDOTFILE\ddotmain\Bike-Ped-TDM\Bike%20Sharing\Alta%20Monthly%20Reports\2012\12-08%20Capital%20Bikeshare%20Monthly%20Report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43"/>
  <c:chart>
    <c:title>
      <c:layout/>
    </c:title>
    <c:plotArea>
      <c:layout/>
      <c:barChart>
        <c:barDir val="col"/>
        <c:grouping val="clustered"/>
        <c:ser>
          <c:idx val="0"/>
          <c:order val="0"/>
          <c:tx>
            <c:strRef>
              <c:f>'Month to Month_ Year to Year'!$I$24</c:f>
              <c:strCache>
                <c:ptCount val="1"/>
                <c:pt idx="0">
                  <c:v>Total Trips Per Month</c:v>
                </c:pt>
              </c:strCache>
            </c:strRef>
          </c:tx>
          <c:cat>
            <c:numRef>
              <c:f>'Month to Month_ Year to Year'!$H$25:$H$51</c:f>
              <c:numCache>
                <c:formatCode>mmm\-yy</c:formatCode>
                <c:ptCount val="27"/>
                <c:pt idx="0">
                  <c:v>40422</c:v>
                </c:pt>
                <c:pt idx="1">
                  <c:v>40452</c:v>
                </c:pt>
                <c:pt idx="2">
                  <c:v>40483</c:v>
                </c:pt>
                <c:pt idx="3">
                  <c:v>40513</c:v>
                </c:pt>
                <c:pt idx="4">
                  <c:v>40544</c:v>
                </c:pt>
                <c:pt idx="5">
                  <c:v>40575</c:v>
                </c:pt>
                <c:pt idx="6">
                  <c:v>40603</c:v>
                </c:pt>
                <c:pt idx="9">
                  <c:v>40634</c:v>
                </c:pt>
                <c:pt idx="10">
                  <c:v>40664</c:v>
                </c:pt>
                <c:pt idx="11">
                  <c:v>40695</c:v>
                </c:pt>
                <c:pt idx="12">
                  <c:v>40725</c:v>
                </c:pt>
                <c:pt idx="13">
                  <c:v>40756</c:v>
                </c:pt>
                <c:pt idx="14">
                  <c:v>40787</c:v>
                </c:pt>
                <c:pt idx="15">
                  <c:v>40817</c:v>
                </c:pt>
                <c:pt idx="16">
                  <c:v>40848</c:v>
                </c:pt>
                <c:pt idx="17">
                  <c:v>40878</c:v>
                </c:pt>
                <c:pt idx="18">
                  <c:v>40909</c:v>
                </c:pt>
                <c:pt idx="19">
                  <c:v>40940</c:v>
                </c:pt>
                <c:pt idx="20">
                  <c:v>40969</c:v>
                </c:pt>
                <c:pt idx="21">
                  <c:v>41000</c:v>
                </c:pt>
                <c:pt idx="22">
                  <c:v>41030</c:v>
                </c:pt>
                <c:pt idx="23">
                  <c:v>41061</c:v>
                </c:pt>
                <c:pt idx="24">
                  <c:v>41091</c:v>
                </c:pt>
                <c:pt idx="25">
                  <c:v>41122</c:v>
                </c:pt>
                <c:pt idx="26">
                  <c:v>41153</c:v>
                </c:pt>
              </c:numCache>
            </c:numRef>
          </c:cat>
          <c:val>
            <c:numRef>
              <c:f>'Month to Month_ Year to Year'!$I$25:$I$51</c:f>
              <c:numCache>
                <c:formatCode>#,##0</c:formatCode>
                <c:ptCount val="27"/>
                <c:pt idx="0">
                  <c:v>4203</c:v>
                </c:pt>
                <c:pt idx="1">
                  <c:v>36741</c:v>
                </c:pt>
                <c:pt idx="2">
                  <c:v>48217</c:v>
                </c:pt>
                <c:pt idx="3">
                  <c:v>28816</c:v>
                </c:pt>
                <c:pt idx="4">
                  <c:v>38189</c:v>
                </c:pt>
                <c:pt idx="5">
                  <c:v>48215</c:v>
                </c:pt>
                <c:pt idx="6">
                  <c:v>64045</c:v>
                </c:pt>
                <c:pt idx="9">
                  <c:v>94870</c:v>
                </c:pt>
                <c:pt idx="10">
                  <c:v>133934</c:v>
                </c:pt>
                <c:pt idx="11">
                  <c:v>143511</c:v>
                </c:pt>
                <c:pt idx="12">
                  <c:v>141548</c:v>
                </c:pt>
                <c:pt idx="13">
                  <c:v>139810</c:v>
                </c:pt>
                <c:pt idx="14">
                  <c:v>127316</c:v>
                </c:pt>
                <c:pt idx="15">
                  <c:v>123497</c:v>
                </c:pt>
                <c:pt idx="16">
                  <c:v>99592</c:v>
                </c:pt>
                <c:pt idx="17">
                  <c:v>87307</c:v>
                </c:pt>
                <c:pt idx="18">
                  <c:v>96950</c:v>
                </c:pt>
                <c:pt idx="19">
                  <c:v>103230</c:v>
                </c:pt>
                <c:pt idx="20">
                  <c:v>164911</c:v>
                </c:pt>
                <c:pt idx="21">
                  <c:v>174354</c:v>
                </c:pt>
                <c:pt idx="22">
                  <c:v>195967</c:v>
                </c:pt>
                <c:pt idx="23">
                  <c:v>202850</c:v>
                </c:pt>
                <c:pt idx="24">
                  <c:v>203879</c:v>
                </c:pt>
                <c:pt idx="25">
                  <c:v>214785</c:v>
                </c:pt>
                <c:pt idx="26">
                  <c:v>209738</c:v>
                </c:pt>
              </c:numCache>
            </c:numRef>
          </c:val>
        </c:ser>
        <c:gapWidth val="75"/>
        <c:axId val="71760128"/>
        <c:axId val="71946240"/>
      </c:barChart>
      <c:dateAx>
        <c:axId val="71760128"/>
        <c:scaling>
          <c:orientation val="minMax"/>
        </c:scaling>
        <c:axPos val="b"/>
        <c:numFmt formatCode="mmm\-yy" sourceLinked="1"/>
        <c:majorTickMark val="none"/>
        <c:tickLblPos val="nextTo"/>
        <c:crossAx val="71946240"/>
        <c:crosses val="autoZero"/>
        <c:auto val="1"/>
        <c:lblOffset val="100"/>
        <c:baseTimeUnit val="months"/>
      </c:dateAx>
      <c:valAx>
        <c:axId val="71946240"/>
        <c:scaling>
          <c:orientation val="minMax"/>
        </c:scaling>
        <c:axPos val="l"/>
        <c:majorGridlines/>
        <c:numFmt formatCode="#,##0" sourceLinked="1"/>
        <c:majorTickMark val="none"/>
        <c:tickLblPos val="nextTo"/>
        <c:spPr>
          <a:ln w="9525">
            <a:noFill/>
          </a:ln>
        </c:spPr>
        <c:crossAx val="71760128"/>
        <c:crosses val="autoZero"/>
        <c:crossBetween val="between"/>
      </c:valAx>
    </c:plotArea>
    <c:legend>
      <c:legendPos val="b"/>
      <c:layout/>
    </c:legend>
    <c:plotVisOnly val="1"/>
    <c:dispBlanksAs val="gap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title>
      <c:tx>
        <c:rich>
          <a:bodyPr/>
          <a:lstStyle/>
          <a:p>
            <a:pPr>
              <a:defRPr/>
            </a:pPr>
            <a:r>
              <a:rPr lang="en-US" dirty="0"/>
              <a:t>Active</a:t>
            </a:r>
            <a:r>
              <a:rPr lang="en-US" baseline="0" dirty="0"/>
              <a:t> Annual Members by Jurisdiction</a:t>
            </a:r>
            <a:endParaRPr lang="en-US" dirty="0"/>
          </a:p>
        </c:rich>
      </c:tx>
      <c:layout/>
    </c:title>
    <c:plotArea>
      <c:layout/>
      <c:pieChart>
        <c:varyColors val="1"/>
        <c:ser>
          <c:idx val="0"/>
          <c:order val="0"/>
          <c:dPt>
            <c:idx val="1"/>
            <c:spPr>
              <a:solidFill>
                <a:schemeClr val="accent3"/>
              </a:solidFill>
            </c:spPr>
          </c:dPt>
          <c:dPt>
            <c:idx val="2"/>
            <c:spPr>
              <a:solidFill>
                <a:schemeClr val="accent2"/>
              </a:solidFill>
            </c:spPr>
          </c:dPt>
          <c:dPt>
            <c:idx val="3"/>
            <c:spPr>
              <a:solidFill>
                <a:schemeClr val="accent6"/>
              </a:solidFill>
            </c:spPr>
          </c:dPt>
          <c:dLbls>
            <c:txPr>
              <a:bodyPr/>
              <a:lstStyle/>
              <a:p>
                <a:pPr>
                  <a:defRPr sz="1600" b="1"/>
                </a:pPr>
                <a:endParaRPr lang="en-US"/>
              </a:p>
            </c:txPr>
            <c:dLblPos val="bestFit"/>
            <c:showPercent val="1"/>
          </c:dLbls>
          <c:cat>
            <c:strRef>
              <c:f>'Residence Information'!$A$4:$A$7</c:f>
              <c:strCache>
                <c:ptCount val="4"/>
                <c:pt idx="0">
                  <c:v>Alexandria, VA</c:v>
                </c:pt>
                <c:pt idx="1">
                  <c:v>Arlington, VA</c:v>
                </c:pt>
                <c:pt idx="2">
                  <c:v>DC</c:v>
                </c:pt>
                <c:pt idx="3">
                  <c:v>Other</c:v>
                </c:pt>
              </c:strCache>
            </c:strRef>
          </c:cat>
          <c:val>
            <c:numRef>
              <c:f>'Residence Information'!$D$4:$D$7</c:f>
              <c:numCache>
                <c:formatCode>#,##0</c:formatCode>
                <c:ptCount val="4"/>
                <c:pt idx="0" formatCode="General">
                  <c:v>198</c:v>
                </c:pt>
                <c:pt idx="1">
                  <c:v>1695</c:v>
                </c:pt>
                <c:pt idx="2">
                  <c:v>13835</c:v>
                </c:pt>
                <c:pt idx="3">
                  <c:v>1245</c:v>
                </c:pt>
              </c:numCache>
            </c:numRef>
          </c:val>
        </c:ser>
        <c:firstSliceAng val="0"/>
      </c:pieChart>
    </c:plotArea>
    <c:legend>
      <c:legendPos val="r"/>
      <c:layout/>
      <c:spPr>
        <a:noFill/>
      </c:spPr>
      <c:txPr>
        <a:bodyPr/>
        <a:lstStyle/>
        <a:p>
          <a:pPr rtl="0">
            <a:defRPr sz="1800"/>
          </a:pPr>
          <a:endParaRPr lang="en-US"/>
        </a:p>
      </c:txPr>
    </c:legend>
    <c:plotVisOnly val="1"/>
    <c:dispBlanksAs val="zero"/>
  </c:chart>
  <c:externalData r:id="rId1"/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42"/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30"/>
      <c:perspective val="30"/>
    </c:view3D>
    <c:plotArea>
      <c:layout/>
      <c:pie3DChart>
        <c:varyColors val="1"/>
        <c:ser>
          <c:idx val="1"/>
          <c:order val="1"/>
          <c:tx>
            <c:strRef>
              <c:f>'Membership_Usage Fees'!$Q$12</c:f>
              <c:strCache>
                <c:ptCount val="1"/>
                <c:pt idx="0">
                  <c:v>Percentage of Overall Rides </c:v>
                </c:pt>
              </c:strCache>
            </c:strRef>
          </c:tx>
          <c:dPt>
            <c:idx val="0"/>
            <c:explosion val="2"/>
          </c:dPt>
          <c:cat>
            <c:strRef>
              <c:f>'Membership_Usage Fees'!$P$13:$P$14</c:f>
              <c:strCache>
                <c:ptCount val="2"/>
                <c:pt idx="0">
                  <c:v>Member Rides</c:v>
                </c:pt>
                <c:pt idx="1">
                  <c:v>Casual Rides</c:v>
                </c:pt>
              </c:strCache>
            </c:strRef>
          </c:cat>
          <c:val>
            <c:numRef>
              <c:f>'Membership_Usage Fees'!$Q$13:$Q$14</c:f>
              <c:numCache>
                <c:formatCode>0.00%</c:formatCode>
                <c:ptCount val="2"/>
                <c:pt idx="0">
                  <c:v>0.78737161400268518</c:v>
                </c:pt>
                <c:pt idx="1">
                  <c:v>0.21262838599731707</c:v>
                </c:pt>
              </c:numCache>
            </c:numRef>
          </c:val>
        </c:ser>
        <c:ser>
          <c:idx val="0"/>
          <c:order val="0"/>
          <c:tx>
            <c:strRef>
              <c:f>'Membership_Usage Fees'!$Q$12</c:f>
              <c:strCache>
                <c:ptCount val="1"/>
                <c:pt idx="0">
                  <c:v>Percentage of Overall Rides </c:v>
                </c:pt>
              </c:strCache>
            </c:strRef>
          </c:tx>
          <c:dLbls>
            <c:dLbl>
              <c:idx val="0"/>
              <c:layout>
                <c:manualLayout>
                  <c:x val="-0.26479396325459298"/>
                  <c:y val="-0.22442949839603507"/>
                </c:manualLayout>
              </c:layout>
              <c:tx>
                <c:rich>
                  <a:bodyPr/>
                  <a:lstStyle/>
                  <a:p>
                    <a:pPr>
                      <a:defRPr sz="2400"/>
                    </a:pPr>
                    <a:r>
                      <a:rPr lang="en-US" sz="2400"/>
                      <a:t>79%</a:t>
                    </a:r>
                  </a:p>
                </c:rich>
              </c:tx>
              <c:spPr/>
              <c:showVal val="1"/>
            </c:dLbl>
            <c:dLbl>
              <c:idx val="1"/>
              <c:tx>
                <c:rich>
                  <a:bodyPr/>
                  <a:lstStyle/>
                  <a:p>
                    <a:pPr>
                      <a:defRPr sz="2400"/>
                    </a:pPr>
                    <a:r>
                      <a:rPr lang="en-US" sz="2400"/>
                      <a:t>21%</a:t>
                    </a:r>
                  </a:p>
                </c:rich>
              </c:tx>
              <c:spPr/>
              <c:showVal val="1"/>
            </c:dLbl>
            <c:showVal val="1"/>
            <c:showLeaderLines val="1"/>
          </c:dLbls>
          <c:cat>
            <c:strRef>
              <c:f>'Membership_Usage Fees'!$P$13:$P$14</c:f>
              <c:strCache>
                <c:ptCount val="2"/>
                <c:pt idx="0">
                  <c:v>Member Rides</c:v>
                </c:pt>
                <c:pt idx="1">
                  <c:v>Casual Rides</c:v>
                </c:pt>
              </c:strCache>
            </c:strRef>
          </c:cat>
          <c:val>
            <c:numRef>
              <c:f>'Membership_Usage Fees'!$Q$13:$Q$14</c:f>
              <c:numCache>
                <c:formatCode>0.00%</c:formatCode>
                <c:ptCount val="2"/>
                <c:pt idx="0">
                  <c:v>0.78737161400268518</c:v>
                </c:pt>
                <c:pt idx="1">
                  <c:v>0.21262838599731707</c:v>
                </c:pt>
              </c:numCache>
            </c:numRef>
          </c:val>
        </c:ser>
      </c:pie3DChart>
    </c:plotArea>
    <c:legend>
      <c:legendPos val="b"/>
      <c:layout>
        <c:manualLayout>
          <c:xMode val="edge"/>
          <c:yMode val="edge"/>
          <c:x val="4.9011790192892611E-2"/>
          <c:y val="0.76221406646203205"/>
          <c:w val="0.93372224305295182"/>
          <c:h val="0.220836780995596"/>
        </c:manualLayout>
      </c:layout>
      <c:txPr>
        <a:bodyPr/>
        <a:lstStyle/>
        <a:p>
          <a:pPr>
            <a:defRPr sz="2800"/>
          </a:pPr>
          <a:endParaRPr lang="en-US"/>
        </a:p>
      </c:txPr>
    </c:legend>
    <c:plotVisOnly val="1"/>
    <c:dispBlanksAs val="zero"/>
  </c:chart>
  <c:externalData r:id="rId2"/>
  <c:userShapes r:id="rId3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plotArea>
      <c:layout/>
      <c:pieChart>
        <c:varyColors val="1"/>
        <c:ser>
          <c:idx val="0"/>
          <c:order val="0"/>
          <c:dLbls>
            <c:dLbl>
              <c:idx val="0"/>
              <c:layout>
                <c:manualLayout>
                  <c:x val="-0.19123589814431105"/>
                  <c:y val="0.200693313759509"/>
                </c:manualLayout>
              </c:layout>
              <c:tx>
                <c:rich>
                  <a:bodyPr/>
                  <a:lstStyle/>
                  <a:p>
                    <a:pPr>
                      <a:defRPr sz="1400" b="1"/>
                    </a:pPr>
                    <a:r>
                      <a:rPr lang="en-US" sz="1400" b="1" dirty="0" smtClean="0"/>
                      <a:t>Annual </a:t>
                    </a:r>
                    <a:r>
                      <a:rPr lang="en-US" sz="1400" b="1" dirty="0"/>
                      <a:t>Members, </a:t>
                    </a:r>
                    <a:r>
                      <a:rPr lang="en-US" sz="1400" b="1" dirty="0" smtClean="0"/>
                      <a:t>11.62 min</a:t>
                    </a:r>
                    <a:endParaRPr lang="en-US" sz="1400" b="1" dirty="0"/>
                  </a:p>
                </c:rich>
              </c:tx>
              <c:spPr/>
              <c:showVal val="1"/>
              <c:showCatName val="1"/>
            </c:dLbl>
            <c:dLbl>
              <c:idx val="1"/>
              <c:layout>
                <c:manualLayout>
                  <c:x val="-0.15264861629138499"/>
                  <c:y val="-0.2517289470172161"/>
                </c:manualLayout>
              </c:layout>
              <c:tx>
                <c:rich>
                  <a:bodyPr/>
                  <a:lstStyle/>
                  <a:p>
                    <a:pPr>
                      <a:defRPr sz="1600"/>
                    </a:pPr>
                    <a:r>
                      <a:rPr lang="en-US" sz="1400" b="1" dirty="0" smtClean="0"/>
                      <a:t>Casual</a:t>
                    </a:r>
                    <a:r>
                      <a:rPr lang="en-US" sz="1400" b="1" baseline="0" dirty="0" smtClean="0"/>
                      <a:t> </a:t>
                    </a:r>
                    <a:r>
                      <a:rPr lang="en-US" sz="1400" b="1" dirty="0" smtClean="0"/>
                      <a:t>Members   39.36 min          </a:t>
                    </a:r>
                  </a:p>
                </c:rich>
              </c:tx>
              <c:spPr/>
              <c:showVal val="1"/>
              <c:showCatName val="1"/>
            </c:dLbl>
            <c:dLbl>
              <c:idx val="2"/>
              <c:layout>
                <c:manualLayout>
                  <c:x val="0.24190564995165101"/>
                  <c:y val="0.22003469905244899"/>
                </c:manualLayout>
              </c:layout>
              <c:tx>
                <c:rich>
                  <a:bodyPr/>
                  <a:lstStyle/>
                  <a:p>
                    <a:pPr>
                      <a:defRPr sz="1600" b="1"/>
                    </a:pPr>
                    <a:r>
                      <a:rPr lang="en-US" sz="1600" b="1" dirty="0"/>
                      <a:t>Average Overall, </a:t>
                    </a:r>
                    <a:endParaRPr lang="en-US" sz="1600" b="1" dirty="0" smtClean="0"/>
                  </a:p>
                  <a:p>
                    <a:pPr>
                      <a:defRPr sz="1600" b="1"/>
                    </a:pPr>
                    <a:r>
                      <a:rPr lang="en-US" sz="1600" b="1" dirty="0" smtClean="0"/>
                      <a:t>17.20 min</a:t>
                    </a:r>
                    <a:endParaRPr lang="en-US" sz="1600" b="1" dirty="0"/>
                  </a:p>
                </c:rich>
              </c:tx>
              <c:spPr/>
              <c:showVal val="1"/>
              <c:showCatName val="1"/>
            </c:dLbl>
            <c:showVal val="1"/>
            <c:showCatName val="1"/>
            <c:showLeaderLines val="1"/>
          </c:dLbls>
          <c:cat>
            <c:strRef>
              <c:f>'Average Trip Duration'!$E$4:$E$6</c:f>
              <c:strCache>
                <c:ptCount val="3"/>
                <c:pt idx="0">
                  <c:v>Average Members</c:v>
                </c:pt>
                <c:pt idx="1">
                  <c:v>Average Casual</c:v>
                </c:pt>
                <c:pt idx="2">
                  <c:v>Average Overall</c:v>
                </c:pt>
              </c:strCache>
            </c:strRef>
          </c:cat>
          <c:val>
            <c:numRef>
              <c:f>'Average Trip Duration'!$F$4:$F$6</c:f>
              <c:numCache>
                <c:formatCode>0.00</c:formatCode>
                <c:ptCount val="3"/>
                <c:pt idx="0">
                  <c:v>11.6172121</c:v>
                </c:pt>
                <c:pt idx="1">
                  <c:v>39.359053879999998</c:v>
                </c:pt>
                <c:pt idx="2">
                  <c:v>17.197999859999999</c:v>
                </c:pt>
              </c:numCache>
            </c:numRef>
          </c:val>
        </c:ser>
        <c:dLbls>
          <c:showVal val="1"/>
          <c:showCatName val="1"/>
        </c:dLbls>
        <c:firstSliceAng val="0"/>
      </c:pieChart>
    </c:plotArea>
    <c:plotVisOnly val="1"/>
    <c:dispBlanksAs val="zero"/>
  </c:chart>
  <c:spPr>
    <a:solidFill>
      <a:schemeClr val="tx1"/>
    </a:solidFill>
  </c:spPr>
  <c:externalData r:id="rId1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0.01961</cdr:x>
      <cdr:y>0.1038</cdr:y>
    </cdr:from>
    <cdr:to>
      <cdr:x>0.2451</cdr:x>
      <cdr:y>0.36619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52400" y="435015"/>
          <a:ext cx="1752600" cy="109970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2800" dirty="0" smtClean="0"/>
            <a:t>18,000 members</a:t>
          </a:r>
          <a:endParaRPr lang="en-US" sz="2800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0.15873</cdr:x>
      <cdr:y>0.62712</cdr:y>
    </cdr:from>
    <cdr:to>
      <cdr:x>0.26984</cdr:x>
      <cdr:y>0.80569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62000" y="2819399"/>
          <a:ext cx="533394" cy="80281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US" sz="1600" dirty="0">
            <a:solidFill>
              <a:srgbClr val="FF0000"/>
            </a:solidFill>
          </a:endParaRPr>
        </a:p>
      </cdr:txBody>
    </cdr:sp>
  </cdr:relSizeAnchor>
  <cdr:relSizeAnchor xmlns:cdr="http://schemas.openxmlformats.org/drawingml/2006/chartDrawing">
    <cdr:from>
      <cdr:x>0.32407</cdr:x>
      <cdr:y>0.13006</cdr:y>
    </cdr:from>
    <cdr:to>
      <cdr:x>0.43519</cdr:x>
      <cdr:y>0.30347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2667000" y="68580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3200" dirty="0" smtClean="0"/>
            <a:t>24%</a:t>
          </a:r>
          <a:endParaRPr lang="en-US" sz="3200" dirty="0"/>
        </a:p>
      </cdr:txBody>
    </cdr:sp>
  </cdr:relSizeAnchor>
  <cdr:relSizeAnchor xmlns:cdr="http://schemas.openxmlformats.org/drawingml/2006/chartDrawing">
    <cdr:from>
      <cdr:x>0.44444</cdr:x>
      <cdr:y>0.47688</cdr:y>
    </cdr:from>
    <cdr:to>
      <cdr:x>0.55556</cdr:x>
      <cdr:y>0.65029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3657600" y="251460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US" sz="1100" dirty="0"/>
        </a:p>
      </cdr:txBody>
    </cdr:sp>
  </cdr:relSizeAnchor>
  <cdr:relSizeAnchor xmlns:cdr="http://schemas.openxmlformats.org/drawingml/2006/chartDrawing">
    <cdr:from>
      <cdr:x>0.47222</cdr:x>
      <cdr:y>0.37572</cdr:y>
    </cdr:from>
    <cdr:to>
      <cdr:x>0.58333</cdr:x>
      <cdr:y>0.54913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3886200" y="198120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3200" dirty="0" smtClean="0"/>
            <a:t>76%</a:t>
          </a:r>
          <a:endParaRPr lang="en-US" sz="3200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B3F05F-8EAD-4CCE-A1F9-C6EEF95D5AA8}" type="datetimeFigureOut">
              <a:rPr lang="en-US" smtClean="0"/>
              <a:pPr/>
              <a:t>10/17/2012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DD5F32-B928-41DF-94C9-E3E5DBD6915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6574808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705AD6-73CB-444F-B6AC-4B2A43C6E1B5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0405701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Full report</a:t>
            </a:r>
            <a:r>
              <a:rPr lang="en-US" baseline="0" dirty="0" smtClean="0"/>
              <a:t> available on CapitalBikeshare.com, data page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C0D18E-4054-4711-AE8F-024B885D4ECA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Full report</a:t>
            </a:r>
            <a:r>
              <a:rPr lang="en-US" baseline="0" dirty="0" smtClean="0"/>
              <a:t> available on CapitalBikeshare.com, data page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C0D18E-4054-4711-AE8F-024B885D4ECA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Full report</a:t>
            </a:r>
            <a:r>
              <a:rPr lang="en-US" baseline="0" dirty="0" smtClean="0"/>
              <a:t> available on CapitalBikeshare.com, data page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C0D18E-4054-4711-AE8F-024B885D4ECA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Full report</a:t>
            </a:r>
            <a:r>
              <a:rPr lang="en-US" baseline="0" dirty="0" smtClean="0"/>
              <a:t> available on CapitalBikeshare.com, data page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C0D18E-4054-4711-AE8F-024B885D4ECA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Full report</a:t>
            </a:r>
            <a:r>
              <a:rPr lang="en-US" baseline="0" dirty="0" smtClean="0"/>
              <a:t> available on CapitalBikeshare.com, data page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C0D18E-4054-4711-AE8F-024B885D4ECA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Full report</a:t>
            </a:r>
            <a:r>
              <a:rPr lang="en-US" baseline="0" dirty="0" smtClean="0"/>
              <a:t> available on CapitalBikeshare.com, data page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C0D18E-4054-4711-AE8F-024B885D4ECA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Full report</a:t>
            </a:r>
            <a:r>
              <a:rPr lang="en-US" baseline="0" dirty="0" smtClean="0"/>
              <a:t> available on CapitalBikeshare.com, data page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C0D18E-4054-4711-AE8F-024B885D4ECA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Full report</a:t>
            </a:r>
            <a:r>
              <a:rPr lang="en-US" baseline="0" dirty="0" smtClean="0"/>
              <a:t> available on CapitalBikeshare.com, data page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C0D18E-4054-4711-AE8F-024B885D4ECA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Full report</a:t>
            </a:r>
            <a:r>
              <a:rPr lang="en-US" baseline="0" dirty="0" smtClean="0"/>
              <a:t> available on CapitalBikeshare.com, data page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C0D18E-4054-4711-AE8F-024B885D4ECA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Full report</a:t>
            </a:r>
            <a:r>
              <a:rPr lang="en-US" baseline="0" dirty="0" smtClean="0"/>
              <a:t> available on CapitalBikeshare.com, data page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C0D18E-4054-4711-AE8F-024B885D4ECA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Full report</a:t>
            </a:r>
            <a:r>
              <a:rPr lang="en-US" baseline="0" dirty="0" smtClean="0"/>
              <a:t> available on CapitalBikeshare.com, data page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C0D18E-4054-4711-AE8F-024B885D4ECA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Full report</a:t>
            </a:r>
            <a:r>
              <a:rPr lang="en-US" baseline="0" dirty="0" smtClean="0"/>
              <a:t> available on CapitalBikeshare.com, data page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C0D18E-4054-4711-AE8F-024B885D4ECA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Full report</a:t>
            </a:r>
            <a:r>
              <a:rPr lang="en-US" baseline="0" dirty="0" smtClean="0"/>
              <a:t> available on CapitalBikeshare.com, data page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C0D18E-4054-4711-AE8F-024B885D4ECA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68937-F236-4CC6-9A16-69772BFC9FF2}" type="datetimeFigureOut">
              <a:rPr lang="en-US" smtClean="0"/>
              <a:pPr/>
              <a:t>10/17/2012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AA61F-5665-43FA-B459-C8D20FA7A9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68937-F236-4CC6-9A16-69772BFC9FF2}" type="datetimeFigureOut">
              <a:rPr lang="en-US" smtClean="0"/>
              <a:pPr/>
              <a:t>10/17/2012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AA61F-5665-43FA-B459-C8D20FA7A9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68937-F236-4CC6-9A16-69772BFC9FF2}" type="datetimeFigureOut">
              <a:rPr lang="en-US" smtClean="0"/>
              <a:pPr/>
              <a:t>10/17/2012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AA61F-5665-43FA-B459-C8D20FA7A9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68937-F236-4CC6-9A16-69772BFC9FF2}" type="datetimeFigureOut">
              <a:rPr lang="en-US" smtClean="0"/>
              <a:pPr/>
              <a:t>10/17/2012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AA61F-5665-43FA-B459-C8D20FA7A9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68937-F236-4CC6-9A16-69772BFC9FF2}" type="datetimeFigureOut">
              <a:rPr lang="en-US" smtClean="0"/>
              <a:pPr/>
              <a:t>10/17/2012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AA61F-5665-43FA-B459-C8D20FA7A9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68937-F236-4CC6-9A16-69772BFC9FF2}" type="datetimeFigureOut">
              <a:rPr lang="en-US" smtClean="0"/>
              <a:pPr/>
              <a:t>10/17/2012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AA61F-5665-43FA-B459-C8D20FA7A9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68937-F236-4CC6-9A16-69772BFC9FF2}" type="datetimeFigureOut">
              <a:rPr lang="en-US" smtClean="0"/>
              <a:pPr/>
              <a:t>10/17/2012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AA61F-5665-43FA-B459-C8D20FA7A9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68937-F236-4CC6-9A16-69772BFC9FF2}" type="datetimeFigureOut">
              <a:rPr lang="en-US" smtClean="0"/>
              <a:pPr/>
              <a:t>10/17/2012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AA61F-5665-43FA-B459-C8D20FA7A9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68937-F236-4CC6-9A16-69772BFC9FF2}" type="datetimeFigureOut">
              <a:rPr lang="en-US" smtClean="0"/>
              <a:pPr/>
              <a:t>10/17/2012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AA61F-5665-43FA-B459-C8D20FA7A9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68937-F236-4CC6-9A16-69772BFC9FF2}" type="datetimeFigureOut">
              <a:rPr lang="en-US" smtClean="0"/>
              <a:pPr/>
              <a:t>10/17/2012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AA61F-5665-43FA-B459-C8D20FA7A9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68937-F236-4CC6-9A16-69772BFC9FF2}" type="datetimeFigureOut">
              <a:rPr lang="en-US" smtClean="0"/>
              <a:pPr/>
              <a:t>10/17/2012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AA61F-5665-43FA-B459-C8D20FA7A9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468937-F236-4CC6-9A16-69772BFC9FF2}" type="datetimeFigureOut">
              <a:rPr lang="en-US" smtClean="0"/>
              <a:pPr/>
              <a:t>10/17/2012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9AA61F-5665-43FA-B459-C8D20FA7A91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5808"/>
            <a:ext cx="9144000" cy="6923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24000"/>
            <a:ext cx="7772400" cy="1470025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Capital </a:t>
            </a:r>
            <a:r>
              <a:rPr lang="en-US" dirty="0" err="1" smtClean="0">
                <a:solidFill>
                  <a:srgbClr val="FF0000"/>
                </a:solidFill>
              </a:rPr>
              <a:t>Bikeshare</a:t>
            </a:r>
            <a:r>
              <a:rPr lang="en-US" dirty="0" smtClean="0">
                <a:solidFill>
                  <a:srgbClr val="FF0000"/>
                </a:solidFill>
              </a:rPr>
              <a:t/>
            </a:r>
            <a:br>
              <a:rPr lang="en-US" dirty="0" smtClean="0">
                <a:solidFill>
                  <a:srgbClr val="FF0000"/>
                </a:solidFill>
              </a:rPr>
            </a:br>
            <a:r>
              <a:rPr lang="en-US" sz="2200" dirty="0" smtClean="0">
                <a:solidFill>
                  <a:srgbClr val="FF0000"/>
                </a:solidFill>
              </a:rPr>
              <a:t>National Capital Region Transportation Planning Board</a:t>
            </a:r>
            <a:endParaRPr lang="en-US" sz="2200" dirty="0">
              <a:solidFill>
                <a:srgbClr val="FF0000"/>
              </a:solidFill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705600" cy="17526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chemeClr val="tx1"/>
                </a:solidFill>
              </a:rPr>
              <a:t>Jim Sebastian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District Department of Transportation</a:t>
            </a: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0392"/>
            <a:ext cx="9144000" cy="6923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62000" y="990601"/>
            <a:ext cx="7696200" cy="1066800"/>
          </a:xfrm>
        </p:spPr>
        <p:txBody>
          <a:bodyPr>
            <a:normAutofit/>
          </a:bodyPr>
          <a:lstStyle/>
          <a:p>
            <a:r>
              <a:rPr lang="en-US" sz="4000" dirty="0" smtClean="0">
                <a:solidFill>
                  <a:srgbClr val="FF0000"/>
                </a:solidFill>
              </a:rPr>
              <a:t>What is Capital Bikeshare?</a:t>
            </a:r>
            <a:endParaRPr lang="en-US" sz="4000" dirty="0">
              <a:solidFill>
                <a:srgbClr val="FF0000"/>
              </a:solidFill>
            </a:endParaRPr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533400" y="2057400"/>
            <a:ext cx="6858000" cy="3810000"/>
          </a:xfrm>
        </p:spPr>
        <p:txBody>
          <a:bodyPr>
            <a:normAutofit fontScale="25000" lnSpcReduction="20000"/>
          </a:bodyPr>
          <a:lstStyle/>
          <a:p>
            <a:pPr marL="342900" lvl="0" indent="-342900" algn="l">
              <a:lnSpc>
                <a:spcPts val="2000"/>
              </a:lnSpc>
              <a:spcBef>
                <a:spcPts val="0"/>
              </a:spcBef>
              <a:buSzPct val="100000"/>
              <a:buFont typeface="Arial" pitchFamily="34" charset="0"/>
              <a:buChar char="•"/>
            </a:pPr>
            <a:r>
              <a:rPr lang="en-US" sz="8000" b="1" dirty="0" smtClean="0">
                <a:solidFill>
                  <a:schemeClr val="tx1"/>
                </a:solidFill>
                <a:latin typeface="Calibri" pitchFamily="34" charset="0"/>
              </a:rPr>
              <a:t>A regional bike transit system between the D.C., Arlington County, and the City of Alexandria governments.</a:t>
            </a:r>
          </a:p>
          <a:p>
            <a:pPr marL="342900" lvl="0" indent="-342900" algn="l">
              <a:lnSpc>
                <a:spcPts val="2000"/>
              </a:lnSpc>
              <a:spcBef>
                <a:spcPts val="0"/>
              </a:spcBef>
              <a:buSzPct val="100000"/>
              <a:buFont typeface="Arial" pitchFamily="34" charset="0"/>
              <a:buChar char="•"/>
            </a:pPr>
            <a:endParaRPr lang="en-US" sz="8000" b="1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342900" lvl="0" indent="-342900" algn="l">
              <a:lnSpc>
                <a:spcPts val="2000"/>
              </a:lnSpc>
              <a:spcBef>
                <a:spcPts val="0"/>
              </a:spcBef>
              <a:buSzPct val="100000"/>
              <a:buFont typeface="Arial" pitchFamily="34" charset="0"/>
              <a:buChar char="•"/>
            </a:pPr>
            <a:r>
              <a:rPr lang="en-US" sz="8000" b="1" dirty="0" smtClean="0">
                <a:solidFill>
                  <a:schemeClr val="tx1"/>
                </a:solidFill>
                <a:latin typeface="Calibri" pitchFamily="34" charset="0"/>
              </a:rPr>
              <a:t>1600 bikes at 190 solar-powered docking stations</a:t>
            </a:r>
          </a:p>
          <a:p>
            <a:pPr marL="342900" lvl="0" indent="-342900" algn="l">
              <a:lnSpc>
                <a:spcPts val="2000"/>
              </a:lnSpc>
              <a:spcBef>
                <a:spcPts val="0"/>
              </a:spcBef>
              <a:buSzPct val="100000"/>
              <a:buFont typeface="Arial" pitchFamily="34" charset="0"/>
              <a:buChar char="•"/>
            </a:pPr>
            <a:endParaRPr lang="en-US" sz="8000" b="1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342900" lvl="0" indent="-342900" algn="l">
              <a:lnSpc>
                <a:spcPts val="2000"/>
              </a:lnSpc>
              <a:spcBef>
                <a:spcPts val="0"/>
              </a:spcBef>
              <a:buSzPct val="100000"/>
              <a:buFont typeface="Arial" pitchFamily="34" charset="0"/>
              <a:buChar char="•"/>
            </a:pPr>
            <a:r>
              <a:rPr lang="en-US" sz="8000" b="1" dirty="0" smtClean="0">
                <a:solidFill>
                  <a:schemeClr val="tx1"/>
                </a:solidFill>
                <a:latin typeface="Calibri" pitchFamily="34" charset="0"/>
              </a:rPr>
              <a:t>Launched on September 20</a:t>
            </a:r>
            <a:r>
              <a:rPr lang="en-US" sz="8000" b="1" baseline="30000" dirty="0" smtClean="0">
                <a:solidFill>
                  <a:schemeClr val="tx1"/>
                </a:solidFill>
                <a:latin typeface="Calibri" pitchFamily="34" charset="0"/>
              </a:rPr>
              <a:t>th</a:t>
            </a:r>
            <a:r>
              <a:rPr lang="en-US" sz="8000" b="1" dirty="0" smtClean="0">
                <a:solidFill>
                  <a:schemeClr val="tx1"/>
                </a:solidFill>
                <a:latin typeface="Calibri" pitchFamily="34" charset="0"/>
              </a:rPr>
              <a:t>, 2010.</a:t>
            </a:r>
          </a:p>
          <a:p>
            <a:pPr marL="342900" lvl="0" indent="-342900" algn="l">
              <a:lnSpc>
                <a:spcPts val="2000"/>
              </a:lnSpc>
              <a:spcBef>
                <a:spcPts val="0"/>
              </a:spcBef>
              <a:buSzPct val="100000"/>
              <a:buFont typeface="Arial" pitchFamily="34" charset="0"/>
              <a:buChar char="•"/>
            </a:pPr>
            <a:endParaRPr lang="en-US" sz="8000" b="1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  <a:p>
            <a:pPr marL="342900" lvl="0" indent="-342900" algn="l">
              <a:lnSpc>
                <a:spcPts val="2000"/>
              </a:lnSpc>
              <a:spcBef>
                <a:spcPts val="0"/>
              </a:spcBef>
              <a:buSzPct val="100000"/>
              <a:buFont typeface="Arial" pitchFamily="34" charset="0"/>
              <a:buChar char="•"/>
            </a:pPr>
            <a:r>
              <a:rPr lang="en-US" sz="8000" b="1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Bike Transit.  Not the same as bike rental.  </a:t>
            </a:r>
          </a:p>
          <a:p>
            <a:pPr marL="342900" lvl="0" indent="-342900" algn="l">
              <a:lnSpc>
                <a:spcPts val="2000"/>
              </a:lnSpc>
              <a:spcBef>
                <a:spcPts val="0"/>
              </a:spcBef>
              <a:buSzPct val="100000"/>
              <a:buFont typeface="Arial" pitchFamily="34" charset="0"/>
              <a:buChar char="•"/>
            </a:pPr>
            <a:endParaRPr lang="en-US" sz="8000" b="1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  <a:p>
            <a:pPr marL="342900" lvl="0" indent="-342900" algn="l">
              <a:lnSpc>
                <a:spcPts val="2000"/>
              </a:lnSpc>
              <a:spcBef>
                <a:spcPts val="0"/>
              </a:spcBef>
              <a:buSzPct val="100000"/>
              <a:buFont typeface="Arial" pitchFamily="34" charset="0"/>
              <a:buChar char="•"/>
            </a:pPr>
            <a:r>
              <a:rPr lang="en-US" sz="8000" b="1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Designed for relatively short trip, one-way trips.</a:t>
            </a:r>
            <a:br>
              <a:rPr lang="en-US" sz="8000" b="1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</a:br>
            <a:endParaRPr lang="en-US" sz="8000" b="1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  <a:p>
            <a:pPr marL="342900" lvl="0" indent="-342900" algn="l">
              <a:lnSpc>
                <a:spcPts val="2000"/>
              </a:lnSpc>
              <a:spcBef>
                <a:spcPts val="0"/>
              </a:spcBef>
              <a:buSzPct val="100000"/>
              <a:buFont typeface="Arial" pitchFamily="34" charset="0"/>
              <a:buChar char="•"/>
            </a:pPr>
            <a:r>
              <a:rPr lang="en-US" sz="8000" b="1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Complements other transport modes.</a:t>
            </a:r>
          </a:p>
          <a:p>
            <a:pPr marL="342900" lvl="0" indent="-342900" algn="l">
              <a:lnSpc>
                <a:spcPts val="2000"/>
              </a:lnSpc>
              <a:spcBef>
                <a:spcPts val="0"/>
              </a:spcBef>
              <a:buSzPct val="100000"/>
              <a:buFont typeface="Arial" pitchFamily="34" charset="0"/>
              <a:buChar char="•"/>
            </a:pPr>
            <a:endParaRPr lang="en-US" sz="8000" b="1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  <a:p>
            <a:pPr lvl="0" algn="l">
              <a:lnSpc>
                <a:spcPts val="2000"/>
              </a:lnSpc>
              <a:spcBef>
                <a:spcPts val="0"/>
              </a:spcBef>
              <a:buSzPct val="100000"/>
            </a:pPr>
            <a:endParaRPr lang="en-US" sz="7200" b="1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  <a:p>
            <a:endParaRPr lang="en-US" dirty="0"/>
          </a:p>
        </p:txBody>
      </p:sp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35842" name="Picture 2" descr="C:\Documents and Settings\cholben\Desktop\5011367949_248701e44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00800" y="2590799"/>
            <a:ext cx="2514600" cy="37756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5808"/>
            <a:ext cx="9144000" cy="6923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685800" y="1066800"/>
            <a:ext cx="7772400" cy="1470025"/>
          </a:xfrm>
        </p:spPr>
        <p:txBody>
          <a:bodyPr>
            <a:normAutofit/>
          </a:bodyPr>
          <a:lstStyle/>
          <a:p>
            <a:r>
              <a:rPr lang="en-US" sz="4000" dirty="0" smtClean="0">
                <a:solidFill>
                  <a:srgbClr val="FF0000"/>
                </a:solidFill>
              </a:rPr>
              <a:t>Who is Capital Bikeshare?</a:t>
            </a:r>
            <a:endParaRPr lang="en-US" sz="4000" dirty="0">
              <a:solidFill>
                <a:srgbClr val="FF0000"/>
              </a:solidFill>
            </a:endParaRPr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457200" y="2133600"/>
            <a:ext cx="7696200" cy="3733800"/>
          </a:xfrm>
        </p:spPr>
        <p:txBody>
          <a:bodyPr>
            <a:noAutofit/>
          </a:bodyPr>
          <a:lstStyle/>
          <a:p>
            <a:pPr marL="342900" lvl="0" indent="-342900" algn="l">
              <a:spcBef>
                <a:spcPts val="0"/>
              </a:spcBef>
              <a:spcAft>
                <a:spcPts val="600"/>
              </a:spcAft>
              <a:buSzPct val="100000"/>
              <a:buFont typeface="Arial" pitchFamily="34" charset="0"/>
              <a:buChar char="•"/>
            </a:pPr>
            <a:r>
              <a:rPr lang="en-US" sz="2000" b="1" dirty="0" smtClean="0">
                <a:solidFill>
                  <a:schemeClr val="tx1"/>
                </a:solidFill>
                <a:latin typeface="Calibri" pitchFamily="34" charset="0"/>
              </a:rPr>
              <a:t>Originally started with Arlington RFP/contract</a:t>
            </a:r>
          </a:p>
          <a:p>
            <a:pPr marL="342900" lvl="0" indent="-342900" algn="l">
              <a:spcBef>
                <a:spcPts val="0"/>
              </a:spcBef>
              <a:spcAft>
                <a:spcPts val="600"/>
              </a:spcAft>
              <a:buSzPct val="100000"/>
              <a:buFont typeface="Arial" pitchFamily="34" charset="0"/>
              <a:buChar char="•"/>
            </a:pPr>
            <a:r>
              <a:rPr lang="en-US" sz="2000" b="1" dirty="0" smtClean="0">
                <a:solidFill>
                  <a:schemeClr val="tx1"/>
                </a:solidFill>
                <a:latin typeface="Calibri" pitchFamily="34" charset="0"/>
              </a:rPr>
              <a:t>DC utilized COG rider clause </a:t>
            </a:r>
          </a:p>
          <a:p>
            <a:pPr marL="342900" lvl="0" indent="-342900" algn="l">
              <a:spcBef>
                <a:spcPts val="0"/>
              </a:spcBef>
              <a:spcAft>
                <a:spcPts val="600"/>
              </a:spcAft>
              <a:buSzPct val="100000"/>
              <a:buFont typeface="Arial" pitchFamily="34" charset="0"/>
              <a:buChar char="•"/>
            </a:pPr>
            <a:r>
              <a:rPr lang="en-US" sz="2000" b="1" dirty="0" smtClean="0">
                <a:solidFill>
                  <a:schemeClr val="tx1"/>
                </a:solidFill>
                <a:latin typeface="Calibri" pitchFamily="34" charset="0"/>
              </a:rPr>
              <a:t>City of Alexandria joined in September 2012</a:t>
            </a:r>
          </a:p>
          <a:p>
            <a:pPr marL="342900" lvl="0" indent="-342900" algn="l">
              <a:spcBef>
                <a:spcPts val="0"/>
              </a:spcBef>
              <a:spcAft>
                <a:spcPts val="600"/>
              </a:spcAft>
              <a:buSzPct val="100000"/>
              <a:buFont typeface="Arial" pitchFamily="34" charset="0"/>
              <a:buChar char="•"/>
            </a:pPr>
            <a:r>
              <a:rPr lang="en-US" sz="2000" b="1" dirty="0" smtClean="0">
                <a:solidFill>
                  <a:schemeClr val="tx1"/>
                </a:solidFill>
                <a:latin typeface="Calibri" pitchFamily="34" charset="0"/>
              </a:rPr>
              <a:t>Montgomery County and the City of Rockville are planning to join the system in Spring 2013 </a:t>
            </a:r>
          </a:p>
          <a:p>
            <a:pPr marL="342900" lvl="0" indent="-342900" algn="l">
              <a:spcBef>
                <a:spcPts val="0"/>
              </a:spcBef>
              <a:spcAft>
                <a:spcPts val="600"/>
              </a:spcAft>
              <a:buSzPct val="100000"/>
              <a:buFont typeface="Arial" pitchFamily="34" charset="0"/>
              <a:buChar char="•"/>
            </a:pPr>
            <a:r>
              <a:rPr lang="en-US" sz="2000" b="1" dirty="0" smtClean="0">
                <a:solidFill>
                  <a:schemeClr val="tx1"/>
                </a:solidFill>
                <a:latin typeface="Calibri" pitchFamily="34" charset="0"/>
              </a:rPr>
              <a:t>City of College Park and UMD have funding in place to join the system as well</a:t>
            </a:r>
          </a:p>
          <a:p>
            <a:pPr marL="342900" lvl="0" indent="-342900" algn="l">
              <a:spcBef>
                <a:spcPts val="0"/>
              </a:spcBef>
              <a:spcAft>
                <a:spcPts val="600"/>
              </a:spcAft>
              <a:buSzPct val="100000"/>
              <a:buFont typeface="Arial" pitchFamily="34" charset="0"/>
              <a:buChar char="•"/>
            </a:pPr>
            <a:r>
              <a:rPr lang="en-US" sz="2000" b="1" dirty="0" smtClean="0">
                <a:solidFill>
                  <a:schemeClr val="tx1"/>
                </a:solidFill>
                <a:latin typeface="Calibri" pitchFamily="34" charset="0"/>
              </a:rPr>
              <a:t>Other interest has come from Fairfax County, Reston, Hyattsville, Mount Rainier, and Frederick, MD</a:t>
            </a:r>
          </a:p>
          <a:p>
            <a:pPr marL="342900" lvl="0" indent="-342900" algn="l">
              <a:lnSpc>
                <a:spcPts val="2000"/>
              </a:lnSpc>
              <a:spcBef>
                <a:spcPts val="0"/>
              </a:spcBef>
              <a:buSzPct val="100000"/>
            </a:pPr>
            <a:endParaRPr lang="en-US" sz="180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342900" lvl="0" indent="-342900" algn="l">
              <a:lnSpc>
                <a:spcPts val="2000"/>
              </a:lnSpc>
              <a:spcBef>
                <a:spcPts val="0"/>
              </a:spcBef>
              <a:buSzPct val="100000"/>
              <a:buFont typeface="Arial" pitchFamily="34" charset="0"/>
              <a:buChar char="•"/>
            </a:pPr>
            <a:endParaRPr lang="en-US" sz="180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342900" lvl="0" indent="-342900" algn="l">
              <a:lnSpc>
                <a:spcPts val="2000"/>
              </a:lnSpc>
              <a:spcBef>
                <a:spcPts val="0"/>
              </a:spcBef>
              <a:buSzPct val="100000"/>
              <a:buFont typeface="Arial" pitchFamily="34" charset="0"/>
              <a:buChar char="•"/>
            </a:pPr>
            <a:endParaRPr lang="en-US" sz="1800" dirty="0" smtClean="0">
              <a:solidFill>
                <a:schemeClr val="tx1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5808"/>
            <a:ext cx="9144000" cy="6923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685800" y="1066800"/>
            <a:ext cx="7772400" cy="1470025"/>
          </a:xfrm>
        </p:spPr>
        <p:txBody>
          <a:bodyPr>
            <a:normAutofit/>
          </a:bodyPr>
          <a:lstStyle/>
          <a:p>
            <a:endParaRPr lang="en-US" sz="4000" dirty="0">
              <a:solidFill>
                <a:srgbClr val="FF0000"/>
              </a:solidFill>
            </a:endParaRP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4" cstate="print"/>
          <a:srcRect l="19280" t="20339" r="20551" b="7847"/>
          <a:stretch>
            <a:fillRect/>
          </a:stretch>
        </p:blipFill>
        <p:spPr bwMode="auto">
          <a:xfrm>
            <a:off x="685800" y="1066800"/>
            <a:ext cx="7848600" cy="5269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5105400" y="22098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DC -138 Stations</a:t>
            </a:r>
            <a:endParaRPr lang="en-US" sz="24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4191000" y="5486400"/>
            <a:ext cx="3276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Alexandria - 8 Stations</a:t>
            </a:r>
            <a:endParaRPr lang="en-US" sz="24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1524000" y="4038600"/>
            <a:ext cx="1828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Arlington – </a:t>
            </a:r>
          </a:p>
          <a:p>
            <a:r>
              <a:rPr lang="en-US" sz="2400" b="1" dirty="0" smtClean="0"/>
              <a:t>44 Stations</a:t>
            </a:r>
            <a:endParaRPr 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923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457200" y="914400"/>
            <a:ext cx="4343400" cy="1371600"/>
          </a:xfrm>
        </p:spPr>
        <p:txBody>
          <a:bodyPr>
            <a:normAutofit/>
          </a:bodyPr>
          <a:lstStyle/>
          <a:p>
            <a:r>
              <a:rPr lang="en-US" sz="4000" dirty="0" smtClean="0">
                <a:solidFill>
                  <a:srgbClr val="FF0000"/>
                </a:solidFill>
              </a:rPr>
              <a:t>Data</a:t>
            </a:r>
            <a:endParaRPr lang="en-US" sz="4000" dirty="0">
              <a:solidFill>
                <a:srgbClr val="FF0000"/>
              </a:solidFill>
            </a:endParaRPr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685800" y="2286000"/>
            <a:ext cx="7086600" cy="3352800"/>
          </a:xfrm>
        </p:spPr>
        <p:txBody>
          <a:bodyPr>
            <a:normAutofit/>
          </a:bodyPr>
          <a:lstStyle/>
          <a:p>
            <a:pPr algn="l">
              <a:buFont typeface="Arial" pitchFamily="34" charset="0"/>
              <a:buChar char="•"/>
            </a:pPr>
            <a:endParaRPr lang="en-US" dirty="0"/>
          </a:p>
        </p:txBody>
      </p:sp>
      <p:graphicFrame>
        <p:nvGraphicFramePr>
          <p:cNvPr id="6" name="Chart 5"/>
          <p:cNvGraphicFramePr/>
          <p:nvPr/>
        </p:nvGraphicFramePr>
        <p:xfrm>
          <a:off x="0" y="2133600"/>
          <a:ext cx="9144000" cy="381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4812175" y="1219200"/>
            <a:ext cx="3657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Over 3 million trips so far</a:t>
            </a:r>
          </a:p>
          <a:p>
            <a:endParaRPr lang="en-US" dirty="0" smtClean="0"/>
          </a:p>
          <a:p>
            <a:r>
              <a:rPr lang="en-US" dirty="0" smtClean="0"/>
              <a:t>200,000 trips/month summer 2012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923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533400" y="838200"/>
            <a:ext cx="7772400" cy="1470025"/>
          </a:xfrm>
        </p:spPr>
        <p:txBody>
          <a:bodyPr>
            <a:normAutofit/>
          </a:bodyPr>
          <a:lstStyle/>
          <a:p>
            <a:r>
              <a:rPr lang="en-US" sz="4000" dirty="0" smtClean="0">
                <a:solidFill>
                  <a:srgbClr val="FF0000"/>
                </a:solidFill>
              </a:rPr>
              <a:t>Data</a:t>
            </a:r>
            <a:endParaRPr lang="en-US" sz="4000" dirty="0">
              <a:solidFill>
                <a:srgbClr val="FF0000"/>
              </a:solidFill>
            </a:endParaRPr>
          </a:p>
        </p:txBody>
      </p:sp>
      <p:graphicFrame>
        <p:nvGraphicFramePr>
          <p:cNvPr id="8" name="Chart 7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75826790"/>
              </p:ext>
            </p:extLst>
          </p:nvPr>
        </p:nvGraphicFramePr>
        <p:xfrm>
          <a:off x="990600" y="1905000"/>
          <a:ext cx="7772400" cy="4191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923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533400" y="762000"/>
            <a:ext cx="7772400" cy="1470025"/>
          </a:xfrm>
        </p:spPr>
        <p:txBody>
          <a:bodyPr>
            <a:normAutofit/>
          </a:bodyPr>
          <a:lstStyle/>
          <a:p>
            <a:r>
              <a:rPr lang="en-US" sz="4000" dirty="0" smtClean="0">
                <a:solidFill>
                  <a:srgbClr val="FF0000"/>
                </a:solidFill>
              </a:rPr>
              <a:t>Data</a:t>
            </a:r>
            <a:endParaRPr lang="en-US" sz="4000" dirty="0">
              <a:solidFill>
                <a:srgbClr val="FF0000"/>
              </a:solidFill>
            </a:endParaRPr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685800" y="2286000"/>
            <a:ext cx="7086600" cy="3352800"/>
          </a:xfrm>
        </p:spPr>
        <p:txBody>
          <a:bodyPr>
            <a:normAutofit/>
          </a:bodyPr>
          <a:lstStyle/>
          <a:p>
            <a:pPr algn="l">
              <a:buFont typeface="Arial" pitchFamily="34" charset="0"/>
              <a:buChar char="•"/>
            </a:pPr>
            <a:endParaRPr lang="en-US" dirty="0"/>
          </a:p>
        </p:txBody>
      </p:sp>
      <p:graphicFrame>
        <p:nvGraphicFramePr>
          <p:cNvPr id="10" name="Content Placeholder 4"/>
          <p:cNvGraphicFramePr>
            <a:graphicFrameLocks noGrp="1"/>
          </p:cNvGraphicFramePr>
          <p:nvPr>
            <p:ph idx="1"/>
          </p:nvPr>
        </p:nvGraphicFramePr>
        <p:xfrm>
          <a:off x="0" y="1752600"/>
          <a:ext cx="4800600" cy="4495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1" name="Chart 10"/>
          <p:cNvGraphicFramePr/>
          <p:nvPr/>
        </p:nvGraphicFramePr>
        <p:xfrm>
          <a:off x="4800600" y="1752600"/>
          <a:ext cx="4343400" cy="4495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6324600" y="5791200"/>
            <a:ext cx="2133600" cy="46166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Trip Length </a:t>
            </a:r>
            <a:endParaRPr lang="en-US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5808"/>
            <a:ext cx="9144000" cy="6923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1219200" y="914400"/>
            <a:ext cx="6477000" cy="914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Data (member survey)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81000" y="1752600"/>
            <a:ext cx="767715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sz="2800" dirty="0" smtClean="0"/>
              <a:t>80% said they bicycle more often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2800" dirty="0" smtClean="0"/>
              <a:t>40% said they drive less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2800" dirty="0" smtClean="0"/>
              <a:t>5 million VMT reduced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2800" dirty="0" smtClean="0"/>
              <a:t>$819/year saved per member ($15 million total) </a:t>
            </a:r>
            <a:endParaRPr lang="en-US" sz="28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3733799"/>
            <a:ext cx="3541395" cy="24290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106215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923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533400" y="121920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US" sz="4000" dirty="0" smtClean="0">
                <a:solidFill>
                  <a:srgbClr val="FF0000"/>
                </a:solidFill>
              </a:rPr>
              <a:t>Revenues and Expenses (O &amp; M)</a:t>
            </a:r>
            <a:br>
              <a:rPr lang="en-US" sz="4000" dirty="0" smtClean="0">
                <a:solidFill>
                  <a:srgbClr val="FF0000"/>
                </a:solidFill>
              </a:rPr>
            </a:br>
            <a:r>
              <a:rPr lang="en-US" sz="2700" dirty="0" smtClean="0">
                <a:solidFill>
                  <a:srgbClr val="FF0000"/>
                </a:solidFill>
              </a:rPr>
              <a:t>(DC only)</a:t>
            </a:r>
            <a:r>
              <a:rPr lang="en-US" sz="4000" dirty="0" smtClean="0">
                <a:solidFill>
                  <a:srgbClr val="FF0000"/>
                </a:solidFill>
              </a:rPr>
              <a:t/>
            </a:r>
            <a:br>
              <a:rPr lang="en-US" sz="4000" dirty="0" smtClean="0">
                <a:solidFill>
                  <a:srgbClr val="FF0000"/>
                </a:solidFill>
              </a:rPr>
            </a:br>
            <a:endParaRPr lang="en-US" sz="4000" dirty="0">
              <a:solidFill>
                <a:srgbClr val="FF0000"/>
              </a:solidFill>
            </a:endParaRP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1143000" y="4800600"/>
            <a:ext cx="6400800" cy="1066800"/>
          </a:xfrm>
        </p:spPr>
        <p:txBody>
          <a:bodyPr>
            <a:normAutofit/>
          </a:bodyPr>
          <a:lstStyle/>
          <a:p>
            <a:pPr marL="231775" indent="-231775" algn="l">
              <a:buFont typeface="Arial" pitchFamily="34" charset="0"/>
              <a:buChar char="•"/>
            </a:pPr>
            <a:r>
              <a:rPr lang="en-US" sz="1800" dirty="0" smtClean="0">
                <a:solidFill>
                  <a:schemeClr val="tx1"/>
                </a:solidFill>
              </a:rPr>
              <a:t>Does not include admin or capital costs </a:t>
            </a:r>
          </a:p>
          <a:p>
            <a:pPr marL="231775" indent="-231775" algn="l">
              <a:buFont typeface="Arial" pitchFamily="34" charset="0"/>
              <a:buChar char="•"/>
            </a:pPr>
            <a:r>
              <a:rPr lang="en-US" sz="1800" dirty="0" smtClean="0">
                <a:solidFill>
                  <a:schemeClr val="tx1"/>
                </a:solidFill>
              </a:rPr>
              <a:t>Does not include advertising – will have advertising starting Winter 2012/13</a:t>
            </a:r>
          </a:p>
          <a:p>
            <a:endParaRPr lang="en-US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766778181"/>
              </p:ext>
            </p:extLst>
          </p:nvPr>
        </p:nvGraphicFramePr>
        <p:xfrm>
          <a:off x="1143000" y="2362200"/>
          <a:ext cx="6629400" cy="21434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7350"/>
                <a:gridCol w="1657350"/>
                <a:gridCol w="1657350"/>
                <a:gridCol w="1657350"/>
              </a:tblGrid>
              <a:tr h="675461">
                <a:tc>
                  <a:txBody>
                    <a:bodyPr/>
                    <a:lstStyle/>
                    <a:p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Year 1 (2011)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Year  2 (2012)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Year 3</a:t>
                      </a:r>
                      <a:endParaRPr lang="en-US" sz="2000" dirty="0"/>
                    </a:p>
                  </a:txBody>
                  <a:tcPr/>
                </a:tc>
              </a:tr>
              <a:tr h="391339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Stations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100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140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190</a:t>
                      </a:r>
                      <a:endParaRPr lang="en-US" sz="2000" dirty="0"/>
                    </a:p>
                  </a:txBody>
                  <a:tcPr/>
                </a:tc>
              </a:tr>
              <a:tr h="391339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Expenses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$1.8 million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$3.5 million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$ 4.75 million</a:t>
                      </a:r>
                      <a:endParaRPr lang="en-US" sz="2000" dirty="0"/>
                    </a:p>
                  </a:txBody>
                  <a:tcPr/>
                </a:tc>
              </a:tr>
              <a:tr h="675461">
                <a:tc>
                  <a:txBody>
                    <a:bodyPr/>
                    <a:lstStyle/>
                    <a:p>
                      <a:r>
                        <a:rPr lang="en-US" sz="2000" i="0" dirty="0" smtClean="0"/>
                        <a:t>Revenues</a:t>
                      </a:r>
                      <a:endParaRPr lang="en-US" sz="2000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$2.1 million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$3.75 million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?</a:t>
                      </a:r>
                      <a:endParaRPr lang="en-US" sz="20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923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533400" y="121920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US" sz="4000" dirty="0" smtClean="0">
                <a:solidFill>
                  <a:srgbClr val="FF0000"/>
                </a:solidFill>
              </a:rPr>
              <a:t>Revenues and Expenses (O &amp; M)</a:t>
            </a:r>
            <a:br>
              <a:rPr lang="en-US" sz="4000" dirty="0" smtClean="0">
                <a:solidFill>
                  <a:srgbClr val="FF0000"/>
                </a:solidFill>
              </a:rPr>
            </a:br>
            <a:r>
              <a:rPr lang="en-US" sz="2700" dirty="0" smtClean="0">
                <a:solidFill>
                  <a:srgbClr val="FF0000"/>
                </a:solidFill>
              </a:rPr>
              <a:t>(Arlington only)</a:t>
            </a:r>
            <a:r>
              <a:rPr lang="en-US" sz="4000" dirty="0" smtClean="0">
                <a:solidFill>
                  <a:srgbClr val="FF0000"/>
                </a:solidFill>
              </a:rPr>
              <a:t/>
            </a:r>
            <a:br>
              <a:rPr lang="en-US" sz="4000" dirty="0" smtClean="0">
                <a:solidFill>
                  <a:srgbClr val="FF0000"/>
                </a:solidFill>
              </a:rPr>
            </a:br>
            <a:endParaRPr lang="en-US" sz="4000" dirty="0">
              <a:solidFill>
                <a:srgbClr val="FF0000"/>
              </a:solidFill>
            </a:endParaRP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1143000" y="4800600"/>
            <a:ext cx="6400800" cy="838200"/>
          </a:xfrm>
        </p:spPr>
        <p:txBody>
          <a:bodyPr>
            <a:normAutofit/>
          </a:bodyPr>
          <a:lstStyle/>
          <a:p>
            <a:pPr marL="231775" indent="-231775" algn="l">
              <a:buFont typeface="Arial" pitchFamily="34" charset="0"/>
              <a:buChar char="•"/>
            </a:pPr>
            <a:r>
              <a:rPr lang="en-US" sz="1800" dirty="0" smtClean="0">
                <a:solidFill>
                  <a:schemeClr val="tx1"/>
                </a:solidFill>
              </a:rPr>
              <a:t>Includes admin and marketing</a:t>
            </a:r>
          </a:p>
          <a:p>
            <a:pPr marL="231775" indent="-231775" algn="l">
              <a:buFont typeface="Arial" pitchFamily="34" charset="0"/>
              <a:buChar char="•"/>
            </a:pPr>
            <a:r>
              <a:rPr lang="en-US" sz="1800" dirty="0" smtClean="0">
                <a:solidFill>
                  <a:schemeClr val="tx1"/>
                </a:solidFill>
              </a:rPr>
              <a:t>Total cost recovery: FY11 = 46%, FY12 = 64%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841724222"/>
              </p:ext>
            </p:extLst>
          </p:nvPr>
        </p:nvGraphicFramePr>
        <p:xfrm>
          <a:off x="1143000" y="2362200"/>
          <a:ext cx="6629400" cy="21434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7350"/>
                <a:gridCol w="1657350"/>
                <a:gridCol w="1657350"/>
                <a:gridCol w="1657350"/>
              </a:tblGrid>
              <a:tr h="675461">
                <a:tc>
                  <a:txBody>
                    <a:bodyPr/>
                    <a:lstStyle/>
                    <a:p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Year 1 (2011)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Year  2 (2012)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Year 3</a:t>
                      </a:r>
                      <a:endParaRPr lang="en-US" sz="2000" dirty="0"/>
                    </a:p>
                  </a:txBody>
                  <a:tcPr/>
                </a:tc>
              </a:tr>
              <a:tr h="391339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Stations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18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41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75 +/-</a:t>
                      </a:r>
                      <a:endParaRPr lang="en-US" sz="2000" dirty="0"/>
                    </a:p>
                  </a:txBody>
                  <a:tcPr/>
                </a:tc>
              </a:tr>
              <a:tr h="391339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Expenses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$283,000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$643,000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?</a:t>
                      </a:r>
                      <a:endParaRPr lang="en-US" sz="2000" dirty="0"/>
                    </a:p>
                  </a:txBody>
                  <a:tcPr/>
                </a:tc>
              </a:tr>
              <a:tr h="675461">
                <a:tc>
                  <a:txBody>
                    <a:bodyPr/>
                    <a:lstStyle/>
                    <a:p>
                      <a:r>
                        <a:rPr lang="en-US" sz="2000" i="0" dirty="0" smtClean="0"/>
                        <a:t>Revenues</a:t>
                      </a:r>
                      <a:endParaRPr lang="en-US" sz="2000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$129,000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$411,000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?</a:t>
                      </a:r>
                      <a:endParaRPr lang="en-US" sz="20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123317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86592"/>
            <a:ext cx="9144000" cy="6923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685800" y="990600"/>
            <a:ext cx="7772400" cy="1470025"/>
          </a:xfrm>
        </p:spPr>
        <p:txBody>
          <a:bodyPr>
            <a:normAutofit/>
          </a:bodyPr>
          <a:lstStyle/>
          <a:p>
            <a:r>
              <a:rPr lang="en-US" sz="4000" dirty="0" smtClean="0">
                <a:solidFill>
                  <a:srgbClr val="FF0000"/>
                </a:solidFill>
              </a:rPr>
              <a:t>Keys to Regional Success </a:t>
            </a:r>
            <a:endParaRPr lang="en-US" sz="4000" dirty="0">
              <a:solidFill>
                <a:srgbClr val="FF0000"/>
              </a:solidFill>
            </a:endParaRPr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685800" y="2133600"/>
            <a:ext cx="7848600" cy="3124200"/>
          </a:xfrm>
        </p:spPr>
        <p:txBody>
          <a:bodyPr>
            <a:normAutofit/>
          </a:bodyPr>
          <a:lstStyle/>
          <a:p>
            <a:pPr marL="346075" indent="-346075" algn="l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US" sz="3600" dirty="0" smtClean="0">
                <a:solidFill>
                  <a:schemeClr val="tx1"/>
                </a:solidFill>
              </a:rPr>
              <a:t>Same vendor, pricing, branding</a:t>
            </a:r>
          </a:p>
          <a:p>
            <a:pPr marL="346075" indent="-346075" algn="l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US" sz="3600" dirty="0" smtClean="0">
                <a:solidFill>
                  <a:schemeClr val="tx1"/>
                </a:solidFill>
              </a:rPr>
              <a:t>Similar contracts – using the COG rider</a:t>
            </a:r>
          </a:p>
          <a:p>
            <a:pPr marL="346075" indent="-346075" algn="l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US" sz="3600" dirty="0" smtClean="0">
                <a:solidFill>
                  <a:schemeClr val="tx1"/>
                </a:solidFill>
              </a:rPr>
              <a:t>Weekly coordination meetings</a:t>
            </a:r>
          </a:p>
          <a:p>
            <a:pPr marL="346075" indent="-346075" algn="l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US" sz="3600" dirty="0" smtClean="0">
                <a:solidFill>
                  <a:schemeClr val="tx1"/>
                </a:solidFill>
              </a:rPr>
              <a:t>Same vision</a:t>
            </a:r>
          </a:p>
          <a:p>
            <a:pPr algn="l">
              <a:buFont typeface="Arial" pitchFamily="34" charset="0"/>
              <a:buChar char="•"/>
            </a:pP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81600" y="4343400"/>
            <a:ext cx="3657600" cy="211148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923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625" y="754224"/>
            <a:ext cx="6678375" cy="5265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335103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4" y="86592"/>
            <a:ext cx="9144000" cy="6923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533400" y="838200"/>
            <a:ext cx="7772400" cy="1470025"/>
          </a:xfrm>
        </p:spPr>
        <p:txBody>
          <a:bodyPr>
            <a:normAutofit/>
          </a:bodyPr>
          <a:lstStyle/>
          <a:p>
            <a:r>
              <a:rPr lang="en-US" sz="4000" dirty="0" smtClean="0">
                <a:solidFill>
                  <a:srgbClr val="FF0000"/>
                </a:solidFill>
              </a:rPr>
              <a:t>TIGER highlights </a:t>
            </a:r>
            <a:endParaRPr lang="en-US" sz="4000" dirty="0">
              <a:solidFill>
                <a:srgbClr val="FF0000"/>
              </a:solidFill>
            </a:endParaRPr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381000" y="1828800"/>
            <a:ext cx="7848600" cy="3124200"/>
          </a:xfrm>
        </p:spPr>
        <p:txBody>
          <a:bodyPr>
            <a:normAutofit/>
          </a:bodyPr>
          <a:lstStyle/>
          <a:p>
            <a:pPr marL="346075" indent="-346075" algn="l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US" dirty="0" smtClean="0">
                <a:solidFill>
                  <a:schemeClr val="tx1"/>
                </a:solidFill>
              </a:rPr>
              <a:t>$1.2 million in health care savings</a:t>
            </a:r>
          </a:p>
          <a:p>
            <a:pPr marL="346075" indent="-346075" algn="l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US" dirty="0" smtClean="0">
                <a:solidFill>
                  <a:schemeClr val="tx1"/>
                </a:solidFill>
              </a:rPr>
              <a:t>$154 million travel time savings</a:t>
            </a:r>
          </a:p>
          <a:p>
            <a:pPr marL="346075" indent="-346075" algn="l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US" dirty="0" smtClean="0">
                <a:solidFill>
                  <a:schemeClr val="tx1"/>
                </a:solidFill>
              </a:rPr>
              <a:t>$6.5 million in congestion reduction</a:t>
            </a:r>
          </a:p>
          <a:p>
            <a:pPr marL="346075" indent="-346075" algn="l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US" b="1" dirty="0" smtClean="0"/>
              <a:t>$146 million overall benefit</a:t>
            </a:r>
            <a:endParaRPr lang="en-US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616615" y="4419600"/>
            <a:ext cx="3352800" cy="193552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140080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5808"/>
            <a:ext cx="9144000" cy="6923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8" name="Picture 3" descr="IMG_0748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066800"/>
            <a:ext cx="9144000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2041</TotalTime>
  <Words>509</Words>
  <Application>Microsoft Office PowerPoint</Application>
  <PresentationFormat>On-screen Show (4:3)</PresentationFormat>
  <Paragraphs>123</Paragraphs>
  <Slides>14</Slides>
  <Notes>14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Capital Bikeshare National Capital Region Transportation Planning Board</vt:lpstr>
      <vt:lpstr>What is Capital Bikeshare?</vt:lpstr>
      <vt:lpstr>Who is Capital Bikeshare?</vt:lpstr>
      <vt:lpstr>Slide 4</vt:lpstr>
      <vt:lpstr>Data</vt:lpstr>
      <vt:lpstr>Data</vt:lpstr>
      <vt:lpstr>Data</vt:lpstr>
      <vt:lpstr>Data (member survey)</vt:lpstr>
      <vt:lpstr>Revenues and Expenses (O &amp; M) (DC only) </vt:lpstr>
      <vt:lpstr>Revenues and Expenses (O &amp; M) (Arlington only) </vt:lpstr>
      <vt:lpstr>Keys to Regional Success </vt:lpstr>
      <vt:lpstr>Slide 12</vt:lpstr>
      <vt:lpstr>TIGER highlights </vt:lpstr>
      <vt:lpstr>Slide 14</vt:lpstr>
    </vt:vector>
  </TitlesOfParts>
  <Company>DC Government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Pricing</dc:title>
  <dc:creator>DC User</dc:creator>
  <cp:lastModifiedBy>mfarrell</cp:lastModifiedBy>
  <cp:revision>51</cp:revision>
  <dcterms:created xsi:type="dcterms:W3CDTF">2012-09-28T14:04:09Z</dcterms:created>
  <dcterms:modified xsi:type="dcterms:W3CDTF">2012-10-17T14:58:03Z</dcterms:modified>
</cp:coreProperties>
</file>