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 id="2147483665" r:id="rId5"/>
  </p:sldMasterIdLst>
  <p:notesMasterIdLst>
    <p:notesMasterId r:id="rId23"/>
  </p:notesMasterIdLst>
  <p:handoutMasterIdLst>
    <p:handoutMasterId r:id="rId24"/>
  </p:handoutMasterIdLst>
  <p:sldIdLst>
    <p:sldId id="289" r:id="rId6"/>
    <p:sldId id="415" r:id="rId7"/>
    <p:sldId id="298" r:id="rId8"/>
    <p:sldId id="399" r:id="rId9"/>
    <p:sldId id="302" r:id="rId10"/>
    <p:sldId id="1013" r:id="rId11"/>
    <p:sldId id="426" r:id="rId12"/>
    <p:sldId id="619" r:id="rId13"/>
    <p:sldId id="358" r:id="rId14"/>
    <p:sldId id="1051" r:id="rId15"/>
    <p:sldId id="380" r:id="rId16"/>
    <p:sldId id="1061" r:id="rId17"/>
    <p:sldId id="388" r:id="rId18"/>
    <p:sldId id="1052" r:id="rId19"/>
    <p:sldId id="1031" r:id="rId20"/>
    <p:sldId id="422"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94F9606-D657-E150-247D-2665288ECC22}" name="Hilton, Thomas C" initials="HT" userId="S::thomas.hilton_wsscwater.com#ext#@mwcog.onmicrosoft.com::a6d5f6db-d255-4445-b07d-6e835888fd2c" providerId="AD"/>
  <p188:author id="{49120B1B-C32B-DF3D-F089-43065FBF86DD}" name="Lisa Ragain" initials="LR" userId="S::lragain@mwcog.org::3ea84bb9-4d87-4cd9-8f98-f91ed782c3f0" providerId="AD"/>
  <p188:author id="{DFF95E7D-13AD-707A-45A2-744CEF997733}" name="Guest User" initials="GU" userId="S::urn:spo:anon#f4bb7bb225ead1f53665182b8d4b85dcc39a370deb80d3cde5eb237a566c512c::" providerId="AD"/>
  <p188:author id="{1ED455C6-773D-E898-040F-5B39C22C1FD8}" name="Steven Bieber" initials="SB" userId="S::sbieber@mwcog.org::eace05dd-b4fd-4ff3-afed-8c853ced0a8d"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9FF19-9E90-4D5A-BA46-97B4EC8A5AF2}" v="17" dt="2026-01-09T14:24:29.7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079"/>
    <p:restoredTop sz="86405"/>
  </p:normalViewPr>
  <p:slideViewPr>
    <p:cSldViewPr snapToGrid="0">
      <p:cViewPr varScale="1">
        <p:scale>
          <a:sx n="46" d="100"/>
          <a:sy n="46" d="100"/>
        </p:scale>
        <p:origin x="980" y="264"/>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notesViewPr>
    <p:cSldViewPr snapToGrid="0">
      <p:cViewPr varScale="1">
        <p:scale>
          <a:sx n="71" d="100"/>
          <a:sy n="71" d="100"/>
        </p:scale>
        <p:origin x="2824" y="16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8/10/relationships/authors" Target="author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F40188-D321-44EE-8532-CE8CED9CC142}" type="doc">
      <dgm:prSet loTypeId="urn:microsoft.com/office/officeart/2005/8/layout/hProcess7" loCatId="list" qsTypeId="urn:microsoft.com/office/officeart/2005/8/quickstyle/simple1" qsCatId="simple" csTypeId="urn:microsoft.com/office/officeart/2005/8/colors/accent3_5" csCatId="accent3" phldr="1"/>
      <dgm:spPr/>
      <dgm:t>
        <a:bodyPr/>
        <a:lstStyle/>
        <a:p>
          <a:endParaRPr lang="en-US"/>
        </a:p>
      </dgm:t>
    </dgm:pt>
    <dgm:pt modelId="{881201C8-F093-4AA1-8EED-1FCFCEE85CE1}">
      <dgm:prSet phldrT="[Text]"/>
      <dgm:spPr>
        <a:solidFill>
          <a:srgbClr val="C7D9FF"/>
        </a:solidFill>
      </dgm:spPr>
      <dgm:t>
        <a:bodyPr/>
        <a:lstStyle/>
        <a:p>
          <a:r>
            <a:rPr lang="en-US" b="1" dirty="0"/>
            <a:t>Alternatives Milestone</a:t>
          </a:r>
        </a:p>
      </dgm:t>
    </dgm:pt>
    <dgm:pt modelId="{F4FC44C1-0B16-4424-A45D-2F860A39318A}" type="parTrans" cxnId="{36075DC6-935C-4ACA-89A5-C6A7267EE619}">
      <dgm:prSet/>
      <dgm:spPr/>
      <dgm:t>
        <a:bodyPr/>
        <a:lstStyle/>
        <a:p>
          <a:endParaRPr lang="en-US"/>
        </a:p>
      </dgm:t>
    </dgm:pt>
    <dgm:pt modelId="{005773FC-AA93-45BB-B18E-4A32ECAFB265}" type="sibTrans" cxnId="{36075DC6-935C-4ACA-89A5-C6A7267EE619}">
      <dgm:prSet/>
      <dgm:spPr/>
      <dgm:t>
        <a:bodyPr/>
        <a:lstStyle/>
        <a:p>
          <a:endParaRPr lang="en-US"/>
        </a:p>
      </dgm:t>
    </dgm:pt>
    <dgm:pt modelId="{B0FDCF88-509D-4DFA-A7B7-EF46F0B801B8}">
      <dgm:prSet phldrT="[Text]" custT="1"/>
      <dgm:spPr/>
      <dgm:t>
        <a:bodyPr/>
        <a:lstStyle/>
        <a:p>
          <a:endParaRPr lang="en-US" sz="1200" dirty="0">
            <a:solidFill>
              <a:schemeClr val="tx1"/>
            </a:solidFill>
          </a:endParaRPr>
        </a:p>
        <a:p>
          <a:r>
            <a:rPr lang="en-US" sz="1200" dirty="0">
              <a:solidFill>
                <a:schemeClr val="tx1"/>
              </a:solidFill>
            </a:rPr>
            <a:t>Project Management Plan</a:t>
          </a:r>
        </a:p>
        <a:p>
          <a:endParaRPr lang="en-US" sz="600" dirty="0">
            <a:solidFill>
              <a:schemeClr val="tx1"/>
            </a:solidFill>
          </a:endParaRPr>
        </a:p>
        <a:p>
          <a:r>
            <a:rPr lang="en-US" sz="1200" dirty="0">
              <a:solidFill>
                <a:schemeClr val="tx1"/>
              </a:solidFill>
            </a:rPr>
            <a:t>Cost-sharing Coordination</a:t>
          </a:r>
        </a:p>
        <a:p>
          <a:endParaRPr lang="en-US" sz="600" dirty="0">
            <a:solidFill>
              <a:schemeClr val="tx1"/>
            </a:solidFill>
          </a:endParaRPr>
        </a:p>
        <a:p>
          <a:r>
            <a:rPr lang="en-US" sz="1200" dirty="0">
              <a:solidFill>
                <a:schemeClr val="tx1"/>
              </a:solidFill>
            </a:rPr>
            <a:t>Stakeholder Coordination</a:t>
          </a:r>
        </a:p>
        <a:p>
          <a:endParaRPr lang="en-US" sz="600" dirty="0">
            <a:solidFill>
              <a:schemeClr val="tx1"/>
            </a:solidFill>
          </a:endParaRPr>
        </a:p>
        <a:p>
          <a:r>
            <a:rPr lang="en-US" sz="1200" b="1" dirty="0">
              <a:solidFill>
                <a:schemeClr val="tx1"/>
              </a:solidFill>
            </a:rPr>
            <a:t>Existing Conditions</a:t>
          </a:r>
        </a:p>
        <a:p>
          <a:endParaRPr lang="en-US" sz="600" b="1" dirty="0">
            <a:solidFill>
              <a:schemeClr val="tx1"/>
            </a:solidFill>
          </a:endParaRPr>
        </a:p>
        <a:p>
          <a:r>
            <a:rPr lang="en-US" sz="1200" b="1" dirty="0">
              <a:solidFill>
                <a:schemeClr val="tx1"/>
              </a:solidFill>
            </a:rPr>
            <a:t>Initial Project Alternatives &amp; Screening</a:t>
          </a:r>
        </a:p>
      </dgm:t>
    </dgm:pt>
    <dgm:pt modelId="{EB5ED92F-7F47-4BB2-ADD5-3BCBA223DBDF}" type="parTrans" cxnId="{15657B88-CA2C-4931-A3B0-740268E78C0A}">
      <dgm:prSet/>
      <dgm:spPr/>
      <dgm:t>
        <a:bodyPr/>
        <a:lstStyle/>
        <a:p>
          <a:endParaRPr lang="en-US"/>
        </a:p>
      </dgm:t>
    </dgm:pt>
    <dgm:pt modelId="{9CE859F5-0B13-4E96-BD5B-D98976563024}" type="sibTrans" cxnId="{15657B88-CA2C-4931-A3B0-740268E78C0A}">
      <dgm:prSet/>
      <dgm:spPr/>
      <dgm:t>
        <a:bodyPr/>
        <a:lstStyle/>
        <a:p>
          <a:endParaRPr lang="en-US"/>
        </a:p>
      </dgm:t>
    </dgm:pt>
    <dgm:pt modelId="{6E90A189-E033-4FCF-ABF0-F636CD6D32C9}">
      <dgm:prSet phldrT="[Text]"/>
      <dgm:spPr>
        <a:solidFill>
          <a:srgbClr val="FFF5CC"/>
        </a:solidFill>
      </dgm:spPr>
      <dgm:t>
        <a:bodyPr/>
        <a:lstStyle/>
        <a:p>
          <a:r>
            <a:rPr lang="en-US" b="1" dirty="0"/>
            <a:t>Tentatively Selected Plan </a:t>
          </a:r>
        </a:p>
      </dgm:t>
    </dgm:pt>
    <dgm:pt modelId="{85F178F1-914C-4922-9EBF-021CF58F9F9C}" type="parTrans" cxnId="{664C8101-6DA6-4E1C-BC26-5E78D45247F5}">
      <dgm:prSet/>
      <dgm:spPr/>
      <dgm:t>
        <a:bodyPr/>
        <a:lstStyle/>
        <a:p>
          <a:endParaRPr lang="en-US"/>
        </a:p>
      </dgm:t>
    </dgm:pt>
    <dgm:pt modelId="{4F4B3BAF-08FC-424F-A7B4-68063C291DD6}" type="sibTrans" cxnId="{664C8101-6DA6-4E1C-BC26-5E78D45247F5}">
      <dgm:prSet/>
      <dgm:spPr/>
      <dgm:t>
        <a:bodyPr/>
        <a:lstStyle/>
        <a:p>
          <a:endParaRPr lang="en-US"/>
        </a:p>
      </dgm:t>
    </dgm:pt>
    <dgm:pt modelId="{6B7E6C4B-4BB5-4E08-B455-29115FC4B81E}">
      <dgm:prSet phldrT="[Text]" custT="1"/>
      <dgm:spPr/>
      <dgm:t>
        <a:bodyPr/>
        <a:lstStyle/>
        <a:p>
          <a:endParaRPr lang="en-US" sz="1200" dirty="0">
            <a:solidFill>
              <a:schemeClr val="tx1"/>
            </a:solidFill>
          </a:endParaRPr>
        </a:p>
        <a:p>
          <a:r>
            <a:rPr lang="en-US" sz="1200" dirty="0">
              <a:solidFill>
                <a:srgbClr val="FF0000"/>
              </a:solidFill>
            </a:rPr>
            <a:t>Final Alternatives Development</a:t>
          </a:r>
        </a:p>
        <a:p>
          <a:endParaRPr lang="en-US" sz="500" dirty="0">
            <a:solidFill>
              <a:srgbClr val="FF0000"/>
            </a:solidFill>
          </a:endParaRPr>
        </a:p>
        <a:p>
          <a:r>
            <a:rPr lang="en-US" sz="1200" dirty="0">
              <a:solidFill>
                <a:srgbClr val="FF0000"/>
              </a:solidFill>
            </a:rPr>
            <a:t>Conceptual Costs</a:t>
          </a:r>
        </a:p>
        <a:p>
          <a:r>
            <a:rPr lang="en-US" sz="1200" dirty="0">
              <a:solidFill>
                <a:srgbClr val="FF0000"/>
              </a:solidFill>
            </a:rPr>
            <a:t>&amp; Design</a:t>
          </a:r>
        </a:p>
        <a:p>
          <a:endParaRPr lang="en-US" sz="600" dirty="0">
            <a:solidFill>
              <a:srgbClr val="FF0000"/>
            </a:solidFill>
          </a:endParaRPr>
        </a:p>
      </dgm:t>
    </dgm:pt>
    <dgm:pt modelId="{36460CD7-6D11-474C-B78D-8CEC2898800E}" type="parTrans" cxnId="{4E25E35E-872B-487C-B917-DB0411E6360A}">
      <dgm:prSet/>
      <dgm:spPr/>
      <dgm:t>
        <a:bodyPr/>
        <a:lstStyle/>
        <a:p>
          <a:endParaRPr lang="en-US"/>
        </a:p>
      </dgm:t>
    </dgm:pt>
    <dgm:pt modelId="{FCA45BAA-7585-4095-98FE-66EDFC036F6F}" type="sibTrans" cxnId="{4E25E35E-872B-487C-B917-DB0411E6360A}">
      <dgm:prSet/>
      <dgm:spPr/>
      <dgm:t>
        <a:bodyPr/>
        <a:lstStyle/>
        <a:p>
          <a:endParaRPr lang="en-US"/>
        </a:p>
      </dgm:t>
    </dgm:pt>
    <dgm:pt modelId="{4F971621-CD44-4E52-884B-AAB73F094F82}">
      <dgm:prSet phldrT="[Text]"/>
      <dgm:spPr>
        <a:solidFill>
          <a:schemeClr val="accent5">
            <a:lumMod val="20000"/>
            <a:lumOff val="80000"/>
            <a:alpha val="63333"/>
          </a:schemeClr>
        </a:solidFill>
      </dgm:spPr>
      <dgm:t>
        <a:bodyPr/>
        <a:lstStyle/>
        <a:p>
          <a:r>
            <a:rPr lang="en-US" b="1" dirty="0"/>
            <a:t>Agency Decision</a:t>
          </a:r>
        </a:p>
      </dgm:t>
    </dgm:pt>
    <dgm:pt modelId="{A5D17360-3B98-43C9-8973-2663F4B7F9CD}" type="parTrans" cxnId="{21E9B52E-CD6F-422E-B504-4F2BF21CEF73}">
      <dgm:prSet/>
      <dgm:spPr/>
      <dgm:t>
        <a:bodyPr/>
        <a:lstStyle/>
        <a:p>
          <a:endParaRPr lang="en-US"/>
        </a:p>
      </dgm:t>
    </dgm:pt>
    <dgm:pt modelId="{FBC5881B-1269-4810-A637-FBB726FD5EC5}" type="sibTrans" cxnId="{21E9B52E-CD6F-422E-B504-4F2BF21CEF73}">
      <dgm:prSet/>
      <dgm:spPr/>
      <dgm:t>
        <a:bodyPr/>
        <a:lstStyle/>
        <a:p>
          <a:endParaRPr lang="en-US"/>
        </a:p>
      </dgm:t>
    </dgm:pt>
    <dgm:pt modelId="{9049B1CC-D629-4B7D-A753-2B3BAAF84129}">
      <dgm:prSet phldrT="[Text]" custT="1"/>
      <dgm:spPr/>
      <dgm:t>
        <a:bodyPr/>
        <a:lstStyle/>
        <a:p>
          <a:pPr>
            <a:lnSpc>
              <a:spcPct val="90000"/>
            </a:lnSpc>
            <a:spcAft>
              <a:spcPct val="35000"/>
            </a:spcAft>
          </a:pPr>
          <a:endParaRPr lang="en-US" sz="1200" dirty="0">
            <a:solidFill>
              <a:schemeClr val="tx1"/>
            </a:solidFill>
          </a:endParaRPr>
        </a:p>
        <a:p>
          <a:pPr>
            <a:lnSpc>
              <a:spcPct val="90000"/>
            </a:lnSpc>
            <a:spcAft>
              <a:spcPct val="35000"/>
            </a:spcAft>
          </a:pPr>
          <a:r>
            <a:rPr lang="en-US" sz="1200" dirty="0">
              <a:solidFill>
                <a:schemeClr val="tx1"/>
              </a:solidFill>
            </a:rPr>
            <a:t>Draft Report Finalization</a:t>
          </a:r>
        </a:p>
      </dgm:t>
    </dgm:pt>
    <dgm:pt modelId="{06594677-E7A4-4B94-BB8F-641CDCC038FB}" type="parTrans" cxnId="{EE31E340-3CEE-43CB-A2AF-0A63505CBE77}">
      <dgm:prSet/>
      <dgm:spPr/>
      <dgm:t>
        <a:bodyPr/>
        <a:lstStyle/>
        <a:p>
          <a:endParaRPr lang="en-US"/>
        </a:p>
      </dgm:t>
    </dgm:pt>
    <dgm:pt modelId="{3838892E-33D6-47E9-9A94-AC52D2546DB1}" type="sibTrans" cxnId="{EE31E340-3CEE-43CB-A2AF-0A63505CBE77}">
      <dgm:prSet/>
      <dgm:spPr/>
      <dgm:t>
        <a:bodyPr/>
        <a:lstStyle/>
        <a:p>
          <a:endParaRPr lang="en-US"/>
        </a:p>
      </dgm:t>
    </dgm:pt>
    <dgm:pt modelId="{E5389E9D-3F0D-42FE-BA3A-BFED0FE54EE3}">
      <dgm:prSet phldrT="[Text]"/>
      <dgm:spPr>
        <a:solidFill>
          <a:schemeClr val="accent5">
            <a:lumMod val="20000"/>
            <a:lumOff val="80000"/>
            <a:alpha val="50000"/>
          </a:schemeClr>
        </a:solidFill>
      </dgm:spPr>
      <dgm:t>
        <a:bodyPr/>
        <a:lstStyle/>
        <a:p>
          <a:r>
            <a:rPr lang="en-US" b="1" dirty="0"/>
            <a:t>Detailed Design and Final Report</a:t>
          </a:r>
        </a:p>
      </dgm:t>
    </dgm:pt>
    <dgm:pt modelId="{7D5A8901-3167-4CA7-911B-6CA3506790BA}" type="parTrans" cxnId="{79DE7076-79C2-4CBA-9A5D-CD645E957DDA}">
      <dgm:prSet/>
      <dgm:spPr/>
      <dgm:t>
        <a:bodyPr/>
        <a:lstStyle/>
        <a:p>
          <a:endParaRPr lang="en-US"/>
        </a:p>
      </dgm:t>
    </dgm:pt>
    <dgm:pt modelId="{5BF8FC9A-E597-4373-8360-CE5173227E51}" type="sibTrans" cxnId="{79DE7076-79C2-4CBA-9A5D-CD645E957DDA}">
      <dgm:prSet/>
      <dgm:spPr/>
      <dgm:t>
        <a:bodyPr/>
        <a:lstStyle/>
        <a:p>
          <a:endParaRPr lang="en-US"/>
        </a:p>
      </dgm:t>
    </dgm:pt>
    <dgm:pt modelId="{32524283-70D5-42C1-8B4E-39BCEE1B0520}">
      <dgm:prSet phldrT="[Text]" custT="1"/>
      <dgm:spPr/>
      <dgm:t>
        <a:bodyPr/>
        <a:lstStyle/>
        <a:p>
          <a:endParaRPr lang="en-US" sz="600" b="1" dirty="0">
            <a:solidFill>
              <a:schemeClr val="tx1"/>
            </a:solidFill>
          </a:endParaRPr>
        </a:p>
        <a:p>
          <a:r>
            <a:rPr lang="en-US" sz="1200" b="1" dirty="0">
              <a:solidFill>
                <a:schemeClr val="tx1"/>
              </a:solidFill>
            </a:rPr>
            <a:t>Alternatives Milestone</a:t>
          </a:r>
        </a:p>
      </dgm:t>
    </dgm:pt>
    <dgm:pt modelId="{1395E8A7-194A-45C7-A560-97F56A73BB63}" type="parTrans" cxnId="{40B87F44-F7C4-4AB8-A286-BADE27B6A550}">
      <dgm:prSet/>
      <dgm:spPr/>
      <dgm:t>
        <a:bodyPr/>
        <a:lstStyle/>
        <a:p>
          <a:endParaRPr lang="en-US"/>
        </a:p>
      </dgm:t>
    </dgm:pt>
    <dgm:pt modelId="{AAEB6638-ABC8-4E2A-B38F-F792A61399D7}" type="sibTrans" cxnId="{40B87F44-F7C4-4AB8-A286-BADE27B6A550}">
      <dgm:prSet/>
      <dgm:spPr/>
      <dgm:t>
        <a:bodyPr/>
        <a:lstStyle/>
        <a:p>
          <a:endParaRPr lang="en-US"/>
        </a:p>
      </dgm:t>
    </dgm:pt>
    <dgm:pt modelId="{A732B2E0-64D8-4E54-869D-041F9C5EE482}">
      <dgm:prSet phldrT="[Text]" custT="1"/>
      <dgm:spPr/>
      <dgm:t>
        <a:bodyPr/>
        <a:lstStyle/>
        <a:p>
          <a:r>
            <a:rPr lang="en-US" sz="1200" baseline="0" dirty="0">
              <a:solidFill>
                <a:srgbClr val="FF0000"/>
              </a:solidFill>
            </a:rPr>
            <a:t>Economic Analysis</a:t>
          </a:r>
        </a:p>
        <a:p>
          <a:endParaRPr lang="en-US" sz="900" baseline="0" dirty="0">
            <a:solidFill>
              <a:srgbClr val="FF0000"/>
            </a:solidFill>
          </a:endParaRPr>
        </a:p>
      </dgm:t>
    </dgm:pt>
    <dgm:pt modelId="{831BF7B9-66F3-45C5-ACFC-5E676645F013}" type="parTrans" cxnId="{F8D2FB9D-9E2F-463D-8C70-39D45A81EA0D}">
      <dgm:prSet/>
      <dgm:spPr/>
      <dgm:t>
        <a:bodyPr/>
        <a:lstStyle/>
        <a:p>
          <a:endParaRPr lang="en-US"/>
        </a:p>
      </dgm:t>
    </dgm:pt>
    <dgm:pt modelId="{3259489B-E1C2-44D9-94DA-745DB6793EFE}" type="sibTrans" cxnId="{F8D2FB9D-9E2F-463D-8C70-39D45A81EA0D}">
      <dgm:prSet/>
      <dgm:spPr/>
      <dgm:t>
        <a:bodyPr/>
        <a:lstStyle/>
        <a:p>
          <a:endParaRPr lang="en-US"/>
        </a:p>
      </dgm:t>
    </dgm:pt>
    <dgm:pt modelId="{FE45D6F6-EAA3-4EEE-8EDF-89BB2B68B1A6}">
      <dgm:prSet phldrT="[Text]" custT="1"/>
      <dgm:spPr/>
      <dgm:t>
        <a:bodyPr/>
        <a:lstStyle/>
        <a:p>
          <a:r>
            <a:rPr lang="en-US" sz="1200" baseline="0" dirty="0">
              <a:solidFill>
                <a:srgbClr val="FF0000"/>
              </a:solidFill>
            </a:rPr>
            <a:t>Plan Recommendation</a:t>
          </a:r>
        </a:p>
        <a:p>
          <a:endParaRPr lang="en-US" sz="600" baseline="0" dirty="0">
            <a:solidFill>
              <a:srgbClr val="FF0000"/>
            </a:solidFill>
          </a:endParaRPr>
        </a:p>
        <a:p>
          <a:r>
            <a:rPr lang="en-US" sz="1200" baseline="0" dirty="0">
              <a:solidFill>
                <a:srgbClr val="FF0000"/>
              </a:solidFill>
            </a:rPr>
            <a:t>Draft Report Preparation</a:t>
          </a:r>
        </a:p>
      </dgm:t>
    </dgm:pt>
    <dgm:pt modelId="{A481B114-1A11-41C4-A7BA-65F57329187C}" type="parTrans" cxnId="{92A547C8-2612-4500-943D-DE581D29ECCF}">
      <dgm:prSet/>
      <dgm:spPr/>
      <dgm:t>
        <a:bodyPr/>
        <a:lstStyle/>
        <a:p>
          <a:endParaRPr lang="en-US"/>
        </a:p>
      </dgm:t>
    </dgm:pt>
    <dgm:pt modelId="{BA5A2B4A-1CBE-48A1-876A-18F44AF13FE1}" type="sibTrans" cxnId="{92A547C8-2612-4500-943D-DE581D29ECCF}">
      <dgm:prSet/>
      <dgm:spPr/>
      <dgm:t>
        <a:bodyPr/>
        <a:lstStyle/>
        <a:p>
          <a:endParaRPr lang="en-US"/>
        </a:p>
      </dgm:t>
    </dgm:pt>
    <dgm:pt modelId="{2EC8E953-ACEB-44F8-BF84-A8CC9F740DF2}">
      <dgm:prSet phldrT="[Text]" custT="1"/>
      <dgm:spPr/>
      <dgm:t>
        <a:bodyPr/>
        <a:lstStyle/>
        <a:p>
          <a:endParaRPr lang="en-US" sz="600" baseline="0" dirty="0">
            <a:solidFill>
              <a:schemeClr val="tx1"/>
            </a:solidFill>
          </a:endParaRPr>
        </a:p>
        <a:p>
          <a:r>
            <a:rPr lang="en-US" sz="1200" b="1" baseline="0" dirty="0">
              <a:solidFill>
                <a:schemeClr val="tx1"/>
              </a:solidFill>
            </a:rPr>
            <a:t>Tentatively Selected Plan Milestone</a:t>
          </a:r>
        </a:p>
      </dgm:t>
    </dgm:pt>
    <dgm:pt modelId="{88239438-2756-4C94-A8ED-8FFF9A79C249}" type="parTrans" cxnId="{7A145E85-B58A-4792-B76B-AE38091D1845}">
      <dgm:prSet/>
      <dgm:spPr/>
      <dgm:t>
        <a:bodyPr/>
        <a:lstStyle/>
        <a:p>
          <a:endParaRPr lang="en-US"/>
        </a:p>
      </dgm:t>
    </dgm:pt>
    <dgm:pt modelId="{D1BCA968-BF51-48A4-8FEB-74E8888E0DEA}" type="sibTrans" cxnId="{7A145E85-B58A-4792-B76B-AE38091D1845}">
      <dgm:prSet/>
      <dgm:spPr/>
      <dgm:t>
        <a:bodyPr/>
        <a:lstStyle/>
        <a:p>
          <a:endParaRPr lang="en-US"/>
        </a:p>
      </dgm:t>
    </dgm:pt>
    <dgm:pt modelId="{7BBD63A3-D416-465E-85AC-DC9F213F790A}">
      <dgm:prSet phldrT="[Text]" custT="1"/>
      <dgm:spPr/>
      <dgm:t>
        <a:bodyPr/>
        <a:lstStyle/>
        <a:p>
          <a:r>
            <a:rPr lang="en-US" sz="1200" baseline="0" dirty="0">
              <a:solidFill>
                <a:srgbClr val="FF0000"/>
              </a:solidFill>
            </a:rPr>
            <a:t>Model Analysis</a:t>
          </a:r>
        </a:p>
        <a:p>
          <a:endParaRPr lang="en-US" sz="600" dirty="0">
            <a:solidFill>
              <a:srgbClr val="FF0000"/>
            </a:solidFill>
          </a:endParaRPr>
        </a:p>
      </dgm:t>
    </dgm:pt>
    <dgm:pt modelId="{7810F6C1-F5C8-4241-AC1F-9DC909B5D48A}" type="parTrans" cxnId="{8275CBFA-F66F-4467-89E7-A744BACAAC1F}">
      <dgm:prSet/>
      <dgm:spPr/>
      <dgm:t>
        <a:bodyPr/>
        <a:lstStyle/>
        <a:p>
          <a:endParaRPr lang="en-US"/>
        </a:p>
      </dgm:t>
    </dgm:pt>
    <dgm:pt modelId="{D0DEB856-A2CA-4A3E-A82E-7508FD2216AB}" type="sibTrans" cxnId="{8275CBFA-F66F-4467-89E7-A744BACAAC1F}">
      <dgm:prSet/>
      <dgm:spPr/>
      <dgm:t>
        <a:bodyPr/>
        <a:lstStyle/>
        <a:p>
          <a:endParaRPr lang="en-US"/>
        </a:p>
      </dgm:t>
    </dgm:pt>
    <dgm:pt modelId="{1BA698BF-5FC3-42DB-901D-D259CFEDC6F3}">
      <dgm:prSet phldrT="[Text]" custT="1"/>
      <dgm:spPr/>
      <dgm:t>
        <a:bodyPr/>
        <a:lstStyle/>
        <a:p>
          <a:pPr>
            <a:lnSpc>
              <a:spcPct val="90000"/>
            </a:lnSpc>
            <a:spcAft>
              <a:spcPct val="35000"/>
            </a:spcAft>
          </a:pPr>
          <a:endParaRPr lang="en-US" sz="600" dirty="0">
            <a:solidFill>
              <a:schemeClr val="tx1"/>
            </a:solidFill>
          </a:endParaRPr>
        </a:p>
        <a:p>
          <a:pPr>
            <a:lnSpc>
              <a:spcPct val="90000"/>
            </a:lnSpc>
            <a:spcAft>
              <a:spcPct val="35000"/>
            </a:spcAft>
          </a:pPr>
          <a:r>
            <a:rPr lang="en-US" sz="1200" dirty="0">
              <a:solidFill>
                <a:schemeClr val="tx1"/>
              </a:solidFill>
            </a:rPr>
            <a:t>Internal Report Review</a:t>
          </a:r>
        </a:p>
        <a:p>
          <a:pPr>
            <a:lnSpc>
              <a:spcPct val="90000"/>
            </a:lnSpc>
            <a:spcAft>
              <a:spcPct val="35000"/>
            </a:spcAft>
          </a:pPr>
          <a:endParaRPr lang="en-US" sz="600" dirty="0">
            <a:solidFill>
              <a:schemeClr val="tx1"/>
            </a:solidFill>
          </a:endParaRPr>
        </a:p>
        <a:p>
          <a:pPr>
            <a:lnSpc>
              <a:spcPct val="90000"/>
            </a:lnSpc>
            <a:spcAft>
              <a:spcPct val="35000"/>
            </a:spcAft>
          </a:pPr>
          <a:r>
            <a:rPr lang="en-US" sz="1200" dirty="0">
              <a:solidFill>
                <a:schemeClr val="tx1"/>
              </a:solidFill>
            </a:rPr>
            <a:t>Public Report Review</a:t>
          </a:r>
        </a:p>
        <a:p>
          <a:pPr>
            <a:lnSpc>
              <a:spcPct val="90000"/>
            </a:lnSpc>
            <a:spcAft>
              <a:spcPct val="35000"/>
            </a:spcAft>
          </a:pPr>
          <a:endParaRPr lang="en-US" sz="1200" dirty="0">
            <a:solidFill>
              <a:schemeClr val="tx1"/>
            </a:solidFill>
          </a:endParaRPr>
        </a:p>
        <a:p>
          <a:pPr>
            <a:lnSpc>
              <a:spcPct val="100000"/>
            </a:lnSpc>
            <a:spcAft>
              <a:spcPts val="0"/>
            </a:spcAft>
          </a:pPr>
          <a:r>
            <a:rPr lang="en-US" sz="1200" b="1" dirty="0">
              <a:solidFill>
                <a:schemeClr val="tx1"/>
              </a:solidFill>
            </a:rPr>
            <a:t>Command </a:t>
          </a:r>
        </a:p>
        <a:p>
          <a:pPr>
            <a:lnSpc>
              <a:spcPct val="100000"/>
            </a:lnSpc>
            <a:spcAft>
              <a:spcPts val="0"/>
            </a:spcAft>
          </a:pPr>
          <a:r>
            <a:rPr lang="en-US" sz="1200" b="1" dirty="0">
              <a:solidFill>
                <a:schemeClr val="tx1"/>
              </a:solidFill>
            </a:rPr>
            <a:t>Validation Milestone</a:t>
          </a:r>
        </a:p>
      </dgm:t>
    </dgm:pt>
    <dgm:pt modelId="{54BCE57B-04DA-43E2-81A6-80F7E5E6408D}" type="parTrans" cxnId="{24FE449B-15D1-4CFF-A144-9E6E6FE3C85F}">
      <dgm:prSet/>
      <dgm:spPr/>
      <dgm:t>
        <a:bodyPr/>
        <a:lstStyle/>
        <a:p>
          <a:endParaRPr lang="en-US"/>
        </a:p>
      </dgm:t>
    </dgm:pt>
    <dgm:pt modelId="{C08E97C9-41FE-49EA-B809-77023CF10957}" type="sibTrans" cxnId="{24FE449B-15D1-4CFF-A144-9E6E6FE3C85F}">
      <dgm:prSet/>
      <dgm:spPr/>
      <dgm:t>
        <a:bodyPr/>
        <a:lstStyle/>
        <a:p>
          <a:endParaRPr lang="en-US"/>
        </a:p>
      </dgm:t>
    </dgm:pt>
    <dgm:pt modelId="{414D21B1-5F43-4DC8-BE11-8F60C35316F0}">
      <dgm:prSet phldrT="[Text]" custT="1"/>
      <dgm:spPr/>
      <dgm:t>
        <a:bodyPr/>
        <a:lstStyle/>
        <a:p>
          <a:endParaRPr lang="en-US" sz="1200" dirty="0">
            <a:solidFill>
              <a:schemeClr val="tx1"/>
            </a:solidFill>
          </a:endParaRPr>
        </a:p>
        <a:p>
          <a:r>
            <a:rPr lang="en-US" sz="1200" dirty="0">
              <a:solidFill>
                <a:schemeClr val="tx1"/>
              </a:solidFill>
            </a:rPr>
            <a:t>Feasibility-Level Design</a:t>
          </a:r>
        </a:p>
      </dgm:t>
    </dgm:pt>
    <dgm:pt modelId="{7B6BAAD8-F669-4749-9363-5DD598210CDC}" type="parTrans" cxnId="{63BD5A01-1D27-4A84-AC89-D8A6CB812D8E}">
      <dgm:prSet/>
      <dgm:spPr/>
      <dgm:t>
        <a:bodyPr/>
        <a:lstStyle/>
        <a:p>
          <a:endParaRPr lang="en-US"/>
        </a:p>
      </dgm:t>
    </dgm:pt>
    <dgm:pt modelId="{24AB258F-023E-4D0B-A81D-88D08F9E829B}" type="sibTrans" cxnId="{63BD5A01-1D27-4A84-AC89-D8A6CB812D8E}">
      <dgm:prSet/>
      <dgm:spPr/>
      <dgm:t>
        <a:bodyPr/>
        <a:lstStyle/>
        <a:p>
          <a:endParaRPr lang="en-US"/>
        </a:p>
      </dgm:t>
    </dgm:pt>
    <dgm:pt modelId="{257AD9FA-36DF-4512-99EB-4CF0200B48A3}">
      <dgm:prSet phldrT="[Text]" custT="1"/>
      <dgm:spPr/>
      <dgm:t>
        <a:bodyPr/>
        <a:lstStyle/>
        <a:p>
          <a:endParaRPr lang="en-US" sz="600" dirty="0">
            <a:solidFill>
              <a:schemeClr val="tx1"/>
            </a:solidFill>
          </a:endParaRPr>
        </a:p>
        <a:p>
          <a:r>
            <a:rPr lang="en-US" sz="1200" dirty="0">
              <a:solidFill>
                <a:schemeClr val="tx1"/>
              </a:solidFill>
            </a:rPr>
            <a:t>Report Updates</a:t>
          </a:r>
        </a:p>
      </dgm:t>
    </dgm:pt>
    <dgm:pt modelId="{BE6318C1-0E03-433E-9154-CDDB2B208520}" type="parTrans" cxnId="{345EF8E9-534D-4929-BA6A-4352F1E1C435}">
      <dgm:prSet/>
      <dgm:spPr/>
      <dgm:t>
        <a:bodyPr/>
        <a:lstStyle/>
        <a:p>
          <a:endParaRPr lang="en-US"/>
        </a:p>
      </dgm:t>
    </dgm:pt>
    <dgm:pt modelId="{B8E693AA-EB74-4B53-94F0-1AB572C42BF8}" type="sibTrans" cxnId="{345EF8E9-534D-4929-BA6A-4352F1E1C435}">
      <dgm:prSet/>
      <dgm:spPr/>
      <dgm:t>
        <a:bodyPr/>
        <a:lstStyle/>
        <a:p>
          <a:endParaRPr lang="en-US"/>
        </a:p>
      </dgm:t>
    </dgm:pt>
    <dgm:pt modelId="{26EE3C37-1659-4D87-B7BC-07341239F57D}">
      <dgm:prSet phldrT="[Text]" custT="1"/>
      <dgm:spPr/>
      <dgm:t>
        <a:bodyPr/>
        <a:lstStyle/>
        <a:p>
          <a:endParaRPr lang="en-US" sz="600" dirty="0">
            <a:solidFill>
              <a:schemeClr val="tx1"/>
            </a:solidFill>
          </a:endParaRPr>
        </a:p>
        <a:p>
          <a:r>
            <a:rPr lang="en-US" sz="1200" dirty="0">
              <a:solidFill>
                <a:schemeClr val="tx1"/>
              </a:solidFill>
            </a:rPr>
            <a:t>Report  Finalization &amp; Reviews</a:t>
          </a:r>
        </a:p>
      </dgm:t>
    </dgm:pt>
    <dgm:pt modelId="{F71335A2-4075-4FBD-A56D-D31C3D4A9CB2}" type="parTrans" cxnId="{4E390F27-61B9-4339-937B-8A7B8D3D9C3B}">
      <dgm:prSet/>
      <dgm:spPr/>
      <dgm:t>
        <a:bodyPr/>
        <a:lstStyle/>
        <a:p>
          <a:endParaRPr lang="en-US"/>
        </a:p>
      </dgm:t>
    </dgm:pt>
    <dgm:pt modelId="{6DA820E2-90BA-4406-A614-D16E00000968}" type="sibTrans" cxnId="{4E390F27-61B9-4339-937B-8A7B8D3D9C3B}">
      <dgm:prSet/>
      <dgm:spPr/>
      <dgm:t>
        <a:bodyPr/>
        <a:lstStyle/>
        <a:p>
          <a:endParaRPr lang="en-US"/>
        </a:p>
      </dgm:t>
    </dgm:pt>
    <dgm:pt modelId="{41569EA5-E40C-4D07-A443-8ED3DE9D8BBB}">
      <dgm:prSet phldrT="[Text]" custT="1"/>
      <dgm:spPr/>
      <dgm:t>
        <a:bodyPr/>
        <a:lstStyle/>
        <a:p>
          <a:endParaRPr lang="en-US" sz="600" dirty="0">
            <a:solidFill>
              <a:schemeClr val="tx1"/>
            </a:solidFill>
          </a:endParaRPr>
        </a:p>
        <a:p>
          <a:r>
            <a:rPr lang="en-US" sz="1200" dirty="0">
              <a:solidFill>
                <a:schemeClr val="tx1"/>
              </a:solidFill>
            </a:rPr>
            <a:t>Senior Leaders Panel</a:t>
          </a:r>
        </a:p>
      </dgm:t>
    </dgm:pt>
    <dgm:pt modelId="{43E9D003-9FE9-44BC-9F66-B409A5C0AE9A}" type="parTrans" cxnId="{076B7067-FC29-47C7-BB86-558646D01ECA}">
      <dgm:prSet/>
      <dgm:spPr/>
      <dgm:t>
        <a:bodyPr/>
        <a:lstStyle/>
        <a:p>
          <a:endParaRPr lang="en-US"/>
        </a:p>
      </dgm:t>
    </dgm:pt>
    <dgm:pt modelId="{E317FCC5-9579-44C9-A744-8DEDF17CBFF5}" type="sibTrans" cxnId="{076B7067-FC29-47C7-BB86-558646D01ECA}">
      <dgm:prSet/>
      <dgm:spPr/>
      <dgm:t>
        <a:bodyPr/>
        <a:lstStyle/>
        <a:p>
          <a:endParaRPr lang="en-US"/>
        </a:p>
      </dgm:t>
    </dgm:pt>
    <dgm:pt modelId="{2C770429-EB94-4ABF-847A-A719A0126CD7}">
      <dgm:prSet phldrT="[Text]" custT="1"/>
      <dgm:spPr/>
      <dgm:t>
        <a:bodyPr/>
        <a:lstStyle/>
        <a:p>
          <a:endParaRPr lang="en-US" sz="600" dirty="0">
            <a:solidFill>
              <a:schemeClr val="tx1"/>
            </a:solidFill>
          </a:endParaRPr>
        </a:p>
        <a:p>
          <a:r>
            <a:rPr lang="en-US" sz="1200" dirty="0">
              <a:solidFill>
                <a:schemeClr val="tx1"/>
              </a:solidFill>
            </a:rPr>
            <a:t>State and Agency Review</a:t>
          </a:r>
        </a:p>
      </dgm:t>
    </dgm:pt>
    <dgm:pt modelId="{30CCD40E-6BF4-45FE-A69E-F669B60D58B2}" type="parTrans" cxnId="{FEAEEABD-A4C7-4BDD-9DEA-128E44A87740}">
      <dgm:prSet/>
      <dgm:spPr/>
      <dgm:t>
        <a:bodyPr/>
        <a:lstStyle/>
        <a:p>
          <a:endParaRPr lang="en-US"/>
        </a:p>
      </dgm:t>
    </dgm:pt>
    <dgm:pt modelId="{F5E72DFA-C0F0-4F41-AE1B-D0051C6F510C}" type="sibTrans" cxnId="{FEAEEABD-A4C7-4BDD-9DEA-128E44A87740}">
      <dgm:prSet/>
      <dgm:spPr/>
      <dgm:t>
        <a:bodyPr/>
        <a:lstStyle/>
        <a:p>
          <a:endParaRPr lang="en-US"/>
        </a:p>
      </dgm:t>
    </dgm:pt>
    <dgm:pt modelId="{064F5823-2993-47A1-9589-113D26AB09EF}">
      <dgm:prSet phldrT="[Text]" custT="1"/>
      <dgm:spPr/>
      <dgm:t>
        <a:bodyPr/>
        <a:lstStyle/>
        <a:p>
          <a:endParaRPr lang="en-US" sz="600" dirty="0">
            <a:solidFill>
              <a:schemeClr val="tx1"/>
            </a:solidFill>
          </a:endParaRPr>
        </a:p>
        <a:p>
          <a:r>
            <a:rPr lang="en-US" sz="1200" b="1" dirty="0">
              <a:solidFill>
                <a:schemeClr val="tx1"/>
              </a:solidFill>
            </a:rPr>
            <a:t>Report of the Chief of Engineers</a:t>
          </a:r>
        </a:p>
      </dgm:t>
    </dgm:pt>
    <dgm:pt modelId="{C0B2489E-F5B8-48A1-89FB-F1B306F8EF10}" type="parTrans" cxnId="{617D62B3-F46B-413F-AAD9-022B159CE4F0}">
      <dgm:prSet/>
      <dgm:spPr/>
      <dgm:t>
        <a:bodyPr/>
        <a:lstStyle/>
        <a:p>
          <a:endParaRPr lang="en-US"/>
        </a:p>
      </dgm:t>
    </dgm:pt>
    <dgm:pt modelId="{2863A0E2-DF25-40C8-907A-5D1602CA0498}" type="sibTrans" cxnId="{617D62B3-F46B-413F-AAD9-022B159CE4F0}">
      <dgm:prSet/>
      <dgm:spPr/>
      <dgm:t>
        <a:bodyPr/>
        <a:lstStyle/>
        <a:p>
          <a:endParaRPr lang="en-US"/>
        </a:p>
      </dgm:t>
    </dgm:pt>
    <dgm:pt modelId="{E093552E-C1D4-4BFB-9A17-6627E5E163AE}" type="pres">
      <dgm:prSet presAssocID="{B5F40188-D321-44EE-8532-CE8CED9CC142}" presName="Name0" presStyleCnt="0">
        <dgm:presLayoutVars>
          <dgm:dir/>
          <dgm:animLvl val="lvl"/>
          <dgm:resizeHandles val="exact"/>
        </dgm:presLayoutVars>
      </dgm:prSet>
      <dgm:spPr/>
    </dgm:pt>
    <dgm:pt modelId="{A338D566-56CB-48EF-8841-B76B1F8ACE08}" type="pres">
      <dgm:prSet presAssocID="{881201C8-F093-4AA1-8EED-1FCFCEE85CE1}" presName="compositeNode" presStyleCnt="0">
        <dgm:presLayoutVars>
          <dgm:bulletEnabled val="1"/>
        </dgm:presLayoutVars>
      </dgm:prSet>
      <dgm:spPr/>
    </dgm:pt>
    <dgm:pt modelId="{7871C01A-2C14-4485-8EA6-165D5068CC63}" type="pres">
      <dgm:prSet presAssocID="{881201C8-F093-4AA1-8EED-1FCFCEE85CE1}" presName="bgRect" presStyleLbl="node1" presStyleIdx="0" presStyleCnt="4" custScaleY="165288"/>
      <dgm:spPr/>
    </dgm:pt>
    <dgm:pt modelId="{322F14CD-6441-4004-AE33-A75387D9FB32}" type="pres">
      <dgm:prSet presAssocID="{881201C8-F093-4AA1-8EED-1FCFCEE85CE1}" presName="parentNode" presStyleLbl="node1" presStyleIdx="0" presStyleCnt="4">
        <dgm:presLayoutVars>
          <dgm:chMax val="0"/>
          <dgm:bulletEnabled val="1"/>
        </dgm:presLayoutVars>
      </dgm:prSet>
      <dgm:spPr/>
    </dgm:pt>
    <dgm:pt modelId="{11AD293D-F4CE-4E4E-9378-B35067422D9C}" type="pres">
      <dgm:prSet presAssocID="{881201C8-F093-4AA1-8EED-1FCFCEE85CE1}" presName="childNode" presStyleLbl="node1" presStyleIdx="0" presStyleCnt="4">
        <dgm:presLayoutVars>
          <dgm:bulletEnabled val="1"/>
        </dgm:presLayoutVars>
      </dgm:prSet>
      <dgm:spPr/>
    </dgm:pt>
    <dgm:pt modelId="{7684D829-DFE5-44AF-AC19-12E5B35EB66C}" type="pres">
      <dgm:prSet presAssocID="{005773FC-AA93-45BB-B18E-4A32ECAFB265}" presName="hSp" presStyleCnt="0"/>
      <dgm:spPr/>
    </dgm:pt>
    <dgm:pt modelId="{E6ABFE6C-DC92-4DC3-A945-FBB0EED740E9}" type="pres">
      <dgm:prSet presAssocID="{005773FC-AA93-45BB-B18E-4A32ECAFB265}" presName="vProcSp" presStyleCnt="0"/>
      <dgm:spPr/>
    </dgm:pt>
    <dgm:pt modelId="{8739E1D1-E189-425C-A28E-6FC40E051632}" type="pres">
      <dgm:prSet presAssocID="{005773FC-AA93-45BB-B18E-4A32ECAFB265}" presName="vSp1" presStyleCnt="0"/>
      <dgm:spPr/>
    </dgm:pt>
    <dgm:pt modelId="{2FB65F68-79D1-4086-9DFD-F6D3F475560F}" type="pres">
      <dgm:prSet presAssocID="{005773FC-AA93-45BB-B18E-4A32ECAFB265}" presName="simulatedConn" presStyleLbl="solidFgAcc1" presStyleIdx="0" presStyleCnt="3" custScaleX="63175" custScaleY="91293" custLinFactX="1300000" custLinFactY="-118765" custLinFactNeighborX="1346102" custLinFactNeighborY="-200000"/>
      <dgm:spPr>
        <a:solidFill>
          <a:schemeClr val="lt1">
            <a:hueOff val="0"/>
            <a:satOff val="0"/>
            <a:lumOff val="0"/>
            <a:alpha val="0"/>
          </a:schemeClr>
        </a:solidFill>
        <a:ln>
          <a:noFill/>
        </a:ln>
      </dgm:spPr>
    </dgm:pt>
    <dgm:pt modelId="{881194B5-48E4-4A01-BA81-56474E49033D}" type="pres">
      <dgm:prSet presAssocID="{005773FC-AA93-45BB-B18E-4A32ECAFB265}" presName="vSp2" presStyleCnt="0"/>
      <dgm:spPr/>
    </dgm:pt>
    <dgm:pt modelId="{F413B560-6E1F-49BA-A3B7-1390A6861B46}" type="pres">
      <dgm:prSet presAssocID="{005773FC-AA93-45BB-B18E-4A32ECAFB265}" presName="sibTrans" presStyleCnt="0"/>
      <dgm:spPr/>
    </dgm:pt>
    <dgm:pt modelId="{710F14B6-5CD3-4495-8D72-1A6B5B67D939}" type="pres">
      <dgm:prSet presAssocID="{6E90A189-E033-4FCF-ABF0-F636CD6D32C9}" presName="compositeNode" presStyleCnt="0">
        <dgm:presLayoutVars>
          <dgm:bulletEnabled val="1"/>
        </dgm:presLayoutVars>
      </dgm:prSet>
      <dgm:spPr/>
    </dgm:pt>
    <dgm:pt modelId="{F028A21C-9B6C-467F-A61A-60B368DA2F6A}" type="pres">
      <dgm:prSet presAssocID="{6E90A189-E033-4FCF-ABF0-F636CD6D32C9}" presName="bgRect" presStyleLbl="node1" presStyleIdx="1" presStyleCnt="4" custScaleY="165288"/>
      <dgm:spPr/>
    </dgm:pt>
    <dgm:pt modelId="{4B258CBF-BB69-4584-8AED-BF69DD3AE393}" type="pres">
      <dgm:prSet presAssocID="{6E90A189-E033-4FCF-ABF0-F636CD6D32C9}" presName="parentNode" presStyleLbl="node1" presStyleIdx="1" presStyleCnt="4">
        <dgm:presLayoutVars>
          <dgm:chMax val="0"/>
          <dgm:bulletEnabled val="1"/>
        </dgm:presLayoutVars>
      </dgm:prSet>
      <dgm:spPr/>
    </dgm:pt>
    <dgm:pt modelId="{F5FAE1FD-C485-483F-935B-AEDA44EDF173}" type="pres">
      <dgm:prSet presAssocID="{6E90A189-E033-4FCF-ABF0-F636CD6D32C9}" presName="childNode" presStyleLbl="node1" presStyleIdx="1" presStyleCnt="4">
        <dgm:presLayoutVars>
          <dgm:bulletEnabled val="1"/>
        </dgm:presLayoutVars>
      </dgm:prSet>
      <dgm:spPr/>
    </dgm:pt>
    <dgm:pt modelId="{96B35441-1B75-4A95-89D5-0C055A61D28A}" type="pres">
      <dgm:prSet presAssocID="{4F4B3BAF-08FC-424F-A7B4-68063C291DD6}" presName="hSp" presStyleCnt="0"/>
      <dgm:spPr/>
    </dgm:pt>
    <dgm:pt modelId="{441E60F1-1E1F-4DD9-9FB2-3530695E7EDB}" type="pres">
      <dgm:prSet presAssocID="{4F4B3BAF-08FC-424F-A7B4-68063C291DD6}" presName="vProcSp" presStyleCnt="0"/>
      <dgm:spPr/>
    </dgm:pt>
    <dgm:pt modelId="{F8E76B1D-AFCB-422C-9E3F-B22CB35B1F09}" type="pres">
      <dgm:prSet presAssocID="{4F4B3BAF-08FC-424F-A7B4-68063C291DD6}" presName="vSp1" presStyleCnt="0"/>
      <dgm:spPr/>
    </dgm:pt>
    <dgm:pt modelId="{56F31951-5A9A-4D02-9041-2A5A26423665}" type="pres">
      <dgm:prSet presAssocID="{4F4B3BAF-08FC-424F-A7B4-68063C291DD6}" presName="simulatedConn" presStyleLbl="solidFgAcc1" presStyleIdx="1" presStyleCnt="3" custScaleX="96262" custScaleY="65135"/>
      <dgm:spPr>
        <a:solidFill>
          <a:schemeClr val="lt1">
            <a:hueOff val="0"/>
            <a:satOff val="0"/>
            <a:lumOff val="0"/>
            <a:alpha val="0"/>
          </a:schemeClr>
        </a:solidFill>
        <a:ln>
          <a:noFill/>
        </a:ln>
      </dgm:spPr>
    </dgm:pt>
    <dgm:pt modelId="{73312543-F562-4767-9E1C-017FC2059693}" type="pres">
      <dgm:prSet presAssocID="{4F4B3BAF-08FC-424F-A7B4-68063C291DD6}" presName="vSp2" presStyleCnt="0"/>
      <dgm:spPr/>
    </dgm:pt>
    <dgm:pt modelId="{9130208E-C550-452D-8766-DF754BA7DFE4}" type="pres">
      <dgm:prSet presAssocID="{4F4B3BAF-08FC-424F-A7B4-68063C291DD6}" presName="sibTrans" presStyleCnt="0"/>
      <dgm:spPr/>
    </dgm:pt>
    <dgm:pt modelId="{93C18E69-3818-42F6-B590-4137DE510EC3}" type="pres">
      <dgm:prSet presAssocID="{4F971621-CD44-4E52-884B-AAB73F094F82}" presName="compositeNode" presStyleCnt="0">
        <dgm:presLayoutVars>
          <dgm:bulletEnabled val="1"/>
        </dgm:presLayoutVars>
      </dgm:prSet>
      <dgm:spPr/>
    </dgm:pt>
    <dgm:pt modelId="{BC52B147-987E-436D-94E5-75A0F5A8C35A}" type="pres">
      <dgm:prSet presAssocID="{4F971621-CD44-4E52-884B-AAB73F094F82}" presName="bgRect" presStyleLbl="node1" presStyleIdx="2" presStyleCnt="4" custScaleY="163927" custLinFactNeighborX="482" custLinFactNeighborY="-345"/>
      <dgm:spPr/>
    </dgm:pt>
    <dgm:pt modelId="{3BED750E-857F-43AA-B9DC-3E0667A133C3}" type="pres">
      <dgm:prSet presAssocID="{4F971621-CD44-4E52-884B-AAB73F094F82}" presName="parentNode" presStyleLbl="node1" presStyleIdx="2" presStyleCnt="4">
        <dgm:presLayoutVars>
          <dgm:chMax val="0"/>
          <dgm:bulletEnabled val="1"/>
        </dgm:presLayoutVars>
      </dgm:prSet>
      <dgm:spPr/>
    </dgm:pt>
    <dgm:pt modelId="{437ABBD0-FCFA-4366-B5E0-2283FE16498B}" type="pres">
      <dgm:prSet presAssocID="{4F971621-CD44-4E52-884B-AAB73F094F82}" presName="childNode" presStyleLbl="node1" presStyleIdx="2" presStyleCnt="4">
        <dgm:presLayoutVars>
          <dgm:bulletEnabled val="1"/>
        </dgm:presLayoutVars>
      </dgm:prSet>
      <dgm:spPr/>
    </dgm:pt>
    <dgm:pt modelId="{6E07C6B5-5F2A-43ED-A1A2-CF426FAEB908}" type="pres">
      <dgm:prSet presAssocID="{FBC5881B-1269-4810-A637-FBB726FD5EC5}" presName="hSp" presStyleCnt="0"/>
      <dgm:spPr/>
    </dgm:pt>
    <dgm:pt modelId="{8B0F5E12-D7AF-4281-A4E3-0B64C12A4257}" type="pres">
      <dgm:prSet presAssocID="{FBC5881B-1269-4810-A637-FBB726FD5EC5}" presName="vProcSp" presStyleCnt="0"/>
      <dgm:spPr/>
    </dgm:pt>
    <dgm:pt modelId="{41F584AE-EF0C-45E7-949A-EA7A9A4E67CE}" type="pres">
      <dgm:prSet presAssocID="{FBC5881B-1269-4810-A637-FBB726FD5EC5}" presName="vSp1" presStyleCnt="0"/>
      <dgm:spPr/>
    </dgm:pt>
    <dgm:pt modelId="{166266B7-7050-4A8A-8A06-C66C78F6B70A}" type="pres">
      <dgm:prSet presAssocID="{FBC5881B-1269-4810-A637-FBB726FD5EC5}" presName="simulatedConn" presStyleLbl="solidFgAcc1" presStyleIdx="2" presStyleCnt="3"/>
      <dgm:spPr>
        <a:solidFill>
          <a:schemeClr val="lt1">
            <a:hueOff val="0"/>
            <a:satOff val="0"/>
            <a:lumOff val="0"/>
            <a:alpha val="0"/>
          </a:schemeClr>
        </a:solidFill>
        <a:ln>
          <a:noFill/>
        </a:ln>
      </dgm:spPr>
    </dgm:pt>
    <dgm:pt modelId="{90A6C283-A171-4C49-B274-0005CAB35D3D}" type="pres">
      <dgm:prSet presAssocID="{FBC5881B-1269-4810-A637-FBB726FD5EC5}" presName="vSp2" presStyleCnt="0"/>
      <dgm:spPr/>
    </dgm:pt>
    <dgm:pt modelId="{04B904F0-357F-436F-90AA-B08AD45A12E2}" type="pres">
      <dgm:prSet presAssocID="{FBC5881B-1269-4810-A637-FBB726FD5EC5}" presName="sibTrans" presStyleCnt="0"/>
      <dgm:spPr/>
    </dgm:pt>
    <dgm:pt modelId="{21078294-9A66-4B70-A146-AF73CBBF199D}" type="pres">
      <dgm:prSet presAssocID="{E5389E9D-3F0D-42FE-BA3A-BFED0FE54EE3}" presName="compositeNode" presStyleCnt="0">
        <dgm:presLayoutVars>
          <dgm:bulletEnabled val="1"/>
        </dgm:presLayoutVars>
      </dgm:prSet>
      <dgm:spPr/>
    </dgm:pt>
    <dgm:pt modelId="{099F98CE-1C5D-421F-BBA4-50542E051307}" type="pres">
      <dgm:prSet presAssocID="{E5389E9D-3F0D-42FE-BA3A-BFED0FE54EE3}" presName="bgRect" presStyleLbl="node1" presStyleIdx="3" presStyleCnt="4" custScaleY="165288"/>
      <dgm:spPr/>
    </dgm:pt>
    <dgm:pt modelId="{9E5D8767-7706-435A-B684-BC1C3AD70F76}" type="pres">
      <dgm:prSet presAssocID="{E5389E9D-3F0D-42FE-BA3A-BFED0FE54EE3}" presName="parentNode" presStyleLbl="node1" presStyleIdx="3" presStyleCnt="4">
        <dgm:presLayoutVars>
          <dgm:chMax val="0"/>
          <dgm:bulletEnabled val="1"/>
        </dgm:presLayoutVars>
      </dgm:prSet>
      <dgm:spPr/>
    </dgm:pt>
    <dgm:pt modelId="{1D9CDFE9-A441-42D2-89CD-9B869DC7F84D}" type="pres">
      <dgm:prSet presAssocID="{E5389E9D-3F0D-42FE-BA3A-BFED0FE54EE3}" presName="childNode" presStyleLbl="node1" presStyleIdx="3" presStyleCnt="4">
        <dgm:presLayoutVars>
          <dgm:bulletEnabled val="1"/>
        </dgm:presLayoutVars>
      </dgm:prSet>
      <dgm:spPr/>
    </dgm:pt>
  </dgm:ptLst>
  <dgm:cxnLst>
    <dgm:cxn modelId="{63BD5A01-1D27-4A84-AC89-D8A6CB812D8E}" srcId="{E5389E9D-3F0D-42FE-BA3A-BFED0FE54EE3}" destId="{414D21B1-5F43-4DC8-BE11-8F60C35316F0}" srcOrd="0" destOrd="0" parTransId="{7B6BAAD8-F669-4749-9363-5DD598210CDC}" sibTransId="{24AB258F-023E-4D0B-A81D-88D08F9E829B}"/>
    <dgm:cxn modelId="{664C8101-6DA6-4E1C-BC26-5E78D45247F5}" srcId="{B5F40188-D321-44EE-8532-CE8CED9CC142}" destId="{6E90A189-E033-4FCF-ABF0-F636CD6D32C9}" srcOrd="1" destOrd="0" parTransId="{85F178F1-914C-4922-9EBF-021CF58F9F9C}" sibTransId="{4F4B3BAF-08FC-424F-A7B4-68063C291DD6}"/>
    <dgm:cxn modelId="{83D51B06-012F-4001-8599-2E378E4AECAC}" type="presOf" srcId="{1BA698BF-5FC3-42DB-901D-D259CFEDC6F3}" destId="{437ABBD0-FCFA-4366-B5E0-2283FE16498B}" srcOrd="0" destOrd="1" presId="urn:microsoft.com/office/officeart/2005/8/layout/hProcess7"/>
    <dgm:cxn modelId="{04EAF008-EFB1-4D58-8900-8F131E391799}" type="presOf" srcId="{32524283-70D5-42C1-8B4E-39BCEE1B0520}" destId="{11AD293D-F4CE-4E4E-9378-B35067422D9C}" srcOrd="0" destOrd="1" presId="urn:microsoft.com/office/officeart/2005/8/layout/hProcess7"/>
    <dgm:cxn modelId="{A3A3560A-F146-4235-9667-044B923FCBA6}" type="presOf" srcId="{FE45D6F6-EAA3-4EEE-8EDF-89BB2B68B1A6}" destId="{F5FAE1FD-C485-483F-935B-AEDA44EDF173}" srcOrd="0" destOrd="3" presId="urn:microsoft.com/office/officeart/2005/8/layout/hProcess7"/>
    <dgm:cxn modelId="{AD54E71B-C177-43F2-BD7F-2EBCF0D74099}" type="presOf" srcId="{9049B1CC-D629-4B7D-A753-2B3BAAF84129}" destId="{437ABBD0-FCFA-4366-B5E0-2283FE16498B}" srcOrd="0" destOrd="0" presId="urn:microsoft.com/office/officeart/2005/8/layout/hProcess7"/>
    <dgm:cxn modelId="{4E390F27-61B9-4339-937B-8A7B8D3D9C3B}" srcId="{E5389E9D-3F0D-42FE-BA3A-BFED0FE54EE3}" destId="{26EE3C37-1659-4D87-B7BC-07341239F57D}" srcOrd="2" destOrd="0" parTransId="{F71335A2-4075-4FBD-A56D-D31C3D4A9CB2}" sibTransId="{6DA820E2-90BA-4406-A614-D16E00000968}"/>
    <dgm:cxn modelId="{0A51742A-BF06-464A-AABE-AF0EF512AEF7}" type="presOf" srcId="{4F971621-CD44-4E52-884B-AAB73F094F82}" destId="{3BED750E-857F-43AA-B9DC-3E0667A133C3}" srcOrd="1" destOrd="0" presId="urn:microsoft.com/office/officeart/2005/8/layout/hProcess7"/>
    <dgm:cxn modelId="{A321CD2B-3AA9-4D81-B258-A332F04BBEC1}" type="presOf" srcId="{257AD9FA-36DF-4512-99EB-4CF0200B48A3}" destId="{1D9CDFE9-A441-42D2-89CD-9B869DC7F84D}" srcOrd="0" destOrd="1" presId="urn:microsoft.com/office/officeart/2005/8/layout/hProcess7"/>
    <dgm:cxn modelId="{66DC6F2C-73D7-457B-9D9B-8BD4B2FA7999}" type="presOf" srcId="{B5F40188-D321-44EE-8532-CE8CED9CC142}" destId="{E093552E-C1D4-4BFB-9A17-6627E5E163AE}" srcOrd="0" destOrd="0" presId="urn:microsoft.com/office/officeart/2005/8/layout/hProcess7"/>
    <dgm:cxn modelId="{21E9B52E-CD6F-422E-B504-4F2BF21CEF73}" srcId="{B5F40188-D321-44EE-8532-CE8CED9CC142}" destId="{4F971621-CD44-4E52-884B-AAB73F094F82}" srcOrd="2" destOrd="0" parTransId="{A5D17360-3B98-43C9-8973-2663F4B7F9CD}" sibTransId="{FBC5881B-1269-4810-A637-FBB726FD5EC5}"/>
    <dgm:cxn modelId="{D9B83432-6D12-4309-96CE-C51885E80C91}" type="presOf" srcId="{881201C8-F093-4AA1-8EED-1FCFCEE85CE1}" destId="{7871C01A-2C14-4485-8EA6-165D5068CC63}" srcOrd="0" destOrd="0" presId="urn:microsoft.com/office/officeart/2005/8/layout/hProcess7"/>
    <dgm:cxn modelId="{B743AD3D-86E6-45E4-AB87-54AA5AFE0091}" type="presOf" srcId="{6E90A189-E033-4FCF-ABF0-F636CD6D32C9}" destId="{F028A21C-9B6C-467F-A61A-60B368DA2F6A}" srcOrd="0" destOrd="0" presId="urn:microsoft.com/office/officeart/2005/8/layout/hProcess7"/>
    <dgm:cxn modelId="{EE31E340-3CEE-43CB-A2AF-0A63505CBE77}" srcId="{4F971621-CD44-4E52-884B-AAB73F094F82}" destId="{9049B1CC-D629-4B7D-A753-2B3BAAF84129}" srcOrd="0" destOrd="0" parTransId="{06594677-E7A4-4B94-BB8F-641CDCC038FB}" sibTransId="{3838892E-33D6-47E9-9A94-AC52D2546DB1}"/>
    <dgm:cxn modelId="{5618BA5C-6B23-4227-912F-5EC729FC7411}" type="presOf" srcId="{7BBD63A3-D416-465E-85AC-DC9F213F790A}" destId="{F5FAE1FD-C485-483F-935B-AEDA44EDF173}" srcOrd="0" destOrd="1" presId="urn:microsoft.com/office/officeart/2005/8/layout/hProcess7"/>
    <dgm:cxn modelId="{4E25E35E-872B-487C-B917-DB0411E6360A}" srcId="{6E90A189-E033-4FCF-ABF0-F636CD6D32C9}" destId="{6B7E6C4B-4BB5-4E08-B455-29115FC4B81E}" srcOrd="0" destOrd="0" parTransId="{36460CD7-6D11-474C-B78D-8CEC2898800E}" sibTransId="{FCA45BAA-7585-4095-98FE-66EDFC036F6F}"/>
    <dgm:cxn modelId="{40B87F44-F7C4-4AB8-A286-BADE27B6A550}" srcId="{881201C8-F093-4AA1-8EED-1FCFCEE85CE1}" destId="{32524283-70D5-42C1-8B4E-39BCEE1B0520}" srcOrd="1" destOrd="0" parTransId="{1395E8A7-194A-45C7-A560-97F56A73BB63}" sibTransId="{AAEB6638-ABC8-4E2A-B38F-F792A61399D7}"/>
    <dgm:cxn modelId="{076B7067-FC29-47C7-BB86-558646D01ECA}" srcId="{E5389E9D-3F0D-42FE-BA3A-BFED0FE54EE3}" destId="{41569EA5-E40C-4D07-A443-8ED3DE9D8BBB}" srcOrd="3" destOrd="0" parTransId="{43E9D003-9FE9-44BC-9F66-B409A5C0AE9A}" sibTransId="{E317FCC5-9579-44C9-A744-8DEDF17CBFF5}"/>
    <dgm:cxn modelId="{A5894855-BB28-45AD-A606-F9DD9279E8F7}" type="presOf" srcId="{4F971621-CD44-4E52-884B-AAB73F094F82}" destId="{BC52B147-987E-436D-94E5-75A0F5A8C35A}" srcOrd="0" destOrd="0" presId="urn:microsoft.com/office/officeart/2005/8/layout/hProcess7"/>
    <dgm:cxn modelId="{79DE7076-79C2-4CBA-9A5D-CD645E957DDA}" srcId="{B5F40188-D321-44EE-8532-CE8CED9CC142}" destId="{E5389E9D-3F0D-42FE-BA3A-BFED0FE54EE3}" srcOrd="3" destOrd="0" parTransId="{7D5A8901-3167-4CA7-911B-6CA3506790BA}" sibTransId="{5BF8FC9A-E597-4373-8360-CE5173227E51}"/>
    <dgm:cxn modelId="{7A145E85-B58A-4792-B76B-AE38091D1845}" srcId="{6E90A189-E033-4FCF-ABF0-F636CD6D32C9}" destId="{2EC8E953-ACEB-44F8-BF84-A8CC9F740DF2}" srcOrd="4" destOrd="0" parTransId="{88239438-2756-4C94-A8ED-8FFF9A79C249}" sibTransId="{D1BCA968-BF51-48A4-8FEB-74E8888E0DEA}"/>
    <dgm:cxn modelId="{7FA5B186-4C74-4E10-AAC9-1F1997D9C93C}" type="presOf" srcId="{26EE3C37-1659-4D87-B7BC-07341239F57D}" destId="{1D9CDFE9-A441-42D2-89CD-9B869DC7F84D}" srcOrd="0" destOrd="2" presId="urn:microsoft.com/office/officeart/2005/8/layout/hProcess7"/>
    <dgm:cxn modelId="{15657B88-CA2C-4931-A3B0-740268E78C0A}" srcId="{881201C8-F093-4AA1-8EED-1FCFCEE85CE1}" destId="{B0FDCF88-509D-4DFA-A7B7-EF46F0B801B8}" srcOrd="0" destOrd="0" parTransId="{EB5ED92F-7F47-4BB2-ADD5-3BCBA223DBDF}" sibTransId="{9CE859F5-0B13-4E96-BD5B-D98976563024}"/>
    <dgm:cxn modelId="{24FE449B-15D1-4CFF-A144-9E6E6FE3C85F}" srcId="{4F971621-CD44-4E52-884B-AAB73F094F82}" destId="{1BA698BF-5FC3-42DB-901D-D259CFEDC6F3}" srcOrd="1" destOrd="0" parTransId="{54BCE57B-04DA-43E2-81A6-80F7E5E6408D}" sibTransId="{C08E97C9-41FE-49EA-B809-77023CF10957}"/>
    <dgm:cxn modelId="{F8D2FB9D-9E2F-463D-8C70-39D45A81EA0D}" srcId="{6E90A189-E033-4FCF-ABF0-F636CD6D32C9}" destId="{A732B2E0-64D8-4E54-869D-041F9C5EE482}" srcOrd="2" destOrd="0" parTransId="{831BF7B9-66F3-45C5-ACFC-5E676645F013}" sibTransId="{3259489B-E1C2-44D9-94DA-745DB6793EFE}"/>
    <dgm:cxn modelId="{47A109AB-E404-4E9B-9CD1-A2DBA16E6B36}" type="presOf" srcId="{414D21B1-5F43-4DC8-BE11-8F60C35316F0}" destId="{1D9CDFE9-A441-42D2-89CD-9B869DC7F84D}" srcOrd="0" destOrd="0" presId="urn:microsoft.com/office/officeart/2005/8/layout/hProcess7"/>
    <dgm:cxn modelId="{9BCABAAC-D16F-41EF-B288-BFB8E1243D44}" type="presOf" srcId="{881201C8-F093-4AA1-8EED-1FCFCEE85CE1}" destId="{322F14CD-6441-4004-AE33-A75387D9FB32}" srcOrd="1" destOrd="0" presId="urn:microsoft.com/office/officeart/2005/8/layout/hProcess7"/>
    <dgm:cxn modelId="{248F48B1-B931-44ED-B7FA-533ABAE2C33A}" type="presOf" srcId="{6E90A189-E033-4FCF-ABF0-F636CD6D32C9}" destId="{4B258CBF-BB69-4584-8AED-BF69DD3AE393}" srcOrd="1" destOrd="0" presId="urn:microsoft.com/office/officeart/2005/8/layout/hProcess7"/>
    <dgm:cxn modelId="{617D62B3-F46B-413F-AAD9-022B159CE4F0}" srcId="{E5389E9D-3F0D-42FE-BA3A-BFED0FE54EE3}" destId="{064F5823-2993-47A1-9589-113D26AB09EF}" srcOrd="5" destOrd="0" parTransId="{C0B2489E-F5B8-48A1-89FB-F1B306F8EF10}" sibTransId="{2863A0E2-DF25-40C8-907A-5D1602CA0498}"/>
    <dgm:cxn modelId="{FF3EA7B8-188E-409C-B115-45FEA2AA95E0}" type="presOf" srcId="{B0FDCF88-509D-4DFA-A7B7-EF46F0B801B8}" destId="{11AD293D-F4CE-4E4E-9378-B35067422D9C}" srcOrd="0" destOrd="0" presId="urn:microsoft.com/office/officeart/2005/8/layout/hProcess7"/>
    <dgm:cxn modelId="{821186BA-8DB2-4219-83A9-9E8E8A469D35}" type="presOf" srcId="{2C770429-EB94-4ABF-847A-A719A0126CD7}" destId="{1D9CDFE9-A441-42D2-89CD-9B869DC7F84D}" srcOrd="0" destOrd="4" presId="urn:microsoft.com/office/officeart/2005/8/layout/hProcess7"/>
    <dgm:cxn modelId="{DB58BFBB-B72D-4EC2-8445-FDCA7C1FAE50}" type="presOf" srcId="{E5389E9D-3F0D-42FE-BA3A-BFED0FE54EE3}" destId="{9E5D8767-7706-435A-B684-BC1C3AD70F76}" srcOrd="1" destOrd="0" presId="urn:microsoft.com/office/officeart/2005/8/layout/hProcess7"/>
    <dgm:cxn modelId="{4D774ABD-5461-4891-ADA2-F6AA4D182310}" type="presOf" srcId="{064F5823-2993-47A1-9589-113D26AB09EF}" destId="{1D9CDFE9-A441-42D2-89CD-9B869DC7F84D}" srcOrd="0" destOrd="5" presId="urn:microsoft.com/office/officeart/2005/8/layout/hProcess7"/>
    <dgm:cxn modelId="{FEAEEABD-A4C7-4BDD-9DEA-128E44A87740}" srcId="{E5389E9D-3F0D-42FE-BA3A-BFED0FE54EE3}" destId="{2C770429-EB94-4ABF-847A-A719A0126CD7}" srcOrd="4" destOrd="0" parTransId="{30CCD40E-6BF4-45FE-A69E-F669B60D58B2}" sibTransId="{F5E72DFA-C0F0-4F41-AE1B-D0051C6F510C}"/>
    <dgm:cxn modelId="{79A956C2-FCAF-4B6C-B843-34CF80C1E667}" type="presOf" srcId="{A732B2E0-64D8-4E54-869D-041F9C5EE482}" destId="{F5FAE1FD-C485-483F-935B-AEDA44EDF173}" srcOrd="0" destOrd="2" presId="urn:microsoft.com/office/officeart/2005/8/layout/hProcess7"/>
    <dgm:cxn modelId="{36075DC6-935C-4ACA-89A5-C6A7267EE619}" srcId="{B5F40188-D321-44EE-8532-CE8CED9CC142}" destId="{881201C8-F093-4AA1-8EED-1FCFCEE85CE1}" srcOrd="0" destOrd="0" parTransId="{F4FC44C1-0B16-4424-A45D-2F860A39318A}" sibTransId="{005773FC-AA93-45BB-B18E-4A32ECAFB265}"/>
    <dgm:cxn modelId="{92A547C8-2612-4500-943D-DE581D29ECCF}" srcId="{6E90A189-E033-4FCF-ABF0-F636CD6D32C9}" destId="{FE45D6F6-EAA3-4EEE-8EDF-89BB2B68B1A6}" srcOrd="3" destOrd="0" parTransId="{A481B114-1A11-41C4-A7BA-65F57329187C}" sibTransId="{BA5A2B4A-1CBE-48A1-876A-18F44AF13FE1}"/>
    <dgm:cxn modelId="{EB8CF7C9-F0D8-483D-87C0-EB8A0038B82A}" type="presOf" srcId="{E5389E9D-3F0D-42FE-BA3A-BFED0FE54EE3}" destId="{099F98CE-1C5D-421F-BBA4-50542E051307}" srcOrd="0" destOrd="0" presId="urn:microsoft.com/office/officeart/2005/8/layout/hProcess7"/>
    <dgm:cxn modelId="{DAFDB1D3-70A7-4F42-A4E1-C64DB97E3795}" type="presOf" srcId="{6B7E6C4B-4BB5-4E08-B455-29115FC4B81E}" destId="{F5FAE1FD-C485-483F-935B-AEDA44EDF173}" srcOrd="0" destOrd="0" presId="urn:microsoft.com/office/officeart/2005/8/layout/hProcess7"/>
    <dgm:cxn modelId="{345EF8E9-534D-4929-BA6A-4352F1E1C435}" srcId="{E5389E9D-3F0D-42FE-BA3A-BFED0FE54EE3}" destId="{257AD9FA-36DF-4512-99EB-4CF0200B48A3}" srcOrd="1" destOrd="0" parTransId="{BE6318C1-0E03-433E-9154-CDDB2B208520}" sibTransId="{B8E693AA-EB74-4B53-94F0-1AB572C42BF8}"/>
    <dgm:cxn modelId="{F101A0F1-DC91-4A9D-9F71-71460786BDEA}" type="presOf" srcId="{2EC8E953-ACEB-44F8-BF84-A8CC9F740DF2}" destId="{F5FAE1FD-C485-483F-935B-AEDA44EDF173}" srcOrd="0" destOrd="4" presId="urn:microsoft.com/office/officeart/2005/8/layout/hProcess7"/>
    <dgm:cxn modelId="{78C14AF6-A40A-40E2-820D-B6D47FDED722}" type="presOf" srcId="{41569EA5-E40C-4D07-A443-8ED3DE9D8BBB}" destId="{1D9CDFE9-A441-42D2-89CD-9B869DC7F84D}" srcOrd="0" destOrd="3" presId="urn:microsoft.com/office/officeart/2005/8/layout/hProcess7"/>
    <dgm:cxn modelId="{8275CBFA-F66F-4467-89E7-A744BACAAC1F}" srcId="{6E90A189-E033-4FCF-ABF0-F636CD6D32C9}" destId="{7BBD63A3-D416-465E-85AC-DC9F213F790A}" srcOrd="1" destOrd="0" parTransId="{7810F6C1-F5C8-4241-AC1F-9DC909B5D48A}" sibTransId="{D0DEB856-A2CA-4A3E-A82E-7508FD2216AB}"/>
    <dgm:cxn modelId="{02F609DA-67CE-4B23-84BB-DFDA90AD18B2}" type="presParOf" srcId="{E093552E-C1D4-4BFB-9A17-6627E5E163AE}" destId="{A338D566-56CB-48EF-8841-B76B1F8ACE08}" srcOrd="0" destOrd="0" presId="urn:microsoft.com/office/officeart/2005/8/layout/hProcess7"/>
    <dgm:cxn modelId="{DB0B28B2-83A2-49AA-AF42-DD581D44553F}" type="presParOf" srcId="{A338D566-56CB-48EF-8841-B76B1F8ACE08}" destId="{7871C01A-2C14-4485-8EA6-165D5068CC63}" srcOrd="0" destOrd="0" presId="urn:microsoft.com/office/officeart/2005/8/layout/hProcess7"/>
    <dgm:cxn modelId="{29316B18-99C1-4C02-B315-8D4774217212}" type="presParOf" srcId="{A338D566-56CB-48EF-8841-B76B1F8ACE08}" destId="{322F14CD-6441-4004-AE33-A75387D9FB32}" srcOrd="1" destOrd="0" presId="urn:microsoft.com/office/officeart/2005/8/layout/hProcess7"/>
    <dgm:cxn modelId="{78EAECB5-DD11-4CBF-8C42-956F3C363FA1}" type="presParOf" srcId="{A338D566-56CB-48EF-8841-B76B1F8ACE08}" destId="{11AD293D-F4CE-4E4E-9378-B35067422D9C}" srcOrd="2" destOrd="0" presId="urn:microsoft.com/office/officeart/2005/8/layout/hProcess7"/>
    <dgm:cxn modelId="{1F49ECAA-8B82-4F90-A1B2-DD2BB53FE98E}" type="presParOf" srcId="{E093552E-C1D4-4BFB-9A17-6627E5E163AE}" destId="{7684D829-DFE5-44AF-AC19-12E5B35EB66C}" srcOrd="1" destOrd="0" presId="urn:microsoft.com/office/officeart/2005/8/layout/hProcess7"/>
    <dgm:cxn modelId="{1FD89059-7D1A-4CF2-BD1E-29793D674FA8}" type="presParOf" srcId="{E093552E-C1D4-4BFB-9A17-6627E5E163AE}" destId="{E6ABFE6C-DC92-4DC3-A945-FBB0EED740E9}" srcOrd="2" destOrd="0" presId="urn:microsoft.com/office/officeart/2005/8/layout/hProcess7"/>
    <dgm:cxn modelId="{5B08B998-69FF-448A-9045-3EA52A7DF8A5}" type="presParOf" srcId="{E6ABFE6C-DC92-4DC3-A945-FBB0EED740E9}" destId="{8739E1D1-E189-425C-A28E-6FC40E051632}" srcOrd="0" destOrd="0" presId="urn:microsoft.com/office/officeart/2005/8/layout/hProcess7"/>
    <dgm:cxn modelId="{16858027-D6EF-405C-B5CD-F26C852950A7}" type="presParOf" srcId="{E6ABFE6C-DC92-4DC3-A945-FBB0EED740E9}" destId="{2FB65F68-79D1-4086-9DFD-F6D3F475560F}" srcOrd="1" destOrd="0" presId="urn:microsoft.com/office/officeart/2005/8/layout/hProcess7"/>
    <dgm:cxn modelId="{3EA57F35-091C-45EF-87C7-832861B0DAF0}" type="presParOf" srcId="{E6ABFE6C-DC92-4DC3-A945-FBB0EED740E9}" destId="{881194B5-48E4-4A01-BA81-56474E49033D}" srcOrd="2" destOrd="0" presId="urn:microsoft.com/office/officeart/2005/8/layout/hProcess7"/>
    <dgm:cxn modelId="{C14427FC-0321-4A4F-AFD8-4EBC4D75D398}" type="presParOf" srcId="{E093552E-C1D4-4BFB-9A17-6627E5E163AE}" destId="{F413B560-6E1F-49BA-A3B7-1390A6861B46}" srcOrd="3" destOrd="0" presId="urn:microsoft.com/office/officeart/2005/8/layout/hProcess7"/>
    <dgm:cxn modelId="{A17207E0-DE9B-4557-8EFC-6949BE53FB40}" type="presParOf" srcId="{E093552E-C1D4-4BFB-9A17-6627E5E163AE}" destId="{710F14B6-5CD3-4495-8D72-1A6B5B67D939}" srcOrd="4" destOrd="0" presId="urn:microsoft.com/office/officeart/2005/8/layout/hProcess7"/>
    <dgm:cxn modelId="{D797737B-EE36-4B8E-AEA6-6CB9B5841D6A}" type="presParOf" srcId="{710F14B6-5CD3-4495-8D72-1A6B5B67D939}" destId="{F028A21C-9B6C-467F-A61A-60B368DA2F6A}" srcOrd="0" destOrd="0" presId="urn:microsoft.com/office/officeart/2005/8/layout/hProcess7"/>
    <dgm:cxn modelId="{A7B66146-2B88-44FA-91F3-7153E3A6EA5C}" type="presParOf" srcId="{710F14B6-5CD3-4495-8D72-1A6B5B67D939}" destId="{4B258CBF-BB69-4584-8AED-BF69DD3AE393}" srcOrd="1" destOrd="0" presId="urn:microsoft.com/office/officeart/2005/8/layout/hProcess7"/>
    <dgm:cxn modelId="{BB31B789-6969-4BF3-BAC7-724FE25B9CA8}" type="presParOf" srcId="{710F14B6-5CD3-4495-8D72-1A6B5B67D939}" destId="{F5FAE1FD-C485-483F-935B-AEDA44EDF173}" srcOrd="2" destOrd="0" presId="urn:microsoft.com/office/officeart/2005/8/layout/hProcess7"/>
    <dgm:cxn modelId="{C9B0B6E3-A8FC-49CD-80C1-5A385024313D}" type="presParOf" srcId="{E093552E-C1D4-4BFB-9A17-6627E5E163AE}" destId="{96B35441-1B75-4A95-89D5-0C055A61D28A}" srcOrd="5" destOrd="0" presId="urn:microsoft.com/office/officeart/2005/8/layout/hProcess7"/>
    <dgm:cxn modelId="{183D739F-FDCB-4C2F-8896-521662867F43}" type="presParOf" srcId="{E093552E-C1D4-4BFB-9A17-6627E5E163AE}" destId="{441E60F1-1E1F-4DD9-9FB2-3530695E7EDB}" srcOrd="6" destOrd="0" presId="urn:microsoft.com/office/officeart/2005/8/layout/hProcess7"/>
    <dgm:cxn modelId="{1C10AF13-8178-4356-AB87-2AA891A324FB}" type="presParOf" srcId="{441E60F1-1E1F-4DD9-9FB2-3530695E7EDB}" destId="{F8E76B1D-AFCB-422C-9E3F-B22CB35B1F09}" srcOrd="0" destOrd="0" presId="urn:microsoft.com/office/officeart/2005/8/layout/hProcess7"/>
    <dgm:cxn modelId="{48BE227D-FE3D-4761-A9E0-36EF65DFCC35}" type="presParOf" srcId="{441E60F1-1E1F-4DD9-9FB2-3530695E7EDB}" destId="{56F31951-5A9A-4D02-9041-2A5A26423665}" srcOrd="1" destOrd="0" presId="urn:microsoft.com/office/officeart/2005/8/layout/hProcess7"/>
    <dgm:cxn modelId="{8CF81242-4F0B-4EEF-B6AA-35A2E83BDF01}" type="presParOf" srcId="{441E60F1-1E1F-4DD9-9FB2-3530695E7EDB}" destId="{73312543-F562-4767-9E1C-017FC2059693}" srcOrd="2" destOrd="0" presId="urn:microsoft.com/office/officeart/2005/8/layout/hProcess7"/>
    <dgm:cxn modelId="{5ADAAC24-C2F9-4456-B694-44EFEC87D0FC}" type="presParOf" srcId="{E093552E-C1D4-4BFB-9A17-6627E5E163AE}" destId="{9130208E-C550-452D-8766-DF754BA7DFE4}" srcOrd="7" destOrd="0" presId="urn:microsoft.com/office/officeart/2005/8/layout/hProcess7"/>
    <dgm:cxn modelId="{B2233E56-7ADF-41B8-8F6B-D8DFD6745F8A}" type="presParOf" srcId="{E093552E-C1D4-4BFB-9A17-6627E5E163AE}" destId="{93C18E69-3818-42F6-B590-4137DE510EC3}" srcOrd="8" destOrd="0" presId="urn:microsoft.com/office/officeart/2005/8/layout/hProcess7"/>
    <dgm:cxn modelId="{662F7AD4-7D8B-42C7-9A28-B9DD19218385}" type="presParOf" srcId="{93C18E69-3818-42F6-B590-4137DE510EC3}" destId="{BC52B147-987E-436D-94E5-75A0F5A8C35A}" srcOrd="0" destOrd="0" presId="urn:microsoft.com/office/officeart/2005/8/layout/hProcess7"/>
    <dgm:cxn modelId="{59C3CC08-86EF-485D-AD01-4A5CAA48BAA3}" type="presParOf" srcId="{93C18E69-3818-42F6-B590-4137DE510EC3}" destId="{3BED750E-857F-43AA-B9DC-3E0667A133C3}" srcOrd="1" destOrd="0" presId="urn:microsoft.com/office/officeart/2005/8/layout/hProcess7"/>
    <dgm:cxn modelId="{E7B64ABC-EA61-4F8A-B152-3647AE859D43}" type="presParOf" srcId="{93C18E69-3818-42F6-B590-4137DE510EC3}" destId="{437ABBD0-FCFA-4366-B5E0-2283FE16498B}" srcOrd="2" destOrd="0" presId="urn:microsoft.com/office/officeart/2005/8/layout/hProcess7"/>
    <dgm:cxn modelId="{BEA9A794-86E8-496E-89B3-BD0625256308}" type="presParOf" srcId="{E093552E-C1D4-4BFB-9A17-6627E5E163AE}" destId="{6E07C6B5-5F2A-43ED-A1A2-CF426FAEB908}" srcOrd="9" destOrd="0" presId="urn:microsoft.com/office/officeart/2005/8/layout/hProcess7"/>
    <dgm:cxn modelId="{E94599FA-CDDA-4D6B-8920-A62C65CCE3A5}" type="presParOf" srcId="{E093552E-C1D4-4BFB-9A17-6627E5E163AE}" destId="{8B0F5E12-D7AF-4281-A4E3-0B64C12A4257}" srcOrd="10" destOrd="0" presId="urn:microsoft.com/office/officeart/2005/8/layout/hProcess7"/>
    <dgm:cxn modelId="{28DD036D-8CC9-4918-AB89-E4FD9EBB139C}" type="presParOf" srcId="{8B0F5E12-D7AF-4281-A4E3-0B64C12A4257}" destId="{41F584AE-EF0C-45E7-949A-EA7A9A4E67CE}" srcOrd="0" destOrd="0" presId="urn:microsoft.com/office/officeart/2005/8/layout/hProcess7"/>
    <dgm:cxn modelId="{3EE0CD1C-33AE-4178-B9F3-29F79291B172}" type="presParOf" srcId="{8B0F5E12-D7AF-4281-A4E3-0B64C12A4257}" destId="{166266B7-7050-4A8A-8A06-C66C78F6B70A}" srcOrd="1" destOrd="0" presId="urn:microsoft.com/office/officeart/2005/8/layout/hProcess7"/>
    <dgm:cxn modelId="{296AB570-0519-4454-8BC1-8D56D619E969}" type="presParOf" srcId="{8B0F5E12-D7AF-4281-A4E3-0B64C12A4257}" destId="{90A6C283-A171-4C49-B274-0005CAB35D3D}" srcOrd="2" destOrd="0" presId="urn:microsoft.com/office/officeart/2005/8/layout/hProcess7"/>
    <dgm:cxn modelId="{56BB199F-D984-4A58-9294-1C520B4AB2A9}" type="presParOf" srcId="{E093552E-C1D4-4BFB-9A17-6627E5E163AE}" destId="{04B904F0-357F-436F-90AA-B08AD45A12E2}" srcOrd="11" destOrd="0" presId="urn:microsoft.com/office/officeart/2005/8/layout/hProcess7"/>
    <dgm:cxn modelId="{0832C6D7-7286-4EF1-8116-93170913889F}" type="presParOf" srcId="{E093552E-C1D4-4BFB-9A17-6627E5E163AE}" destId="{21078294-9A66-4B70-A146-AF73CBBF199D}" srcOrd="12" destOrd="0" presId="urn:microsoft.com/office/officeart/2005/8/layout/hProcess7"/>
    <dgm:cxn modelId="{C0EC20A7-5634-44F6-9843-811317712595}" type="presParOf" srcId="{21078294-9A66-4B70-A146-AF73CBBF199D}" destId="{099F98CE-1C5D-421F-BBA4-50542E051307}" srcOrd="0" destOrd="0" presId="urn:microsoft.com/office/officeart/2005/8/layout/hProcess7"/>
    <dgm:cxn modelId="{81F1D5C6-4617-44D4-9A0A-A227A866A62F}" type="presParOf" srcId="{21078294-9A66-4B70-A146-AF73CBBF199D}" destId="{9E5D8767-7706-435A-B684-BC1C3AD70F76}" srcOrd="1" destOrd="0" presId="urn:microsoft.com/office/officeart/2005/8/layout/hProcess7"/>
    <dgm:cxn modelId="{DC2A0C97-8A0A-4123-8AE5-6EE0448459E1}" type="presParOf" srcId="{21078294-9A66-4B70-A146-AF73CBBF199D}" destId="{1D9CDFE9-A441-42D2-89CD-9B869DC7F84D}"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71C01A-2C14-4485-8EA6-165D5068CC63}">
      <dsp:nvSpPr>
        <dsp:cNvPr id="0" name=""/>
        <dsp:cNvSpPr/>
      </dsp:nvSpPr>
      <dsp:spPr>
        <a:xfrm>
          <a:off x="2928" y="-139524"/>
          <a:ext cx="1761538" cy="3493934"/>
        </a:xfrm>
        <a:prstGeom prst="roundRect">
          <a:avLst>
            <a:gd name="adj" fmla="val 5000"/>
          </a:avLst>
        </a:prstGeom>
        <a:solidFill>
          <a:srgbClr val="C7D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8006" rIns="62230" bIns="0" numCol="1" spcCol="1270" anchor="t" anchorCtr="0">
          <a:noAutofit/>
        </a:bodyPr>
        <a:lstStyle/>
        <a:p>
          <a:pPr marL="0" lvl="0" indent="0" algn="r" defTabSz="622300">
            <a:lnSpc>
              <a:spcPct val="90000"/>
            </a:lnSpc>
            <a:spcBef>
              <a:spcPct val="0"/>
            </a:spcBef>
            <a:spcAft>
              <a:spcPct val="35000"/>
            </a:spcAft>
            <a:buNone/>
          </a:pPr>
          <a:r>
            <a:rPr lang="en-US" sz="1400" b="1" kern="1200" dirty="0"/>
            <a:t>Alternatives Milestone</a:t>
          </a:r>
        </a:p>
      </dsp:txBody>
      <dsp:txXfrm rot="16200000">
        <a:off x="-1253430" y="1116835"/>
        <a:ext cx="2865026" cy="352307"/>
      </dsp:txXfrm>
    </dsp:sp>
    <dsp:sp modelId="{11AD293D-F4CE-4E4E-9378-B35067422D9C}">
      <dsp:nvSpPr>
        <dsp:cNvPr id="0" name=""/>
        <dsp:cNvSpPr/>
      </dsp:nvSpPr>
      <dsp:spPr>
        <a:xfrm>
          <a:off x="355236" y="-139524"/>
          <a:ext cx="1312346" cy="349393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1148" rIns="0" bIns="0" numCol="1" spcCol="1270" anchor="t" anchorCtr="0">
          <a:noAutofit/>
        </a:bodyPr>
        <a:lstStyle/>
        <a:p>
          <a:pPr marL="0" lvl="0" indent="0" algn="l" defTabSz="533400">
            <a:lnSpc>
              <a:spcPct val="90000"/>
            </a:lnSpc>
            <a:spcBef>
              <a:spcPct val="0"/>
            </a:spcBef>
            <a:spcAft>
              <a:spcPct val="35000"/>
            </a:spcAft>
            <a:buNone/>
          </a:pPr>
          <a:endParaRPr lang="en-US" sz="12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chemeClr val="tx1"/>
              </a:solidFill>
            </a:rPr>
            <a:t>Project Management Plan</a:t>
          </a:r>
        </a:p>
        <a:p>
          <a:pPr marL="0" lvl="0" indent="0" algn="l" defTabSz="533400">
            <a:lnSpc>
              <a:spcPct val="90000"/>
            </a:lnSpc>
            <a:spcBef>
              <a:spcPct val="0"/>
            </a:spcBef>
            <a:spcAft>
              <a:spcPct val="35000"/>
            </a:spcAft>
            <a:buNone/>
          </a:pPr>
          <a:endParaRPr lang="en-US" sz="6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chemeClr val="tx1"/>
              </a:solidFill>
            </a:rPr>
            <a:t>Cost-sharing Coordination</a:t>
          </a:r>
        </a:p>
        <a:p>
          <a:pPr marL="0" lvl="0" indent="0" algn="l" defTabSz="533400">
            <a:lnSpc>
              <a:spcPct val="90000"/>
            </a:lnSpc>
            <a:spcBef>
              <a:spcPct val="0"/>
            </a:spcBef>
            <a:spcAft>
              <a:spcPct val="35000"/>
            </a:spcAft>
            <a:buNone/>
          </a:pPr>
          <a:endParaRPr lang="en-US" sz="6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chemeClr val="tx1"/>
              </a:solidFill>
            </a:rPr>
            <a:t>Stakeholder Coordination</a:t>
          </a:r>
        </a:p>
        <a:p>
          <a:pPr marL="0" lvl="0" indent="0" algn="l" defTabSz="533400">
            <a:lnSpc>
              <a:spcPct val="90000"/>
            </a:lnSpc>
            <a:spcBef>
              <a:spcPct val="0"/>
            </a:spcBef>
            <a:spcAft>
              <a:spcPct val="35000"/>
            </a:spcAft>
            <a:buNone/>
          </a:pPr>
          <a:endParaRPr lang="en-US" sz="600" kern="1200" dirty="0">
            <a:solidFill>
              <a:schemeClr val="tx1"/>
            </a:solidFill>
          </a:endParaRPr>
        </a:p>
        <a:p>
          <a:pPr marL="0" lvl="0" indent="0" algn="l" defTabSz="533400">
            <a:lnSpc>
              <a:spcPct val="90000"/>
            </a:lnSpc>
            <a:spcBef>
              <a:spcPct val="0"/>
            </a:spcBef>
            <a:spcAft>
              <a:spcPct val="35000"/>
            </a:spcAft>
            <a:buNone/>
          </a:pPr>
          <a:r>
            <a:rPr lang="en-US" sz="1200" b="1" kern="1200" dirty="0">
              <a:solidFill>
                <a:schemeClr val="tx1"/>
              </a:solidFill>
            </a:rPr>
            <a:t>Existing Conditions</a:t>
          </a:r>
        </a:p>
        <a:p>
          <a:pPr marL="0" lvl="0" indent="0" algn="l" defTabSz="533400">
            <a:lnSpc>
              <a:spcPct val="90000"/>
            </a:lnSpc>
            <a:spcBef>
              <a:spcPct val="0"/>
            </a:spcBef>
            <a:spcAft>
              <a:spcPct val="35000"/>
            </a:spcAft>
            <a:buNone/>
          </a:pPr>
          <a:endParaRPr lang="en-US" sz="600" b="1" kern="1200" dirty="0">
            <a:solidFill>
              <a:schemeClr val="tx1"/>
            </a:solidFill>
          </a:endParaRPr>
        </a:p>
        <a:p>
          <a:pPr marL="0" lvl="0" indent="0" algn="l" defTabSz="533400">
            <a:lnSpc>
              <a:spcPct val="90000"/>
            </a:lnSpc>
            <a:spcBef>
              <a:spcPct val="0"/>
            </a:spcBef>
            <a:spcAft>
              <a:spcPct val="35000"/>
            </a:spcAft>
            <a:buNone/>
          </a:pPr>
          <a:r>
            <a:rPr lang="en-US" sz="1200" b="1" kern="1200" dirty="0">
              <a:solidFill>
                <a:schemeClr val="tx1"/>
              </a:solidFill>
            </a:rPr>
            <a:t>Initial Project Alternatives &amp; Screening</a:t>
          </a:r>
        </a:p>
        <a:p>
          <a:pPr marL="0" lvl="0" indent="0" algn="l" defTabSz="266700">
            <a:lnSpc>
              <a:spcPct val="90000"/>
            </a:lnSpc>
            <a:spcBef>
              <a:spcPct val="0"/>
            </a:spcBef>
            <a:spcAft>
              <a:spcPct val="35000"/>
            </a:spcAft>
            <a:buNone/>
          </a:pPr>
          <a:endParaRPr lang="en-US" sz="600" b="1" kern="1200" dirty="0">
            <a:solidFill>
              <a:schemeClr val="tx1"/>
            </a:solidFill>
          </a:endParaRPr>
        </a:p>
        <a:p>
          <a:pPr marL="0" lvl="0" indent="0" algn="l" defTabSz="266700">
            <a:lnSpc>
              <a:spcPct val="90000"/>
            </a:lnSpc>
            <a:spcBef>
              <a:spcPct val="0"/>
            </a:spcBef>
            <a:spcAft>
              <a:spcPct val="35000"/>
            </a:spcAft>
            <a:buNone/>
          </a:pPr>
          <a:r>
            <a:rPr lang="en-US" sz="1200" b="1" kern="1200" dirty="0">
              <a:solidFill>
                <a:schemeClr val="tx1"/>
              </a:solidFill>
            </a:rPr>
            <a:t>Alternatives Milestone</a:t>
          </a:r>
        </a:p>
      </dsp:txBody>
      <dsp:txXfrm>
        <a:off x="355236" y="-139524"/>
        <a:ext cx="1312346" cy="3493934"/>
      </dsp:txXfrm>
    </dsp:sp>
    <dsp:sp modelId="{F028A21C-9B6C-467F-A61A-60B368DA2F6A}">
      <dsp:nvSpPr>
        <dsp:cNvPr id="0" name=""/>
        <dsp:cNvSpPr/>
      </dsp:nvSpPr>
      <dsp:spPr>
        <a:xfrm>
          <a:off x="1826120" y="-139524"/>
          <a:ext cx="1761538" cy="3493934"/>
        </a:xfrm>
        <a:prstGeom prst="roundRect">
          <a:avLst>
            <a:gd name="adj" fmla="val 5000"/>
          </a:avLst>
        </a:prstGeom>
        <a:solidFill>
          <a:srgbClr val="FFF5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8006" rIns="62230" bIns="0" numCol="1" spcCol="1270" anchor="t" anchorCtr="0">
          <a:noAutofit/>
        </a:bodyPr>
        <a:lstStyle/>
        <a:p>
          <a:pPr marL="0" lvl="0" indent="0" algn="r" defTabSz="622300">
            <a:lnSpc>
              <a:spcPct val="90000"/>
            </a:lnSpc>
            <a:spcBef>
              <a:spcPct val="0"/>
            </a:spcBef>
            <a:spcAft>
              <a:spcPct val="35000"/>
            </a:spcAft>
            <a:buNone/>
          </a:pPr>
          <a:r>
            <a:rPr lang="en-US" sz="1400" b="1" kern="1200" dirty="0"/>
            <a:t>Tentatively Selected Plan </a:t>
          </a:r>
        </a:p>
      </dsp:txBody>
      <dsp:txXfrm rot="16200000">
        <a:off x="569761" y="1116835"/>
        <a:ext cx="2865026" cy="352307"/>
      </dsp:txXfrm>
    </dsp:sp>
    <dsp:sp modelId="{2FB65F68-79D1-4086-9DFD-F6D3F475560F}">
      <dsp:nvSpPr>
        <dsp:cNvPr id="0" name=""/>
        <dsp:cNvSpPr/>
      </dsp:nvSpPr>
      <dsp:spPr>
        <a:xfrm rot="5400000">
          <a:off x="7009917" y="931121"/>
          <a:ext cx="287182" cy="166927"/>
        </a:xfrm>
        <a:prstGeom prst="flowChartExtract">
          <a:avLst/>
        </a:prstGeom>
        <a:solidFill>
          <a:schemeClr val="lt1">
            <a:hueOff val="0"/>
            <a:satOff val="0"/>
            <a:lumOff val="0"/>
            <a:alpha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F5FAE1FD-C485-483F-935B-AEDA44EDF173}">
      <dsp:nvSpPr>
        <dsp:cNvPr id="0" name=""/>
        <dsp:cNvSpPr/>
      </dsp:nvSpPr>
      <dsp:spPr>
        <a:xfrm>
          <a:off x="2178428" y="-139524"/>
          <a:ext cx="1312346" cy="349393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1148" rIns="0" bIns="0" numCol="1" spcCol="1270" anchor="t" anchorCtr="0">
          <a:noAutofit/>
        </a:bodyPr>
        <a:lstStyle/>
        <a:p>
          <a:pPr marL="0" lvl="0" indent="0" algn="l" defTabSz="533400">
            <a:lnSpc>
              <a:spcPct val="90000"/>
            </a:lnSpc>
            <a:spcBef>
              <a:spcPct val="0"/>
            </a:spcBef>
            <a:spcAft>
              <a:spcPct val="35000"/>
            </a:spcAft>
            <a:buNone/>
          </a:pPr>
          <a:endParaRPr lang="en-US" sz="12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rgbClr val="FF0000"/>
              </a:solidFill>
            </a:rPr>
            <a:t>Final Alternatives Development</a:t>
          </a:r>
        </a:p>
        <a:p>
          <a:pPr marL="0" lvl="0" indent="0" algn="l" defTabSz="533400">
            <a:lnSpc>
              <a:spcPct val="90000"/>
            </a:lnSpc>
            <a:spcBef>
              <a:spcPct val="0"/>
            </a:spcBef>
            <a:spcAft>
              <a:spcPct val="35000"/>
            </a:spcAft>
            <a:buNone/>
          </a:pPr>
          <a:endParaRPr lang="en-US" sz="500" kern="1200" dirty="0">
            <a:solidFill>
              <a:srgbClr val="FF0000"/>
            </a:solidFill>
          </a:endParaRPr>
        </a:p>
        <a:p>
          <a:pPr marL="0" lvl="0" indent="0" algn="l" defTabSz="533400">
            <a:lnSpc>
              <a:spcPct val="90000"/>
            </a:lnSpc>
            <a:spcBef>
              <a:spcPct val="0"/>
            </a:spcBef>
            <a:spcAft>
              <a:spcPct val="35000"/>
            </a:spcAft>
            <a:buNone/>
          </a:pPr>
          <a:r>
            <a:rPr lang="en-US" sz="1200" kern="1200" dirty="0">
              <a:solidFill>
                <a:srgbClr val="FF0000"/>
              </a:solidFill>
            </a:rPr>
            <a:t>Conceptual Costs</a:t>
          </a:r>
        </a:p>
        <a:p>
          <a:pPr marL="0" lvl="0" indent="0" algn="l" defTabSz="533400">
            <a:lnSpc>
              <a:spcPct val="90000"/>
            </a:lnSpc>
            <a:spcBef>
              <a:spcPct val="0"/>
            </a:spcBef>
            <a:spcAft>
              <a:spcPct val="35000"/>
            </a:spcAft>
            <a:buNone/>
          </a:pPr>
          <a:r>
            <a:rPr lang="en-US" sz="1200" kern="1200" dirty="0">
              <a:solidFill>
                <a:srgbClr val="FF0000"/>
              </a:solidFill>
            </a:rPr>
            <a:t>&amp; Design</a:t>
          </a:r>
        </a:p>
        <a:p>
          <a:pPr marL="0" lvl="0" indent="0" algn="l" defTabSz="533400">
            <a:lnSpc>
              <a:spcPct val="90000"/>
            </a:lnSpc>
            <a:spcBef>
              <a:spcPct val="0"/>
            </a:spcBef>
            <a:spcAft>
              <a:spcPct val="35000"/>
            </a:spcAft>
            <a:buNone/>
          </a:pPr>
          <a:endParaRPr lang="en-US" sz="600" kern="1200" dirty="0">
            <a:solidFill>
              <a:srgbClr val="FF0000"/>
            </a:solidFill>
          </a:endParaRPr>
        </a:p>
        <a:p>
          <a:pPr marL="0" lvl="0" indent="0" algn="l" defTabSz="533400">
            <a:lnSpc>
              <a:spcPct val="90000"/>
            </a:lnSpc>
            <a:spcBef>
              <a:spcPct val="0"/>
            </a:spcBef>
            <a:spcAft>
              <a:spcPct val="35000"/>
            </a:spcAft>
            <a:buNone/>
          </a:pPr>
          <a:r>
            <a:rPr lang="en-US" sz="1200" kern="1200" baseline="0" dirty="0">
              <a:solidFill>
                <a:srgbClr val="FF0000"/>
              </a:solidFill>
            </a:rPr>
            <a:t>Model Analysis</a:t>
          </a:r>
        </a:p>
        <a:p>
          <a:pPr marL="0" lvl="0" indent="0" algn="l" defTabSz="533400">
            <a:lnSpc>
              <a:spcPct val="90000"/>
            </a:lnSpc>
            <a:spcBef>
              <a:spcPct val="0"/>
            </a:spcBef>
            <a:spcAft>
              <a:spcPct val="35000"/>
            </a:spcAft>
            <a:buNone/>
          </a:pPr>
          <a:endParaRPr lang="en-US" sz="600" kern="1200" dirty="0">
            <a:solidFill>
              <a:srgbClr val="FF0000"/>
            </a:solidFill>
          </a:endParaRPr>
        </a:p>
        <a:p>
          <a:pPr marL="0" lvl="0" indent="0" algn="l" defTabSz="533400">
            <a:lnSpc>
              <a:spcPct val="90000"/>
            </a:lnSpc>
            <a:spcBef>
              <a:spcPct val="0"/>
            </a:spcBef>
            <a:spcAft>
              <a:spcPct val="35000"/>
            </a:spcAft>
            <a:buNone/>
          </a:pPr>
          <a:r>
            <a:rPr lang="en-US" sz="1200" kern="1200" baseline="0" dirty="0">
              <a:solidFill>
                <a:srgbClr val="FF0000"/>
              </a:solidFill>
            </a:rPr>
            <a:t>Economic Analysis</a:t>
          </a:r>
        </a:p>
        <a:p>
          <a:pPr marL="0" lvl="0" indent="0" algn="l" defTabSz="533400">
            <a:lnSpc>
              <a:spcPct val="90000"/>
            </a:lnSpc>
            <a:spcBef>
              <a:spcPct val="0"/>
            </a:spcBef>
            <a:spcAft>
              <a:spcPct val="35000"/>
            </a:spcAft>
            <a:buNone/>
          </a:pPr>
          <a:endParaRPr lang="en-US" sz="900" kern="1200" baseline="0" dirty="0">
            <a:solidFill>
              <a:srgbClr val="FF0000"/>
            </a:solidFill>
          </a:endParaRPr>
        </a:p>
        <a:p>
          <a:pPr marL="0" lvl="0" indent="0" algn="l" defTabSz="533400">
            <a:lnSpc>
              <a:spcPct val="90000"/>
            </a:lnSpc>
            <a:spcBef>
              <a:spcPct val="0"/>
            </a:spcBef>
            <a:spcAft>
              <a:spcPct val="35000"/>
            </a:spcAft>
            <a:buNone/>
          </a:pPr>
          <a:r>
            <a:rPr lang="en-US" sz="1200" kern="1200" baseline="0" dirty="0">
              <a:solidFill>
                <a:srgbClr val="FF0000"/>
              </a:solidFill>
            </a:rPr>
            <a:t>Plan Recommendation</a:t>
          </a:r>
        </a:p>
        <a:p>
          <a:pPr marL="0" lvl="0" indent="0" algn="l" defTabSz="533400">
            <a:lnSpc>
              <a:spcPct val="90000"/>
            </a:lnSpc>
            <a:spcBef>
              <a:spcPct val="0"/>
            </a:spcBef>
            <a:spcAft>
              <a:spcPct val="35000"/>
            </a:spcAft>
            <a:buNone/>
          </a:pPr>
          <a:endParaRPr lang="en-US" sz="600" kern="1200" baseline="0" dirty="0">
            <a:solidFill>
              <a:srgbClr val="FF0000"/>
            </a:solidFill>
          </a:endParaRPr>
        </a:p>
        <a:p>
          <a:pPr marL="0" lvl="0" indent="0" algn="l" defTabSz="533400">
            <a:lnSpc>
              <a:spcPct val="90000"/>
            </a:lnSpc>
            <a:spcBef>
              <a:spcPct val="0"/>
            </a:spcBef>
            <a:spcAft>
              <a:spcPct val="35000"/>
            </a:spcAft>
            <a:buNone/>
          </a:pPr>
          <a:r>
            <a:rPr lang="en-US" sz="1200" kern="1200" baseline="0" dirty="0">
              <a:solidFill>
                <a:srgbClr val="FF0000"/>
              </a:solidFill>
            </a:rPr>
            <a:t>Draft Report Preparation</a:t>
          </a:r>
        </a:p>
        <a:p>
          <a:pPr marL="0" lvl="0" indent="0" algn="l" defTabSz="266700">
            <a:lnSpc>
              <a:spcPct val="90000"/>
            </a:lnSpc>
            <a:spcBef>
              <a:spcPct val="0"/>
            </a:spcBef>
            <a:spcAft>
              <a:spcPct val="35000"/>
            </a:spcAft>
            <a:buNone/>
          </a:pPr>
          <a:endParaRPr lang="en-US" sz="600" kern="1200" baseline="0" dirty="0">
            <a:solidFill>
              <a:schemeClr val="tx1"/>
            </a:solidFill>
          </a:endParaRPr>
        </a:p>
        <a:p>
          <a:pPr marL="0" lvl="0" indent="0" algn="l" defTabSz="266700">
            <a:lnSpc>
              <a:spcPct val="90000"/>
            </a:lnSpc>
            <a:spcBef>
              <a:spcPct val="0"/>
            </a:spcBef>
            <a:spcAft>
              <a:spcPct val="35000"/>
            </a:spcAft>
            <a:buNone/>
          </a:pPr>
          <a:r>
            <a:rPr lang="en-US" sz="1200" b="1" kern="1200" baseline="0" dirty="0">
              <a:solidFill>
                <a:schemeClr val="tx1"/>
              </a:solidFill>
            </a:rPr>
            <a:t>Tentatively Selected Plan Milestone</a:t>
          </a:r>
        </a:p>
      </dsp:txBody>
      <dsp:txXfrm>
        <a:off x="2178428" y="-139524"/>
        <a:ext cx="1312346" cy="3493934"/>
      </dsp:txXfrm>
    </dsp:sp>
    <dsp:sp modelId="{BC52B147-987E-436D-94E5-75A0F5A8C35A}">
      <dsp:nvSpPr>
        <dsp:cNvPr id="0" name=""/>
        <dsp:cNvSpPr/>
      </dsp:nvSpPr>
      <dsp:spPr>
        <a:xfrm>
          <a:off x="3657804" y="-139524"/>
          <a:ext cx="1761538" cy="3465164"/>
        </a:xfrm>
        <a:prstGeom prst="roundRect">
          <a:avLst>
            <a:gd name="adj" fmla="val 5000"/>
          </a:avLst>
        </a:prstGeom>
        <a:solidFill>
          <a:schemeClr val="accent5">
            <a:lumMod val="20000"/>
            <a:lumOff val="80000"/>
            <a:alpha val="6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8006" rIns="62230" bIns="0" numCol="1" spcCol="1270" anchor="t" anchorCtr="0">
          <a:noAutofit/>
        </a:bodyPr>
        <a:lstStyle/>
        <a:p>
          <a:pPr marL="0" lvl="0" indent="0" algn="r" defTabSz="622300">
            <a:lnSpc>
              <a:spcPct val="90000"/>
            </a:lnSpc>
            <a:spcBef>
              <a:spcPct val="0"/>
            </a:spcBef>
            <a:spcAft>
              <a:spcPct val="35000"/>
            </a:spcAft>
            <a:buNone/>
          </a:pPr>
          <a:r>
            <a:rPr lang="en-US" sz="1400" b="1" kern="1200" dirty="0"/>
            <a:t>Agency Decision</a:t>
          </a:r>
        </a:p>
      </dsp:txBody>
      <dsp:txXfrm rot="16200000">
        <a:off x="2413240" y="1105039"/>
        <a:ext cx="2841435" cy="352307"/>
      </dsp:txXfrm>
    </dsp:sp>
    <dsp:sp modelId="{56F31951-5A9A-4D02-9041-2A5A26423665}">
      <dsp:nvSpPr>
        <dsp:cNvPr id="0" name=""/>
        <dsp:cNvSpPr/>
      </dsp:nvSpPr>
      <dsp:spPr>
        <a:xfrm rot="5400000">
          <a:off x="3551474" y="1586410"/>
          <a:ext cx="213292" cy="254353"/>
        </a:xfrm>
        <a:prstGeom prst="flowChartExtract">
          <a:avLst/>
        </a:prstGeom>
        <a:solidFill>
          <a:schemeClr val="lt1">
            <a:hueOff val="0"/>
            <a:satOff val="0"/>
            <a:lumOff val="0"/>
            <a:alpha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437ABBD0-FCFA-4366-B5E0-2283FE16498B}">
      <dsp:nvSpPr>
        <dsp:cNvPr id="0" name=""/>
        <dsp:cNvSpPr/>
      </dsp:nvSpPr>
      <dsp:spPr>
        <a:xfrm>
          <a:off x="4010111" y="-139524"/>
          <a:ext cx="1312346" cy="346516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1148" rIns="0" bIns="0" numCol="1" spcCol="1270" anchor="t" anchorCtr="0">
          <a:noAutofit/>
        </a:bodyPr>
        <a:lstStyle/>
        <a:p>
          <a:pPr marL="0" lvl="0" indent="0" algn="l" defTabSz="533400">
            <a:lnSpc>
              <a:spcPct val="90000"/>
            </a:lnSpc>
            <a:spcBef>
              <a:spcPct val="0"/>
            </a:spcBef>
            <a:spcAft>
              <a:spcPct val="35000"/>
            </a:spcAft>
            <a:buNone/>
          </a:pPr>
          <a:endParaRPr lang="en-US" sz="12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chemeClr val="tx1"/>
              </a:solidFill>
            </a:rPr>
            <a:t>Draft Report Finalization</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Internal Report Review</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Public Report Review</a:t>
          </a:r>
        </a:p>
        <a:p>
          <a:pPr marL="0" lvl="0" indent="0" algn="l" defTabSz="266700">
            <a:lnSpc>
              <a:spcPct val="90000"/>
            </a:lnSpc>
            <a:spcBef>
              <a:spcPct val="0"/>
            </a:spcBef>
            <a:spcAft>
              <a:spcPct val="35000"/>
            </a:spcAft>
            <a:buNone/>
          </a:pPr>
          <a:endParaRPr lang="en-US" sz="1200" kern="1200" dirty="0">
            <a:solidFill>
              <a:schemeClr val="tx1"/>
            </a:solidFill>
          </a:endParaRPr>
        </a:p>
        <a:p>
          <a:pPr marL="0" lvl="0" indent="0" algn="l" defTabSz="266700">
            <a:lnSpc>
              <a:spcPct val="100000"/>
            </a:lnSpc>
            <a:spcBef>
              <a:spcPct val="0"/>
            </a:spcBef>
            <a:spcAft>
              <a:spcPts val="0"/>
            </a:spcAft>
            <a:buNone/>
          </a:pPr>
          <a:r>
            <a:rPr lang="en-US" sz="1200" b="1" kern="1200" dirty="0">
              <a:solidFill>
                <a:schemeClr val="tx1"/>
              </a:solidFill>
            </a:rPr>
            <a:t>Command </a:t>
          </a:r>
        </a:p>
        <a:p>
          <a:pPr marL="0" lvl="0" indent="0" algn="l" defTabSz="266700">
            <a:lnSpc>
              <a:spcPct val="100000"/>
            </a:lnSpc>
            <a:spcBef>
              <a:spcPct val="0"/>
            </a:spcBef>
            <a:spcAft>
              <a:spcPts val="0"/>
            </a:spcAft>
            <a:buNone/>
          </a:pPr>
          <a:r>
            <a:rPr lang="en-US" sz="1200" b="1" kern="1200" dirty="0">
              <a:solidFill>
                <a:schemeClr val="tx1"/>
              </a:solidFill>
            </a:rPr>
            <a:t>Validation Milestone</a:t>
          </a:r>
        </a:p>
      </dsp:txBody>
      <dsp:txXfrm>
        <a:off x="4010111" y="-139524"/>
        <a:ext cx="1312346" cy="3465164"/>
      </dsp:txXfrm>
    </dsp:sp>
    <dsp:sp modelId="{099F98CE-1C5D-421F-BBA4-50542E051307}">
      <dsp:nvSpPr>
        <dsp:cNvPr id="0" name=""/>
        <dsp:cNvSpPr/>
      </dsp:nvSpPr>
      <dsp:spPr>
        <a:xfrm>
          <a:off x="5472505" y="-139524"/>
          <a:ext cx="1761538" cy="3493934"/>
        </a:xfrm>
        <a:prstGeom prst="roundRect">
          <a:avLst>
            <a:gd name="adj" fmla="val 5000"/>
          </a:avLst>
        </a:prstGeom>
        <a:solidFill>
          <a:schemeClr val="accent5">
            <a:lumMod val="20000"/>
            <a:lumOff val="8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4577" rIns="57785" bIns="0" numCol="1" spcCol="1270" anchor="t" anchorCtr="0">
          <a:noAutofit/>
        </a:bodyPr>
        <a:lstStyle/>
        <a:p>
          <a:pPr marL="0" lvl="0" indent="0" algn="r" defTabSz="577850">
            <a:lnSpc>
              <a:spcPct val="90000"/>
            </a:lnSpc>
            <a:spcBef>
              <a:spcPct val="0"/>
            </a:spcBef>
            <a:spcAft>
              <a:spcPct val="35000"/>
            </a:spcAft>
            <a:buNone/>
          </a:pPr>
          <a:r>
            <a:rPr lang="en-US" sz="1300" b="1" kern="1200" dirty="0"/>
            <a:t>Detailed Design and Final Report</a:t>
          </a:r>
        </a:p>
      </dsp:txBody>
      <dsp:txXfrm rot="16200000">
        <a:off x="4216146" y="1116835"/>
        <a:ext cx="2865026" cy="352307"/>
      </dsp:txXfrm>
    </dsp:sp>
    <dsp:sp modelId="{166266B7-7050-4A8A-8A06-C66C78F6B70A}">
      <dsp:nvSpPr>
        <dsp:cNvPr id="0" name=""/>
        <dsp:cNvSpPr/>
      </dsp:nvSpPr>
      <dsp:spPr>
        <a:xfrm rot="5400000">
          <a:off x="5325886" y="1541673"/>
          <a:ext cx="310853" cy="264230"/>
        </a:xfrm>
        <a:prstGeom prst="flowChartExtract">
          <a:avLst/>
        </a:prstGeom>
        <a:solidFill>
          <a:schemeClr val="lt1">
            <a:hueOff val="0"/>
            <a:satOff val="0"/>
            <a:lumOff val="0"/>
            <a:alpha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1D9CDFE9-A441-42D2-89CD-9B869DC7F84D}">
      <dsp:nvSpPr>
        <dsp:cNvPr id="0" name=""/>
        <dsp:cNvSpPr/>
      </dsp:nvSpPr>
      <dsp:spPr>
        <a:xfrm>
          <a:off x="5824813" y="-139524"/>
          <a:ext cx="1312346" cy="349393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1148" rIns="0" bIns="0" numCol="1" spcCol="1270" anchor="t" anchorCtr="0">
          <a:noAutofit/>
        </a:bodyPr>
        <a:lstStyle/>
        <a:p>
          <a:pPr marL="0" lvl="0" indent="0" algn="l" defTabSz="533400">
            <a:lnSpc>
              <a:spcPct val="90000"/>
            </a:lnSpc>
            <a:spcBef>
              <a:spcPct val="0"/>
            </a:spcBef>
            <a:spcAft>
              <a:spcPct val="35000"/>
            </a:spcAft>
            <a:buNone/>
          </a:pPr>
          <a:endParaRPr lang="en-US" sz="1200" kern="1200" dirty="0">
            <a:solidFill>
              <a:schemeClr val="tx1"/>
            </a:solidFill>
          </a:endParaRPr>
        </a:p>
        <a:p>
          <a:pPr marL="0" lvl="0" indent="0" algn="l" defTabSz="533400">
            <a:lnSpc>
              <a:spcPct val="90000"/>
            </a:lnSpc>
            <a:spcBef>
              <a:spcPct val="0"/>
            </a:spcBef>
            <a:spcAft>
              <a:spcPct val="35000"/>
            </a:spcAft>
            <a:buNone/>
          </a:pPr>
          <a:r>
            <a:rPr lang="en-US" sz="1200" kern="1200" dirty="0">
              <a:solidFill>
                <a:schemeClr val="tx1"/>
              </a:solidFill>
            </a:rPr>
            <a:t>Feasibility-Level Design</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Report Updates</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Report  Finalization &amp; Reviews</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Senior Leaders Panel</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kern="1200" dirty="0">
              <a:solidFill>
                <a:schemeClr val="tx1"/>
              </a:solidFill>
            </a:rPr>
            <a:t>State and Agency Review</a:t>
          </a:r>
        </a:p>
        <a:p>
          <a:pPr marL="0" lvl="0" indent="0" algn="l" defTabSz="266700">
            <a:lnSpc>
              <a:spcPct val="90000"/>
            </a:lnSpc>
            <a:spcBef>
              <a:spcPct val="0"/>
            </a:spcBef>
            <a:spcAft>
              <a:spcPct val="35000"/>
            </a:spcAft>
            <a:buNone/>
          </a:pPr>
          <a:endParaRPr lang="en-US" sz="600" kern="1200" dirty="0">
            <a:solidFill>
              <a:schemeClr val="tx1"/>
            </a:solidFill>
          </a:endParaRPr>
        </a:p>
        <a:p>
          <a:pPr marL="0" lvl="0" indent="0" algn="l" defTabSz="266700">
            <a:lnSpc>
              <a:spcPct val="90000"/>
            </a:lnSpc>
            <a:spcBef>
              <a:spcPct val="0"/>
            </a:spcBef>
            <a:spcAft>
              <a:spcPct val="35000"/>
            </a:spcAft>
            <a:buNone/>
          </a:pPr>
          <a:r>
            <a:rPr lang="en-US" sz="1200" b="1" kern="1200" dirty="0">
              <a:solidFill>
                <a:schemeClr val="tx1"/>
              </a:solidFill>
            </a:rPr>
            <a:t>Report of the Chief of Engineers</a:t>
          </a:r>
        </a:p>
      </dsp:txBody>
      <dsp:txXfrm>
        <a:off x="5824813" y="-139524"/>
        <a:ext cx="1312346" cy="34939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1/8/2026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1/8/2026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1</a:t>
            </a:fld>
            <a:endParaRPr lang="en-US"/>
          </a:p>
        </p:txBody>
      </p:sp>
    </p:spTree>
    <p:extLst>
      <p:ext uri="{BB962C8B-B14F-4D97-AF65-F5344CB8AC3E}">
        <p14:creationId xmlns:p14="http://schemas.microsoft.com/office/powerpoint/2010/main" val="80212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2</a:t>
            </a:fld>
            <a:endParaRPr lang="en-US"/>
          </a:p>
        </p:txBody>
      </p:sp>
    </p:spTree>
    <p:extLst>
      <p:ext uri="{BB962C8B-B14F-4D97-AF65-F5344CB8AC3E}">
        <p14:creationId xmlns:p14="http://schemas.microsoft.com/office/powerpoint/2010/main" val="3893562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3695731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1972178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20700" y="203200"/>
            <a:ext cx="5667375" cy="3189288"/>
          </a:xfrm>
        </p:spPr>
      </p:sp>
      <p:sp>
        <p:nvSpPr>
          <p:cNvPr id="3" name="Notes Placeholder 2"/>
          <p:cNvSpPr>
            <a:spLocks noGrp="1"/>
          </p:cNvSpPr>
          <p:nvPr>
            <p:ph type="body" idx="1"/>
          </p:nvPr>
        </p:nvSpPr>
        <p:spPr>
          <a:xfrm>
            <a:off x="520700" y="3510273"/>
            <a:ext cx="5486400" cy="4328802"/>
          </a:xfrm>
        </p:spPr>
        <p:txBody>
          <a:bodyPr/>
          <a:lstStyle/>
          <a:p>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6</a:t>
            </a:fld>
            <a:endParaRPr lang="en-US" dirty="0"/>
          </a:p>
        </p:txBody>
      </p:sp>
    </p:spTree>
    <p:extLst>
      <p:ext uri="{BB962C8B-B14F-4D97-AF65-F5344CB8AC3E}">
        <p14:creationId xmlns:p14="http://schemas.microsoft.com/office/powerpoint/2010/main" val="199352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7</a:t>
            </a:fld>
            <a:endParaRPr lang="en-US"/>
          </a:p>
        </p:txBody>
      </p:sp>
    </p:spTree>
    <p:extLst>
      <p:ext uri="{BB962C8B-B14F-4D97-AF65-F5344CB8AC3E}">
        <p14:creationId xmlns:p14="http://schemas.microsoft.com/office/powerpoint/2010/main" val="1538880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73893"/>
            <a:ext cx="5486400" cy="4193857"/>
          </a:xfrm>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a:t>
            </a:fld>
            <a:endParaRPr lang="en-US" dirty="0"/>
          </a:p>
        </p:txBody>
      </p:sp>
    </p:spTree>
    <p:extLst>
      <p:ext uri="{BB962C8B-B14F-4D97-AF65-F5344CB8AC3E}">
        <p14:creationId xmlns:p14="http://schemas.microsoft.com/office/powerpoint/2010/main" val="3692146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a:t>
            </a:fld>
            <a:endParaRPr lang="en-US" dirty="0"/>
          </a:p>
        </p:txBody>
      </p:sp>
    </p:spTree>
    <p:extLst>
      <p:ext uri="{BB962C8B-B14F-4D97-AF65-F5344CB8AC3E}">
        <p14:creationId xmlns:p14="http://schemas.microsoft.com/office/powerpoint/2010/main" val="932378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73892"/>
            <a:ext cx="5486400" cy="4174807"/>
          </a:xfrm>
        </p:spPr>
        <p:txBody>
          <a:bodyPr/>
          <a:lstStyle/>
          <a:p>
            <a:pPr marL="0" marR="0" lvl="0" indent="0" algn="l" defTabSz="914400" rtl="0" eaLnBrk="1" fontAlgn="auto" latinLnBrk="0" hangingPunct="1">
              <a:lnSpc>
                <a:spcPct val="107000"/>
              </a:lnSpc>
              <a:spcBef>
                <a:spcPts val="0"/>
              </a:spcBef>
              <a:spcAft>
                <a:spcPts val="1200"/>
              </a:spcAft>
              <a:buClrTx/>
              <a:buSzTx/>
              <a:buFont typeface="Arial" panose="020B0604020202020204" pitchFamily="34" charset="0"/>
              <a:buNone/>
              <a:tabLst>
                <a:tab pos="457200" algn="l"/>
              </a:tabLst>
              <a:defRPr/>
            </a:pPr>
            <a:endParaRPr lang="en-US" sz="1200" dirty="0">
              <a:solidFill>
                <a:schemeClr val="tx1"/>
              </a:solidFill>
              <a:effectLs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1200"/>
              </a:spcAft>
              <a:buClrTx/>
              <a:buSzTx/>
              <a:buFont typeface="Arial" panose="020B0604020202020204" pitchFamily="34" charset="0"/>
              <a:buNone/>
              <a:tabLst>
                <a:tab pos="457200" algn="l"/>
              </a:tabLst>
              <a:defRPr/>
            </a:pPr>
            <a:r>
              <a:rPr lang="en-US" sz="1200" dirty="0">
                <a:solidFill>
                  <a:schemeClr val="tx1"/>
                </a:solidFill>
                <a:effectLst/>
                <a:ea typeface="Calibri" panose="020F0502020204030204" pitchFamily="34" charset="0"/>
                <a:cs typeface="Times New Roman" panose="02020603050405020304" pitchFamily="18" charset="0"/>
              </a:rPr>
              <a:t>-ICPPRB is the regional authority on water demand and forecasting.  They conduct a Water Demand Forecast every 5 years and they are updating it this year.  Average water demand for WMA is about 464 MGD, with the bulk of that coming from the COOP suppliers.  The population for the WMA is projected to increase 14% by 2040, and water demand is expected to increase similarly.</a:t>
            </a:r>
          </a:p>
          <a:p>
            <a:pPr marL="0" marR="0" lvl="0" indent="0">
              <a:lnSpc>
                <a:spcPct val="107000"/>
              </a:lnSpc>
              <a:spcBef>
                <a:spcPts val="0"/>
              </a:spcBef>
              <a:spcAft>
                <a:spcPts val="1200"/>
              </a:spcAft>
              <a:buFont typeface="Arial" panose="020B0604020202020204" pitchFamily="34" charset="0"/>
              <a:buNone/>
              <a:tabLst>
                <a:tab pos="457200" algn="l"/>
              </a:tabLst>
            </a:pPr>
            <a:r>
              <a:rPr lang="en-US" sz="1200" dirty="0">
                <a:solidFill>
                  <a:schemeClr val="tx1"/>
                </a:solidFill>
                <a:effectLst/>
                <a:ea typeface="Calibri" panose="020F0502020204030204" pitchFamily="34" charset="0"/>
                <a:cs typeface="Times New Roman" panose="02020603050405020304" pitchFamily="18" charset="0"/>
              </a:rPr>
              <a:t>-Precipitation for 2040-2050 is projected to increase by 8-10%, and temperatures are expected to increase by 4-5 degrees.</a:t>
            </a:r>
          </a:p>
          <a:p>
            <a:pPr marL="0" marR="0" lvl="0" indent="0">
              <a:lnSpc>
                <a:spcPct val="107000"/>
              </a:lnSpc>
              <a:spcBef>
                <a:spcPts val="0"/>
              </a:spcBef>
              <a:spcAft>
                <a:spcPts val="1200"/>
              </a:spcAft>
              <a:buFont typeface="Arial" panose="020B0604020202020204" pitchFamily="34" charset="0"/>
              <a:buNone/>
              <a:tabLst>
                <a:tab pos="457200" algn="l"/>
              </a:tabLst>
            </a:pPr>
            <a:r>
              <a:rPr lang="en-US" sz="1200" dirty="0">
                <a:solidFill>
                  <a:schemeClr val="tx1"/>
                </a:solidFill>
                <a:effectLst/>
                <a:ea typeface="Calibri" panose="020F0502020204030204" pitchFamily="34" charset="0"/>
                <a:cs typeface="Times New Roman" panose="02020603050405020304" pitchFamily="18" charset="0"/>
              </a:rPr>
              <a:t>-There is large uncertainty as to how this will affect stream flows.  It will depend on whether it is precipitation or temperature that dominates the system.</a:t>
            </a:r>
          </a:p>
          <a:p>
            <a:pPr marL="0" marR="0" lvl="0" indent="0">
              <a:lnSpc>
                <a:spcPct val="107000"/>
              </a:lnSpc>
              <a:spcBef>
                <a:spcPts val="0"/>
              </a:spcBef>
              <a:spcAft>
                <a:spcPts val="1200"/>
              </a:spcAft>
              <a:buFont typeface="Arial" panose="020B0604020202020204" pitchFamily="34" charset="0"/>
              <a:buNone/>
              <a:tabLst>
                <a:tab pos="457200" algn="l"/>
              </a:tabLst>
            </a:pPr>
            <a:r>
              <a:rPr lang="en-US" sz="1200" dirty="0">
                <a:solidFill>
                  <a:schemeClr val="tx1"/>
                </a:solidFill>
                <a:effectLst/>
                <a:ea typeface="Calibri" panose="020F0502020204030204" pitchFamily="34" charset="0"/>
                <a:cs typeface="Times New Roman" panose="02020603050405020304" pitchFamily="18" charset="0"/>
              </a:rPr>
              <a:t>-As this relates to water supply system reliability, ICPRB projects that at low river flow, the water supply system is unreliable for all demand scenarios.  For medium river flow with medium demand, the system is marginal, but would be unreliable during high demand.</a:t>
            </a:r>
          </a:p>
          <a:p>
            <a:pPr marL="0" marR="0" lvl="0" indent="0" algn="l" defTabSz="914400" rtl="0" eaLnBrk="1" fontAlgn="auto" latinLnBrk="0" hangingPunct="1">
              <a:lnSpc>
                <a:spcPct val="107000"/>
              </a:lnSpc>
              <a:spcBef>
                <a:spcPts val="0"/>
              </a:spcBef>
              <a:spcAft>
                <a:spcPts val="1200"/>
              </a:spcAft>
              <a:buClrTx/>
              <a:buSzTx/>
              <a:buFont typeface="Arial" panose="020B0604020202020204" pitchFamily="34" charset="0"/>
              <a:buNone/>
              <a:tabLst>
                <a:tab pos="457200" algn="l"/>
              </a:tabLst>
              <a:defRPr/>
            </a:pPr>
            <a:endParaRPr lang="en-US" sz="1200" dirty="0">
              <a:solidFill>
                <a:schemeClr val="tx1"/>
              </a:solidFill>
              <a:effectLs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10</a:t>
            </a:fld>
            <a:endParaRPr lang="en-US" dirty="0"/>
          </a:p>
        </p:txBody>
      </p:sp>
    </p:spTree>
    <p:extLst>
      <p:ext uri="{BB962C8B-B14F-4D97-AF65-F5344CB8AC3E}">
        <p14:creationId xmlns:p14="http://schemas.microsoft.com/office/powerpoint/2010/main" val="265585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11</a:t>
            </a:fld>
            <a:endParaRPr lang="en-US" dirty="0"/>
          </a:p>
        </p:txBody>
      </p:sp>
    </p:spTree>
    <p:extLst>
      <p:ext uri="{BB962C8B-B14F-4D97-AF65-F5344CB8AC3E}">
        <p14:creationId xmlns:p14="http://schemas.microsoft.com/office/powerpoint/2010/main" val="39115646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AE0FB-312A-B565-29AC-C206CDC8E4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A6CF57-62C8-6C77-F980-8A9E689E60B0}"/>
              </a:ext>
            </a:extLst>
          </p:cNvPr>
          <p:cNvSpPr>
            <a:spLocks noGrp="1" noRot="1" noChangeAspect="1"/>
          </p:cNvSpPr>
          <p:nvPr>
            <p:ph type="sldImg"/>
          </p:nvPr>
        </p:nvSpPr>
        <p:spPr>
          <a:xfrm>
            <a:off x="1439863" y="1162050"/>
            <a:ext cx="3978275" cy="2238375"/>
          </a:xfrm>
        </p:spPr>
      </p:sp>
      <p:sp>
        <p:nvSpPr>
          <p:cNvPr id="3" name="Notes Placeholder 2">
            <a:extLst>
              <a:ext uri="{FF2B5EF4-FFF2-40B4-BE49-F238E27FC236}">
                <a16:creationId xmlns:a16="http://schemas.microsoft.com/office/drawing/2014/main" id="{E6EEB185-B2D5-E85D-9ECB-8A72C5E6834C}"/>
              </a:ext>
            </a:extLst>
          </p:cNvPr>
          <p:cNvSpPr>
            <a:spLocks noGrp="1"/>
          </p:cNvSpPr>
          <p:nvPr>
            <p:ph type="body" idx="1"/>
          </p:nvPr>
        </p:nvSpPr>
        <p:spPr>
          <a:xfrm>
            <a:off x="685800" y="3597593"/>
            <a:ext cx="5486400" cy="516540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In coordination with the stakeholders at a workshop, we discussed the measures and strategies and screened them based on best professional judgment in terms of feasibility, acceptability, or impacts.   The numbers in parentheses show the numbers of measures we started with and then number that we were reduced to after screening.  A few of the strategies fell out once all the measures in that strategy were screened.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The strategies that fell out were: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a:t>
            </a:r>
            <a:r>
              <a:rPr lang="en-US" sz="1100" b="1" dirty="0"/>
              <a:t>Groundwater use</a:t>
            </a:r>
            <a:r>
              <a:rPr lang="en-US" sz="1100" dirty="0"/>
              <a:t>:  This was removed because the extended team felt that this was infeasible and likely unacceptable.  A well field required to install the number of wells needed to meet even a small part of the water demand would be excessive.  It would be expensive, require a great deal of land, and result in unacceptable impacts to resource agencies.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a:t>
            </a:r>
            <a:r>
              <a:rPr lang="en-US" sz="1100" b="1" dirty="0"/>
              <a:t>Stormwater use</a:t>
            </a:r>
            <a:r>
              <a:rPr lang="en-US" sz="1100" dirty="0"/>
              <a:t>:  The measures here included connecting to the stormwater system to capture and use stormwater.  The team felt this would in impractical and infeasible given the massive collection, pumping, storage, and transmission systems needed to convey this water.  It could introduce contaminants that may not be easy to treat and would not be reliable under drought conditions.</a:t>
            </a:r>
          </a:p>
          <a:p>
            <a:r>
              <a:rPr lang="en-US" sz="1100" dirty="0"/>
              <a:t>-</a:t>
            </a:r>
            <a:r>
              <a:rPr lang="en-US" sz="1100" b="1" dirty="0"/>
              <a:t>New or Enhanced Water Treatment </a:t>
            </a:r>
            <a:r>
              <a:rPr lang="en-US" sz="1100" dirty="0"/>
              <a:t>– these measures involved modifying treatment plants or installing new treatment systems to mitigate for the most probably contaminants.  This seemed an expensive option for a guess at what the contaminant could be and also does not mitigate for drought conditions.</a:t>
            </a:r>
          </a:p>
          <a:p>
            <a:r>
              <a:rPr lang="en-US" sz="1100" dirty="0"/>
              <a:t>-</a:t>
            </a:r>
            <a:r>
              <a:rPr lang="en-US" sz="1100" b="1" dirty="0"/>
              <a:t>Increased finished water storage </a:t>
            </a:r>
            <a:r>
              <a:rPr lang="en-US" sz="1100" dirty="0"/>
              <a:t>– there were two measures to increase finished water storage capacity at treatment plants or at critical facilities, but both of those are problematic due to regulatory constraints regarding finished water and the amount of time you are allowed to store water to maintain water quality to prevent the formation of disinfection byproducts.</a:t>
            </a:r>
          </a:p>
          <a:p>
            <a:r>
              <a:rPr lang="en-US" sz="1100" dirty="0"/>
              <a:t>-Finally </a:t>
            </a:r>
            <a:r>
              <a:rPr lang="en-US" sz="1100" b="1" dirty="0"/>
              <a:t>non-structural measures </a:t>
            </a:r>
            <a:r>
              <a:rPr lang="en-US" sz="1100" dirty="0"/>
              <a:t>will be retained for recommendations to supplement any structural alternatives. </a:t>
            </a:r>
          </a:p>
          <a:p>
            <a:endParaRPr lang="en-US" sz="1100" dirty="0"/>
          </a:p>
        </p:txBody>
      </p:sp>
      <p:sp>
        <p:nvSpPr>
          <p:cNvPr id="4" name="Slide Number Placeholder 3">
            <a:extLst>
              <a:ext uri="{FF2B5EF4-FFF2-40B4-BE49-F238E27FC236}">
                <a16:creationId xmlns:a16="http://schemas.microsoft.com/office/drawing/2014/main" id="{E17AF46E-107E-69BE-CFBE-E2882420CEF4}"/>
              </a:ext>
            </a:extLst>
          </p:cNvPr>
          <p:cNvSpPr>
            <a:spLocks noGrp="1"/>
          </p:cNvSpPr>
          <p:nvPr>
            <p:ph type="sldNum" sz="quarter" idx="5"/>
          </p:nvPr>
        </p:nvSpPr>
        <p:spPr/>
        <p:txBody>
          <a:bodyPr/>
          <a:lstStyle/>
          <a:p>
            <a:fld id="{BC3A86D8-1D95-4DFF-A26B-8F86AC3AC58E}" type="slidenum">
              <a:rPr lang="en-US" smtClean="0"/>
              <a:t>12</a:t>
            </a:fld>
            <a:endParaRPr lang="en-US" dirty="0"/>
          </a:p>
        </p:txBody>
      </p:sp>
    </p:spTree>
    <p:extLst>
      <p:ext uri="{BB962C8B-B14F-4D97-AF65-F5344CB8AC3E}">
        <p14:creationId xmlns:p14="http://schemas.microsoft.com/office/powerpoint/2010/main" val="1976834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a:t>
            </a:fld>
            <a:endParaRPr lang="en-US" dirty="0"/>
          </a:p>
        </p:txBody>
      </p:sp>
    </p:spTree>
    <p:extLst>
      <p:ext uri="{BB962C8B-B14F-4D97-AF65-F5344CB8AC3E}">
        <p14:creationId xmlns:p14="http://schemas.microsoft.com/office/powerpoint/2010/main" val="4291667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5013" y="673100"/>
            <a:ext cx="5540375" cy="3116263"/>
          </a:xfrm>
        </p:spPr>
      </p:sp>
      <p:sp>
        <p:nvSpPr>
          <p:cNvPr id="3" name="Notes Placeholder 2"/>
          <p:cNvSpPr>
            <a:spLocks noGrp="1"/>
          </p:cNvSpPr>
          <p:nvPr>
            <p:ph type="body" idx="1"/>
          </p:nvPr>
        </p:nvSpPr>
        <p:spPr>
          <a:xfrm>
            <a:off x="701040" y="3886047"/>
            <a:ext cx="5608320" cy="4791214"/>
          </a:xfrm>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a:t>
            </a:fld>
            <a:endParaRPr lang="en-US" dirty="0"/>
          </a:p>
        </p:txBody>
      </p:sp>
    </p:spTree>
    <p:extLst>
      <p:ext uri="{BB962C8B-B14F-4D97-AF65-F5344CB8AC3E}">
        <p14:creationId xmlns:p14="http://schemas.microsoft.com/office/powerpoint/2010/main" val="3761507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3A86D8-1D95-4DFF-A26B-8F86AC3AC58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6316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16</a:t>
            </a:fld>
            <a:endParaRPr lang="en-US"/>
          </a:p>
        </p:txBody>
      </p:sp>
    </p:spTree>
    <p:extLst>
      <p:ext uri="{BB962C8B-B14F-4D97-AF65-F5344CB8AC3E}">
        <p14:creationId xmlns:p14="http://schemas.microsoft.com/office/powerpoint/2010/main" val="12433443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76351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800"/>
          </a:p>
        </p:txBody>
      </p:sp>
      <p:pic>
        <p:nvPicPr>
          <p:cNvPr id="2" name="Picture 1">
            <a:extLst>
              <a:ext uri="{FF2B5EF4-FFF2-40B4-BE49-F238E27FC236}">
                <a16:creationId xmlns:a16="http://schemas.microsoft.com/office/drawing/2014/main" id="{42D76824-71B1-70B9-B683-51E955AC0D5C}"/>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892015" y="6374610"/>
            <a:ext cx="1908576" cy="350261"/>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6096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8" name="Picture 7"/>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36321" y="6280480"/>
            <a:ext cx="1908576" cy="350261"/>
          </a:xfrm>
          <a:prstGeom prst="rect">
            <a:avLst/>
          </a:prstGeom>
        </p:spPr>
      </p:pic>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2" name="Picture 1">
            <a:extLst>
              <a:ext uri="{FF2B5EF4-FFF2-40B4-BE49-F238E27FC236}">
                <a16:creationId xmlns:a16="http://schemas.microsoft.com/office/drawing/2014/main" id="{E4A2212C-FBD8-933E-628E-931AF26826B3}"/>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36321" y="6280480"/>
            <a:ext cx="1908576" cy="350261"/>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36320" y="6280480"/>
            <a:ext cx="3043827" cy="423518"/>
          </a:xfrm>
          <a:prstGeom prst="rect">
            <a:avLst/>
          </a:prstGeom>
        </p:spPr>
      </p:pic>
      <p:sp>
        <p:nvSpPr>
          <p:cNvPr id="8" name="Rectangle 7"/>
          <p:cNvSpPr/>
          <p:nvPr userDrawn="1"/>
        </p:nvSpPr>
        <p:spPr>
          <a:xfrm>
            <a:off x="0" y="0"/>
            <a:ext cx="6096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6096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36320" y="6252463"/>
            <a:ext cx="3043827" cy="479555"/>
          </a:xfrm>
          <a:prstGeom prst="rect">
            <a:avLst/>
          </a:prstGeom>
        </p:spPr>
      </p:pic>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316231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6096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4" name="Picture 3"/>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036320" y="6252463"/>
            <a:ext cx="3043827"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OG Title Slide 2-Photos">
    <p:spTree>
      <p:nvGrpSpPr>
        <p:cNvPr id="1" name=""/>
        <p:cNvGrpSpPr/>
        <p:nvPr/>
      </p:nvGrpSpPr>
      <p:grpSpPr>
        <a:xfrm>
          <a:off x="0" y="0"/>
          <a:ext cx="0" cy="0"/>
          <a:chOff x="0" y="0"/>
          <a:chExt cx="0" cy="0"/>
        </a:xfrm>
      </p:grpSpPr>
      <p:sp>
        <p:nvSpPr>
          <p:cNvPr id="3" name="Rectangle 2"/>
          <p:cNvSpPr>
            <a:spLocks/>
          </p:cNvSpPr>
          <p:nvPr userDrawn="1"/>
        </p:nvSpPr>
        <p:spPr>
          <a:xfrm>
            <a:off x="0" y="6126480"/>
            <a:ext cx="12192000" cy="7315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sz="1800"/>
          </a:p>
        </p:txBody>
      </p:sp>
      <p:sp>
        <p:nvSpPr>
          <p:cNvPr id="6" name="Rectangle 5"/>
          <p:cNvSpPr>
            <a:spLocks/>
          </p:cNvSpPr>
          <p:nvPr userDrawn="1"/>
        </p:nvSpPr>
        <p:spPr>
          <a:xfrm>
            <a:off x="0" y="0"/>
            <a:ext cx="12192000" cy="2057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t" anchorCtr="0"/>
          <a:lstStyle/>
          <a:p>
            <a:pPr algn="ctr"/>
            <a:endParaRPr lang="en-US" sz="180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36323" y="6280480"/>
            <a:ext cx="3043820" cy="423518"/>
          </a:xfrm>
          <a:prstGeom prst="rect">
            <a:avLst/>
          </a:prstGeom>
        </p:spPr>
      </p:pic>
    </p:spTree>
    <p:extLst>
      <p:ext uri="{BB962C8B-B14F-4D97-AF65-F5344CB8AC3E}">
        <p14:creationId xmlns:p14="http://schemas.microsoft.com/office/powerpoint/2010/main" val="357734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B8F7E44F-C564-AFF5-D73D-599A8EB64DC8}"/>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028629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Wide Text Layou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A2EC76-36D5-DA4B-5DA4-EFCDD6016062}"/>
              </a:ext>
            </a:extLst>
          </p:cNvPr>
          <p:cNvSpPr>
            <a:spLocks noGrp="1"/>
          </p:cNvSpPr>
          <p:nvPr>
            <p:ph sz="half" idx="1"/>
          </p:nvPr>
        </p:nvSpPr>
        <p:spPr>
          <a:xfrm>
            <a:off x="838199" y="1825625"/>
            <a:ext cx="10515599" cy="4351338"/>
          </a:xfrm>
        </p:spPr>
        <p:txBody>
          <a:bodyPr>
            <a:normAutofit/>
          </a:bodyPr>
          <a:lstStyle>
            <a:lvl1pPr>
              <a:defRPr sz="2400">
                <a:solidFill>
                  <a:srgbClr val="36426F"/>
                </a:solidFill>
                <a:latin typeface="Gill Sans MT" panose="020B0502020104020203" pitchFamily="34" charset="0"/>
              </a:defRPr>
            </a:lvl1pPr>
            <a:lvl2pPr marL="685800" indent="-228600">
              <a:buFont typeface="Courier New" panose="02070309020205020404" pitchFamily="49" charset="0"/>
              <a:buChar char="o"/>
              <a:defRPr sz="2000">
                <a:solidFill>
                  <a:srgbClr val="36426F"/>
                </a:solidFill>
                <a:latin typeface="Gill Sans MT" panose="020B0502020104020203" pitchFamily="34" charset="0"/>
              </a:defRPr>
            </a:lvl2pPr>
            <a:lvl3pPr marL="1143000" indent="-228600">
              <a:buFont typeface="Arial" panose="020B0604020202020204" pitchFamily="34" charset="0"/>
              <a:buChar char="•"/>
              <a:defRPr sz="1800">
                <a:solidFill>
                  <a:srgbClr val="36426F"/>
                </a:solidFill>
                <a:latin typeface="Gill Sans MT" panose="020B0502020104020203" pitchFamily="34" charset="0"/>
              </a:defRPr>
            </a:lvl3pPr>
            <a:lvl4pPr marL="1600200" indent="-228600">
              <a:buFont typeface="Courier New" panose="02070309020205020404" pitchFamily="49" charset="0"/>
              <a:buChar char="o"/>
              <a:defRPr sz="1600">
                <a:solidFill>
                  <a:srgbClr val="36426F"/>
                </a:solidFill>
                <a:latin typeface="Gill Sans MT" panose="020B0502020104020203" pitchFamily="34" charset="0"/>
              </a:defRPr>
            </a:lvl4pPr>
            <a:lvl5pPr marL="2057400" indent="-228600">
              <a:buFont typeface="Arial" panose="020B0604020202020204" pitchFamily="34" charset="0"/>
              <a:buChar char="•"/>
              <a:defRPr sz="1600">
                <a:solidFill>
                  <a:srgbClr val="36426F"/>
                </a:solidFill>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636EC93B-39F2-39E0-8D5F-B1F99517F107}"/>
              </a:ext>
            </a:extLst>
          </p:cNvPr>
          <p:cNvSpPr>
            <a:spLocks noGrp="1"/>
          </p:cNvSpPr>
          <p:nvPr>
            <p:ph type="sldNum" sz="quarter" idx="12"/>
          </p:nvPr>
        </p:nvSpPr>
        <p:spPr/>
        <p:txBody>
          <a:bodyPr/>
          <a:lstStyle/>
          <a:p>
            <a:fld id="{B4BD64BB-9BC2-3346-B283-A39112DA3F23}" type="slidenum">
              <a:rPr lang="en-US" smtClean="0"/>
              <a:t>‹#›</a:t>
            </a:fld>
            <a:endParaRPr lang="en-US"/>
          </a:p>
        </p:txBody>
      </p:sp>
      <p:grpSp>
        <p:nvGrpSpPr>
          <p:cNvPr id="8" name="Group 7">
            <a:extLst>
              <a:ext uri="{FF2B5EF4-FFF2-40B4-BE49-F238E27FC236}">
                <a16:creationId xmlns:a16="http://schemas.microsoft.com/office/drawing/2014/main" id="{331F6E8A-2E51-4ECD-8BEA-BAB7ECEA0BF9}"/>
              </a:ext>
            </a:extLst>
          </p:cNvPr>
          <p:cNvGrpSpPr/>
          <p:nvPr userDrawn="1"/>
        </p:nvGrpSpPr>
        <p:grpSpPr>
          <a:xfrm>
            <a:off x="9762697" y="-1113"/>
            <a:ext cx="1832058" cy="1073494"/>
            <a:chOff x="9762697" y="18765"/>
            <a:chExt cx="1832058" cy="1073494"/>
          </a:xfrm>
        </p:grpSpPr>
        <p:sp>
          <p:nvSpPr>
            <p:cNvPr id="9" name="Rectangle 8">
              <a:extLst>
                <a:ext uri="{FF2B5EF4-FFF2-40B4-BE49-F238E27FC236}">
                  <a16:creationId xmlns:a16="http://schemas.microsoft.com/office/drawing/2014/main" id="{D6A411C1-C285-45D9-B905-5AFADD95D9BC}"/>
                </a:ext>
              </a:extLst>
            </p:cNvPr>
            <p:cNvSpPr/>
            <p:nvPr userDrawn="1"/>
          </p:nvSpPr>
          <p:spPr>
            <a:xfrm>
              <a:off x="9762697" y="18765"/>
              <a:ext cx="1832058" cy="1073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2FA0FD2-56A0-4B11-8120-01C40BB52D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56800" y="218515"/>
              <a:ext cx="1458980" cy="777898"/>
            </a:xfrm>
            <a:prstGeom prst="rect">
              <a:avLst/>
            </a:prstGeom>
          </p:spPr>
        </p:pic>
      </p:grpSp>
      <p:sp>
        <p:nvSpPr>
          <p:cNvPr id="4" name="Title 1">
            <a:extLst>
              <a:ext uri="{FF2B5EF4-FFF2-40B4-BE49-F238E27FC236}">
                <a16:creationId xmlns:a16="http://schemas.microsoft.com/office/drawing/2014/main" id="{2B58F920-01C9-2DDF-25D8-70517C19AF64}"/>
              </a:ext>
            </a:extLst>
          </p:cNvPr>
          <p:cNvSpPr>
            <a:spLocks noGrp="1"/>
          </p:cNvSpPr>
          <p:nvPr>
            <p:ph type="title" hasCustomPrompt="1"/>
          </p:nvPr>
        </p:nvSpPr>
        <p:spPr>
          <a:xfrm>
            <a:off x="838200" y="506936"/>
            <a:ext cx="8745522" cy="882505"/>
          </a:xfrm>
          <a:prstGeom prst="rect">
            <a:avLst/>
          </a:prstGeom>
        </p:spPr>
        <p:txBody>
          <a:bodyPr>
            <a:normAutofit/>
          </a:bodyPr>
          <a:lstStyle>
            <a:lvl1pPr>
              <a:defRPr sz="3600" b="1">
                <a:solidFill>
                  <a:srgbClr val="36426F"/>
                </a:solidFill>
                <a:latin typeface="Gill Sans MT" panose="020B0502020104020203" pitchFamily="34" charset="0"/>
              </a:defRPr>
            </a:lvl1pPr>
          </a:lstStyle>
          <a:p>
            <a:r>
              <a:rPr lang="en-US"/>
              <a:t>Heading Title Here</a:t>
            </a:r>
          </a:p>
        </p:txBody>
      </p:sp>
    </p:spTree>
    <p:extLst>
      <p:ext uri="{BB962C8B-B14F-4D97-AF65-F5344CB8AC3E}">
        <p14:creationId xmlns:p14="http://schemas.microsoft.com/office/powerpoint/2010/main" val="217218486"/>
      </p:ext>
    </p:extLst>
  </p:cSld>
  <p:clrMapOvr>
    <a:masterClrMapping/>
  </p:clrMapOvr>
  <p:extLst>
    <p:ext uri="{DCECCB84-F9BA-43D5-87BE-67443E8EF086}">
      <p15:sldGuideLst xmlns:p15="http://schemas.microsoft.com/office/powerpoint/2012/main">
        <p15:guide id="1" orient="horz" pos="624">
          <p15:clr>
            <a:srgbClr val="FBAE40"/>
          </p15:clr>
        </p15:guide>
        <p15:guide id="2" pos="3840">
          <p15:clr>
            <a:srgbClr val="FBAE40"/>
          </p15:clr>
        </p15:guide>
        <p15:guide id="3" orient="horz" pos="11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1_Title and Content - 2 Columns">
    <p:spTree>
      <p:nvGrpSpPr>
        <p:cNvPr id="1" name=""/>
        <p:cNvGrpSpPr/>
        <p:nvPr/>
      </p:nvGrpSpPr>
      <p:grpSpPr>
        <a:xfrm>
          <a:off x="0" y="0"/>
          <a:ext cx="0" cy="0"/>
          <a:chOff x="0" y="0"/>
          <a:chExt cx="0" cy="0"/>
        </a:xfrm>
      </p:grpSpPr>
      <p:sp>
        <p:nvSpPr>
          <p:cNvPr id="14" name="Title Placeholder 1"/>
          <p:cNvSpPr>
            <a:spLocks noGrp="1"/>
          </p:cNvSpPr>
          <p:nvPr>
            <p:ph type="title"/>
          </p:nvPr>
        </p:nvSpPr>
        <p:spPr bwMode="auto">
          <a:xfrm>
            <a:off x="406400" y="274638"/>
            <a:ext cx="11176000" cy="806451"/>
          </a:xfrm>
          <a:prstGeom prst="rect">
            <a:avLst/>
          </a:prstGeom>
          <a:noFill/>
          <a:ln w="9525">
            <a:noFill/>
            <a:miter lim="800000"/>
            <a:headEnd/>
            <a:tailEnd/>
          </a:ln>
        </p:spPr>
        <p:txBody>
          <a:bodyPr/>
          <a:lstStyle>
            <a:lvl1pPr>
              <a:defRPr baseline="0">
                <a:solidFill>
                  <a:schemeClr val="tx1">
                    <a:lumMod val="75000"/>
                    <a:lumOff val="25000"/>
                  </a:schemeClr>
                </a:solidFill>
              </a:defRPr>
            </a:lvl1pPr>
          </a:lstStyle>
          <a:p>
            <a:pPr lvl="0"/>
            <a:r>
              <a:rPr lang="en-US"/>
              <a:t>Click to edit Master title style</a:t>
            </a:r>
          </a:p>
        </p:txBody>
      </p:sp>
      <p:sp>
        <p:nvSpPr>
          <p:cNvPr id="21" name="Text Placeholder 2"/>
          <p:cNvSpPr>
            <a:spLocks noGrp="1"/>
          </p:cNvSpPr>
          <p:nvPr>
            <p:ph idx="1"/>
          </p:nvPr>
        </p:nvSpPr>
        <p:spPr bwMode="auto">
          <a:xfrm>
            <a:off x="406400" y="1225550"/>
            <a:ext cx="11176000" cy="4718049"/>
          </a:xfrm>
          <a:prstGeom prst="rect">
            <a:avLst/>
          </a:prstGeom>
          <a:noFill/>
          <a:ln w="9525">
            <a:noFill/>
            <a:miter lim="800000"/>
            <a:headEnd/>
            <a:tailEnd/>
          </a:ln>
        </p:spPr>
        <p:txBody>
          <a:bodyPr numCol="2"/>
          <a:lstStyle>
            <a:lvl1pPr marL="0" indent="0">
              <a:buNone/>
              <a:defRPr sz="24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Slide Number Placeholder 5"/>
          <p:cNvSpPr>
            <a:spLocks noGrp="1"/>
          </p:cNvSpPr>
          <p:nvPr>
            <p:ph type="sldNum" sz="quarter" idx="11"/>
          </p:nvPr>
        </p:nvSpPr>
        <p:spPr>
          <a:xfrm>
            <a:off x="10974465" y="131790"/>
            <a:ext cx="969433" cy="365125"/>
          </a:xfrm>
        </p:spPr>
        <p:txBody>
          <a:bodyPr/>
          <a:lstStyle>
            <a:lvl1pPr>
              <a:defRPr/>
            </a:lvl1pPr>
          </a:lstStyle>
          <a:p>
            <a:fld id="{9A257827-C34C-4251-B995-96C9C233CCC8}"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877588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B8F7E44F-C564-AFF5-D73D-599A8EB64DC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863381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
        <p:nvSpPr>
          <p:cNvPr id="4" name="Title 3">
            <a:extLst>
              <a:ext uri="{FF2B5EF4-FFF2-40B4-BE49-F238E27FC236}">
                <a16:creationId xmlns:a16="http://schemas.microsoft.com/office/drawing/2014/main" id="{62C6ABDE-E95A-0F3C-098E-3AB6CD8A719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915162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B02F4169-3E26-AB53-54FC-47BE477B905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73033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B8F7E44F-C564-AFF5-D73D-599A8EB64DC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20778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
        <p:nvSpPr>
          <p:cNvPr id="3" name="Title 2">
            <a:extLst>
              <a:ext uri="{FF2B5EF4-FFF2-40B4-BE49-F238E27FC236}">
                <a16:creationId xmlns:a16="http://schemas.microsoft.com/office/drawing/2014/main" id="{AEDBE4B2-ED26-DF20-EB88-9102132A1C0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249819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9" name="Content Placeholder 3"/>
          <p:cNvSpPr>
            <a:spLocks noGrp="1"/>
          </p:cNvSpPr>
          <p:nvPr>
            <p:ph sz="quarter" idx="12"/>
          </p:nvPr>
        </p:nvSpPr>
        <p:spPr>
          <a:xfrm>
            <a:off x="266700" y="1028700"/>
            <a:ext cx="11658600" cy="5600700"/>
          </a:xfrm>
        </p:spPr>
        <p:txBody>
          <a:bodyPr numCol="3"/>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
        <p:nvSpPr>
          <p:cNvPr id="2" name="Title 1">
            <a:extLst>
              <a:ext uri="{FF2B5EF4-FFF2-40B4-BE49-F238E27FC236}">
                <a16:creationId xmlns:a16="http://schemas.microsoft.com/office/drawing/2014/main" id="{74074E2E-ED81-F3EC-B678-0FDCBC64206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75273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Picture with Caption">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a:t>Click to edit Master text styles</a:t>
            </a:r>
          </a:p>
        </p:txBody>
      </p:sp>
      <p:sp>
        <p:nvSpPr>
          <p:cNvPr id="10" name="Content Placeholder 3"/>
          <p:cNvSpPr>
            <a:spLocks noGrp="1"/>
          </p:cNvSpPr>
          <p:nvPr>
            <p:ph sz="quarter" idx="12"/>
          </p:nvPr>
        </p:nvSpPr>
        <p:spPr>
          <a:xfrm>
            <a:off x="266700" y="1028700"/>
            <a:ext cx="11658600" cy="50863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
        <p:nvSpPr>
          <p:cNvPr id="5" name="Title 4">
            <a:extLst>
              <a:ext uri="{FF2B5EF4-FFF2-40B4-BE49-F238E27FC236}">
                <a16:creationId xmlns:a16="http://schemas.microsoft.com/office/drawing/2014/main" id="{AB808ED8-8426-A0C0-9763-B7D4C153D10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44896281"/>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
        <p:nvSpPr>
          <p:cNvPr id="4" name="Title 3">
            <a:extLst>
              <a:ext uri="{FF2B5EF4-FFF2-40B4-BE49-F238E27FC236}">
                <a16:creationId xmlns:a16="http://schemas.microsoft.com/office/drawing/2014/main" id="{62C6ABDE-E95A-0F3C-098E-3AB6CD8A719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984318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a:t>Click to edit Master text styles</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
        <p:nvSpPr>
          <p:cNvPr id="3" name="Title 2">
            <a:extLst>
              <a:ext uri="{FF2B5EF4-FFF2-40B4-BE49-F238E27FC236}">
                <a16:creationId xmlns:a16="http://schemas.microsoft.com/office/drawing/2014/main" id="{DFDE0C51-EABF-8EEF-D372-6195FADF385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93736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
        <p:nvSpPr>
          <p:cNvPr id="4" name="Title 3">
            <a:extLst>
              <a:ext uri="{FF2B5EF4-FFF2-40B4-BE49-F238E27FC236}">
                <a16:creationId xmlns:a16="http://schemas.microsoft.com/office/drawing/2014/main" id="{1FA45842-A577-D012-E0A0-40AA7BE0D29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37992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
        <p:nvSpPr>
          <p:cNvPr id="3" name="Title 2">
            <a:extLst>
              <a:ext uri="{FF2B5EF4-FFF2-40B4-BE49-F238E27FC236}">
                <a16:creationId xmlns:a16="http://schemas.microsoft.com/office/drawing/2014/main" id="{B93C48AD-9F55-0046-00A1-CC510D30C60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140978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
        <p:nvSpPr>
          <p:cNvPr id="5" name="Title 4">
            <a:extLst>
              <a:ext uri="{FF2B5EF4-FFF2-40B4-BE49-F238E27FC236}">
                <a16:creationId xmlns:a16="http://schemas.microsoft.com/office/drawing/2014/main" id="{44FB5578-DA9B-BD0B-5613-AEFB9E68B6F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1757299"/>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
        <p:nvSpPr>
          <p:cNvPr id="7" name="Title 6">
            <a:extLst>
              <a:ext uri="{FF2B5EF4-FFF2-40B4-BE49-F238E27FC236}">
                <a16:creationId xmlns:a16="http://schemas.microsoft.com/office/drawing/2014/main" id="{929DC40A-BB92-C526-3CD0-189C3429C4D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5667980"/>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
        <p:nvSpPr>
          <p:cNvPr id="6" name="Title 5">
            <a:extLst>
              <a:ext uri="{FF2B5EF4-FFF2-40B4-BE49-F238E27FC236}">
                <a16:creationId xmlns:a16="http://schemas.microsoft.com/office/drawing/2014/main" id="{481C1557-2F36-FF70-9AEB-DF21DD5067B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28606641"/>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
        <p:nvSpPr>
          <p:cNvPr id="6" name="Title 5">
            <a:extLst>
              <a:ext uri="{FF2B5EF4-FFF2-40B4-BE49-F238E27FC236}">
                <a16:creationId xmlns:a16="http://schemas.microsoft.com/office/drawing/2014/main" id="{F2E409FF-5585-8E4A-14AA-59DBC4EAF93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968835785"/>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B02F4169-3E26-AB53-54FC-47BE477B905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923760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017768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2256"/>
            </a:avLst>
          </a:prstGeom>
          <a:noFill/>
          <a:ln w="3175">
            <a:no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DACA2C3D-12FE-63E8-E6E7-2094824214F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10748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1812077537"/>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40000"/>
            <a:lumOff val="6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9530738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32061414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Background no graphics">
    <p:bg>
      <p:bgPr>
        <a:gradFill flip="none" rotWithShape="1">
          <a:gsLst>
            <a:gs pos="80000">
              <a:schemeClr val="tx2"/>
            </a:gs>
            <a:gs pos="90000">
              <a:schemeClr val="tx2">
                <a:alpha val="45000"/>
              </a:schemeClr>
            </a:gs>
            <a:gs pos="95000">
              <a:schemeClr val="bg2">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42213266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9007031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5906667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9990072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2521853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7073211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7526757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40967604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9533112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1_Title and Content - 2 Columns">
    <p:spTree>
      <p:nvGrpSpPr>
        <p:cNvPr id="1" name=""/>
        <p:cNvGrpSpPr/>
        <p:nvPr/>
      </p:nvGrpSpPr>
      <p:grpSpPr>
        <a:xfrm>
          <a:off x="0" y="0"/>
          <a:ext cx="0" cy="0"/>
          <a:chOff x="0" y="0"/>
          <a:chExt cx="0" cy="0"/>
        </a:xfrm>
      </p:grpSpPr>
      <p:sp>
        <p:nvSpPr>
          <p:cNvPr id="14" name="Title Placeholder 1"/>
          <p:cNvSpPr>
            <a:spLocks noGrp="1"/>
          </p:cNvSpPr>
          <p:nvPr>
            <p:ph type="title"/>
          </p:nvPr>
        </p:nvSpPr>
        <p:spPr bwMode="auto">
          <a:xfrm>
            <a:off x="406400" y="274638"/>
            <a:ext cx="11176000" cy="806451"/>
          </a:xfrm>
          <a:prstGeom prst="rect">
            <a:avLst/>
          </a:prstGeom>
          <a:noFill/>
          <a:ln w="9525">
            <a:noFill/>
            <a:miter lim="800000"/>
            <a:headEnd/>
            <a:tailEnd/>
          </a:ln>
        </p:spPr>
        <p:txBody>
          <a:bodyPr/>
          <a:lstStyle>
            <a:lvl1pPr>
              <a:defRPr baseline="0">
                <a:solidFill>
                  <a:schemeClr val="tx1">
                    <a:lumMod val="75000"/>
                    <a:lumOff val="25000"/>
                  </a:schemeClr>
                </a:solidFill>
              </a:defRPr>
            </a:lvl1pPr>
          </a:lstStyle>
          <a:p>
            <a:pPr lvl="0"/>
            <a:r>
              <a:rPr lang="en-US"/>
              <a:t>Click to edit Master title style</a:t>
            </a:r>
          </a:p>
        </p:txBody>
      </p:sp>
      <p:sp>
        <p:nvSpPr>
          <p:cNvPr id="21" name="Text Placeholder 2"/>
          <p:cNvSpPr>
            <a:spLocks noGrp="1"/>
          </p:cNvSpPr>
          <p:nvPr>
            <p:ph idx="1"/>
          </p:nvPr>
        </p:nvSpPr>
        <p:spPr bwMode="auto">
          <a:xfrm>
            <a:off x="406400" y="1225550"/>
            <a:ext cx="11176000" cy="4718049"/>
          </a:xfrm>
          <a:prstGeom prst="rect">
            <a:avLst/>
          </a:prstGeom>
          <a:noFill/>
          <a:ln w="9525">
            <a:noFill/>
            <a:miter lim="800000"/>
            <a:headEnd/>
            <a:tailEnd/>
          </a:ln>
        </p:spPr>
        <p:txBody>
          <a:bodyPr numCol="2"/>
          <a:lstStyle>
            <a:lvl1pPr marL="0" indent="0">
              <a:buNone/>
              <a:defRPr sz="24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Slide Number Placeholder 5"/>
          <p:cNvSpPr>
            <a:spLocks noGrp="1"/>
          </p:cNvSpPr>
          <p:nvPr>
            <p:ph type="sldNum" sz="quarter" idx="11"/>
          </p:nvPr>
        </p:nvSpPr>
        <p:spPr>
          <a:xfrm>
            <a:off x="10974465" y="131790"/>
            <a:ext cx="969433" cy="365125"/>
          </a:xfrm>
        </p:spPr>
        <p:txBody>
          <a:bodyPr/>
          <a:lstStyle>
            <a:lvl1pPr>
              <a:defRPr/>
            </a:lvl1pPr>
          </a:lstStyle>
          <a:p>
            <a:fld id="{9A257827-C34C-4251-B995-96C9C233CCC8}"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985166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26" Type="http://schemas.openxmlformats.org/officeDocument/2006/relationships/slideLayout" Target="../slideLayouts/slideLayout40.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29"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32" Type="http://schemas.openxmlformats.org/officeDocument/2006/relationships/image" Target="../media/image7.png"/><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slideLayout" Target="../slideLayouts/slideLayout42.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31" Type="http://schemas.openxmlformats.org/officeDocument/2006/relationships/image" Target="../media/image6.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 Id="rId30"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8" r:id="rId6"/>
    <p:sldLayoutId id="2147483659" r:id="rId7"/>
    <p:sldLayoutId id="2147483660" r:id="rId8"/>
    <p:sldLayoutId id="2147483663" r:id="rId9"/>
    <p:sldLayoutId id="2147483664" r:id="rId10"/>
    <p:sldLayoutId id="2147483694" r:id="rId11"/>
    <p:sldLayoutId id="2147483695" r:id="rId12"/>
    <p:sldLayoutId id="2147483696" r:id="rId13"/>
    <p:sldLayoutId id="2147483697" r:id="rId14"/>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7000">
              <a:schemeClr val="tx2"/>
            </a:gs>
            <a:gs pos="90000">
              <a:schemeClr val="tx2"/>
            </a:gs>
            <a:gs pos="98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948366" y="128981"/>
            <a:ext cx="10386814" cy="832920"/>
          </a:xfrm>
          <a:prstGeom prst="rect">
            <a:avLst/>
          </a:prstGeom>
          <a:noFill/>
          <a:ln w="9525">
            <a:noFill/>
            <a:miter lim="800000"/>
            <a:headEnd/>
            <a:tailEnd/>
          </a:ln>
        </p:spPr>
        <p:txBody>
          <a:bodyPr vert="horz" wrap="square" lIns="45720" tIns="0" rIns="45720" bIns="0" numCol="1" anchor="ctr" anchorCtr="0" compatLnSpc="1">
            <a:prstTxWarp prst="textNoShape">
              <a:avLst/>
            </a:prstTxWarp>
          </a:bodyPr>
          <a:lstStyle/>
          <a:p>
            <a:pPr lvl="0"/>
            <a:r>
              <a:rPr lang="en-US"/>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33" name="Picture 6"/>
          <p:cNvPicPr>
            <a:picLocks noChangeAspect="1"/>
          </p:cNvPicPr>
          <p:nvPr/>
        </p:nvPicPr>
        <p:blipFill>
          <a:blip r:embed="rId30"/>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pic>
        <p:nvPicPr>
          <p:cNvPr id="9" name="Picture 8" descr="A red and white sign&#10;&#10;Description automatically generated with medium confidence">
            <a:extLst>
              <a:ext uri="{FF2B5EF4-FFF2-40B4-BE49-F238E27FC236}">
                <a16:creationId xmlns:a16="http://schemas.microsoft.com/office/drawing/2014/main" id="{9C47990B-ED32-7041-7CE6-379DC0F77AAE}"/>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11309075" y="319470"/>
            <a:ext cx="681666" cy="451942"/>
          </a:xfrm>
          <a:prstGeom prst="rect">
            <a:avLst/>
          </a:prstGeom>
        </p:spPr>
      </p:pic>
      <p:pic>
        <p:nvPicPr>
          <p:cNvPr id="2" name="Picture 1" descr="A picture containing text, clipart&#10;&#10;Description automatically generated">
            <a:extLst>
              <a:ext uri="{FF2B5EF4-FFF2-40B4-BE49-F238E27FC236}">
                <a16:creationId xmlns:a16="http://schemas.microsoft.com/office/drawing/2014/main" id="{A03C655F-18AF-780C-F994-802A30EEA9EF}"/>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266700" y="113697"/>
            <a:ext cx="644814" cy="811816"/>
          </a:xfrm>
          <a:prstGeom prst="rect">
            <a:avLst/>
          </a:prstGeom>
        </p:spPr>
      </p:pic>
      <p:sp>
        <p:nvSpPr>
          <p:cNvPr id="3" name="Rectangle 2">
            <a:extLst>
              <a:ext uri="{FF2B5EF4-FFF2-40B4-BE49-F238E27FC236}">
                <a16:creationId xmlns:a16="http://schemas.microsoft.com/office/drawing/2014/main" id="{39720D12-0BDE-1075-1F74-CB008D4B402C}"/>
              </a:ext>
            </a:extLst>
          </p:cNvPr>
          <p:cNvSpPr/>
          <p:nvPr userDrawn="1"/>
        </p:nvSpPr>
        <p:spPr>
          <a:xfrm>
            <a:off x="0" y="0"/>
            <a:ext cx="12192000" cy="6858000"/>
          </a:xfrm>
          <a:prstGeom prst="rect">
            <a:avLst/>
          </a:prstGeom>
          <a:noFill/>
          <a:ln w="76200">
            <a:solidFill>
              <a:schemeClr val="bg2">
                <a:lumMod val="9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11433648"/>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 id="2147483683" r:id="rId18"/>
    <p:sldLayoutId id="2147483684" r:id="rId19"/>
    <p:sldLayoutId id="2147483685" r:id="rId20"/>
    <p:sldLayoutId id="2147483686" r:id="rId21"/>
    <p:sldLayoutId id="2147483687" r:id="rId22"/>
    <p:sldLayoutId id="2147483688" r:id="rId23"/>
    <p:sldLayoutId id="2147483689" r:id="rId24"/>
    <p:sldLayoutId id="2147483690" r:id="rId25"/>
    <p:sldLayoutId id="2147483691" r:id="rId26"/>
    <p:sldLayoutId id="2147483692" r:id="rId27"/>
    <p:sldLayoutId id="2147483693" r:id="rId28"/>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microsoft.com/office/2007/relationships/hdphoto" Target="../media/hdphoto2.wdp"/><Relationship Id="rId5" Type="http://schemas.openxmlformats.org/officeDocument/2006/relationships/image" Target="../media/image11.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5.wdp"/></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6.wdp"/></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7.wdp"/></Relationships>
</file>

<file path=ppt/slides/_rels/slide17.xml.rels><?xml version="1.0" encoding="UTF-8" standalone="yes"?>
<Relationships xmlns="http://schemas.openxmlformats.org/package/2006/relationships"><Relationship Id="rId2" Type="http://schemas.openxmlformats.org/officeDocument/2006/relationships/hyperlink" Target="mailto:sbieber@mwcog.org"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440361163"/>
              </p:ext>
            </p:extLst>
          </p:nvPr>
        </p:nvGraphicFramePr>
        <p:xfrm>
          <a:off x="1125533" y="2459339"/>
          <a:ext cx="8454344" cy="4012581"/>
        </p:xfrm>
        <a:graphic>
          <a:graphicData uri="http://schemas.openxmlformats.org/drawingml/2006/table">
            <a:tbl>
              <a:tblPr firstRow="1">
                <a:tableStyleId>{5C22544A-7EE6-4342-B048-85BDC9FD1C3A}</a:tableStyleId>
              </a:tblPr>
              <a:tblGrid>
                <a:gridCol w="8454344">
                  <a:extLst>
                    <a:ext uri="{9D8B030D-6E8A-4147-A177-3AD203B41FA5}">
                      <a16:colId xmlns:a16="http://schemas.microsoft.com/office/drawing/2014/main" val="20000"/>
                    </a:ext>
                  </a:extLst>
                </a:gridCol>
              </a:tblGrid>
              <a:tr h="421906">
                <a:tc>
                  <a:txBody>
                    <a:bodyPr/>
                    <a:lstStyle/>
                    <a:p>
                      <a:pPr algn="l">
                        <a:lnSpc>
                          <a:spcPct val="70000"/>
                        </a:lnSpc>
                      </a:pPr>
                      <a:r>
                        <a:rPr lang="en-US" sz="4000" b="0" i="0" cap="all" spc="0" dirty="0">
                          <a:solidFill>
                            <a:srgbClr val="2F6B97"/>
                          </a:solidFill>
                          <a:latin typeface="+mj-lt"/>
                          <a:ea typeface="Ebrima" panose="02000000000000000000" pitchFamily="2" charset="0"/>
                          <a:cs typeface="Franklin Gothic Book"/>
                        </a:rPr>
                        <a:t>WASHINGTON D.C. METROPOLITAN AREA BACKUP WATER SUPPLY Feasibility Study</a:t>
                      </a:r>
                    </a:p>
                  </a:txBody>
                  <a:tcPr marR="457200"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34589">
                <a:tc>
                  <a:txBody>
                    <a:bodyPr/>
                    <a:lstStyle/>
                    <a:p>
                      <a:pPr algn="l">
                        <a:lnSpc>
                          <a:spcPts val="2760"/>
                        </a:lnSpc>
                      </a:pPr>
                      <a:endParaRPr lang="en-US" sz="2800">
                        <a:solidFill>
                          <a:schemeClr val="accent1">
                            <a:lumMod val="60000"/>
                            <a:lumOff val="40000"/>
                          </a:schemeClr>
                        </a:solidFill>
                        <a:latin typeface="Franklin Gothic Medium"/>
                        <a:ea typeface="Ebrima" panose="02000000000000000000" pitchFamily="2" charset="0"/>
                        <a:cs typeface="Franklin Gothic Medium"/>
                      </a:endParaRPr>
                    </a:p>
                  </a:txBody>
                  <a:tcPr marL="0" marR="4572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15127">
                <a:tc>
                  <a:txBody>
                    <a:bodyPr/>
                    <a:lstStyle/>
                    <a:p>
                      <a:pPr algn="l">
                        <a:lnSpc>
                          <a:spcPts val="2760"/>
                        </a:lnSpc>
                      </a:pPr>
                      <a:endParaRPr lang="en-US" sz="2800" dirty="0">
                        <a:solidFill>
                          <a:schemeClr val="tx2">
                            <a:lumMod val="75000"/>
                          </a:schemeClr>
                        </a:solidFill>
                        <a:latin typeface="Franklin Gothic Medium"/>
                        <a:ea typeface="Ebrima" panose="02000000000000000000" pitchFamily="2" charset="0"/>
                        <a:cs typeface="Franklin Gothic Medium"/>
                      </a:endParaRPr>
                    </a:p>
                  </a:txBody>
                  <a:tcPr marR="457200" marT="0" marB="13716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39461">
                <a:tc>
                  <a:txBody>
                    <a:bodyPr/>
                    <a:lstStyle/>
                    <a:p>
                      <a:pPr algn="l">
                        <a:spcBef>
                          <a:spcPts val="0"/>
                        </a:spcBef>
                      </a:pPr>
                      <a:r>
                        <a:rPr lang="en-US" sz="1800" dirty="0">
                          <a:solidFill>
                            <a:schemeClr val="tx1">
                              <a:lumMod val="50000"/>
                              <a:lumOff val="50000"/>
                            </a:schemeClr>
                          </a:solidFill>
                          <a:latin typeface="Franklin Gothic Medium"/>
                          <a:ea typeface="Ebrima" panose="02000000000000000000" pitchFamily="2" charset="0"/>
                          <a:cs typeface="Franklin Gothic Medium"/>
                        </a:rPr>
                        <a:t>Briefing for the Water Resources Technical Committee (WRTC)</a:t>
                      </a:r>
                    </a:p>
                    <a:p>
                      <a:pPr algn="l">
                        <a:spcBef>
                          <a:spcPts val="0"/>
                        </a:spcBef>
                      </a:pPr>
                      <a:endParaRPr lang="en-US" sz="18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800" dirty="0">
                          <a:solidFill>
                            <a:schemeClr val="tx1">
                              <a:lumMod val="50000"/>
                              <a:lumOff val="50000"/>
                            </a:schemeClr>
                          </a:solidFill>
                          <a:latin typeface="Franklin Gothic Medium"/>
                          <a:ea typeface="Ebrima" panose="02000000000000000000" pitchFamily="2" charset="0"/>
                          <a:cs typeface="Franklin Gothic Medium"/>
                        </a:rPr>
                        <a:t>January 9, 2026</a:t>
                      </a:r>
                    </a:p>
                    <a:p>
                      <a:pPr algn="l">
                        <a:spcBef>
                          <a:spcPts val="0"/>
                        </a:spcBef>
                      </a:pPr>
                      <a:endParaRPr lang="en-US" sz="1200" dirty="0">
                        <a:solidFill>
                          <a:srgbClr val="82B1C9"/>
                        </a:solidFill>
                        <a:latin typeface="Franklin Gothic Medium"/>
                        <a:ea typeface="Ebrima" panose="02000000000000000000" pitchFamily="2" charset="0"/>
                        <a:cs typeface="Franklin Gothic Medium"/>
                      </a:endParaRPr>
                    </a:p>
                  </a:txBody>
                  <a:tcPr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639461">
                <a:tc>
                  <a:txBody>
                    <a:bodyPr/>
                    <a:lstStyle/>
                    <a:p>
                      <a:pPr algn="l">
                        <a:spcBef>
                          <a:spcPts val="0"/>
                        </a:spcBef>
                      </a:pPr>
                      <a:r>
                        <a:rPr lang="en-US" sz="1200" dirty="0">
                          <a:solidFill>
                            <a:srgbClr val="82B1C9"/>
                          </a:solidFill>
                          <a:latin typeface="Franklin Gothic Medium"/>
                          <a:ea typeface="Ebrima" panose="02000000000000000000" pitchFamily="2" charset="0"/>
                          <a:cs typeface="Franklin Gothic Medium"/>
                        </a:rPr>
                        <a:t>COG</a:t>
                      </a:r>
                    </a:p>
                  </a:txBody>
                  <a:tcPr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5563811"/>
                  </a:ext>
                </a:extLst>
              </a:tr>
            </a:tbl>
          </a:graphicData>
        </a:graphic>
      </p:graphicFrame>
      <p:grpSp>
        <p:nvGrpSpPr>
          <p:cNvPr id="8" name="Group 7">
            <a:extLst>
              <a:ext uri="{FF2B5EF4-FFF2-40B4-BE49-F238E27FC236}">
                <a16:creationId xmlns:a16="http://schemas.microsoft.com/office/drawing/2014/main" id="{8DECD7FA-0E91-D7C8-6218-E01D31045CF2}"/>
              </a:ext>
            </a:extLst>
          </p:cNvPr>
          <p:cNvGrpSpPr/>
          <p:nvPr/>
        </p:nvGrpSpPr>
        <p:grpSpPr>
          <a:xfrm>
            <a:off x="2017766" y="228601"/>
            <a:ext cx="8156471" cy="1645920"/>
            <a:chOff x="402324" y="228601"/>
            <a:chExt cx="8156471" cy="1645920"/>
          </a:xfrm>
        </p:grpSpPr>
        <p:pic>
          <p:nvPicPr>
            <p:cNvPr id="3" name="Picture 9"/>
            <p:cNvPicPr preferRelativeResize="0">
              <a:picLocks noChangeArrowheads="1"/>
            </p:cNvPicPr>
            <p:nvPr/>
          </p:nvPicPr>
          <p:blipFill rotWithShape="1">
            <a:blip r:embed="rId3" cstate="hqprint">
              <a:alphaModFix amt="85000"/>
              <a:extLst>
                <a:ext uri="{BEBA8EAE-BF5A-486C-A8C5-ECC9F3942E4B}">
                  <a14:imgProps xmlns:a14="http://schemas.microsoft.com/office/drawing/2010/main">
                    <a14:imgLayer r:embed="rId4">
                      <a14:imgEffect>
                        <a14:colorTemperature colorTemp="8800"/>
                      </a14:imgEffect>
                      <a14:imgEffect>
                        <a14:saturation sat="200000"/>
                      </a14:imgEffect>
                      <a14:imgEffect>
                        <a14:brightnessContrast bright="20000"/>
                      </a14:imgEffect>
                    </a14:imgLayer>
                  </a14:imgProps>
                </a:ext>
                <a:ext uri="{28A0092B-C50C-407E-A947-70E740481C1C}">
                  <a14:useLocalDpi xmlns:a14="http://schemas.microsoft.com/office/drawing/2010/main"/>
                </a:ext>
              </a:extLst>
            </a:blip>
            <a:srcRect/>
            <a:stretch/>
          </p:blipFill>
          <p:spPr bwMode="auto">
            <a:xfrm>
              <a:off x="2531833" y="228601"/>
              <a:ext cx="1645920" cy="1645920"/>
            </a:xfrm>
            <a:prstGeom prst="rect">
              <a:avLst/>
            </a:prstGeom>
            <a:noFill/>
            <a:ln>
              <a:solidFill>
                <a:schemeClr val="bg1"/>
              </a:solidFill>
            </a:ln>
            <a:extLst>
              <a:ext uri="{909E8E84-426E-40dd-AFC4-6F175D3DCCD1}">
                <a14:hiddenFill xmlns:a14="http://schemas.microsoft.com/office/drawing/2010/main" xmlns="">
                  <a:solidFill>
                    <a:srgbClr val="FFFFFF"/>
                  </a:solidFill>
                </a14:hiddenFill>
              </a:ext>
            </a:extLst>
          </p:spPr>
        </p:pic>
        <p:pic>
          <p:nvPicPr>
            <p:cNvPr id="4" name="Picture 9"/>
            <p:cNvPicPr preferRelativeResize="0">
              <a:picLocks noChangeArrowheads="1"/>
            </p:cNvPicPr>
            <p:nvPr/>
          </p:nvPicPr>
          <p:blipFill rotWithShape="1">
            <a:blip r:embed="rId5" cstate="hqprint">
              <a:alphaModFix amt="85000"/>
              <a:extLst>
                <a:ext uri="{BEBA8EAE-BF5A-486C-A8C5-ECC9F3942E4B}">
                  <a14:imgProps xmlns:a14="http://schemas.microsoft.com/office/drawing/2010/main">
                    <a14:imgLayer r:embed="rId6">
                      <a14:imgEffect>
                        <a14:saturation sat="66000"/>
                      </a14:imgEffect>
                      <a14:imgEffect>
                        <a14:brightnessContrast contrast="40000"/>
                      </a14:imgEffect>
                    </a14:imgLayer>
                  </a14:imgProps>
                </a:ext>
                <a:ext uri="{28A0092B-C50C-407E-A947-70E740481C1C}">
                  <a14:useLocalDpi xmlns:a14="http://schemas.microsoft.com/office/drawing/2010/main"/>
                </a:ext>
              </a:extLst>
            </a:blip>
            <a:srcRect/>
            <a:stretch/>
          </p:blipFill>
          <p:spPr bwMode="auto">
            <a:xfrm>
              <a:off x="4683709" y="228601"/>
              <a:ext cx="1645920" cy="1645920"/>
            </a:xfrm>
            <a:prstGeom prst="rect">
              <a:avLst/>
            </a:prstGeom>
            <a:noFill/>
            <a:ln>
              <a:solidFill>
                <a:schemeClr val="bg1"/>
              </a:solidFill>
            </a:ln>
            <a:extLst>
              <a:ext uri="{909E8E84-426E-40dd-AFC4-6F175D3DCCD1}">
                <a14:hiddenFill xmlns:a14="http://schemas.microsoft.com/office/drawing/2010/main" xmlns="">
                  <a:solidFill>
                    <a:srgbClr val="FFFFFF"/>
                  </a:solidFill>
                </a14:hiddenFill>
              </a:ext>
            </a:extLst>
          </p:spPr>
        </p:pic>
        <p:pic>
          <p:nvPicPr>
            <p:cNvPr id="5" name="Picture 9"/>
            <p:cNvPicPr preferRelativeResize="0">
              <a:picLocks noChangeArrowheads="1"/>
            </p:cNvPicPr>
            <p:nvPr/>
          </p:nvPicPr>
          <p:blipFill rotWithShape="1">
            <a:blip r:embed="rId7" cstate="hqprint">
              <a:alphaModFix amt="85000"/>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a:ext>
              </a:extLst>
            </a:blip>
            <a:srcRect/>
            <a:stretch/>
          </p:blipFill>
          <p:spPr bwMode="auto">
            <a:xfrm>
              <a:off x="6912875" y="228601"/>
              <a:ext cx="1645920" cy="1645920"/>
            </a:xfrm>
            <a:prstGeom prst="rect">
              <a:avLst/>
            </a:prstGeom>
            <a:noFill/>
            <a:ln>
              <a:solidFill>
                <a:schemeClr val="bg1"/>
              </a:solidFill>
            </a:ln>
            <a:extLst>
              <a:ext uri="{909E8E84-426E-40dd-AFC4-6F175D3DCCD1}">
                <a14:hiddenFill xmlns:a14="http://schemas.microsoft.com/office/drawing/2010/main" xmlns="">
                  <a:solidFill>
                    <a:srgbClr val="FFFFFF"/>
                  </a:solidFill>
                </a14:hiddenFill>
              </a:ext>
            </a:extLst>
          </p:spPr>
        </p:pic>
        <p:pic>
          <p:nvPicPr>
            <p:cNvPr id="6" name="Picture 9">
              <a:extLst>
                <a:ext uri="{FF2B5EF4-FFF2-40B4-BE49-F238E27FC236}">
                  <a16:creationId xmlns:a16="http://schemas.microsoft.com/office/drawing/2014/main" id="{03EC68FF-912B-7566-7FA6-9C3B262E2FCC}"/>
                </a:ext>
              </a:extLst>
            </p:cNvPr>
            <p:cNvPicPr preferRelativeResize="0">
              <a:picLocks noChangeArrowheads="1"/>
            </p:cNvPicPr>
            <p:nvPr/>
          </p:nvPicPr>
          <p:blipFill rotWithShape="1">
            <a:blip r:embed="rId9" cstate="hqprint">
              <a:alphaModFix amt="85000"/>
              <a:extLst>
                <a:ext uri="{BEBA8EAE-BF5A-486C-A8C5-ECC9F3942E4B}">
                  <a14:imgProps xmlns:a14="http://schemas.microsoft.com/office/drawing/2010/main">
                    <a14:imgLayer r:embed="rId10">
                      <a14:imgEffect>
                        <a14:saturation sat="66000"/>
                      </a14:imgEffect>
                      <a14:imgEffect>
                        <a14:brightnessContrast contrast="40000"/>
                      </a14:imgEffect>
                    </a14:imgLayer>
                  </a14:imgProps>
                </a:ext>
                <a:ext uri="{28A0092B-C50C-407E-A947-70E740481C1C}">
                  <a14:useLocalDpi xmlns:a14="http://schemas.microsoft.com/office/drawing/2010/main"/>
                </a:ext>
              </a:extLst>
            </a:blip>
            <a:srcRect/>
            <a:stretch/>
          </p:blipFill>
          <p:spPr bwMode="auto">
            <a:xfrm>
              <a:off x="402324" y="228601"/>
              <a:ext cx="1645920" cy="1645920"/>
            </a:xfrm>
            <a:prstGeom prst="rect">
              <a:avLst/>
            </a:prstGeom>
            <a:noFill/>
            <a:ln w="9525">
              <a:solidFill>
                <a:schemeClr val="bg1"/>
              </a:solidFill>
            </a:ln>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val="1930110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484574044"/>
              </p:ext>
            </p:extLst>
          </p:nvPr>
        </p:nvGraphicFramePr>
        <p:xfrm>
          <a:off x="953440" y="439289"/>
          <a:ext cx="8686800" cy="842640"/>
        </p:xfrm>
        <a:graphic>
          <a:graphicData uri="http://schemas.openxmlformats.org/drawingml/2006/table">
            <a:tbl>
              <a:tblPr>
                <a:tableStyleId>{5C22544A-7EE6-4342-B048-85BDC9FD1C3A}</a:tableStyleId>
              </a:tblPr>
              <a:tblGrid>
                <a:gridCol w="8686800">
                  <a:extLst>
                    <a:ext uri="{9D8B030D-6E8A-4147-A177-3AD203B41FA5}">
                      <a16:colId xmlns:a16="http://schemas.microsoft.com/office/drawing/2014/main" val="20000"/>
                    </a:ext>
                  </a:extLst>
                </a:gridCol>
              </a:tblGrid>
              <a:tr h="475691">
                <a:tc>
                  <a:txBody>
                    <a:bodyPr/>
                    <a:lstStyle/>
                    <a:p>
                      <a:pPr algn="l">
                        <a:lnSpc>
                          <a:spcPct val="70000"/>
                        </a:lnSpc>
                      </a:pPr>
                      <a:r>
                        <a:rPr lang="en-US" sz="3600" b="0" kern="1200" cap="none" spc="0" dirty="0">
                          <a:solidFill>
                            <a:schemeClr val="tx2">
                              <a:lumMod val="75000"/>
                            </a:schemeClr>
                          </a:solidFill>
                          <a:latin typeface="+mj-lt"/>
                          <a:ea typeface="Ebrima" panose="02000000000000000000" pitchFamily="2" charset="0"/>
                          <a:cs typeface="Franklin Gothic Book"/>
                        </a:rPr>
                        <a:t>Regional Water Supply Study Partners</a:t>
                      </a:r>
                    </a:p>
                  </a:txBody>
                  <a:tcPr marL="93911" marR="469557" marT="0" marB="93911"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47269">
                <a:tc>
                  <a:txBody>
                    <a:bodyPr/>
                    <a:lstStyle/>
                    <a:p>
                      <a:pPr algn="l">
                        <a:lnSpc>
                          <a:spcPts val="2760"/>
                        </a:lnSpc>
                      </a:pPr>
                      <a:endParaRPr lang="en-US" sz="2900" dirty="0">
                        <a:no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2</a:t>
            </a:fld>
            <a:endParaRPr lang="en-US"/>
          </a:p>
        </p:txBody>
      </p:sp>
      <p:sp>
        <p:nvSpPr>
          <p:cNvPr id="4" name="Content Placeholder 2">
            <a:extLst>
              <a:ext uri="{FF2B5EF4-FFF2-40B4-BE49-F238E27FC236}">
                <a16:creationId xmlns:a16="http://schemas.microsoft.com/office/drawing/2014/main" id="{EC6D131C-2402-8F3C-C48E-37AA3DCF8E06}"/>
              </a:ext>
            </a:extLst>
          </p:cNvPr>
          <p:cNvSpPr txBox="1">
            <a:spLocks/>
          </p:cNvSpPr>
          <p:nvPr/>
        </p:nvSpPr>
        <p:spPr>
          <a:xfrm>
            <a:off x="2045886" y="3741916"/>
            <a:ext cx="4367763" cy="240803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rtl="0" fontAlgn="base">
              <a:buFont typeface="Arial" panose="020B0604020202020204" pitchFamily="34" charset="0"/>
              <a:buChar char="•"/>
            </a:pPr>
            <a:r>
              <a:rPr lang="en-US" sz="2400" dirty="0"/>
              <a:t>Metropolitan Washington Council of Government​</a:t>
            </a:r>
          </a:p>
          <a:p>
            <a:pPr algn="l" rtl="0" fontAlgn="base">
              <a:buFont typeface="Arial" panose="020B0604020202020204" pitchFamily="34" charset="0"/>
              <a:buChar char="•"/>
            </a:pPr>
            <a:r>
              <a:rPr lang="en-US" sz="2400" dirty="0"/>
              <a:t>USACE Baltimore District</a:t>
            </a:r>
          </a:p>
          <a:p>
            <a:pPr algn="l" rtl="0" fontAlgn="base">
              <a:buFont typeface="Arial" panose="020B0604020202020204" pitchFamily="34" charset="0"/>
              <a:buChar char="•"/>
            </a:pPr>
            <a:r>
              <a:rPr lang="en-US" sz="2400" dirty="0"/>
              <a:t>Washington Aqueduct</a:t>
            </a:r>
          </a:p>
          <a:p>
            <a:pPr algn="l" rtl="0" fontAlgn="base">
              <a:buFont typeface="Arial" panose="020B0604020202020204" pitchFamily="34" charset="0"/>
              <a:buChar char="•"/>
            </a:pPr>
            <a:r>
              <a:rPr lang="en-US" sz="2400" dirty="0"/>
              <a:t>DC Water​</a:t>
            </a:r>
          </a:p>
        </p:txBody>
      </p:sp>
      <p:pic>
        <p:nvPicPr>
          <p:cNvPr id="2" name="Content Placeholder 6" descr="Great Falls 9-11-2010 037.JPG">
            <a:extLst>
              <a:ext uri="{FF2B5EF4-FFF2-40B4-BE49-F238E27FC236}">
                <a16:creationId xmlns:a16="http://schemas.microsoft.com/office/drawing/2014/main" id="{8373B6E7-2DA3-E014-03E3-5C90D5043752}"/>
              </a:ext>
            </a:extLst>
          </p:cNvPr>
          <p:cNvPicPr>
            <a:picLocks noChangeAspect="1"/>
          </p:cNvPicPr>
          <p:nvPr/>
        </p:nvPicPr>
        <p:blipFill rotWithShape="1">
          <a:blip r:embed="rId3" cstate="hqprint">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bwMode="auto">
          <a:xfrm>
            <a:off x="1981201" y="989443"/>
            <a:ext cx="8686800" cy="2528724"/>
          </a:xfrm>
          <a:prstGeom prst="rect">
            <a:avLst/>
          </a:prstGeom>
          <a:noFill/>
          <a:ln w="9525">
            <a:noFill/>
            <a:miter lim="800000"/>
            <a:headEnd/>
            <a:tailEnd/>
          </a:ln>
        </p:spPr>
      </p:pic>
      <p:sp>
        <p:nvSpPr>
          <p:cNvPr id="3" name="Content Placeholder 2">
            <a:extLst>
              <a:ext uri="{FF2B5EF4-FFF2-40B4-BE49-F238E27FC236}">
                <a16:creationId xmlns:a16="http://schemas.microsoft.com/office/drawing/2014/main" id="{407B8714-DA71-1046-4F91-9554E9D46AA1}"/>
              </a:ext>
            </a:extLst>
          </p:cNvPr>
          <p:cNvSpPr txBox="1">
            <a:spLocks/>
          </p:cNvSpPr>
          <p:nvPr/>
        </p:nvSpPr>
        <p:spPr>
          <a:xfrm>
            <a:off x="6421464" y="3801490"/>
            <a:ext cx="4246537" cy="1819218"/>
          </a:xfrm>
          <a:prstGeom prst="rect">
            <a:avLst/>
          </a:prstGeom>
        </p:spPr>
        <p:txBody>
          <a:bodyPr>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rtl="0" fontAlgn="base">
              <a:buFont typeface="Arial" panose="020B0604020202020204" pitchFamily="34" charset="0"/>
              <a:buChar char="•"/>
            </a:pPr>
            <a:r>
              <a:rPr lang="en-US" sz="2400" dirty="0"/>
              <a:t>Arlington County</a:t>
            </a:r>
          </a:p>
          <a:p>
            <a:pPr algn="l" rtl="0" fontAlgn="base">
              <a:buFont typeface="Arial" panose="020B0604020202020204" pitchFamily="34" charset="0"/>
              <a:buChar char="•"/>
            </a:pPr>
            <a:r>
              <a:rPr lang="en-US" sz="2400" dirty="0"/>
              <a:t>Fairfax Water​</a:t>
            </a:r>
          </a:p>
          <a:p>
            <a:pPr algn="l" rtl="0" fontAlgn="base">
              <a:buFont typeface="Arial" panose="020B0604020202020204" pitchFamily="34" charset="0"/>
              <a:buChar char="•"/>
            </a:pPr>
            <a:r>
              <a:rPr lang="en-US" sz="2400" dirty="0"/>
              <a:t>WSSC Water</a:t>
            </a:r>
          </a:p>
          <a:p>
            <a:pPr algn="l" rtl="0" fontAlgn="base">
              <a:buFont typeface="Arial" panose="020B0604020202020204" pitchFamily="34" charset="0"/>
              <a:buChar char="•"/>
            </a:pPr>
            <a:r>
              <a:rPr lang="en-US" sz="2400" dirty="0"/>
              <a:t>Interstate Commission on the Potomac River Basin</a:t>
            </a:r>
          </a:p>
        </p:txBody>
      </p:sp>
      <p:sp>
        <p:nvSpPr>
          <p:cNvPr id="5" name="Rectangle 4">
            <a:extLst>
              <a:ext uri="{FF2B5EF4-FFF2-40B4-BE49-F238E27FC236}">
                <a16:creationId xmlns:a16="http://schemas.microsoft.com/office/drawing/2014/main" id="{5E1C56ED-584A-9B1E-DFD5-F920A19C57BF}"/>
              </a:ext>
            </a:extLst>
          </p:cNvPr>
          <p:cNvSpPr/>
          <p:nvPr/>
        </p:nvSpPr>
        <p:spPr>
          <a:xfrm>
            <a:off x="6102790"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302063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832687344"/>
              </p:ext>
            </p:extLst>
          </p:nvPr>
        </p:nvGraphicFramePr>
        <p:xfrm>
          <a:off x="1037707" y="481978"/>
          <a:ext cx="8244348" cy="488339"/>
        </p:xfrm>
        <a:graphic>
          <a:graphicData uri="http://schemas.openxmlformats.org/drawingml/2006/table">
            <a:tbl>
              <a:tblPr>
                <a:tableStyleId>{5C22544A-7EE6-4342-B048-85BDC9FD1C3A}</a:tableStyleId>
              </a:tblPr>
              <a:tblGrid>
                <a:gridCol w="8244348">
                  <a:extLst>
                    <a:ext uri="{9D8B030D-6E8A-4147-A177-3AD203B41FA5}">
                      <a16:colId xmlns:a16="http://schemas.microsoft.com/office/drawing/2014/main" val="20000"/>
                    </a:ext>
                  </a:extLst>
                </a:gridCol>
              </a:tblGrid>
              <a:tr h="488339">
                <a:tc>
                  <a:txBody>
                    <a:bodyPr/>
                    <a:lstStyle/>
                    <a:p>
                      <a:pPr algn="l">
                        <a:lnSpc>
                          <a:spcPct val="70000"/>
                        </a:lnSpc>
                      </a:pPr>
                      <a:r>
                        <a:rPr lang="en-US" sz="3200" b="0" dirty="0">
                          <a:solidFill>
                            <a:schemeClr val="tx2">
                              <a:lumMod val="75000"/>
                            </a:schemeClr>
                          </a:solidFill>
                          <a:latin typeface="+mj-lt"/>
                        </a:rPr>
                        <a:t>Regional Cooperative Water Supply System</a:t>
                      </a:r>
                      <a:endParaRPr lang="en-US" sz="3200" b="0" kern="1200" cap="none" spc="0" dirty="0">
                        <a:solidFill>
                          <a:schemeClr val="tx2">
                            <a:lumMod val="75000"/>
                          </a:schemeClr>
                        </a:solidFill>
                        <a:latin typeface="+mj-lt"/>
                        <a:ea typeface="Ebrima" panose="02000000000000000000" pitchFamily="2" charset="0"/>
                        <a:cs typeface="Franklin Gothic Book"/>
                      </a:endParaRPr>
                    </a:p>
                  </a:txBody>
                  <a:tcPr marL="93911" marR="469557" marT="0" marB="93911"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a:p>
        </p:txBody>
      </p:sp>
      <p:sp>
        <p:nvSpPr>
          <p:cNvPr id="42" name="TextBox 41">
            <a:extLst>
              <a:ext uri="{FF2B5EF4-FFF2-40B4-BE49-F238E27FC236}">
                <a16:creationId xmlns:a16="http://schemas.microsoft.com/office/drawing/2014/main" id="{75B2C9F4-C7BA-9818-CB5C-20362ABE33BD}"/>
              </a:ext>
            </a:extLst>
          </p:cNvPr>
          <p:cNvSpPr txBox="1"/>
          <p:nvPr/>
        </p:nvSpPr>
        <p:spPr>
          <a:xfrm>
            <a:off x="2026735" y="5988881"/>
            <a:ext cx="3286125" cy="253916"/>
          </a:xfrm>
          <a:prstGeom prst="rect">
            <a:avLst/>
          </a:prstGeom>
          <a:noFill/>
        </p:spPr>
        <p:txBody>
          <a:bodyPr wrap="square" rtlCol="0">
            <a:spAutoFit/>
          </a:bodyPr>
          <a:lstStyle/>
          <a:p>
            <a:r>
              <a:rPr lang="en-US" sz="1050"/>
              <a:t>*A Division of the US Army Corps of Engineers</a:t>
            </a:r>
          </a:p>
        </p:txBody>
      </p:sp>
      <p:sp>
        <p:nvSpPr>
          <p:cNvPr id="3" name="Content Placeholder 2">
            <a:extLst>
              <a:ext uri="{FF2B5EF4-FFF2-40B4-BE49-F238E27FC236}">
                <a16:creationId xmlns:a16="http://schemas.microsoft.com/office/drawing/2014/main" id="{E93FF1AA-3DF1-C519-C16D-FD06088106F8}"/>
              </a:ext>
            </a:extLst>
          </p:cNvPr>
          <p:cNvSpPr txBox="1">
            <a:spLocks/>
          </p:cNvSpPr>
          <p:nvPr/>
        </p:nvSpPr>
        <p:spPr>
          <a:xfrm>
            <a:off x="1236805" y="1305861"/>
            <a:ext cx="4076055" cy="4833942"/>
          </a:xfr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400" dirty="0">
                <a:latin typeface="+mj-lt"/>
              </a:rPr>
              <a:t>Suppliers</a:t>
            </a:r>
          </a:p>
          <a:p>
            <a:pPr marL="182880" indent="-182880"/>
            <a:r>
              <a:rPr lang="en-US" sz="2000" dirty="0"/>
              <a:t>Fairfax Water</a:t>
            </a:r>
          </a:p>
          <a:p>
            <a:pPr marL="182880" indent="-182880"/>
            <a:r>
              <a:rPr lang="en-US" sz="2000" dirty="0"/>
              <a:t>WSSC Water</a:t>
            </a:r>
          </a:p>
          <a:p>
            <a:pPr marL="182880" indent="-182880"/>
            <a:r>
              <a:rPr lang="en-US" sz="2000" dirty="0"/>
              <a:t>Washington Aqueduct</a:t>
            </a:r>
            <a:r>
              <a:rPr lang="en-US" sz="1600" dirty="0"/>
              <a:t>*</a:t>
            </a:r>
            <a:endParaRPr lang="en-US" sz="2000" dirty="0"/>
          </a:p>
          <a:p>
            <a:pPr marL="0" indent="0">
              <a:buNone/>
            </a:pPr>
            <a:r>
              <a:rPr lang="en-US" sz="2400" dirty="0">
                <a:latin typeface="+mj-lt"/>
              </a:rPr>
              <a:t>Off-Potomac Sources</a:t>
            </a:r>
          </a:p>
          <a:p>
            <a:pPr marL="182880" indent="-182880"/>
            <a:r>
              <a:rPr lang="en-US" sz="2000" dirty="0"/>
              <a:t>Fairfax Water: Occoquan</a:t>
            </a:r>
          </a:p>
          <a:p>
            <a:pPr marL="182880" indent="-182880"/>
            <a:r>
              <a:rPr lang="en-US" sz="2000" dirty="0"/>
              <a:t>WSSC Water: Patuxent</a:t>
            </a:r>
          </a:p>
          <a:p>
            <a:pPr marL="0" indent="0">
              <a:buNone/>
            </a:pPr>
            <a:r>
              <a:rPr lang="en-US" sz="2400" dirty="0">
                <a:latin typeface="+mj-lt"/>
              </a:rPr>
              <a:t>Shared Reservoirs</a:t>
            </a:r>
          </a:p>
          <a:p>
            <a:pPr marL="182880" indent="-182880">
              <a:buSzPct val="85000"/>
            </a:pPr>
            <a:r>
              <a:rPr lang="en-US" sz="2000" dirty="0"/>
              <a:t>Jennings Randolph</a:t>
            </a:r>
          </a:p>
          <a:p>
            <a:pPr marL="182880" indent="-182880">
              <a:buSzPct val="85000"/>
            </a:pPr>
            <a:r>
              <a:rPr lang="en-US" sz="2000" dirty="0"/>
              <a:t>Little Seneca</a:t>
            </a:r>
          </a:p>
          <a:p>
            <a:pPr marL="182880" indent="-182880">
              <a:buSzPct val="85000"/>
            </a:pPr>
            <a:r>
              <a:rPr lang="en-US" sz="2000" dirty="0"/>
              <a:t>Savage</a:t>
            </a:r>
          </a:p>
        </p:txBody>
      </p:sp>
      <p:pic>
        <p:nvPicPr>
          <p:cNvPr id="4" name="Picture 3">
            <a:extLst>
              <a:ext uri="{FF2B5EF4-FFF2-40B4-BE49-F238E27FC236}">
                <a16:creationId xmlns:a16="http://schemas.microsoft.com/office/drawing/2014/main" id="{3E07AD63-7D3B-FCF5-EFF2-1C31CD106FC8}"/>
              </a:ext>
            </a:extLst>
          </p:cNvPr>
          <p:cNvPicPr>
            <a:picLocks noChangeAspect="1"/>
          </p:cNvPicPr>
          <p:nvPr/>
        </p:nvPicPr>
        <p:blipFill>
          <a:blip r:embed="rId3"/>
          <a:stretch>
            <a:fillRect/>
          </a:stretch>
        </p:blipFill>
        <p:spPr>
          <a:xfrm>
            <a:off x="5226406" y="1305861"/>
            <a:ext cx="5551473" cy="4569702"/>
          </a:xfrm>
          <a:prstGeom prst="rect">
            <a:avLst/>
          </a:prstGeom>
        </p:spPr>
      </p:pic>
      <p:sp>
        <p:nvSpPr>
          <p:cNvPr id="2" name="Rectangle 1">
            <a:extLst>
              <a:ext uri="{FF2B5EF4-FFF2-40B4-BE49-F238E27FC236}">
                <a16:creationId xmlns:a16="http://schemas.microsoft.com/office/drawing/2014/main" id="{169E800A-1D82-BA69-7300-AFD5E3F556B8}"/>
              </a:ext>
            </a:extLst>
          </p:cNvPr>
          <p:cNvSpPr/>
          <p:nvPr/>
        </p:nvSpPr>
        <p:spPr>
          <a:xfrm>
            <a:off x="7370758"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7518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E1F1766-D3A2-4B13-2A1F-60E81986EE46}"/>
              </a:ext>
            </a:extLst>
          </p:cNvPr>
          <p:cNvSpPr>
            <a:spLocks noGrp="1"/>
          </p:cNvSpPr>
          <p:nvPr>
            <p:ph type="sldNum" sz="quarter" idx="12"/>
          </p:nvPr>
        </p:nvSpPr>
        <p:spPr/>
        <p:txBody>
          <a:bodyPr/>
          <a:lstStyle/>
          <a:p>
            <a:fld id="{B4BD64BB-9BC2-3346-B283-A39112DA3F23}" type="slidenum">
              <a:rPr lang="en-US" smtClean="0"/>
              <a:t>4</a:t>
            </a:fld>
            <a:endParaRPr lang="en-US"/>
          </a:p>
        </p:txBody>
      </p:sp>
      <p:sp>
        <p:nvSpPr>
          <p:cNvPr id="5" name="Title 1">
            <a:extLst>
              <a:ext uri="{FF2B5EF4-FFF2-40B4-BE49-F238E27FC236}">
                <a16:creationId xmlns:a16="http://schemas.microsoft.com/office/drawing/2014/main" id="{D590A672-5EE4-9A21-85E2-8D544F2089D4}"/>
              </a:ext>
            </a:extLst>
          </p:cNvPr>
          <p:cNvSpPr txBox="1">
            <a:spLocks/>
          </p:cNvSpPr>
          <p:nvPr/>
        </p:nvSpPr>
        <p:spPr>
          <a:xfrm>
            <a:off x="838200" y="136525"/>
            <a:ext cx="900999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36426F"/>
                </a:solidFill>
                <a:latin typeface="Gill Sans MT" panose="020B0502020104020203" pitchFamily="34" charset="0"/>
                <a:ea typeface="+mj-ea"/>
                <a:cs typeface="+mj-cs"/>
              </a:defRPr>
            </a:lvl1pPr>
          </a:lstStyle>
          <a:p>
            <a:r>
              <a:rPr lang="en-US" sz="3600" dirty="0">
                <a:solidFill>
                  <a:srgbClr val="3C4981"/>
                </a:solidFill>
              </a:rPr>
              <a:t>Regional Water Supply System</a:t>
            </a:r>
          </a:p>
        </p:txBody>
      </p:sp>
      <p:sp>
        <p:nvSpPr>
          <p:cNvPr id="53" name="Metropolitan Washington…">
            <a:extLst>
              <a:ext uri="{FF2B5EF4-FFF2-40B4-BE49-F238E27FC236}">
                <a16:creationId xmlns:a16="http://schemas.microsoft.com/office/drawing/2014/main" id="{D9E4C3E8-4BBE-4034-8D45-6C0FC596CAE5}"/>
              </a:ext>
            </a:extLst>
          </p:cNvPr>
          <p:cNvSpPr txBox="1"/>
          <p:nvPr/>
        </p:nvSpPr>
        <p:spPr>
          <a:xfrm>
            <a:off x="1322685" y="1709123"/>
            <a:ext cx="65173" cy="269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none" lIns="25717" tIns="25717" rIns="25717" bIns="25717" numCol="1" anchor="t">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defRPr sz="1600">
                <a:solidFill>
                  <a:srgbClr val="0B487B"/>
                </a:solidFill>
                <a:latin typeface="Franklin Gothic Medium"/>
                <a:ea typeface="Franklin Gothic Medium"/>
                <a:cs typeface="Franklin Gothic Medium"/>
                <a:sym typeface="Franklin Gothic Medium"/>
              </a:defRPr>
            </a:pPr>
            <a:endParaRPr sz="900"/>
          </a:p>
        </p:txBody>
      </p:sp>
      <p:sp>
        <p:nvSpPr>
          <p:cNvPr id="98" name="TextBox 97">
            <a:extLst>
              <a:ext uri="{FF2B5EF4-FFF2-40B4-BE49-F238E27FC236}">
                <a16:creationId xmlns:a16="http://schemas.microsoft.com/office/drawing/2014/main" id="{3CBFFD9D-4310-4D01-BD40-F5D4BB704108}"/>
              </a:ext>
            </a:extLst>
          </p:cNvPr>
          <p:cNvSpPr txBox="1"/>
          <p:nvPr/>
        </p:nvSpPr>
        <p:spPr>
          <a:xfrm>
            <a:off x="1828139" y="1245002"/>
            <a:ext cx="8187411" cy="461665"/>
          </a:xfrm>
          <a:prstGeom prst="rect">
            <a:avLst/>
          </a:prstGeom>
          <a:noFill/>
        </p:spPr>
        <p:txBody>
          <a:bodyPr wrap="square">
            <a:spAutoFit/>
          </a:bodyPr>
          <a:lstStyle/>
          <a:p>
            <a:r>
              <a:rPr lang="en-US" sz="2400" dirty="0">
                <a:solidFill>
                  <a:schemeClr val="accent1">
                    <a:lumMod val="50000"/>
                  </a:schemeClr>
                </a:solidFill>
                <a:latin typeface="+mj-lt"/>
                <a:cs typeface="Arial" panose="020B0604020202020204" pitchFamily="34" charset="0"/>
              </a:rPr>
              <a:t>Potomac River Supplies 78% of the Region’s Water Supply</a:t>
            </a:r>
            <a:endParaRPr lang="en-US" sz="2400" dirty="0">
              <a:solidFill>
                <a:schemeClr val="accent1">
                  <a:lumMod val="50000"/>
                </a:schemeClr>
              </a:solidFill>
              <a:latin typeface="+mj-lt"/>
            </a:endParaRPr>
          </a:p>
        </p:txBody>
      </p:sp>
      <p:grpSp>
        <p:nvGrpSpPr>
          <p:cNvPr id="2" name="Group 1">
            <a:extLst>
              <a:ext uri="{FF2B5EF4-FFF2-40B4-BE49-F238E27FC236}">
                <a16:creationId xmlns:a16="http://schemas.microsoft.com/office/drawing/2014/main" id="{2503A660-9365-4800-B363-A1514D15AD9E}"/>
              </a:ext>
            </a:extLst>
          </p:cNvPr>
          <p:cNvGrpSpPr/>
          <p:nvPr/>
        </p:nvGrpSpPr>
        <p:grpSpPr>
          <a:xfrm>
            <a:off x="1399844" y="1921481"/>
            <a:ext cx="8368225" cy="4744346"/>
            <a:chOff x="1399844" y="1921481"/>
            <a:chExt cx="8368225" cy="4744346"/>
          </a:xfrm>
        </p:grpSpPr>
        <p:grpSp>
          <p:nvGrpSpPr>
            <p:cNvPr id="11" name="Rectangle: Rounded Corners 8">
              <a:extLst>
                <a:ext uri="{FF2B5EF4-FFF2-40B4-BE49-F238E27FC236}">
                  <a16:creationId xmlns:a16="http://schemas.microsoft.com/office/drawing/2014/main" id="{8459774D-F618-4EB7-918C-DF4A3604C874}"/>
                </a:ext>
              </a:extLst>
            </p:cNvPr>
            <p:cNvGrpSpPr/>
            <p:nvPr/>
          </p:nvGrpSpPr>
          <p:grpSpPr>
            <a:xfrm>
              <a:off x="1404074" y="4349467"/>
              <a:ext cx="735485" cy="561721"/>
              <a:chOff x="0" y="-2"/>
              <a:chExt cx="744053" cy="763047"/>
            </a:xfrm>
          </p:grpSpPr>
          <p:sp>
            <p:nvSpPr>
              <p:cNvPr id="92" name="Rounded Rectangle">
                <a:extLst>
                  <a:ext uri="{FF2B5EF4-FFF2-40B4-BE49-F238E27FC236}">
                    <a16:creationId xmlns:a16="http://schemas.microsoft.com/office/drawing/2014/main" id="{843F291C-74E5-4914-A096-3DD4EB0EFE4D}"/>
                  </a:ext>
                </a:extLst>
              </p:cNvPr>
              <p:cNvSpPr/>
              <p:nvPr/>
            </p:nvSpPr>
            <p:spPr>
              <a:xfrm>
                <a:off x="0" y="115788"/>
                <a:ext cx="744053" cy="531468"/>
              </a:xfrm>
              <a:prstGeom prst="roundRect">
                <a:avLst>
                  <a:gd name="adj" fmla="val 16667"/>
                </a:avLst>
              </a:prstGeom>
              <a:solidFill>
                <a:srgbClr val="70A9D3"/>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93" name="Goose Creek">
                <a:extLst>
                  <a:ext uri="{FF2B5EF4-FFF2-40B4-BE49-F238E27FC236}">
                    <a16:creationId xmlns:a16="http://schemas.microsoft.com/office/drawing/2014/main" id="{7D171013-F425-461D-A04B-092574F9A2DE}"/>
                  </a:ext>
                </a:extLst>
              </p:cNvPr>
              <p:cNvSpPr txBox="1"/>
              <p:nvPr/>
            </p:nvSpPr>
            <p:spPr>
              <a:xfrm>
                <a:off x="25944" y="-2"/>
                <a:ext cx="692165" cy="76304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788"/>
                  <a:t>Goose Creek</a:t>
                </a:r>
              </a:p>
            </p:txBody>
          </p:sp>
        </p:grpSp>
        <p:grpSp>
          <p:nvGrpSpPr>
            <p:cNvPr id="12" name="Rectangle: Rounded Corners 9">
              <a:extLst>
                <a:ext uri="{FF2B5EF4-FFF2-40B4-BE49-F238E27FC236}">
                  <a16:creationId xmlns:a16="http://schemas.microsoft.com/office/drawing/2014/main" id="{19058C25-46C8-4E20-9C84-E305FEC21B67}"/>
                </a:ext>
              </a:extLst>
            </p:cNvPr>
            <p:cNvGrpSpPr/>
            <p:nvPr/>
          </p:nvGrpSpPr>
          <p:grpSpPr>
            <a:xfrm>
              <a:off x="1399844" y="3211094"/>
              <a:ext cx="743944" cy="435515"/>
              <a:chOff x="0" y="-44715"/>
              <a:chExt cx="752611" cy="591607"/>
            </a:xfrm>
          </p:grpSpPr>
          <p:sp>
            <p:nvSpPr>
              <p:cNvPr id="90" name="Rounded Rectangle">
                <a:extLst>
                  <a:ext uri="{FF2B5EF4-FFF2-40B4-BE49-F238E27FC236}">
                    <a16:creationId xmlns:a16="http://schemas.microsoft.com/office/drawing/2014/main" id="{CB0D3D5F-779E-4FF7-82CC-98A0B363E8D8}"/>
                  </a:ext>
                </a:extLst>
              </p:cNvPr>
              <p:cNvSpPr/>
              <p:nvPr/>
            </p:nvSpPr>
            <p:spPr>
              <a:xfrm>
                <a:off x="0" y="9312"/>
                <a:ext cx="752611" cy="537580"/>
              </a:xfrm>
              <a:prstGeom prst="roundRect">
                <a:avLst>
                  <a:gd name="adj" fmla="val 16667"/>
                </a:avLst>
              </a:prstGeom>
              <a:solidFill>
                <a:srgbClr val="70A9D3"/>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91" name="Quarry A">
                <a:extLst>
                  <a:ext uri="{FF2B5EF4-FFF2-40B4-BE49-F238E27FC236}">
                    <a16:creationId xmlns:a16="http://schemas.microsoft.com/office/drawing/2014/main" id="{745E608D-0CA0-406D-9B00-3E1C9DDA7808}"/>
                  </a:ext>
                </a:extLst>
              </p:cNvPr>
              <p:cNvSpPr txBox="1"/>
              <p:nvPr/>
            </p:nvSpPr>
            <p:spPr>
              <a:xfrm>
                <a:off x="21364" y="-44715"/>
                <a:ext cx="700127" cy="55620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788" dirty="0"/>
                  <a:t>Quarry A</a:t>
                </a:r>
                <a:r>
                  <a:rPr lang="en-US" sz="788" dirty="0"/>
                  <a:t> (Milestone Reservoir)</a:t>
                </a:r>
                <a:endParaRPr sz="788" dirty="0"/>
              </a:p>
            </p:txBody>
          </p:sp>
        </p:grpSp>
        <p:grpSp>
          <p:nvGrpSpPr>
            <p:cNvPr id="9" name="Rectangle: Rounded Corners 4">
              <a:extLst>
                <a:ext uri="{FF2B5EF4-FFF2-40B4-BE49-F238E27FC236}">
                  <a16:creationId xmlns:a16="http://schemas.microsoft.com/office/drawing/2014/main" id="{ECA82F2C-BDE3-4D14-AE4B-F4D615E2B619}"/>
                </a:ext>
              </a:extLst>
            </p:cNvPr>
            <p:cNvGrpSpPr/>
            <p:nvPr/>
          </p:nvGrpSpPr>
          <p:grpSpPr>
            <a:xfrm>
              <a:off x="4592706" y="1921481"/>
              <a:ext cx="1709884" cy="535994"/>
              <a:chOff x="0" y="0"/>
              <a:chExt cx="1729808" cy="728098"/>
            </a:xfrm>
          </p:grpSpPr>
          <p:sp>
            <p:nvSpPr>
              <p:cNvPr id="96" name="Rounded Rectangle">
                <a:extLst>
                  <a:ext uri="{FF2B5EF4-FFF2-40B4-BE49-F238E27FC236}">
                    <a16:creationId xmlns:a16="http://schemas.microsoft.com/office/drawing/2014/main" id="{F8373AFC-6853-457D-B31E-14841DBABF15}"/>
                  </a:ext>
                </a:extLst>
              </p:cNvPr>
              <p:cNvSpPr/>
              <p:nvPr/>
            </p:nvSpPr>
            <p:spPr>
              <a:xfrm>
                <a:off x="0" y="0"/>
                <a:ext cx="1729808" cy="728098"/>
              </a:xfrm>
              <a:prstGeom prst="roundRect">
                <a:avLst>
                  <a:gd name="adj" fmla="val 16667"/>
                </a:avLst>
              </a:prstGeom>
              <a:solidFill>
                <a:srgbClr val="235071"/>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97" name="Potomac River">
                <a:extLst>
                  <a:ext uri="{FF2B5EF4-FFF2-40B4-BE49-F238E27FC236}">
                    <a16:creationId xmlns:a16="http://schemas.microsoft.com/office/drawing/2014/main" id="{F04320E5-A077-4621-A692-C0C42238C1E6}"/>
                  </a:ext>
                </a:extLst>
              </p:cNvPr>
              <p:cNvSpPr txBox="1"/>
              <p:nvPr/>
            </p:nvSpPr>
            <p:spPr>
              <a:xfrm>
                <a:off x="35543" y="147992"/>
                <a:ext cx="1658724" cy="43211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125">
                    <a:solidFill>
                      <a:schemeClr val="bg1"/>
                    </a:solidFill>
                  </a:rPr>
                  <a:t>Potomac River</a:t>
                </a:r>
              </a:p>
            </p:txBody>
          </p:sp>
        </p:grpSp>
        <p:grpSp>
          <p:nvGrpSpPr>
            <p:cNvPr id="10" name="Rectangle: Rounded Corners 6">
              <a:extLst>
                <a:ext uri="{FF2B5EF4-FFF2-40B4-BE49-F238E27FC236}">
                  <a16:creationId xmlns:a16="http://schemas.microsoft.com/office/drawing/2014/main" id="{EDE15E17-0EC2-45A3-9976-9C25EAC11F26}"/>
                </a:ext>
              </a:extLst>
            </p:cNvPr>
            <p:cNvGrpSpPr/>
            <p:nvPr/>
          </p:nvGrpSpPr>
          <p:grpSpPr>
            <a:xfrm>
              <a:off x="6649774" y="3412102"/>
              <a:ext cx="981424" cy="416167"/>
              <a:chOff x="0" y="-46143"/>
              <a:chExt cx="992859" cy="565323"/>
            </a:xfrm>
          </p:grpSpPr>
          <p:sp>
            <p:nvSpPr>
              <p:cNvPr id="94" name="Rounded Rectangle">
                <a:extLst>
                  <a:ext uri="{FF2B5EF4-FFF2-40B4-BE49-F238E27FC236}">
                    <a16:creationId xmlns:a16="http://schemas.microsoft.com/office/drawing/2014/main" id="{38500CE4-FEEB-44B7-A06F-3D918EFBE56F}"/>
                  </a:ext>
                </a:extLst>
              </p:cNvPr>
              <p:cNvSpPr/>
              <p:nvPr/>
            </p:nvSpPr>
            <p:spPr>
              <a:xfrm>
                <a:off x="0" y="14034"/>
                <a:ext cx="992859" cy="444972"/>
              </a:xfrm>
              <a:prstGeom prst="roundRect">
                <a:avLst>
                  <a:gd name="adj" fmla="val 16667"/>
                </a:avLst>
              </a:prstGeom>
              <a:solidFill>
                <a:srgbClr val="70A9D3"/>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95" name="Patuxent River">
                <a:extLst>
                  <a:ext uri="{FF2B5EF4-FFF2-40B4-BE49-F238E27FC236}">
                    <a16:creationId xmlns:a16="http://schemas.microsoft.com/office/drawing/2014/main" id="{C68E23E4-9E53-4D4A-B13E-1F62035F9991}"/>
                  </a:ext>
                </a:extLst>
              </p:cNvPr>
              <p:cNvSpPr txBox="1"/>
              <p:nvPr/>
            </p:nvSpPr>
            <p:spPr>
              <a:xfrm>
                <a:off x="21722" y="-46143"/>
                <a:ext cx="949416" cy="56532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788"/>
                  <a:t>Patuxent R</a:t>
                </a:r>
                <a:r>
                  <a:rPr lang="en-US" sz="788"/>
                  <a:t>eservoirs</a:t>
                </a:r>
                <a:endParaRPr sz="788"/>
              </a:p>
            </p:txBody>
          </p:sp>
        </p:grpSp>
        <p:grpSp>
          <p:nvGrpSpPr>
            <p:cNvPr id="13" name="Rectangle: Rounded Corners 10">
              <a:extLst>
                <a:ext uri="{FF2B5EF4-FFF2-40B4-BE49-F238E27FC236}">
                  <a16:creationId xmlns:a16="http://schemas.microsoft.com/office/drawing/2014/main" id="{BD27A1F4-6692-4BFD-8704-C790AF15D142}"/>
                </a:ext>
              </a:extLst>
            </p:cNvPr>
            <p:cNvGrpSpPr/>
            <p:nvPr/>
          </p:nvGrpSpPr>
          <p:grpSpPr>
            <a:xfrm>
              <a:off x="3300375" y="3360310"/>
              <a:ext cx="969079" cy="413991"/>
              <a:chOff x="0" y="0"/>
              <a:chExt cx="980371" cy="562369"/>
            </a:xfrm>
          </p:grpSpPr>
          <p:sp>
            <p:nvSpPr>
              <p:cNvPr id="88" name="Rounded Rectangle">
                <a:extLst>
                  <a:ext uri="{FF2B5EF4-FFF2-40B4-BE49-F238E27FC236}">
                    <a16:creationId xmlns:a16="http://schemas.microsoft.com/office/drawing/2014/main" id="{7B6D1B2F-A1A3-4E05-891F-71B1EED85D70}"/>
                  </a:ext>
                </a:extLst>
              </p:cNvPr>
              <p:cNvSpPr/>
              <p:nvPr/>
            </p:nvSpPr>
            <p:spPr>
              <a:xfrm>
                <a:off x="0" y="0"/>
                <a:ext cx="980371" cy="562369"/>
              </a:xfrm>
              <a:prstGeom prst="roundRect">
                <a:avLst>
                  <a:gd name="adj" fmla="val 16667"/>
                </a:avLst>
              </a:prstGeom>
              <a:solidFill>
                <a:srgbClr val="70A9D3"/>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89" name="Occoquan River">
                <a:extLst>
                  <a:ext uri="{FF2B5EF4-FFF2-40B4-BE49-F238E27FC236}">
                    <a16:creationId xmlns:a16="http://schemas.microsoft.com/office/drawing/2014/main" id="{34C23F69-9578-432A-BA19-1230FEE946CF}"/>
                  </a:ext>
                </a:extLst>
              </p:cNvPr>
              <p:cNvSpPr txBox="1"/>
              <p:nvPr/>
            </p:nvSpPr>
            <p:spPr>
              <a:xfrm>
                <a:off x="27452" y="27600"/>
                <a:ext cx="925466" cy="50716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788" dirty="0"/>
                  <a:t>Occoquan </a:t>
                </a:r>
                <a:r>
                  <a:rPr lang="en-US" sz="788" dirty="0"/>
                  <a:t>&amp; Vulcan Reservoirs</a:t>
                </a:r>
                <a:endParaRPr sz="788" dirty="0"/>
              </a:p>
            </p:txBody>
          </p:sp>
        </p:grpSp>
        <p:grpSp>
          <p:nvGrpSpPr>
            <p:cNvPr id="14" name="Rectangle 11">
              <a:extLst>
                <a:ext uri="{FF2B5EF4-FFF2-40B4-BE49-F238E27FC236}">
                  <a16:creationId xmlns:a16="http://schemas.microsoft.com/office/drawing/2014/main" id="{13D06D3B-0E61-4D1B-98D1-E45B00BEA618}"/>
                </a:ext>
              </a:extLst>
            </p:cNvPr>
            <p:cNvGrpSpPr/>
            <p:nvPr/>
          </p:nvGrpSpPr>
          <p:grpSpPr>
            <a:xfrm>
              <a:off x="6880610" y="2631999"/>
              <a:ext cx="1084644" cy="471201"/>
              <a:chOff x="-1" y="-1"/>
              <a:chExt cx="1097282" cy="640082"/>
            </a:xfrm>
          </p:grpSpPr>
          <p:sp>
            <p:nvSpPr>
              <p:cNvPr id="86" name="Rectangle">
                <a:extLst>
                  <a:ext uri="{FF2B5EF4-FFF2-40B4-BE49-F238E27FC236}">
                    <a16:creationId xmlns:a16="http://schemas.microsoft.com/office/drawing/2014/main" id="{F97C74D6-253F-4D34-95F9-44D672DC167B}"/>
                  </a:ext>
                </a:extLst>
              </p:cNvPr>
              <p:cNvSpPr/>
              <p:nvPr/>
            </p:nvSpPr>
            <p:spPr>
              <a:xfrm>
                <a:off x="-1" y="-1"/>
                <a:ext cx="1097282"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87" name="Rockville">
                <a:extLst>
                  <a:ext uri="{FF2B5EF4-FFF2-40B4-BE49-F238E27FC236}">
                    <a16:creationId xmlns:a16="http://schemas.microsoft.com/office/drawing/2014/main" id="{E43E53A2-7C32-4B65-9CB5-B42C85D72B72}"/>
                  </a:ext>
                </a:extLst>
              </p:cNvPr>
              <p:cNvSpPr txBox="1"/>
              <p:nvPr/>
            </p:nvSpPr>
            <p:spPr>
              <a:xfrm>
                <a:off x="-1" y="120537"/>
                <a:ext cx="1097282" cy="399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Rockville</a:t>
                </a:r>
              </a:p>
            </p:txBody>
          </p:sp>
        </p:grpSp>
        <p:grpSp>
          <p:nvGrpSpPr>
            <p:cNvPr id="15" name="Rectangle 12">
              <a:extLst>
                <a:ext uri="{FF2B5EF4-FFF2-40B4-BE49-F238E27FC236}">
                  <a16:creationId xmlns:a16="http://schemas.microsoft.com/office/drawing/2014/main" id="{86AF22CB-D011-45C4-9176-6C4B0CDDA57C}"/>
                </a:ext>
              </a:extLst>
            </p:cNvPr>
            <p:cNvGrpSpPr/>
            <p:nvPr/>
          </p:nvGrpSpPr>
          <p:grpSpPr>
            <a:xfrm>
              <a:off x="2882371" y="2631999"/>
              <a:ext cx="1084644" cy="471201"/>
              <a:chOff x="-1" y="-1"/>
              <a:chExt cx="1097282" cy="640082"/>
            </a:xfrm>
          </p:grpSpPr>
          <p:sp>
            <p:nvSpPr>
              <p:cNvPr id="84" name="Rectangle">
                <a:extLst>
                  <a:ext uri="{FF2B5EF4-FFF2-40B4-BE49-F238E27FC236}">
                    <a16:creationId xmlns:a16="http://schemas.microsoft.com/office/drawing/2014/main" id="{9A9362AF-398B-4BBE-825F-82203939AC6B}"/>
                  </a:ext>
                </a:extLst>
              </p:cNvPr>
              <p:cNvSpPr/>
              <p:nvPr/>
            </p:nvSpPr>
            <p:spPr>
              <a:xfrm>
                <a:off x="-1" y="-1"/>
                <a:ext cx="1097282"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85" name="Leesburg">
                <a:extLst>
                  <a:ext uri="{FF2B5EF4-FFF2-40B4-BE49-F238E27FC236}">
                    <a16:creationId xmlns:a16="http://schemas.microsoft.com/office/drawing/2014/main" id="{4BBF25AF-3361-4EE9-B454-F90FAD783F53}"/>
                  </a:ext>
                </a:extLst>
              </p:cNvPr>
              <p:cNvSpPr txBox="1"/>
              <p:nvPr/>
            </p:nvSpPr>
            <p:spPr>
              <a:xfrm>
                <a:off x="-1" y="120537"/>
                <a:ext cx="1097282" cy="399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Leesburg</a:t>
                </a:r>
              </a:p>
            </p:txBody>
          </p:sp>
        </p:grpSp>
        <p:grpSp>
          <p:nvGrpSpPr>
            <p:cNvPr id="16" name="Rectangle 14">
              <a:extLst>
                <a:ext uri="{FF2B5EF4-FFF2-40B4-BE49-F238E27FC236}">
                  <a16:creationId xmlns:a16="http://schemas.microsoft.com/office/drawing/2014/main" id="{D612C91C-72EB-4347-AAEE-D2DBD26672D3}"/>
                </a:ext>
              </a:extLst>
            </p:cNvPr>
            <p:cNvGrpSpPr/>
            <p:nvPr/>
          </p:nvGrpSpPr>
          <p:grpSpPr>
            <a:xfrm>
              <a:off x="3273576" y="3903310"/>
              <a:ext cx="1084644" cy="471200"/>
              <a:chOff x="-1" y="-1"/>
              <a:chExt cx="1097282" cy="640082"/>
            </a:xfrm>
          </p:grpSpPr>
          <p:sp>
            <p:nvSpPr>
              <p:cNvPr id="82" name="Rectangle">
                <a:extLst>
                  <a:ext uri="{FF2B5EF4-FFF2-40B4-BE49-F238E27FC236}">
                    <a16:creationId xmlns:a16="http://schemas.microsoft.com/office/drawing/2014/main" id="{64752880-D0DB-4DF7-9DC9-F3C5A7BF3085}"/>
                  </a:ext>
                </a:extLst>
              </p:cNvPr>
              <p:cNvSpPr/>
              <p:nvPr/>
            </p:nvSpPr>
            <p:spPr>
              <a:xfrm>
                <a:off x="-1" y="-1"/>
                <a:ext cx="1097282"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83" name="Fairfax Water">
                <a:extLst>
                  <a:ext uri="{FF2B5EF4-FFF2-40B4-BE49-F238E27FC236}">
                    <a16:creationId xmlns:a16="http://schemas.microsoft.com/office/drawing/2014/main" id="{70866012-6DAF-4DA8-ACC6-EB5B42E341FB}"/>
                  </a:ext>
                </a:extLst>
              </p:cNvPr>
              <p:cNvSpPr txBox="1"/>
              <p:nvPr/>
            </p:nvSpPr>
            <p:spPr>
              <a:xfrm>
                <a:off x="-1" y="120541"/>
                <a:ext cx="1097282" cy="39900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Fairfax Water</a:t>
                </a:r>
              </a:p>
            </p:txBody>
          </p:sp>
        </p:grpSp>
        <p:grpSp>
          <p:nvGrpSpPr>
            <p:cNvPr id="17" name="Rectangle 15">
              <a:extLst>
                <a:ext uri="{FF2B5EF4-FFF2-40B4-BE49-F238E27FC236}">
                  <a16:creationId xmlns:a16="http://schemas.microsoft.com/office/drawing/2014/main" id="{EF879460-9A48-4EFD-817C-73CB4EAEC320}"/>
                </a:ext>
              </a:extLst>
            </p:cNvPr>
            <p:cNvGrpSpPr/>
            <p:nvPr/>
          </p:nvGrpSpPr>
          <p:grpSpPr>
            <a:xfrm>
              <a:off x="1889285" y="3873962"/>
              <a:ext cx="1084644" cy="514045"/>
              <a:chOff x="-1" y="-29099"/>
              <a:chExt cx="1097282" cy="698283"/>
            </a:xfrm>
          </p:grpSpPr>
          <p:sp>
            <p:nvSpPr>
              <p:cNvPr id="80" name="Rectangle">
                <a:extLst>
                  <a:ext uri="{FF2B5EF4-FFF2-40B4-BE49-F238E27FC236}">
                    <a16:creationId xmlns:a16="http://schemas.microsoft.com/office/drawing/2014/main" id="{FEF8E8F7-0A02-4BD1-A96F-D68E69EFBA38}"/>
                  </a:ext>
                </a:extLst>
              </p:cNvPr>
              <p:cNvSpPr/>
              <p:nvPr/>
            </p:nvSpPr>
            <p:spPr>
              <a:xfrm>
                <a:off x="-1" y="-1"/>
                <a:ext cx="1097282"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81" name="Loudoun Water">
                <a:extLst>
                  <a:ext uri="{FF2B5EF4-FFF2-40B4-BE49-F238E27FC236}">
                    <a16:creationId xmlns:a16="http://schemas.microsoft.com/office/drawing/2014/main" id="{AC417841-9434-41CD-97F4-13ADBA9586CB}"/>
                  </a:ext>
                </a:extLst>
              </p:cNvPr>
              <p:cNvSpPr txBox="1"/>
              <p:nvPr/>
            </p:nvSpPr>
            <p:spPr>
              <a:xfrm>
                <a:off x="-1" y="-29099"/>
                <a:ext cx="1097282" cy="6982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Loudoun Water</a:t>
                </a:r>
              </a:p>
            </p:txBody>
          </p:sp>
        </p:grpSp>
        <p:grpSp>
          <p:nvGrpSpPr>
            <p:cNvPr id="18" name="Rectangle 16">
              <a:extLst>
                <a:ext uri="{FF2B5EF4-FFF2-40B4-BE49-F238E27FC236}">
                  <a16:creationId xmlns:a16="http://schemas.microsoft.com/office/drawing/2014/main" id="{9829D53C-0A1B-4C60-A935-1176AA84762D}"/>
                </a:ext>
              </a:extLst>
            </p:cNvPr>
            <p:cNvGrpSpPr/>
            <p:nvPr/>
          </p:nvGrpSpPr>
          <p:grpSpPr>
            <a:xfrm>
              <a:off x="8166561" y="3793520"/>
              <a:ext cx="1049406" cy="674923"/>
              <a:chOff x="0" y="-275"/>
              <a:chExt cx="1061633" cy="916822"/>
            </a:xfrm>
          </p:grpSpPr>
          <p:sp>
            <p:nvSpPr>
              <p:cNvPr id="78" name="Rectangle">
                <a:extLst>
                  <a:ext uri="{FF2B5EF4-FFF2-40B4-BE49-F238E27FC236}">
                    <a16:creationId xmlns:a16="http://schemas.microsoft.com/office/drawing/2014/main" id="{B7FCD7C9-F4D3-4893-BDB5-37FA0A98A7B7}"/>
                  </a:ext>
                </a:extLst>
              </p:cNvPr>
              <p:cNvSpPr/>
              <p:nvPr/>
            </p:nvSpPr>
            <p:spPr>
              <a:xfrm>
                <a:off x="0" y="120618"/>
                <a:ext cx="1061633" cy="675585"/>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79" name="Frederick County">
                <a:extLst>
                  <a:ext uri="{FF2B5EF4-FFF2-40B4-BE49-F238E27FC236}">
                    <a16:creationId xmlns:a16="http://schemas.microsoft.com/office/drawing/2014/main" id="{FC71525D-C251-48FA-85D9-8B8745A4BFF4}"/>
                  </a:ext>
                </a:extLst>
              </p:cNvPr>
              <p:cNvSpPr txBox="1"/>
              <p:nvPr/>
            </p:nvSpPr>
            <p:spPr>
              <a:xfrm>
                <a:off x="0" y="-275"/>
                <a:ext cx="1061633" cy="91682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dirty="0"/>
                  <a:t>Frederick County</a:t>
                </a:r>
              </a:p>
            </p:txBody>
          </p:sp>
        </p:grpSp>
        <p:grpSp>
          <p:nvGrpSpPr>
            <p:cNvPr id="19" name="Rectangle 17">
              <a:extLst>
                <a:ext uri="{FF2B5EF4-FFF2-40B4-BE49-F238E27FC236}">
                  <a16:creationId xmlns:a16="http://schemas.microsoft.com/office/drawing/2014/main" id="{4C41647C-AC69-488B-B9FB-7DA13F376754}"/>
                </a:ext>
              </a:extLst>
            </p:cNvPr>
            <p:cNvGrpSpPr/>
            <p:nvPr/>
          </p:nvGrpSpPr>
          <p:grpSpPr>
            <a:xfrm>
              <a:off x="6688551" y="3919182"/>
              <a:ext cx="903868" cy="471200"/>
              <a:chOff x="0" y="-1"/>
              <a:chExt cx="914400" cy="640082"/>
            </a:xfrm>
          </p:grpSpPr>
          <p:sp>
            <p:nvSpPr>
              <p:cNvPr id="76" name="Rectangle">
                <a:extLst>
                  <a:ext uri="{FF2B5EF4-FFF2-40B4-BE49-F238E27FC236}">
                    <a16:creationId xmlns:a16="http://schemas.microsoft.com/office/drawing/2014/main" id="{3507AAB4-2C51-4E8A-9DF8-4874B9A0ED35}"/>
                  </a:ext>
                </a:extLst>
              </p:cNvPr>
              <p:cNvSpPr/>
              <p:nvPr/>
            </p:nvSpPr>
            <p:spPr>
              <a:xfrm>
                <a:off x="0" y="-1"/>
                <a:ext cx="914400"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77" name="WSSC">
                <a:extLst>
                  <a:ext uri="{FF2B5EF4-FFF2-40B4-BE49-F238E27FC236}">
                    <a16:creationId xmlns:a16="http://schemas.microsoft.com/office/drawing/2014/main" id="{23FFA46E-9857-47B2-8487-CA2BB4440877}"/>
                  </a:ext>
                </a:extLst>
              </p:cNvPr>
              <p:cNvSpPr txBox="1"/>
              <p:nvPr/>
            </p:nvSpPr>
            <p:spPr>
              <a:xfrm>
                <a:off x="0" y="120541"/>
                <a:ext cx="914400" cy="39900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WSSC</a:t>
                </a:r>
                <a:r>
                  <a:rPr lang="en-US" sz="1013"/>
                  <a:t> Water</a:t>
                </a:r>
                <a:endParaRPr sz="1013"/>
              </a:p>
            </p:txBody>
          </p:sp>
        </p:grpSp>
        <p:grpSp>
          <p:nvGrpSpPr>
            <p:cNvPr id="20" name="Rectangle 18">
              <a:extLst>
                <a:ext uri="{FF2B5EF4-FFF2-40B4-BE49-F238E27FC236}">
                  <a16:creationId xmlns:a16="http://schemas.microsoft.com/office/drawing/2014/main" id="{C2657111-538B-4E95-832F-14AF2A9CB5A5}"/>
                </a:ext>
              </a:extLst>
            </p:cNvPr>
            <p:cNvGrpSpPr/>
            <p:nvPr/>
          </p:nvGrpSpPr>
          <p:grpSpPr>
            <a:xfrm>
              <a:off x="3283284" y="5086092"/>
              <a:ext cx="1084644" cy="471200"/>
              <a:chOff x="-1" y="-1"/>
              <a:chExt cx="1097282" cy="640082"/>
            </a:xfrm>
          </p:grpSpPr>
          <p:sp>
            <p:nvSpPr>
              <p:cNvPr id="74" name="Rectangle">
                <a:extLst>
                  <a:ext uri="{FF2B5EF4-FFF2-40B4-BE49-F238E27FC236}">
                    <a16:creationId xmlns:a16="http://schemas.microsoft.com/office/drawing/2014/main" id="{E0515558-F1DE-407B-AA25-9BFE313C02E6}"/>
                  </a:ext>
                </a:extLst>
              </p:cNvPr>
              <p:cNvSpPr/>
              <p:nvPr/>
            </p:nvSpPr>
            <p:spPr>
              <a:xfrm>
                <a:off x="-1" y="-1"/>
                <a:ext cx="1097282" cy="640082"/>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75" name="Alexandria Virginia American">
                <a:extLst>
                  <a:ext uri="{FF2B5EF4-FFF2-40B4-BE49-F238E27FC236}">
                    <a16:creationId xmlns:a16="http://schemas.microsoft.com/office/drawing/2014/main" id="{70021211-53BD-4447-863D-34DD9C288D00}"/>
                  </a:ext>
                </a:extLst>
              </p:cNvPr>
              <p:cNvSpPr txBox="1"/>
              <p:nvPr/>
            </p:nvSpPr>
            <p:spPr>
              <a:xfrm>
                <a:off x="45719" y="940"/>
                <a:ext cx="1005842" cy="63820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sz="1400">
                    <a:solidFill>
                      <a:srgbClr val="5B9BD5">
                        <a:lumOff val="44000"/>
                      </a:srgbClr>
                    </a:solidFill>
                  </a:defRPr>
                </a:pPr>
                <a:r>
                  <a:rPr sz="675"/>
                  <a:t>Virginia American</a:t>
                </a:r>
                <a:endParaRPr lang="en-US" sz="675"/>
              </a:p>
              <a:p>
                <a:pPr algn="ctr">
                  <a:lnSpc>
                    <a:spcPct val="90000"/>
                  </a:lnSpc>
                  <a:defRPr sz="1400">
                    <a:solidFill>
                      <a:srgbClr val="5B9BD5">
                        <a:lumOff val="44000"/>
                      </a:srgbClr>
                    </a:solidFill>
                  </a:defRPr>
                </a:pPr>
                <a:r>
                  <a:rPr lang="en-US" sz="675"/>
                  <a:t>Alexandria and Dale City</a:t>
                </a:r>
                <a:endParaRPr sz="675"/>
              </a:p>
            </p:txBody>
          </p:sp>
        </p:grpSp>
        <p:grpSp>
          <p:nvGrpSpPr>
            <p:cNvPr id="21" name="Rectangle 19">
              <a:extLst>
                <a:ext uri="{FF2B5EF4-FFF2-40B4-BE49-F238E27FC236}">
                  <a16:creationId xmlns:a16="http://schemas.microsoft.com/office/drawing/2014/main" id="{F5BE5BD7-F313-40E4-B454-336A83DF5A89}"/>
                </a:ext>
              </a:extLst>
            </p:cNvPr>
            <p:cNvGrpSpPr/>
            <p:nvPr/>
          </p:nvGrpSpPr>
          <p:grpSpPr>
            <a:xfrm>
              <a:off x="4950518" y="5106728"/>
              <a:ext cx="1057329" cy="403886"/>
              <a:chOff x="-1" y="-1"/>
              <a:chExt cx="1069649" cy="548642"/>
            </a:xfrm>
          </p:grpSpPr>
          <p:sp>
            <p:nvSpPr>
              <p:cNvPr id="72" name="Rectangle">
                <a:extLst>
                  <a:ext uri="{FF2B5EF4-FFF2-40B4-BE49-F238E27FC236}">
                    <a16:creationId xmlns:a16="http://schemas.microsoft.com/office/drawing/2014/main" id="{53F7F894-1313-440B-A37E-6405F6369E90}"/>
                  </a:ext>
                </a:extLst>
              </p:cNvPr>
              <p:cNvSpPr/>
              <p:nvPr/>
            </p:nvSpPr>
            <p:spPr>
              <a:xfrm>
                <a:off x="-1" y="-1"/>
                <a:ext cx="1005842" cy="548642"/>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73" name="Arlington Co.">
                <a:extLst>
                  <a:ext uri="{FF2B5EF4-FFF2-40B4-BE49-F238E27FC236}">
                    <a16:creationId xmlns:a16="http://schemas.microsoft.com/office/drawing/2014/main" id="{11D2E9C0-0DD3-44DF-AB88-9D3804C50644}"/>
                  </a:ext>
                </a:extLst>
              </p:cNvPr>
              <p:cNvSpPr txBox="1"/>
              <p:nvPr/>
            </p:nvSpPr>
            <p:spPr>
              <a:xfrm>
                <a:off x="155247" y="84833"/>
                <a:ext cx="914401" cy="3656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900" dirty="0">
                    <a:solidFill>
                      <a:schemeClr val="bg1"/>
                    </a:solidFill>
                  </a:rPr>
                  <a:t>Arlington Co.</a:t>
                </a:r>
              </a:p>
            </p:txBody>
          </p:sp>
        </p:grpSp>
        <p:grpSp>
          <p:nvGrpSpPr>
            <p:cNvPr id="22" name="Rectangle 20">
              <a:extLst>
                <a:ext uri="{FF2B5EF4-FFF2-40B4-BE49-F238E27FC236}">
                  <a16:creationId xmlns:a16="http://schemas.microsoft.com/office/drawing/2014/main" id="{51C5E485-4027-4B4F-B000-C9B5D0BF2A22}"/>
                </a:ext>
              </a:extLst>
            </p:cNvPr>
            <p:cNvGrpSpPr/>
            <p:nvPr/>
          </p:nvGrpSpPr>
          <p:grpSpPr>
            <a:xfrm>
              <a:off x="4950518" y="4453661"/>
              <a:ext cx="1082919" cy="441673"/>
              <a:chOff x="-1" y="-1"/>
              <a:chExt cx="1095537" cy="599972"/>
            </a:xfrm>
          </p:grpSpPr>
          <p:sp>
            <p:nvSpPr>
              <p:cNvPr id="70" name="Rectangle">
                <a:extLst>
                  <a:ext uri="{FF2B5EF4-FFF2-40B4-BE49-F238E27FC236}">
                    <a16:creationId xmlns:a16="http://schemas.microsoft.com/office/drawing/2014/main" id="{190EF402-664F-48A3-A218-7128B54125A8}"/>
                  </a:ext>
                </a:extLst>
              </p:cNvPr>
              <p:cNvSpPr/>
              <p:nvPr/>
            </p:nvSpPr>
            <p:spPr>
              <a:xfrm>
                <a:off x="-1" y="-1"/>
                <a:ext cx="1005842" cy="599972"/>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71" name="DC Water">
                <a:extLst>
                  <a:ext uri="{FF2B5EF4-FFF2-40B4-BE49-F238E27FC236}">
                    <a16:creationId xmlns:a16="http://schemas.microsoft.com/office/drawing/2014/main" id="{CE2F3326-7FEB-4EDE-9229-BF8A34280195}"/>
                  </a:ext>
                </a:extLst>
              </p:cNvPr>
              <p:cNvSpPr txBox="1"/>
              <p:nvPr/>
            </p:nvSpPr>
            <p:spPr>
              <a:xfrm>
                <a:off x="181135" y="117164"/>
                <a:ext cx="914401" cy="3656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900" dirty="0">
                    <a:solidFill>
                      <a:schemeClr val="bg1"/>
                    </a:solidFill>
                  </a:rPr>
                  <a:t>DC Water</a:t>
                </a:r>
              </a:p>
            </p:txBody>
          </p:sp>
        </p:grpSp>
        <p:grpSp>
          <p:nvGrpSpPr>
            <p:cNvPr id="23" name="Rectangle 21">
              <a:extLst>
                <a:ext uri="{FF2B5EF4-FFF2-40B4-BE49-F238E27FC236}">
                  <a16:creationId xmlns:a16="http://schemas.microsoft.com/office/drawing/2014/main" id="{6B23A426-991B-44CA-91E7-2294A8282133}"/>
                </a:ext>
              </a:extLst>
            </p:cNvPr>
            <p:cNvGrpSpPr/>
            <p:nvPr/>
          </p:nvGrpSpPr>
          <p:grpSpPr>
            <a:xfrm>
              <a:off x="3273575" y="6202341"/>
              <a:ext cx="1084644" cy="336571"/>
              <a:chOff x="-1" y="0"/>
              <a:chExt cx="1097282" cy="457200"/>
            </a:xfrm>
          </p:grpSpPr>
          <p:sp>
            <p:nvSpPr>
              <p:cNvPr id="68" name="Rectangle">
                <a:extLst>
                  <a:ext uri="{FF2B5EF4-FFF2-40B4-BE49-F238E27FC236}">
                    <a16:creationId xmlns:a16="http://schemas.microsoft.com/office/drawing/2014/main" id="{8ECB09C0-C00C-43EA-BEC9-DDC372C9FBBB}"/>
                  </a:ext>
                </a:extLst>
              </p:cNvPr>
              <p:cNvSpPr/>
              <p:nvPr/>
            </p:nvSpPr>
            <p:spPr>
              <a:xfrm>
                <a:off x="-1" y="0"/>
                <a:ext cx="1097282" cy="457200"/>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69" name="Vienna">
                <a:extLst>
                  <a:ext uri="{FF2B5EF4-FFF2-40B4-BE49-F238E27FC236}">
                    <a16:creationId xmlns:a16="http://schemas.microsoft.com/office/drawing/2014/main" id="{B2D39649-FF5F-4BD4-A58D-73572175B9D7}"/>
                  </a:ext>
                </a:extLst>
              </p:cNvPr>
              <p:cNvSpPr txBox="1"/>
              <p:nvPr/>
            </p:nvSpPr>
            <p:spPr>
              <a:xfrm>
                <a:off x="45719" y="62337"/>
                <a:ext cx="1005842" cy="33252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788">
                    <a:solidFill>
                      <a:schemeClr val="bg1"/>
                    </a:solidFill>
                  </a:rPr>
                  <a:t>Vienna</a:t>
                </a:r>
              </a:p>
            </p:txBody>
          </p:sp>
        </p:grpSp>
        <p:grpSp>
          <p:nvGrpSpPr>
            <p:cNvPr id="24" name="Rectangle 22">
              <a:extLst>
                <a:ext uri="{FF2B5EF4-FFF2-40B4-BE49-F238E27FC236}">
                  <a16:creationId xmlns:a16="http://schemas.microsoft.com/office/drawing/2014/main" id="{3B109AFD-8047-44AA-9CFC-98C9BC1B2B79}"/>
                </a:ext>
              </a:extLst>
            </p:cNvPr>
            <p:cNvGrpSpPr/>
            <p:nvPr/>
          </p:nvGrpSpPr>
          <p:grpSpPr>
            <a:xfrm>
              <a:off x="3297036" y="4464791"/>
              <a:ext cx="1084643" cy="534069"/>
              <a:chOff x="0" y="34225"/>
              <a:chExt cx="1097281" cy="725483"/>
            </a:xfrm>
          </p:grpSpPr>
          <p:sp>
            <p:nvSpPr>
              <p:cNvPr id="66" name="Rectangle">
                <a:extLst>
                  <a:ext uri="{FF2B5EF4-FFF2-40B4-BE49-F238E27FC236}">
                    <a16:creationId xmlns:a16="http://schemas.microsoft.com/office/drawing/2014/main" id="{D139EAE1-2DAF-4C12-B671-CD517EFA4A28}"/>
                  </a:ext>
                </a:extLst>
              </p:cNvPr>
              <p:cNvSpPr/>
              <p:nvPr/>
            </p:nvSpPr>
            <p:spPr>
              <a:xfrm>
                <a:off x="0" y="34225"/>
                <a:ext cx="1097281" cy="725483"/>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67" name="Prince William Co. Service Authority">
                <a:extLst>
                  <a:ext uri="{FF2B5EF4-FFF2-40B4-BE49-F238E27FC236}">
                    <a16:creationId xmlns:a16="http://schemas.microsoft.com/office/drawing/2014/main" id="{E76E5CA7-8404-42FE-8652-2F78D9E41B5E}"/>
                  </a:ext>
                </a:extLst>
              </p:cNvPr>
              <p:cNvSpPr txBox="1"/>
              <p:nvPr/>
            </p:nvSpPr>
            <p:spPr>
              <a:xfrm>
                <a:off x="45719" y="152593"/>
                <a:ext cx="1005842" cy="48874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sz="1200">
                    <a:solidFill>
                      <a:srgbClr val="5B9BD5">
                        <a:lumOff val="44000"/>
                      </a:srgbClr>
                    </a:solidFill>
                  </a:defRPr>
                </a:pPr>
                <a:r>
                  <a:rPr sz="675"/>
                  <a:t>Prince William Co. </a:t>
                </a:r>
                <a:r>
                  <a:rPr sz="788"/>
                  <a:t>Service Authority</a:t>
                </a:r>
              </a:p>
            </p:txBody>
          </p:sp>
        </p:grpSp>
        <p:grpSp>
          <p:nvGrpSpPr>
            <p:cNvPr id="25" name="Rectangle 24">
              <a:extLst>
                <a:ext uri="{FF2B5EF4-FFF2-40B4-BE49-F238E27FC236}">
                  <a16:creationId xmlns:a16="http://schemas.microsoft.com/office/drawing/2014/main" id="{FE24D6CA-F16F-41B2-93E6-A27A646DA2DB}"/>
                </a:ext>
              </a:extLst>
            </p:cNvPr>
            <p:cNvGrpSpPr/>
            <p:nvPr/>
          </p:nvGrpSpPr>
          <p:grpSpPr>
            <a:xfrm>
              <a:off x="6998314" y="4604276"/>
              <a:ext cx="903868" cy="434963"/>
              <a:chOff x="0" y="0"/>
              <a:chExt cx="914400" cy="590856"/>
            </a:xfrm>
          </p:grpSpPr>
          <p:sp>
            <p:nvSpPr>
              <p:cNvPr id="64" name="Rectangle">
                <a:extLst>
                  <a:ext uri="{FF2B5EF4-FFF2-40B4-BE49-F238E27FC236}">
                    <a16:creationId xmlns:a16="http://schemas.microsoft.com/office/drawing/2014/main" id="{EB71087A-59D0-4B6C-87EB-D415DFC3ED12}"/>
                  </a:ext>
                </a:extLst>
              </p:cNvPr>
              <p:cNvSpPr/>
              <p:nvPr/>
            </p:nvSpPr>
            <p:spPr>
              <a:xfrm>
                <a:off x="0" y="0"/>
                <a:ext cx="914400" cy="590856"/>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65" name="Howard Co.">
                <a:extLst>
                  <a:ext uri="{FF2B5EF4-FFF2-40B4-BE49-F238E27FC236}">
                    <a16:creationId xmlns:a16="http://schemas.microsoft.com/office/drawing/2014/main" id="{89D43595-CA71-47D7-812D-0EC81A41D55F}"/>
                  </a:ext>
                </a:extLst>
              </p:cNvPr>
              <p:cNvSpPr txBox="1"/>
              <p:nvPr/>
            </p:nvSpPr>
            <p:spPr>
              <a:xfrm>
                <a:off x="45719" y="112608"/>
                <a:ext cx="822961" cy="36563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900">
                    <a:solidFill>
                      <a:schemeClr val="bg1"/>
                    </a:solidFill>
                  </a:rPr>
                  <a:t>Howard Co.</a:t>
                </a:r>
              </a:p>
            </p:txBody>
          </p:sp>
        </p:grpSp>
        <p:grpSp>
          <p:nvGrpSpPr>
            <p:cNvPr id="26" name="Rectangle 25">
              <a:extLst>
                <a:ext uri="{FF2B5EF4-FFF2-40B4-BE49-F238E27FC236}">
                  <a16:creationId xmlns:a16="http://schemas.microsoft.com/office/drawing/2014/main" id="{45011627-712F-492B-B026-B2D6790154C0}"/>
                </a:ext>
              </a:extLst>
            </p:cNvPr>
            <p:cNvGrpSpPr/>
            <p:nvPr/>
          </p:nvGrpSpPr>
          <p:grpSpPr>
            <a:xfrm>
              <a:off x="6998314" y="5290135"/>
              <a:ext cx="903868" cy="434963"/>
              <a:chOff x="0" y="0"/>
              <a:chExt cx="914400" cy="590856"/>
            </a:xfrm>
          </p:grpSpPr>
          <p:sp>
            <p:nvSpPr>
              <p:cNvPr id="62" name="Rectangle">
                <a:extLst>
                  <a:ext uri="{FF2B5EF4-FFF2-40B4-BE49-F238E27FC236}">
                    <a16:creationId xmlns:a16="http://schemas.microsoft.com/office/drawing/2014/main" id="{4765CF07-EED0-40EA-AC3A-33711287EDC5}"/>
                  </a:ext>
                </a:extLst>
              </p:cNvPr>
              <p:cNvSpPr/>
              <p:nvPr/>
            </p:nvSpPr>
            <p:spPr>
              <a:xfrm>
                <a:off x="0" y="0"/>
                <a:ext cx="914400" cy="590856"/>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63" name="Charles Co.">
                <a:extLst>
                  <a:ext uri="{FF2B5EF4-FFF2-40B4-BE49-F238E27FC236}">
                    <a16:creationId xmlns:a16="http://schemas.microsoft.com/office/drawing/2014/main" id="{36327C8F-F8DE-4F2B-B5DF-8287AD5196FF}"/>
                  </a:ext>
                </a:extLst>
              </p:cNvPr>
              <p:cNvSpPr txBox="1"/>
              <p:nvPr/>
            </p:nvSpPr>
            <p:spPr>
              <a:xfrm>
                <a:off x="45719" y="112608"/>
                <a:ext cx="822961" cy="36563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900" dirty="0">
                    <a:solidFill>
                      <a:schemeClr val="bg1"/>
                    </a:solidFill>
                  </a:rPr>
                  <a:t>Charles Co.</a:t>
                </a:r>
              </a:p>
            </p:txBody>
          </p:sp>
        </p:grpSp>
        <p:grpSp>
          <p:nvGrpSpPr>
            <p:cNvPr id="27" name="Rectangle: Rounded Corners 26">
              <a:extLst>
                <a:ext uri="{FF2B5EF4-FFF2-40B4-BE49-F238E27FC236}">
                  <a16:creationId xmlns:a16="http://schemas.microsoft.com/office/drawing/2014/main" id="{7DDF9DA2-7175-4E7E-811E-095966C53AE8}"/>
                </a:ext>
              </a:extLst>
            </p:cNvPr>
            <p:cNvGrpSpPr/>
            <p:nvPr/>
          </p:nvGrpSpPr>
          <p:grpSpPr>
            <a:xfrm>
              <a:off x="9024125" y="3380082"/>
              <a:ext cx="743944" cy="416167"/>
              <a:chOff x="0" y="-20072"/>
              <a:chExt cx="752611" cy="565324"/>
            </a:xfrm>
          </p:grpSpPr>
          <p:sp>
            <p:nvSpPr>
              <p:cNvPr id="60" name="Rounded Rectangle">
                <a:extLst>
                  <a:ext uri="{FF2B5EF4-FFF2-40B4-BE49-F238E27FC236}">
                    <a16:creationId xmlns:a16="http://schemas.microsoft.com/office/drawing/2014/main" id="{6948FC02-0B0B-4439-BBD2-4E8C20609D92}"/>
                  </a:ext>
                </a:extLst>
              </p:cNvPr>
              <p:cNvSpPr/>
              <p:nvPr/>
            </p:nvSpPr>
            <p:spPr>
              <a:xfrm>
                <a:off x="0" y="0"/>
                <a:ext cx="752611" cy="525179"/>
              </a:xfrm>
              <a:prstGeom prst="roundRect">
                <a:avLst>
                  <a:gd name="adj" fmla="val 16667"/>
                </a:avLst>
              </a:prstGeom>
              <a:solidFill>
                <a:srgbClr val="70A9D3"/>
              </a:solidFill>
              <a:ln w="9525" cap="flat">
                <a:solidFill>
                  <a:srgbClr val="2B6996"/>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61" name="Creeks &amp; Wells">
                <a:extLst>
                  <a:ext uri="{FF2B5EF4-FFF2-40B4-BE49-F238E27FC236}">
                    <a16:creationId xmlns:a16="http://schemas.microsoft.com/office/drawing/2014/main" id="{1306E4E1-693C-4E5D-B6DE-A0276C187E53}"/>
                  </a:ext>
                </a:extLst>
              </p:cNvPr>
              <p:cNvSpPr txBox="1"/>
              <p:nvPr/>
            </p:nvSpPr>
            <p:spPr>
              <a:xfrm>
                <a:off x="25637" y="-20072"/>
                <a:ext cx="701336" cy="56532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788"/>
                  <a:t>Creeks &amp; Wells</a:t>
                </a:r>
              </a:p>
            </p:txBody>
          </p:sp>
        </p:grpSp>
        <p:sp>
          <p:nvSpPr>
            <p:cNvPr id="28" name="Connector: Elbow 75">
              <a:extLst>
                <a:ext uri="{FF2B5EF4-FFF2-40B4-BE49-F238E27FC236}">
                  <a16:creationId xmlns:a16="http://schemas.microsoft.com/office/drawing/2014/main" id="{E4A1FC0A-3479-40C8-9765-66C37172C61B}"/>
                </a:ext>
              </a:extLst>
            </p:cNvPr>
            <p:cNvSpPr/>
            <p:nvPr/>
          </p:nvSpPr>
          <p:spPr>
            <a:xfrm flipH="1">
              <a:off x="3071348" y="4138910"/>
              <a:ext cx="202231" cy="22317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1" y="21600"/>
                  </a:lnTo>
                </a:path>
              </a:pathLst>
            </a:custGeom>
            <a:noFill/>
            <a:ln w="22225" cap="flat">
              <a:solidFill>
                <a:srgbClr val="0087CD"/>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29" name="Straight Arrow Connector 77">
              <a:extLst>
                <a:ext uri="{FF2B5EF4-FFF2-40B4-BE49-F238E27FC236}">
                  <a16:creationId xmlns:a16="http://schemas.microsoft.com/office/drawing/2014/main" id="{79721850-7992-48E0-A004-5AD6CECB7259}"/>
                </a:ext>
              </a:extLst>
            </p:cNvPr>
            <p:cNvSpPr/>
            <p:nvPr/>
          </p:nvSpPr>
          <p:spPr>
            <a:xfrm>
              <a:off x="3064112" y="4731825"/>
              <a:ext cx="232925" cy="1"/>
            </a:xfrm>
            <a:prstGeom prst="line">
              <a:avLst/>
            </a:prstGeom>
            <a:noFill/>
            <a:ln w="19050" cap="flat">
              <a:solidFill>
                <a:srgbClr val="0087CD"/>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0" name="Straight Arrow Connector 83">
              <a:extLst>
                <a:ext uri="{FF2B5EF4-FFF2-40B4-BE49-F238E27FC236}">
                  <a16:creationId xmlns:a16="http://schemas.microsoft.com/office/drawing/2014/main" id="{19EE260B-6A7F-4532-947F-4CB101B569E2}"/>
                </a:ext>
              </a:extLst>
            </p:cNvPr>
            <p:cNvSpPr/>
            <p:nvPr/>
          </p:nvSpPr>
          <p:spPr>
            <a:xfrm>
              <a:off x="6503080" y="4819399"/>
              <a:ext cx="495234" cy="2357"/>
            </a:xfrm>
            <a:prstGeom prst="line">
              <a:avLst/>
            </a:prstGeom>
            <a:noFill/>
            <a:ln w="19050" cap="flat">
              <a:solidFill>
                <a:schemeClr val="accent1">
                  <a:lumMod val="75000"/>
                </a:schemeClr>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2" name="Straight Arrow Connector 85">
              <a:extLst>
                <a:ext uri="{FF2B5EF4-FFF2-40B4-BE49-F238E27FC236}">
                  <a16:creationId xmlns:a16="http://schemas.microsoft.com/office/drawing/2014/main" id="{FFE43F65-791A-4CFE-8FAB-F2A5F4D8A7C6}"/>
                </a:ext>
              </a:extLst>
            </p:cNvPr>
            <p:cNvSpPr/>
            <p:nvPr/>
          </p:nvSpPr>
          <p:spPr>
            <a:xfrm flipV="1">
              <a:off x="8893889" y="6101064"/>
              <a:ext cx="412143" cy="690"/>
            </a:xfrm>
            <a:prstGeom prst="line">
              <a:avLst/>
            </a:prstGeom>
            <a:noFill/>
            <a:ln w="19050" cap="flat">
              <a:solidFill>
                <a:srgbClr val="86A124"/>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dirty="0"/>
            </a:p>
          </p:txBody>
        </p:sp>
        <p:sp>
          <p:nvSpPr>
            <p:cNvPr id="33" name="Straight Arrow Connector 86">
              <a:extLst>
                <a:ext uri="{FF2B5EF4-FFF2-40B4-BE49-F238E27FC236}">
                  <a16:creationId xmlns:a16="http://schemas.microsoft.com/office/drawing/2014/main" id="{8160407E-F811-4D38-B735-F4064F9B6EF9}"/>
                </a:ext>
              </a:extLst>
            </p:cNvPr>
            <p:cNvSpPr/>
            <p:nvPr/>
          </p:nvSpPr>
          <p:spPr>
            <a:xfrm>
              <a:off x="3071502" y="5321692"/>
              <a:ext cx="232925" cy="1"/>
            </a:xfrm>
            <a:prstGeom prst="line">
              <a:avLst/>
            </a:prstGeom>
            <a:noFill/>
            <a:ln w="19050" cap="flat">
              <a:solidFill>
                <a:srgbClr val="0087CD"/>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4" name="Connector: Elbow 92">
              <a:extLst>
                <a:ext uri="{FF2B5EF4-FFF2-40B4-BE49-F238E27FC236}">
                  <a16:creationId xmlns:a16="http://schemas.microsoft.com/office/drawing/2014/main" id="{0709CB17-9985-49AF-AA38-D853916BDF0B}"/>
                </a:ext>
              </a:extLst>
            </p:cNvPr>
            <p:cNvSpPr/>
            <p:nvPr/>
          </p:nvSpPr>
          <p:spPr>
            <a:xfrm>
              <a:off x="6302588" y="2189477"/>
              <a:ext cx="2416251" cy="17061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5" name="Connector: Elbow 93">
              <a:extLst>
                <a:ext uri="{FF2B5EF4-FFF2-40B4-BE49-F238E27FC236}">
                  <a16:creationId xmlns:a16="http://schemas.microsoft.com/office/drawing/2014/main" id="{E2CB929A-0CA3-4708-9709-FBBA9FD93534}"/>
                </a:ext>
              </a:extLst>
            </p:cNvPr>
            <p:cNvSpPr/>
            <p:nvPr/>
          </p:nvSpPr>
          <p:spPr>
            <a:xfrm flipH="1">
              <a:off x="4358214" y="2188267"/>
              <a:ext cx="236021" cy="184454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28575"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6" name="Connector: Elbow 107">
              <a:extLst>
                <a:ext uri="{FF2B5EF4-FFF2-40B4-BE49-F238E27FC236}">
                  <a16:creationId xmlns:a16="http://schemas.microsoft.com/office/drawing/2014/main" id="{D957A917-37CB-42BD-985B-035A8A593488}"/>
                </a:ext>
              </a:extLst>
            </p:cNvPr>
            <p:cNvSpPr/>
            <p:nvPr/>
          </p:nvSpPr>
          <p:spPr>
            <a:xfrm>
              <a:off x="6302588" y="2189477"/>
              <a:ext cx="1120345" cy="44252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7" name="Straight Arrow Connector 117">
              <a:extLst>
                <a:ext uri="{FF2B5EF4-FFF2-40B4-BE49-F238E27FC236}">
                  <a16:creationId xmlns:a16="http://schemas.microsoft.com/office/drawing/2014/main" id="{AD8F7ACF-7E25-42C8-B258-1EBE8B00FDA9}"/>
                </a:ext>
              </a:extLst>
            </p:cNvPr>
            <p:cNvSpPr/>
            <p:nvPr/>
          </p:nvSpPr>
          <p:spPr>
            <a:xfrm flipH="1">
              <a:off x="5447646" y="2457474"/>
              <a:ext cx="2" cy="1021139"/>
            </a:xfrm>
            <a:prstGeom prst="line">
              <a:avLst/>
            </a:prstGeom>
            <a:noFill/>
            <a:ln w="25400" cap="flat">
              <a:solidFill>
                <a:srgbClr val="4472C4"/>
              </a:solidFill>
              <a:prstDash val="solid"/>
              <a:round/>
              <a:tailEnd type="triangle" w="med" len="med"/>
            </a:ln>
            <a:effectLst>
              <a:outerShdw blurRad="38100" dist="20000" dir="5400000" rotWithShape="0">
                <a:srgbClr val="000000">
                  <a:alpha val="38000"/>
                </a:srgbClr>
              </a:outerShdw>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8" name="Connector: Elbow 122">
              <a:extLst>
                <a:ext uri="{FF2B5EF4-FFF2-40B4-BE49-F238E27FC236}">
                  <a16:creationId xmlns:a16="http://schemas.microsoft.com/office/drawing/2014/main" id="{275C2353-3FCB-45DC-9C49-91604778EA34}"/>
                </a:ext>
              </a:extLst>
            </p:cNvPr>
            <p:cNvSpPr/>
            <p:nvPr/>
          </p:nvSpPr>
          <p:spPr>
            <a:xfrm rot="5400000">
              <a:off x="9131175" y="3866261"/>
              <a:ext cx="349714" cy="1801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19050" cap="flat">
              <a:solidFill>
                <a:srgbClr val="0087CD"/>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39" name="Connector: Elbow 124">
              <a:extLst>
                <a:ext uri="{FF2B5EF4-FFF2-40B4-BE49-F238E27FC236}">
                  <a16:creationId xmlns:a16="http://schemas.microsoft.com/office/drawing/2014/main" id="{8FA917A3-9303-4200-ABD3-DE1770E907AE}"/>
                </a:ext>
              </a:extLst>
            </p:cNvPr>
            <p:cNvSpPr/>
            <p:nvPr/>
          </p:nvSpPr>
          <p:spPr>
            <a:xfrm rot="5400000">
              <a:off x="6270079" y="4637209"/>
              <a:ext cx="1117237" cy="6235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08" y="0"/>
                  </a:lnTo>
                  <a:lnTo>
                    <a:pt x="1908" y="21600"/>
                  </a:lnTo>
                  <a:lnTo>
                    <a:pt x="21600" y="21600"/>
                  </a:lnTo>
                  <a:lnTo>
                    <a:pt x="21600" y="4925"/>
                  </a:lnTo>
                </a:path>
              </a:pathLst>
            </a:custGeom>
            <a:noFill/>
            <a:ln w="19050" cap="flat">
              <a:solidFill>
                <a:schemeClr val="accent1">
                  <a:lumMod val="75000"/>
                </a:schemeClr>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0" name="Connector: Elbow 140">
              <a:extLst>
                <a:ext uri="{FF2B5EF4-FFF2-40B4-BE49-F238E27FC236}">
                  <a16:creationId xmlns:a16="http://schemas.microsoft.com/office/drawing/2014/main" id="{6DFBE896-BCEC-44F7-AD15-F9CB120502DC}"/>
                </a:ext>
              </a:extLst>
            </p:cNvPr>
            <p:cNvSpPr/>
            <p:nvPr/>
          </p:nvSpPr>
          <p:spPr>
            <a:xfrm rot="5400000">
              <a:off x="4798570" y="3496052"/>
              <a:ext cx="191155" cy="11069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1" name="Straight Arrow Connector 159">
              <a:extLst>
                <a:ext uri="{FF2B5EF4-FFF2-40B4-BE49-F238E27FC236}">
                  <a16:creationId xmlns:a16="http://schemas.microsoft.com/office/drawing/2014/main" id="{DA620D3E-B65B-4166-AB14-4D1D277029D9}"/>
                </a:ext>
              </a:extLst>
            </p:cNvPr>
            <p:cNvSpPr/>
            <p:nvPr/>
          </p:nvSpPr>
          <p:spPr>
            <a:xfrm>
              <a:off x="5447646" y="3949810"/>
              <a:ext cx="1" cy="503852"/>
            </a:xfrm>
            <a:prstGeom prst="line">
              <a:avLst/>
            </a:prstGeom>
            <a:noFill/>
            <a:ln w="25400" cap="flat">
              <a:solidFill>
                <a:srgbClr val="4472C4"/>
              </a:solidFill>
              <a:prstDash val="solid"/>
              <a:round/>
              <a:tailEnd type="triangle" w="med" len="med"/>
            </a:ln>
            <a:effectLst>
              <a:outerShdw blurRad="38100" dist="20000" dir="5400000" rotWithShape="0">
                <a:srgbClr val="000000">
                  <a:alpha val="38000"/>
                </a:srgbClr>
              </a:outerShdw>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2" name="Connector: Elbow 169">
              <a:extLst>
                <a:ext uri="{FF2B5EF4-FFF2-40B4-BE49-F238E27FC236}">
                  <a16:creationId xmlns:a16="http://schemas.microsoft.com/office/drawing/2014/main" id="{776A8EFE-6AFB-4ED3-BC01-96A9E2667E52}"/>
                </a:ext>
              </a:extLst>
            </p:cNvPr>
            <p:cNvSpPr/>
            <p:nvPr/>
          </p:nvSpPr>
          <p:spPr>
            <a:xfrm rot="16200000" flipH="1">
              <a:off x="4420046" y="3485075"/>
              <a:ext cx="2851198" cy="7959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035" y="0"/>
                  </a:lnTo>
                  <a:lnTo>
                    <a:pt x="10035" y="21600"/>
                  </a:lnTo>
                  <a:lnTo>
                    <a:pt x="21600" y="21600"/>
                  </a:lnTo>
                  <a:lnTo>
                    <a:pt x="21600" y="1349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grpSp>
          <p:nvGrpSpPr>
            <p:cNvPr id="43" name="Rectangle 13">
              <a:extLst>
                <a:ext uri="{FF2B5EF4-FFF2-40B4-BE49-F238E27FC236}">
                  <a16:creationId xmlns:a16="http://schemas.microsoft.com/office/drawing/2014/main" id="{0E01DB46-3F4F-4109-9101-BE0B0A7EE60B}"/>
                </a:ext>
              </a:extLst>
            </p:cNvPr>
            <p:cNvGrpSpPr/>
            <p:nvPr/>
          </p:nvGrpSpPr>
          <p:grpSpPr>
            <a:xfrm>
              <a:off x="4769746" y="3457191"/>
              <a:ext cx="1355802" cy="514045"/>
              <a:chOff x="0" y="-29099"/>
              <a:chExt cx="1371600" cy="698283"/>
            </a:xfrm>
          </p:grpSpPr>
          <p:sp>
            <p:nvSpPr>
              <p:cNvPr id="58" name="Rectangle">
                <a:extLst>
                  <a:ext uri="{FF2B5EF4-FFF2-40B4-BE49-F238E27FC236}">
                    <a16:creationId xmlns:a16="http://schemas.microsoft.com/office/drawing/2014/main" id="{E32D9FCF-3170-4F28-8485-D779A506E949}"/>
                  </a:ext>
                </a:extLst>
              </p:cNvPr>
              <p:cNvSpPr/>
              <p:nvPr/>
            </p:nvSpPr>
            <p:spPr>
              <a:xfrm>
                <a:off x="0" y="-1"/>
                <a:ext cx="1371600" cy="640082"/>
              </a:xfrm>
              <a:prstGeom prst="rect">
                <a:avLst/>
              </a:prstGeom>
              <a:solidFill>
                <a:srgbClr val="5B9BD5">
                  <a:lumOff val="44000"/>
                </a:srgbClr>
              </a:solidFill>
              <a:ln w="6350" cap="flat">
                <a:solidFill>
                  <a:srgbClr val="235071"/>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59" name="Washington Aqueduct">
                <a:extLst>
                  <a:ext uri="{FF2B5EF4-FFF2-40B4-BE49-F238E27FC236}">
                    <a16:creationId xmlns:a16="http://schemas.microsoft.com/office/drawing/2014/main" id="{D9AB75D1-DCF2-4820-8BD9-BBADCCF23B00}"/>
                  </a:ext>
                </a:extLst>
              </p:cNvPr>
              <p:cNvSpPr txBox="1"/>
              <p:nvPr/>
            </p:nvSpPr>
            <p:spPr>
              <a:xfrm>
                <a:off x="0" y="-29099"/>
                <a:ext cx="1371600" cy="6982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r>
                  <a:rPr sz="1013"/>
                  <a:t>Washington Aqueduct</a:t>
                </a:r>
              </a:p>
            </p:txBody>
          </p:sp>
        </p:grpSp>
        <p:grpSp>
          <p:nvGrpSpPr>
            <p:cNvPr id="44" name="Rectangle 180">
              <a:extLst>
                <a:ext uri="{FF2B5EF4-FFF2-40B4-BE49-F238E27FC236}">
                  <a16:creationId xmlns:a16="http://schemas.microsoft.com/office/drawing/2014/main" id="{5576EB89-3F80-45C2-917E-1F60966C9A2F}"/>
                </a:ext>
              </a:extLst>
            </p:cNvPr>
            <p:cNvGrpSpPr/>
            <p:nvPr/>
          </p:nvGrpSpPr>
          <p:grpSpPr>
            <a:xfrm>
              <a:off x="3304426" y="5631245"/>
              <a:ext cx="1084643" cy="471200"/>
              <a:chOff x="0" y="53116"/>
              <a:chExt cx="1097281" cy="640081"/>
            </a:xfrm>
          </p:grpSpPr>
          <p:sp>
            <p:nvSpPr>
              <p:cNvPr id="56" name="Rectangle">
                <a:extLst>
                  <a:ext uri="{FF2B5EF4-FFF2-40B4-BE49-F238E27FC236}">
                    <a16:creationId xmlns:a16="http://schemas.microsoft.com/office/drawing/2014/main" id="{1A2172DF-6059-4A79-ADBF-9E7954754AA5}"/>
                  </a:ext>
                </a:extLst>
              </p:cNvPr>
              <p:cNvSpPr/>
              <p:nvPr/>
            </p:nvSpPr>
            <p:spPr>
              <a:xfrm>
                <a:off x="0" y="53116"/>
                <a:ext cx="1097281" cy="640081"/>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90000"/>
                  </a:lnSpc>
                  <a:defRPr sz="1400">
                    <a:solidFill>
                      <a:srgbClr val="5B9BD5">
                        <a:lumOff val="44000"/>
                      </a:srgbClr>
                    </a:solidFill>
                  </a:defRPr>
                </a:pPr>
                <a:endParaRPr sz="788"/>
              </a:p>
            </p:txBody>
          </p:sp>
          <p:sp>
            <p:nvSpPr>
              <p:cNvPr id="57" name="Ft. Belvoir…">
                <a:extLst>
                  <a:ext uri="{FF2B5EF4-FFF2-40B4-BE49-F238E27FC236}">
                    <a16:creationId xmlns:a16="http://schemas.microsoft.com/office/drawing/2014/main" id="{86AE9C46-B090-4525-B55F-C771B438FAB7}"/>
                  </a:ext>
                </a:extLst>
              </p:cNvPr>
              <p:cNvSpPr txBox="1"/>
              <p:nvPr/>
            </p:nvSpPr>
            <p:spPr>
              <a:xfrm>
                <a:off x="45719" y="54053"/>
                <a:ext cx="1005842" cy="63820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nSpc>
                    <a:spcPct val="90000"/>
                  </a:lnSpc>
                  <a:defRPr sz="1200">
                    <a:solidFill>
                      <a:srgbClr val="5B9BD5">
                        <a:lumOff val="44000"/>
                      </a:srgbClr>
                    </a:solidFill>
                  </a:defRPr>
                </a:pPr>
                <a:r>
                  <a:rPr sz="675"/>
                  <a:t>Ft. Belvoir</a:t>
                </a:r>
              </a:p>
              <a:p>
                <a:pPr>
                  <a:lnSpc>
                    <a:spcPct val="90000"/>
                  </a:lnSpc>
                  <a:defRPr sz="1200">
                    <a:solidFill>
                      <a:srgbClr val="5B9BD5">
                        <a:lumOff val="44000"/>
                      </a:srgbClr>
                    </a:solidFill>
                  </a:defRPr>
                </a:pPr>
                <a:r>
                  <a:rPr sz="675"/>
                  <a:t>Dulles Airport</a:t>
                </a:r>
              </a:p>
              <a:p>
                <a:pPr>
                  <a:lnSpc>
                    <a:spcPct val="90000"/>
                  </a:lnSpc>
                  <a:defRPr sz="1200">
                    <a:solidFill>
                      <a:srgbClr val="5B9BD5">
                        <a:lumOff val="44000"/>
                      </a:srgbClr>
                    </a:solidFill>
                  </a:defRPr>
                </a:pPr>
                <a:r>
                  <a:rPr sz="675"/>
                  <a:t>Herndon</a:t>
                </a:r>
              </a:p>
            </p:txBody>
          </p:sp>
        </p:grpSp>
        <p:sp>
          <p:nvSpPr>
            <p:cNvPr id="45" name="Straight Arrow Connector 181">
              <a:extLst>
                <a:ext uri="{FF2B5EF4-FFF2-40B4-BE49-F238E27FC236}">
                  <a16:creationId xmlns:a16="http://schemas.microsoft.com/office/drawing/2014/main" id="{38D2036E-BBFA-4254-93B3-25E817BDD2B7}"/>
                </a:ext>
              </a:extLst>
            </p:cNvPr>
            <p:cNvSpPr/>
            <p:nvPr/>
          </p:nvSpPr>
          <p:spPr>
            <a:xfrm>
              <a:off x="3064112" y="5864100"/>
              <a:ext cx="240315" cy="2746"/>
            </a:xfrm>
            <a:prstGeom prst="line">
              <a:avLst/>
            </a:prstGeom>
            <a:noFill/>
            <a:ln w="19050" cap="flat">
              <a:solidFill>
                <a:srgbClr val="0087CD"/>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6" name="Straight Arrow Connector 199">
              <a:extLst>
                <a:ext uri="{FF2B5EF4-FFF2-40B4-BE49-F238E27FC236}">
                  <a16:creationId xmlns:a16="http://schemas.microsoft.com/office/drawing/2014/main" id="{DCDA105C-7542-4059-A71F-8D3C79D94896}"/>
                </a:ext>
              </a:extLst>
            </p:cNvPr>
            <p:cNvSpPr/>
            <p:nvPr/>
          </p:nvSpPr>
          <p:spPr>
            <a:xfrm flipH="1">
              <a:off x="3815898" y="3760371"/>
              <a:ext cx="1622" cy="142940"/>
            </a:xfrm>
            <a:prstGeom prst="line">
              <a:avLst/>
            </a:prstGeom>
            <a:noFill/>
            <a:ln w="9525" cap="flat">
              <a:solidFill>
                <a:srgbClr val="4472C4"/>
              </a:solidFill>
              <a:prstDash val="solid"/>
              <a:round/>
              <a:tailEnd type="triangle" w="med" len="med"/>
            </a:ln>
            <a:effectLst>
              <a:outerShdw blurRad="38100" dist="20000" dir="5400000" rotWithShape="0">
                <a:srgbClr val="000000">
                  <a:alpha val="38000"/>
                </a:srgbClr>
              </a:outerShdw>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7" name="Straight Arrow Connector 204">
              <a:extLst>
                <a:ext uri="{FF2B5EF4-FFF2-40B4-BE49-F238E27FC236}">
                  <a16:creationId xmlns:a16="http://schemas.microsoft.com/office/drawing/2014/main" id="{1BAA83BA-FC78-4D18-B7CE-891A2B0BC775}"/>
                </a:ext>
              </a:extLst>
            </p:cNvPr>
            <p:cNvSpPr/>
            <p:nvPr/>
          </p:nvSpPr>
          <p:spPr>
            <a:xfrm>
              <a:off x="7140485" y="3783970"/>
              <a:ext cx="1" cy="135214"/>
            </a:xfrm>
            <a:prstGeom prst="line">
              <a:avLst/>
            </a:prstGeom>
            <a:noFill/>
            <a:ln w="9525" cap="flat">
              <a:solidFill>
                <a:srgbClr val="4472C4"/>
              </a:solidFill>
              <a:prstDash val="solid"/>
              <a:round/>
              <a:tailEnd type="triangle" w="med" len="med"/>
            </a:ln>
            <a:effectLst>
              <a:outerShdw blurRad="38100" dist="20000" dir="5400000" rotWithShape="0">
                <a:srgbClr val="000000">
                  <a:alpha val="38000"/>
                </a:srgbClr>
              </a:outerShdw>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48" name="TextBox 213">
              <a:extLst>
                <a:ext uri="{FF2B5EF4-FFF2-40B4-BE49-F238E27FC236}">
                  <a16:creationId xmlns:a16="http://schemas.microsoft.com/office/drawing/2014/main" id="{375B24D0-84CB-4555-8D0B-48768935084C}"/>
                </a:ext>
              </a:extLst>
            </p:cNvPr>
            <p:cNvSpPr txBox="1"/>
            <p:nvPr/>
          </p:nvSpPr>
          <p:spPr>
            <a:xfrm>
              <a:off x="8335711" y="6023386"/>
              <a:ext cx="495104" cy="25968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t">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r">
                <a:defRPr sz="1200">
                  <a:solidFill>
                    <a:srgbClr val="86A124"/>
                  </a:solidFill>
                </a:defRPr>
              </a:pPr>
              <a:r>
                <a:rPr sz="675" dirty="0"/>
                <a:t>Emergency</a:t>
              </a:r>
            </a:p>
            <a:p>
              <a:pPr algn="r">
                <a:defRPr sz="1200">
                  <a:solidFill>
                    <a:srgbClr val="0087CD"/>
                  </a:solidFill>
                </a:defRPr>
              </a:pPr>
              <a:endParaRPr sz="675" dirty="0"/>
            </a:p>
          </p:txBody>
        </p:sp>
        <p:sp>
          <p:nvSpPr>
            <p:cNvPr id="49" name="Straight Arrow Connector 48">
              <a:extLst>
                <a:ext uri="{FF2B5EF4-FFF2-40B4-BE49-F238E27FC236}">
                  <a16:creationId xmlns:a16="http://schemas.microsoft.com/office/drawing/2014/main" id="{D353F325-03C8-48F4-85FE-4F008D1E6D4A}"/>
                </a:ext>
              </a:extLst>
            </p:cNvPr>
            <p:cNvSpPr/>
            <p:nvPr/>
          </p:nvSpPr>
          <p:spPr>
            <a:xfrm flipH="1" flipV="1">
              <a:off x="2973927" y="4130982"/>
              <a:ext cx="299651" cy="7928"/>
            </a:xfrm>
            <a:prstGeom prst="line">
              <a:avLst/>
            </a:prstGeom>
            <a:noFill/>
            <a:ln w="25400" cap="flat">
              <a:solidFill>
                <a:srgbClr val="4472C4"/>
              </a:solidFill>
              <a:prstDash val="solid"/>
              <a:round/>
              <a:tailEnd type="triangle" w="med" len="med"/>
            </a:ln>
            <a:effectLst/>
          </p:spPr>
          <p:txBody>
            <a:bodyPr wrap="square" lIns="25717" tIns="25717" rIns="25717" bIns="25717" numCol="1" anchor="t">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50" name="Connector: Elbow 90">
              <a:extLst>
                <a:ext uri="{FF2B5EF4-FFF2-40B4-BE49-F238E27FC236}">
                  <a16:creationId xmlns:a16="http://schemas.microsoft.com/office/drawing/2014/main" id="{D3D92D94-6F6B-44B0-8C3E-59A9CC9DE47F}"/>
                </a:ext>
              </a:extLst>
            </p:cNvPr>
            <p:cNvSpPr/>
            <p:nvPr/>
          </p:nvSpPr>
          <p:spPr>
            <a:xfrm flipH="1">
              <a:off x="2381469" y="2188268"/>
              <a:ext cx="2188957" cy="17108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51" name="Connector: Elbow 109">
              <a:extLst>
                <a:ext uri="{FF2B5EF4-FFF2-40B4-BE49-F238E27FC236}">
                  <a16:creationId xmlns:a16="http://schemas.microsoft.com/office/drawing/2014/main" id="{5310E8EF-0378-41B3-A9C6-A3AB974F8803}"/>
                </a:ext>
              </a:extLst>
            </p:cNvPr>
            <p:cNvSpPr/>
            <p:nvPr/>
          </p:nvSpPr>
          <p:spPr>
            <a:xfrm>
              <a:off x="6302588" y="2189478"/>
              <a:ext cx="385964" cy="196530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28575"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sp>
          <p:nvSpPr>
            <p:cNvPr id="55" name="Connector: Elbow 90">
              <a:extLst>
                <a:ext uri="{FF2B5EF4-FFF2-40B4-BE49-F238E27FC236}">
                  <a16:creationId xmlns:a16="http://schemas.microsoft.com/office/drawing/2014/main" id="{F241226C-B5A4-4D3C-A543-1D1885462CDC}"/>
                </a:ext>
              </a:extLst>
            </p:cNvPr>
            <p:cNvSpPr/>
            <p:nvPr/>
          </p:nvSpPr>
          <p:spPr>
            <a:xfrm flipH="1">
              <a:off x="3486530" y="2188267"/>
              <a:ext cx="1082364" cy="44195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path>
              </a:pathLst>
            </a:custGeom>
            <a:noFill/>
            <a:ln w="25400" cap="flat">
              <a:solidFill>
                <a:srgbClr val="4472C4"/>
              </a:solidFill>
              <a:prstDash val="solid"/>
              <a:round/>
              <a:tailEnd type="triangle" w="med" len="me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endParaRPr sz="1013"/>
            </a:p>
          </p:txBody>
        </p:sp>
        <p:cxnSp>
          <p:nvCxnSpPr>
            <p:cNvPr id="102" name="Straight Connector 101">
              <a:extLst>
                <a:ext uri="{FF2B5EF4-FFF2-40B4-BE49-F238E27FC236}">
                  <a16:creationId xmlns:a16="http://schemas.microsoft.com/office/drawing/2014/main" id="{27EF013D-BCB7-40A8-BBDF-D31393957F41}"/>
                </a:ext>
              </a:extLst>
            </p:cNvPr>
            <p:cNvCxnSpPr>
              <a:cxnSpLocks/>
            </p:cNvCxnSpPr>
            <p:nvPr/>
          </p:nvCxnSpPr>
          <p:spPr>
            <a:xfrm>
              <a:off x="1767616" y="3655396"/>
              <a:ext cx="1602" cy="770522"/>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16" name="Straight Arrow Connector 115">
              <a:extLst>
                <a:ext uri="{FF2B5EF4-FFF2-40B4-BE49-F238E27FC236}">
                  <a16:creationId xmlns:a16="http://schemas.microsoft.com/office/drawing/2014/main" id="{6D0570B3-ACB8-4027-8E8E-C425AFDCA0B4}"/>
                </a:ext>
              </a:extLst>
            </p:cNvPr>
            <p:cNvCxnSpPr>
              <a:cxnSpLocks/>
              <a:endCxn id="81" idx="1"/>
            </p:cNvCxnSpPr>
            <p:nvPr/>
          </p:nvCxnSpPr>
          <p:spPr>
            <a:xfrm>
              <a:off x="1766994" y="4130982"/>
              <a:ext cx="122291" cy="3"/>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01" name="Rectangle">
              <a:extLst>
                <a:ext uri="{FF2B5EF4-FFF2-40B4-BE49-F238E27FC236}">
                  <a16:creationId xmlns:a16="http://schemas.microsoft.com/office/drawing/2014/main" id="{3C469819-9E4B-4B55-9E68-0CE2A5AC7199}"/>
                </a:ext>
              </a:extLst>
            </p:cNvPr>
            <p:cNvSpPr/>
            <p:nvPr/>
          </p:nvSpPr>
          <p:spPr>
            <a:xfrm>
              <a:off x="7003136" y="5918105"/>
              <a:ext cx="903868" cy="434963"/>
            </a:xfrm>
            <a:prstGeom prst="rect">
              <a:avLst/>
            </a:prstGeom>
            <a:solidFill>
              <a:srgbClr val="00659A"/>
            </a:solidFill>
            <a:ln w="3175" cap="flat">
              <a:solidFill>
                <a:srgbClr val="0087CD"/>
              </a:solidFill>
              <a:prstDash val="solid"/>
              <a:round/>
            </a:ln>
            <a:effectLst/>
          </p:spPr>
          <p:txBody>
            <a:bodyPr wrap="square" lIns="25717" tIns="25717" rIns="25717" bIns="25717" numCol="1" anchor="ctr">
              <a:no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a:lnSpc>
                  <a:spcPct val="90000"/>
                </a:lnSpc>
                <a:defRPr>
                  <a:solidFill>
                    <a:srgbClr val="5B9BD5">
                      <a:lumOff val="44000"/>
                    </a:srgbClr>
                  </a:solidFill>
                </a:defRPr>
              </a:pPr>
              <a:endParaRPr sz="1013"/>
            </a:p>
          </p:txBody>
        </p:sp>
        <p:sp>
          <p:nvSpPr>
            <p:cNvPr id="103" name="Charles Co.">
              <a:extLst>
                <a:ext uri="{FF2B5EF4-FFF2-40B4-BE49-F238E27FC236}">
                  <a16:creationId xmlns:a16="http://schemas.microsoft.com/office/drawing/2014/main" id="{EFE688B5-EE3A-45B4-958D-74756AE9AE28}"/>
                </a:ext>
              </a:extLst>
            </p:cNvPr>
            <p:cNvSpPr txBox="1"/>
            <p:nvPr/>
          </p:nvSpPr>
          <p:spPr>
            <a:xfrm>
              <a:off x="7081548" y="6011806"/>
              <a:ext cx="762382" cy="19043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sz="900" dirty="0">
                  <a:solidFill>
                    <a:schemeClr val="bg1"/>
                  </a:solidFill>
                </a:rPr>
                <a:t>C</a:t>
              </a:r>
              <a:r>
                <a:rPr lang="en-US" sz="900" dirty="0">
                  <a:solidFill>
                    <a:schemeClr val="bg1"/>
                  </a:solidFill>
                </a:rPr>
                <a:t>ity of Bowie</a:t>
              </a:r>
              <a:endParaRPr sz="900" dirty="0">
                <a:solidFill>
                  <a:schemeClr val="bg1"/>
                </a:solidFill>
              </a:endParaRPr>
            </a:p>
          </p:txBody>
        </p:sp>
        <p:cxnSp>
          <p:nvCxnSpPr>
            <p:cNvPr id="99" name="Straight Connector 98">
              <a:extLst>
                <a:ext uri="{FF2B5EF4-FFF2-40B4-BE49-F238E27FC236}">
                  <a16:creationId xmlns:a16="http://schemas.microsoft.com/office/drawing/2014/main" id="{935F775C-CC7B-4BDB-8896-9023605655FB}"/>
                </a:ext>
              </a:extLst>
            </p:cNvPr>
            <p:cNvCxnSpPr>
              <a:cxnSpLocks/>
              <a:stCxn id="77" idx="3"/>
            </p:cNvCxnSpPr>
            <p:nvPr/>
          </p:nvCxnSpPr>
          <p:spPr>
            <a:xfrm>
              <a:off x="7592419" y="4154784"/>
              <a:ext cx="372835"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Arrow Connector 103">
              <a:extLst>
                <a:ext uri="{FF2B5EF4-FFF2-40B4-BE49-F238E27FC236}">
                  <a16:creationId xmlns:a16="http://schemas.microsoft.com/office/drawing/2014/main" id="{07512CE6-788F-414A-B36D-CE70A8BB015C}"/>
                </a:ext>
              </a:extLst>
            </p:cNvPr>
            <p:cNvCxnSpPr>
              <a:cxnSpLocks/>
            </p:cNvCxnSpPr>
            <p:nvPr/>
          </p:nvCxnSpPr>
          <p:spPr>
            <a:xfrm flipV="1">
              <a:off x="7970076" y="3057211"/>
              <a:ext cx="0" cy="1051582"/>
            </a:xfrm>
            <a:prstGeom prst="straightConnector1">
              <a:avLst/>
            </a:prstGeom>
            <a:ln w="190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8" name="Charles Co.">
              <a:extLst>
                <a:ext uri="{FF2B5EF4-FFF2-40B4-BE49-F238E27FC236}">
                  <a16:creationId xmlns:a16="http://schemas.microsoft.com/office/drawing/2014/main" id="{937E71B6-6B38-4DF6-8B3E-B4E4B8A8A78B}"/>
                </a:ext>
              </a:extLst>
            </p:cNvPr>
            <p:cNvSpPr txBox="1"/>
            <p:nvPr/>
          </p:nvSpPr>
          <p:spPr>
            <a:xfrm>
              <a:off x="7156594" y="6475391"/>
              <a:ext cx="813482" cy="19043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wrap="square" lIns="25717" tIns="25717" rIns="25717" bIns="25717" numCol="1" anchor="ctr">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r>
                <a:rPr lang="en-US" sz="900" dirty="0">
                  <a:solidFill>
                    <a:schemeClr val="bg1"/>
                  </a:solidFill>
                </a:rPr>
                <a:t>DC Water</a:t>
              </a:r>
              <a:endParaRPr sz="900" dirty="0">
                <a:solidFill>
                  <a:schemeClr val="bg1"/>
                </a:solidFill>
              </a:endParaRPr>
            </a:p>
          </p:txBody>
        </p:sp>
        <p:cxnSp>
          <p:nvCxnSpPr>
            <p:cNvPr id="110" name="Straight Connector 109">
              <a:extLst>
                <a:ext uri="{FF2B5EF4-FFF2-40B4-BE49-F238E27FC236}">
                  <a16:creationId xmlns:a16="http://schemas.microsoft.com/office/drawing/2014/main" id="{C5926C19-1BE4-4573-AB7F-2B996074F513}"/>
                </a:ext>
              </a:extLst>
            </p:cNvPr>
            <p:cNvCxnSpPr>
              <a:cxnSpLocks/>
            </p:cNvCxnSpPr>
            <p:nvPr/>
          </p:nvCxnSpPr>
          <p:spPr>
            <a:xfrm>
              <a:off x="7970076" y="4108793"/>
              <a:ext cx="0" cy="2022796"/>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id="{6D79094E-E44E-43C8-9DBC-A4EE5F4FADCF}"/>
                </a:ext>
              </a:extLst>
            </p:cNvPr>
            <p:cNvCxnSpPr>
              <a:cxnSpLocks/>
              <a:endCxn id="101" idx="3"/>
            </p:cNvCxnSpPr>
            <p:nvPr/>
          </p:nvCxnSpPr>
          <p:spPr>
            <a:xfrm flipH="1">
              <a:off x="7907004" y="6131589"/>
              <a:ext cx="63072" cy="3998"/>
            </a:xfrm>
            <a:prstGeom prst="straightConnector1">
              <a:avLst/>
            </a:prstGeom>
            <a:ln w="1905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nector: Elbow 53">
              <a:extLst>
                <a:ext uri="{FF2B5EF4-FFF2-40B4-BE49-F238E27FC236}">
                  <a16:creationId xmlns:a16="http://schemas.microsoft.com/office/drawing/2014/main" id="{2AE1EECD-AC7E-4B66-8935-7BBAEF917193}"/>
                </a:ext>
              </a:extLst>
            </p:cNvPr>
            <p:cNvCxnSpPr>
              <a:endCxn id="70" idx="3"/>
            </p:cNvCxnSpPr>
            <p:nvPr/>
          </p:nvCxnSpPr>
          <p:spPr>
            <a:xfrm rot="10800000" flipV="1">
              <a:off x="5944775" y="4285776"/>
              <a:ext cx="743776" cy="388722"/>
            </a:xfrm>
            <a:prstGeom prst="bentConnector3">
              <a:avLst/>
            </a:prstGeom>
            <a:ln w="15875">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245221E0-0C1B-9D70-B7D4-F4F90C61A715}"/>
              </a:ext>
            </a:extLst>
          </p:cNvPr>
          <p:cNvSpPr/>
          <p:nvPr/>
        </p:nvSpPr>
        <p:spPr>
          <a:xfrm>
            <a:off x="7590214"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980943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rrowheads="1"/>
          </p:cNvPicPr>
          <p:nvPr/>
        </p:nvPicPr>
        <p:blipFill>
          <a:blip r:embed="rId3" cstate="hq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bwMode="auto">
          <a:xfrm>
            <a:off x="576941" y="0"/>
            <a:ext cx="11898088" cy="6221186"/>
          </a:xfrm>
          <a:prstGeom prst="rect">
            <a:avLst/>
          </a:prstGeom>
          <a:noFill/>
          <a:extLst>
            <a:ext uri="{909E8E84-426E-40dd-AFC4-6F175D3DCCD1}">
              <a14:hiddenFill xmlns:a14="http://schemas.microsoft.com/office/drawing/2010/main" xmlns="">
                <a:solidFill>
                  <a:srgbClr val="FFFFFF"/>
                </a:solidFill>
              </a14:hiddenFill>
            </a:ext>
          </a:extLst>
        </p:spPr>
      </p:pic>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a:p>
        </p:txBody>
      </p:sp>
      <p:sp>
        <p:nvSpPr>
          <p:cNvPr id="8" name="Rectangle 3"/>
          <p:cNvSpPr>
            <a:spLocks noChangeArrowheads="1"/>
          </p:cNvSpPr>
          <p:nvPr/>
        </p:nvSpPr>
        <p:spPr bwMode="auto">
          <a:xfrm>
            <a:off x="576941" y="-1"/>
            <a:ext cx="4142016" cy="6221185"/>
          </a:xfrm>
          <a:prstGeom prst="rect">
            <a:avLst/>
          </a:prstGeom>
          <a:solidFill>
            <a:schemeClr val="tx2">
              <a:alpha val="65000"/>
            </a:schemeClr>
          </a:solidFill>
          <a:ln w="9525">
            <a:solidFill>
              <a:schemeClr val="bg1"/>
            </a:solidFill>
            <a:miter lim="800000"/>
            <a:headEnd/>
            <a:tailEnd/>
          </a:ln>
          <a:effectLst/>
        </p:spPr>
        <p:txBody>
          <a:bodyPr lIns="182880" tIns="777240" rIns="182880" bIns="777240" anchor="t"/>
          <a:lstStyle/>
          <a:p>
            <a:pPr>
              <a:spcAft>
                <a:spcPts val="600"/>
              </a:spcAft>
            </a:pPr>
            <a:r>
              <a:rPr lang="en-US" sz="2800" dirty="0">
                <a:solidFill>
                  <a:prstClr val="white"/>
                </a:solidFill>
                <a:latin typeface="+mj-lt"/>
                <a:ea typeface="Ebrima" pitchFamily="2" charset="0"/>
                <a:cs typeface="Franklin Gothic Book"/>
              </a:rPr>
              <a:t>21</a:t>
            </a:r>
            <a:r>
              <a:rPr lang="en-US" sz="2800" baseline="30000" dirty="0">
                <a:solidFill>
                  <a:prstClr val="white"/>
                </a:solidFill>
                <a:latin typeface="+mj-lt"/>
                <a:ea typeface="Ebrima" pitchFamily="2" charset="0"/>
                <a:cs typeface="Franklin Gothic Book"/>
              </a:rPr>
              <a:t>st</a:t>
            </a:r>
            <a:r>
              <a:rPr lang="en-US" sz="2800" dirty="0">
                <a:solidFill>
                  <a:prstClr val="white"/>
                </a:solidFill>
                <a:latin typeface="+mj-lt"/>
                <a:ea typeface="Ebrima" pitchFamily="2" charset="0"/>
                <a:cs typeface="Franklin Gothic Book"/>
              </a:rPr>
              <a:t> Century Resiliency Planning </a:t>
            </a:r>
          </a:p>
          <a:p>
            <a:r>
              <a:rPr lang="en-US" sz="2000" dirty="0">
                <a:solidFill>
                  <a:schemeClr val="bg1"/>
                </a:solidFill>
                <a:latin typeface="+mj-lt"/>
              </a:rPr>
              <a:t>Two primary considerations</a:t>
            </a:r>
          </a:p>
          <a:p>
            <a:pPr marL="285750" indent="-285750">
              <a:buFont typeface="Arial" panose="020B0604020202020204" pitchFamily="34" charset="0"/>
              <a:buChar char="•"/>
            </a:pPr>
            <a:r>
              <a:rPr lang="en-US" sz="2000" dirty="0">
                <a:solidFill>
                  <a:schemeClr val="bg1"/>
                </a:solidFill>
              </a:rPr>
              <a:t>Spill releases into river</a:t>
            </a:r>
          </a:p>
          <a:p>
            <a:pPr marL="285750" indent="-285750">
              <a:buFont typeface="Arial" panose="020B0604020202020204" pitchFamily="34" charset="0"/>
              <a:buChar char="•"/>
            </a:pPr>
            <a:r>
              <a:rPr lang="en-US" sz="2000" dirty="0">
                <a:solidFill>
                  <a:schemeClr val="bg1"/>
                </a:solidFill>
              </a:rPr>
              <a:t>Unprecedented drought due to climate change.</a:t>
            </a:r>
          </a:p>
          <a:p>
            <a:pPr marL="210185" indent="-210185" defTabSz="841247">
              <a:spcBef>
                <a:spcPts val="900"/>
              </a:spcBef>
              <a:defRPr sz="2208"/>
            </a:pPr>
            <a:r>
              <a:rPr lang="en-US" sz="2208" dirty="0">
                <a:solidFill>
                  <a:schemeClr val="bg1"/>
                </a:solidFill>
              </a:rPr>
              <a:t>Total loss of Potomac Water supply would cripple region and federal government</a:t>
            </a:r>
          </a:p>
          <a:p>
            <a:pPr marL="210185" indent="-210185" defTabSz="841247">
              <a:spcBef>
                <a:spcPts val="900"/>
              </a:spcBef>
              <a:defRPr sz="2208"/>
            </a:pPr>
            <a:r>
              <a:rPr lang="en-US" sz="2208" dirty="0">
                <a:solidFill>
                  <a:schemeClr val="bg1"/>
                </a:solidFill>
              </a:rPr>
              <a:t>All of DC and Arlington would lose water </a:t>
            </a:r>
            <a:r>
              <a:rPr lang="en-US" sz="2024" dirty="0">
                <a:solidFill>
                  <a:schemeClr val="bg1"/>
                </a:solidFill>
              </a:rPr>
              <a:t>after one day</a:t>
            </a:r>
          </a:p>
          <a:p>
            <a:pPr marL="210185" indent="-210185" defTabSz="841247">
              <a:spcBef>
                <a:spcPts val="900"/>
              </a:spcBef>
              <a:defRPr sz="2208"/>
            </a:pPr>
            <a:r>
              <a:rPr lang="en-US" sz="2200" dirty="0">
                <a:solidFill>
                  <a:schemeClr val="bg1"/>
                </a:solidFill>
              </a:rPr>
              <a:t>Many Fairfax Water and WSSC Water customers would lose service within days</a:t>
            </a:r>
          </a:p>
          <a:p>
            <a:pPr marL="285750" indent="-285750">
              <a:buFont typeface="Arial" panose="020B0604020202020204" pitchFamily="34" charset="0"/>
              <a:buChar char="•"/>
            </a:pPr>
            <a:endParaRPr lang="en-US" sz="2000" dirty="0">
              <a:solidFill>
                <a:schemeClr val="bg1"/>
              </a:solidFill>
            </a:endParaRPr>
          </a:p>
          <a:p>
            <a:pPr>
              <a:spcBef>
                <a:spcPts val="1200"/>
              </a:spcBef>
            </a:pPr>
            <a:endParaRPr lang="en-US" sz="2000" dirty="0">
              <a:solidFill>
                <a:schemeClr val="bg1"/>
              </a:solidFill>
              <a:ea typeface="Ebrima" pitchFamily="2" charset="0"/>
              <a:cs typeface="Franklin Gothic Book"/>
            </a:endParaRPr>
          </a:p>
        </p:txBody>
      </p:sp>
      <p:sp>
        <p:nvSpPr>
          <p:cNvPr id="2" name="Rectangle 1">
            <a:extLst>
              <a:ext uri="{FF2B5EF4-FFF2-40B4-BE49-F238E27FC236}">
                <a16:creationId xmlns:a16="http://schemas.microsoft.com/office/drawing/2014/main" id="{841EB4C7-1177-EF0E-1C50-6FAD9920D1F6}"/>
              </a:ext>
            </a:extLst>
          </p:cNvPr>
          <p:cNvSpPr/>
          <p:nvPr/>
        </p:nvSpPr>
        <p:spPr>
          <a:xfrm>
            <a:off x="7309798"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948137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39727C4A-60E3-8D77-F398-A6B32CA970A3}"/>
              </a:ext>
            </a:extLst>
          </p:cNvPr>
          <p:cNvSpPr txBox="1"/>
          <p:nvPr/>
        </p:nvSpPr>
        <p:spPr>
          <a:xfrm>
            <a:off x="172914" y="1151453"/>
            <a:ext cx="5483167" cy="4001095"/>
          </a:xfrm>
          <a:prstGeom prst="rect">
            <a:avLst/>
          </a:prstGeom>
          <a:noFill/>
        </p:spPr>
        <p:txBody>
          <a:bodyPr wrap="square" rtlCol="0">
            <a:spAutoFit/>
          </a:bodyPr>
          <a:lstStyle/>
          <a:p>
            <a:pPr fontAlgn="base">
              <a:spcAft>
                <a:spcPts val="600"/>
              </a:spcAft>
            </a:pPr>
            <a:r>
              <a:rPr lang="en-US" sz="1600" b="1" dirty="0">
                <a:solidFill>
                  <a:srgbClr val="0070C0"/>
                </a:solidFill>
                <a:latin typeface="+mj-lt"/>
              </a:rPr>
              <a:t>CONTAMINANT SOURCES</a:t>
            </a:r>
            <a:endParaRPr lang="en-US" sz="1600" dirty="0">
              <a:solidFill>
                <a:srgbClr val="000000"/>
              </a:solidFill>
              <a:latin typeface="+mj-lt"/>
            </a:endParaRPr>
          </a:p>
          <a:p>
            <a:pPr marL="285750" indent="-285750" fontAlgn="base">
              <a:spcAft>
                <a:spcPts val="300"/>
              </a:spcAft>
              <a:buFont typeface="Arial" panose="020B0604020202020204" pitchFamily="34" charset="0"/>
              <a:buChar char="•"/>
            </a:pPr>
            <a:r>
              <a:rPr lang="en-US" sz="1600" dirty="0">
                <a:solidFill>
                  <a:srgbClr val="000000"/>
                </a:solidFill>
                <a:latin typeface="+mj-lt"/>
              </a:rPr>
              <a:t>Colonial Pipeline leak into the Potomac River</a:t>
            </a:r>
          </a:p>
          <a:p>
            <a:pPr marL="285750" indent="-285750" fontAlgn="base">
              <a:spcAft>
                <a:spcPts val="300"/>
              </a:spcAft>
              <a:buFont typeface="Arial" panose="020B0604020202020204" pitchFamily="34" charset="0"/>
              <a:buChar char="•"/>
            </a:pPr>
            <a:r>
              <a:rPr lang="en-US" sz="1600" dirty="0">
                <a:solidFill>
                  <a:srgbClr val="000000"/>
                </a:solidFill>
                <a:latin typeface="+mj-lt"/>
              </a:rPr>
              <a:t>Colonial Pipeline or other leak into a Potomac Tributary</a:t>
            </a:r>
          </a:p>
          <a:p>
            <a:pPr marL="285750" indent="-285750" fontAlgn="base">
              <a:spcAft>
                <a:spcPts val="300"/>
              </a:spcAft>
              <a:buFont typeface="Arial" panose="020B0604020202020204" pitchFamily="34" charset="0"/>
              <a:buChar char="•"/>
            </a:pPr>
            <a:r>
              <a:rPr lang="en-US" sz="1600" dirty="0">
                <a:solidFill>
                  <a:srgbClr val="000000"/>
                </a:solidFill>
                <a:latin typeface="+mj-lt"/>
              </a:rPr>
              <a:t>Upstream industrial sources (Paper Mill, Power Plant closed 2020)</a:t>
            </a:r>
          </a:p>
          <a:p>
            <a:pPr marL="285750" indent="-285750" fontAlgn="base">
              <a:spcAft>
                <a:spcPts val="300"/>
              </a:spcAft>
              <a:buFont typeface="Arial" panose="020B0604020202020204" pitchFamily="34" charset="0"/>
              <a:buChar char="•"/>
            </a:pPr>
            <a:r>
              <a:rPr lang="en-US" sz="1600" dirty="0">
                <a:solidFill>
                  <a:srgbClr val="000000"/>
                </a:solidFill>
                <a:latin typeface="+mj-lt"/>
              </a:rPr>
              <a:t>Railroad crossing at Harpers Ferry</a:t>
            </a:r>
          </a:p>
          <a:p>
            <a:pPr marL="285750" indent="-285750" fontAlgn="base">
              <a:spcAft>
                <a:spcPts val="300"/>
              </a:spcAft>
              <a:buFont typeface="Arial" panose="020B0604020202020204" pitchFamily="34" charset="0"/>
              <a:buChar char="•"/>
            </a:pPr>
            <a:r>
              <a:rPr lang="en-US" sz="1600" dirty="0">
                <a:solidFill>
                  <a:srgbClr val="000000"/>
                </a:solidFill>
                <a:latin typeface="+mj-lt"/>
              </a:rPr>
              <a:t>Bridge crossings</a:t>
            </a:r>
          </a:p>
          <a:p>
            <a:pPr marL="285750" indent="-285750" fontAlgn="base">
              <a:spcAft>
                <a:spcPts val="300"/>
              </a:spcAft>
              <a:buFont typeface="Arial" panose="020B0604020202020204" pitchFamily="34" charset="0"/>
              <a:buChar char="•"/>
            </a:pPr>
            <a:r>
              <a:rPr lang="en-US" sz="1600" dirty="0">
                <a:solidFill>
                  <a:srgbClr val="000000"/>
                </a:solidFill>
                <a:latin typeface="+mj-lt"/>
              </a:rPr>
              <a:t>Deliberate contamination</a:t>
            </a:r>
          </a:p>
          <a:p>
            <a:pPr marL="285750" indent="-285750" fontAlgn="base">
              <a:spcAft>
                <a:spcPts val="300"/>
              </a:spcAft>
              <a:buFont typeface="Arial" panose="020B0604020202020204" pitchFamily="34" charset="0"/>
              <a:buChar char="•"/>
            </a:pPr>
            <a:endParaRPr lang="en-US" sz="1600" dirty="0">
              <a:solidFill>
                <a:srgbClr val="000000"/>
              </a:solidFill>
              <a:latin typeface="+mj-lt"/>
            </a:endParaRPr>
          </a:p>
          <a:p>
            <a:pPr fontAlgn="base">
              <a:spcAft>
                <a:spcPts val="300"/>
              </a:spcAft>
            </a:pPr>
            <a:r>
              <a:rPr lang="en-US" sz="1600" dirty="0">
                <a:solidFill>
                  <a:srgbClr val="000000"/>
                </a:solidFill>
                <a:latin typeface="+mj-lt"/>
              </a:rPr>
              <a:t>There have been </a:t>
            </a:r>
            <a:r>
              <a:rPr lang="en-US" sz="1600" b="1" dirty="0">
                <a:solidFill>
                  <a:srgbClr val="000000"/>
                </a:solidFill>
                <a:latin typeface="+mj-lt"/>
              </a:rPr>
              <a:t>seven contamination events since 1980 </a:t>
            </a:r>
            <a:r>
              <a:rPr lang="en-US" sz="1600" dirty="0">
                <a:solidFill>
                  <a:srgbClr val="000000"/>
                </a:solidFill>
                <a:latin typeface="+mj-lt"/>
              </a:rPr>
              <a:t>that have posed a risk to WMA supply.</a:t>
            </a:r>
          </a:p>
          <a:p>
            <a:pPr fontAlgn="base">
              <a:spcAft>
                <a:spcPts val="300"/>
              </a:spcAft>
            </a:pPr>
            <a:endParaRPr lang="en-US" sz="1600" dirty="0">
              <a:solidFill>
                <a:srgbClr val="000000"/>
              </a:solidFill>
              <a:highlight>
                <a:srgbClr val="FFFF00"/>
              </a:highlight>
              <a:latin typeface="+mj-lt"/>
            </a:endParaRPr>
          </a:p>
          <a:p>
            <a:pPr fontAlgn="base">
              <a:spcAft>
                <a:spcPts val="300"/>
              </a:spcAft>
            </a:pPr>
            <a:endParaRPr lang="en-US" sz="1600" dirty="0">
              <a:solidFill>
                <a:srgbClr val="000000"/>
              </a:solidFill>
              <a:latin typeface="+mj-lt"/>
            </a:endParaRPr>
          </a:p>
          <a:p>
            <a:pPr fontAlgn="base"/>
            <a:endParaRPr lang="en-US" sz="1600" dirty="0">
              <a:solidFill>
                <a:srgbClr val="000000"/>
              </a:solidFill>
              <a:latin typeface="+mj-lt"/>
            </a:endParaRPr>
          </a:p>
        </p:txBody>
      </p:sp>
      <p:pic>
        <p:nvPicPr>
          <p:cNvPr id="6" name="Content Placeholder 5" descr="Map&#10;&#10;AI-generated content may be incorrect.">
            <a:extLst>
              <a:ext uri="{FF2B5EF4-FFF2-40B4-BE49-F238E27FC236}">
                <a16:creationId xmlns:a16="http://schemas.microsoft.com/office/drawing/2014/main" id="{3CB023EF-8702-C341-3247-FFC7CA82505D}"/>
              </a:ext>
            </a:extLst>
          </p:cNvPr>
          <p:cNvPicPr>
            <a:picLocks noGrp="1" noChangeAspect="1"/>
          </p:cNvPicPr>
          <p:nvPr>
            <p:ph idx="1"/>
          </p:nvPr>
        </p:nvPicPr>
        <p:blipFill>
          <a:blip r:embed="rId3"/>
          <a:srcRect b="17208"/>
          <a:stretch/>
        </p:blipFill>
        <p:spPr>
          <a:xfrm>
            <a:off x="5932136" y="109310"/>
            <a:ext cx="6008468" cy="6437607"/>
          </a:xfrm>
        </p:spPr>
      </p:pic>
      <p:sp>
        <p:nvSpPr>
          <p:cNvPr id="4" name="TextBox 3">
            <a:extLst>
              <a:ext uri="{FF2B5EF4-FFF2-40B4-BE49-F238E27FC236}">
                <a16:creationId xmlns:a16="http://schemas.microsoft.com/office/drawing/2014/main" id="{BE81BC23-F03F-F821-F913-066C597991D9}"/>
              </a:ext>
            </a:extLst>
          </p:cNvPr>
          <p:cNvSpPr txBox="1"/>
          <p:nvPr/>
        </p:nvSpPr>
        <p:spPr>
          <a:xfrm>
            <a:off x="251396" y="4476377"/>
            <a:ext cx="5680740" cy="1815882"/>
          </a:xfrm>
          <a:prstGeom prst="rect">
            <a:avLst/>
          </a:prstGeom>
          <a:noFill/>
        </p:spPr>
        <p:txBody>
          <a:bodyPr wrap="square">
            <a:spAutoFit/>
          </a:bodyPr>
          <a:lstStyle/>
          <a:p>
            <a:r>
              <a:rPr lang="en-US" sz="1600" b="1" dirty="0">
                <a:latin typeface="+mj-lt"/>
                <a:ea typeface="Calibri" panose="020F0502020204030204" pitchFamily="34" charset="0"/>
                <a:cs typeface="Times New Roman" panose="02020603050405020304" pitchFamily="18" charset="0"/>
              </a:rPr>
              <a:t>Recent Events:</a:t>
            </a:r>
          </a:p>
          <a:p>
            <a:pPr marL="285750" indent="-285750">
              <a:buFont typeface="Courier New" panose="02070309020205020404" pitchFamily="49" charset="0"/>
              <a:buChar char="o"/>
            </a:pPr>
            <a:endParaRPr lang="en-US" sz="1600" b="1" dirty="0">
              <a:latin typeface="+mj-lt"/>
              <a:ea typeface="Calibri" panose="020F0502020204030204" pitchFamily="34" charset="0"/>
              <a:cs typeface="Times New Roman" panose="02020603050405020304" pitchFamily="18" charset="0"/>
            </a:endParaRPr>
          </a:p>
          <a:p>
            <a:pPr marL="285750" indent="-285750">
              <a:buFont typeface="Courier New" panose="02070309020205020404" pitchFamily="49" charset="0"/>
              <a:buChar char="o"/>
            </a:pPr>
            <a:r>
              <a:rPr lang="en-US" sz="1600" b="1" dirty="0">
                <a:latin typeface="+mj-lt"/>
                <a:ea typeface="Calibri" panose="020F0502020204030204" pitchFamily="34" charset="0"/>
                <a:cs typeface="Times New Roman" panose="02020603050405020304" pitchFamily="18" charset="0"/>
              </a:rPr>
              <a:t>2024, July </a:t>
            </a:r>
            <a:r>
              <a:rPr lang="en-US" sz="1600" dirty="0">
                <a:latin typeface="+mj-lt"/>
                <a:ea typeface="Calibri" panose="020F0502020204030204" pitchFamily="34" charset="0"/>
                <a:cs typeface="Times New Roman" panose="02020603050405020304" pitchFamily="18" charset="0"/>
              </a:rPr>
              <a:t>– Algae Causes Turbidity Spike and Precautionary Boil Water Advisory</a:t>
            </a:r>
          </a:p>
          <a:p>
            <a:pPr marL="512763" lvl="1" indent="-285750">
              <a:buFont typeface="Courier New" panose="02070309020205020404" pitchFamily="49" charset="0"/>
              <a:buChar char="o"/>
            </a:pPr>
            <a:endParaRPr lang="en-US" sz="1600" dirty="0">
              <a:effectLst/>
              <a:latin typeface="+mj-lt"/>
              <a:ea typeface="Calibri" panose="020F0502020204030204" pitchFamily="34" charset="0"/>
              <a:cs typeface="Times New Roman" panose="02020603050405020304" pitchFamily="18" charset="0"/>
            </a:endParaRPr>
          </a:p>
          <a:p>
            <a:pPr marL="91440" lvl="1" indent="-285750">
              <a:buFont typeface="Courier New" panose="02070309020205020404" pitchFamily="49" charset="0"/>
              <a:buChar char="o"/>
            </a:pPr>
            <a:r>
              <a:rPr lang="en-US" sz="1600" b="1" dirty="0">
                <a:latin typeface="+mj-lt"/>
                <a:ea typeface="Calibri" panose="020F0502020204030204" pitchFamily="34" charset="0"/>
                <a:cs typeface="Times New Roman" panose="02020603050405020304" pitchFamily="18" charset="0"/>
              </a:rPr>
              <a:t>2025, April </a:t>
            </a:r>
            <a:r>
              <a:rPr lang="en-US" sz="1600" dirty="0">
                <a:latin typeface="+mj-lt"/>
                <a:ea typeface="Calibri" panose="020F0502020204030204" pitchFamily="34" charset="0"/>
                <a:cs typeface="Times New Roman" panose="02020603050405020304" pitchFamily="18" charset="0"/>
              </a:rPr>
              <a:t>– Tanker Truck Spill into Difficult Run, a Potomac River Tributary</a:t>
            </a:r>
          </a:p>
        </p:txBody>
      </p:sp>
      <p:sp>
        <p:nvSpPr>
          <p:cNvPr id="2" name="Title 1">
            <a:extLst>
              <a:ext uri="{FF2B5EF4-FFF2-40B4-BE49-F238E27FC236}">
                <a16:creationId xmlns:a16="http://schemas.microsoft.com/office/drawing/2014/main" id="{01E9C5BB-5FB6-4860-BBCE-B747F8EBF100}"/>
              </a:ext>
            </a:extLst>
          </p:cNvPr>
          <p:cNvSpPr>
            <a:spLocks noGrp="1"/>
          </p:cNvSpPr>
          <p:nvPr>
            <p:ph type="title"/>
          </p:nvPr>
        </p:nvSpPr>
        <p:spPr>
          <a:xfrm>
            <a:off x="-1628668" y="175985"/>
            <a:ext cx="9302496" cy="806451"/>
          </a:xfrm>
        </p:spPr>
        <p:txBody>
          <a:bodyPr/>
          <a:lstStyle/>
          <a:p>
            <a:r>
              <a:rPr lang="en-US" dirty="0">
                <a:solidFill>
                  <a:schemeClr val="tx1"/>
                </a:solidFill>
              </a:rPr>
              <a:t>Contamination Risk</a:t>
            </a:r>
          </a:p>
        </p:txBody>
      </p:sp>
      <p:sp>
        <p:nvSpPr>
          <p:cNvPr id="3" name="Rectangle 2">
            <a:extLst>
              <a:ext uri="{FF2B5EF4-FFF2-40B4-BE49-F238E27FC236}">
                <a16:creationId xmlns:a16="http://schemas.microsoft.com/office/drawing/2014/main" id="{A6ABEA6F-E2CE-999F-F758-66B9DDEA14C3}"/>
              </a:ext>
            </a:extLst>
          </p:cNvPr>
          <p:cNvSpPr/>
          <p:nvPr/>
        </p:nvSpPr>
        <p:spPr>
          <a:xfrm>
            <a:off x="7504870" y="653662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4262442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CD5F919-0A5D-3D58-6E07-5F54DE05CD1C}"/>
              </a:ext>
            </a:extLst>
          </p:cNvPr>
          <p:cNvPicPr>
            <a:picLocks noChangeAspect="1"/>
          </p:cNvPicPr>
          <p:nvPr/>
        </p:nvPicPr>
        <p:blipFill>
          <a:blip r:embed="rId3">
            <a:alphaModFix amt="85000"/>
          </a:blip>
          <a:srcRect t="-372" r="15526" b="16152"/>
          <a:stretch/>
        </p:blipFill>
        <p:spPr>
          <a:xfrm>
            <a:off x="0" y="0"/>
            <a:ext cx="7669763" cy="6208603"/>
          </a:xfrm>
          <a:prstGeom prst="rect">
            <a:avLst/>
          </a:prstGeom>
        </p:spPr>
      </p:pic>
      <p:sp>
        <p:nvSpPr>
          <p:cNvPr id="6" name="TextBox 5">
            <a:extLst>
              <a:ext uri="{FF2B5EF4-FFF2-40B4-BE49-F238E27FC236}">
                <a16:creationId xmlns:a16="http://schemas.microsoft.com/office/drawing/2014/main" id="{9E014567-E559-4F1E-D938-79E2D6380476}"/>
              </a:ext>
            </a:extLst>
          </p:cNvPr>
          <p:cNvSpPr txBox="1"/>
          <p:nvPr/>
        </p:nvSpPr>
        <p:spPr>
          <a:xfrm>
            <a:off x="8210938" y="237930"/>
            <a:ext cx="3247053" cy="830997"/>
          </a:xfrm>
          <a:prstGeom prst="rect">
            <a:avLst/>
          </a:prstGeom>
          <a:solidFill>
            <a:srgbClr val="0087CD"/>
          </a:solidFill>
        </p:spPr>
        <p:txBody>
          <a:bodyPr wrap="square" rtlCol="0">
            <a:spAutoFit/>
          </a:bodyPr>
          <a:lstStyle/>
          <a:p>
            <a:r>
              <a:rPr lang="en-US" sz="2400" dirty="0">
                <a:solidFill>
                  <a:schemeClr val="bg1"/>
                </a:solidFill>
              </a:rPr>
              <a:t>Harper’s Ferry 2019</a:t>
            </a:r>
          </a:p>
          <a:p>
            <a:r>
              <a:rPr lang="en-US" sz="2400" dirty="0">
                <a:solidFill>
                  <a:schemeClr val="bg1"/>
                </a:solidFill>
              </a:rPr>
              <a:t>CSX Train Derailment</a:t>
            </a:r>
          </a:p>
        </p:txBody>
      </p:sp>
      <p:pic>
        <p:nvPicPr>
          <p:cNvPr id="8" name="Picture 7" descr="A screenshot of a social media post&#10;&#10;Description automatically generated">
            <a:extLst>
              <a:ext uri="{FF2B5EF4-FFF2-40B4-BE49-F238E27FC236}">
                <a16:creationId xmlns:a16="http://schemas.microsoft.com/office/drawing/2014/main" id="{D1DED62D-E0E7-7716-8298-5B22A0824D68}"/>
              </a:ext>
            </a:extLst>
          </p:cNvPr>
          <p:cNvPicPr>
            <a:picLocks noChangeAspect="1"/>
          </p:cNvPicPr>
          <p:nvPr/>
        </p:nvPicPr>
        <p:blipFill>
          <a:blip r:embed="rId4"/>
          <a:stretch>
            <a:fillRect/>
          </a:stretch>
        </p:blipFill>
        <p:spPr>
          <a:xfrm>
            <a:off x="7780609" y="1068927"/>
            <a:ext cx="4107709" cy="5318956"/>
          </a:xfrm>
          <a:prstGeom prst="rect">
            <a:avLst/>
          </a:prstGeom>
        </p:spPr>
      </p:pic>
      <p:sp>
        <p:nvSpPr>
          <p:cNvPr id="3" name="Rectangle 2">
            <a:extLst>
              <a:ext uri="{FF2B5EF4-FFF2-40B4-BE49-F238E27FC236}">
                <a16:creationId xmlns:a16="http://schemas.microsoft.com/office/drawing/2014/main" id="{3A73A378-2D6C-5D65-47A8-E549F25C6E6C}"/>
              </a:ext>
            </a:extLst>
          </p:cNvPr>
          <p:cNvSpPr/>
          <p:nvPr/>
        </p:nvSpPr>
        <p:spPr>
          <a:xfrm>
            <a:off x="7273222" y="6402510"/>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982197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E4FDF2-CD48-B266-E1E5-1FA69EB2E12E}"/>
              </a:ext>
            </a:extLst>
          </p:cNvPr>
          <p:cNvSpPr>
            <a:spLocks noGrp="1"/>
          </p:cNvSpPr>
          <p:nvPr>
            <p:ph type="title"/>
          </p:nvPr>
        </p:nvSpPr>
        <p:spPr>
          <a:xfrm>
            <a:off x="1143195" y="88215"/>
            <a:ext cx="3620619" cy="832920"/>
          </a:xfrm>
        </p:spPr>
        <p:txBody>
          <a:bodyPr/>
          <a:lstStyle/>
          <a:p>
            <a:r>
              <a:rPr lang="en-US" dirty="0"/>
              <a:t>D</a:t>
            </a:r>
            <a:r>
              <a:rPr lang="en-US" dirty="0">
                <a:solidFill>
                  <a:schemeClr val="tx1"/>
                </a:solidFill>
              </a:rPr>
              <a:t>rought</a:t>
            </a:r>
          </a:p>
        </p:txBody>
      </p:sp>
      <p:grpSp>
        <p:nvGrpSpPr>
          <p:cNvPr id="9" name="Group 8">
            <a:extLst>
              <a:ext uri="{FF2B5EF4-FFF2-40B4-BE49-F238E27FC236}">
                <a16:creationId xmlns:a16="http://schemas.microsoft.com/office/drawing/2014/main" id="{3B822996-C9C0-C731-F625-B9AFD9DC8771}"/>
              </a:ext>
            </a:extLst>
          </p:cNvPr>
          <p:cNvGrpSpPr/>
          <p:nvPr/>
        </p:nvGrpSpPr>
        <p:grpSpPr>
          <a:xfrm>
            <a:off x="5171090" y="420414"/>
            <a:ext cx="6853437" cy="6188595"/>
            <a:chOff x="3707274" y="474128"/>
            <a:chExt cx="6960725" cy="6247633"/>
          </a:xfrm>
        </p:grpSpPr>
        <p:pic>
          <p:nvPicPr>
            <p:cNvPr id="15" name="Picture 14" descr="JansMap_PPoint_Clean_aboveLFalls.jpg"/>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707274" y="474128"/>
              <a:ext cx="6960725" cy="6247633"/>
            </a:xfrm>
            <a:prstGeom prst="rect">
              <a:avLst/>
            </a:prstGeom>
            <a:ln w="12700">
              <a:noFill/>
            </a:ln>
          </p:spPr>
        </p:pic>
        <p:grpSp>
          <p:nvGrpSpPr>
            <p:cNvPr id="3" name="Group 18"/>
            <p:cNvGrpSpPr/>
            <p:nvPr/>
          </p:nvGrpSpPr>
          <p:grpSpPr>
            <a:xfrm>
              <a:off x="6863164" y="3403478"/>
              <a:ext cx="2097501" cy="598266"/>
              <a:chOff x="5333998" y="3392054"/>
              <a:chExt cx="2097501" cy="598266"/>
            </a:xfrm>
          </p:grpSpPr>
          <p:sp>
            <p:nvSpPr>
              <p:cNvPr id="10" name="Oval 9"/>
              <p:cNvSpPr/>
              <p:nvPr/>
            </p:nvSpPr>
            <p:spPr>
              <a:xfrm rot="2014510">
                <a:off x="6902914" y="3392054"/>
                <a:ext cx="528585" cy="290014"/>
              </a:xfrm>
              <a:prstGeom prst="ellipse">
                <a:avLst/>
              </a:prstGeom>
              <a:noFill/>
              <a:ln w="19050">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F0"/>
                  </a:solidFill>
                </a:endParaRPr>
              </a:p>
            </p:txBody>
          </p:sp>
          <p:cxnSp>
            <p:nvCxnSpPr>
              <p:cNvPr id="13" name="Straight Arrow Connector 12"/>
              <p:cNvCxnSpPr/>
              <p:nvPr/>
            </p:nvCxnSpPr>
            <p:spPr>
              <a:xfrm flipV="1">
                <a:off x="6667500" y="3657600"/>
                <a:ext cx="381000" cy="114300"/>
              </a:xfrm>
              <a:prstGeom prst="straightConnector1">
                <a:avLst/>
              </a:prstGeom>
              <a:ln w="1905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333998" y="3467100"/>
                <a:ext cx="1333501" cy="523220"/>
              </a:xfrm>
              <a:prstGeom prst="rect">
                <a:avLst/>
              </a:prstGeom>
              <a:solidFill>
                <a:srgbClr val="FFFFCC">
                  <a:alpha val="59000"/>
                </a:srgbClr>
              </a:solidFill>
              <a:ln w="12700">
                <a:solidFill>
                  <a:srgbClr val="00B0F0"/>
                </a:solidFill>
              </a:ln>
            </p:spPr>
            <p:txBody>
              <a:bodyPr wrap="square" rtlCol="0">
                <a:spAutoFit/>
              </a:bodyPr>
              <a:lstStyle/>
              <a:p>
                <a:pPr algn="ctr"/>
                <a:r>
                  <a:rPr lang="en-US" sz="1400" b="1" dirty="0">
                    <a:solidFill>
                      <a:srgbClr val="0070C0"/>
                    </a:solidFill>
                  </a:rPr>
                  <a:t>Potomac River intakes</a:t>
                </a:r>
              </a:p>
            </p:txBody>
          </p:sp>
        </p:grpSp>
        <p:grpSp>
          <p:nvGrpSpPr>
            <p:cNvPr id="5" name="Group 24"/>
            <p:cNvGrpSpPr/>
            <p:nvPr/>
          </p:nvGrpSpPr>
          <p:grpSpPr>
            <a:xfrm>
              <a:off x="7910915" y="2279715"/>
              <a:ext cx="1333500" cy="791450"/>
              <a:chOff x="6568513" y="1981200"/>
              <a:chExt cx="1143000" cy="1084148"/>
            </a:xfrm>
          </p:grpSpPr>
          <p:sp>
            <p:nvSpPr>
              <p:cNvPr id="29" name="TextBox 28"/>
              <p:cNvSpPr txBox="1"/>
              <p:nvPr/>
            </p:nvSpPr>
            <p:spPr>
              <a:xfrm>
                <a:off x="6568513" y="1981200"/>
                <a:ext cx="1143000" cy="716720"/>
              </a:xfrm>
              <a:prstGeom prst="rect">
                <a:avLst/>
              </a:prstGeom>
              <a:solidFill>
                <a:srgbClr val="FFFFCC">
                  <a:alpha val="58824"/>
                </a:srgbClr>
              </a:solidFill>
              <a:ln w="12700">
                <a:solidFill>
                  <a:srgbClr val="00B0F0"/>
                </a:solidFill>
              </a:ln>
            </p:spPr>
            <p:txBody>
              <a:bodyPr wrap="square" rtlCol="0">
                <a:spAutoFit/>
              </a:bodyPr>
              <a:lstStyle/>
              <a:p>
                <a:pPr algn="ctr"/>
                <a:r>
                  <a:rPr lang="en-US" sz="1400" b="1" dirty="0">
                    <a:solidFill>
                      <a:srgbClr val="002060"/>
                    </a:solidFill>
                  </a:rPr>
                  <a:t>Little Seneca Reservoir</a:t>
                </a:r>
              </a:p>
            </p:txBody>
          </p:sp>
          <p:cxnSp>
            <p:nvCxnSpPr>
              <p:cNvPr id="34" name="Straight Arrow Connector 33"/>
              <p:cNvCxnSpPr>
                <a:cxnSpLocks/>
                <a:stCxn id="29" idx="2"/>
              </p:cNvCxnSpPr>
              <p:nvPr/>
            </p:nvCxnSpPr>
            <p:spPr>
              <a:xfrm>
                <a:off x="7140013" y="2697920"/>
                <a:ext cx="0" cy="367428"/>
              </a:xfrm>
              <a:prstGeom prst="straightConnector1">
                <a:avLst/>
              </a:prstGeom>
              <a:ln w="19050">
                <a:solidFill>
                  <a:srgbClr val="002060"/>
                </a:solidFill>
                <a:tailEnd type="arrow"/>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4793065" y="1468652"/>
              <a:ext cx="1841502" cy="1549728"/>
              <a:chOff x="3269065" y="1468651"/>
              <a:chExt cx="1841502" cy="1549728"/>
            </a:xfrm>
          </p:grpSpPr>
          <p:grpSp>
            <p:nvGrpSpPr>
              <p:cNvPr id="21" name="Group 20"/>
              <p:cNvGrpSpPr/>
              <p:nvPr/>
            </p:nvGrpSpPr>
            <p:grpSpPr>
              <a:xfrm>
                <a:off x="3269065" y="1468651"/>
                <a:ext cx="1841502" cy="1549728"/>
                <a:chOff x="3269065" y="1468651"/>
                <a:chExt cx="1841502" cy="1549728"/>
              </a:xfrm>
            </p:grpSpPr>
            <p:sp>
              <p:nvSpPr>
                <p:cNvPr id="30" name="TextBox 29"/>
                <p:cNvSpPr txBox="1"/>
                <p:nvPr/>
              </p:nvSpPr>
              <p:spPr>
                <a:xfrm>
                  <a:off x="3809999" y="2279715"/>
                  <a:ext cx="1167285" cy="738664"/>
                </a:xfrm>
                <a:prstGeom prst="rect">
                  <a:avLst/>
                </a:prstGeom>
                <a:solidFill>
                  <a:srgbClr val="FFFFCC">
                    <a:alpha val="58824"/>
                  </a:srgbClr>
                </a:solidFill>
                <a:ln w="12700">
                  <a:solidFill>
                    <a:schemeClr val="accent1"/>
                  </a:solidFill>
                </a:ln>
              </p:spPr>
              <p:txBody>
                <a:bodyPr wrap="square" rtlCol="0">
                  <a:spAutoFit/>
                </a:bodyPr>
                <a:lstStyle/>
                <a:p>
                  <a:pPr algn="ctr"/>
                  <a:r>
                    <a:rPr lang="en-US" sz="1400" b="1" dirty="0">
                      <a:solidFill>
                        <a:srgbClr val="002060"/>
                      </a:solidFill>
                    </a:rPr>
                    <a:t>Jennings Randolph Reservoir</a:t>
                  </a:r>
                </a:p>
              </p:txBody>
            </p:sp>
            <p:sp>
              <p:nvSpPr>
                <p:cNvPr id="31" name="TextBox 30"/>
                <p:cNvSpPr txBox="1"/>
                <p:nvPr/>
              </p:nvSpPr>
              <p:spPr>
                <a:xfrm>
                  <a:off x="3269065" y="1468651"/>
                  <a:ext cx="1841502" cy="307777"/>
                </a:xfrm>
                <a:prstGeom prst="rect">
                  <a:avLst/>
                </a:prstGeom>
                <a:solidFill>
                  <a:srgbClr val="FFFFCC">
                    <a:alpha val="58824"/>
                  </a:srgbClr>
                </a:solidFill>
                <a:ln w="12700">
                  <a:solidFill>
                    <a:schemeClr val="accent1"/>
                  </a:solidFill>
                </a:ln>
              </p:spPr>
              <p:txBody>
                <a:bodyPr wrap="square" rtlCol="0">
                  <a:spAutoFit/>
                </a:bodyPr>
                <a:lstStyle/>
                <a:p>
                  <a:pPr algn="ctr"/>
                  <a:r>
                    <a:rPr lang="en-US" sz="1400" b="1" dirty="0">
                      <a:solidFill>
                        <a:srgbClr val="002060"/>
                      </a:solidFill>
                    </a:rPr>
                    <a:t>Savage Reservoir </a:t>
                  </a:r>
                </a:p>
              </p:txBody>
            </p:sp>
            <p:cxnSp>
              <p:nvCxnSpPr>
                <p:cNvPr id="33" name="Straight Arrow Connector 32"/>
                <p:cNvCxnSpPr>
                  <a:cxnSpLocks/>
                  <a:stCxn id="31" idx="2"/>
                </p:cNvCxnSpPr>
                <p:nvPr/>
              </p:nvCxnSpPr>
              <p:spPr>
                <a:xfrm flipH="1">
                  <a:off x="3543300" y="1776428"/>
                  <a:ext cx="646516" cy="418185"/>
                </a:xfrm>
                <a:prstGeom prst="straightConnector1">
                  <a:avLst/>
                </a:prstGeom>
                <a:ln w="19050">
                  <a:solidFill>
                    <a:schemeClr val="accent5">
                      <a:lumMod val="75000"/>
                    </a:schemeClr>
                  </a:solidFill>
                  <a:tailEnd type="arrow"/>
                </a:ln>
              </p:spPr>
              <p:style>
                <a:lnRef idx="1">
                  <a:schemeClr val="accent1"/>
                </a:lnRef>
                <a:fillRef idx="0">
                  <a:schemeClr val="accent1"/>
                </a:fillRef>
                <a:effectRef idx="0">
                  <a:schemeClr val="accent1"/>
                </a:effectRef>
                <a:fontRef idx="minor">
                  <a:schemeClr val="tx1"/>
                </a:fontRef>
              </p:style>
            </p:cxnSp>
          </p:grpSp>
          <p:cxnSp>
            <p:nvCxnSpPr>
              <p:cNvPr id="35" name="Straight Arrow Connector 34"/>
              <p:cNvCxnSpPr>
                <a:cxnSpLocks/>
                <a:stCxn id="30" idx="1"/>
              </p:cNvCxnSpPr>
              <p:nvPr/>
            </p:nvCxnSpPr>
            <p:spPr>
              <a:xfrm flipH="1" flipV="1">
                <a:off x="3543300" y="2431992"/>
                <a:ext cx="266699" cy="217055"/>
              </a:xfrm>
              <a:prstGeom prst="straightConnector1">
                <a:avLst/>
              </a:prstGeom>
              <a:ln w="19050">
                <a:solidFill>
                  <a:schemeClr val="accent5">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32" name="TextBox 31">
              <a:extLst>
                <a:ext uri="{FF2B5EF4-FFF2-40B4-BE49-F238E27FC236}">
                  <a16:creationId xmlns:a16="http://schemas.microsoft.com/office/drawing/2014/main" id="{236938AC-791C-40D9-AD26-0B02F997EF7F}"/>
                </a:ext>
              </a:extLst>
            </p:cNvPr>
            <p:cNvSpPr txBox="1"/>
            <p:nvPr/>
          </p:nvSpPr>
          <p:spPr>
            <a:xfrm>
              <a:off x="4720421" y="3127677"/>
              <a:ext cx="1562100" cy="584775"/>
            </a:xfrm>
            <a:prstGeom prst="rect">
              <a:avLst/>
            </a:prstGeom>
            <a:noFill/>
            <a:ln w="12700">
              <a:noFill/>
            </a:ln>
          </p:spPr>
          <p:txBody>
            <a:bodyPr wrap="square" rtlCol="0">
              <a:spAutoFit/>
            </a:bodyPr>
            <a:lstStyle/>
            <a:p>
              <a:r>
                <a:rPr lang="en-US" sz="1600" dirty="0"/>
                <a:t>West </a:t>
              </a:r>
            </a:p>
            <a:p>
              <a:r>
                <a:rPr lang="en-US" sz="1600" dirty="0"/>
                <a:t>Virginia</a:t>
              </a:r>
            </a:p>
          </p:txBody>
        </p:sp>
        <p:sp>
          <p:nvSpPr>
            <p:cNvPr id="36" name="TextBox 35">
              <a:extLst>
                <a:ext uri="{FF2B5EF4-FFF2-40B4-BE49-F238E27FC236}">
                  <a16:creationId xmlns:a16="http://schemas.microsoft.com/office/drawing/2014/main" id="{0555E403-F229-4769-AB91-9F36120891D2}"/>
                </a:ext>
              </a:extLst>
            </p:cNvPr>
            <p:cNvSpPr txBox="1"/>
            <p:nvPr/>
          </p:nvSpPr>
          <p:spPr>
            <a:xfrm>
              <a:off x="7848600" y="1371600"/>
              <a:ext cx="1700200" cy="338554"/>
            </a:xfrm>
            <a:prstGeom prst="rect">
              <a:avLst/>
            </a:prstGeom>
            <a:noFill/>
            <a:ln w="12700">
              <a:noFill/>
            </a:ln>
          </p:spPr>
          <p:txBody>
            <a:bodyPr wrap="square" rtlCol="0">
              <a:spAutoFit/>
            </a:bodyPr>
            <a:lstStyle/>
            <a:p>
              <a:r>
                <a:rPr lang="en-US" sz="1600" dirty="0"/>
                <a:t>Pennsylvania</a:t>
              </a:r>
            </a:p>
          </p:txBody>
        </p:sp>
        <p:sp>
          <p:nvSpPr>
            <p:cNvPr id="37" name="TextBox 36">
              <a:extLst>
                <a:ext uri="{FF2B5EF4-FFF2-40B4-BE49-F238E27FC236}">
                  <a16:creationId xmlns:a16="http://schemas.microsoft.com/office/drawing/2014/main" id="{F40E9EEF-E24E-4D77-9433-70541506D73D}"/>
                </a:ext>
              </a:extLst>
            </p:cNvPr>
            <p:cNvSpPr txBox="1"/>
            <p:nvPr/>
          </p:nvSpPr>
          <p:spPr>
            <a:xfrm>
              <a:off x="8077200" y="1802368"/>
              <a:ext cx="1257300" cy="338554"/>
            </a:xfrm>
            <a:prstGeom prst="rect">
              <a:avLst/>
            </a:prstGeom>
            <a:noFill/>
            <a:ln w="12700">
              <a:noFill/>
            </a:ln>
          </p:spPr>
          <p:txBody>
            <a:bodyPr wrap="square" rtlCol="0">
              <a:spAutoFit/>
            </a:bodyPr>
            <a:lstStyle/>
            <a:p>
              <a:r>
                <a:rPr lang="en-US" sz="1600" dirty="0"/>
                <a:t>Maryland</a:t>
              </a:r>
            </a:p>
          </p:txBody>
        </p:sp>
        <p:sp>
          <p:nvSpPr>
            <p:cNvPr id="38" name="TextBox 37">
              <a:extLst>
                <a:ext uri="{FF2B5EF4-FFF2-40B4-BE49-F238E27FC236}">
                  <a16:creationId xmlns:a16="http://schemas.microsoft.com/office/drawing/2014/main" id="{542BCC9A-A3E3-4C73-9F16-6DB5DADB2A9A}"/>
                </a:ext>
              </a:extLst>
            </p:cNvPr>
            <p:cNvSpPr txBox="1"/>
            <p:nvPr/>
          </p:nvSpPr>
          <p:spPr>
            <a:xfrm>
              <a:off x="5067300" y="4476238"/>
              <a:ext cx="1066800" cy="338554"/>
            </a:xfrm>
            <a:prstGeom prst="rect">
              <a:avLst/>
            </a:prstGeom>
            <a:noFill/>
            <a:ln w="12700">
              <a:noFill/>
            </a:ln>
          </p:spPr>
          <p:txBody>
            <a:bodyPr wrap="square" rtlCol="0">
              <a:spAutoFit/>
            </a:bodyPr>
            <a:lstStyle/>
            <a:p>
              <a:r>
                <a:rPr lang="en-US" sz="1600" dirty="0"/>
                <a:t>Virginia</a:t>
              </a:r>
            </a:p>
          </p:txBody>
        </p:sp>
        <p:sp>
          <p:nvSpPr>
            <p:cNvPr id="39" name="TextBox 38">
              <a:extLst>
                <a:ext uri="{FF2B5EF4-FFF2-40B4-BE49-F238E27FC236}">
                  <a16:creationId xmlns:a16="http://schemas.microsoft.com/office/drawing/2014/main" id="{BCFA4F44-BA98-4471-9AE9-3BA3EDA0517E}"/>
                </a:ext>
              </a:extLst>
            </p:cNvPr>
            <p:cNvSpPr txBox="1"/>
            <p:nvPr/>
          </p:nvSpPr>
          <p:spPr>
            <a:xfrm>
              <a:off x="8739348" y="3480318"/>
              <a:ext cx="1885951" cy="738664"/>
            </a:xfrm>
            <a:prstGeom prst="rect">
              <a:avLst/>
            </a:prstGeom>
            <a:noFill/>
            <a:ln w="12700">
              <a:noFill/>
            </a:ln>
          </p:spPr>
          <p:txBody>
            <a:bodyPr wrap="square" rtlCol="0">
              <a:spAutoFit/>
            </a:bodyPr>
            <a:lstStyle/>
            <a:p>
              <a:pPr algn="ctr"/>
              <a:r>
                <a:rPr lang="en-US" sz="1400" b="1" dirty="0">
                  <a:solidFill>
                    <a:srgbClr val="996600"/>
                  </a:solidFill>
                </a:rPr>
                <a:t>District </a:t>
              </a:r>
            </a:p>
            <a:p>
              <a:pPr algn="ctr"/>
              <a:r>
                <a:rPr lang="en-US" sz="1400" b="1" dirty="0">
                  <a:solidFill>
                    <a:srgbClr val="996600"/>
                  </a:solidFill>
                </a:rPr>
                <a:t>of </a:t>
              </a:r>
            </a:p>
            <a:p>
              <a:pPr algn="ctr"/>
              <a:r>
                <a:rPr lang="en-US" sz="1400" b="1" dirty="0">
                  <a:solidFill>
                    <a:srgbClr val="996600"/>
                  </a:solidFill>
                </a:rPr>
                <a:t>Columbia</a:t>
              </a:r>
            </a:p>
          </p:txBody>
        </p:sp>
      </p:grpSp>
      <p:sp>
        <p:nvSpPr>
          <p:cNvPr id="28" name="TextBox 27">
            <a:extLst>
              <a:ext uri="{FF2B5EF4-FFF2-40B4-BE49-F238E27FC236}">
                <a16:creationId xmlns:a16="http://schemas.microsoft.com/office/drawing/2014/main" id="{9A5AD4F8-749A-6D89-5B9F-84F9DD5D38EA}"/>
              </a:ext>
            </a:extLst>
          </p:cNvPr>
          <p:cNvSpPr txBox="1"/>
          <p:nvPr/>
        </p:nvSpPr>
        <p:spPr>
          <a:xfrm>
            <a:off x="252211" y="1405540"/>
            <a:ext cx="4792613" cy="4370427"/>
          </a:xfrm>
          <a:prstGeom prst="rect">
            <a:avLst/>
          </a:prstGeom>
          <a:noFill/>
        </p:spPr>
        <p:txBody>
          <a:bodyPr wrap="square" rtlCol="0">
            <a:spAutoFit/>
          </a:bodyPr>
          <a:lstStyle/>
          <a:p>
            <a:r>
              <a:rPr lang="en-US" b="1" dirty="0">
                <a:latin typeface="+mj-lt"/>
                <a:ea typeface="Calibri" panose="020F0502020204030204" pitchFamily="34" charset="0"/>
                <a:cs typeface="Times New Roman" panose="02020603050405020304" pitchFamily="18" charset="0"/>
              </a:rPr>
              <a:t>2024-2025 Drought Watch</a:t>
            </a:r>
          </a:p>
          <a:p>
            <a:pPr marL="0" lvl="1" indent="-285750">
              <a:spcAft>
                <a:spcPts val="600"/>
              </a:spcAft>
              <a:buFont typeface="Arial" panose="020B0604020202020204" pitchFamily="34" charset="0"/>
              <a:buChar char="•"/>
            </a:pPr>
            <a:r>
              <a:rPr lang="en-US" dirty="0">
                <a:solidFill>
                  <a:schemeClr val="tx1"/>
                </a:solidFill>
                <a:latin typeface="+mj-lt"/>
                <a:ea typeface="Calibri" panose="020F0502020204030204" pitchFamily="34" charset="0"/>
                <a:cs typeface="Times New Roman" panose="02020603050405020304" pitchFamily="18" charset="0"/>
              </a:rPr>
              <a:t>Moderate to Severe Drought </a:t>
            </a:r>
          </a:p>
          <a:p>
            <a:pPr marL="0" lvl="1" indent="-285750">
              <a:spcAft>
                <a:spcPts val="600"/>
              </a:spcAft>
              <a:buFont typeface="Arial" panose="020B0604020202020204" pitchFamily="34" charset="0"/>
              <a:buChar char="•"/>
            </a:pPr>
            <a:r>
              <a:rPr lang="en-US" dirty="0">
                <a:solidFill>
                  <a:schemeClr val="tx1"/>
                </a:solidFill>
                <a:latin typeface="+mj-lt"/>
                <a:ea typeface="Calibri" panose="020F0502020204030204" pitchFamily="34" charset="0"/>
                <a:cs typeface="Times New Roman" panose="02020603050405020304" pitchFamily="18" charset="0"/>
              </a:rPr>
              <a:t>38-day period with no precipitation in 2024 (longest on record) </a:t>
            </a:r>
          </a:p>
          <a:p>
            <a:pPr marL="0" lvl="1" indent="-285750">
              <a:spcAft>
                <a:spcPts val="600"/>
              </a:spcAft>
              <a:buFont typeface="Arial" panose="020B0604020202020204" pitchFamily="34" charset="0"/>
              <a:buChar char="•"/>
            </a:pPr>
            <a:r>
              <a:rPr lang="en-US" dirty="0">
                <a:latin typeface="+mj-lt"/>
                <a:ea typeface="Calibri" panose="020F0502020204030204" pitchFamily="34" charset="0"/>
                <a:cs typeface="Times New Roman" panose="02020603050405020304" pitchFamily="18" charset="0"/>
              </a:rPr>
              <a:t>Lasted nearly one year</a:t>
            </a:r>
            <a:endParaRPr lang="en-US" dirty="0">
              <a:solidFill>
                <a:schemeClr val="tx1"/>
              </a:solidFill>
              <a:latin typeface="+mj-lt"/>
              <a:ea typeface="Calibri" panose="020F0502020204030204" pitchFamily="34" charset="0"/>
              <a:cs typeface="Times New Roman" panose="02020603050405020304" pitchFamily="18" charset="0"/>
            </a:endParaRPr>
          </a:p>
          <a:p>
            <a:endParaRPr lang="en-US" b="1" dirty="0"/>
          </a:p>
          <a:p>
            <a:r>
              <a:rPr lang="en-US" b="1" dirty="0"/>
              <a:t>CO-OP Reservoirs:</a:t>
            </a:r>
          </a:p>
          <a:p>
            <a:pPr marL="285750" indent="-285750">
              <a:spcAft>
                <a:spcPts val="600"/>
              </a:spcAft>
              <a:buFont typeface="Arial" panose="020B0604020202020204" pitchFamily="34" charset="0"/>
              <a:buChar char="•"/>
            </a:pPr>
            <a:r>
              <a:rPr lang="en-US" dirty="0"/>
              <a:t>Jennings Randolph Reservoir (USACE) </a:t>
            </a:r>
          </a:p>
          <a:p>
            <a:pPr marL="285750" indent="-285750">
              <a:spcAft>
                <a:spcPts val="600"/>
              </a:spcAft>
              <a:buFont typeface="Arial" panose="020B0604020202020204" pitchFamily="34" charset="0"/>
              <a:buChar char="•"/>
            </a:pPr>
            <a:r>
              <a:rPr lang="en-US" dirty="0"/>
              <a:t>Savage Reservoir (releases by USACE)</a:t>
            </a:r>
          </a:p>
          <a:p>
            <a:pPr marL="285750" indent="-285750">
              <a:spcAft>
                <a:spcPts val="600"/>
              </a:spcAft>
              <a:buFont typeface="Arial" panose="020B0604020202020204" pitchFamily="34" charset="0"/>
              <a:buChar char="•"/>
            </a:pPr>
            <a:r>
              <a:rPr lang="en-US" dirty="0"/>
              <a:t>Little Seneca Reservoir (WSSC)</a:t>
            </a:r>
          </a:p>
          <a:p>
            <a:pPr>
              <a:spcAft>
                <a:spcPts val="600"/>
              </a:spcAft>
            </a:pPr>
            <a:endParaRPr lang="en-US" sz="900" dirty="0"/>
          </a:p>
          <a:p>
            <a:r>
              <a:rPr lang="en-US" b="1" dirty="0">
                <a:solidFill>
                  <a:srgbClr val="002060"/>
                </a:solidFill>
                <a:latin typeface="+mj-lt"/>
              </a:rPr>
              <a:t>Travel-time from Jennings Randolph </a:t>
            </a:r>
          </a:p>
          <a:p>
            <a:r>
              <a:rPr lang="en-US" b="1" dirty="0">
                <a:solidFill>
                  <a:srgbClr val="002060"/>
                </a:solidFill>
                <a:latin typeface="+mj-lt"/>
              </a:rPr>
              <a:t>Reservoir to the DC area is 7-9 days</a:t>
            </a:r>
          </a:p>
          <a:p>
            <a:pPr>
              <a:spcAft>
                <a:spcPts val="600"/>
              </a:spcAft>
            </a:pPr>
            <a:endParaRPr lang="en-US" dirty="0"/>
          </a:p>
        </p:txBody>
      </p:sp>
      <p:sp>
        <p:nvSpPr>
          <p:cNvPr id="7" name="Rectangle 6">
            <a:extLst>
              <a:ext uri="{FF2B5EF4-FFF2-40B4-BE49-F238E27FC236}">
                <a16:creationId xmlns:a16="http://schemas.microsoft.com/office/drawing/2014/main" id="{B53B1230-EEAF-29E5-E697-A751676F97BB}"/>
              </a:ext>
            </a:extLst>
          </p:cNvPr>
          <p:cNvSpPr/>
          <p:nvPr/>
        </p:nvSpPr>
        <p:spPr>
          <a:xfrm>
            <a:off x="7879496" y="6598079"/>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743768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EB16708-3F92-FF97-0FE2-D2D36C10B193}"/>
              </a:ext>
            </a:extLst>
          </p:cNvPr>
          <p:cNvSpPr>
            <a:spLocks noGrp="1"/>
          </p:cNvSpPr>
          <p:nvPr>
            <p:ph sz="quarter" idx="15"/>
          </p:nvPr>
        </p:nvSpPr>
        <p:spPr>
          <a:xfrm>
            <a:off x="247242" y="1339334"/>
            <a:ext cx="11298953" cy="5600700"/>
          </a:xfrm>
        </p:spPr>
        <p:txBody>
          <a:bodyPr/>
          <a:lstStyle/>
          <a:p>
            <a:pPr marR="0" lvl="0">
              <a:lnSpc>
                <a:spcPct val="107000"/>
              </a:lnSpc>
              <a:spcBef>
                <a:spcPts val="0"/>
              </a:spcBef>
              <a:spcAft>
                <a:spcPts val="1200"/>
              </a:spcAft>
              <a:tabLst>
                <a:tab pos="457200" algn="l"/>
              </a:tabLst>
            </a:pPr>
            <a:r>
              <a:rPr lang="en-US" sz="2000" dirty="0">
                <a:solidFill>
                  <a:schemeClr val="tx1"/>
                </a:solidFill>
                <a:effectLst/>
                <a:latin typeface="+mn-lt"/>
                <a:ea typeface="Calibri" panose="020F0502020204030204" pitchFamily="34" charset="0"/>
                <a:cs typeface="Times New Roman" panose="02020603050405020304" pitchFamily="18" charset="0"/>
              </a:rPr>
              <a:t>Within </a:t>
            </a:r>
            <a:r>
              <a:rPr lang="en-US" sz="2000" dirty="0">
                <a:solidFill>
                  <a:schemeClr val="tx1"/>
                </a:solidFill>
                <a:latin typeface="+mn-lt"/>
                <a:ea typeface="Calibri" panose="020F0502020204030204" pitchFamily="34" charset="0"/>
                <a:cs typeface="Times New Roman" panose="02020603050405020304" pitchFamily="18" charset="0"/>
              </a:rPr>
              <a:t>this study</a:t>
            </a:r>
            <a:r>
              <a:rPr lang="en-US" sz="2000" dirty="0">
                <a:solidFill>
                  <a:schemeClr val="tx1"/>
                </a:solidFill>
                <a:effectLst/>
                <a:latin typeface="+mn-lt"/>
                <a:ea typeface="Calibri" panose="020F0502020204030204" pitchFamily="34" charset="0"/>
                <a:cs typeface="Times New Roman" panose="02020603050405020304" pitchFamily="18" charset="0"/>
              </a:rPr>
              <a:t>, there are </a:t>
            </a:r>
            <a:r>
              <a:rPr lang="en-US" sz="2000" b="1" dirty="0">
                <a:solidFill>
                  <a:srgbClr val="0070C0"/>
                </a:solidFill>
                <a:effectLst/>
                <a:latin typeface="+mn-lt"/>
                <a:ea typeface="Calibri" panose="020F0502020204030204" pitchFamily="34" charset="0"/>
                <a:cs typeface="Times New Roman" panose="02020603050405020304" pitchFamily="18" charset="0"/>
              </a:rPr>
              <a:t>opportunities</a:t>
            </a:r>
            <a:r>
              <a:rPr lang="en-US" sz="2000" dirty="0">
                <a:solidFill>
                  <a:schemeClr val="tx1"/>
                </a:solidFill>
                <a:effectLst/>
                <a:latin typeface="+mn-lt"/>
                <a:ea typeface="Calibri" panose="020F0502020204030204" pitchFamily="34" charset="0"/>
                <a:cs typeface="Times New Roman" panose="02020603050405020304" pitchFamily="18" charset="0"/>
              </a:rPr>
              <a:t> to:</a:t>
            </a:r>
          </a:p>
          <a:p>
            <a:pPr marL="457200" marR="0" lvl="0" indent="-457200">
              <a:lnSpc>
                <a:spcPct val="115000"/>
              </a:lnSpc>
              <a:spcAft>
                <a:spcPts val="600"/>
              </a:spcAft>
              <a:buFont typeface="+mj-lt"/>
              <a:buAutoNum type="arabicPeriod"/>
            </a:pPr>
            <a:r>
              <a:rPr lang="en-US" sz="2000" b="1" dirty="0">
                <a:solidFill>
                  <a:schemeClr val="tx1"/>
                </a:solidFill>
                <a:effectLst/>
                <a:latin typeface="+mn-lt"/>
                <a:ea typeface="Times New Roman" panose="02020603050405020304" pitchFamily="18" charset="0"/>
                <a:cs typeface="Times New Roman" panose="02020603050405020304" pitchFamily="18" charset="0"/>
              </a:rPr>
              <a:t>Decrease water supply dependance </a:t>
            </a:r>
            <a:r>
              <a:rPr lang="en-US" sz="2000" dirty="0">
                <a:solidFill>
                  <a:schemeClr val="tx1"/>
                </a:solidFill>
                <a:effectLst/>
                <a:latin typeface="+mn-lt"/>
                <a:ea typeface="Times New Roman" panose="02020603050405020304" pitchFamily="18" charset="0"/>
                <a:cs typeface="Times New Roman" panose="02020603050405020304" pitchFamily="18" charset="0"/>
              </a:rPr>
              <a:t>on the Potomac River during contamination and drought events</a:t>
            </a:r>
          </a:p>
          <a:p>
            <a:pPr marL="457200" marR="0" lvl="0" indent="-457200">
              <a:lnSpc>
                <a:spcPct val="115000"/>
              </a:lnSpc>
              <a:spcAft>
                <a:spcPts val="600"/>
              </a:spcAft>
              <a:buFont typeface="+mj-lt"/>
              <a:buAutoNum type="arabicPeriod"/>
            </a:pPr>
            <a:r>
              <a:rPr lang="en-US" sz="2000" b="1" dirty="0">
                <a:solidFill>
                  <a:schemeClr val="tx1"/>
                </a:solidFill>
                <a:effectLst/>
                <a:latin typeface="+mn-lt"/>
                <a:ea typeface="Times New Roman" panose="02020603050405020304" pitchFamily="18" charset="0"/>
                <a:cs typeface="Times New Roman" panose="02020603050405020304" pitchFamily="18" charset="0"/>
              </a:rPr>
              <a:t>Improve the ability of water suppliers to respond </a:t>
            </a:r>
            <a:r>
              <a:rPr lang="en-US" sz="2000" dirty="0">
                <a:solidFill>
                  <a:schemeClr val="tx1"/>
                </a:solidFill>
                <a:effectLst/>
                <a:latin typeface="+mn-lt"/>
                <a:ea typeface="Times New Roman" panose="02020603050405020304" pitchFamily="18" charset="0"/>
                <a:cs typeface="Times New Roman" panose="02020603050405020304" pitchFamily="18" charset="0"/>
              </a:rPr>
              <a:t>to spills and drought</a:t>
            </a:r>
          </a:p>
          <a:p>
            <a:pPr marL="457200" marR="0" lvl="0" indent="-457200">
              <a:lnSpc>
                <a:spcPct val="115000"/>
              </a:lnSpc>
              <a:spcAft>
                <a:spcPts val="600"/>
              </a:spcAft>
              <a:buFont typeface="+mj-lt"/>
              <a:buAutoNum type="arabicPeriod"/>
            </a:pPr>
            <a:r>
              <a:rPr lang="en-US" sz="2000" b="1" dirty="0">
                <a:solidFill>
                  <a:schemeClr val="tx1"/>
                </a:solidFill>
                <a:effectLst/>
                <a:latin typeface="+mn-lt"/>
                <a:ea typeface="Times New Roman" panose="02020603050405020304" pitchFamily="18" charset="0"/>
                <a:cs typeface="Times New Roman" panose="02020603050405020304" pitchFamily="18" charset="0"/>
              </a:rPr>
              <a:t>Incorporate infrastructure improvements </a:t>
            </a:r>
            <a:r>
              <a:rPr lang="en-US" sz="2000" dirty="0">
                <a:solidFill>
                  <a:schemeClr val="tx1"/>
                </a:solidFill>
                <a:effectLst/>
                <a:latin typeface="+mn-lt"/>
                <a:ea typeface="Times New Roman" panose="02020603050405020304" pitchFamily="18" charset="0"/>
                <a:cs typeface="Times New Roman" panose="02020603050405020304" pitchFamily="18" charset="0"/>
              </a:rPr>
              <a:t>(modernize, interconnect, create redundancy, increase system flexibility for future expansion) into water supply systems</a:t>
            </a:r>
          </a:p>
          <a:p>
            <a:pPr marL="457200" marR="0" lvl="0" indent="-457200">
              <a:lnSpc>
                <a:spcPct val="115000"/>
              </a:lnSpc>
              <a:spcAft>
                <a:spcPts val="600"/>
              </a:spcAft>
              <a:buFont typeface="+mj-lt"/>
              <a:buAutoNum type="arabicPeriod"/>
            </a:pPr>
            <a:r>
              <a:rPr lang="en-US" sz="2000" dirty="0">
                <a:solidFill>
                  <a:schemeClr val="tx1"/>
                </a:solidFill>
                <a:effectLst/>
                <a:latin typeface="+mn-lt"/>
                <a:ea typeface="Times New Roman" panose="02020603050405020304" pitchFamily="18" charset="0"/>
                <a:cs typeface="Times New Roman" panose="02020603050405020304" pitchFamily="18" charset="0"/>
              </a:rPr>
              <a:t>Increase water supply system </a:t>
            </a:r>
            <a:r>
              <a:rPr lang="en-US" sz="2000" b="1" dirty="0">
                <a:solidFill>
                  <a:schemeClr val="tx1"/>
                </a:solidFill>
                <a:effectLst/>
                <a:latin typeface="+mn-lt"/>
                <a:ea typeface="Times New Roman" panose="02020603050405020304" pitchFamily="18" charset="0"/>
                <a:cs typeface="Times New Roman" panose="02020603050405020304" pitchFamily="18" charset="0"/>
              </a:rPr>
              <a:t>resilience to multiple types of disruption</a:t>
            </a:r>
          </a:p>
          <a:p>
            <a:pPr marL="457200" marR="0" lvl="0" indent="-457200">
              <a:lnSpc>
                <a:spcPct val="115000"/>
              </a:lnSpc>
              <a:spcAft>
                <a:spcPts val="600"/>
              </a:spcAft>
              <a:buFont typeface="+mj-lt"/>
              <a:buAutoNum type="arabicPeriod"/>
            </a:pPr>
            <a:r>
              <a:rPr lang="en-US" sz="2000" dirty="0">
                <a:solidFill>
                  <a:schemeClr val="tx1"/>
                </a:solidFill>
                <a:effectLst/>
                <a:latin typeface="+mn-lt"/>
                <a:ea typeface="Times New Roman" panose="02020603050405020304" pitchFamily="18" charset="0"/>
                <a:cs typeface="Times New Roman" panose="02020603050405020304" pitchFamily="18" charset="0"/>
              </a:rPr>
              <a:t>Improve </a:t>
            </a:r>
            <a:r>
              <a:rPr lang="en-US" sz="2000" b="1" dirty="0">
                <a:solidFill>
                  <a:schemeClr val="tx1"/>
                </a:solidFill>
                <a:effectLst/>
                <a:latin typeface="+mn-lt"/>
                <a:ea typeface="Times New Roman" panose="02020603050405020304" pitchFamily="18" charset="0"/>
                <a:cs typeface="Times New Roman" panose="02020603050405020304" pitchFamily="18" charset="0"/>
              </a:rPr>
              <a:t>public understanding </a:t>
            </a:r>
            <a:r>
              <a:rPr lang="en-US" sz="2000" dirty="0">
                <a:solidFill>
                  <a:schemeClr val="tx1"/>
                </a:solidFill>
                <a:effectLst/>
                <a:latin typeface="+mn-lt"/>
                <a:ea typeface="Times New Roman" panose="02020603050405020304" pitchFamily="18" charset="0"/>
                <a:cs typeface="Times New Roman" panose="02020603050405020304" pitchFamily="18" charset="0"/>
              </a:rPr>
              <a:t>of water supply disruption and responses (e.g., demand reduction, prioritization of water uses)</a:t>
            </a:r>
          </a:p>
          <a:p>
            <a:pPr marL="457200" marR="0" lvl="0" indent="-457200">
              <a:lnSpc>
                <a:spcPct val="115000"/>
              </a:lnSpc>
              <a:spcAft>
                <a:spcPts val="600"/>
              </a:spcAft>
              <a:buFont typeface="+mj-lt"/>
              <a:buAutoNum type="arabicPeriod"/>
            </a:pPr>
            <a:r>
              <a:rPr lang="en-US" sz="2000" dirty="0">
                <a:solidFill>
                  <a:schemeClr val="tx1"/>
                </a:solidFill>
                <a:effectLst/>
                <a:latin typeface="+mn-lt"/>
                <a:ea typeface="Times New Roman" panose="02020603050405020304" pitchFamily="18" charset="0"/>
                <a:cs typeface="Times New Roman" panose="02020603050405020304" pitchFamily="18" charset="0"/>
              </a:rPr>
              <a:t>Increase the resilience of water supply dependent </a:t>
            </a:r>
            <a:r>
              <a:rPr lang="en-US" sz="2000" b="1" dirty="0">
                <a:solidFill>
                  <a:schemeClr val="tx1"/>
                </a:solidFill>
                <a:effectLst/>
                <a:latin typeface="+mn-lt"/>
                <a:ea typeface="Times New Roman" panose="02020603050405020304" pitchFamily="18" charset="0"/>
                <a:cs typeface="Times New Roman" panose="02020603050405020304" pitchFamily="18" charset="0"/>
              </a:rPr>
              <a:t>national security and critical infrastructure</a:t>
            </a:r>
          </a:p>
          <a:p>
            <a:pPr marR="0" lvl="0">
              <a:lnSpc>
                <a:spcPct val="107000"/>
              </a:lnSpc>
              <a:spcBef>
                <a:spcPts val="0"/>
              </a:spcBef>
              <a:spcAft>
                <a:spcPts val="1200"/>
              </a:spcAft>
              <a:tabLst>
                <a:tab pos="457200" algn="l"/>
              </a:tabLst>
            </a:pPr>
            <a:endParaRPr lang="en-US" sz="1600" dirty="0">
              <a:solidFill>
                <a:schemeClr val="tx1"/>
              </a:solidFill>
              <a:effectLst/>
              <a:latin typeface="+mj-lt"/>
              <a:ea typeface="Calibri" panose="020F0502020204030204" pitchFamily="34" charset="0"/>
              <a:cs typeface="Times New Roman" panose="02020603050405020304" pitchFamily="18" charset="0"/>
            </a:endParaRPr>
          </a:p>
          <a:p>
            <a:endParaRPr lang="en-US" sz="1600" dirty="0">
              <a:solidFill>
                <a:schemeClr val="tx1"/>
              </a:solidFill>
              <a:latin typeface="+mj-lt"/>
            </a:endParaRPr>
          </a:p>
        </p:txBody>
      </p:sp>
      <p:sp>
        <p:nvSpPr>
          <p:cNvPr id="3" name="Title 2">
            <a:extLst>
              <a:ext uri="{FF2B5EF4-FFF2-40B4-BE49-F238E27FC236}">
                <a16:creationId xmlns:a16="http://schemas.microsoft.com/office/drawing/2014/main" id="{0D3C2D10-3491-43C7-3183-DE59CE6B5F3C}"/>
              </a:ext>
            </a:extLst>
          </p:cNvPr>
          <p:cNvSpPr>
            <a:spLocks noGrp="1"/>
          </p:cNvSpPr>
          <p:nvPr>
            <p:ph type="title"/>
          </p:nvPr>
        </p:nvSpPr>
        <p:spPr>
          <a:xfrm>
            <a:off x="1159381" y="209368"/>
            <a:ext cx="10386814" cy="832920"/>
          </a:xfrm>
        </p:spPr>
        <p:txBody>
          <a:bodyPr/>
          <a:lstStyle/>
          <a:p>
            <a:r>
              <a:rPr lang="en-US" dirty="0">
                <a:solidFill>
                  <a:schemeClr val="tx1"/>
                </a:solidFill>
              </a:rPr>
              <a:t>Opportunities</a:t>
            </a:r>
          </a:p>
        </p:txBody>
      </p:sp>
      <p:sp>
        <p:nvSpPr>
          <p:cNvPr id="4" name="Rectangle 3">
            <a:extLst>
              <a:ext uri="{FF2B5EF4-FFF2-40B4-BE49-F238E27FC236}">
                <a16:creationId xmlns:a16="http://schemas.microsoft.com/office/drawing/2014/main" id="{6E1602EA-E85F-59FD-BBEA-9B0695C9CE70}"/>
              </a:ext>
            </a:extLst>
          </p:cNvPr>
          <p:cNvSpPr/>
          <p:nvPr/>
        </p:nvSpPr>
        <p:spPr>
          <a:xfrm>
            <a:off x="7651174"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274517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65AEA6-18ED-61F3-6FBF-5FCE4417A43C}"/>
              </a:ext>
            </a:extLst>
          </p:cNvPr>
          <p:cNvSpPr>
            <a:spLocks noGrp="1"/>
          </p:cNvSpPr>
          <p:nvPr>
            <p:ph sz="quarter" idx="15"/>
          </p:nvPr>
        </p:nvSpPr>
        <p:spPr>
          <a:xfrm>
            <a:off x="151570" y="917155"/>
            <a:ext cx="5585842" cy="2603428"/>
          </a:xfrm>
        </p:spPr>
        <p:txBody>
          <a:bodyPr/>
          <a:lstStyle/>
          <a:p>
            <a:pPr>
              <a:lnSpc>
                <a:spcPct val="107000"/>
              </a:lnSpc>
              <a:spcAft>
                <a:spcPts val="600"/>
              </a:spcAft>
              <a:tabLst>
                <a:tab pos="457200" algn="l"/>
              </a:tabLst>
            </a:pPr>
            <a:r>
              <a:rPr lang="en-US" sz="1800" b="1" dirty="0">
                <a:solidFill>
                  <a:srgbClr val="0070C0"/>
                </a:solidFill>
                <a:latin typeface="+mj-lt"/>
              </a:rPr>
              <a:t>WATER DEMAND &amp; AVAILABILITY</a:t>
            </a:r>
          </a:p>
          <a:p>
            <a:pPr marL="285750" indent="-285750">
              <a:lnSpc>
                <a:spcPct val="107000"/>
              </a:lnSpc>
              <a:spcAft>
                <a:spcPts val="1200"/>
              </a:spcAft>
              <a:buFont typeface="Arial" panose="020B0604020202020204" pitchFamily="34" charset="0"/>
              <a:buChar char="•"/>
              <a:tabLst>
                <a:tab pos="457200" algn="l"/>
              </a:tabLst>
            </a:pPr>
            <a:r>
              <a:rPr lang="en-US" sz="1600" dirty="0">
                <a:solidFill>
                  <a:schemeClr val="tx1"/>
                </a:solidFill>
                <a:latin typeface="+mn-lt"/>
                <a:ea typeface="Aptos" panose="020B0004020202020204" pitchFamily="34" charset="0"/>
              </a:rPr>
              <a:t>Water demand averaged </a:t>
            </a:r>
            <a:r>
              <a:rPr lang="en-US" sz="1600" b="1" dirty="0">
                <a:solidFill>
                  <a:schemeClr val="tx1"/>
                </a:solidFill>
                <a:latin typeface="+mn-lt"/>
                <a:ea typeface="Aptos" panose="020B0004020202020204" pitchFamily="34" charset="0"/>
              </a:rPr>
              <a:t>463 million gallons per day (MGD) </a:t>
            </a:r>
            <a:r>
              <a:rPr lang="en-US" sz="1600" dirty="0">
                <a:solidFill>
                  <a:schemeClr val="tx1"/>
                </a:solidFill>
                <a:latin typeface="+mn-lt"/>
                <a:ea typeface="Aptos" panose="020B0004020202020204" pitchFamily="34" charset="0"/>
              </a:rPr>
              <a:t>for the WMA and </a:t>
            </a:r>
            <a:r>
              <a:rPr lang="en-US" sz="1600" b="1" dirty="0">
                <a:solidFill>
                  <a:schemeClr val="tx1"/>
                </a:solidFill>
                <a:latin typeface="+mn-lt"/>
                <a:ea typeface="Aptos" panose="020B0004020202020204" pitchFamily="34" charset="0"/>
              </a:rPr>
              <a:t>431 MGD for the CO-OP </a:t>
            </a:r>
            <a:r>
              <a:rPr lang="en-US" sz="1600" dirty="0">
                <a:solidFill>
                  <a:schemeClr val="tx1"/>
                </a:solidFill>
                <a:latin typeface="+mn-lt"/>
                <a:ea typeface="Aptos" panose="020B0004020202020204" pitchFamily="34" charset="0"/>
              </a:rPr>
              <a:t>suppliers during the most recent period of data availability (2018-2023). </a:t>
            </a:r>
            <a:endParaRPr lang="en-US" sz="1600" dirty="0">
              <a:solidFill>
                <a:schemeClr val="tx1"/>
              </a:solidFill>
              <a:latin typeface="+mn-lt"/>
              <a:ea typeface="Calibri" panose="020F0502020204030204" pitchFamily="34" charset="0"/>
              <a:cs typeface="Times New Roman" panose="02020603050405020304" pitchFamily="18" charset="0"/>
            </a:endParaRPr>
          </a:p>
          <a:p>
            <a:pPr marL="285750" marR="0" lvl="0" indent="-285750">
              <a:lnSpc>
                <a:spcPct val="107000"/>
              </a:lnSpc>
              <a:spcBef>
                <a:spcPts val="0"/>
              </a:spcBef>
              <a:spcAft>
                <a:spcPts val="1200"/>
              </a:spcAft>
              <a:buFont typeface="Arial" panose="020B0604020202020204" pitchFamily="34" charset="0"/>
              <a:buChar char="•"/>
              <a:tabLst>
                <a:tab pos="457200" algn="l"/>
              </a:tabLst>
            </a:pPr>
            <a:r>
              <a:rPr lang="en-US" sz="1600" dirty="0">
                <a:solidFill>
                  <a:schemeClr val="tx1"/>
                </a:solidFill>
                <a:effectLst/>
                <a:latin typeface="+mn-lt"/>
                <a:ea typeface="Aptos" panose="020B0004020202020204" pitchFamily="34" charset="0"/>
              </a:rPr>
              <a:t>There is a lot of uncertainty regarding water demand forecasting.  </a:t>
            </a:r>
          </a:p>
          <a:p>
            <a:pPr marL="285750" indent="-285750">
              <a:lnSpc>
                <a:spcPct val="107000"/>
              </a:lnSpc>
              <a:spcAft>
                <a:spcPts val="1200"/>
              </a:spcAft>
              <a:buFont typeface="Arial" panose="020B0604020202020204" pitchFamily="34" charset="0"/>
              <a:buChar char="•"/>
              <a:tabLst>
                <a:tab pos="457200" algn="l"/>
              </a:tabLst>
            </a:pPr>
            <a:r>
              <a:rPr lang="en-US" sz="1600" b="1" dirty="0">
                <a:solidFill>
                  <a:schemeClr val="tx1"/>
                </a:solidFill>
                <a:latin typeface="+mn-lt"/>
                <a:ea typeface="Aptos" panose="020B0004020202020204" pitchFamily="34" charset="0"/>
              </a:rPr>
              <a:t>Forecasts indicate water demand will increase with increased population growth</a:t>
            </a:r>
            <a:r>
              <a:rPr lang="en-US" sz="1600" dirty="0">
                <a:solidFill>
                  <a:schemeClr val="tx1"/>
                </a:solidFill>
                <a:latin typeface="+mn-lt"/>
                <a:ea typeface="Aptos" panose="020B0004020202020204" pitchFamily="34" charset="0"/>
              </a:rPr>
              <a:t>. </a:t>
            </a:r>
            <a:r>
              <a:rPr lang="en-US" sz="1600" dirty="0">
                <a:solidFill>
                  <a:schemeClr val="tx1"/>
                </a:solidFill>
                <a:latin typeface="+mn-lt"/>
                <a:ea typeface="Calibri" panose="020F0502020204030204" pitchFamily="34" charset="0"/>
                <a:cs typeface="Times New Roman" panose="02020603050405020304" pitchFamily="18" charset="0"/>
              </a:rPr>
              <a:t>Population for the WMA is forecast to increase by </a:t>
            </a:r>
            <a:r>
              <a:rPr lang="en-US" sz="1600" dirty="0">
                <a:solidFill>
                  <a:schemeClr val="tx1"/>
                </a:solidFill>
                <a:ea typeface="Calibri" panose="020F0502020204030204" pitchFamily="34" charset="0"/>
                <a:cs typeface="Times New Roman" panose="02020603050405020304" pitchFamily="18" charset="0"/>
              </a:rPr>
              <a:t>20</a:t>
            </a:r>
            <a:r>
              <a:rPr lang="en-US" sz="1600" dirty="0">
                <a:solidFill>
                  <a:schemeClr val="tx1"/>
                </a:solidFill>
                <a:latin typeface="+mn-lt"/>
                <a:ea typeface="Calibri" panose="020F0502020204030204" pitchFamily="34" charset="0"/>
                <a:cs typeface="Times New Roman" panose="02020603050405020304" pitchFamily="18" charset="0"/>
              </a:rPr>
              <a:t>% by 2050, with water demand to increase similarly (17%).</a:t>
            </a:r>
            <a:r>
              <a:rPr lang="en-US" sz="1600" dirty="0">
                <a:solidFill>
                  <a:schemeClr val="tx1"/>
                </a:solidFill>
                <a:latin typeface="+mn-lt"/>
                <a:ea typeface="Aptos" panose="020B0004020202020204" pitchFamily="34" charset="0"/>
              </a:rPr>
              <a:t> </a:t>
            </a:r>
          </a:p>
          <a:p>
            <a:pPr marL="285750" indent="-285750">
              <a:spcAft>
                <a:spcPts val="1200"/>
              </a:spcAft>
              <a:buFont typeface="Arial" panose="020B0604020202020204" pitchFamily="34" charset="0"/>
              <a:buChar char="•"/>
            </a:pPr>
            <a:r>
              <a:rPr lang="en-US" sz="1600" dirty="0">
                <a:solidFill>
                  <a:schemeClr val="tx1"/>
                </a:solidFill>
              </a:rPr>
              <a:t>Mean </a:t>
            </a:r>
            <a:r>
              <a:rPr lang="en-US" sz="1600" b="1" dirty="0">
                <a:solidFill>
                  <a:schemeClr val="tx1"/>
                </a:solidFill>
              </a:rPr>
              <a:t>precipitation</a:t>
            </a:r>
            <a:r>
              <a:rPr lang="en-US" sz="1600" dirty="0">
                <a:solidFill>
                  <a:schemeClr val="tx1"/>
                </a:solidFill>
              </a:rPr>
              <a:t> for 2040-2050 is projected to increase by about </a:t>
            </a:r>
            <a:r>
              <a:rPr lang="en-US" sz="1600" b="1" dirty="0">
                <a:solidFill>
                  <a:schemeClr val="tx1"/>
                </a:solidFill>
              </a:rPr>
              <a:t>10%.  </a:t>
            </a:r>
          </a:p>
          <a:p>
            <a:pPr marL="285750" indent="-285750">
              <a:spcAft>
                <a:spcPts val="1200"/>
              </a:spcAft>
              <a:buFont typeface="Arial" panose="020B0604020202020204" pitchFamily="34" charset="0"/>
              <a:buChar char="•"/>
            </a:pPr>
            <a:r>
              <a:rPr lang="en-US" sz="1600" dirty="0">
                <a:solidFill>
                  <a:schemeClr val="tx1"/>
                </a:solidFill>
              </a:rPr>
              <a:t>Mean </a:t>
            </a:r>
            <a:r>
              <a:rPr lang="en-US" sz="1600" b="1" dirty="0">
                <a:solidFill>
                  <a:schemeClr val="tx1"/>
                </a:solidFill>
              </a:rPr>
              <a:t>temperature</a:t>
            </a:r>
            <a:r>
              <a:rPr lang="en-US" sz="1600" dirty="0">
                <a:solidFill>
                  <a:schemeClr val="tx1"/>
                </a:solidFill>
              </a:rPr>
              <a:t> expected to </a:t>
            </a:r>
            <a:r>
              <a:rPr lang="en-US" sz="1600">
                <a:solidFill>
                  <a:schemeClr val="tx1"/>
                </a:solidFill>
              </a:rPr>
              <a:t>increase by </a:t>
            </a:r>
            <a:r>
              <a:rPr lang="en-US" sz="1600" b="1">
                <a:solidFill>
                  <a:schemeClr val="tx1"/>
                </a:solidFill>
              </a:rPr>
              <a:t>5.2°</a:t>
            </a:r>
            <a:r>
              <a:rPr lang="en-US" sz="1600" b="1" dirty="0">
                <a:solidFill>
                  <a:schemeClr val="tx1"/>
                </a:solidFill>
              </a:rPr>
              <a:t>F. </a:t>
            </a:r>
          </a:p>
          <a:p>
            <a:pPr marL="285750" indent="-285750">
              <a:spcAft>
                <a:spcPts val="1200"/>
              </a:spcAft>
              <a:buFont typeface="Arial" panose="020B0604020202020204" pitchFamily="34" charset="0"/>
              <a:buChar char="•"/>
            </a:pPr>
            <a:r>
              <a:rPr lang="en-US" sz="1600" dirty="0">
                <a:solidFill>
                  <a:schemeClr val="tx1"/>
                </a:solidFill>
              </a:rPr>
              <a:t>There is </a:t>
            </a:r>
            <a:r>
              <a:rPr lang="en-US" sz="1600" b="1" dirty="0">
                <a:solidFill>
                  <a:schemeClr val="tx1"/>
                </a:solidFill>
              </a:rPr>
              <a:t>large uncertainty</a:t>
            </a:r>
            <a:r>
              <a:rPr lang="en-US" sz="1600" dirty="0">
                <a:solidFill>
                  <a:schemeClr val="tx1"/>
                </a:solidFill>
              </a:rPr>
              <a:t> about how hydrometeorological changes will affect </a:t>
            </a:r>
            <a:r>
              <a:rPr lang="en-US" sz="1600" b="1" dirty="0">
                <a:solidFill>
                  <a:schemeClr val="tx1"/>
                </a:solidFill>
              </a:rPr>
              <a:t>stream flow </a:t>
            </a:r>
            <a:r>
              <a:rPr lang="en-US" sz="1600" dirty="0">
                <a:solidFill>
                  <a:schemeClr val="tx1"/>
                </a:solidFill>
              </a:rPr>
              <a:t>and water availability.</a:t>
            </a:r>
          </a:p>
          <a:p>
            <a:pPr marL="285750" indent="-285750">
              <a:lnSpc>
                <a:spcPct val="107000"/>
              </a:lnSpc>
              <a:spcAft>
                <a:spcPts val="1200"/>
              </a:spcAft>
              <a:buFont typeface="Arial" panose="020B0604020202020204" pitchFamily="34" charset="0"/>
              <a:buChar char="•"/>
              <a:tabLst>
                <a:tab pos="457200" algn="l"/>
              </a:tabLst>
            </a:pPr>
            <a:endParaRPr lang="en-US" sz="1600" dirty="0">
              <a:solidFill>
                <a:schemeClr val="tx1"/>
              </a:solidFill>
              <a:latin typeface="+mn-lt"/>
              <a:ea typeface="Aptos" panose="020B0004020202020204" pitchFamily="34" charset="0"/>
            </a:endParaRPr>
          </a:p>
          <a:p>
            <a:pPr marL="285750" marR="0" lvl="0" indent="-285750">
              <a:lnSpc>
                <a:spcPct val="107000"/>
              </a:lnSpc>
              <a:spcBef>
                <a:spcPts val="0"/>
              </a:spcBef>
              <a:spcAft>
                <a:spcPts val="1200"/>
              </a:spcAft>
              <a:buFont typeface="Arial" panose="020B0604020202020204" pitchFamily="34" charset="0"/>
              <a:buChar char="•"/>
              <a:tabLst>
                <a:tab pos="457200" algn="l"/>
              </a:tabLst>
            </a:pPr>
            <a:endParaRPr lang="en-US" sz="1600" dirty="0">
              <a:solidFill>
                <a:schemeClr val="tx1"/>
              </a:solidFill>
              <a:effectLst/>
              <a:latin typeface="+mn-lt"/>
              <a:ea typeface="Calibri" panose="020F0502020204030204" pitchFamily="34" charset="0"/>
              <a:cs typeface="Times New Roman" panose="02020603050405020304" pitchFamily="18" charset="0"/>
            </a:endParaRPr>
          </a:p>
          <a:p>
            <a:pPr marR="0" lvl="0">
              <a:lnSpc>
                <a:spcPct val="107000"/>
              </a:lnSpc>
              <a:spcBef>
                <a:spcPts val="0"/>
              </a:spcBef>
              <a:spcAft>
                <a:spcPts val="1200"/>
              </a:spcAft>
              <a:tabLst>
                <a:tab pos="457200" algn="l"/>
              </a:tabLst>
            </a:pPr>
            <a:endParaRPr lang="en-US" sz="1800" dirty="0">
              <a:solidFill>
                <a:schemeClr val="tx1"/>
              </a:solidFill>
              <a:effectLst/>
              <a:latin typeface="+mn-lt"/>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5A75CC46-A07A-2F79-2A82-9A65AA23CF7E}"/>
              </a:ext>
            </a:extLst>
          </p:cNvPr>
          <p:cNvSpPr>
            <a:spLocks noGrp="1"/>
          </p:cNvSpPr>
          <p:nvPr>
            <p:ph type="title"/>
          </p:nvPr>
        </p:nvSpPr>
        <p:spPr>
          <a:xfrm>
            <a:off x="0" y="0"/>
            <a:ext cx="10386814" cy="832920"/>
          </a:xfrm>
        </p:spPr>
        <p:txBody>
          <a:bodyPr/>
          <a:lstStyle/>
          <a:p>
            <a:pPr algn="ctr"/>
            <a:r>
              <a:rPr lang="en-US" dirty="0">
                <a:solidFill>
                  <a:schemeClr val="tx1"/>
                </a:solidFill>
              </a:rPr>
              <a:t>Existing &amp; Future without project</a:t>
            </a:r>
          </a:p>
        </p:txBody>
      </p:sp>
      <p:sp>
        <p:nvSpPr>
          <p:cNvPr id="5" name="TextBox 4">
            <a:extLst>
              <a:ext uri="{FF2B5EF4-FFF2-40B4-BE49-F238E27FC236}">
                <a16:creationId xmlns:a16="http://schemas.microsoft.com/office/drawing/2014/main" id="{13886112-1FBD-3E62-9B5D-D80CFE89C9EF}"/>
              </a:ext>
            </a:extLst>
          </p:cNvPr>
          <p:cNvSpPr txBox="1"/>
          <p:nvPr/>
        </p:nvSpPr>
        <p:spPr>
          <a:xfrm>
            <a:off x="0" y="6550223"/>
            <a:ext cx="1300356" cy="307777"/>
          </a:xfrm>
          <a:prstGeom prst="rect">
            <a:avLst/>
          </a:prstGeom>
          <a:noFill/>
        </p:spPr>
        <p:txBody>
          <a:bodyPr wrap="none" rtlCol="0">
            <a:spAutoFit/>
          </a:bodyPr>
          <a:lstStyle/>
          <a:p>
            <a:r>
              <a:rPr lang="en-US" sz="1400" dirty="0"/>
              <a:t>(ICPRB 2025)</a:t>
            </a:r>
          </a:p>
        </p:txBody>
      </p:sp>
      <p:grpSp>
        <p:nvGrpSpPr>
          <p:cNvPr id="6" name="Group 5">
            <a:extLst>
              <a:ext uri="{FF2B5EF4-FFF2-40B4-BE49-F238E27FC236}">
                <a16:creationId xmlns:a16="http://schemas.microsoft.com/office/drawing/2014/main" id="{8104BFDF-6B44-2E7C-0C22-32915B3421DB}"/>
              </a:ext>
            </a:extLst>
          </p:cNvPr>
          <p:cNvGrpSpPr/>
          <p:nvPr/>
        </p:nvGrpSpPr>
        <p:grpSpPr>
          <a:xfrm>
            <a:off x="6096000" y="990019"/>
            <a:ext cx="5944430" cy="5035396"/>
            <a:chOff x="5784783" y="990019"/>
            <a:chExt cx="6255647" cy="5035396"/>
          </a:xfrm>
        </p:grpSpPr>
        <p:grpSp>
          <p:nvGrpSpPr>
            <p:cNvPr id="8" name="Group 7">
              <a:extLst>
                <a:ext uri="{FF2B5EF4-FFF2-40B4-BE49-F238E27FC236}">
                  <a16:creationId xmlns:a16="http://schemas.microsoft.com/office/drawing/2014/main" id="{00316C6E-6583-4DAE-DD93-E387DAE7DBDD}"/>
                </a:ext>
              </a:extLst>
            </p:cNvPr>
            <p:cNvGrpSpPr/>
            <p:nvPr/>
          </p:nvGrpSpPr>
          <p:grpSpPr>
            <a:xfrm>
              <a:off x="6423553" y="3965150"/>
              <a:ext cx="5097649" cy="1764334"/>
              <a:chOff x="6415829" y="4010651"/>
              <a:chExt cx="5417073" cy="2111943"/>
            </a:xfrm>
          </p:grpSpPr>
          <p:grpSp>
            <p:nvGrpSpPr>
              <p:cNvPr id="12" name="Group 11">
                <a:extLst>
                  <a:ext uri="{FF2B5EF4-FFF2-40B4-BE49-F238E27FC236}">
                    <a16:creationId xmlns:a16="http://schemas.microsoft.com/office/drawing/2014/main" id="{841285C9-9CA5-B83B-BD00-02D64E21C4E2}"/>
                  </a:ext>
                </a:extLst>
              </p:cNvPr>
              <p:cNvGrpSpPr/>
              <p:nvPr/>
            </p:nvGrpSpPr>
            <p:grpSpPr>
              <a:xfrm>
                <a:off x="7066450" y="4342225"/>
                <a:ext cx="4611047" cy="1780369"/>
                <a:chOff x="7140595" y="3866809"/>
                <a:chExt cx="4611047" cy="1780369"/>
              </a:xfrm>
            </p:grpSpPr>
            <p:grpSp>
              <p:nvGrpSpPr>
                <p:cNvPr id="15" name="Group 14">
                  <a:extLst>
                    <a:ext uri="{FF2B5EF4-FFF2-40B4-BE49-F238E27FC236}">
                      <a16:creationId xmlns:a16="http://schemas.microsoft.com/office/drawing/2014/main" id="{B9401FE9-3205-EE18-8C84-80A613C75308}"/>
                    </a:ext>
                  </a:extLst>
                </p:cNvPr>
                <p:cNvGrpSpPr/>
                <p:nvPr/>
              </p:nvGrpSpPr>
              <p:grpSpPr>
                <a:xfrm>
                  <a:off x="7140595" y="3866809"/>
                  <a:ext cx="4611047" cy="1780369"/>
                  <a:chOff x="4791282" y="2316804"/>
                  <a:chExt cx="4659286" cy="1780369"/>
                </a:xfrm>
              </p:grpSpPr>
              <p:pic>
                <p:nvPicPr>
                  <p:cNvPr id="17" name="Picture 16">
                    <a:extLst>
                      <a:ext uri="{FF2B5EF4-FFF2-40B4-BE49-F238E27FC236}">
                        <a16:creationId xmlns:a16="http://schemas.microsoft.com/office/drawing/2014/main" id="{E6783260-768A-0F06-3467-7063F06250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82853" y="2316804"/>
                    <a:ext cx="4567715" cy="1237978"/>
                  </a:xfrm>
                  <a:prstGeom prst="rect">
                    <a:avLst/>
                  </a:prstGeom>
                </p:spPr>
              </p:pic>
              <p:pic>
                <p:nvPicPr>
                  <p:cNvPr id="18" name="Picture 17">
                    <a:extLst>
                      <a:ext uri="{FF2B5EF4-FFF2-40B4-BE49-F238E27FC236}">
                        <a16:creationId xmlns:a16="http://schemas.microsoft.com/office/drawing/2014/main" id="{64CEBC82-CBC1-2E6F-0775-2F77F5431849}"/>
                      </a:ext>
                    </a:extLst>
                  </p:cNvPr>
                  <p:cNvPicPr>
                    <a:picLocks noChangeAspect="1"/>
                  </p:cNvPicPr>
                  <p:nvPr/>
                </p:nvPicPr>
                <p:blipFill>
                  <a:blip r:embed="rId4">
                    <a:extLst>
                      <a:ext uri="{28A0092B-C50C-407E-A947-70E740481C1C}">
                        <a14:useLocalDpi xmlns:a14="http://schemas.microsoft.com/office/drawing/2010/main" val="0"/>
                      </a:ext>
                    </a:extLst>
                  </a:blip>
                  <a:srcRect l="33116" b="866"/>
                  <a:stretch/>
                </p:blipFill>
                <p:spPr>
                  <a:xfrm>
                    <a:off x="4791282" y="2659663"/>
                    <a:ext cx="4637359" cy="1437510"/>
                  </a:xfrm>
                  <a:prstGeom prst="rect">
                    <a:avLst/>
                  </a:prstGeom>
                </p:spPr>
              </p:pic>
            </p:grpSp>
            <p:sp>
              <p:nvSpPr>
                <p:cNvPr id="16" name="Rectangle 15">
                  <a:extLst>
                    <a:ext uri="{FF2B5EF4-FFF2-40B4-BE49-F238E27FC236}">
                      <a16:creationId xmlns:a16="http://schemas.microsoft.com/office/drawing/2014/main" id="{A5EC2982-A400-6CAF-5EBF-6884FFDE08EC}"/>
                    </a:ext>
                  </a:extLst>
                </p:cNvPr>
                <p:cNvSpPr/>
                <p:nvPr/>
              </p:nvSpPr>
              <p:spPr>
                <a:xfrm>
                  <a:off x="7208243" y="3938953"/>
                  <a:ext cx="4520424" cy="1708221"/>
                </a:xfrm>
                <a:prstGeom prst="rect">
                  <a:avLst/>
                </a:prstGeom>
                <a:no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noFill/>
                  </a:endParaRPr>
                </a:p>
              </p:txBody>
            </p:sp>
          </p:grpSp>
          <p:sp>
            <p:nvSpPr>
              <p:cNvPr id="13" name="TextBox 12">
                <a:extLst>
                  <a:ext uri="{FF2B5EF4-FFF2-40B4-BE49-F238E27FC236}">
                    <a16:creationId xmlns:a16="http://schemas.microsoft.com/office/drawing/2014/main" id="{76F3D0E4-36BF-F598-951D-46A50C5BB886}"/>
                  </a:ext>
                </a:extLst>
              </p:cNvPr>
              <p:cNvSpPr txBox="1"/>
              <p:nvPr/>
            </p:nvSpPr>
            <p:spPr>
              <a:xfrm>
                <a:off x="6415829" y="4010651"/>
                <a:ext cx="5417073" cy="331573"/>
              </a:xfrm>
              <a:prstGeom prst="rect">
                <a:avLst/>
              </a:prstGeom>
              <a:noFill/>
            </p:spPr>
            <p:txBody>
              <a:bodyPr wrap="none" rtlCol="0">
                <a:spAutoFit/>
              </a:bodyPr>
              <a:lstStyle/>
              <a:p>
                <a:r>
                  <a:rPr lang="en-US" sz="1200" dirty="0"/>
                  <a:t>Water Supply System Reliability under Flow Scenarios (ICPRB, 2020)</a:t>
                </a:r>
              </a:p>
            </p:txBody>
          </p:sp>
          <p:sp>
            <p:nvSpPr>
              <p:cNvPr id="14" name="TextBox 13">
                <a:extLst>
                  <a:ext uri="{FF2B5EF4-FFF2-40B4-BE49-F238E27FC236}">
                    <a16:creationId xmlns:a16="http://schemas.microsoft.com/office/drawing/2014/main" id="{214A9395-7C51-9FE3-C04A-40110E2C0023}"/>
                  </a:ext>
                </a:extLst>
              </p:cNvPr>
              <p:cNvSpPr txBox="1"/>
              <p:nvPr/>
            </p:nvSpPr>
            <p:spPr>
              <a:xfrm>
                <a:off x="6418711" y="4980505"/>
                <a:ext cx="640740" cy="1142085"/>
              </a:xfrm>
              <a:prstGeom prst="rect">
                <a:avLst/>
              </a:prstGeom>
              <a:noFill/>
            </p:spPr>
            <p:txBody>
              <a:bodyPr wrap="none" rtlCol="0">
                <a:spAutoFit/>
              </a:bodyPr>
              <a:lstStyle/>
              <a:p>
                <a:r>
                  <a:rPr lang="en-US" sz="1400" dirty="0"/>
                  <a:t>2040</a:t>
                </a:r>
              </a:p>
              <a:p>
                <a:endParaRPr lang="en-US" sz="1400" dirty="0"/>
              </a:p>
              <a:p>
                <a:endParaRPr lang="en-US" sz="1400" dirty="0"/>
              </a:p>
              <a:p>
                <a:r>
                  <a:rPr lang="en-US" sz="1400" dirty="0"/>
                  <a:t>2050</a:t>
                </a:r>
              </a:p>
            </p:txBody>
          </p:sp>
        </p:grpSp>
        <p:sp>
          <p:nvSpPr>
            <p:cNvPr id="9" name="TextBox 8">
              <a:extLst>
                <a:ext uri="{FF2B5EF4-FFF2-40B4-BE49-F238E27FC236}">
                  <a16:creationId xmlns:a16="http://schemas.microsoft.com/office/drawing/2014/main" id="{545268DC-7320-F486-EB6B-41F462A8F745}"/>
                </a:ext>
              </a:extLst>
            </p:cNvPr>
            <p:cNvSpPr txBox="1"/>
            <p:nvPr/>
          </p:nvSpPr>
          <p:spPr>
            <a:xfrm>
              <a:off x="5904326" y="1653723"/>
              <a:ext cx="6136104" cy="1954381"/>
            </a:xfrm>
            <a:prstGeom prst="rect">
              <a:avLst/>
            </a:prstGeom>
            <a:noFill/>
          </p:spPr>
          <p:txBody>
            <a:bodyPr wrap="square">
              <a:spAutoFit/>
            </a:bodyPr>
            <a:lstStyle/>
            <a:p>
              <a:pPr>
                <a:spcAft>
                  <a:spcPts val="600"/>
                </a:spcAft>
              </a:pPr>
              <a:r>
                <a:rPr lang="en-US" sz="1600" dirty="0"/>
                <a:t>Under </a:t>
              </a:r>
              <a:r>
                <a:rPr lang="en-US" sz="1600" u="sng" dirty="0"/>
                <a:t>all Low Flow Scenarios</a:t>
              </a:r>
              <a:r>
                <a:rPr lang="en-US" sz="1600" dirty="0"/>
                <a:t>, system is in failure without additional raw water source.</a:t>
              </a:r>
            </a:p>
            <a:p>
              <a:pPr>
                <a:spcAft>
                  <a:spcPts val="600"/>
                </a:spcAft>
              </a:pPr>
              <a:endParaRPr lang="en-US" sz="1000" dirty="0"/>
            </a:p>
            <a:p>
              <a:pPr>
                <a:spcAft>
                  <a:spcPts val="600"/>
                </a:spcAft>
              </a:pPr>
              <a:r>
                <a:rPr lang="en-US" sz="1600" u="sng" dirty="0"/>
                <a:t>Medium Flow Scenario:</a:t>
              </a:r>
            </a:p>
            <a:p>
              <a:pPr marL="742950" lvl="1" indent="-285750">
                <a:buFont typeface="Courier New" panose="02070309020205020404" pitchFamily="49" charset="0"/>
                <a:buChar char="o"/>
              </a:pPr>
              <a:r>
                <a:rPr lang="en-US" sz="1600" dirty="0"/>
                <a:t>System reliability is marginal in 2040 but could be reliable with operational changes.</a:t>
              </a:r>
            </a:p>
            <a:p>
              <a:pPr marL="742950" lvl="1" indent="-285750">
                <a:buFont typeface="Courier New" panose="02070309020205020404" pitchFamily="49" charset="0"/>
                <a:buChar char="o"/>
              </a:pPr>
              <a:r>
                <a:rPr lang="en-US" sz="1600" dirty="0"/>
                <a:t>System is unreliable in 2050.</a:t>
              </a:r>
            </a:p>
          </p:txBody>
        </p:sp>
        <p:sp>
          <p:nvSpPr>
            <p:cNvPr id="11" name="Rectangle 10">
              <a:extLst>
                <a:ext uri="{FF2B5EF4-FFF2-40B4-BE49-F238E27FC236}">
                  <a16:creationId xmlns:a16="http://schemas.microsoft.com/office/drawing/2014/main" id="{FC94771E-8131-C59A-672F-83F2C8E1DBB7}"/>
                </a:ext>
              </a:extLst>
            </p:cNvPr>
            <p:cNvSpPr/>
            <p:nvPr/>
          </p:nvSpPr>
          <p:spPr>
            <a:xfrm>
              <a:off x="5784783" y="990019"/>
              <a:ext cx="6255647" cy="5035396"/>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9" name="TextBox 18">
            <a:extLst>
              <a:ext uri="{FF2B5EF4-FFF2-40B4-BE49-F238E27FC236}">
                <a16:creationId xmlns:a16="http://schemas.microsoft.com/office/drawing/2014/main" id="{AE332E79-29DF-92B8-299C-36B02750E415}"/>
              </a:ext>
            </a:extLst>
          </p:cNvPr>
          <p:cNvSpPr txBox="1"/>
          <p:nvPr/>
        </p:nvSpPr>
        <p:spPr>
          <a:xfrm>
            <a:off x="6209596" y="1160993"/>
            <a:ext cx="4262705" cy="369332"/>
          </a:xfrm>
          <a:prstGeom prst="rect">
            <a:avLst/>
          </a:prstGeom>
          <a:noFill/>
        </p:spPr>
        <p:txBody>
          <a:bodyPr wrap="none" rtlCol="0">
            <a:spAutoFit/>
          </a:bodyPr>
          <a:lstStyle/>
          <a:p>
            <a:r>
              <a:rPr lang="en-US" u="sng" dirty="0"/>
              <a:t>System Reliability</a:t>
            </a:r>
            <a:r>
              <a:rPr lang="en-US" dirty="0"/>
              <a:t> (demand &amp; river flow)</a:t>
            </a:r>
          </a:p>
        </p:txBody>
      </p:sp>
      <p:sp>
        <p:nvSpPr>
          <p:cNvPr id="4" name="Rectangle 3">
            <a:extLst>
              <a:ext uri="{FF2B5EF4-FFF2-40B4-BE49-F238E27FC236}">
                <a16:creationId xmlns:a16="http://schemas.microsoft.com/office/drawing/2014/main" id="{FDE8E3A9-C3E4-B8BC-4028-D5279A1E2ED0}"/>
              </a:ext>
            </a:extLst>
          </p:cNvPr>
          <p:cNvSpPr/>
          <p:nvPr/>
        </p:nvSpPr>
        <p:spPr>
          <a:xfrm>
            <a:off x="7541446"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129701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DC6FA-AA84-AA75-075C-9E0F7062571D}"/>
              </a:ext>
            </a:extLst>
          </p:cNvPr>
          <p:cNvSpPr>
            <a:spLocks noGrp="1"/>
          </p:cNvSpPr>
          <p:nvPr>
            <p:ph type="title"/>
          </p:nvPr>
        </p:nvSpPr>
        <p:spPr>
          <a:xfrm>
            <a:off x="1282281" y="385221"/>
            <a:ext cx="10750827" cy="832920"/>
          </a:xfrm>
        </p:spPr>
        <p:txBody>
          <a:bodyPr/>
          <a:lstStyle/>
          <a:p>
            <a:r>
              <a:rPr lang="en-US" dirty="0">
                <a:solidFill>
                  <a:schemeClr val="tx1"/>
                </a:solidFill>
              </a:rPr>
              <a:t>Alternatives formulation </a:t>
            </a:r>
          </a:p>
        </p:txBody>
      </p:sp>
      <p:pic>
        <p:nvPicPr>
          <p:cNvPr id="5" name="Picture 4">
            <a:extLst>
              <a:ext uri="{FF2B5EF4-FFF2-40B4-BE49-F238E27FC236}">
                <a16:creationId xmlns:a16="http://schemas.microsoft.com/office/drawing/2014/main" id="{FD1E7953-0212-5C6A-659F-4ED26B8C00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919" y="988332"/>
            <a:ext cx="3688189" cy="5151639"/>
          </a:xfrm>
          <a:prstGeom prst="rect">
            <a:avLst/>
          </a:prstGeom>
          <a:ln>
            <a:solidFill>
              <a:schemeClr val="accent1"/>
            </a:solidFill>
          </a:ln>
        </p:spPr>
      </p:pic>
      <p:sp>
        <p:nvSpPr>
          <p:cNvPr id="10" name="Oval 9">
            <a:extLst>
              <a:ext uri="{FF2B5EF4-FFF2-40B4-BE49-F238E27FC236}">
                <a16:creationId xmlns:a16="http://schemas.microsoft.com/office/drawing/2014/main" id="{7DE86E1E-A5D8-E896-FC64-5928CACBF0CF}"/>
              </a:ext>
            </a:extLst>
          </p:cNvPr>
          <p:cNvSpPr/>
          <p:nvPr/>
        </p:nvSpPr>
        <p:spPr>
          <a:xfrm>
            <a:off x="188168" y="1382515"/>
            <a:ext cx="390455" cy="413706"/>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B9A3E2E1-2AFD-2CD7-16FB-DBAC91DF2DE6}"/>
              </a:ext>
            </a:extLst>
          </p:cNvPr>
          <p:cNvGrpSpPr/>
          <p:nvPr/>
        </p:nvGrpSpPr>
        <p:grpSpPr>
          <a:xfrm>
            <a:off x="165308" y="1589368"/>
            <a:ext cx="8241751" cy="4555093"/>
            <a:chOff x="145492" y="1740751"/>
            <a:chExt cx="8241751" cy="4555093"/>
          </a:xfrm>
        </p:grpSpPr>
        <p:sp>
          <p:nvSpPr>
            <p:cNvPr id="4" name="TextBox 3">
              <a:extLst>
                <a:ext uri="{FF2B5EF4-FFF2-40B4-BE49-F238E27FC236}">
                  <a16:creationId xmlns:a16="http://schemas.microsoft.com/office/drawing/2014/main" id="{ADBB336E-D542-3162-7A9C-0AC202B3B008}"/>
                </a:ext>
              </a:extLst>
            </p:cNvPr>
            <p:cNvSpPr txBox="1"/>
            <p:nvPr/>
          </p:nvSpPr>
          <p:spPr>
            <a:xfrm>
              <a:off x="542365" y="1740751"/>
              <a:ext cx="7844878" cy="4555093"/>
            </a:xfrm>
            <a:prstGeom prst="rect">
              <a:avLst/>
            </a:prstGeom>
            <a:noFill/>
          </p:spPr>
          <p:txBody>
            <a:bodyPr wrap="square" rtlCol="0">
              <a:spAutoFit/>
            </a:bodyPr>
            <a:lstStyle/>
            <a:p>
              <a:pPr marL="342900" indent="-342900">
                <a:spcBef>
                  <a:spcPts val="300"/>
                </a:spcBef>
                <a:spcAft>
                  <a:spcPts val="600"/>
                </a:spcAft>
                <a:buFont typeface="Arial" panose="020B0604020202020204" pitchFamily="34" charset="0"/>
                <a:buChar char="•"/>
              </a:pPr>
              <a:r>
                <a:rPr lang="en-US" sz="2000" b="1" dirty="0">
                  <a:latin typeface="+mj-lt"/>
                </a:rPr>
                <a:t>13-17 January 2020:</a:t>
              </a:r>
              <a:r>
                <a:rPr lang="en-US" sz="2000" dirty="0">
                  <a:latin typeface="+mj-lt"/>
                </a:rPr>
                <a:t> USACE Value Planning Study</a:t>
              </a:r>
            </a:p>
            <a:p>
              <a:pPr marL="342900" indent="-342900">
                <a:spcBef>
                  <a:spcPts val="300"/>
                </a:spcBef>
                <a:spcAft>
                  <a:spcPts val="600"/>
                </a:spcAft>
                <a:buFont typeface="Arial" panose="020B0604020202020204" pitchFamily="34" charset="0"/>
                <a:buChar char="•"/>
              </a:pPr>
              <a:r>
                <a:rPr lang="en-US" sz="2000" b="1" dirty="0">
                  <a:latin typeface="+mj-lt"/>
                </a:rPr>
                <a:t>21 August 2024:</a:t>
              </a:r>
              <a:r>
                <a:rPr lang="en-US" sz="2000" dirty="0">
                  <a:latin typeface="+mj-lt"/>
                </a:rPr>
                <a:t>  Charrette - Problems, Objectives, Constraints, Considerations, etc.</a:t>
              </a:r>
            </a:p>
            <a:p>
              <a:pPr marL="342900" indent="-342900">
                <a:spcBef>
                  <a:spcPts val="300"/>
                </a:spcBef>
                <a:spcAft>
                  <a:spcPts val="600"/>
                </a:spcAft>
                <a:buFont typeface="Arial" panose="020B0604020202020204" pitchFamily="34" charset="0"/>
                <a:buChar char="•"/>
              </a:pPr>
              <a:r>
                <a:rPr lang="en-US" sz="2000" b="1" dirty="0">
                  <a:latin typeface="+mj-lt"/>
                </a:rPr>
                <a:t>December - January 2025 </a:t>
              </a:r>
              <a:r>
                <a:rPr lang="en-US" sz="2000" dirty="0">
                  <a:latin typeface="+mj-lt"/>
                </a:rPr>
                <a:t>– Measures refinement and additions, soliciting comments from water utilities</a:t>
              </a:r>
            </a:p>
            <a:p>
              <a:pPr marL="342900" indent="-342900">
                <a:spcBef>
                  <a:spcPts val="300"/>
                </a:spcBef>
                <a:spcAft>
                  <a:spcPts val="600"/>
                </a:spcAft>
                <a:buFont typeface="Arial" panose="020B0604020202020204" pitchFamily="34" charset="0"/>
                <a:buChar char="•"/>
              </a:pPr>
              <a:r>
                <a:rPr lang="en-US" sz="2000" b="1" dirty="0">
                  <a:latin typeface="+mj-lt"/>
                </a:rPr>
                <a:t>24 January 2025:</a:t>
              </a:r>
              <a:r>
                <a:rPr lang="en-US" sz="2000" dirty="0">
                  <a:latin typeface="+mj-lt"/>
                </a:rPr>
                <a:t> Charrette – Measures Screening</a:t>
              </a:r>
            </a:p>
            <a:p>
              <a:pPr marL="342900" indent="-342900">
                <a:spcBef>
                  <a:spcPts val="300"/>
                </a:spcBef>
                <a:spcAft>
                  <a:spcPts val="600"/>
                </a:spcAft>
                <a:buFont typeface="Arial" panose="020B0604020202020204" pitchFamily="34" charset="0"/>
                <a:buChar char="•"/>
              </a:pPr>
              <a:r>
                <a:rPr lang="en-US" sz="2000" b="1" dirty="0">
                  <a:latin typeface="+mj-lt"/>
                </a:rPr>
                <a:t>24 February 2025: </a:t>
              </a:r>
              <a:r>
                <a:rPr lang="en-US" sz="2000" dirty="0">
                  <a:latin typeface="+mj-lt"/>
                </a:rPr>
                <a:t>Charrette – FWOP conditions, functional requirements for backup supply</a:t>
              </a:r>
            </a:p>
            <a:p>
              <a:pPr marL="342900" indent="-342900">
                <a:spcBef>
                  <a:spcPts val="300"/>
                </a:spcBef>
                <a:spcAft>
                  <a:spcPts val="600"/>
                </a:spcAft>
                <a:buFont typeface="Arial" panose="020B0604020202020204" pitchFamily="34" charset="0"/>
                <a:buChar char="•"/>
              </a:pPr>
              <a:r>
                <a:rPr lang="en-US" sz="2000" b="1" dirty="0">
                  <a:latin typeface="+mj-lt"/>
                </a:rPr>
                <a:t>March - April 2025:  </a:t>
              </a:r>
              <a:r>
                <a:rPr lang="en-US" sz="2000" dirty="0">
                  <a:latin typeface="+mj-lt"/>
                </a:rPr>
                <a:t>Team formulation and screening of alternatives with feedback from water utilities</a:t>
              </a:r>
            </a:p>
            <a:p>
              <a:pPr marL="342900" indent="-342900">
                <a:spcBef>
                  <a:spcPts val="300"/>
                </a:spcBef>
                <a:spcAft>
                  <a:spcPts val="600"/>
                </a:spcAft>
                <a:buFont typeface="Arial" panose="020B0604020202020204" pitchFamily="34" charset="0"/>
                <a:buChar char="•"/>
              </a:pPr>
              <a:r>
                <a:rPr lang="en-US" sz="2000" b="1" dirty="0">
                  <a:latin typeface="+mj-lt"/>
                </a:rPr>
                <a:t>06 June 2025: </a:t>
              </a:r>
              <a:r>
                <a:rPr lang="en-US" sz="2000" dirty="0">
                  <a:latin typeface="+mj-lt"/>
                </a:rPr>
                <a:t>Study update and screening discussion </a:t>
              </a:r>
            </a:p>
            <a:p>
              <a:endParaRPr lang="en-US" sz="2000" dirty="0">
                <a:latin typeface="+mj-lt"/>
              </a:endParaRPr>
            </a:p>
          </p:txBody>
        </p:sp>
        <p:sp>
          <p:nvSpPr>
            <p:cNvPr id="9" name="Rectangle 8">
              <a:extLst>
                <a:ext uri="{FF2B5EF4-FFF2-40B4-BE49-F238E27FC236}">
                  <a16:creationId xmlns:a16="http://schemas.microsoft.com/office/drawing/2014/main" id="{488B654E-4C36-A476-0C06-2E7669B69648}"/>
                </a:ext>
              </a:extLst>
            </p:cNvPr>
            <p:cNvSpPr/>
            <p:nvPr/>
          </p:nvSpPr>
          <p:spPr>
            <a:xfrm>
              <a:off x="317861" y="1944603"/>
              <a:ext cx="45719" cy="3472411"/>
            </a:xfrm>
            <a:prstGeom prst="rect">
              <a:avLst/>
            </a:prstGeom>
            <a:solidFill>
              <a:srgbClr val="0087CD">
                <a:alpha val="89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C93A2E85-1AE3-BC60-85E1-B18C5A95DF35}"/>
                </a:ext>
              </a:extLst>
            </p:cNvPr>
            <p:cNvSpPr/>
            <p:nvPr/>
          </p:nvSpPr>
          <p:spPr>
            <a:xfrm>
              <a:off x="145492" y="5417014"/>
              <a:ext cx="390455" cy="413706"/>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3" name="Rectangle 2">
            <a:extLst>
              <a:ext uri="{FF2B5EF4-FFF2-40B4-BE49-F238E27FC236}">
                <a16:creationId xmlns:a16="http://schemas.microsoft.com/office/drawing/2014/main" id="{CAA668E3-9130-D358-BAB1-D8557E8A3D1E}"/>
              </a:ext>
            </a:extLst>
          </p:cNvPr>
          <p:cNvSpPr/>
          <p:nvPr/>
        </p:nvSpPr>
        <p:spPr>
          <a:xfrm>
            <a:off x="7846246"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614044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9B8BA-4234-CCC3-DA3D-C89CE96000B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CB51A6F-C1E6-C56F-FDC7-BBB5C1DBB386}"/>
              </a:ext>
            </a:extLst>
          </p:cNvPr>
          <p:cNvSpPr>
            <a:spLocks noGrp="1"/>
          </p:cNvSpPr>
          <p:nvPr>
            <p:ph type="title"/>
          </p:nvPr>
        </p:nvSpPr>
        <p:spPr>
          <a:xfrm>
            <a:off x="1142036" y="285597"/>
            <a:ext cx="10386814" cy="611721"/>
          </a:xfrm>
        </p:spPr>
        <p:txBody>
          <a:bodyPr/>
          <a:lstStyle/>
          <a:p>
            <a:r>
              <a:rPr lang="en-US" dirty="0">
                <a:solidFill>
                  <a:schemeClr val="tx1"/>
                </a:solidFill>
              </a:rPr>
              <a:t>Measures/strategy screening </a:t>
            </a:r>
          </a:p>
        </p:txBody>
      </p:sp>
      <p:sp>
        <p:nvSpPr>
          <p:cNvPr id="4" name="TextBox 3">
            <a:extLst>
              <a:ext uri="{FF2B5EF4-FFF2-40B4-BE49-F238E27FC236}">
                <a16:creationId xmlns:a16="http://schemas.microsoft.com/office/drawing/2014/main" id="{B9303D97-93E6-A31F-5A3F-10942D3A95F8}"/>
              </a:ext>
            </a:extLst>
          </p:cNvPr>
          <p:cNvSpPr txBox="1"/>
          <p:nvPr/>
        </p:nvSpPr>
        <p:spPr>
          <a:xfrm>
            <a:off x="3030117" y="3244334"/>
            <a:ext cx="6134876" cy="369332"/>
          </a:xfrm>
          <a:prstGeom prst="rect">
            <a:avLst/>
          </a:prstGeom>
          <a:noFill/>
        </p:spPr>
        <p:txBody>
          <a:bodyPr wrap="square">
            <a:spAutoFit/>
          </a:bodyPr>
          <a:lstStyle/>
          <a:p>
            <a:r>
              <a:rPr lang="en-US" sz="1800" b="0" i="0" u="none" strike="noStrike" dirty="0">
                <a:solidFill>
                  <a:srgbClr val="000000"/>
                </a:solidFill>
                <a:effectLst/>
                <a:latin typeface="Century Gothic" panose="020B0502020202020204" pitchFamily="34" charset="0"/>
              </a:rPr>
              <a:t> </a:t>
            </a:r>
            <a:r>
              <a:rPr lang="en-US" dirty="0"/>
              <a:t> </a:t>
            </a:r>
          </a:p>
        </p:txBody>
      </p:sp>
      <p:graphicFrame>
        <p:nvGraphicFramePr>
          <p:cNvPr id="2" name="Table 1">
            <a:extLst>
              <a:ext uri="{FF2B5EF4-FFF2-40B4-BE49-F238E27FC236}">
                <a16:creationId xmlns:a16="http://schemas.microsoft.com/office/drawing/2014/main" id="{22F7CD25-823C-C9BF-4036-83CC6E93780C}"/>
              </a:ext>
            </a:extLst>
          </p:cNvPr>
          <p:cNvGraphicFramePr>
            <a:graphicFrameLocks noGrp="1"/>
          </p:cNvGraphicFramePr>
          <p:nvPr/>
        </p:nvGraphicFramePr>
        <p:xfrm>
          <a:off x="554151" y="1173379"/>
          <a:ext cx="10974699" cy="5120640"/>
        </p:xfrm>
        <a:graphic>
          <a:graphicData uri="http://schemas.openxmlformats.org/drawingml/2006/table">
            <a:tbl>
              <a:tblPr firstRow="1" bandRow="1">
                <a:tableStyleId>{5C22544A-7EE6-4342-B048-85BDC9FD1C3A}</a:tableStyleId>
              </a:tblPr>
              <a:tblGrid>
                <a:gridCol w="3418340">
                  <a:extLst>
                    <a:ext uri="{9D8B030D-6E8A-4147-A177-3AD203B41FA5}">
                      <a16:colId xmlns:a16="http://schemas.microsoft.com/office/drawing/2014/main" val="2716942768"/>
                    </a:ext>
                  </a:extLst>
                </a:gridCol>
                <a:gridCol w="5848140">
                  <a:extLst>
                    <a:ext uri="{9D8B030D-6E8A-4147-A177-3AD203B41FA5}">
                      <a16:colId xmlns:a16="http://schemas.microsoft.com/office/drawing/2014/main" val="848055505"/>
                    </a:ext>
                  </a:extLst>
                </a:gridCol>
                <a:gridCol w="1708219">
                  <a:extLst>
                    <a:ext uri="{9D8B030D-6E8A-4147-A177-3AD203B41FA5}">
                      <a16:colId xmlns:a16="http://schemas.microsoft.com/office/drawing/2014/main" val="2978772570"/>
                    </a:ext>
                  </a:extLst>
                </a:gridCol>
              </a:tblGrid>
              <a:tr h="370840">
                <a:tc>
                  <a:txBody>
                    <a:bodyPr/>
                    <a:lstStyle/>
                    <a:p>
                      <a:r>
                        <a:rPr lang="en-US" sz="1400" dirty="0">
                          <a:solidFill>
                            <a:schemeClr val="tx2"/>
                          </a:solidFill>
                        </a:rPr>
                        <a:t>Alternative Strategies</a:t>
                      </a:r>
                    </a:p>
                  </a:txBody>
                  <a:tcPr>
                    <a:solidFill>
                      <a:srgbClr val="002060"/>
                    </a:solidFill>
                  </a:tcPr>
                </a:tc>
                <a:tc>
                  <a:txBody>
                    <a:bodyPr/>
                    <a:lstStyle/>
                    <a:p>
                      <a:r>
                        <a:rPr lang="en-US" sz="1400" dirty="0">
                          <a:solidFill>
                            <a:schemeClr val="tx2"/>
                          </a:solidFill>
                        </a:rPr>
                        <a:t>Description</a:t>
                      </a:r>
                    </a:p>
                  </a:txBody>
                  <a:tcPr>
                    <a:solidFill>
                      <a:srgbClr val="002060"/>
                    </a:solidFill>
                  </a:tcPr>
                </a:tc>
                <a:tc>
                  <a:txBody>
                    <a:bodyPr/>
                    <a:lstStyle/>
                    <a:p>
                      <a:endParaRPr lang="en-US" sz="1400" dirty="0">
                        <a:solidFill>
                          <a:schemeClr val="tx2"/>
                        </a:solidFill>
                      </a:endParaRPr>
                    </a:p>
                  </a:txBody>
                  <a:tcPr>
                    <a:solidFill>
                      <a:srgbClr val="002060"/>
                    </a:solidFill>
                  </a:tcPr>
                </a:tc>
                <a:extLst>
                  <a:ext uri="{0D108BD9-81ED-4DB2-BD59-A6C34878D82A}">
                    <a16:rowId xmlns:a16="http://schemas.microsoft.com/office/drawing/2014/main" val="2326213200"/>
                  </a:ext>
                </a:extLst>
              </a:tr>
              <a:tr h="249703">
                <a:tc>
                  <a:txBody>
                    <a:bodyPr/>
                    <a:lstStyle/>
                    <a:p>
                      <a:r>
                        <a:rPr lang="en-US" sz="1400" dirty="0"/>
                        <a:t>New Reservoir Storage </a:t>
                      </a:r>
                    </a:p>
                  </a:txBody>
                  <a:tcPr>
                    <a:noFill/>
                  </a:tcPr>
                </a:tc>
                <a:tc>
                  <a:txBody>
                    <a:bodyPr/>
                    <a:lstStyle/>
                    <a:p>
                      <a:r>
                        <a:rPr lang="en-US" sz="1400" dirty="0"/>
                        <a:t>Acquire and develop new reservoir</a:t>
                      </a:r>
                    </a:p>
                  </a:txBody>
                  <a:tcPr>
                    <a:noFill/>
                  </a:tcPr>
                </a:tc>
                <a:tc>
                  <a:txBody>
                    <a:bodyPr/>
                    <a:lstStyle/>
                    <a:p>
                      <a:r>
                        <a:rPr lang="en-US" sz="1400" dirty="0"/>
                        <a:t>Retain</a:t>
                      </a:r>
                    </a:p>
                  </a:txBody>
                  <a:tcPr>
                    <a:noFill/>
                  </a:tcPr>
                </a:tc>
                <a:extLst>
                  <a:ext uri="{0D108BD9-81ED-4DB2-BD59-A6C34878D82A}">
                    <a16:rowId xmlns:a16="http://schemas.microsoft.com/office/drawing/2014/main" val="771237104"/>
                  </a:ext>
                </a:extLst>
              </a:tr>
              <a:tr h="370840">
                <a:tc>
                  <a:txBody>
                    <a:bodyPr/>
                    <a:lstStyle/>
                    <a:p>
                      <a:r>
                        <a:rPr lang="en-US" sz="1400" dirty="0"/>
                        <a:t>Existing Reservoir Modification </a:t>
                      </a:r>
                    </a:p>
                  </a:txBody>
                  <a:tcPr>
                    <a:solidFill>
                      <a:schemeClr val="bg2"/>
                    </a:solidFill>
                  </a:tcPr>
                </a:tc>
                <a:tc>
                  <a:txBody>
                    <a:bodyPr/>
                    <a:lstStyle/>
                    <a:p>
                      <a:r>
                        <a:rPr lang="en-US" sz="1400" dirty="0"/>
                        <a:t>Deepen, widen, raise pool elevation in existing reservoirs</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1942846791"/>
                  </a:ext>
                </a:extLst>
              </a:tr>
              <a:tr h="370840">
                <a:tc>
                  <a:txBody>
                    <a:bodyPr/>
                    <a:lstStyle/>
                    <a:p>
                      <a:r>
                        <a:rPr lang="en-US" sz="1400" dirty="0"/>
                        <a:t>Direct or indirect wastewater reuse </a:t>
                      </a:r>
                    </a:p>
                  </a:txBody>
                  <a:tcPr>
                    <a:noFill/>
                  </a:tcPr>
                </a:tc>
                <a:tc>
                  <a:txBody>
                    <a:bodyPr/>
                    <a:lstStyle/>
                    <a:p>
                      <a:r>
                        <a:rPr lang="en-US" sz="1400" dirty="0"/>
                        <a:t>Use treated water from Blue Plains Advanced Wastewater Treatment Plant (AWWTP) and pipe to reservoirs or use directly</a:t>
                      </a:r>
                    </a:p>
                  </a:txBody>
                  <a:tcPr>
                    <a:noFill/>
                  </a:tcPr>
                </a:tc>
                <a:tc>
                  <a:txBody>
                    <a:bodyPr/>
                    <a:lstStyle/>
                    <a:p>
                      <a:r>
                        <a:rPr lang="en-US" sz="1400" dirty="0"/>
                        <a:t>Retain</a:t>
                      </a:r>
                    </a:p>
                  </a:txBody>
                  <a:tcPr>
                    <a:noFill/>
                  </a:tcPr>
                </a:tc>
                <a:extLst>
                  <a:ext uri="{0D108BD9-81ED-4DB2-BD59-A6C34878D82A}">
                    <a16:rowId xmlns:a16="http://schemas.microsoft.com/office/drawing/2014/main" val="3865022366"/>
                  </a:ext>
                </a:extLst>
              </a:tr>
              <a:tr h="370840">
                <a:tc>
                  <a:txBody>
                    <a:bodyPr/>
                    <a:lstStyle/>
                    <a:p>
                      <a:r>
                        <a:rPr lang="en-US" sz="1400" dirty="0"/>
                        <a:t>Desalination</a:t>
                      </a:r>
                    </a:p>
                  </a:txBody>
                  <a:tcPr>
                    <a:solidFill>
                      <a:schemeClr val="bg2"/>
                    </a:solid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b="0" dirty="0"/>
                        <a:t>Withdraw water from the estuary for desalination</a:t>
                      </a:r>
                      <a:endParaRPr lang="en-US" sz="1400" dirty="0"/>
                    </a:p>
                  </a:txBody>
                  <a:tcPr>
                    <a:solidFill>
                      <a:schemeClr val="bg2"/>
                    </a:solid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dirty="0"/>
                        <a:t>Screen</a:t>
                      </a:r>
                    </a:p>
                  </a:txBody>
                  <a:tcPr>
                    <a:solidFill>
                      <a:schemeClr val="bg2"/>
                    </a:solidFill>
                  </a:tcPr>
                </a:tc>
                <a:extLst>
                  <a:ext uri="{0D108BD9-81ED-4DB2-BD59-A6C34878D82A}">
                    <a16:rowId xmlns:a16="http://schemas.microsoft.com/office/drawing/2014/main" val="2325866336"/>
                  </a:ext>
                </a:extLst>
              </a:tr>
              <a:tr h="370840">
                <a:tc>
                  <a:txBody>
                    <a:bodyPr/>
                    <a:lstStyle/>
                    <a:p>
                      <a:r>
                        <a:rPr lang="en-US" sz="1400" dirty="0"/>
                        <a:t>Groundwater use </a:t>
                      </a:r>
                    </a:p>
                  </a:txBody>
                  <a:tcPr>
                    <a:solidFill>
                      <a:schemeClr val="bg2"/>
                    </a:solidFill>
                  </a:tcPr>
                </a:tc>
                <a:tc>
                  <a:txBody>
                    <a:bodyPr/>
                    <a:lstStyle/>
                    <a:p>
                      <a:r>
                        <a:rPr lang="en-US" sz="1400" dirty="0"/>
                        <a:t>Withdraw groundwater, with or without augmentation/injection of treated water from Blue Plains AWWTP</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1114363864"/>
                  </a:ext>
                </a:extLst>
              </a:tr>
              <a:tr h="370840">
                <a:tc>
                  <a:txBody>
                    <a:bodyPr/>
                    <a:lstStyle/>
                    <a:p>
                      <a:r>
                        <a:rPr lang="en-US" sz="1400" dirty="0"/>
                        <a:t>Stormwater use </a:t>
                      </a:r>
                    </a:p>
                  </a:txBody>
                  <a:tcPr>
                    <a:solidFill>
                      <a:schemeClr val="bg2"/>
                    </a:solidFill>
                  </a:tcPr>
                </a:tc>
                <a:tc>
                  <a:txBody>
                    <a:bodyPr/>
                    <a:lstStyle/>
                    <a:p>
                      <a:r>
                        <a:rPr lang="en-US" sz="1400" dirty="0"/>
                        <a:t>Connect to stormwater system and convey water to treatment plant</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2511589989"/>
                  </a:ext>
                </a:extLst>
              </a:tr>
              <a:tr h="370840">
                <a:tc>
                  <a:txBody>
                    <a:bodyPr/>
                    <a:lstStyle/>
                    <a:p>
                      <a:r>
                        <a:rPr lang="en-US" sz="1400" dirty="0"/>
                        <a:t>Diversion from another source</a:t>
                      </a:r>
                    </a:p>
                  </a:txBody>
                  <a:tcPr>
                    <a:solidFill>
                      <a:schemeClr val="bg2"/>
                    </a:solidFill>
                  </a:tcPr>
                </a:tc>
                <a:tc>
                  <a:txBody>
                    <a:bodyPr/>
                    <a:lstStyle/>
                    <a:p>
                      <a:r>
                        <a:rPr lang="en-US" sz="1400" dirty="0"/>
                        <a:t>Divert water from another basin, reservoir, or river (e.g., Liberty Reservoir, Susquehanna River Basin, Little Seneca) </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2193670704"/>
                  </a:ext>
                </a:extLst>
              </a:tr>
              <a:tr h="370840">
                <a:tc>
                  <a:txBody>
                    <a:bodyPr/>
                    <a:lstStyle/>
                    <a:p>
                      <a:r>
                        <a:rPr lang="en-US" sz="1400" dirty="0"/>
                        <a:t>New or enhanced water treatment </a:t>
                      </a:r>
                    </a:p>
                  </a:txBody>
                  <a:tcPr>
                    <a:solidFill>
                      <a:schemeClr val="bg2"/>
                    </a:solidFill>
                  </a:tcPr>
                </a:tc>
                <a:tc>
                  <a:txBody>
                    <a:bodyPr/>
                    <a:lstStyle/>
                    <a:p>
                      <a:r>
                        <a:rPr lang="en-US" sz="1400" dirty="0"/>
                        <a:t>Enhanced water treatment to address most probable contaminants </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2992503722"/>
                  </a:ext>
                </a:extLst>
              </a:tr>
              <a:tr h="370840">
                <a:tc>
                  <a:txBody>
                    <a:bodyPr/>
                    <a:lstStyle/>
                    <a:p>
                      <a:r>
                        <a:rPr lang="en-US" sz="1400" dirty="0"/>
                        <a:t>Enhanced interconnections, tunnels, or intakes </a:t>
                      </a:r>
                    </a:p>
                  </a:txBody>
                  <a:tcPr>
                    <a:noFill/>
                  </a:tcPr>
                </a:tc>
                <a:tc>
                  <a:txBody>
                    <a:bodyPr/>
                    <a:lstStyle/>
                    <a:p>
                      <a:r>
                        <a:rPr lang="en-US" sz="1400" dirty="0"/>
                        <a:t>Connect existing infrastructure to create flexibility in transferring water throughout the system; modify/add intakes; connect to existing reservoirs</a:t>
                      </a:r>
                    </a:p>
                  </a:txBody>
                  <a:tcPr>
                    <a:noFill/>
                  </a:tcPr>
                </a:tc>
                <a:tc>
                  <a:txBody>
                    <a:bodyPr/>
                    <a:lstStyle/>
                    <a:p>
                      <a:r>
                        <a:rPr lang="en-US" sz="1400" dirty="0"/>
                        <a:t>Retain</a:t>
                      </a:r>
                    </a:p>
                  </a:txBody>
                  <a:tcPr>
                    <a:noFill/>
                  </a:tcPr>
                </a:tc>
                <a:extLst>
                  <a:ext uri="{0D108BD9-81ED-4DB2-BD59-A6C34878D82A}">
                    <a16:rowId xmlns:a16="http://schemas.microsoft.com/office/drawing/2014/main" val="1759046341"/>
                  </a:ext>
                </a:extLst>
              </a:tr>
              <a:tr h="370840">
                <a:tc>
                  <a:txBody>
                    <a:bodyPr/>
                    <a:lstStyle/>
                    <a:p>
                      <a:r>
                        <a:rPr lang="en-US" sz="1400" dirty="0"/>
                        <a:t>Increased finished water storage </a:t>
                      </a:r>
                    </a:p>
                  </a:txBody>
                  <a:tcPr>
                    <a:solidFill>
                      <a:schemeClr val="bg2"/>
                    </a:solidFill>
                  </a:tcPr>
                </a:tc>
                <a:tc>
                  <a:txBody>
                    <a:bodyPr/>
                    <a:lstStyle/>
                    <a:p>
                      <a:r>
                        <a:rPr lang="en-US" sz="1400" dirty="0"/>
                        <a:t>Add finished water storage at water treatment plants or critical locations</a:t>
                      </a:r>
                    </a:p>
                  </a:txBody>
                  <a:tcPr>
                    <a:solidFill>
                      <a:schemeClr val="bg2"/>
                    </a:solidFill>
                  </a:tcPr>
                </a:tc>
                <a:tc>
                  <a:txBody>
                    <a:bodyPr/>
                    <a:lstStyle/>
                    <a:p>
                      <a:r>
                        <a:rPr lang="en-US" sz="1400" dirty="0"/>
                        <a:t>Screen</a:t>
                      </a:r>
                    </a:p>
                  </a:txBody>
                  <a:tcPr>
                    <a:solidFill>
                      <a:schemeClr val="bg2"/>
                    </a:solidFill>
                  </a:tcPr>
                </a:tc>
                <a:extLst>
                  <a:ext uri="{0D108BD9-81ED-4DB2-BD59-A6C34878D82A}">
                    <a16:rowId xmlns:a16="http://schemas.microsoft.com/office/drawing/2014/main" val="4107700454"/>
                  </a:ext>
                </a:extLst>
              </a:tr>
              <a:tr h="370840">
                <a:tc>
                  <a:txBody>
                    <a:bodyPr/>
                    <a:lstStyle/>
                    <a:p>
                      <a:r>
                        <a:rPr lang="en-US" sz="1400" dirty="0"/>
                        <a:t>Non-Structural Measures </a:t>
                      </a:r>
                    </a:p>
                  </a:txBody>
                  <a:tcPr>
                    <a:solidFill>
                      <a:srgbClr val="FFFFE1"/>
                    </a:solidFill>
                  </a:tcPr>
                </a:tc>
                <a:tc>
                  <a:txBody>
                    <a:bodyPr/>
                    <a:lstStyle/>
                    <a:p>
                      <a:r>
                        <a:rPr lang="en-US" sz="1400" dirty="0"/>
                        <a:t>Planning or operational measures that reduce risk and vulnerability</a:t>
                      </a:r>
                    </a:p>
                  </a:txBody>
                  <a:tcPr>
                    <a:solidFill>
                      <a:srgbClr val="FFFFE1"/>
                    </a:solidFill>
                  </a:tcPr>
                </a:tc>
                <a:tc>
                  <a:txBody>
                    <a:bodyPr/>
                    <a:lstStyle/>
                    <a:p>
                      <a:r>
                        <a:rPr lang="en-US" sz="1400" dirty="0"/>
                        <a:t>Use for recommendations</a:t>
                      </a:r>
                    </a:p>
                  </a:txBody>
                  <a:tcPr>
                    <a:solidFill>
                      <a:srgbClr val="FFFFE1"/>
                    </a:solidFill>
                  </a:tcPr>
                </a:tc>
                <a:extLst>
                  <a:ext uri="{0D108BD9-81ED-4DB2-BD59-A6C34878D82A}">
                    <a16:rowId xmlns:a16="http://schemas.microsoft.com/office/drawing/2014/main" val="3753655240"/>
                  </a:ext>
                </a:extLst>
              </a:tr>
            </a:tbl>
          </a:graphicData>
        </a:graphic>
      </p:graphicFrame>
      <p:sp>
        <p:nvSpPr>
          <p:cNvPr id="5" name="Rectangle 4">
            <a:extLst>
              <a:ext uri="{FF2B5EF4-FFF2-40B4-BE49-F238E27FC236}">
                <a16:creationId xmlns:a16="http://schemas.microsoft.com/office/drawing/2014/main" id="{FDF79B2B-9298-874C-F92A-BA97A98218DA}"/>
              </a:ext>
            </a:extLst>
          </p:cNvPr>
          <p:cNvSpPr/>
          <p:nvPr/>
        </p:nvSpPr>
        <p:spPr>
          <a:xfrm>
            <a:off x="7651174"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93864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590B5F1-E38E-DA43-1C96-8E19940A170B}"/>
              </a:ext>
            </a:extLst>
          </p:cNvPr>
          <p:cNvSpPr>
            <a:spLocks noGrp="1"/>
          </p:cNvSpPr>
          <p:nvPr>
            <p:ph type="title"/>
          </p:nvPr>
        </p:nvSpPr>
        <p:spPr>
          <a:xfrm>
            <a:off x="1153419" y="81015"/>
            <a:ext cx="10386814" cy="832920"/>
          </a:xfrm>
        </p:spPr>
        <p:txBody>
          <a:bodyPr/>
          <a:lstStyle/>
          <a:p>
            <a:r>
              <a:rPr lang="en-US" dirty="0"/>
              <a:t>Focused Array of Alternatives</a:t>
            </a:r>
          </a:p>
        </p:txBody>
      </p:sp>
      <p:graphicFrame>
        <p:nvGraphicFramePr>
          <p:cNvPr id="9" name="Content Placeholder 8">
            <a:extLst>
              <a:ext uri="{FF2B5EF4-FFF2-40B4-BE49-F238E27FC236}">
                <a16:creationId xmlns:a16="http://schemas.microsoft.com/office/drawing/2014/main" id="{9F09FAE0-E3ED-E1EC-9160-4AE19D3F73EB}"/>
              </a:ext>
            </a:extLst>
          </p:cNvPr>
          <p:cNvGraphicFramePr>
            <a:graphicFrameLocks noGrp="1"/>
          </p:cNvGraphicFramePr>
          <p:nvPr>
            <p:ph sz="quarter" idx="15"/>
            <p:extLst>
              <p:ext uri="{D42A27DB-BD31-4B8C-83A1-F6EECF244321}">
                <p14:modId xmlns:p14="http://schemas.microsoft.com/office/powerpoint/2010/main" val="636076791"/>
              </p:ext>
            </p:extLst>
          </p:nvPr>
        </p:nvGraphicFramePr>
        <p:xfrm>
          <a:off x="1153419" y="934465"/>
          <a:ext cx="6077109" cy="3327712"/>
        </p:xfrm>
        <a:graphic>
          <a:graphicData uri="http://schemas.openxmlformats.org/drawingml/2006/table">
            <a:tbl>
              <a:tblPr/>
              <a:tblGrid>
                <a:gridCol w="6077109">
                  <a:extLst>
                    <a:ext uri="{9D8B030D-6E8A-4147-A177-3AD203B41FA5}">
                      <a16:colId xmlns:a16="http://schemas.microsoft.com/office/drawing/2014/main" val="3139657251"/>
                    </a:ext>
                  </a:extLst>
                </a:gridCol>
              </a:tblGrid>
              <a:tr h="279712">
                <a:tc>
                  <a:txBody>
                    <a:bodyPr/>
                    <a:lstStyle/>
                    <a:p>
                      <a:pPr algn="l" fontAlgn="ctr"/>
                      <a:r>
                        <a:rPr lang="en-US" sz="1600" b="1" i="0" u="none" strike="noStrike" dirty="0">
                          <a:solidFill>
                            <a:srgbClr val="000000"/>
                          </a:solidFill>
                          <a:effectLst/>
                          <a:latin typeface="+mj-lt"/>
                          <a:ea typeface="Calibri" panose="020F0502020204030204" pitchFamily="34" charset="0"/>
                          <a:cs typeface="Calibri" panose="020F0502020204030204" pitchFamily="34" charset="0"/>
                        </a:rPr>
                        <a:t> Alternative Components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BD3DE"/>
                    </a:solidFill>
                  </a:tcPr>
                </a:tc>
                <a:extLst>
                  <a:ext uri="{0D108BD9-81ED-4DB2-BD59-A6C34878D82A}">
                    <a16:rowId xmlns:a16="http://schemas.microsoft.com/office/drawing/2014/main" val="3272753034"/>
                  </a:ext>
                </a:extLst>
              </a:tr>
              <a:tr h="457200">
                <a:tc>
                  <a:txBody>
                    <a:bodyPr/>
                    <a:lstStyle/>
                    <a:p>
                      <a:pPr algn="l" fontAlgn="ctr"/>
                      <a:r>
                        <a:rPr lang="en-US" sz="1600" b="0" i="0" u="none" strike="noStrike" dirty="0">
                          <a:solidFill>
                            <a:srgbClr val="000000"/>
                          </a:solidFill>
                          <a:effectLst/>
                          <a:latin typeface="+mj-lt"/>
                          <a:ea typeface="Calibri" panose="020F0502020204030204" pitchFamily="34" charset="0"/>
                          <a:cs typeface="Calibri" panose="020F0502020204030204" pitchFamily="34" charset="0"/>
                        </a:rPr>
                        <a:t>No Action</a:t>
                      </a:r>
                    </a:p>
                  </a:txBody>
                  <a:tcPr marL="5447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5398803"/>
                  </a:ext>
                </a:extLst>
              </a:tr>
              <a:tr h="457200">
                <a:tc>
                  <a:txBody>
                    <a:bodyPr/>
                    <a:lstStyle/>
                    <a:p>
                      <a:pPr algn="l" fontAlgn="ctr"/>
                      <a:r>
                        <a:rPr lang="en-US" sz="1600" b="0" i="0" u="none" strike="noStrike" dirty="0">
                          <a:solidFill>
                            <a:srgbClr val="000000"/>
                          </a:solidFill>
                          <a:effectLst/>
                          <a:latin typeface="+mj-lt"/>
                          <a:ea typeface="Calibri"/>
                          <a:cs typeface="Calibri"/>
                        </a:rPr>
                        <a:t>Travilah Quarry - Acquire and develop into a raw water reservoir. </a:t>
                      </a:r>
                    </a:p>
                  </a:txBody>
                  <a:tcPr marL="5447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309300"/>
                  </a:ext>
                </a:extLst>
              </a:tr>
              <a:tr h="457200">
                <a:tc>
                  <a:txBody>
                    <a:bodyPr/>
                    <a:lstStyle/>
                    <a:p>
                      <a:pPr algn="l" fontAlgn="ctr"/>
                      <a:endParaRPr lang="en-US" sz="1600" b="0" i="0" u="none" strike="noStrike" dirty="0">
                        <a:solidFill>
                          <a:srgbClr val="000000"/>
                        </a:solidFill>
                        <a:effectLst/>
                        <a:latin typeface="+mj-lt"/>
                        <a:ea typeface="Calibri" panose="020F0502020204030204" pitchFamily="34" charset="0"/>
                        <a:cs typeface="Calibri" panose="020F0502020204030204" pitchFamily="34" charset="0"/>
                      </a:endParaRPr>
                    </a:p>
                    <a:p>
                      <a:pPr algn="l" fontAlgn="ctr"/>
                      <a:r>
                        <a:rPr lang="en-US" sz="1600" b="0" i="0" u="none" strike="noStrike" dirty="0">
                          <a:solidFill>
                            <a:srgbClr val="000000"/>
                          </a:solidFill>
                          <a:effectLst/>
                          <a:latin typeface="+mj-lt"/>
                          <a:ea typeface="Calibri"/>
                          <a:cs typeface="Calibri"/>
                        </a:rPr>
                        <a:t>Blue Plains AWWTP - Indirect or direct wastewater reuse for secondary water source</a:t>
                      </a:r>
                    </a:p>
                  </a:txBody>
                  <a:tcPr marL="5447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88630536"/>
                  </a:ext>
                </a:extLst>
              </a:tr>
              <a:tr h="457200">
                <a:tc>
                  <a:txBody>
                    <a:bodyPr/>
                    <a:lstStyle/>
                    <a:p>
                      <a:pPr algn="l" fontAlgn="b"/>
                      <a:r>
                        <a:rPr lang="en-US" sz="1600" b="0" i="0" u="none" strike="noStrike" dirty="0">
                          <a:solidFill>
                            <a:srgbClr val="000000"/>
                          </a:solidFill>
                          <a:effectLst/>
                          <a:latin typeface="+mj-lt"/>
                          <a:ea typeface="Calibri" panose="020F0502020204030204" pitchFamily="34" charset="0"/>
                          <a:cs typeface="Calibri" panose="020F0502020204030204" pitchFamily="34" charset="0"/>
                        </a:rPr>
                        <a:t> Luck Stone Quarry B - </a:t>
                      </a:r>
                      <a:r>
                        <a:rPr lang="en-US" sz="1600" b="0" i="0" u="none" strike="noStrike" kern="1200" dirty="0">
                          <a:solidFill>
                            <a:srgbClr val="000000"/>
                          </a:solidFill>
                          <a:effectLst/>
                          <a:latin typeface="+mn-lt"/>
                          <a:ea typeface="Calibri" panose="020F0502020204030204" pitchFamily="34" charset="0"/>
                          <a:cs typeface="Calibri" panose="020F0502020204030204" pitchFamily="34" charset="0"/>
                        </a:rPr>
                        <a:t>Build and acquire for additional storage.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3442947"/>
                  </a:ext>
                </a:extLst>
              </a:tr>
              <a:tr h="457200">
                <a:tc>
                  <a:txBody>
                    <a:bodyPr/>
                    <a:lstStyle/>
                    <a:p>
                      <a:pPr algn="l" fontAlgn="b"/>
                      <a:r>
                        <a:rPr lang="en-US" sz="1600" b="0" i="0" u="none" strike="noStrike" dirty="0">
                          <a:solidFill>
                            <a:srgbClr val="000000"/>
                          </a:solidFill>
                          <a:effectLst/>
                          <a:latin typeface="+mj-lt"/>
                          <a:ea typeface="Calibri" panose="020F0502020204030204" pitchFamily="34" charset="0"/>
                          <a:cs typeface="Calibri" panose="020F0502020204030204" pitchFamily="34" charset="0"/>
                        </a:rPr>
                        <a:t> Luck Stone Quarry C - </a:t>
                      </a:r>
                      <a:r>
                        <a:rPr lang="en-US" sz="1600" b="0" i="0" u="none" strike="noStrike" kern="1200" dirty="0">
                          <a:solidFill>
                            <a:srgbClr val="000000"/>
                          </a:solidFill>
                          <a:effectLst/>
                          <a:latin typeface="+mn-lt"/>
                          <a:ea typeface="Calibri" panose="020F0502020204030204" pitchFamily="34" charset="0"/>
                          <a:cs typeface="Calibri" panose="020F0502020204030204" pitchFamily="34" charset="0"/>
                        </a:rPr>
                        <a:t>Build and acquire for additional storage. </a:t>
                      </a:r>
                      <a:endParaRPr lang="en-US" sz="1600" b="0" i="0" u="none" strike="noStrike" dirty="0">
                        <a:solidFill>
                          <a:srgbClr val="000000"/>
                        </a:solidFill>
                        <a:effectLst/>
                        <a:latin typeface="+mj-lt"/>
                        <a:ea typeface="Calibri" panose="020F0502020204030204" pitchFamily="34" charset="0"/>
                        <a:cs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9975433"/>
                  </a:ext>
                </a:extLst>
              </a:tr>
              <a:tr h="457200">
                <a:tc>
                  <a:txBody>
                    <a:bodyPr/>
                    <a:lstStyle/>
                    <a:p>
                      <a:pPr algn="l" fontAlgn="b"/>
                      <a:r>
                        <a:rPr lang="en-US" sz="1600" b="0" i="0" u="none" strike="noStrike" dirty="0">
                          <a:solidFill>
                            <a:srgbClr val="000000"/>
                          </a:solidFill>
                          <a:effectLst/>
                          <a:latin typeface="+mj-lt"/>
                          <a:ea typeface="Calibri"/>
                          <a:cs typeface="Calibri"/>
                        </a:rPr>
                        <a:t> </a:t>
                      </a:r>
                      <a:r>
                        <a:rPr lang="en-US" sz="1600" b="0" i="0" u="none" strike="noStrike" dirty="0" err="1">
                          <a:solidFill>
                            <a:srgbClr val="000000"/>
                          </a:solidFill>
                          <a:effectLst/>
                          <a:latin typeface="+mj-lt"/>
                          <a:ea typeface="Calibri"/>
                          <a:cs typeface="Calibri"/>
                        </a:rPr>
                        <a:t>Dalecarlia</a:t>
                      </a:r>
                      <a:r>
                        <a:rPr lang="en-US" sz="1600" b="0" i="0" u="none" strike="noStrike" dirty="0">
                          <a:solidFill>
                            <a:srgbClr val="000000"/>
                          </a:solidFill>
                          <a:effectLst/>
                          <a:latin typeface="+mj-lt"/>
                          <a:ea typeface="Calibri"/>
                          <a:cs typeface="Calibri"/>
                        </a:rPr>
                        <a:t> WTP Reservoir – expansion for additional storage (would only benefit DC Water)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46911085"/>
                  </a:ext>
                </a:extLst>
              </a:tr>
            </a:tbl>
          </a:graphicData>
        </a:graphic>
      </p:graphicFrame>
      <p:pic>
        <p:nvPicPr>
          <p:cNvPr id="1026" name="Picture 2" descr="Blue plains">
            <a:extLst>
              <a:ext uri="{FF2B5EF4-FFF2-40B4-BE49-F238E27FC236}">
                <a16:creationId xmlns:a16="http://schemas.microsoft.com/office/drawing/2014/main" id="{06CA70B2-E89B-5B73-9CAA-AFFC5C08D5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1612" y="4454871"/>
            <a:ext cx="3677182" cy="2071112"/>
          </a:xfrm>
          <a:prstGeom prst="rect">
            <a:avLst/>
          </a:prstGeom>
          <a:ln w="3175">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31C3D6E-806D-9F73-4082-C68646EA7ECF}"/>
              </a:ext>
            </a:extLst>
          </p:cNvPr>
          <p:cNvPicPr>
            <a:picLocks noChangeAspect="1"/>
          </p:cNvPicPr>
          <p:nvPr/>
        </p:nvPicPr>
        <p:blipFill>
          <a:blip r:embed="rId4"/>
          <a:stretch>
            <a:fillRect/>
          </a:stretch>
        </p:blipFill>
        <p:spPr>
          <a:xfrm>
            <a:off x="7828978" y="3659652"/>
            <a:ext cx="4049539" cy="2119355"/>
          </a:xfrm>
          <a:prstGeom prst="rect">
            <a:avLst/>
          </a:prstGeom>
          <a:ln w="3175">
            <a:solidFill>
              <a:schemeClr val="tx1"/>
            </a:solid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FD8155B-9576-56B8-A0BA-438015614925}"/>
              </a:ext>
            </a:extLst>
          </p:cNvPr>
          <p:cNvSpPr txBox="1"/>
          <p:nvPr/>
        </p:nvSpPr>
        <p:spPr>
          <a:xfrm>
            <a:off x="7828978" y="5779007"/>
            <a:ext cx="3871573" cy="253916"/>
          </a:xfrm>
          <a:prstGeom prst="rect">
            <a:avLst/>
          </a:prstGeom>
          <a:noFill/>
        </p:spPr>
        <p:txBody>
          <a:bodyPr wrap="none" rtlCol="0">
            <a:spAutoFit/>
          </a:bodyPr>
          <a:lstStyle/>
          <a:p>
            <a:r>
              <a:rPr lang="en-US" sz="1050" dirty="0"/>
              <a:t>Luck Stone Quarry: Leesburg Plant (photo credit: Luck Stone)</a:t>
            </a:r>
          </a:p>
        </p:txBody>
      </p:sp>
      <p:pic>
        <p:nvPicPr>
          <p:cNvPr id="8" name="Picture 7">
            <a:extLst>
              <a:ext uri="{FF2B5EF4-FFF2-40B4-BE49-F238E27FC236}">
                <a16:creationId xmlns:a16="http://schemas.microsoft.com/office/drawing/2014/main" id="{459AF388-F57F-F6C5-9906-535911AAC620}"/>
              </a:ext>
            </a:extLst>
          </p:cNvPr>
          <p:cNvPicPr>
            <a:picLocks noChangeAspect="1"/>
          </p:cNvPicPr>
          <p:nvPr/>
        </p:nvPicPr>
        <p:blipFill>
          <a:blip r:embed="rId5"/>
          <a:stretch>
            <a:fillRect/>
          </a:stretch>
        </p:blipFill>
        <p:spPr>
          <a:xfrm>
            <a:off x="7843028" y="1143000"/>
            <a:ext cx="4031721" cy="2185480"/>
          </a:xfrm>
          <a:prstGeom prst="rect">
            <a:avLst/>
          </a:prstGeom>
          <a:ln w="3175">
            <a:solidFill>
              <a:schemeClr val="tx1"/>
            </a:solid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A18EB6DE-6C6A-D934-5D72-E295FC9427B2}"/>
              </a:ext>
            </a:extLst>
          </p:cNvPr>
          <p:cNvSpPr txBox="1"/>
          <p:nvPr/>
        </p:nvSpPr>
        <p:spPr>
          <a:xfrm>
            <a:off x="7828979" y="3328480"/>
            <a:ext cx="4102405" cy="253916"/>
          </a:xfrm>
          <a:prstGeom prst="rect">
            <a:avLst/>
          </a:prstGeom>
          <a:noFill/>
        </p:spPr>
        <p:txBody>
          <a:bodyPr wrap="none" rtlCol="0">
            <a:spAutoFit/>
          </a:bodyPr>
          <a:lstStyle/>
          <a:p>
            <a:r>
              <a:rPr lang="en-US" sz="1050" dirty="0"/>
              <a:t>Luck Stone Quarry: Goose Creek Plant (photo credit: Luck Stone)</a:t>
            </a:r>
          </a:p>
        </p:txBody>
      </p:sp>
      <p:pic>
        <p:nvPicPr>
          <p:cNvPr id="12" name="Picture 11">
            <a:extLst>
              <a:ext uri="{FF2B5EF4-FFF2-40B4-BE49-F238E27FC236}">
                <a16:creationId xmlns:a16="http://schemas.microsoft.com/office/drawing/2014/main" id="{8D238B36-3F65-6EEE-B892-42669EFD62B9}"/>
              </a:ext>
            </a:extLst>
          </p:cNvPr>
          <p:cNvPicPr>
            <a:picLocks noChangeAspect="1"/>
          </p:cNvPicPr>
          <p:nvPr/>
        </p:nvPicPr>
        <p:blipFill>
          <a:blip r:embed="rId6"/>
          <a:stretch>
            <a:fillRect/>
          </a:stretch>
        </p:blipFill>
        <p:spPr>
          <a:xfrm>
            <a:off x="313483" y="4445726"/>
            <a:ext cx="3146759" cy="2065620"/>
          </a:xfrm>
          <a:prstGeom prst="rect">
            <a:avLst/>
          </a:prstGeom>
          <a:ln w="3175">
            <a:solidFill>
              <a:schemeClr val="tx1"/>
            </a:solid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3D701BCC-35F3-BBAD-8025-896522688FFE}"/>
              </a:ext>
            </a:extLst>
          </p:cNvPr>
          <p:cNvSpPr txBox="1"/>
          <p:nvPr/>
        </p:nvSpPr>
        <p:spPr>
          <a:xfrm>
            <a:off x="194604" y="6531876"/>
            <a:ext cx="3265638" cy="253916"/>
          </a:xfrm>
          <a:prstGeom prst="rect">
            <a:avLst/>
          </a:prstGeom>
          <a:noFill/>
        </p:spPr>
        <p:txBody>
          <a:bodyPr wrap="none" rtlCol="0">
            <a:spAutoFit/>
          </a:bodyPr>
          <a:lstStyle/>
          <a:p>
            <a:r>
              <a:rPr lang="en-US" sz="1050" dirty="0"/>
              <a:t>Travilah Quarry (photo credit: Aggregate Industries)</a:t>
            </a:r>
          </a:p>
        </p:txBody>
      </p:sp>
      <p:sp>
        <p:nvSpPr>
          <p:cNvPr id="14" name="TextBox 13">
            <a:extLst>
              <a:ext uri="{FF2B5EF4-FFF2-40B4-BE49-F238E27FC236}">
                <a16:creationId xmlns:a16="http://schemas.microsoft.com/office/drawing/2014/main" id="{72C7C068-877D-304A-9026-E2829655FB74}"/>
              </a:ext>
            </a:extLst>
          </p:cNvPr>
          <p:cNvSpPr txBox="1"/>
          <p:nvPr/>
        </p:nvSpPr>
        <p:spPr>
          <a:xfrm>
            <a:off x="3741612" y="6525983"/>
            <a:ext cx="2909771" cy="253916"/>
          </a:xfrm>
          <a:prstGeom prst="rect">
            <a:avLst/>
          </a:prstGeom>
          <a:noFill/>
        </p:spPr>
        <p:txBody>
          <a:bodyPr wrap="none" rtlCol="0">
            <a:spAutoFit/>
          </a:bodyPr>
          <a:lstStyle/>
          <a:p>
            <a:r>
              <a:rPr lang="en-US" sz="1050" dirty="0"/>
              <a:t>Blue Plains AWWTP (photo credit: DC Water)</a:t>
            </a:r>
          </a:p>
        </p:txBody>
      </p:sp>
      <p:sp>
        <p:nvSpPr>
          <p:cNvPr id="2" name="Rectangle 1">
            <a:extLst>
              <a:ext uri="{FF2B5EF4-FFF2-40B4-BE49-F238E27FC236}">
                <a16:creationId xmlns:a16="http://schemas.microsoft.com/office/drawing/2014/main" id="{64A252B4-D220-CFED-AC45-FC74429EA9FD}"/>
              </a:ext>
            </a:extLst>
          </p:cNvPr>
          <p:cNvSpPr/>
          <p:nvPr/>
        </p:nvSpPr>
        <p:spPr>
          <a:xfrm>
            <a:off x="8004742"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299239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8B513C-7122-E9EB-C31C-4BDD972F44AE}"/>
              </a:ext>
            </a:extLst>
          </p:cNvPr>
          <p:cNvSpPr>
            <a:spLocks noGrp="1"/>
          </p:cNvSpPr>
          <p:nvPr>
            <p:ph sz="quarter" idx="10"/>
          </p:nvPr>
        </p:nvSpPr>
        <p:spPr>
          <a:xfrm>
            <a:off x="296214" y="511095"/>
            <a:ext cx="11658600" cy="6258743"/>
          </a:xfrm>
        </p:spPr>
        <p:txBody>
          <a:bodyPr/>
          <a:lstStyle/>
          <a:p>
            <a:endParaRPr lang="en-US" sz="1500" dirty="0">
              <a:solidFill>
                <a:schemeClr val="tx1"/>
              </a:solidFill>
            </a:endParaRPr>
          </a:p>
          <a:p>
            <a:pPr marL="514350" lvl="1" indent="0">
              <a:spcBef>
                <a:spcPts val="100"/>
              </a:spcBef>
              <a:buClr>
                <a:srgbClr val="002060"/>
              </a:buClr>
              <a:buNone/>
            </a:pPr>
            <a:endParaRPr lang="en-US" sz="2400" dirty="0"/>
          </a:p>
          <a:p>
            <a:pPr marL="857250" lvl="1" indent="-342900">
              <a:spcBef>
                <a:spcPts val="100"/>
              </a:spcBef>
              <a:buClr>
                <a:srgbClr val="002060"/>
              </a:buClr>
              <a:buFont typeface="Wingdings" panose="05000000000000000000" pitchFamily="2" charset="2"/>
              <a:buChar char="§"/>
            </a:pPr>
            <a:endParaRPr lang="en-US" sz="1500" dirty="0">
              <a:solidFill>
                <a:schemeClr val="tx1"/>
              </a:solidFill>
            </a:endParaRPr>
          </a:p>
          <a:p>
            <a:pPr marL="857250" lvl="1" indent="-342900">
              <a:spcBef>
                <a:spcPts val="100"/>
              </a:spcBef>
              <a:buClr>
                <a:srgbClr val="002060"/>
              </a:buClr>
              <a:buFont typeface="Arial" panose="020B0604020202020204" pitchFamily="34" charset="0"/>
              <a:buChar char="•"/>
            </a:pPr>
            <a:endParaRPr lang="en-US" sz="1800" dirty="0">
              <a:solidFill>
                <a:schemeClr val="tx1"/>
              </a:solidFill>
            </a:endParaRPr>
          </a:p>
        </p:txBody>
      </p:sp>
      <p:sp>
        <p:nvSpPr>
          <p:cNvPr id="4" name="Title 3">
            <a:extLst>
              <a:ext uri="{FF2B5EF4-FFF2-40B4-BE49-F238E27FC236}">
                <a16:creationId xmlns:a16="http://schemas.microsoft.com/office/drawing/2014/main" id="{97E4FDF2-CD48-B266-E1E5-1FA69EB2E12E}"/>
              </a:ext>
            </a:extLst>
          </p:cNvPr>
          <p:cNvSpPr>
            <a:spLocks noGrp="1"/>
          </p:cNvSpPr>
          <p:nvPr>
            <p:ph type="title"/>
          </p:nvPr>
        </p:nvSpPr>
        <p:spPr>
          <a:xfrm>
            <a:off x="1222686" y="136239"/>
            <a:ext cx="10386814" cy="832920"/>
          </a:xfrm>
        </p:spPr>
        <p:txBody>
          <a:bodyPr/>
          <a:lstStyle/>
          <a:p>
            <a:r>
              <a:rPr lang="en-US" dirty="0"/>
              <a:t>Phase of study</a:t>
            </a:r>
          </a:p>
        </p:txBody>
      </p:sp>
      <p:sp>
        <p:nvSpPr>
          <p:cNvPr id="34" name="TextBox 33">
            <a:extLst>
              <a:ext uri="{FF2B5EF4-FFF2-40B4-BE49-F238E27FC236}">
                <a16:creationId xmlns:a16="http://schemas.microsoft.com/office/drawing/2014/main" id="{A12F004D-5B42-8A87-FF9C-CAFEC6D46940}"/>
              </a:ext>
            </a:extLst>
          </p:cNvPr>
          <p:cNvSpPr txBox="1"/>
          <p:nvPr/>
        </p:nvSpPr>
        <p:spPr>
          <a:xfrm>
            <a:off x="8107934" y="1107899"/>
            <a:ext cx="3741152" cy="738664"/>
          </a:xfrm>
          <a:prstGeom prst="rect">
            <a:avLst/>
          </a:prstGeom>
          <a:noFill/>
        </p:spPr>
        <p:txBody>
          <a:bodyPr wrap="none" rtlCol="0">
            <a:spAutoFit/>
          </a:bodyPr>
          <a:lstStyle/>
          <a:p>
            <a:r>
              <a:rPr lang="en-US" sz="1400" dirty="0"/>
              <a:t>AMM = Alternatives Milestone Meeting</a:t>
            </a:r>
          </a:p>
          <a:p>
            <a:r>
              <a:rPr lang="en-US" sz="1400" b="1" dirty="0"/>
              <a:t>TSP = Tentatively Selected Plan Milestone</a:t>
            </a:r>
          </a:p>
          <a:p>
            <a:r>
              <a:rPr lang="en-US" sz="1400" dirty="0"/>
              <a:t>CVM = Command Validation Milestone</a:t>
            </a:r>
          </a:p>
        </p:txBody>
      </p:sp>
      <p:grpSp>
        <p:nvGrpSpPr>
          <p:cNvPr id="45" name="Group 44">
            <a:extLst>
              <a:ext uri="{FF2B5EF4-FFF2-40B4-BE49-F238E27FC236}">
                <a16:creationId xmlns:a16="http://schemas.microsoft.com/office/drawing/2014/main" id="{3E4C0D1D-1E82-2CCE-BE83-E1FB34B936D7}"/>
              </a:ext>
            </a:extLst>
          </p:cNvPr>
          <p:cNvGrpSpPr/>
          <p:nvPr/>
        </p:nvGrpSpPr>
        <p:grpSpPr>
          <a:xfrm>
            <a:off x="1172393" y="2681761"/>
            <a:ext cx="7236973" cy="4088077"/>
            <a:chOff x="755561" y="3635195"/>
            <a:chExt cx="7236973" cy="4088077"/>
          </a:xfrm>
        </p:grpSpPr>
        <p:graphicFrame>
          <p:nvGraphicFramePr>
            <p:cNvPr id="35" name="Diagram 34">
              <a:extLst>
                <a:ext uri="{FF2B5EF4-FFF2-40B4-BE49-F238E27FC236}">
                  <a16:creationId xmlns:a16="http://schemas.microsoft.com/office/drawing/2014/main" id="{D2B21B2D-A49B-2A16-C45A-1FDD0047AB56}"/>
                </a:ext>
              </a:extLst>
            </p:cNvPr>
            <p:cNvGraphicFramePr/>
            <p:nvPr/>
          </p:nvGraphicFramePr>
          <p:xfrm>
            <a:off x="755561" y="4361575"/>
            <a:ext cx="7236973" cy="32148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6" name="TextBox 42">
              <a:extLst>
                <a:ext uri="{FF2B5EF4-FFF2-40B4-BE49-F238E27FC236}">
                  <a16:creationId xmlns:a16="http://schemas.microsoft.com/office/drawing/2014/main" id="{37FD73B2-8F84-3912-A882-970475BA9032}"/>
                </a:ext>
              </a:extLst>
            </p:cNvPr>
            <p:cNvSpPr txBox="1"/>
            <p:nvPr/>
          </p:nvSpPr>
          <p:spPr>
            <a:xfrm>
              <a:off x="888466" y="3635195"/>
              <a:ext cx="1441617"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Scoping and Problem ID</a:t>
              </a:r>
            </a:p>
          </p:txBody>
        </p:sp>
        <p:sp>
          <p:nvSpPr>
            <p:cNvPr id="37" name="TextBox 43">
              <a:extLst>
                <a:ext uri="{FF2B5EF4-FFF2-40B4-BE49-F238E27FC236}">
                  <a16:creationId xmlns:a16="http://schemas.microsoft.com/office/drawing/2014/main" id="{1E3FBDBD-0F55-63FC-74EC-5191D61D3F9D}"/>
                </a:ext>
              </a:extLst>
            </p:cNvPr>
            <p:cNvSpPr txBox="1"/>
            <p:nvPr/>
          </p:nvSpPr>
          <p:spPr>
            <a:xfrm>
              <a:off x="2522721" y="3660765"/>
              <a:ext cx="1609028"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Alternatives Analyses</a:t>
              </a:r>
            </a:p>
          </p:txBody>
        </p:sp>
        <p:sp>
          <p:nvSpPr>
            <p:cNvPr id="38" name="TextBox 44">
              <a:extLst>
                <a:ext uri="{FF2B5EF4-FFF2-40B4-BE49-F238E27FC236}">
                  <a16:creationId xmlns:a16="http://schemas.microsoft.com/office/drawing/2014/main" id="{BC71F0B8-6D3D-246E-D7B1-B2D74EBF33E5}"/>
                </a:ext>
              </a:extLst>
            </p:cNvPr>
            <p:cNvSpPr txBox="1"/>
            <p:nvPr/>
          </p:nvSpPr>
          <p:spPr>
            <a:xfrm>
              <a:off x="4540858" y="3685562"/>
              <a:ext cx="1456072"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Draft Report Review</a:t>
              </a:r>
            </a:p>
          </p:txBody>
        </p:sp>
        <p:sp>
          <p:nvSpPr>
            <p:cNvPr id="39" name="TextBox 45">
              <a:extLst>
                <a:ext uri="{FF2B5EF4-FFF2-40B4-BE49-F238E27FC236}">
                  <a16:creationId xmlns:a16="http://schemas.microsoft.com/office/drawing/2014/main" id="{5B74638E-55E2-FC96-8B69-8D9A48C210AB}"/>
                </a:ext>
              </a:extLst>
            </p:cNvPr>
            <p:cNvSpPr txBox="1"/>
            <p:nvPr/>
          </p:nvSpPr>
          <p:spPr>
            <a:xfrm>
              <a:off x="6337135" y="3664976"/>
              <a:ext cx="1484117"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Detailed Designs and Final Report</a:t>
              </a:r>
            </a:p>
          </p:txBody>
        </p:sp>
        <p:sp>
          <p:nvSpPr>
            <p:cNvPr id="40" name="Oval 39">
              <a:extLst>
                <a:ext uri="{FF2B5EF4-FFF2-40B4-BE49-F238E27FC236}">
                  <a16:creationId xmlns:a16="http://schemas.microsoft.com/office/drawing/2014/main" id="{1BD3665C-679D-FAB2-8C1F-EB8FB7821E52}"/>
                </a:ext>
              </a:extLst>
            </p:cNvPr>
            <p:cNvSpPr/>
            <p:nvPr/>
          </p:nvSpPr>
          <p:spPr>
            <a:xfrm>
              <a:off x="888466" y="6905514"/>
              <a:ext cx="1266216" cy="636947"/>
            </a:xfrm>
            <a:prstGeom prst="ellipse">
              <a:avLst/>
            </a:prstGeom>
            <a:noFill/>
            <a:ln w="19050">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41" name="Oval 40">
              <a:extLst>
                <a:ext uri="{FF2B5EF4-FFF2-40B4-BE49-F238E27FC236}">
                  <a16:creationId xmlns:a16="http://schemas.microsoft.com/office/drawing/2014/main" id="{23DFFFF7-58DB-5F70-D26F-95E999E8A332}"/>
                </a:ext>
              </a:extLst>
            </p:cNvPr>
            <p:cNvSpPr/>
            <p:nvPr/>
          </p:nvSpPr>
          <p:spPr>
            <a:xfrm>
              <a:off x="2663539" y="7086325"/>
              <a:ext cx="1468210" cy="636947"/>
            </a:xfrm>
            <a:prstGeom prst="ellipse">
              <a:avLst/>
            </a:prstGeom>
            <a:noFill/>
            <a:ln w="19050">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42" name="Oval 41">
              <a:extLst>
                <a:ext uri="{FF2B5EF4-FFF2-40B4-BE49-F238E27FC236}">
                  <a16:creationId xmlns:a16="http://schemas.microsoft.com/office/drawing/2014/main" id="{5C48B31E-07F8-7669-621A-A5A331807730}"/>
                </a:ext>
              </a:extLst>
            </p:cNvPr>
            <p:cNvSpPr/>
            <p:nvPr/>
          </p:nvSpPr>
          <p:spPr>
            <a:xfrm>
              <a:off x="4460358" y="5969018"/>
              <a:ext cx="1488610" cy="699503"/>
            </a:xfrm>
            <a:prstGeom prst="ellipse">
              <a:avLst/>
            </a:prstGeom>
            <a:noFill/>
            <a:ln w="19050">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43" name="Oval 42">
              <a:extLst>
                <a:ext uri="{FF2B5EF4-FFF2-40B4-BE49-F238E27FC236}">
                  <a16:creationId xmlns:a16="http://schemas.microsoft.com/office/drawing/2014/main" id="{16BA5696-7E7A-7D77-4659-21510A259AB0}"/>
                </a:ext>
              </a:extLst>
            </p:cNvPr>
            <p:cNvSpPr/>
            <p:nvPr/>
          </p:nvSpPr>
          <p:spPr>
            <a:xfrm>
              <a:off x="6251493" y="6803052"/>
              <a:ext cx="1655399" cy="636947"/>
            </a:xfrm>
            <a:prstGeom prst="ellipse">
              <a:avLst/>
            </a:prstGeom>
            <a:noFill/>
            <a:ln w="19050">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grpSp>
      <p:pic>
        <p:nvPicPr>
          <p:cNvPr id="20" name="Picture 19">
            <a:extLst>
              <a:ext uri="{FF2B5EF4-FFF2-40B4-BE49-F238E27FC236}">
                <a16:creationId xmlns:a16="http://schemas.microsoft.com/office/drawing/2014/main" id="{E1CE33DD-D452-2729-3C6F-78A44639EAEB}"/>
              </a:ext>
            </a:extLst>
          </p:cNvPr>
          <p:cNvPicPr>
            <a:picLocks noChangeAspect="1"/>
          </p:cNvPicPr>
          <p:nvPr/>
        </p:nvPicPr>
        <p:blipFill>
          <a:blip r:embed="rId8"/>
          <a:stretch>
            <a:fillRect/>
          </a:stretch>
        </p:blipFill>
        <p:spPr>
          <a:xfrm>
            <a:off x="8832148" y="2926081"/>
            <a:ext cx="3196718" cy="3668366"/>
          </a:xfrm>
          <a:prstGeom prst="rect">
            <a:avLst/>
          </a:prstGeom>
        </p:spPr>
      </p:pic>
      <p:grpSp>
        <p:nvGrpSpPr>
          <p:cNvPr id="22" name="Group 21">
            <a:extLst>
              <a:ext uri="{FF2B5EF4-FFF2-40B4-BE49-F238E27FC236}">
                <a16:creationId xmlns:a16="http://schemas.microsoft.com/office/drawing/2014/main" id="{017B002D-237D-5FC7-E7E7-6E436FEA604A}"/>
              </a:ext>
            </a:extLst>
          </p:cNvPr>
          <p:cNvGrpSpPr/>
          <p:nvPr/>
        </p:nvGrpSpPr>
        <p:grpSpPr>
          <a:xfrm>
            <a:off x="1510388" y="1114873"/>
            <a:ext cx="6560981" cy="1378110"/>
            <a:chOff x="1560681" y="1272909"/>
            <a:chExt cx="6560981" cy="1378110"/>
          </a:xfrm>
        </p:grpSpPr>
        <p:grpSp>
          <p:nvGrpSpPr>
            <p:cNvPr id="44" name="Group 43">
              <a:extLst>
                <a:ext uri="{FF2B5EF4-FFF2-40B4-BE49-F238E27FC236}">
                  <a16:creationId xmlns:a16="http://schemas.microsoft.com/office/drawing/2014/main" id="{5F22AFCF-FC07-E1AB-FF45-60380A0339C3}"/>
                </a:ext>
              </a:extLst>
            </p:cNvPr>
            <p:cNvGrpSpPr/>
            <p:nvPr/>
          </p:nvGrpSpPr>
          <p:grpSpPr>
            <a:xfrm>
              <a:off x="1560681" y="1272909"/>
              <a:ext cx="6560981" cy="1130392"/>
              <a:chOff x="900133" y="2049579"/>
              <a:chExt cx="6560981" cy="1130392"/>
            </a:xfrm>
          </p:grpSpPr>
          <p:grpSp>
            <p:nvGrpSpPr>
              <p:cNvPr id="5" name="Group 4">
                <a:extLst>
                  <a:ext uri="{FF2B5EF4-FFF2-40B4-BE49-F238E27FC236}">
                    <a16:creationId xmlns:a16="http://schemas.microsoft.com/office/drawing/2014/main" id="{BFF6F7FC-2C20-E388-EB7E-301202D4E940}"/>
                  </a:ext>
                </a:extLst>
              </p:cNvPr>
              <p:cNvGrpSpPr/>
              <p:nvPr/>
            </p:nvGrpSpPr>
            <p:grpSpPr>
              <a:xfrm>
                <a:off x="900133" y="2049579"/>
                <a:ext cx="6560981" cy="1130392"/>
                <a:chOff x="2563563" y="1457165"/>
                <a:chExt cx="6461760" cy="1045918"/>
              </a:xfrm>
            </p:grpSpPr>
            <p:sp>
              <p:nvSpPr>
                <p:cNvPr id="6" name="Rectangle 5">
                  <a:extLst>
                    <a:ext uri="{FF2B5EF4-FFF2-40B4-BE49-F238E27FC236}">
                      <a16:creationId xmlns:a16="http://schemas.microsoft.com/office/drawing/2014/main" id="{1848B567-43C4-A11C-10D8-FAFCBA1B02E9}"/>
                    </a:ext>
                  </a:extLst>
                </p:cNvPr>
                <p:cNvSpPr/>
                <p:nvPr/>
              </p:nvSpPr>
              <p:spPr>
                <a:xfrm>
                  <a:off x="4810431" y="2257338"/>
                  <a:ext cx="419100" cy="245745"/>
                </a:xfrm>
                <a:prstGeom prst="rect">
                  <a:avLst/>
                </a:prstGeom>
                <a:solidFill>
                  <a:srgbClr val="4472C4"/>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rPr>
                    <a:t>TSP</a:t>
                  </a:r>
                </a:p>
              </p:txBody>
            </p:sp>
            <p:grpSp>
              <p:nvGrpSpPr>
                <p:cNvPr id="7" name="Group 6">
                  <a:extLst>
                    <a:ext uri="{FF2B5EF4-FFF2-40B4-BE49-F238E27FC236}">
                      <a16:creationId xmlns:a16="http://schemas.microsoft.com/office/drawing/2014/main" id="{DFFEA19D-B1F1-DE5B-E96C-570B89CB9A89}"/>
                    </a:ext>
                  </a:extLst>
                </p:cNvPr>
                <p:cNvGrpSpPr/>
                <p:nvPr/>
              </p:nvGrpSpPr>
              <p:grpSpPr>
                <a:xfrm>
                  <a:off x="2563563" y="1457165"/>
                  <a:ext cx="6461760" cy="1045918"/>
                  <a:chOff x="2865120" y="2921317"/>
                  <a:chExt cx="6461760" cy="1045918"/>
                </a:xfrm>
              </p:grpSpPr>
              <p:sp>
                <p:nvSpPr>
                  <p:cNvPr id="8" name="TextBox 7">
                    <a:extLst>
                      <a:ext uri="{FF2B5EF4-FFF2-40B4-BE49-F238E27FC236}">
                        <a16:creationId xmlns:a16="http://schemas.microsoft.com/office/drawing/2014/main" id="{2C9B423B-DDB6-9AA6-5918-1ED05DE4E3D3}"/>
                      </a:ext>
                    </a:extLst>
                  </p:cNvPr>
                  <p:cNvSpPr txBox="1"/>
                  <p:nvPr/>
                </p:nvSpPr>
                <p:spPr>
                  <a:xfrm>
                    <a:off x="3168073" y="3180369"/>
                    <a:ext cx="1207382" cy="276999"/>
                  </a:xfrm>
                  <a:prstGeom prst="rect">
                    <a:avLst/>
                  </a:prstGeom>
                  <a:noFill/>
                </p:spPr>
                <p:txBody>
                  <a:bodyPr wrap="none" rtlCol="0">
                    <a:spAutoFit/>
                  </a:bodyPr>
                  <a:lstStyle/>
                  <a:p>
                    <a:r>
                      <a:rPr lang="en-US" sz="1200" dirty="0"/>
                      <a:t>28 March 2024</a:t>
                    </a:r>
                  </a:p>
                </p:txBody>
              </p:sp>
              <p:sp>
                <p:nvSpPr>
                  <p:cNvPr id="9" name="Arrow: Chevron 8">
                    <a:extLst>
                      <a:ext uri="{FF2B5EF4-FFF2-40B4-BE49-F238E27FC236}">
                        <a16:creationId xmlns:a16="http://schemas.microsoft.com/office/drawing/2014/main" id="{AA317755-69C0-4612-43B4-4FA9858FA7A7}"/>
                      </a:ext>
                    </a:extLst>
                  </p:cNvPr>
                  <p:cNvSpPr/>
                  <p:nvPr/>
                </p:nvSpPr>
                <p:spPr>
                  <a:xfrm>
                    <a:off x="5638800" y="2921317"/>
                    <a:ext cx="1722120" cy="655320"/>
                  </a:xfrm>
                  <a:prstGeom prst="chevron">
                    <a:avLst/>
                  </a:prstGeom>
                  <a:solidFill>
                    <a:srgbClr val="4472C4">
                      <a:lumMod val="40000"/>
                      <a:lumOff val="60000"/>
                    </a:srgbClr>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Arrow: Chevron 9">
                    <a:extLst>
                      <a:ext uri="{FF2B5EF4-FFF2-40B4-BE49-F238E27FC236}">
                        <a16:creationId xmlns:a16="http://schemas.microsoft.com/office/drawing/2014/main" id="{C37638ED-5A2E-AFD3-2718-80963AA82CAD}"/>
                      </a:ext>
                    </a:extLst>
                  </p:cNvPr>
                  <p:cNvSpPr/>
                  <p:nvPr/>
                </p:nvSpPr>
                <p:spPr>
                  <a:xfrm>
                    <a:off x="7147560" y="2928937"/>
                    <a:ext cx="1722120" cy="655320"/>
                  </a:xfrm>
                  <a:prstGeom prst="chevron">
                    <a:avLst/>
                  </a:prstGeom>
                  <a:solidFill>
                    <a:srgbClr val="4472C4">
                      <a:lumMod val="40000"/>
                      <a:lumOff val="60000"/>
                    </a:srgbClr>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1" name="Arrow: Chevron 10">
                    <a:extLst>
                      <a:ext uri="{FF2B5EF4-FFF2-40B4-BE49-F238E27FC236}">
                        <a16:creationId xmlns:a16="http://schemas.microsoft.com/office/drawing/2014/main" id="{4771AA6E-5440-5454-09DC-B3D4ACF5BF20}"/>
                      </a:ext>
                    </a:extLst>
                  </p:cNvPr>
                  <p:cNvSpPr/>
                  <p:nvPr/>
                </p:nvSpPr>
                <p:spPr>
                  <a:xfrm>
                    <a:off x="4122420" y="2928937"/>
                    <a:ext cx="1722120" cy="655320"/>
                  </a:xfrm>
                  <a:prstGeom prst="chevron">
                    <a:avLst/>
                  </a:prstGeom>
                  <a:solidFill>
                    <a:schemeClr val="accent3">
                      <a:lumMod val="20000"/>
                      <a:lumOff val="80000"/>
                    </a:schemeClr>
                  </a:solidFill>
                  <a:ln w="28575" cap="flat" cmpd="sng" algn="ctr">
                    <a:solidFill>
                      <a:srgbClr val="FF0000"/>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2" name="Flowchart: Off-page Connector 8">
                    <a:extLst>
                      <a:ext uri="{FF2B5EF4-FFF2-40B4-BE49-F238E27FC236}">
                        <a16:creationId xmlns:a16="http://schemas.microsoft.com/office/drawing/2014/main" id="{52C1D9C9-66B3-E107-FF48-4DDDDD0BD2D3}"/>
                      </a:ext>
                    </a:extLst>
                  </p:cNvPr>
                  <p:cNvSpPr/>
                  <p:nvPr/>
                </p:nvSpPr>
                <p:spPr>
                  <a:xfrm rot="16200000">
                    <a:off x="3272790" y="2513647"/>
                    <a:ext cx="655320" cy="1470660"/>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7482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7482 h 10000"/>
                      <a:gd name="connsiteX3" fmla="*/ 5000 w 10000"/>
                      <a:gd name="connsiteY3" fmla="*/ 10000 h 10000"/>
                      <a:gd name="connsiteX4" fmla="*/ 225 w 10000"/>
                      <a:gd name="connsiteY4" fmla="*/ 7585 h 10000"/>
                      <a:gd name="connsiteX5" fmla="*/ 0 w 10000"/>
                      <a:gd name="connsiteY5" fmla="*/ 0 h 10000"/>
                      <a:gd name="connsiteX0" fmla="*/ 0 w 10000"/>
                      <a:gd name="connsiteY0" fmla="*/ 0 h 10000"/>
                      <a:gd name="connsiteX1" fmla="*/ 10000 w 10000"/>
                      <a:gd name="connsiteY1" fmla="*/ 0 h 10000"/>
                      <a:gd name="connsiteX2" fmla="*/ 10000 w 10000"/>
                      <a:gd name="connsiteY2" fmla="*/ 7482 h 10000"/>
                      <a:gd name="connsiteX3" fmla="*/ 5000 w 10000"/>
                      <a:gd name="connsiteY3" fmla="*/ 10000 h 10000"/>
                      <a:gd name="connsiteX4" fmla="*/ 113 w 10000"/>
                      <a:gd name="connsiteY4" fmla="*/ 7948 h 10000"/>
                      <a:gd name="connsiteX5" fmla="*/ 0 w 10000"/>
                      <a:gd name="connsiteY5" fmla="*/ 0 h 10000"/>
                      <a:gd name="connsiteX0" fmla="*/ 0 w 10000"/>
                      <a:gd name="connsiteY0" fmla="*/ 0 h 10000"/>
                      <a:gd name="connsiteX1" fmla="*/ 10000 w 10000"/>
                      <a:gd name="connsiteY1" fmla="*/ 0 h 10000"/>
                      <a:gd name="connsiteX2" fmla="*/ 10000 w 10000"/>
                      <a:gd name="connsiteY2" fmla="*/ 7793 h 10000"/>
                      <a:gd name="connsiteX3" fmla="*/ 5000 w 10000"/>
                      <a:gd name="connsiteY3" fmla="*/ 10000 h 10000"/>
                      <a:gd name="connsiteX4" fmla="*/ 113 w 10000"/>
                      <a:gd name="connsiteY4" fmla="*/ 7948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lnTo>
                          <a:pt x="10000" y="7793"/>
                        </a:lnTo>
                        <a:lnTo>
                          <a:pt x="5000" y="10000"/>
                        </a:lnTo>
                        <a:lnTo>
                          <a:pt x="113" y="7948"/>
                        </a:lnTo>
                        <a:cubicBezTo>
                          <a:pt x="75" y="5299"/>
                          <a:pt x="38" y="2649"/>
                          <a:pt x="0" y="0"/>
                        </a:cubicBezTo>
                        <a:close/>
                      </a:path>
                    </a:pathLst>
                  </a:custGeom>
                  <a:solidFill>
                    <a:srgbClr val="B4C7E7"/>
                  </a:solidFill>
                  <a:ln w="12700" cap="flat" cmpd="sng" algn="ctr">
                    <a:solidFill>
                      <a:srgbClr val="4472C4">
                        <a:shade val="15000"/>
                      </a:srgbClr>
                    </a:solidFill>
                    <a:prstDash val="solid"/>
                    <a:miter lim="800000"/>
                  </a:ln>
                  <a:effectLst/>
                </p:spPr>
                <p:txBody>
                  <a:bodyPr rtlCol="0" anchor="t">
                    <a:scene3d>
                      <a:camera prst="orthographicFront">
                        <a:rot lat="0" lon="21599994" rev="16200000"/>
                      </a:camera>
                      <a:lightRig rig="threePt" dir="t"/>
                    </a:scene3d>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3" name="TextBox 14">
                    <a:extLst>
                      <a:ext uri="{FF2B5EF4-FFF2-40B4-BE49-F238E27FC236}">
                        <a16:creationId xmlns:a16="http://schemas.microsoft.com/office/drawing/2014/main" id="{409FC69A-16DB-FA7F-4664-38D5FE180D11}"/>
                      </a:ext>
                    </a:extLst>
                  </p:cNvPr>
                  <p:cNvSpPr txBox="1"/>
                  <p:nvPr/>
                </p:nvSpPr>
                <p:spPr>
                  <a:xfrm>
                    <a:off x="3078480" y="3064192"/>
                    <a:ext cx="833113" cy="342786"/>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Calibri" panose="020F0502020204030204"/>
                        <a:ea typeface="+mn-ea"/>
                        <a:cs typeface="+mn-cs"/>
                      </a:rPr>
                      <a:t>Scoping</a:t>
                    </a: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14" name="TextBox 15">
                    <a:extLst>
                      <a:ext uri="{FF2B5EF4-FFF2-40B4-BE49-F238E27FC236}">
                        <a16:creationId xmlns:a16="http://schemas.microsoft.com/office/drawing/2014/main" id="{A09B673F-5451-07B2-59AD-D95DB1CEB8EE}"/>
                      </a:ext>
                    </a:extLst>
                  </p:cNvPr>
                  <p:cNvSpPr txBox="1"/>
                  <p:nvPr/>
                </p:nvSpPr>
                <p:spPr>
                  <a:xfrm>
                    <a:off x="4427220" y="2923014"/>
                    <a:ext cx="1120435" cy="681656"/>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Alternatives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Formulation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&amp; Analysis</a:t>
                    </a:r>
                  </a:p>
                </p:txBody>
              </p:sp>
              <p:sp>
                <p:nvSpPr>
                  <p:cNvPr id="15" name="TextBox 17">
                    <a:extLst>
                      <a:ext uri="{FF2B5EF4-FFF2-40B4-BE49-F238E27FC236}">
                        <a16:creationId xmlns:a16="http://schemas.microsoft.com/office/drawing/2014/main" id="{D7735497-B26F-71B4-6817-CD6CD204A38B}"/>
                      </a:ext>
                    </a:extLst>
                  </p:cNvPr>
                  <p:cNvSpPr txBox="1"/>
                  <p:nvPr/>
                </p:nvSpPr>
                <p:spPr>
                  <a:xfrm>
                    <a:off x="5935980" y="2974657"/>
                    <a:ext cx="1190006" cy="530658"/>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Feasibility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Level Analysis</a:t>
                    </a:r>
                  </a:p>
                </p:txBody>
              </p:sp>
              <p:sp>
                <p:nvSpPr>
                  <p:cNvPr id="16" name="TextBox 18">
                    <a:extLst>
                      <a:ext uri="{FF2B5EF4-FFF2-40B4-BE49-F238E27FC236}">
                        <a16:creationId xmlns:a16="http://schemas.microsoft.com/office/drawing/2014/main" id="{F5332EDF-152F-FE69-0F7F-C2CBF9D0252D}"/>
                      </a:ext>
                    </a:extLst>
                  </p:cNvPr>
                  <p:cNvSpPr txBox="1"/>
                  <p:nvPr/>
                </p:nvSpPr>
                <p:spPr>
                  <a:xfrm>
                    <a:off x="7459980" y="2982277"/>
                    <a:ext cx="1128514" cy="530658"/>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Washington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alibri" panose="020F0502020204030204"/>
                        <a:ea typeface="+mn-ea"/>
                        <a:cs typeface="+mn-cs"/>
                      </a:rPr>
                      <a:t>Level Review</a:t>
                    </a:r>
                  </a:p>
                </p:txBody>
              </p:sp>
              <p:sp>
                <p:nvSpPr>
                  <p:cNvPr id="17" name="Rectangle 16">
                    <a:extLst>
                      <a:ext uri="{FF2B5EF4-FFF2-40B4-BE49-F238E27FC236}">
                        <a16:creationId xmlns:a16="http://schemas.microsoft.com/office/drawing/2014/main" id="{BAD93959-F4DE-7E9F-3929-7E311A8A57F6}"/>
                      </a:ext>
                    </a:extLst>
                  </p:cNvPr>
                  <p:cNvSpPr/>
                  <p:nvPr/>
                </p:nvSpPr>
                <p:spPr>
                  <a:xfrm>
                    <a:off x="3764280" y="3711892"/>
                    <a:ext cx="548640" cy="249631"/>
                  </a:xfrm>
                  <a:prstGeom prst="rect">
                    <a:avLst/>
                  </a:prstGeom>
                  <a:solidFill>
                    <a:srgbClr val="4472C4"/>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rPr>
                      <a:t>AMM</a:t>
                    </a:r>
                  </a:p>
                </p:txBody>
              </p:sp>
              <p:sp>
                <p:nvSpPr>
                  <p:cNvPr id="18" name="Rectangle 17">
                    <a:extLst>
                      <a:ext uri="{FF2B5EF4-FFF2-40B4-BE49-F238E27FC236}">
                        <a16:creationId xmlns:a16="http://schemas.microsoft.com/office/drawing/2014/main" id="{BDE49CC0-CA6E-C246-C479-D40F2810937D}"/>
                      </a:ext>
                    </a:extLst>
                  </p:cNvPr>
                  <p:cNvSpPr/>
                  <p:nvPr/>
                </p:nvSpPr>
                <p:spPr>
                  <a:xfrm>
                    <a:off x="5806440" y="3730942"/>
                    <a:ext cx="480060" cy="236293"/>
                  </a:xfrm>
                  <a:prstGeom prst="rect">
                    <a:avLst/>
                  </a:prstGeom>
                  <a:solidFill>
                    <a:srgbClr val="4472C4"/>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rPr>
                      <a:t>CVM</a:t>
                    </a:r>
                  </a:p>
                </p:txBody>
              </p:sp>
              <p:sp>
                <p:nvSpPr>
                  <p:cNvPr id="19" name="Rectangle 18">
                    <a:extLst>
                      <a:ext uri="{FF2B5EF4-FFF2-40B4-BE49-F238E27FC236}">
                        <a16:creationId xmlns:a16="http://schemas.microsoft.com/office/drawing/2014/main" id="{7D8F8612-BF02-54D5-9CDA-8454F708B38E}"/>
                      </a:ext>
                    </a:extLst>
                  </p:cNvPr>
                  <p:cNvSpPr/>
                  <p:nvPr/>
                </p:nvSpPr>
                <p:spPr>
                  <a:xfrm>
                    <a:off x="8328660" y="3711892"/>
                    <a:ext cx="998220" cy="249631"/>
                  </a:xfrm>
                  <a:prstGeom prst="rect">
                    <a:avLst/>
                  </a:prstGeom>
                  <a:solidFill>
                    <a:srgbClr val="4472C4"/>
                  </a:solidFill>
                  <a:ln w="12700" cap="flat" cmpd="sng" algn="ctr">
                    <a:solidFill>
                      <a:srgbClr val="4472C4">
                        <a:shade val="15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ysClr val="window" lastClr="FFFFFF"/>
                        </a:solidFill>
                        <a:effectLst/>
                        <a:uLnTx/>
                        <a:uFillTx/>
                        <a:latin typeface="Calibri" panose="020F0502020204030204"/>
                        <a:ea typeface="+mn-ea"/>
                        <a:cs typeface="+mn-cs"/>
                      </a:rPr>
                      <a:t>Chief's Report</a:t>
                    </a:r>
                  </a:p>
                </p:txBody>
              </p:sp>
            </p:grpSp>
          </p:grpSp>
          <p:cxnSp>
            <p:nvCxnSpPr>
              <p:cNvPr id="21" name="Straight Connector 20">
                <a:extLst>
                  <a:ext uri="{FF2B5EF4-FFF2-40B4-BE49-F238E27FC236}">
                    <a16:creationId xmlns:a16="http://schemas.microsoft.com/office/drawing/2014/main" id="{E93D8D1F-5951-89C3-7880-A74AB92B6813}"/>
                  </a:ext>
                </a:extLst>
              </p:cNvPr>
              <p:cNvCxnSpPr>
                <a:stCxn id="12" idx="4"/>
                <a:endCxn id="17" idx="0"/>
              </p:cNvCxnSpPr>
              <p:nvPr/>
            </p:nvCxnSpPr>
            <p:spPr>
              <a:xfrm>
                <a:off x="2086962" y="2749824"/>
                <a:ext cx="4670" cy="15418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4C42226-1CDB-18EC-5003-5CF206A9CDB8}"/>
                  </a:ext>
                </a:extLst>
              </p:cNvPr>
              <p:cNvCxnSpPr>
                <a:endCxn id="6" idx="0"/>
              </p:cNvCxnSpPr>
              <p:nvPr/>
            </p:nvCxnSpPr>
            <p:spPr>
              <a:xfrm>
                <a:off x="3394269" y="2766062"/>
                <a:ext cx="1" cy="148317"/>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89C0A73-6D62-256D-9BF0-50AD45CA009E}"/>
                  </a:ext>
                </a:extLst>
              </p:cNvPr>
              <p:cNvCxnSpPr>
                <a:endCxn id="18" idx="0"/>
              </p:cNvCxnSpPr>
              <p:nvPr/>
            </p:nvCxnSpPr>
            <p:spPr>
              <a:xfrm>
                <a:off x="4130332" y="2766062"/>
                <a:ext cx="1" cy="158533"/>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3038F14-8D4F-0AF7-0FCA-0CBB1D75F87A}"/>
                  </a:ext>
                </a:extLst>
              </p:cNvPr>
              <p:cNvCxnSpPr/>
              <p:nvPr/>
            </p:nvCxnSpPr>
            <p:spPr>
              <a:xfrm>
                <a:off x="6575898" y="2766062"/>
                <a:ext cx="0" cy="148317"/>
              </a:xfrm>
              <a:prstGeom prst="line">
                <a:avLst/>
              </a:prstGeom>
            </p:spPr>
            <p:style>
              <a:lnRef idx="1">
                <a:schemeClr val="accent1"/>
              </a:lnRef>
              <a:fillRef idx="0">
                <a:schemeClr val="accent1"/>
              </a:fillRef>
              <a:effectRef idx="0">
                <a:schemeClr val="accent1"/>
              </a:effectRef>
              <a:fontRef idx="minor">
                <a:schemeClr val="tx1"/>
              </a:fontRef>
            </p:style>
          </p:cxnSp>
        </p:grpSp>
        <p:sp>
          <p:nvSpPr>
            <p:cNvPr id="46" name="TextBox 45">
              <a:extLst>
                <a:ext uri="{FF2B5EF4-FFF2-40B4-BE49-F238E27FC236}">
                  <a16:creationId xmlns:a16="http://schemas.microsoft.com/office/drawing/2014/main" id="{5369E242-813E-8217-4EF3-47B76805EC2B}"/>
                </a:ext>
              </a:extLst>
            </p:cNvPr>
            <p:cNvSpPr txBox="1"/>
            <p:nvPr/>
          </p:nvSpPr>
          <p:spPr>
            <a:xfrm>
              <a:off x="2374985" y="2389409"/>
              <a:ext cx="1039067" cy="261610"/>
            </a:xfrm>
            <a:prstGeom prst="rect">
              <a:avLst/>
            </a:prstGeom>
            <a:noFill/>
          </p:spPr>
          <p:txBody>
            <a:bodyPr wrap="none" rtlCol="0">
              <a:spAutoFit/>
            </a:bodyPr>
            <a:lstStyle/>
            <a:p>
              <a:r>
                <a:rPr lang="en-US" sz="1100" dirty="0"/>
                <a:t>12 June 2025</a:t>
              </a:r>
            </a:p>
          </p:txBody>
        </p:sp>
      </p:grpSp>
      <p:sp>
        <p:nvSpPr>
          <p:cNvPr id="24" name="Rectangle 23">
            <a:extLst>
              <a:ext uri="{FF2B5EF4-FFF2-40B4-BE49-F238E27FC236}">
                <a16:creationId xmlns:a16="http://schemas.microsoft.com/office/drawing/2014/main" id="{A62D0942-448F-BF21-6C24-3C6A6225CD27}"/>
              </a:ext>
            </a:extLst>
          </p:cNvPr>
          <p:cNvSpPr/>
          <p:nvPr/>
        </p:nvSpPr>
        <p:spPr>
          <a:xfrm>
            <a:off x="5578534" y="6402510"/>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913197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0F59A-0B70-4C69-B45A-1FC36E2B5F85}"/>
              </a:ext>
            </a:extLst>
          </p:cNvPr>
          <p:cNvSpPr>
            <a:spLocks noGrp="1"/>
          </p:cNvSpPr>
          <p:nvPr>
            <p:ph type="title"/>
          </p:nvPr>
        </p:nvSpPr>
        <p:spPr>
          <a:xfrm>
            <a:off x="1217539" y="285427"/>
            <a:ext cx="10509598" cy="806451"/>
          </a:xfrm>
        </p:spPr>
        <p:txBody>
          <a:bodyPr/>
          <a:lstStyle/>
          <a:p>
            <a:r>
              <a:rPr lang="en-US" dirty="0">
                <a:solidFill>
                  <a:schemeClr val="tx1"/>
                </a:solidFill>
              </a:rPr>
              <a:t>Study Schedule</a:t>
            </a:r>
          </a:p>
        </p:txBody>
      </p:sp>
      <p:graphicFrame>
        <p:nvGraphicFramePr>
          <p:cNvPr id="8" name="Content Placeholder 7">
            <a:extLst>
              <a:ext uri="{FF2B5EF4-FFF2-40B4-BE49-F238E27FC236}">
                <a16:creationId xmlns:a16="http://schemas.microsoft.com/office/drawing/2014/main" id="{1EE9528B-ADB9-5284-C96A-D461A7DCD324}"/>
              </a:ext>
            </a:extLst>
          </p:cNvPr>
          <p:cNvGraphicFramePr>
            <a:graphicFrameLocks noGrp="1"/>
          </p:cNvGraphicFramePr>
          <p:nvPr>
            <p:ph idx="1"/>
            <p:extLst>
              <p:ext uri="{D42A27DB-BD31-4B8C-83A1-F6EECF244321}">
                <p14:modId xmlns:p14="http://schemas.microsoft.com/office/powerpoint/2010/main" val="1893486348"/>
              </p:ext>
            </p:extLst>
          </p:nvPr>
        </p:nvGraphicFramePr>
        <p:xfrm>
          <a:off x="952363" y="1325636"/>
          <a:ext cx="9380357" cy="3150035"/>
        </p:xfrm>
        <a:graphic>
          <a:graphicData uri="http://schemas.openxmlformats.org/drawingml/2006/table">
            <a:tbl>
              <a:tblPr/>
              <a:tblGrid>
                <a:gridCol w="6103126">
                  <a:extLst>
                    <a:ext uri="{9D8B030D-6E8A-4147-A177-3AD203B41FA5}">
                      <a16:colId xmlns:a16="http://schemas.microsoft.com/office/drawing/2014/main" val="2156869264"/>
                    </a:ext>
                  </a:extLst>
                </a:gridCol>
                <a:gridCol w="3277231">
                  <a:extLst>
                    <a:ext uri="{9D8B030D-6E8A-4147-A177-3AD203B41FA5}">
                      <a16:colId xmlns:a16="http://schemas.microsoft.com/office/drawing/2014/main" val="3288410582"/>
                    </a:ext>
                  </a:extLst>
                </a:gridCol>
              </a:tblGrid>
              <a:tr h="330200">
                <a:tc>
                  <a:txBody>
                    <a:bodyPr/>
                    <a:lstStyle/>
                    <a:p>
                      <a:pPr marL="0" marR="0" algn="ctr" fontAlgn="ctr">
                        <a:lnSpc>
                          <a:spcPct val="106000"/>
                        </a:lnSpc>
                        <a:spcBef>
                          <a:spcPts val="0"/>
                        </a:spcBef>
                        <a:spcAft>
                          <a:spcPts val="0"/>
                        </a:spcAft>
                      </a:pPr>
                      <a:r>
                        <a:rPr lang="en-US" sz="1600" b="1" kern="1200" dirty="0">
                          <a:solidFill>
                            <a:srgbClr val="FFFFFF"/>
                          </a:solidFill>
                          <a:effectLst/>
                          <a:latin typeface="Aptos Display" panose="020B0004020202020204" pitchFamily="34" charset="0"/>
                          <a:ea typeface="Times New Roman" panose="02020603050405020304" pitchFamily="18" charset="0"/>
                          <a:cs typeface="Arial" panose="020B0604020202020204" pitchFamily="34" charset="0"/>
                        </a:rPr>
                        <a:t>Milestone</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ctr">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solidFill>
                      <a:srgbClr val="4472C4"/>
                    </a:solidFill>
                  </a:tcPr>
                </a:tc>
                <a:tc>
                  <a:txBody>
                    <a:bodyPr/>
                    <a:lstStyle/>
                    <a:p>
                      <a:pPr marL="0" marR="0" algn="ctr" fontAlgn="ctr">
                        <a:lnSpc>
                          <a:spcPct val="106000"/>
                        </a:lnSpc>
                        <a:spcBef>
                          <a:spcPts val="0"/>
                        </a:spcBef>
                        <a:spcAft>
                          <a:spcPts val="0"/>
                        </a:spcAft>
                      </a:pPr>
                      <a:r>
                        <a:rPr lang="en-US" sz="1800" b="1" kern="1200" dirty="0">
                          <a:solidFill>
                            <a:srgbClr val="FFFFFF"/>
                          </a:solidFill>
                          <a:effectLst/>
                          <a:latin typeface="Aptos Display" panose="020B0004020202020204" pitchFamily="34" charset="0"/>
                          <a:ea typeface="Times New Roman" panose="02020603050405020304" pitchFamily="18" charset="0"/>
                          <a:cs typeface="Arial" panose="020B0604020202020204" pitchFamily="34" charset="0"/>
                        </a:rPr>
                        <a:t>Current P2 Schedule*</a:t>
                      </a:r>
                      <a:r>
                        <a:rPr lang="en-US" sz="1800" kern="0" dirty="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ctr">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solidFill>
                      <a:srgbClr val="4472C4"/>
                    </a:solidFill>
                  </a:tcPr>
                </a:tc>
                <a:extLst>
                  <a:ext uri="{0D108BD9-81ED-4DB2-BD59-A6C34878D82A}">
                    <a16:rowId xmlns:a16="http://schemas.microsoft.com/office/drawing/2014/main" val="2920856932"/>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Feasibility Cost Share Agreement (FCSA) Execution</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30 September 2024 (A)</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3071049659"/>
                  </a:ext>
                </a:extLst>
              </a:tr>
              <a:tr h="335524">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Interagency Meeting</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10 February 2025 (A)</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1330884033"/>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Alternatives Milestone (CW261)</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12 June 2025 (A)</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4038878084"/>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Vertical Team Alignment Memorandum (VTAM)</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12 August 2025</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607770338"/>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Tentatively Selected Plan (TSP) (CW262)</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TBD</a:t>
                      </a:r>
                    </a:p>
                    <a:p>
                      <a:pPr marL="0" marR="0" algn="ctr" fontAlgn="ctr">
                        <a:lnSpc>
                          <a:spcPct val="106000"/>
                        </a:lnSpc>
                        <a:spcBef>
                          <a:spcPts val="0"/>
                        </a:spcBef>
                        <a:spcAft>
                          <a:spcPts val="0"/>
                        </a:spcAft>
                      </a:pPr>
                      <a:r>
                        <a:rPr lang="en-US" sz="1200" kern="1200" dirty="0">
                          <a:solidFill>
                            <a:srgbClr val="000000"/>
                          </a:solidFill>
                          <a:effectLst/>
                          <a:latin typeface="Aptos Display" panose="020B0004020202020204" pitchFamily="34" charset="0"/>
                          <a:ea typeface="Aptos" panose="020B0004020202020204" pitchFamily="34" charset="0"/>
                          <a:cs typeface="Arial" panose="020B0604020202020204" pitchFamily="34" charset="0"/>
                        </a:rPr>
                        <a:t>(contingent on receipt of Fed Funds)</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2604568614"/>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Release Draft Report for Public Review</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Aptos" panose="020B0004020202020204" pitchFamily="34" charset="0"/>
                          <a:cs typeface="Arial" panose="020B0604020202020204" pitchFamily="34" charset="0"/>
                        </a:rPr>
                        <a:t>TBD</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1622264063"/>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Command Validation Milestone (CVM) (CW263)</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Aptos" panose="020B0004020202020204" pitchFamily="34" charset="0"/>
                          <a:cs typeface="Arial" panose="020B0604020202020204" pitchFamily="34" charset="0"/>
                        </a:rPr>
                        <a:t>TBD</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2224967083"/>
                  </a:ext>
                </a:extLst>
              </a:tr>
              <a:tr h="294640">
                <a:tc>
                  <a:txBody>
                    <a:bodyPr/>
                    <a:lstStyle/>
                    <a:p>
                      <a:pPr marL="0" marR="0"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Final Report Transmittal from MSC to HQ (CW260)</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ctr">
                        <a:lnSpc>
                          <a:spcPct val="106000"/>
                        </a:lnSpc>
                        <a:spcBef>
                          <a:spcPts val="0"/>
                        </a:spcBef>
                        <a:spcAft>
                          <a:spcPts val="0"/>
                        </a:spcAft>
                      </a:pPr>
                      <a:r>
                        <a:rPr lang="en-US" sz="1600" kern="1200" dirty="0">
                          <a:solidFill>
                            <a:srgbClr val="000000"/>
                          </a:solidFill>
                          <a:effectLst/>
                          <a:latin typeface="Aptos Display" panose="020B0004020202020204" pitchFamily="34" charset="0"/>
                          <a:ea typeface="Aptos" panose="020B0004020202020204" pitchFamily="34" charset="0"/>
                          <a:cs typeface="Arial" panose="020B0604020202020204" pitchFamily="34" charset="0"/>
                        </a:rPr>
                        <a:t>TBD</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2409512654"/>
                  </a:ext>
                </a:extLst>
              </a:tr>
              <a:tr h="254635">
                <a:tc>
                  <a:txBody>
                    <a:bodyPr/>
                    <a:lstStyle/>
                    <a:p>
                      <a:pPr marL="0" marR="0" fontAlgn="b">
                        <a:lnSpc>
                          <a:spcPct val="106000"/>
                        </a:lnSpc>
                        <a:spcBef>
                          <a:spcPts val="0"/>
                        </a:spcBef>
                        <a:spcAft>
                          <a:spcPts val="0"/>
                        </a:spcAft>
                      </a:pP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Chief</a:t>
                      </a:r>
                      <a:r>
                        <a:rPr lang="en-US" sz="16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n-US" sz="1600" kern="1200" dirty="0">
                          <a:solidFill>
                            <a:srgbClr val="000000"/>
                          </a:solidFill>
                          <a:effectLst/>
                          <a:latin typeface="Aptos Display" panose="020B0004020202020204" pitchFamily="34" charset="0"/>
                          <a:ea typeface="Times New Roman" panose="02020603050405020304" pitchFamily="18" charset="0"/>
                          <a:cs typeface="Arial" panose="020B0604020202020204" pitchFamily="34" charset="0"/>
                        </a:rPr>
                        <a:t>s Report (CW270)</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tc>
                  <a:txBody>
                    <a:bodyPr/>
                    <a:lstStyle/>
                    <a:p>
                      <a:pPr marL="0" marR="0" algn="ctr" fontAlgn="b">
                        <a:lnSpc>
                          <a:spcPct val="106000"/>
                        </a:lnSpc>
                        <a:spcBef>
                          <a:spcPts val="0"/>
                        </a:spcBef>
                        <a:spcAft>
                          <a:spcPts val="0"/>
                        </a:spcAft>
                      </a:pPr>
                      <a:r>
                        <a:rPr lang="en-US" sz="1600" kern="1200">
                          <a:solidFill>
                            <a:srgbClr val="000000"/>
                          </a:solidFill>
                          <a:effectLst/>
                          <a:latin typeface="Aptos Display" panose="020B0004020202020204" pitchFamily="34" charset="0"/>
                          <a:ea typeface="Aptos" panose="020B0004020202020204" pitchFamily="34" charset="0"/>
                          <a:cs typeface="Arial" panose="020B0604020202020204" pitchFamily="34" charset="0"/>
                        </a:rPr>
                        <a:t>TBD</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lnL w="12700" cap="flat" cmpd="sng" algn="ctr">
                      <a:solidFill>
                        <a:srgbClr val="221F20"/>
                      </a:solidFill>
                      <a:prstDash val="solid"/>
                      <a:round/>
                      <a:headEnd type="none" w="med" len="med"/>
                      <a:tailEnd type="none" w="med" len="med"/>
                    </a:lnL>
                    <a:lnR w="12700" cap="flat" cmpd="sng" algn="ctr">
                      <a:solidFill>
                        <a:srgbClr val="221F20"/>
                      </a:solidFill>
                      <a:prstDash val="solid"/>
                      <a:round/>
                      <a:headEnd type="none" w="med" len="med"/>
                      <a:tailEnd type="none" w="med" len="med"/>
                    </a:lnR>
                    <a:lnT w="12700" cap="flat" cmpd="sng" algn="ctr">
                      <a:solidFill>
                        <a:srgbClr val="221F20"/>
                      </a:solidFill>
                      <a:prstDash val="solid"/>
                      <a:round/>
                      <a:headEnd type="none" w="med" len="med"/>
                      <a:tailEnd type="none" w="med" len="med"/>
                    </a:lnT>
                    <a:lnB w="12700" cap="flat" cmpd="sng" algn="ctr">
                      <a:solidFill>
                        <a:srgbClr val="221F20"/>
                      </a:solidFill>
                      <a:prstDash val="solid"/>
                      <a:round/>
                      <a:headEnd type="none" w="med" len="med"/>
                      <a:tailEnd type="none" w="med" len="med"/>
                    </a:lnB>
                    <a:noFill/>
                  </a:tcPr>
                </a:tc>
                <a:extLst>
                  <a:ext uri="{0D108BD9-81ED-4DB2-BD59-A6C34878D82A}">
                    <a16:rowId xmlns:a16="http://schemas.microsoft.com/office/drawing/2014/main" val="2937629012"/>
                  </a:ext>
                </a:extLst>
              </a:tr>
            </a:tbl>
          </a:graphicData>
        </a:graphic>
      </p:graphicFrame>
      <p:sp>
        <p:nvSpPr>
          <p:cNvPr id="3" name="Rectangle 2">
            <a:extLst>
              <a:ext uri="{FF2B5EF4-FFF2-40B4-BE49-F238E27FC236}">
                <a16:creationId xmlns:a16="http://schemas.microsoft.com/office/drawing/2014/main" id="{C26F7A2F-185F-C596-B2A1-17F650B1AC33}"/>
              </a:ext>
            </a:extLst>
          </p:cNvPr>
          <p:cNvSpPr/>
          <p:nvPr/>
        </p:nvSpPr>
        <p:spPr>
          <a:xfrm>
            <a:off x="7334182"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390504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134522870"/>
              </p:ext>
            </p:extLst>
          </p:nvPr>
        </p:nvGraphicFramePr>
        <p:xfrm>
          <a:off x="1981200" y="880511"/>
          <a:ext cx="8686800" cy="852251"/>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55173">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kern="1200" cap="none" spc="0" dirty="0">
                          <a:solidFill>
                            <a:schemeClr val="tx2">
                              <a:lumMod val="75000"/>
                            </a:schemeClr>
                          </a:solidFill>
                          <a:latin typeface="+mj-lt"/>
                          <a:ea typeface="Ebrima" panose="02000000000000000000" pitchFamily="2" charset="0"/>
                          <a:cs typeface="Franklin Gothic Book"/>
                        </a:rPr>
                        <a:t>Any Questions?</a:t>
                      </a:r>
                      <a:endParaRPr lang="en-US" sz="2400" b="0" kern="1200" cap="none" spc="0" dirty="0">
                        <a:solidFill>
                          <a:schemeClr val="tx2">
                            <a:lumMod val="75000"/>
                          </a:schemeClr>
                        </a:solidFill>
                        <a:latin typeface="+mj-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nchor="b">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16</a:t>
            </a:fld>
            <a:endParaRPr lang="en-US"/>
          </a:p>
        </p:txBody>
      </p:sp>
      <p:pic>
        <p:nvPicPr>
          <p:cNvPr id="2" name="Picture 1" descr="PWD Main Break 2009 - Version 2.jpg">
            <a:extLst>
              <a:ext uri="{FF2B5EF4-FFF2-40B4-BE49-F238E27FC236}">
                <a16:creationId xmlns:a16="http://schemas.microsoft.com/office/drawing/2014/main" id="{0EB005D9-ED8E-8662-D8C9-94102DC4FC2C}"/>
              </a:ext>
            </a:extLst>
          </p:cNvPr>
          <p:cNvPicPr>
            <a:picLocks/>
          </p:cNvPicPr>
          <p:nvPr/>
        </p:nvPicPr>
        <p:blipFill rotWithShape="1">
          <a:blip r:embed="rId3" cstate="hqprint">
            <a:duotone>
              <a:schemeClr val="accent1">
                <a:shade val="45000"/>
                <a:satMod val="135000"/>
              </a:schemeClr>
              <a:prstClr val="white"/>
            </a:duotone>
            <a:alphaModFix/>
            <a:extLst>
              <a:ext uri="{BEBA8EAE-BF5A-486C-A8C5-ECC9F3942E4B}">
                <a14:imgProps xmlns:a14="http://schemas.microsoft.com/office/drawing/2010/main">
                  <a14:imgLayer r:embed="rId4">
                    <a14:imgEffect>
                      <a14:saturation sat="300000"/>
                    </a14:imgEffect>
                    <a14:imgEffect>
                      <a14:brightnessContrast contrast="-20000"/>
                    </a14:imgEffect>
                  </a14:imgLayer>
                </a14:imgProps>
              </a:ext>
              <a:ext uri="{28A0092B-C50C-407E-A947-70E740481C1C}">
                <a14:useLocalDpi xmlns:a14="http://schemas.microsoft.com/office/drawing/2010/main"/>
              </a:ext>
            </a:extLst>
          </a:blip>
          <a:srcRect/>
          <a:stretch/>
        </p:blipFill>
        <p:spPr>
          <a:xfrm>
            <a:off x="1752600" y="4020587"/>
            <a:ext cx="8686800" cy="2115519"/>
          </a:xfrm>
          <a:prstGeom prst="rect">
            <a:avLst/>
          </a:prstGeom>
        </p:spPr>
      </p:pic>
      <p:sp>
        <p:nvSpPr>
          <p:cNvPr id="4" name="Rectangle 3">
            <a:extLst>
              <a:ext uri="{FF2B5EF4-FFF2-40B4-BE49-F238E27FC236}">
                <a16:creationId xmlns:a16="http://schemas.microsoft.com/office/drawing/2014/main" id="{FA886944-FAA2-4532-A14B-C6E68AB90E16}"/>
              </a:ext>
            </a:extLst>
          </p:cNvPr>
          <p:cNvSpPr/>
          <p:nvPr/>
        </p:nvSpPr>
        <p:spPr>
          <a:xfrm>
            <a:off x="7212262"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6407387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 name="Table 1"/>
          <p:cNvGraphicFramePr/>
          <p:nvPr/>
        </p:nvGraphicFramePr>
        <p:xfrm>
          <a:off x="2299404" y="123568"/>
          <a:ext cx="8368596" cy="6645758"/>
        </p:xfrm>
        <a:graphic>
          <a:graphicData uri="http://schemas.openxmlformats.org/drawingml/2006/table">
            <a:tbl>
              <a:tblPr firstRow="1"/>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730296">
                <a:tc>
                  <a:txBody>
                    <a:bodyPr/>
                    <a:lstStyle/>
                    <a:p>
                      <a:pPr algn="l" defTabSz="914400">
                        <a:defRPr sz="1800">
                          <a:solidFill>
                            <a:srgbClr val="000000"/>
                          </a:solidFill>
                          <a:latin typeface="Franklin Gothic Medium"/>
                          <a:ea typeface="Franklin Gothic Medium"/>
                          <a:cs typeface="Franklin Gothic Medium"/>
                          <a:sym typeface="Franklin Gothic Medium"/>
                        </a:defRPr>
                      </a:pPr>
                      <a:endParaRPr/>
                    </a:p>
                    <a:p>
                      <a:pPr algn="l" defTabSz="914400">
                        <a:defRPr sz="1800">
                          <a:solidFill>
                            <a:srgbClr val="000000"/>
                          </a:solidFill>
                          <a:latin typeface="Franklin Gothic Medium"/>
                          <a:ea typeface="Franklin Gothic Medium"/>
                          <a:cs typeface="Franklin Gothic Medium"/>
                          <a:sym typeface="Franklin Gothic Medium"/>
                        </a:defRPr>
                      </a:pPr>
                      <a:endParaRPr/>
                    </a:p>
                    <a:p>
                      <a:pPr algn="l" defTabSz="914400">
                        <a:defRPr sz="1800">
                          <a:solidFill>
                            <a:srgbClr val="000000"/>
                          </a:solidFill>
                          <a:latin typeface="Franklin Gothic Medium"/>
                          <a:ea typeface="Franklin Gothic Medium"/>
                          <a:cs typeface="Franklin Gothic Medium"/>
                          <a:sym typeface="Franklin Gothic Medium"/>
                        </a:defRPr>
                      </a:pPr>
                      <a:endParaRPr/>
                    </a:p>
                    <a:p>
                      <a:pPr algn="l" defTabSz="914400">
                        <a:defRPr sz="1800">
                          <a:solidFill>
                            <a:srgbClr val="000000"/>
                          </a:solidFill>
                          <a:latin typeface="Franklin Gothic Medium"/>
                          <a:ea typeface="Franklin Gothic Medium"/>
                          <a:cs typeface="Franklin Gothic Medium"/>
                          <a:sym typeface="Franklin Gothic Medium"/>
                        </a:defRPr>
                      </a:pPr>
                      <a:r>
                        <a:t>Steve Bieber</a:t>
                      </a:r>
                    </a:p>
                    <a:p>
                      <a:pPr algn="l" defTabSz="914400">
                        <a:defRPr>
                          <a:solidFill>
                            <a:srgbClr val="000000"/>
                          </a:solidFill>
                          <a:latin typeface="Franklin Gothic Medium"/>
                          <a:ea typeface="Franklin Gothic Medium"/>
                          <a:cs typeface="Franklin Gothic Medium"/>
                          <a:sym typeface="Franklin Gothic Medium"/>
                        </a:defRPr>
                      </a:pPr>
                      <a:r>
                        <a:t>Water Resources Program Director</a:t>
                      </a:r>
                    </a:p>
                    <a:p>
                      <a:pPr algn="l" defTabSz="914400">
                        <a:defRPr>
                          <a:solidFill>
                            <a:srgbClr val="000000"/>
                          </a:solidFill>
                          <a:latin typeface="Franklin Gothic Medium"/>
                          <a:ea typeface="Franklin Gothic Medium"/>
                          <a:cs typeface="Franklin Gothic Medium"/>
                          <a:sym typeface="Franklin Gothic Medium"/>
                        </a:defRPr>
                      </a:pPr>
                      <a:r>
                        <a:t>(202) 962-3219 / </a:t>
                      </a:r>
                      <a:r>
                        <a:rPr u="sng">
                          <a:solidFill>
                            <a:srgbClr val="0000FF"/>
                          </a:solidFill>
                          <a:uFill>
                            <a:solidFill>
                              <a:srgbClr val="0000FF"/>
                            </a:solidFill>
                          </a:uFill>
                          <a:hlinkClick r:id="rId2"/>
                        </a:rPr>
                        <a:t>sbieber@mwcog.org</a:t>
                      </a:r>
                    </a:p>
                    <a:p>
                      <a:pPr algn="l" defTabSz="914400">
                        <a:defRPr sz="1800" b="0">
                          <a:solidFill>
                            <a:srgbClr val="000000"/>
                          </a:solidFill>
                        </a:defRPr>
                      </a:pPr>
                      <a:endParaRPr u="sng">
                        <a:solidFill>
                          <a:srgbClr val="0000FF"/>
                        </a:solidFill>
                        <a:uFill>
                          <a:solidFill>
                            <a:srgbClr val="0000FF"/>
                          </a:solidFill>
                        </a:uFill>
                        <a:hlinkClick r:id="rId2"/>
                      </a:endParaRPr>
                    </a:p>
                    <a:p>
                      <a:pPr algn="l" defTabSz="914400">
                        <a:defRPr>
                          <a:solidFill>
                            <a:srgbClr val="000000"/>
                          </a:solidFill>
                          <a:latin typeface="Franklin Gothic Medium"/>
                          <a:ea typeface="Franklin Gothic Medium"/>
                          <a:cs typeface="Franklin Gothic Medium"/>
                          <a:sym typeface="Franklin Gothic Medium"/>
                        </a:defRPr>
                      </a:pPr>
                      <a:endParaRPr u="sng">
                        <a:solidFill>
                          <a:srgbClr val="0000FF"/>
                        </a:solidFill>
                        <a:uFill>
                          <a:solidFill>
                            <a:srgbClr val="0000FF"/>
                          </a:solidFill>
                        </a:uFill>
                        <a:hlinkClick r:id="rId2"/>
                      </a:endParaRPr>
                    </a:p>
                    <a:p>
                      <a:pPr algn="l" defTabSz="914400">
                        <a:defRPr>
                          <a:solidFill>
                            <a:srgbClr val="000000"/>
                          </a:solidFill>
                          <a:latin typeface="Franklin Gothic Medium"/>
                          <a:ea typeface="Franklin Gothic Medium"/>
                          <a:cs typeface="Franklin Gothic Medium"/>
                          <a:sym typeface="Franklin Gothic Medium"/>
                        </a:defRPr>
                      </a:pPr>
                      <a:r>
                        <a:t> </a:t>
                      </a:r>
                    </a:p>
                  </a:txBody>
                  <a:tcPr marL="0" marR="0" marT="0" marB="0" horzOverflow="overflow">
                    <a:lnL w="12700">
                      <a:miter lim="400000"/>
                    </a:lnL>
                    <a:lnR w="12700">
                      <a:miter lim="400000"/>
                    </a:lnR>
                    <a:lnT w="12700">
                      <a:miter lim="400000"/>
                    </a:lnT>
                    <a:lnB w="38100">
                      <a:solidFill>
                        <a:srgbClr val="0087CD"/>
                      </a:solidFill>
                    </a:lnB>
                    <a:noFill/>
                  </a:tcPr>
                </a:tc>
                <a:tc>
                  <a:txBody>
                    <a:bodyPr/>
                    <a:lstStyle/>
                    <a:p>
                      <a:pPr algn="l" defTabSz="914400">
                        <a:spcBef>
                          <a:spcPts val="100"/>
                        </a:spcBef>
                        <a:defRPr sz="2800">
                          <a:solidFill>
                            <a:srgbClr val="0087CD"/>
                          </a:solidFill>
                          <a:latin typeface="Franklin Gothic Medium"/>
                          <a:ea typeface="Franklin Gothic Medium"/>
                          <a:cs typeface="Franklin Gothic Medium"/>
                          <a:sym typeface="Franklin Gothic Medium"/>
                        </a:defRPr>
                      </a:pPr>
                      <a:r>
                        <a:t>                           </a:t>
                      </a:r>
                    </a:p>
                    <a:p>
                      <a:pPr algn="l" defTabSz="914400">
                        <a:spcBef>
                          <a:spcPts val="100"/>
                        </a:spcBef>
                        <a:defRPr sz="2800">
                          <a:solidFill>
                            <a:schemeClr val="accent1"/>
                          </a:solidFill>
                          <a:latin typeface="Franklin Gothic Medium"/>
                          <a:ea typeface="Franklin Gothic Medium"/>
                          <a:cs typeface="Franklin Gothic Medium"/>
                          <a:sym typeface="Franklin Gothic Medium"/>
                        </a:defRPr>
                      </a:pPr>
                      <a:r>
                        <a:t>                  mwcog.org</a:t>
                      </a:r>
                    </a:p>
                  </a:txBody>
                  <a:tcPr marL="0" marR="0" marT="0" marB="0" anchor="b" horzOverflow="overflow">
                    <a:lnL w="12700">
                      <a:miter lim="400000"/>
                    </a:lnL>
                    <a:lnR w="12700">
                      <a:miter lim="400000"/>
                    </a:lnR>
                    <a:lnT w="12700">
                      <a:miter lim="400000"/>
                    </a:lnT>
                    <a:lnB w="38100">
                      <a:solidFill>
                        <a:srgbClr val="0087CD"/>
                      </a:solidFill>
                    </a:lnB>
                    <a:noFill/>
                  </a:tcPr>
                </a:tc>
                <a:extLst>
                  <a:ext uri="{0D108BD9-81ED-4DB2-BD59-A6C34878D82A}">
                    <a16:rowId xmlns:a16="http://schemas.microsoft.com/office/drawing/2014/main" val="10000"/>
                  </a:ext>
                </a:extLst>
              </a:tr>
              <a:tr h="4176878">
                <a:tc>
                  <a:txBody>
                    <a:bodyPr/>
                    <a:lstStyle/>
                    <a:p>
                      <a:pPr algn="l">
                        <a:spcBef>
                          <a:spcPts val="300"/>
                        </a:spcBef>
                        <a:defRPr sz="1400"/>
                      </a:pPr>
                      <a:r>
                        <a:t>777 North Capitol Street NE, Suite 300</a:t>
                      </a:r>
                    </a:p>
                    <a:p>
                      <a:pPr algn="l">
                        <a:spcBef>
                          <a:spcPts val="300"/>
                        </a:spcBef>
                        <a:defRPr sz="1400"/>
                      </a:pPr>
                      <a:r>
                        <a:t>Washington, DC 20002</a:t>
                      </a:r>
                    </a:p>
                  </a:txBody>
                  <a:tcPr marL="0" marR="0" marT="0" marB="0" horzOverflow="overflow">
                    <a:lnL w="12700">
                      <a:miter lim="400000"/>
                    </a:lnL>
                    <a:lnR w="12700">
                      <a:miter lim="400000"/>
                    </a:lnR>
                    <a:lnT w="38100">
                      <a:solidFill>
                        <a:srgbClr val="0087CD"/>
                      </a:solidFill>
                    </a:lnT>
                    <a:lnB w="12700">
                      <a:miter lim="400000"/>
                    </a:lnB>
                    <a:noFill/>
                  </a:tcPr>
                </a:tc>
                <a:tc>
                  <a:txBody>
                    <a:bodyPr/>
                    <a:lstStyle/>
                    <a:p>
                      <a:pPr algn="l">
                        <a:spcBef>
                          <a:spcPts val="300"/>
                        </a:spcBef>
                      </a:pPr>
                      <a:endParaRPr/>
                    </a:p>
                  </a:txBody>
                  <a:tcPr marL="0" marR="0" marT="0" marB="0" horzOverflow="overflow">
                    <a:lnL w="12700">
                      <a:miter lim="400000"/>
                    </a:lnL>
                    <a:lnR w="12700">
                      <a:miter lim="400000"/>
                    </a:lnR>
                    <a:lnT w="38100">
                      <a:solidFill>
                        <a:srgbClr val="0087CD"/>
                      </a:solidFill>
                    </a:lnT>
                    <a:lnB w="12700">
                      <a:miter lim="400000"/>
                    </a:lnB>
                    <a:noFill/>
                  </a:tcPr>
                </a:tc>
                <a:extLst>
                  <a:ext uri="{0D108BD9-81ED-4DB2-BD59-A6C34878D82A}">
                    <a16:rowId xmlns:a16="http://schemas.microsoft.com/office/drawing/2014/main" val="10001"/>
                  </a:ext>
                </a:extLst>
              </a:tr>
            </a:tbl>
          </a:graphicData>
        </a:graphic>
      </p:graphicFrame>
      <p:sp>
        <p:nvSpPr>
          <p:cNvPr id="2" name="Rectangle 1">
            <a:extLst>
              <a:ext uri="{FF2B5EF4-FFF2-40B4-BE49-F238E27FC236}">
                <a16:creationId xmlns:a16="http://schemas.microsoft.com/office/drawing/2014/main" id="{A74F456D-CDC5-0757-3577-3D6F36F27D06}"/>
              </a:ext>
            </a:extLst>
          </p:cNvPr>
          <p:cNvSpPr/>
          <p:nvPr/>
        </p:nvSpPr>
        <p:spPr>
          <a:xfrm>
            <a:off x="7443910" y="635374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Briefing: </a:t>
            </a:r>
          </a:p>
          <a:p>
            <a:pPr algn="r"/>
            <a:r>
              <a:rPr lang="en-US" sz="900" dirty="0">
                <a:solidFill>
                  <a:srgbClr val="7F7F7F"/>
                </a:solidFill>
                <a:latin typeface="Franklin Gothic Medium"/>
                <a:cs typeface="Franklin Gothic Medium"/>
              </a:rPr>
              <a:t>January 9, 2026</a:t>
            </a:r>
          </a:p>
          <a:p>
            <a:pPr algn="r"/>
            <a:endParaRPr lang="en-US" sz="1000" dirty="0">
              <a:solidFill>
                <a:srgbClr val="7F7F7F"/>
              </a:solidFill>
              <a:latin typeface="Franklin Gothic Medium"/>
              <a:cs typeface="Franklin Gothic Medium"/>
            </a:endParaRPr>
          </a:p>
        </p:txBody>
      </p:sp>
    </p:spTree>
  </p:cSld>
  <p:clrMapOvr>
    <a:masterClrMapping/>
  </p:clrMapOvr>
</p:sld>
</file>

<file path=ppt/theme/theme1.xml><?xml version="1.0" encoding="utf-8"?>
<a:theme xmlns:a="http://schemas.openxmlformats.org/drawingml/2006/main" name="Office Theme">
  <a:themeElements>
    <a:clrScheme name="COG Lt Blue">
      <a:dk1>
        <a:srgbClr val="000000"/>
      </a:dk1>
      <a:lt1>
        <a:srgbClr val="FFFFFF"/>
      </a:lt1>
      <a:dk2>
        <a:srgbClr val="0087CD"/>
      </a:dk2>
      <a:lt2>
        <a:srgbClr val="B0D235"/>
      </a:lt2>
      <a:accent1>
        <a:srgbClr val="0087CD"/>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17276960-A78D-A348-AE5C-D7B5BB127D1B}" vid="{D694A3C2-F157-1946-A6CA-594EC10C2E64}"/>
    </a:ext>
  </a:extLst>
</a:theme>
</file>

<file path=ppt/theme/theme2.xml><?xml version="1.0" encoding="utf-8"?>
<a:theme xmlns:a="http://schemas.openxmlformats.org/drawingml/2006/main" name="traditional template NON CUI">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8e46f9c-d125-4034-945a-a2812f05818f">
      <UserInfo>
        <DisplayName>Steven Bieber</DisplayName>
        <AccountId>18</AccountId>
        <AccountType/>
      </UserInfo>
      <UserInfo>
        <DisplayName>Caitlin Bolton</DisplayName>
        <AccountId>9</AccountId>
        <AccountType/>
      </UserInfo>
      <UserInfo>
        <DisplayName>Michael Nardolilli</DisplayName>
        <AccountId>25</AccountId>
        <AccountType/>
      </UserInfo>
      <UserInfo>
        <DisplayName>Susan Miller</DisplayName>
        <AccountId>44</AccountId>
        <AccountType/>
      </UserInfo>
      <UserInfo>
        <DisplayName>Hilton, Thomas C</DisplayName>
        <AccountId>31</AccountId>
        <AccountType/>
      </UserInfo>
      <UserInfo>
        <DisplayName>Caudill, Joel V</DisplayName>
        <AccountId>32</AccountId>
        <AccountType/>
      </UserInfo>
      <UserInfo>
        <DisplayName>Jamie Bain Hedges</DisplayName>
        <AccountId>22</AccountId>
        <AccountType/>
      </UserInfo>
      <UserInfo>
        <DisplayName>Mike Collins</DisplayName>
        <AccountId>36</AccountId>
        <AccountType/>
      </UserInfo>
      <UserInfo>
        <DisplayName>mmoon@arlingtonva.us</DisplayName>
        <AccountId>35</AccountId>
        <AccountType/>
      </UserInfo>
      <UserInfo>
        <DisplayName>Gregory Prelewicz</DisplayName>
        <AccountId>20</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18FC9093B08114B840805D9F5EDC904" ma:contentTypeVersion="6" ma:contentTypeDescription="Create a new document." ma:contentTypeScope="" ma:versionID="c23aa3984d85c1712db0611870993cab">
  <xsd:schema xmlns:xsd="http://www.w3.org/2001/XMLSchema" xmlns:xs="http://www.w3.org/2001/XMLSchema" xmlns:p="http://schemas.microsoft.com/office/2006/metadata/properties" xmlns:ns2="10e21a27-b3b9-4c0b-a781-de137fe3bd7f" xmlns:ns3="38e46f9c-d125-4034-945a-a2812f05818f" targetNamespace="http://schemas.microsoft.com/office/2006/metadata/properties" ma:root="true" ma:fieldsID="2808460d254f07625fdec03cf86d33dc" ns2:_="" ns3:_="">
    <xsd:import namespace="10e21a27-b3b9-4c0b-a781-de137fe3bd7f"/>
    <xsd:import namespace="38e46f9c-d125-4034-945a-a2812f05818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e21a27-b3b9-4c0b-a781-de137fe3bd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e46f9c-d125-4034-945a-a2812f05818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D445BD-E06F-4EC4-B7D7-4CFB4B222EB6}">
  <ds:schemaRefs>
    <ds:schemaRef ds:uri="38e46f9c-d125-4034-945a-a2812f05818f"/>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A354608-EFE0-4BF1-A5AF-3CB54FB731A2}">
  <ds:schemaRefs>
    <ds:schemaRef ds:uri="http://schemas.microsoft.com/sharepoint/v3/contenttype/forms"/>
  </ds:schemaRefs>
</ds:datastoreItem>
</file>

<file path=customXml/itemProps3.xml><?xml version="1.0" encoding="utf-8"?>
<ds:datastoreItem xmlns:ds="http://schemas.openxmlformats.org/officeDocument/2006/customXml" ds:itemID="{3F2F503A-113F-4C3B-B859-33297F56F636}">
  <ds:schemaRefs>
    <ds:schemaRef ds:uri="10e21a27-b3b9-4c0b-a781-de137fe3bd7f"/>
    <ds:schemaRef ds:uri="38e46f9c-d125-4034-945a-a2812f05818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1836</TotalTime>
  <Words>2027</Words>
  <Application>Microsoft Office PowerPoint</Application>
  <PresentationFormat>Widescreen</PresentationFormat>
  <Paragraphs>367</Paragraphs>
  <Slides>17</Slides>
  <Notes>15</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17</vt:i4>
      </vt:variant>
    </vt:vector>
  </HeadingPairs>
  <TitlesOfParts>
    <vt:vector size="29" baseType="lpstr">
      <vt:lpstr>Aptos</vt:lpstr>
      <vt:lpstr>Aptos Display</vt:lpstr>
      <vt:lpstr>Arial</vt:lpstr>
      <vt:lpstr>Calibri</vt:lpstr>
      <vt:lpstr>Century Gothic</vt:lpstr>
      <vt:lpstr>Courier New</vt:lpstr>
      <vt:lpstr>Ebrima</vt:lpstr>
      <vt:lpstr>Franklin Gothic Medium</vt:lpstr>
      <vt:lpstr>Gill Sans MT</vt:lpstr>
      <vt:lpstr>Wingdings</vt:lpstr>
      <vt:lpstr>Office Theme</vt:lpstr>
      <vt:lpstr>traditional template NON CUI</vt:lpstr>
      <vt:lpstr>PowerPoint Presentation</vt:lpstr>
      <vt:lpstr>PowerPoint Presentation</vt:lpstr>
      <vt:lpstr>PowerPoint Presentation</vt:lpstr>
      <vt:lpstr>PowerPoint Presentation</vt:lpstr>
      <vt:lpstr>PowerPoint Presentation</vt:lpstr>
      <vt:lpstr>Contamination Risk</vt:lpstr>
      <vt:lpstr>PowerPoint Presentation</vt:lpstr>
      <vt:lpstr>Drought</vt:lpstr>
      <vt:lpstr>Opportunities</vt:lpstr>
      <vt:lpstr>Existing &amp; Future without project</vt:lpstr>
      <vt:lpstr>Alternatives formulation </vt:lpstr>
      <vt:lpstr>Measures/strategy screening </vt:lpstr>
      <vt:lpstr>Focused Array of Alternatives</vt:lpstr>
      <vt:lpstr>Phase of study</vt:lpstr>
      <vt:lpstr>Study Schedule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Ragain</dc:creator>
  <cp:lastModifiedBy>Katherine Dyer</cp:lastModifiedBy>
  <cp:revision>43</cp:revision>
  <cp:lastPrinted>2015-11-17T20:47:00Z</cp:lastPrinted>
  <dcterms:created xsi:type="dcterms:W3CDTF">2022-08-31T15:48:36Z</dcterms:created>
  <dcterms:modified xsi:type="dcterms:W3CDTF">2026-01-09T02:46:34Z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0x010100518FC9093B08114B840805D9F5EDC904</vt:lpwstr>
  </property>
</Properties>
</file>