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notesSlides/notesSlide3.xml" ContentType="application/vnd.openxmlformats-officedocument.presentationml.notesSlide+xml"/>
  <Override PartName="/ppt/charts/chart2.xml" ContentType="application/vnd.openxmlformats-officedocument.drawingml.chart+xml"/>
  <Override PartName="/ppt/theme/themeOverride1.xml" ContentType="application/vnd.openxmlformats-officedocument.themeOverride+xml"/>
  <Override PartName="/ppt/charts/chart3.xml" ContentType="application/vnd.openxmlformats-officedocument.drawingml.chart+xml"/>
  <Override PartName="/ppt/notesSlides/notesSlide4.xml" ContentType="application/vnd.openxmlformats-officedocument.presentationml.notesSlide+xml"/>
  <Override PartName="/ppt/charts/chart4.xml" ContentType="application/vnd.openxmlformats-officedocument.drawingml.chart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65" r:id="rId2"/>
    <p:sldId id="266" r:id="rId3"/>
    <p:sldId id="362" r:id="rId4"/>
    <p:sldId id="294" r:id="rId5"/>
    <p:sldId id="343" r:id="rId6"/>
    <p:sldId id="346" r:id="rId7"/>
    <p:sldId id="348" r:id="rId8"/>
    <p:sldId id="350" r:id="rId9"/>
    <p:sldId id="351" r:id="rId10"/>
    <p:sldId id="352" r:id="rId11"/>
    <p:sldId id="363" r:id="rId12"/>
    <p:sldId id="324" r:id="rId13"/>
    <p:sldId id="340" r:id="rId14"/>
    <p:sldId id="341" r:id="rId15"/>
    <p:sldId id="358" r:id="rId16"/>
    <p:sldId id="309" r:id="rId17"/>
  </p:sldIdLst>
  <p:sldSz cx="9144000" cy="6858000" type="screen4x3"/>
  <p:notesSz cx="6881813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CCFFCC"/>
    <a:srgbClr val="FF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13" autoAdjust="0"/>
    <p:restoredTop sz="94654" autoAdjust="0"/>
  </p:normalViewPr>
  <p:slideViewPr>
    <p:cSldViewPr>
      <p:cViewPr>
        <p:scale>
          <a:sx n="120" d="100"/>
          <a:sy n="120" d="100"/>
        </p:scale>
        <p:origin x="-1374" y="-2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99" d="100"/>
          <a:sy n="99" d="100"/>
        </p:scale>
        <p:origin x="-3618" y="-102"/>
      </p:cViewPr>
      <p:guideLst>
        <p:guide orient="horz" pos="2928"/>
        <p:guide pos="216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file:///\\mwcog.org\DFS\DTP\Bike%20Ped%20Plan%202014\Safety%20Data\BikePedFatals.xlsx" TargetMode="External"/><Relationship Id="rId1" Type="http://schemas.openxmlformats.org/officeDocument/2006/relationships/themeOverride" Target="../theme/themeOverride1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.bin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2.bin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6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US" sz="1600" dirty="0"/>
              <a:t>Chart 2-15:  </a:t>
            </a:r>
            <a:r>
              <a:rPr lang="en-US" sz="1600" dirty="0" smtClean="0"/>
              <a:t>US Census</a:t>
            </a:r>
            <a:r>
              <a:rPr lang="en-US" sz="1600" baseline="0" dirty="0" smtClean="0"/>
              <a:t> - </a:t>
            </a:r>
            <a:r>
              <a:rPr lang="en-US" sz="1600" dirty="0" smtClean="0"/>
              <a:t>Percentage </a:t>
            </a:r>
            <a:r>
              <a:rPr lang="en-US" sz="1600" dirty="0"/>
              <a:t>of Workers Biking to Work</a:t>
            </a:r>
          </a:p>
        </c:rich>
      </c:tx>
      <c:layout>
        <c:manualLayout>
          <c:xMode val="edge"/>
          <c:yMode val="edge"/>
          <c:x val="8.1112814438018252E-2"/>
          <c:y val="3.1830708661417323E-2"/>
        </c:manualLayout>
      </c:layout>
      <c:overlay val="0"/>
      <c:spPr>
        <a:noFill/>
        <a:ln w="2540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0.17980022197558268"/>
          <c:y val="0.11745513866231648"/>
          <c:w val="0.6992230854605993"/>
          <c:h val="0.81566068515497558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Sheet1!$A$25</c:f>
              <c:strCache>
                <c:ptCount val="1"/>
                <c:pt idx="0">
                  <c:v>Bike2012</c:v>
                </c:pt>
              </c:strCache>
            </c:strRef>
          </c:tx>
          <c:spPr>
            <a:pattFill prst="wdUpDiag">
              <a:fgClr>
                <a:srgbClr val="FFFFFF"/>
              </a:fgClr>
              <a:bgClr>
                <a:srgbClr val="9999FF"/>
              </a:bgClr>
            </a:pattFill>
            <a:ln w="12700">
              <a:solidFill>
                <a:srgbClr val="000000"/>
              </a:solidFill>
              <a:prstDash val="solid"/>
            </a:ln>
          </c:spPr>
          <c:invertIfNegative val="0"/>
          <c:dPt>
            <c:idx val="6"/>
            <c:invertIfNegative val="0"/>
            <c:bubble3D val="0"/>
          </c:dPt>
          <c:cat>
            <c:multiLvlStrRef>
              <c:f>Sheet1!$B$23:$M$24</c:f>
              <c:multiLvlStrCache>
                <c:ptCount val="12"/>
                <c:lvl>
                  <c:pt idx="0">
                    <c:v>District of Columbia</c:v>
                  </c:pt>
                  <c:pt idx="1">
                    <c:v>Calvert</c:v>
                  </c:pt>
                  <c:pt idx="2">
                    <c:v>Charles</c:v>
                  </c:pt>
                  <c:pt idx="3">
                    <c:v>Frederick</c:v>
                  </c:pt>
                  <c:pt idx="4">
                    <c:v>Montgomery</c:v>
                  </c:pt>
                  <c:pt idx="5">
                    <c:v>Prince George's</c:v>
                  </c:pt>
                  <c:pt idx="6">
                    <c:v>Arlington</c:v>
                  </c:pt>
                  <c:pt idx="7">
                    <c:v>Alexandria</c:v>
                  </c:pt>
                  <c:pt idx="8">
                    <c:v>Fairfax</c:v>
                  </c:pt>
                  <c:pt idx="9">
                    <c:v>Loudoun</c:v>
                  </c:pt>
                  <c:pt idx="10">
                    <c:v>Prince William</c:v>
                  </c:pt>
                  <c:pt idx="11">
                    <c:v>Stafford</c:v>
                  </c:pt>
                </c:lvl>
                <c:lvl>
                  <c:pt idx="0">
                    <c:v>Jurisdiction</c:v>
                  </c:pt>
                </c:lvl>
              </c:multiLvlStrCache>
            </c:multiLvlStrRef>
          </c:cat>
          <c:val>
            <c:numRef>
              <c:f>Sheet1!$B$25:$M$25</c:f>
              <c:numCache>
                <c:formatCode>0%</c:formatCode>
                <c:ptCount val="12"/>
                <c:pt idx="0" formatCode="0.00%">
                  <c:v>4.1000000000000002E-2</c:v>
                </c:pt>
                <c:pt idx="1">
                  <c:v>0</c:v>
                </c:pt>
                <c:pt idx="2" formatCode="0.00%">
                  <c:v>2E-3</c:v>
                </c:pt>
                <c:pt idx="3" formatCode="0.00%">
                  <c:v>4.0000000000000001E-3</c:v>
                </c:pt>
                <c:pt idx="4" formatCode="0.00%">
                  <c:v>6.0000000000000001E-3</c:v>
                </c:pt>
                <c:pt idx="5" formatCode="0.00%">
                  <c:v>3.0000000000000001E-3</c:v>
                </c:pt>
                <c:pt idx="6" formatCode="0.00%">
                  <c:v>1.2E-2</c:v>
                </c:pt>
                <c:pt idx="7" formatCode="0.00%">
                  <c:v>1.4999999999999999E-2</c:v>
                </c:pt>
                <c:pt idx="8" formatCode="0.00%">
                  <c:v>3.0000000000000001E-3</c:v>
                </c:pt>
                <c:pt idx="9" formatCode="0.00%">
                  <c:v>2E-3</c:v>
                </c:pt>
                <c:pt idx="10" formatCode="0.00%">
                  <c:v>2E-3</c:v>
                </c:pt>
                <c:pt idx="11">
                  <c:v>0</c:v>
                </c:pt>
              </c:numCache>
            </c:numRef>
          </c:val>
        </c:ser>
        <c:ser>
          <c:idx val="1"/>
          <c:order val="1"/>
          <c:tx>
            <c:strRef>
              <c:f>Sheet1!$A$26</c:f>
              <c:strCache>
                <c:ptCount val="1"/>
                <c:pt idx="0">
                  <c:v>Bike2000</c:v>
                </c:pt>
              </c:strCache>
            </c:strRef>
          </c:tx>
          <c:spPr>
            <a:solidFill>
              <a:srgbClr val="993366"/>
            </a:solidFill>
            <a:ln w="12700">
              <a:solidFill>
                <a:srgbClr val="000000"/>
              </a:solidFill>
              <a:prstDash val="solid"/>
            </a:ln>
          </c:spPr>
          <c:invertIfNegative val="0"/>
          <c:cat>
            <c:multiLvlStrRef>
              <c:f>Sheet1!$B$23:$M$24</c:f>
              <c:multiLvlStrCache>
                <c:ptCount val="12"/>
                <c:lvl>
                  <c:pt idx="0">
                    <c:v>District of Columbia</c:v>
                  </c:pt>
                  <c:pt idx="1">
                    <c:v>Calvert</c:v>
                  </c:pt>
                  <c:pt idx="2">
                    <c:v>Charles</c:v>
                  </c:pt>
                  <c:pt idx="3">
                    <c:v>Frederick</c:v>
                  </c:pt>
                  <c:pt idx="4">
                    <c:v>Montgomery</c:v>
                  </c:pt>
                  <c:pt idx="5">
                    <c:v>Prince George's</c:v>
                  </c:pt>
                  <c:pt idx="6">
                    <c:v>Arlington</c:v>
                  </c:pt>
                  <c:pt idx="7">
                    <c:v>Alexandria</c:v>
                  </c:pt>
                  <c:pt idx="8">
                    <c:v>Fairfax</c:v>
                  </c:pt>
                  <c:pt idx="9">
                    <c:v>Loudoun</c:v>
                  </c:pt>
                  <c:pt idx="10">
                    <c:v>Prince William</c:v>
                  </c:pt>
                  <c:pt idx="11">
                    <c:v>Stafford</c:v>
                  </c:pt>
                </c:lvl>
                <c:lvl>
                  <c:pt idx="0">
                    <c:v>Jurisdiction</c:v>
                  </c:pt>
                </c:lvl>
              </c:multiLvlStrCache>
            </c:multiLvlStrRef>
          </c:cat>
          <c:val>
            <c:numRef>
              <c:f>Sheet1!$B$26:$M$26</c:f>
              <c:numCache>
                <c:formatCode>0.00%</c:formatCode>
                <c:ptCount val="12"/>
                <c:pt idx="0">
                  <c:v>1.1632809505557685E-2</c:v>
                </c:pt>
                <c:pt idx="1">
                  <c:v>4.7872340425531912E-4</c:v>
                </c:pt>
                <c:pt idx="2">
                  <c:v>7.9416531604538083E-4</c:v>
                </c:pt>
                <c:pt idx="3">
                  <c:v>1.3391984359726295E-3</c:v>
                </c:pt>
                <c:pt idx="4">
                  <c:v>2.7037118383483418E-3</c:v>
                </c:pt>
                <c:pt idx="5">
                  <c:v>1.9451434323100151E-3</c:v>
                </c:pt>
                <c:pt idx="6">
                  <c:v>6.922413793103448E-3</c:v>
                </c:pt>
                <c:pt idx="7">
                  <c:v>5.3497409326424871E-3</c:v>
                </c:pt>
                <c:pt idx="8">
                  <c:v>1.40498899486427E-3</c:v>
                </c:pt>
                <c:pt idx="9">
                  <c:v>1.2026002166847238E-3</c:v>
                </c:pt>
                <c:pt idx="10">
                  <c:v>9.4144661308840413E-4</c:v>
                </c:pt>
                <c:pt idx="11">
                  <c:v>6.6115702479338848E-4</c:v>
                </c:pt>
              </c:numCache>
            </c:numRef>
          </c:val>
        </c:ser>
        <c:ser>
          <c:idx val="2"/>
          <c:order val="2"/>
          <c:tx>
            <c:strRef>
              <c:f>Sheet1!$A$27</c:f>
              <c:strCache>
                <c:ptCount val="1"/>
                <c:pt idx="0">
                  <c:v>Bike1990</c:v>
                </c:pt>
              </c:strCache>
            </c:strRef>
          </c:tx>
          <c:spPr>
            <a:pattFill prst="pct70">
              <a:fgClr>
                <a:schemeClr val="accent1"/>
              </a:fgClr>
              <a:bgClr>
                <a:schemeClr val="bg1"/>
              </a:bgClr>
            </a:pattFill>
          </c:spPr>
          <c:invertIfNegative val="0"/>
          <c:cat>
            <c:multiLvlStrRef>
              <c:f>Sheet1!$B$23:$M$24</c:f>
              <c:multiLvlStrCache>
                <c:ptCount val="12"/>
                <c:lvl>
                  <c:pt idx="0">
                    <c:v>District of Columbia</c:v>
                  </c:pt>
                  <c:pt idx="1">
                    <c:v>Calvert</c:v>
                  </c:pt>
                  <c:pt idx="2">
                    <c:v>Charles</c:v>
                  </c:pt>
                  <c:pt idx="3">
                    <c:v>Frederick</c:v>
                  </c:pt>
                  <c:pt idx="4">
                    <c:v>Montgomery</c:v>
                  </c:pt>
                  <c:pt idx="5">
                    <c:v>Prince George's</c:v>
                  </c:pt>
                  <c:pt idx="6">
                    <c:v>Arlington</c:v>
                  </c:pt>
                  <c:pt idx="7">
                    <c:v>Alexandria</c:v>
                  </c:pt>
                  <c:pt idx="8">
                    <c:v>Fairfax</c:v>
                  </c:pt>
                  <c:pt idx="9">
                    <c:v>Loudoun</c:v>
                  </c:pt>
                  <c:pt idx="10">
                    <c:v>Prince William</c:v>
                  </c:pt>
                  <c:pt idx="11">
                    <c:v>Stafford</c:v>
                  </c:pt>
                </c:lvl>
                <c:lvl>
                  <c:pt idx="0">
                    <c:v>Jurisdiction</c:v>
                  </c:pt>
                </c:lvl>
              </c:multiLvlStrCache>
            </c:multiLvlStrRef>
          </c:cat>
          <c:val>
            <c:numRef>
              <c:f>Sheet1!$B$27:$M$27</c:f>
              <c:numCache>
                <c:formatCode>0.00%</c:formatCode>
                <c:ptCount val="12"/>
                <c:pt idx="0">
                  <c:v>7.5295663600525621E-3</c:v>
                </c:pt>
                <c:pt idx="1">
                  <c:v>1.5413533834586466E-3</c:v>
                </c:pt>
                <c:pt idx="2">
                  <c:v>6.6666666666666664E-4</c:v>
                </c:pt>
                <c:pt idx="3">
                  <c:v>1.3720642768850432E-3</c:v>
                </c:pt>
                <c:pt idx="4">
                  <c:v>2.1317198045147779E-3</c:v>
                </c:pt>
                <c:pt idx="5">
                  <c:v>2.1475054229934923E-3</c:v>
                </c:pt>
                <c:pt idx="6">
                  <c:v>6.069788797061524E-3</c:v>
                </c:pt>
                <c:pt idx="7">
                  <c:v>5.0000000000000001E-3</c:v>
                </c:pt>
                <c:pt idx="8">
                  <c:v>1.9799196787148596E-3</c:v>
                </c:pt>
                <c:pt idx="9">
                  <c:v>2.0517928286852591E-3</c:v>
                </c:pt>
                <c:pt idx="10">
                  <c:v>1.5763546798029558E-3</c:v>
                </c:pt>
                <c:pt idx="11">
                  <c:v>3.9513677811550154E-4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2697472"/>
        <c:axId val="22699008"/>
      </c:barChart>
      <c:catAx>
        <c:axId val="22697472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22699008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22699008"/>
        <c:scaling>
          <c:orientation val="minMax"/>
        </c:scaling>
        <c:delete val="0"/>
        <c:axPos val="b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numFmt formatCode="0.00%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22697472"/>
        <c:crosses val="autoZero"/>
        <c:crossBetween val="between"/>
      </c:valAx>
      <c:spPr>
        <a:solidFill>
          <a:srgbClr val="FFFFFF"/>
        </a:solidFill>
        <a:ln w="12700">
          <a:solidFill>
            <a:srgbClr val="808080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8207742337292584"/>
          <c:y val="0.22089784231516515"/>
          <c:w val="0.13126598158281064"/>
          <c:h val="0.46222994852916122"/>
        </c:manualLayout>
      </c:layout>
      <c:overlay val="0"/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1200" b="0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9525">
      <a:noFill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'[BikePedFatals.xlsx]bipeds fatalities'!$A$3</c:f>
              <c:strCache>
                <c:ptCount val="1"/>
                <c:pt idx="0">
                  <c:v>Pedestrian</c:v>
                </c:pt>
              </c:strCache>
            </c:strRef>
          </c:tx>
          <c:invertIfNegative val="0"/>
          <c:dLbls>
            <c:spPr>
              <a:solidFill>
                <a:srgbClr val="BBE0E3"/>
              </a:solidFill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'[BikePedFatals.xlsx]bipeds fatalities'!$B$2:$P$2</c:f>
              <c:numCache>
                <c:formatCode>General</c:formatCode>
                <c:ptCount val="15"/>
                <c:pt idx="0">
                  <c:v>1999</c:v>
                </c:pt>
                <c:pt idx="1">
                  <c:v>2000</c:v>
                </c:pt>
                <c:pt idx="2">
                  <c:v>2001</c:v>
                </c:pt>
                <c:pt idx="3">
                  <c:v>2002</c:v>
                </c:pt>
                <c:pt idx="4">
                  <c:v>2003</c:v>
                </c:pt>
                <c:pt idx="5">
                  <c:v>2004</c:v>
                </c:pt>
                <c:pt idx="6">
                  <c:v>2005</c:v>
                </c:pt>
                <c:pt idx="7">
                  <c:v>2006</c:v>
                </c:pt>
                <c:pt idx="8">
                  <c:v>2007</c:v>
                </c:pt>
                <c:pt idx="9">
                  <c:v>2008</c:v>
                </c:pt>
                <c:pt idx="10">
                  <c:v>2009</c:v>
                </c:pt>
                <c:pt idx="11">
                  <c:v>2010</c:v>
                </c:pt>
                <c:pt idx="12">
                  <c:v>2011</c:v>
                </c:pt>
                <c:pt idx="13">
                  <c:v>2012</c:v>
                </c:pt>
                <c:pt idx="14">
                  <c:v>2013</c:v>
                </c:pt>
              </c:numCache>
            </c:numRef>
          </c:cat>
          <c:val>
            <c:numRef>
              <c:f>'[BikePedFatals.xlsx]bipeds fatalities'!$B$3:$P$3</c:f>
              <c:numCache>
                <c:formatCode>General</c:formatCode>
                <c:ptCount val="15"/>
                <c:pt idx="0">
                  <c:v>84</c:v>
                </c:pt>
                <c:pt idx="1">
                  <c:v>86</c:v>
                </c:pt>
                <c:pt idx="2">
                  <c:v>74</c:v>
                </c:pt>
                <c:pt idx="3">
                  <c:v>80</c:v>
                </c:pt>
                <c:pt idx="4">
                  <c:v>86</c:v>
                </c:pt>
                <c:pt idx="5">
                  <c:v>65</c:v>
                </c:pt>
                <c:pt idx="6">
                  <c:v>85</c:v>
                </c:pt>
                <c:pt idx="7">
                  <c:v>84</c:v>
                </c:pt>
                <c:pt idx="8">
                  <c:v>103</c:v>
                </c:pt>
                <c:pt idx="9">
                  <c:v>78</c:v>
                </c:pt>
                <c:pt idx="10">
                  <c:v>75</c:v>
                </c:pt>
                <c:pt idx="11">
                  <c:v>78</c:v>
                </c:pt>
                <c:pt idx="12">
                  <c:v>80</c:v>
                </c:pt>
                <c:pt idx="13">
                  <c:v>69</c:v>
                </c:pt>
                <c:pt idx="14">
                  <c:v>65</c:v>
                </c:pt>
              </c:numCache>
            </c:numRef>
          </c:val>
        </c:ser>
        <c:ser>
          <c:idx val="1"/>
          <c:order val="1"/>
          <c:tx>
            <c:strRef>
              <c:f>'[BikePedFatals.xlsx]bipeds fatalities'!$A$4</c:f>
              <c:strCache>
                <c:ptCount val="1"/>
                <c:pt idx="0">
                  <c:v>Bicyclist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'[BikePedFatals.xlsx]bipeds fatalities'!$B$2:$P$2</c:f>
              <c:numCache>
                <c:formatCode>General</c:formatCode>
                <c:ptCount val="15"/>
                <c:pt idx="0">
                  <c:v>1999</c:v>
                </c:pt>
                <c:pt idx="1">
                  <c:v>2000</c:v>
                </c:pt>
                <c:pt idx="2">
                  <c:v>2001</c:v>
                </c:pt>
                <c:pt idx="3">
                  <c:v>2002</c:v>
                </c:pt>
                <c:pt idx="4">
                  <c:v>2003</c:v>
                </c:pt>
                <c:pt idx="5">
                  <c:v>2004</c:v>
                </c:pt>
                <c:pt idx="6">
                  <c:v>2005</c:v>
                </c:pt>
                <c:pt idx="7">
                  <c:v>2006</c:v>
                </c:pt>
                <c:pt idx="8">
                  <c:v>2007</c:v>
                </c:pt>
                <c:pt idx="9">
                  <c:v>2008</c:v>
                </c:pt>
                <c:pt idx="10">
                  <c:v>2009</c:v>
                </c:pt>
                <c:pt idx="11">
                  <c:v>2010</c:v>
                </c:pt>
                <c:pt idx="12">
                  <c:v>2011</c:v>
                </c:pt>
                <c:pt idx="13">
                  <c:v>2012</c:v>
                </c:pt>
                <c:pt idx="14">
                  <c:v>2013</c:v>
                </c:pt>
              </c:numCache>
            </c:numRef>
          </c:cat>
          <c:val>
            <c:numRef>
              <c:f>'[BikePedFatals.xlsx]bipeds fatalities'!$B$4:$P$4</c:f>
              <c:numCache>
                <c:formatCode>General</c:formatCode>
                <c:ptCount val="15"/>
                <c:pt idx="0">
                  <c:v>7</c:v>
                </c:pt>
                <c:pt idx="1">
                  <c:v>6</c:v>
                </c:pt>
                <c:pt idx="2">
                  <c:v>10</c:v>
                </c:pt>
                <c:pt idx="3">
                  <c:v>5</c:v>
                </c:pt>
                <c:pt idx="4">
                  <c:v>1</c:v>
                </c:pt>
                <c:pt idx="5">
                  <c:v>7</c:v>
                </c:pt>
                <c:pt idx="6">
                  <c:v>12</c:v>
                </c:pt>
                <c:pt idx="7">
                  <c:v>3</c:v>
                </c:pt>
                <c:pt idx="8">
                  <c:v>7</c:v>
                </c:pt>
                <c:pt idx="9">
                  <c:v>4</c:v>
                </c:pt>
                <c:pt idx="10">
                  <c:v>4</c:v>
                </c:pt>
                <c:pt idx="11">
                  <c:v>8</c:v>
                </c:pt>
                <c:pt idx="12">
                  <c:v>6</c:v>
                </c:pt>
                <c:pt idx="13">
                  <c:v>3</c:v>
                </c:pt>
                <c:pt idx="14">
                  <c:v>7</c:v>
                </c:pt>
              </c:numCache>
            </c:numRef>
          </c:val>
        </c:ser>
        <c:ser>
          <c:idx val="2"/>
          <c:order val="2"/>
          <c:tx>
            <c:strRef>
              <c:f>'[BikePedFatals.xlsx]bipeds fatalities'!$A$5</c:f>
              <c:strCache>
                <c:ptCount val="1"/>
                <c:pt idx="0">
                  <c:v>Motorized</c:v>
                </c:pt>
              </c:strCache>
            </c:strRef>
          </c:tx>
          <c:spPr>
            <a:solidFill>
              <a:srgbClr val="FFFF00"/>
            </a:solidFill>
          </c:spPr>
          <c:invertIfNegative val="0"/>
          <c:dLbls>
            <c:spPr>
              <a:solidFill>
                <a:srgbClr val="FFFFCC"/>
              </a:solidFill>
            </c:sp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'[BikePedFatals.xlsx]bipeds fatalities'!$B$2:$P$2</c:f>
              <c:numCache>
                <c:formatCode>General</c:formatCode>
                <c:ptCount val="15"/>
                <c:pt idx="0">
                  <c:v>1999</c:v>
                </c:pt>
                <c:pt idx="1">
                  <c:v>2000</c:v>
                </c:pt>
                <c:pt idx="2">
                  <c:v>2001</c:v>
                </c:pt>
                <c:pt idx="3">
                  <c:v>2002</c:v>
                </c:pt>
                <c:pt idx="4">
                  <c:v>2003</c:v>
                </c:pt>
                <c:pt idx="5">
                  <c:v>2004</c:v>
                </c:pt>
                <c:pt idx="6">
                  <c:v>2005</c:v>
                </c:pt>
                <c:pt idx="7">
                  <c:v>2006</c:v>
                </c:pt>
                <c:pt idx="8">
                  <c:v>2007</c:v>
                </c:pt>
                <c:pt idx="9">
                  <c:v>2008</c:v>
                </c:pt>
                <c:pt idx="10">
                  <c:v>2009</c:v>
                </c:pt>
                <c:pt idx="11">
                  <c:v>2010</c:v>
                </c:pt>
                <c:pt idx="12">
                  <c:v>2011</c:v>
                </c:pt>
                <c:pt idx="13">
                  <c:v>2012</c:v>
                </c:pt>
                <c:pt idx="14">
                  <c:v>2013</c:v>
                </c:pt>
              </c:numCache>
            </c:numRef>
          </c:cat>
          <c:val>
            <c:numRef>
              <c:f>'[BikePedFatals.xlsx]bipeds fatalities'!$B$5:$P$5</c:f>
              <c:numCache>
                <c:formatCode>General</c:formatCode>
                <c:ptCount val="15"/>
                <c:pt idx="0">
                  <c:v>233</c:v>
                </c:pt>
                <c:pt idx="1">
                  <c:v>307</c:v>
                </c:pt>
                <c:pt idx="2">
                  <c:v>352</c:v>
                </c:pt>
                <c:pt idx="3">
                  <c:v>342</c:v>
                </c:pt>
                <c:pt idx="4">
                  <c:v>328</c:v>
                </c:pt>
                <c:pt idx="5">
                  <c:v>332</c:v>
                </c:pt>
                <c:pt idx="6">
                  <c:v>328</c:v>
                </c:pt>
                <c:pt idx="7">
                  <c:v>326</c:v>
                </c:pt>
                <c:pt idx="8">
                  <c:v>284</c:v>
                </c:pt>
                <c:pt idx="9">
                  <c:v>249</c:v>
                </c:pt>
                <c:pt idx="10">
                  <c:v>208</c:v>
                </c:pt>
                <c:pt idx="11">
                  <c:v>197</c:v>
                </c:pt>
                <c:pt idx="12">
                  <c:v>210</c:v>
                </c:pt>
                <c:pt idx="13">
                  <c:v>198</c:v>
                </c:pt>
                <c:pt idx="14">
                  <c:v>200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7972736"/>
        <c:axId val="27974272"/>
      </c:barChart>
      <c:catAx>
        <c:axId val="2797273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7974272"/>
        <c:crosses val="autoZero"/>
        <c:auto val="1"/>
        <c:lblAlgn val="ctr"/>
        <c:lblOffset val="100"/>
        <c:noMultiLvlLbl val="0"/>
      </c:catAx>
      <c:valAx>
        <c:axId val="2797427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7972736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5.7461022500392582E-2"/>
          <c:y val="3.1084607071174927E-2"/>
          <c:w val="0.69774562773091309"/>
          <c:h val="0.897408136482939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InjTrend!$A$76</c:f>
              <c:strCache>
                <c:ptCount val="1"/>
                <c:pt idx="0">
                  <c:v>Pedestrian Injuries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200"/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InjTrend!$B$75:$O$75</c:f>
              <c:numCache>
                <c:formatCode>General</c:formatCode>
                <c:ptCount val="14"/>
                <c:pt idx="0">
                  <c:v>1999</c:v>
                </c:pt>
                <c:pt idx="1">
                  <c:v>2000</c:v>
                </c:pt>
                <c:pt idx="2">
                  <c:v>2001</c:v>
                </c:pt>
                <c:pt idx="3">
                  <c:v>2002</c:v>
                </c:pt>
                <c:pt idx="4">
                  <c:v>2003</c:v>
                </c:pt>
                <c:pt idx="5">
                  <c:v>2004</c:v>
                </c:pt>
                <c:pt idx="6">
                  <c:v>2005</c:v>
                </c:pt>
                <c:pt idx="7">
                  <c:v>2006</c:v>
                </c:pt>
                <c:pt idx="8">
                  <c:v>2007</c:v>
                </c:pt>
                <c:pt idx="9">
                  <c:v>2008</c:v>
                </c:pt>
                <c:pt idx="10">
                  <c:v>2009</c:v>
                </c:pt>
                <c:pt idx="11">
                  <c:v>2010</c:v>
                </c:pt>
                <c:pt idx="12">
                  <c:v>2011</c:v>
                </c:pt>
                <c:pt idx="13">
                  <c:v>2012</c:v>
                </c:pt>
              </c:numCache>
            </c:numRef>
          </c:cat>
          <c:val>
            <c:numRef>
              <c:f>InjTrend!$B$76:$O$76</c:f>
              <c:numCache>
                <c:formatCode>General</c:formatCode>
                <c:ptCount val="14"/>
                <c:pt idx="0">
                  <c:v>1895</c:v>
                </c:pt>
                <c:pt idx="1">
                  <c:v>2022</c:v>
                </c:pt>
                <c:pt idx="2">
                  <c:v>2268</c:v>
                </c:pt>
                <c:pt idx="3">
                  <c:v>2015</c:v>
                </c:pt>
                <c:pt idx="4">
                  <c:v>2229</c:v>
                </c:pt>
                <c:pt idx="5">
                  <c:v>2189</c:v>
                </c:pt>
                <c:pt idx="6">
                  <c:v>2323</c:v>
                </c:pt>
                <c:pt idx="7">
                  <c:v>2267</c:v>
                </c:pt>
                <c:pt idx="8">
                  <c:v>2228</c:v>
                </c:pt>
                <c:pt idx="9">
                  <c:v>2158</c:v>
                </c:pt>
                <c:pt idx="10">
                  <c:v>2110</c:v>
                </c:pt>
                <c:pt idx="11">
                  <c:v>2262</c:v>
                </c:pt>
                <c:pt idx="12">
                  <c:v>1910</c:v>
                </c:pt>
                <c:pt idx="13">
                  <c:v>1971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8112384"/>
        <c:axId val="28110848"/>
      </c:barChart>
      <c:lineChart>
        <c:grouping val="standard"/>
        <c:varyColors val="0"/>
        <c:ser>
          <c:idx val="1"/>
          <c:order val="1"/>
          <c:tx>
            <c:strRef>
              <c:f>InjTrend!$A$77</c:f>
              <c:strCache>
                <c:ptCount val="1"/>
                <c:pt idx="0">
                  <c:v>Percentage</c:v>
                </c:pt>
              </c:strCache>
            </c:strRef>
          </c:tx>
          <c:dLbls>
            <c:txPr>
              <a:bodyPr/>
              <a:lstStyle/>
              <a:p>
                <a:pPr>
                  <a:defRPr sz="1200"/>
                </a:pPr>
                <a:endParaRPr lang="en-US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InjTrend!$B$75:$O$75</c:f>
              <c:numCache>
                <c:formatCode>General</c:formatCode>
                <c:ptCount val="14"/>
                <c:pt idx="0">
                  <c:v>1999</c:v>
                </c:pt>
                <c:pt idx="1">
                  <c:v>2000</c:v>
                </c:pt>
                <c:pt idx="2">
                  <c:v>2001</c:v>
                </c:pt>
                <c:pt idx="3">
                  <c:v>2002</c:v>
                </c:pt>
                <c:pt idx="4">
                  <c:v>2003</c:v>
                </c:pt>
                <c:pt idx="5">
                  <c:v>2004</c:v>
                </c:pt>
                <c:pt idx="6">
                  <c:v>2005</c:v>
                </c:pt>
                <c:pt idx="7">
                  <c:v>2006</c:v>
                </c:pt>
                <c:pt idx="8">
                  <c:v>2007</c:v>
                </c:pt>
                <c:pt idx="9">
                  <c:v>2008</c:v>
                </c:pt>
                <c:pt idx="10">
                  <c:v>2009</c:v>
                </c:pt>
                <c:pt idx="11">
                  <c:v>2010</c:v>
                </c:pt>
                <c:pt idx="12">
                  <c:v>2011</c:v>
                </c:pt>
                <c:pt idx="13">
                  <c:v>2012</c:v>
                </c:pt>
              </c:numCache>
            </c:numRef>
          </c:cat>
          <c:val>
            <c:numRef>
              <c:f>InjTrend!$B$77:$O$77</c:f>
              <c:numCache>
                <c:formatCode>0.0%</c:formatCode>
                <c:ptCount val="14"/>
                <c:pt idx="0">
                  <c:v>4.118132823365786E-2</c:v>
                </c:pt>
                <c:pt idx="1">
                  <c:v>4.0821270668039492E-2</c:v>
                </c:pt>
                <c:pt idx="2">
                  <c:v>4.3122789671825687E-2</c:v>
                </c:pt>
                <c:pt idx="3">
                  <c:v>4.0477290532532489E-2</c:v>
                </c:pt>
                <c:pt idx="4">
                  <c:v>4.6280339679837218E-2</c:v>
                </c:pt>
                <c:pt idx="5">
                  <c:v>4.6189230249831195E-2</c:v>
                </c:pt>
                <c:pt idx="6">
                  <c:v>5.126224732986142E-2</c:v>
                </c:pt>
                <c:pt idx="7">
                  <c:v>5.1739090743107542E-2</c:v>
                </c:pt>
                <c:pt idx="8">
                  <c:v>5.5512644823719946E-2</c:v>
                </c:pt>
                <c:pt idx="9">
                  <c:v>5.4966887417218543E-2</c:v>
                </c:pt>
                <c:pt idx="10">
                  <c:v>5.6099117302988409E-2</c:v>
                </c:pt>
                <c:pt idx="11">
                  <c:v>6.1750975949332536E-2</c:v>
                </c:pt>
                <c:pt idx="12">
                  <c:v>5.1642557793700146E-2</c:v>
                </c:pt>
                <c:pt idx="13">
                  <c:v>5.1809794180269694E-2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8099328"/>
        <c:axId val="28100864"/>
      </c:lineChart>
      <c:catAx>
        <c:axId val="2809932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8100864"/>
        <c:crosses val="autoZero"/>
        <c:auto val="1"/>
        <c:lblAlgn val="ctr"/>
        <c:lblOffset val="100"/>
        <c:noMultiLvlLbl val="0"/>
      </c:catAx>
      <c:valAx>
        <c:axId val="28100864"/>
        <c:scaling>
          <c:orientation val="minMax"/>
        </c:scaling>
        <c:delete val="0"/>
        <c:axPos val="l"/>
        <c:majorGridlines/>
        <c:numFmt formatCode="0.0%" sourceLinked="1"/>
        <c:majorTickMark val="out"/>
        <c:minorTickMark val="none"/>
        <c:tickLblPos val="nextTo"/>
        <c:crossAx val="28099328"/>
        <c:crosses val="autoZero"/>
        <c:crossBetween val="between"/>
      </c:valAx>
      <c:valAx>
        <c:axId val="28110848"/>
        <c:scaling>
          <c:orientation val="minMax"/>
          <c:max val="4000"/>
          <c:min val="0"/>
        </c:scaling>
        <c:delete val="0"/>
        <c:axPos val="r"/>
        <c:numFmt formatCode="General" sourceLinked="1"/>
        <c:majorTickMark val="out"/>
        <c:minorTickMark val="none"/>
        <c:tickLblPos val="nextTo"/>
        <c:crossAx val="28112384"/>
        <c:crosses val="max"/>
        <c:crossBetween val="between"/>
      </c:valAx>
      <c:catAx>
        <c:axId val="28112384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one"/>
        <c:crossAx val="28110848"/>
        <c:crosses val="autoZero"/>
        <c:auto val="1"/>
        <c:lblAlgn val="ctr"/>
        <c:lblOffset val="100"/>
        <c:noMultiLvlLbl val="0"/>
      </c:catAx>
    </c:plotArea>
    <c:legend>
      <c:legendPos val="r"/>
      <c:layout>
        <c:manualLayout>
          <c:xMode val="edge"/>
          <c:yMode val="edge"/>
          <c:x val="0.80952564952205508"/>
          <c:y val="0.44801142504245794"/>
          <c:w val="0.18192743025524091"/>
          <c:h val="0.17015362050331945"/>
        </c:manualLayout>
      </c:layout>
      <c:overlay val="0"/>
      <c:txPr>
        <a:bodyPr/>
        <a:lstStyle/>
        <a:p>
          <a:pPr>
            <a:defRPr sz="1200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8.0322363550710013E-2"/>
          <c:y val="5.8458315289984568E-2"/>
          <c:w val="0.69536947304663843"/>
          <c:h val="0.8599760912922290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InjTrend!$A$91</c:f>
              <c:strCache>
                <c:ptCount val="1"/>
                <c:pt idx="0">
                  <c:v>Bicyclist Injuries</c:v>
                </c:pt>
              </c:strCache>
            </c:strRef>
          </c:tx>
          <c:spPr>
            <a:solidFill>
              <a:schemeClr val="accent1">
                <a:lumMod val="90000"/>
              </a:schemeClr>
            </a:solidFill>
          </c:spPr>
          <c:invertIfNegative val="0"/>
          <c:dLbls>
            <c:txPr>
              <a:bodyPr/>
              <a:lstStyle/>
              <a:p>
                <a:pPr>
                  <a:defRPr sz="1200"/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InjTrend!$B$90:$O$90</c:f>
              <c:numCache>
                <c:formatCode>General</c:formatCode>
                <c:ptCount val="14"/>
                <c:pt idx="0">
                  <c:v>1999</c:v>
                </c:pt>
                <c:pt idx="1">
                  <c:v>2000</c:v>
                </c:pt>
                <c:pt idx="2">
                  <c:v>2001</c:v>
                </c:pt>
                <c:pt idx="3">
                  <c:v>2002</c:v>
                </c:pt>
                <c:pt idx="4">
                  <c:v>2003</c:v>
                </c:pt>
                <c:pt idx="5">
                  <c:v>2004</c:v>
                </c:pt>
                <c:pt idx="6">
                  <c:v>2005</c:v>
                </c:pt>
                <c:pt idx="7">
                  <c:v>2006</c:v>
                </c:pt>
                <c:pt idx="8">
                  <c:v>2007</c:v>
                </c:pt>
                <c:pt idx="9">
                  <c:v>2008</c:v>
                </c:pt>
                <c:pt idx="10">
                  <c:v>2009</c:v>
                </c:pt>
                <c:pt idx="11">
                  <c:v>2010</c:v>
                </c:pt>
                <c:pt idx="12">
                  <c:v>2011</c:v>
                </c:pt>
                <c:pt idx="13">
                  <c:v>2012</c:v>
                </c:pt>
              </c:numCache>
            </c:numRef>
          </c:cat>
          <c:val>
            <c:numRef>
              <c:f>InjTrend!$B$91:$O$91</c:f>
              <c:numCache>
                <c:formatCode>General</c:formatCode>
                <c:ptCount val="14"/>
                <c:pt idx="0">
                  <c:v>657</c:v>
                </c:pt>
                <c:pt idx="1">
                  <c:v>695</c:v>
                </c:pt>
                <c:pt idx="2">
                  <c:v>672</c:v>
                </c:pt>
                <c:pt idx="3">
                  <c:v>624</c:v>
                </c:pt>
                <c:pt idx="4">
                  <c:v>581</c:v>
                </c:pt>
                <c:pt idx="5">
                  <c:v>643</c:v>
                </c:pt>
                <c:pt idx="6">
                  <c:v>630</c:v>
                </c:pt>
                <c:pt idx="7">
                  <c:v>682</c:v>
                </c:pt>
                <c:pt idx="8">
                  <c:v>653</c:v>
                </c:pt>
                <c:pt idx="9">
                  <c:v>666</c:v>
                </c:pt>
                <c:pt idx="10">
                  <c:v>650</c:v>
                </c:pt>
                <c:pt idx="11">
                  <c:v>687</c:v>
                </c:pt>
                <c:pt idx="12">
                  <c:v>783</c:v>
                </c:pt>
                <c:pt idx="13">
                  <c:v>902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8150016"/>
        <c:axId val="28148480"/>
      </c:barChart>
      <c:lineChart>
        <c:grouping val="standard"/>
        <c:varyColors val="0"/>
        <c:ser>
          <c:idx val="1"/>
          <c:order val="1"/>
          <c:tx>
            <c:strRef>
              <c:f>InjTrend!$A$92</c:f>
              <c:strCache>
                <c:ptCount val="1"/>
                <c:pt idx="0">
                  <c:v>Percentage</c:v>
                </c:pt>
              </c:strCache>
            </c:strRef>
          </c:tx>
          <c:dLbls>
            <c:txPr>
              <a:bodyPr/>
              <a:lstStyle/>
              <a:p>
                <a:pPr>
                  <a:defRPr sz="1200"/>
                </a:pPr>
                <a:endParaRPr lang="en-US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InjTrend!$B$90:$O$90</c:f>
              <c:numCache>
                <c:formatCode>General</c:formatCode>
                <c:ptCount val="14"/>
                <c:pt idx="0">
                  <c:v>1999</c:v>
                </c:pt>
                <c:pt idx="1">
                  <c:v>2000</c:v>
                </c:pt>
                <c:pt idx="2">
                  <c:v>2001</c:v>
                </c:pt>
                <c:pt idx="3">
                  <c:v>2002</c:v>
                </c:pt>
                <c:pt idx="4">
                  <c:v>2003</c:v>
                </c:pt>
                <c:pt idx="5">
                  <c:v>2004</c:v>
                </c:pt>
                <c:pt idx="6">
                  <c:v>2005</c:v>
                </c:pt>
                <c:pt idx="7">
                  <c:v>2006</c:v>
                </c:pt>
                <c:pt idx="8">
                  <c:v>2007</c:v>
                </c:pt>
                <c:pt idx="9">
                  <c:v>2008</c:v>
                </c:pt>
                <c:pt idx="10">
                  <c:v>2009</c:v>
                </c:pt>
                <c:pt idx="11">
                  <c:v>2010</c:v>
                </c:pt>
                <c:pt idx="12">
                  <c:v>2011</c:v>
                </c:pt>
                <c:pt idx="13">
                  <c:v>2012</c:v>
                </c:pt>
              </c:numCache>
            </c:numRef>
          </c:cat>
          <c:val>
            <c:numRef>
              <c:f>InjTrend!$B$92:$O$92</c:f>
              <c:numCache>
                <c:formatCode>0.0%</c:formatCode>
                <c:ptCount val="14"/>
                <c:pt idx="0">
                  <c:v>1.4277642559109875E-2</c:v>
                </c:pt>
                <c:pt idx="1">
                  <c:v>1.4031050007065997E-2</c:v>
                </c:pt>
                <c:pt idx="2">
                  <c:v>1.2777122865726128E-2</c:v>
                </c:pt>
                <c:pt idx="3">
                  <c:v>1.2534902874590708E-2</c:v>
                </c:pt>
                <c:pt idx="4">
                  <c:v>1.2063202043062101E-2</c:v>
                </c:pt>
                <c:pt idx="5">
                  <c:v>1.3567690749493586E-2</c:v>
                </c:pt>
                <c:pt idx="6">
                  <c:v>1.3902374437284844E-2</c:v>
                </c:pt>
                <c:pt idx="7">
                  <c:v>1.5565090377944129E-2</c:v>
                </c:pt>
                <c:pt idx="8">
                  <c:v>1.6270088451476268E-2</c:v>
                </c:pt>
                <c:pt idx="9">
                  <c:v>1.6963830871115641E-2</c:v>
                </c:pt>
                <c:pt idx="10">
                  <c:v>1.7281718600446666E-2</c:v>
                </c:pt>
                <c:pt idx="11">
                  <c:v>1.8754606753842374E-2</c:v>
                </c:pt>
                <c:pt idx="12">
                  <c:v>2.1170744896579694E-2</c:v>
                </c:pt>
                <c:pt idx="13">
                  <c:v>2.3710012354441028E-2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8141056"/>
        <c:axId val="28142592"/>
      </c:lineChart>
      <c:catAx>
        <c:axId val="2814105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8142592"/>
        <c:crosses val="autoZero"/>
        <c:auto val="1"/>
        <c:lblAlgn val="ctr"/>
        <c:lblOffset val="100"/>
        <c:noMultiLvlLbl val="0"/>
      </c:catAx>
      <c:valAx>
        <c:axId val="28142592"/>
        <c:scaling>
          <c:orientation val="minMax"/>
        </c:scaling>
        <c:delete val="0"/>
        <c:axPos val="l"/>
        <c:majorGridlines/>
        <c:numFmt formatCode="0.0%" sourceLinked="1"/>
        <c:majorTickMark val="out"/>
        <c:minorTickMark val="none"/>
        <c:tickLblPos val="nextTo"/>
        <c:crossAx val="28141056"/>
        <c:crosses val="autoZero"/>
        <c:crossBetween val="between"/>
      </c:valAx>
      <c:valAx>
        <c:axId val="28148480"/>
        <c:scaling>
          <c:orientation val="minMax"/>
        </c:scaling>
        <c:delete val="0"/>
        <c:axPos val="r"/>
        <c:numFmt formatCode="General" sourceLinked="1"/>
        <c:majorTickMark val="out"/>
        <c:minorTickMark val="none"/>
        <c:tickLblPos val="nextTo"/>
        <c:crossAx val="28150016"/>
        <c:crosses val="max"/>
        <c:crossBetween val="between"/>
      </c:valAx>
      <c:catAx>
        <c:axId val="28150016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one"/>
        <c:crossAx val="28148480"/>
        <c:crosses val="autoZero"/>
        <c:auto val="1"/>
        <c:lblAlgn val="ctr"/>
        <c:lblOffset val="100"/>
        <c:noMultiLvlLbl val="0"/>
      </c:catAx>
    </c:plotArea>
    <c:legend>
      <c:legendPos val="r"/>
      <c:layout>
        <c:manualLayout>
          <c:xMode val="edge"/>
          <c:yMode val="edge"/>
          <c:x val="0.86353659042119058"/>
          <c:y val="0.44469850018383572"/>
          <c:w val="0.12783287201864196"/>
          <c:h val="0.16535319758162112"/>
        </c:manualLayout>
      </c:layout>
      <c:overlay val="0"/>
      <c:txPr>
        <a:bodyPr/>
        <a:lstStyle/>
        <a:p>
          <a:pPr>
            <a:defRPr sz="1200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0"/>
            <a:ext cx="2982119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429" tIns="46215" rIns="92429" bIns="46215" numCol="1" anchor="t" anchorCtr="0" compatLnSpc="1">
            <a:prstTxWarp prst="textNoShape">
              <a:avLst/>
            </a:prstTxWarp>
          </a:bodyPr>
          <a:lstStyle>
            <a:lvl1pPr>
              <a:defRPr sz="1200" dirty="0"/>
            </a:lvl1pPr>
          </a:lstStyle>
          <a:p>
            <a:pPr>
              <a:defRPr/>
            </a:pPr>
            <a:r>
              <a:rPr lang="en-US" smtClean="0"/>
              <a:t>Item 10,  Bicycle and Pedestrian Plan Update</a:t>
            </a:r>
            <a:endParaRPr lang="en-US" dirty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98102" y="0"/>
            <a:ext cx="2982119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429" tIns="46215" rIns="92429" bIns="46215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r>
              <a:rPr lang="en-US" smtClean="0"/>
              <a:t>12/17/2014</a:t>
            </a:r>
            <a:endParaRPr lang="en-US"/>
          </a:p>
        </p:txBody>
      </p:sp>
      <p:sp>
        <p:nvSpPr>
          <p:cNvPr id="1946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2" y="8829967"/>
            <a:ext cx="2982119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429" tIns="46215" rIns="92429" bIns="46215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46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98102" y="8829967"/>
            <a:ext cx="2982119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429" tIns="46215" rIns="92429" bIns="46215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C3F4415-65BE-4849-821A-85E90571964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8475379"/>
      </p:ext>
    </p:extLst>
  </p:cSld>
  <p:clrMap bg1="lt1" tx1="dk1" bg2="lt2" tx2="dk2" accent1="accent1" accent2="accent2" accent3="accent3" accent4="accent4" accent5="accent5" accent6="accent6" hlink="hlink" folHlink="folHlink"/>
  <p:hf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0"/>
            <a:ext cx="2982119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429" tIns="46215" rIns="92429" bIns="46215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r>
              <a:rPr lang="en-US" smtClean="0"/>
              <a:t>Item 10,  Bicycle and Pedestrian Plan Update</a:t>
            </a:r>
            <a:endParaRPr lang="en-US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98102" y="0"/>
            <a:ext cx="2982119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429" tIns="46215" rIns="92429" bIns="46215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r>
              <a:rPr lang="en-US" smtClean="0"/>
              <a:t>12/17/2014</a:t>
            </a:r>
            <a:endParaRPr lang="en-US"/>
          </a:p>
        </p:txBody>
      </p:sp>
      <p:sp>
        <p:nvSpPr>
          <p:cNvPr id="1946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176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8182" y="4415790"/>
            <a:ext cx="5505450" cy="4183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429" tIns="46215" rIns="92429" bIns="4621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8829967"/>
            <a:ext cx="2982119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429" tIns="46215" rIns="92429" bIns="46215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43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98102" y="8829967"/>
            <a:ext cx="2982119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429" tIns="46215" rIns="92429" bIns="46215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F8E233D7-2CFF-4A7E-8477-39CDAA85DE9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8069340"/>
      </p:ext>
    </p:extLst>
  </p:cSld>
  <p:clrMap bg1="lt1" tx1="dk1" bg2="lt2" tx2="dk2" accent1="accent1" accent2="accent2" accent3="accent3" accent4="accent4" accent5="accent5" accent6="accent6" hlink="hlink" folHlink="folHlink"/>
  <p:hf ftr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C255D1F-11C2-4073-A516-D12C7EDFBCB8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12/17/2014</a:t>
            </a:r>
            <a:endParaRPr lang="en-US"/>
          </a:p>
        </p:txBody>
      </p:sp>
      <p:sp>
        <p:nvSpPr>
          <p:cNvPr id="3" name="Header Placeholder 2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Item 10,  Bicycle and Pedestrian Plan Update</a:t>
            </a:r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New since 2010:</a:t>
            </a:r>
            <a:r>
              <a:rPr lang="en-US" baseline="0" dirty="0" smtClean="0"/>
              <a:t>  </a:t>
            </a:r>
            <a:r>
              <a:rPr lang="en-US" dirty="0" smtClean="0"/>
              <a:t>Complete</a:t>
            </a:r>
            <a:r>
              <a:rPr lang="en-US" baseline="0" dirty="0" smtClean="0"/>
              <a:t> Streets – new or revised policies in Maryland and DC.   Greater ambition in local plan – example the Fairfax County Bicycle Plan, Tysons are </a:t>
            </a:r>
            <a:r>
              <a:rPr lang="en-US" baseline="0" dirty="0" err="1" smtClean="0"/>
              <a:t>redelopment</a:t>
            </a:r>
            <a:r>
              <a:rPr lang="en-US" baseline="0" dirty="0" smtClean="0"/>
              <a:t>.   </a:t>
            </a:r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Item 10,  Bicycle and Pedestrian Plan Update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12/17/2014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8E233D7-2CFF-4A7E-8477-39CDAA85DE99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6394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Nationally,</a:t>
            </a:r>
            <a:r>
              <a:rPr lang="en-US" baseline="0" dirty="0" smtClean="0"/>
              <a:t> share of pedestrian fatalities has risen from 11% in 2007 to 14% in 2013.    Absolute numbers went up too since 2009.   </a:t>
            </a:r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Item 10,  Bicycle and Pedestrian Plan Update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12/17/2014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8E233D7-2CFF-4A7E-8477-39CDAA85DE99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4398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Lower rates adjusted for exposure.  Example:  DC</a:t>
            </a:r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Item 10,  Bicycle and Pedestrian Plan Update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12/17/2014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8E233D7-2CFF-4A7E-8477-39CDAA85DE99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47391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Item 10,  Bicycle and Pedestrian Plan Update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12/17/2014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8E233D7-2CFF-4A7E-8477-39CDAA85DE99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94233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Item 10,  Bicycle and Pedestrian Plan Update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12/17/2014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8E233D7-2CFF-4A7E-8477-39CDAA85DE99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83229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1/21/2015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DRAFT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5898D7-1FCE-427F-A3F6-0352842F343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1/21/2015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DRAFT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A012B2-2CA6-4E5D-9C1F-6BBA2A66A3D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1/21/2015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DRAFT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12DED2-B74E-4BFE-823A-A6FE637225D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1/21/2015</a:t>
            </a: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DRAFT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6105FF-0A54-4594-B8A0-0D96F333DF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1/21/2015</a:t>
            </a: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DRAFT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E431A1-D350-447E-A56A-30DB7B7A1D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1/21/2015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DRAFT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41F1F8-A1E6-4A16-B410-79DF5B5837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1/21/2015</a:t>
            </a: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DRAFT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6320D4-BBA1-4010-B99D-7E6C8CE3FB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1/21/2015</a:t>
            </a: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DRAFT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88BF6B-47A3-4349-93E6-87A53224B15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1/21/2015</a:t>
            </a: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DRAFT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52F0E4-BE62-4F44-A49B-967D68A84EF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1/21/2015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DRAFT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372F90-CFC7-4988-9326-3B51DB66958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1/21/2015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DRAFT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E539ED-ABF8-40E5-B7F3-D83C73B5028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1/21/2015</a:t>
            </a: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DRAFT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4E267E-18CD-4B4D-8B16-4E8EE87D57A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r>
              <a:rPr lang="en-US" smtClean="0"/>
              <a:t>1/21/2015</a:t>
            </a: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1"/>
            </a:lvl1pPr>
          </a:lstStyle>
          <a:p>
            <a:pPr>
              <a:defRPr/>
            </a:pPr>
            <a:r>
              <a:rPr lang="en-US"/>
              <a:t>DRAFT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81905919-4271-4D55-838B-3D6D50B861F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nacto.org/usdg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hyperlink" Target="http://nacto.org/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3BD8AE9-9041-4C4F-9CA4-06F6C2F90531}" type="slidenum">
              <a:rPr lang="en-US" smtClean="0"/>
              <a:pPr/>
              <a:t>1</a:t>
            </a:fld>
            <a:endParaRPr lang="en-US" dirty="0" smtClean="0"/>
          </a:p>
        </p:txBody>
      </p:sp>
      <p:sp>
        <p:nvSpPr>
          <p:cNvPr id="2051" name="Rectangle 4"/>
          <p:cNvSpPr>
            <a:spLocks noGrp="1" noChangeArrowheads="1"/>
          </p:cNvSpPr>
          <p:nvPr>
            <p:ph type="ctrTitle"/>
          </p:nvPr>
        </p:nvSpPr>
        <p:spPr>
          <a:xfrm>
            <a:off x="0" y="1143000"/>
            <a:ext cx="9144000" cy="2514600"/>
          </a:xfrm>
        </p:spPr>
        <p:txBody>
          <a:bodyPr/>
          <a:lstStyle/>
          <a:p>
            <a:pPr eaLnBrk="1" hangingPunct="1"/>
            <a:r>
              <a:rPr lang="en-US" sz="3600" b="1" dirty="0" smtClean="0"/>
              <a:t>Item </a:t>
            </a:r>
            <a:r>
              <a:rPr lang="en-US" sz="3600" b="1" dirty="0"/>
              <a:t>9</a:t>
            </a:r>
            <a:r>
              <a:rPr lang="en-US" sz="3600" b="1" dirty="0" smtClean="0"/>
              <a:t>:  </a:t>
            </a:r>
            <a:r>
              <a:rPr lang="en-US" sz="3600" b="1" dirty="0" smtClean="0"/>
              <a:t>(DRAFT) Briefing </a:t>
            </a:r>
            <a:r>
              <a:rPr lang="en-US" sz="3600" b="1" dirty="0"/>
              <a:t>on the Draft </a:t>
            </a:r>
            <a:r>
              <a:rPr lang="en-US" sz="3600" b="1" dirty="0" smtClean="0"/>
              <a:t>Update </a:t>
            </a:r>
            <a:r>
              <a:rPr lang="en-US" sz="3600" b="1" dirty="0"/>
              <a:t>of the</a:t>
            </a:r>
            <a:r>
              <a:rPr lang="en-US" sz="3600" dirty="0"/>
              <a:t> </a:t>
            </a:r>
            <a:r>
              <a:rPr lang="en-US" sz="3600" b="1" dirty="0"/>
              <a:t>Bicycle and Pedestrian Plan for the National </a:t>
            </a:r>
            <a:r>
              <a:rPr lang="en-US" sz="3600" b="1" dirty="0" smtClean="0"/>
              <a:t>Capital Region</a:t>
            </a:r>
            <a:br>
              <a:rPr lang="en-US" sz="3600" b="1" dirty="0" smtClean="0"/>
            </a:br>
            <a:endParaRPr lang="en-US" sz="3600" b="1" dirty="0" smtClean="0"/>
          </a:p>
        </p:txBody>
      </p:sp>
      <p:sp>
        <p:nvSpPr>
          <p:cNvPr id="2052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381000" y="3962400"/>
            <a:ext cx="8305800" cy="22098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400" dirty="0" smtClean="0"/>
              <a:t>Michael Farrell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dirty="0" smtClean="0"/>
              <a:t>DTP</a:t>
            </a:r>
          </a:p>
          <a:p>
            <a:pPr eaLnBrk="1" hangingPunct="1">
              <a:lnSpc>
                <a:spcPct val="80000"/>
              </a:lnSpc>
            </a:pPr>
            <a:endParaRPr lang="en-US" sz="2400" dirty="0" smtClean="0"/>
          </a:p>
          <a:p>
            <a:pPr eaLnBrk="1" hangingPunct="1">
              <a:lnSpc>
                <a:spcPct val="80000"/>
              </a:lnSpc>
            </a:pPr>
            <a:r>
              <a:rPr lang="en-US" sz="1800" dirty="0" smtClean="0"/>
              <a:t>Presentation to the</a:t>
            </a:r>
          </a:p>
          <a:p>
            <a:pPr eaLnBrk="1" hangingPunct="1">
              <a:lnSpc>
                <a:spcPct val="80000"/>
              </a:lnSpc>
            </a:pPr>
            <a:r>
              <a:rPr lang="en-US" sz="1800" dirty="0" smtClean="0"/>
              <a:t>National Capital Regional Transportation Planning Board</a:t>
            </a:r>
          </a:p>
          <a:p>
            <a:pPr eaLnBrk="1" hangingPunct="1">
              <a:lnSpc>
                <a:spcPct val="80000"/>
              </a:lnSpc>
            </a:pPr>
            <a:endParaRPr lang="en-US" sz="1400" dirty="0" smtClean="0"/>
          </a:p>
          <a:p>
            <a:pPr eaLnBrk="1" hangingPunct="1">
              <a:lnSpc>
                <a:spcPct val="80000"/>
              </a:lnSpc>
            </a:pPr>
            <a:r>
              <a:rPr lang="en-US" sz="1800" dirty="0" smtClean="0"/>
              <a:t>January 21</a:t>
            </a:r>
            <a:r>
              <a:rPr lang="en-US" sz="1800" baseline="30000" dirty="0" smtClean="0"/>
              <a:t>st</a:t>
            </a:r>
            <a:r>
              <a:rPr lang="en-US" sz="1800" dirty="0" smtClean="0"/>
              <a:t>, 2015</a:t>
            </a:r>
            <a:endParaRPr lang="en-US" sz="2800" dirty="0" smtClean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1/21/2015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629400" y="6381750"/>
            <a:ext cx="2133600" cy="476250"/>
          </a:xfrm>
          <a:noFill/>
        </p:spPr>
        <p:txBody>
          <a:bodyPr/>
          <a:lstStyle/>
          <a:p>
            <a:fld id="{E4561AEA-BE9C-45EC-B8BA-8E935F8835AA}" type="slidenum">
              <a:rPr lang="en-US" smtClean="0"/>
              <a:pPr/>
              <a:t>2</a:t>
            </a:fld>
            <a:endParaRPr lang="en-US" dirty="0" smtClean="0"/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/>
          <a:lstStyle/>
          <a:p>
            <a:pPr eaLnBrk="1" hangingPunct="1"/>
            <a:r>
              <a:rPr lang="en-US" b="1" dirty="0" smtClean="0"/>
              <a:t>Background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28600" y="1447800"/>
            <a:ext cx="5486400" cy="4724400"/>
          </a:xfrm>
        </p:spPr>
        <p:txBody>
          <a:bodyPr/>
          <a:lstStyle/>
          <a:p>
            <a:pPr eaLnBrk="1" hangingPunct="1"/>
            <a:r>
              <a:rPr lang="en-US" sz="2400" dirty="0" smtClean="0"/>
              <a:t>Update to the 2010 Plan</a:t>
            </a:r>
          </a:p>
          <a:p>
            <a:pPr lvl="1" eaLnBrk="1" hangingPunct="1"/>
            <a:r>
              <a:rPr lang="en-US" sz="2000" dirty="0" smtClean="0"/>
              <a:t>Updates Every Four Years</a:t>
            </a:r>
          </a:p>
          <a:p>
            <a:pPr lvl="1" eaLnBrk="1" hangingPunct="1"/>
            <a:endParaRPr lang="en-US" sz="800" dirty="0" smtClean="0"/>
          </a:p>
          <a:p>
            <a:pPr eaLnBrk="1" hangingPunct="1"/>
            <a:r>
              <a:rPr lang="en-US" sz="2400" dirty="0" smtClean="0"/>
              <a:t>Advisory to the CLRP</a:t>
            </a:r>
          </a:p>
          <a:p>
            <a:pPr lvl="1" eaLnBrk="1" hangingPunct="1"/>
            <a:r>
              <a:rPr lang="en-US" sz="2000" dirty="0" smtClean="0"/>
              <a:t>Not financially constrained</a:t>
            </a:r>
          </a:p>
          <a:p>
            <a:pPr lvl="1" eaLnBrk="1" hangingPunct="1"/>
            <a:endParaRPr lang="en-US" sz="800" dirty="0" smtClean="0"/>
          </a:p>
          <a:p>
            <a:pPr eaLnBrk="1" hangingPunct="1"/>
            <a:r>
              <a:rPr lang="en-US" sz="2400" dirty="0" smtClean="0"/>
              <a:t>Identifies: </a:t>
            </a:r>
          </a:p>
          <a:p>
            <a:pPr lvl="1" eaLnBrk="1" hangingPunct="1"/>
            <a:r>
              <a:rPr lang="en-US" sz="2000" dirty="0" smtClean="0"/>
              <a:t>Planned major  bicycle </a:t>
            </a:r>
            <a:r>
              <a:rPr lang="en-US" sz="2000" dirty="0"/>
              <a:t>and pedestrian </a:t>
            </a:r>
            <a:r>
              <a:rPr lang="en-US" sz="2000" dirty="0" smtClean="0"/>
              <a:t>projects through 2040</a:t>
            </a:r>
          </a:p>
          <a:p>
            <a:pPr lvl="1" eaLnBrk="1" hangingPunct="1"/>
            <a:r>
              <a:rPr lang="en-US" sz="2000" dirty="0" smtClean="0"/>
              <a:t>“Recommended Practices”</a:t>
            </a:r>
          </a:p>
          <a:p>
            <a:pPr lvl="1" eaLnBrk="1" hangingPunct="1"/>
            <a:r>
              <a:rPr lang="en-US" sz="2000" dirty="0" smtClean="0"/>
              <a:t>Goals and Performance Measures</a:t>
            </a:r>
          </a:p>
          <a:p>
            <a:pPr lvl="2" eaLnBrk="1" hangingPunct="1"/>
            <a:r>
              <a:rPr lang="en-US" sz="1600" dirty="0" smtClean="0"/>
              <a:t>From the TPB </a:t>
            </a:r>
            <a:r>
              <a:rPr lang="en-US" sz="1600" i="1" dirty="0" smtClean="0"/>
              <a:t>Vision </a:t>
            </a:r>
            <a:r>
              <a:rPr lang="en-US" sz="1600" dirty="0" smtClean="0"/>
              <a:t>and from </a:t>
            </a:r>
            <a:r>
              <a:rPr lang="en-US" sz="1600" i="1" dirty="0" smtClean="0"/>
              <a:t> Region Forward</a:t>
            </a:r>
            <a:endParaRPr lang="en-US" sz="1600" dirty="0" smtClean="0"/>
          </a:p>
          <a:p>
            <a:pPr lvl="1" eaLnBrk="1" hangingPunct="1"/>
            <a:r>
              <a:rPr lang="en-US" sz="2000" dirty="0" smtClean="0"/>
              <a:t>Trends in policy, mode share, &amp; safety</a:t>
            </a:r>
          </a:p>
          <a:p>
            <a:pPr lvl="1" eaLnBrk="1" hangingPunct="1"/>
            <a:endParaRPr lang="en-US" sz="2000" dirty="0" smtClean="0"/>
          </a:p>
          <a:p>
            <a:pPr marL="457200" lvl="1" indent="0" eaLnBrk="1" hangingPunct="1">
              <a:buNone/>
            </a:pPr>
            <a:endParaRPr lang="en-US" sz="1600" dirty="0"/>
          </a:p>
          <a:p>
            <a:pPr lvl="1" eaLnBrk="1" hangingPunct="1"/>
            <a:endParaRPr lang="en-US" sz="2000" dirty="0" smtClean="0"/>
          </a:p>
          <a:p>
            <a:pPr lvl="1" eaLnBrk="1" hangingPunct="1"/>
            <a:endParaRPr lang="en-US" sz="2000" dirty="0" smtClean="0"/>
          </a:p>
          <a:p>
            <a:pPr marL="0" indent="0" eaLnBrk="1" hangingPunct="1">
              <a:buNone/>
            </a:pPr>
            <a:endParaRPr lang="en-US" sz="2400" dirty="0" smtClean="0"/>
          </a:p>
          <a:p>
            <a:pPr eaLnBrk="1" hangingPunct="1"/>
            <a:endParaRPr lang="en-US" sz="2400" dirty="0" smtClean="0"/>
          </a:p>
          <a:p>
            <a:pPr lvl="1" eaLnBrk="1" hangingPunct="1">
              <a:buNone/>
            </a:pPr>
            <a:endParaRPr lang="en-US" sz="900" dirty="0" smtClean="0"/>
          </a:p>
          <a:p>
            <a:pPr lvl="1" eaLnBrk="1" hangingPunct="1">
              <a:buFontTx/>
              <a:buNone/>
            </a:pPr>
            <a:endParaRPr lang="en-US" sz="2000" dirty="0" smtClean="0"/>
          </a:p>
          <a:p>
            <a:pPr lvl="1" eaLnBrk="1" hangingPunct="1"/>
            <a:endParaRPr lang="en-US" sz="1400" dirty="0" smtClean="0"/>
          </a:p>
          <a:p>
            <a:pPr eaLnBrk="1" hangingPunct="1">
              <a:buFontTx/>
              <a:buNone/>
            </a:pPr>
            <a:endParaRPr lang="en-US" sz="2400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1/21/2015</a:t>
            </a:r>
            <a:endParaRPr lang="en-US"/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1524000"/>
            <a:ext cx="3551208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C2557B9-1E69-400D-B152-25DCA7436275}" type="slidenum">
              <a:rPr lang="en-US" smtClean="0"/>
              <a:pPr/>
              <a:t>3</a:t>
            </a:fld>
            <a:endParaRPr lang="en-US" dirty="0" smtClean="0"/>
          </a:p>
        </p:txBody>
      </p:sp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smtClean="0"/>
              <a:t>Plan Development </a:t>
            </a:r>
          </a:p>
        </p:txBody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219200"/>
            <a:ext cx="8001000" cy="5410200"/>
          </a:xfrm>
        </p:spPr>
        <p:txBody>
          <a:bodyPr/>
          <a:lstStyle/>
          <a:p>
            <a:pPr eaLnBrk="1" hangingPunct="1"/>
            <a:r>
              <a:rPr lang="en-US" dirty="0" smtClean="0"/>
              <a:t>Oversight   </a:t>
            </a:r>
          </a:p>
          <a:p>
            <a:pPr lvl="1" eaLnBrk="1" hangingPunct="1"/>
            <a:r>
              <a:rPr lang="en-US" sz="2400" dirty="0" smtClean="0"/>
              <a:t>Bicycle and Pedestrian Subcommittee of the TPB Technical Committee</a:t>
            </a:r>
          </a:p>
          <a:p>
            <a:pPr eaLnBrk="1" hangingPunct="1"/>
            <a:r>
              <a:rPr lang="en-US" dirty="0" smtClean="0"/>
              <a:t>Project listings </a:t>
            </a:r>
          </a:p>
          <a:p>
            <a:pPr lvl="1" eaLnBrk="1" hangingPunct="1"/>
            <a:r>
              <a:rPr lang="en-US" sz="2400" dirty="0" smtClean="0"/>
              <a:t>Submitted by state and local jurisdictional staffs</a:t>
            </a:r>
          </a:p>
          <a:p>
            <a:pPr lvl="1" eaLnBrk="1" hangingPunct="1"/>
            <a:r>
              <a:rPr lang="en-US" sz="2400" dirty="0" smtClean="0"/>
              <a:t>On-line database</a:t>
            </a:r>
          </a:p>
          <a:p>
            <a:pPr lvl="1" eaLnBrk="1" hangingPunct="1"/>
            <a:r>
              <a:rPr lang="en-US" sz="2400" dirty="0" smtClean="0"/>
              <a:t>As of (roughly) June - October 2014</a:t>
            </a:r>
          </a:p>
          <a:p>
            <a:pPr eaLnBrk="1" hangingPunct="1"/>
            <a:r>
              <a:rPr lang="en-US" dirty="0" smtClean="0"/>
              <a:t>Criteria for including projects:</a:t>
            </a:r>
            <a:endParaRPr lang="en-US" sz="2800" dirty="0" smtClean="0"/>
          </a:p>
          <a:p>
            <a:pPr lvl="1" eaLnBrk="1" hangingPunct="1"/>
            <a:r>
              <a:rPr lang="en-US" sz="2400" dirty="0" smtClean="0"/>
              <a:t>Of a size and scope to be regionally significant</a:t>
            </a:r>
          </a:p>
          <a:p>
            <a:pPr lvl="2" eaLnBrk="1" hangingPunct="1"/>
            <a:r>
              <a:rPr lang="en-US" sz="2000" dirty="0" smtClean="0"/>
              <a:t>Regional connectivity</a:t>
            </a:r>
          </a:p>
          <a:p>
            <a:pPr lvl="2" eaLnBrk="1" hangingPunct="1"/>
            <a:r>
              <a:rPr lang="en-US" sz="2000" dirty="0" smtClean="0"/>
              <a:t>Access to transit, pedestrian safety</a:t>
            </a:r>
          </a:p>
          <a:p>
            <a:pPr lvl="1" eaLnBrk="1" hangingPunct="1"/>
            <a:r>
              <a:rPr lang="en-US" sz="2400" dirty="0" smtClean="0"/>
              <a:t>Inclusion in jurisdictional/agency plans</a:t>
            </a:r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400" dirty="0" smtClean="0"/>
          </a:p>
          <a:p>
            <a:pPr lvl="1" eaLnBrk="1" hangingPunct="1"/>
            <a:endParaRPr lang="en-US" sz="2400" dirty="0" smtClean="0"/>
          </a:p>
          <a:p>
            <a:pPr eaLnBrk="1" hangingPunct="1">
              <a:buFontTx/>
              <a:buNone/>
            </a:pPr>
            <a:endParaRPr lang="en-US" sz="2400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1/21/2015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4541910"/>
      </p:ext>
    </p:extLst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D350C18-26AB-4195-887B-E24ACB8D8CD5}" type="slidenum">
              <a:rPr lang="en-US" smtClean="0"/>
              <a:pPr/>
              <a:t>4</a:t>
            </a:fld>
            <a:endParaRPr lang="en-US" smtClean="0"/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/>
          <a:lstStyle/>
          <a:p>
            <a:pPr eaLnBrk="1" hangingPunct="1"/>
            <a:r>
              <a:rPr lang="en-US" sz="4000" b="1" dirty="0" smtClean="0"/>
              <a:t> 2014 Plan Outline</a:t>
            </a:r>
          </a:p>
        </p:txBody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990600"/>
            <a:ext cx="8229600" cy="5638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Aft>
                <a:spcPct val="50000"/>
              </a:spcAft>
            </a:pPr>
            <a:r>
              <a:rPr lang="en-US" sz="2800" dirty="0" smtClean="0"/>
              <a:t>Chapter 1:  Planning context of federal, state, and local bicycle/pedestrian policies and plans</a:t>
            </a:r>
          </a:p>
          <a:p>
            <a:pPr eaLnBrk="1" hangingPunct="1">
              <a:lnSpc>
                <a:spcPct val="90000"/>
              </a:lnSpc>
              <a:spcAft>
                <a:spcPct val="50000"/>
              </a:spcAft>
            </a:pPr>
            <a:r>
              <a:rPr lang="en-US" sz="2800" dirty="0" smtClean="0"/>
              <a:t>Chapter 2:  Demographic and geographic overview of bicycling and walking in the region</a:t>
            </a:r>
          </a:p>
          <a:p>
            <a:pPr eaLnBrk="1" hangingPunct="1">
              <a:lnSpc>
                <a:spcPct val="90000"/>
              </a:lnSpc>
              <a:spcAft>
                <a:spcPct val="50000"/>
              </a:spcAft>
            </a:pPr>
            <a:r>
              <a:rPr lang="en-US" sz="2800" dirty="0" smtClean="0"/>
              <a:t>Chapter 3:  Pedestrian and Bicyclist Safety</a:t>
            </a:r>
          </a:p>
          <a:p>
            <a:pPr eaLnBrk="1" hangingPunct="1">
              <a:lnSpc>
                <a:spcPct val="90000"/>
              </a:lnSpc>
              <a:spcAft>
                <a:spcPct val="50000"/>
              </a:spcAft>
            </a:pPr>
            <a:r>
              <a:rPr lang="en-US" sz="2800" dirty="0" smtClean="0"/>
              <a:t>Chapter 4:  Overview of existing facilities</a:t>
            </a:r>
          </a:p>
          <a:p>
            <a:pPr eaLnBrk="1" hangingPunct="1">
              <a:lnSpc>
                <a:spcPct val="90000"/>
              </a:lnSpc>
              <a:spcAft>
                <a:spcPct val="50000"/>
              </a:spcAft>
            </a:pPr>
            <a:r>
              <a:rPr lang="en-US" sz="2800" dirty="0" smtClean="0"/>
              <a:t>Chapter 5:  Goals and Indicators </a:t>
            </a:r>
          </a:p>
          <a:p>
            <a:pPr eaLnBrk="1" hangingPunct="1">
              <a:lnSpc>
                <a:spcPct val="90000"/>
              </a:lnSpc>
              <a:spcAft>
                <a:spcPct val="50000"/>
              </a:spcAft>
            </a:pPr>
            <a:r>
              <a:rPr lang="en-US" sz="2800" dirty="0" smtClean="0"/>
              <a:t>Chapter 6:  Recommended Practices</a:t>
            </a:r>
          </a:p>
          <a:p>
            <a:pPr eaLnBrk="1" hangingPunct="1">
              <a:lnSpc>
                <a:spcPct val="90000"/>
              </a:lnSpc>
              <a:spcAft>
                <a:spcPct val="50000"/>
              </a:spcAft>
            </a:pPr>
            <a:r>
              <a:rPr lang="en-US" sz="2800" dirty="0" smtClean="0"/>
              <a:t>Chapter 7:  The 2040 Network </a:t>
            </a:r>
          </a:p>
          <a:p>
            <a:pPr lvl="1" eaLnBrk="1" hangingPunct="1">
              <a:lnSpc>
                <a:spcPct val="90000"/>
              </a:lnSpc>
            </a:pPr>
            <a:endParaRPr lang="en-US" sz="2400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1/21/2015</a:t>
            </a:r>
            <a:endParaRPr lang="en-US"/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95400"/>
          </a:xfrm>
        </p:spPr>
        <p:txBody>
          <a:bodyPr/>
          <a:lstStyle/>
          <a:p>
            <a:r>
              <a:rPr lang="en-US" sz="2400" b="1" dirty="0" smtClean="0"/>
              <a:t>New Since 2010:  </a:t>
            </a:r>
            <a:r>
              <a:rPr lang="en-US" sz="2800" b="1" dirty="0" smtClean="0"/>
              <a:t/>
            </a:r>
            <a:br>
              <a:rPr lang="en-US" sz="2800" b="1" dirty="0" smtClean="0"/>
            </a:br>
            <a:r>
              <a:rPr lang="en-US" sz="4800" b="1" dirty="0" smtClean="0"/>
              <a:t>Bigger Plans</a:t>
            </a:r>
            <a:br>
              <a:rPr lang="en-US" sz="4800" b="1" dirty="0" smtClean="0"/>
            </a:br>
            <a:r>
              <a:rPr lang="en-US" sz="2000" b="1" dirty="0" smtClean="0"/>
              <a:t>(Chapter 1)</a:t>
            </a:r>
            <a:endParaRPr lang="en-US" sz="4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447800"/>
            <a:ext cx="8001000" cy="4602163"/>
          </a:xfrm>
        </p:spPr>
        <p:txBody>
          <a:bodyPr/>
          <a:lstStyle/>
          <a:p>
            <a:r>
              <a:rPr lang="en-US" dirty="0" smtClean="0"/>
              <a:t>Regional Transportation Priorities Plan </a:t>
            </a:r>
          </a:p>
          <a:p>
            <a:r>
              <a:rPr lang="en-US" dirty="0" smtClean="0"/>
              <a:t>MAP-21</a:t>
            </a:r>
          </a:p>
          <a:p>
            <a:pPr lvl="2"/>
            <a:r>
              <a:rPr lang="en-US" dirty="0" smtClean="0"/>
              <a:t>Transportation Alternatives Program   </a:t>
            </a:r>
          </a:p>
          <a:p>
            <a:r>
              <a:rPr lang="en-US" dirty="0" smtClean="0"/>
              <a:t>TIP</a:t>
            </a:r>
          </a:p>
          <a:p>
            <a:pPr lvl="2"/>
            <a:r>
              <a:rPr lang="en-US" dirty="0" smtClean="0"/>
              <a:t>B/P funding increased from 1% of total in FY 2010-2015 to 2% of total in FY 2015-2020</a:t>
            </a:r>
          </a:p>
          <a:p>
            <a:r>
              <a:rPr lang="en-US" dirty="0" smtClean="0"/>
              <a:t>Access to Metrorail</a:t>
            </a:r>
          </a:p>
          <a:p>
            <a:pPr lvl="2"/>
            <a:r>
              <a:rPr lang="en-US" dirty="0" smtClean="0"/>
              <a:t>Metrorail Expansion </a:t>
            </a:r>
          </a:p>
          <a:p>
            <a:r>
              <a:rPr lang="en-US" dirty="0"/>
              <a:t>Complete Streets</a:t>
            </a:r>
          </a:p>
          <a:p>
            <a:pPr lvl="2"/>
            <a:r>
              <a:rPr lang="en-US" dirty="0"/>
              <a:t>Regional Policy</a:t>
            </a:r>
          </a:p>
          <a:p>
            <a:pPr lvl="2"/>
            <a:r>
              <a:rPr lang="en-US" dirty="0"/>
              <a:t>State and Local Policies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A012B2-2CA6-4E5D-9C1F-6BBA2A66A3D7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1/21/2015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3202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r>
              <a:rPr lang="en-US" b="1" dirty="0" smtClean="0"/>
              <a:t>More Bicycling</a:t>
            </a:r>
            <a:br>
              <a:rPr lang="en-US" b="1" dirty="0" smtClean="0"/>
            </a:br>
            <a:r>
              <a:rPr lang="en-US" sz="1400" b="1" dirty="0" smtClean="0"/>
              <a:t>(Chapter 2)</a:t>
            </a:r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A012B2-2CA6-4E5D-9C1F-6BBA2A66A3D7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06173282"/>
              </p:ext>
            </p:extLst>
          </p:nvPr>
        </p:nvGraphicFramePr>
        <p:xfrm>
          <a:off x="304800" y="1295400"/>
          <a:ext cx="8610600" cy="5181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1/21/2015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36686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/>
          <a:lstStyle/>
          <a:p>
            <a:r>
              <a:rPr lang="en-US" b="1" dirty="0" smtClean="0"/>
              <a:t>Better Metrorail Access</a:t>
            </a:r>
            <a:endParaRPr lang="en-US" b="1" dirty="0"/>
          </a:p>
        </p:txBody>
      </p:sp>
      <p:graphicFrame>
        <p:nvGraphicFramePr>
          <p:cNvPr id="10" name="Content Placeholder 9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39390343"/>
              </p:ext>
            </p:extLst>
          </p:nvPr>
        </p:nvGraphicFramePr>
        <p:xfrm>
          <a:off x="381000" y="1066800"/>
          <a:ext cx="4190999" cy="50608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00200"/>
                <a:gridCol w="609600"/>
                <a:gridCol w="724061"/>
                <a:gridCol w="628569"/>
                <a:gridCol w="628569"/>
              </a:tblGrid>
              <a:tr h="1295400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Table 2-8: Mode of Access to Metrorail </a:t>
                      </a:r>
                      <a:r>
                        <a:rPr lang="en-US" sz="1400" dirty="0" smtClean="0">
                          <a:effectLst/>
                        </a:rPr>
                        <a:t> -  % of Daily</a:t>
                      </a:r>
                      <a:r>
                        <a:rPr lang="en-US" sz="1400" baseline="0" dirty="0" smtClean="0">
                          <a:effectLst/>
                        </a:rPr>
                        <a:t> Total 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6056" marR="56056" marT="0" marB="0" anchor="ctr"/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</a:rPr>
                        <a:t>2012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6056" marR="56056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 smtClean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 smtClean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 smtClean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</a:rPr>
                        <a:t>2007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6056" marR="56056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1400" dirty="0">
                          <a:effectLst/>
                        </a:rPr>
                        <a:t>AM Peak - 2012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6056" marR="56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endParaRPr lang="en-US" sz="1400" dirty="0" smtClean="0">
                        <a:effectLst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endParaRPr lang="en-US" sz="1400" dirty="0" smtClean="0">
                        <a:effectLst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1400" dirty="0" smtClean="0">
                          <a:effectLst/>
                        </a:rPr>
                        <a:t>AM </a:t>
                      </a:r>
                      <a:r>
                        <a:rPr lang="en-US" sz="1400" dirty="0">
                          <a:effectLst/>
                        </a:rPr>
                        <a:t>Peak - 2007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6056" marR="56056" marT="0" marB="0"/>
                </a:tc>
              </a:tr>
              <a:tr h="618474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Bus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6056" marR="56056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15.3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6056" marR="56056" marT="0" marB="0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15.6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6056" marR="56056" marT="0" marB="0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21.9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6056" marR="56056" marT="0" marB="0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22.2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6056" marR="56056" marT="0" marB="0"/>
                </a:tc>
              </a:tr>
              <a:tr h="331753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Auto Driver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6056" marR="56056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12.6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6056" marR="56056" marT="0" marB="0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13.7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6056" marR="56056" marT="0" marB="0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25.6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6056" marR="56056" marT="0" marB="0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29.3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6056" marR="56056" marT="0" marB="0"/>
                </a:tc>
              </a:tr>
              <a:tr h="331753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Auto Passenger (drop off)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6056" marR="56056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4.5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6056" marR="56056" marT="0" marB="0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5.5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6056" marR="56056" marT="0" marB="0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7.8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6056" marR="56056" marT="0" marB="0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9.3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6056" marR="56056" marT="0" marB="0"/>
                </a:tc>
              </a:tr>
              <a:tr h="618474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Rode with someone who Parked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6056" marR="56056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0.5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6056" marR="56056" marT="0" marB="0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0.6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6056" marR="56056" marT="0" marB="0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0.9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6056" marR="56056" marT="0" marB="0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1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6056" marR="56056" marT="0" marB="0"/>
                </a:tc>
              </a:tr>
              <a:tr h="421373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</a:rPr>
                        <a:t>Bike</a:t>
                      </a:r>
                      <a:endParaRPr lang="en-US" sz="14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6056" marR="56056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</a:rPr>
                        <a:t>0.7</a:t>
                      </a:r>
                      <a:endParaRPr lang="en-US" sz="14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6056" marR="56056" marT="0" marB="0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</a:rPr>
                        <a:t>0.5</a:t>
                      </a:r>
                      <a:endParaRPr lang="en-US" sz="14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6056" marR="56056" marT="0" marB="0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</a:rPr>
                        <a:t>1.0</a:t>
                      </a:r>
                      <a:endParaRPr lang="en-US" sz="14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6056" marR="56056" marT="0" marB="0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</a:rPr>
                        <a:t>0.7</a:t>
                      </a:r>
                      <a:endParaRPr lang="en-US" sz="14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6056" marR="56056" marT="0" marB="0"/>
                </a:tc>
              </a:tr>
              <a:tr h="331753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</a:rPr>
                        <a:t>Walk</a:t>
                      </a:r>
                      <a:endParaRPr lang="en-US" sz="14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6056" marR="56056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</a:rPr>
                        <a:t>62.2</a:t>
                      </a:r>
                      <a:endParaRPr lang="en-US" sz="14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6056" marR="56056" marT="0" marB="0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</a:rPr>
                        <a:t>62.1</a:t>
                      </a:r>
                      <a:endParaRPr lang="en-US" sz="14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6056" marR="56056" marT="0" marB="0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</a:rPr>
                        <a:t>37.3</a:t>
                      </a:r>
                      <a:endParaRPr lang="en-US" sz="14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6056" marR="56056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</a:rPr>
                        <a:t>33.3</a:t>
                      </a:r>
                      <a:endParaRPr lang="en-US" sz="14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6056" marR="56056" marT="0" marB="0">
                    <a:solidFill>
                      <a:srgbClr val="FFFF00"/>
                    </a:solidFill>
                  </a:tcPr>
                </a:tc>
              </a:tr>
              <a:tr h="331753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Commuter Rail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6056" marR="56056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1.5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6056" marR="56056" marT="0" marB="0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1.7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6056" marR="56056" marT="0" marB="0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3.5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6056" marR="56056" marT="0" marB="0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3.8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6056" marR="56056" marT="0" marB="0"/>
                </a:tc>
              </a:tr>
              <a:tr h="331753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Shuttle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6056" marR="56056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2.5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6056" marR="56056" marT="0" marB="0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n/a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6056" marR="56056" marT="0" marB="0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2.0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6056" marR="56056" marT="0" marB="0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n/a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6056" marR="56056" marT="0" marB="0"/>
                </a:tc>
              </a:tr>
              <a:tr h="331753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Taxi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6056" marR="56056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0.2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6056" marR="56056" marT="0" marB="0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0.2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6056" marR="56056" marT="0" marB="0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0.1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6056" marR="56056" marT="0" marB="0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0.2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6056" marR="56056" marT="0" marB="0"/>
                </a:tc>
              </a:tr>
            </a:tbl>
          </a:graphicData>
        </a:graphic>
      </p:graphicFrame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1/21/2015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A012B2-2CA6-4E5D-9C1F-6BBA2A66A3D7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  <p:pic>
        <p:nvPicPr>
          <p:cNvPr id="9" name="Content Placeholder 8"/>
          <p:cNvPicPr>
            <a:picLocks noGrp="1"/>
          </p:cNvPicPr>
          <p:nvPr>
            <p:ph sz="half" idx="1"/>
          </p:nvPr>
        </p:nvPicPr>
        <p:blipFill>
          <a:blip r:embed="rId2" cstate="print"/>
          <a:srcRect l="21589" t="15152" r="40530" b="9085"/>
          <a:stretch>
            <a:fillRect/>
          </a:stretch>
        </p:blipFill>
        <p:spPr bwMode="auto">
          <a:xfrm>
            <a:off x="4724400" y="990600"/>
            <a:ext cx="426720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195205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96962"/>
          </a:xfrm>
        </p:spPr>
        <p:txBody>
          <a:bodyPr/>
          <a:lstStyle/>
          <a:p>
            <a:r>
              <a:rPr lang="en-US" sz="4000" b="1" dirty="0" smtClean="0"/>
              <a:t>Safety: Fewer Fatalities </a:t>
            </a:r>
            <a:r>
              <a:rPr lang="en-US" sz="3200" b="1" dirty="0" smtClean="0"/>
              <a:t/>
            </a:r>
            <a:br>
              <a:rPr lang="en-US" sz="3200" b="1" dirty="0" smtClean="0"/>
            </a:br>
            <a:r>
              <a:rPr lang="en-US" sz="2000" b="1" dirty="0" smtClean="0"/>
              <a:t>(Chapter 3)</a:t>
            </a:r>
            <a:endParaRPr lang="en-US" sz="2000" b="1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1/21/2015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A012B2-2CA6-4E5D-9C1F-6BBA2A66A3D7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77228285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2712651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 smtClean="0"/>
              <a:t>Pedestrian Injuries:  Same levels, but higher proportion</a:t>
            </a:r>
            <a:endParaRPr lang="en-US" sz="4000" b="1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1/21/2015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A012B2-2CA6-4E5D-9C1F-6BBA2A66A3D7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24311515"/>
              </p:ext>
            </p:extLst>
          </p:nvPr>
        </p:nvGraphicFramePr>
        <p:xfrm>
          <a:off x="457200" y="1219200"/>
          <a:ext cx="8534400" cy="4953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134295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0"/>
            <a:ext cx="8229600" cy="1143000"/>
          </a:xfrm>
        </p:spPr>
        <p:txBody>
          <a:bodyPr/>
          <a:lstStyle/>
          <a:p>
            <a:r>
              <a:rPr lang="en-US" sz="4000" b="1" dirty="0" smtClean="0"/>
              <a:t>Bicyclist Injuries:  Higher numbers but lower rates</a:t>
            </a:r>
            <a:endParaRPr lang="en-US" sz="4000" b="1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1/21/2015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A012B2-2CA6-4E5D-9C1F-6BBA2A66A3D7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60326267"/>
              </p:ext>
            </p:extLst>
          </p:nvPr>
        </p:nvGraphicFramePr>
        <p:xfrm>
          <a:off x="0" y="1143000"/>
          <a:ext cx="8915400" cy="49831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6606240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New Bike Facility Types</a:t>
            </a:r>
            <a:br>
              <a:rPr lang="en-US" b="1" dirty="0" smtClean="0"/>
            </a:br>
            <a:r>
              <a:rPr lang="en-US" sz="2000" b="1" dirty="0" smtClean="0"/>
              <a:t>(Chapter 4)</a:t>
            </a:r>
            <a:endParaRPr lang="en-US" b="1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 smtClean="0"/>
              <a:t>Protected Bike Lanes</a:t>
            </a:r>
          </a:p>
          <a:p>
            <a:pPr lvl="1"/>
            <a:r>
              <a:rPr lang="en-US" dirty="0" smtClean="0"/>
              <a:t>Physical buffer</a:t>
            </a:r>
          </a:p>
          <a:p>
            <a:pPr lvl="1"/>
            <a:r>
              <a:rPr lang="en-US" dirty="0" smtClean="0"/>
              <a:t>Attract users of all ages and abilities</a:t>
            </a:r>
          </a:p>
          <a:p>
            <a:r>
              <a:rPr lang="en-US" dirty="0" smtClean="0"/>
              <a:t>Green Bike Lanes</a:t>
            </a:r>
          </a:p>
          <a:p>
            <a:r>
              <a:rPr lang="en-US" dirty="0" smtClean="0"/>
              <a:t>Buffered Bike Lanes</a:t>
            </a:r>
          </a:p>
          <a:p>
            <a:r>
              <a:rPr lang="en-US" dirty="0" smtClean="0"/>
              <a:t>Bike Corrals</a:t>
            </a:r>
          </a:p>
          <a:p>
            <a:r>
              <a:rPr lang="en-US" dirty="0" smtClean="0"/>
              <a:t>Metrorail Bike &amp; Ride Facilities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1/21/2015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A012B2-2CA6-4E5D-9C1F-6BBA2A66A3D7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5011" y="1600200"/>
            <a:ext cx="4790889" cy="403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383308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25562"/>
          </a:xfrm>
        </p:spPr>
        <p:txBody>
          <a:bodyPr/>
          <a:lstStyle/>
          <a:p>
            <a:r>
              <a:rPr lang="en-US" b="1" dirty="0" smtClean="0"/>
              <a:t>New Recommended Practices</a:t>
            </a:r>
            <a:br>
              <a:rPr lang="en-US" b="1" dirty="0" smtClean="0"/>
            </a:br>
            <a:r>
              <a:rPr lang="en-US" sz="2000" b="1" dirty="0" smtClean="0"/>
              <a:t>(Chapter 6)</a:t>
            </a:r>
            <a:r>
              <a:rPr lang="en-US" dirty="0"/>
              <a:t/>
            </a:r>
            <a:br>
              <a:rPr lang="en-US" dirty="0"/>
            </a:b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43000"/>
            <a:ext cx="3733800" cy="4983163"/>
          </a:xfrm>
        </p:spPr>
        <p:txBody>
          <a:bodyPr/>
          <a:lstStyle/>
          <a:p>
            <a:pPr marL="457200" lvl="1" indent="0">
              <a:buNone/>
            </a:pPr>
            <a:endParaRPr lang="en-US" dirty="0" smtClean="0"/>
          </a:p>
          <a:p>
            <a:pPr lvl="1"/>
            <a:r>
              <a:rPr lang="en-US" dirty="0" smtClean="0"/>
              <a:t>NACTO </a:t>
            </a:r>
            <a:r>
              <a:rPr lang="en-US" i="1" u="sng" dirty="0">
                <a:hlinkClick r:id="rId3"/>
              </a:rPr>
              <a:t>Urban Street Design Guide</a:t>
            </a:r>
            <a:r>
              <a:rPr lang="en-US" i="1" dirty="0"/>
              <a:t> </a:t>
            </a:r>
            <a:r>
              <a:rPr lang="en-US" dirty="0"/>
              <a:t>and </a:t>
            </a:r>
            <a:r>
              <a:rPr lang="en-US" i="1" u="sng" dirty="0">
                <a:hlinkClick r:id="rId4"/>
              </a:rPr>
              <a:t>Urban Bikeway Design </a:t>
            </a:r>
            <a:r>
              <a:rPr lang="en-US" i="1" u="sng" dirty="0" smtClean="0">
                <a:hlinkClick r:id="rId4"/>
              </a:rPr>
              <a:t>Guide</a:t>
            </a:r>
            <a:endParaRPr lang="en-US" i="1" u="sng" dirty="0" smtClean="0"/>
          </a:p>
          <a:p>
            <a:pPr lvl="1"/>
            <a:r>
              <a:rPr lang="en-US" dirty="0" smtClean="0"/>
              <a:t>EPA School Siting Guidelines</a:t>
            </a:r>
          </a:p>
          <a:p>
            <a:pPr lvl="1"/>
            <a:r>
              <a:rPr lang="en-US" dirty="0" smtClean="0"/>
              <a:t>ITDP Bike Share Planning Guide</a:t>
            </a:r>
          </a:p>
          <a:p>
            <a:pPr lv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A012B2-2CA6-4E5D-9C1F-6BBA2A66A3D7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1/21/2015</a:t>
            </a:r>
            <a:endParaRPr 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1790700"/>
            <a:ext cx="2589828" cy="3352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8256" y="1790700"/>
            <a:ext cx="2517147" cy="3352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70974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More Planned Facilities</a:t>
            </a:r>
            <a:br>
              <a:rPr lang="en-US" b="1" dirty="0" smtClean="0"/>
            </a:br>
            <a:r>
              <a:rPr lang="en-US" sz="2000" b="1" dirty="0" smtClean="0"/>
              <a:t>(Chapter 7)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1/21/2015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A012B2-2CA6-4E5D-9C1F-6BBA2A66A3D7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762000" y="4495800"/>
            <a:ext cx="74676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Roughly $3 billion in new facilities proposed</a:t>
            </a:r>
          </a:p>
          <a:p>
            <a:pPr lvl="1"/>
            <a:r>
              <a:rPr lang="en-US" sz="2000" dirty="0" smtClean="0"/>
              <a:t>	= Approximately 3% of anticipated regional 		transportation funding based on FY 2015-20 TIP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Planned facility mileage is 600 miles longer than in the 2010 plan</a:t>
            </a:r>
            <a:endParaRPr lang="en-US" sz="2400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7824" y="1752600"/>
            <a:ext cx="9662958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915603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1/21/2015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A012B2-2CA6-4E5D-9C1F-6BBA2A66A3D7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87469"/>
            <a:ext cx="4511447" cy="5960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3847" y="662910"/>
            <a:ext cx="4327753" cy="55666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18055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1C33EEE-04E2-4E3E-A8C2-5D1614DA359E}" type="slidenum">
              <a:rPr lang="en-US" smtClean="0"/>
              <a:pPr/>
              <a:t>15</a:t>
            </a:fld>
            <a:endParaRPr lang="en-US" smtClean="0"/>
          </a:p>
        </p:txBody>
      </p:sp>
      <p:sp>
        <p:nvSpPr>
          <p:cNvPr id="10247" name="Title 1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1217"/>
          </a:xfrm>
        </p:spPr>
        <p:txBody>
          <a:bodyPr/>
          <a:lstStyle/>
          <a:p>
            <a:r>
              <a:rPr lang="en-US" sz="4000" b="1" dirty="0" smtClean="0"/>
              <a:t>Some projects built since 2010</a:t>
            </a:r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1/21/2015</a:t>
            </a:r>
            <a:endParaRPr lang="en-US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414" y="1755271"/>
            <a:ext cx="3310586" cy="44169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1" y="3722172"/>
            <a:ext cx="4474552" cy="2930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0273" y="1135855"/>
            <a:ext cx="1839178" cy="24518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1257120"/>
            <a:ext cx="2133600" cy="23306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3050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Follow-On Actions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4563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dirty="0" smtClean="0"/>
              <a:t>On-Line Mapping and Visualization</a:t>
            </a:r>
          </a:p>
          <a:p>
            <a:pPr lvl="2">
              <a:defRPr/>
            </a:pPr>
            <a:r>
              <a:rPr lang="en-US" dirty="0" smtClean="0"/>
              <a:t>Maps linked to project database </a:t>
            </a:r>
          </a:p>
          <a:p>
            <a:pPr lvl="2">
              <a:defRPr/>
            </a:pPr>
            <a:r>
              <a:rPr lang="en-US" dirty="0" smtClean="0"/>
              <a:t>Other information can be added</a:t>
            </a:r>
          </a:p>
          <a:p>
            <a:pPr lvl="2">
              <a:defRPr/>
            </a:pPr>
            <a:r>
              <a:rPr lang="en-US" dirty="0" smtClean="0"/>
              <a:t>More accessible to the public</a:t>
            </a:r>
          </a:p>
          <a:p>
            <a:pPr lvl="1">
              <a:defRPr/>
            </a:pPr>
            <a:endParaRPr lang="en-US" sz="800" dirty="0" smtClean="0"/>
          </a:p>
          <a:p>
            <a:pPr>
              <a:defRPr/>
            </a:pPr>
            <a:r>
              <a:rPr lang="en-US" dirty="0" smtClean="0"/>
              <a:t>Database Updates </a:t>
            </a:r>
          </a:p>
          <a:p>
            <a:pPr lvl="2">
              <a:defRPr/>
            </a:pPr>
            <a:r>
              <a:rPr lang="en-US" dirty="0" smtClean="0"/>
              <a:t>Every 2 years</a:t>
            </a:r>
          </a:p>
          <a:p>
            <a:pPr marL="457200" lvl="1" indent="0">
              <a:buNone/>
              <a:defRPr/>
            </a:pPr>
            <a:endParaRPr lang="en-US" sz="900" dirty="0" smtClean="0"/>
          </a:p>
          <a:p>
            <a:pPr>
              <a:defRPr/>
            </a:pPr>
            <a:r>
              <a:rPr lang="en-US" dirty="0" smtClean="0"/>
              <a:t>Plan Updates </a:t>
            </a:r>
          </a:p>
          <a:p>
            <a:pPr lvl="2">
              <a:defRPr/>
            </a:pPr>
            <a:r>
              <a:rPr lang="en-US" dirty="0"/>
              <a:t>E</a:t>
            </a:r>
            <a:r>
              <a:rPr lang="en-US" dirty="0" smtClean="0"/>
              <a:t>very 4 years</a:t>
            </a:r>
          </a:p>
        </p:txBody>
      </p:sp>
      <p:sp>
        <p:nvSpPr>
          <p:cNvPr id="18436" name="Date Placeholder 3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1/21/2015</a:t>
            </a:r>
          </a:p>
        </p:txBody>
      </p:sp>
      <p:sp>
        <p:nvSpPr>
          <p:cNvPr id="18437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EE58D2E-9BBD-4989-9825-2B5AFC08F5A7}" type="slidenum">
              <a:rPr lang="en-US" smtClean="0"/>
              <a:pPr/>
              <a:t>16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8491</TotalTime>
  <Words>634</Words>
  <Application>Microsoft Office PowerPoint</Application>
  <PresentationFormat>On-screen Show (4:3)</PresentationFormat>
  <Paragraphs>206</Paragraphs>
  <Slides>16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Default Design</vt:lpstr>
      <vt:lpstr>Item 9:  (DRAFT) Briefing on the Draft Update of the Bicycle and Pedestrian Plan for the National Capital Region </vt:lpstr>
      <vt:lpstr>Background</vt:lpstr>
      <vt:lpstr>Plan Development </vt:lpstr>
      <vt:lpstr> 2014 Plan Outline</vt:lpstr>
      <vt:lpstr>New Since 2010:   Bigger Plans (Chapter 1)</vt:lpstr>
      <vt:lpstr>More Bicycling (Chapter 2)</vt:lpstr>
      <vt:lpstr>Better Metrorail Access</vt:lpstr>
      <vt:lpstr>Safety: Fewer Fatalities  (Chapter 3)</vt:lpstr>
      <vt:lpstr>Pedestrian Injuries:  Same levels, but higher proportion</vt:lpstr>
      <vt:lpstr>Bicyclist Injuries:  Higher numbers but lower rates</vt:lpstr>
      <vt:lpstr>New Bike Facility Types (Chapter 4)</vt:lpstr>
      <vt:lpstr>New Recommended Practices (Chapter 6) </vt:lpstr>
      <vt:lpstr>More Planned Facilities (Chapter 7)</vt:lpstr>
      <vt:lpstr>PowerPoint Presentation</vt:lpstr>
      <vt:lpstr>Some projects built since 2010</vt:lpstr>
      <vt:lpstr>Follow-On Actions</vt:lpstr>
    </vt:vector>
  </TitlesOfParts>
  <Company>Metropolitan Washington Council of Governments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940 Rules/Policy</dc:title>
  <dc:creator>Michael Farrell</dc:creator>
  <cp:lastModifiedBy>mfarrell</cp:lastModifiedBy>
  <cp:revision>372</cp:revision>
  <cp:lastPrinted>2014-11-07T00:38:20Z</cp:lastPrinted>
  <dcterms:created xsi:type="dcterms:W3CDTF">2006-04-06T14:29:27Z</dcterms:created>
  <dcterms:modified xsi:type="dcterms:W3CDTF">2015-01-28T22:29:06Z</dcterms:modified>
</cp:coreProperties>
</file>