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  <p:sldMasterId id="2147483674" r:id="rId3"/>
  </p:sldMasterIdLst>
  <p:notesMasterIdLst>
    <p:notesMasterId r:id="rId21"/>
  </p:notesMasterIdLst>
  <p:handoutMasterIdLst>
    <p:handoutMasterId r:id="rId22"/>
  </p:handoutMasterIdLst>
  <p:sldIdLst>
    <p:sldId id="542" r:id="rId4"/>
    <p:sldId id="597" r:id="rId5"/>
    <p:sldId id="618" r:id="rId6"/>
    <p:sldId id="606" r:id="rId7"/>
    <p:sldId id="619" r:id="rId8"/>
    <p:sldId id="604" r:id="rId9"/>
    <p:sldId id="607" r:id="rId10"/>
    <p:sldId id="615" r:id="rId11"/>
    <p:sldId id="616" r:id="rId12"/>
    <p:sldId id="617" r:id="rId13"/>
    <p:sldId id="612" r:id="rId14"/>
    <p:sldId id="614" r:id="rId15"/>
    <p:sldId id="613" r:id="rId16"/>
    <p:sldId id="596" r:id="rId17"/>
    <p:sldId id="576" r:id="rId18"/>
    <p:sldId id="605" r:id="rId19"/>
    <p:sldId id="594" r:id="rId2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rgbClr val="FFFF00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3300"/>
    <a:srgbClr val="FFFF99"/>
    <a:srgbClr val="000099"/>
    <a:srgbClr val="FFFF66"/>
    <a:srgbClr val="808000"/>
    <a:srgbClr val="FF9933"/>
    <a:srgbClr val="FFFF00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36" autoAdjust="0"/>
    <p:restoredTop sz="90177" autoAdjust="0"/>
  </p:normalViewPr>
  <p:slideViewPr>
    <p:cSldViewPr>
      <p:cViewPr>
        <p:scale>
          <a:sx n="50" d="100"/>
          <a:sy n="50" d="100"/>
        </p:scale>
        <p:origin x="-2640" y="-715"/>
      </p:cViewPr>
      <p:guideLst>
        <p:guide orient="horz" pos="1824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30"/>
    </p:cViewPr>
  </p:sorterViewPr>
  <p:notesViewPr>
    <p:cSldViewPr>
      <p:cViewPr>
        <p:scale>
          <a:sx n="50" d="100"/>
          <a:sy n="50" d="100"/>
        </p:scale>
        <p:origin x="-1920" y="-162"/>
      </p:cViewPr>
      <p:guideLst>
        <p:guide orient="horz" pos="2880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922AFD-1135-4363-98B9-452494028CB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0C58EBA-61A2-4A95-9451-6107B08F0437}">
      <dgm:prSet phldrT="[Text]" custT="1"/>
      <dgm:spPr>
        <a:solidFill>
          <a:schemeClr val="bg1">
            <a:lumMod val="50000"/>
            <a:lumOff val="50000"/>
          </a:schemeClr>
        </a:solidFill>
      </dgm:spPr>
      <dgm:t>
        <a:bodyPr/>
        <a:lstStyle/>
        <a:p>
          <a:r>
            <a:rPr lang="en-US" sz="2000" dirty="0" smtClean="0"/>
            <a:t>Regional Transportation Data Clearinghouse</a:t>
          </a:r>
          <a:endParaRPr lang="en-US" sz="2000" dirty="0"/>
        </a:p>
      </dgm:t>
    </dgm:pt>
    <dgm:pt modelId="{DEAF9038-127C-4A4A-89EB-3097866B80A8}" type="parTrans" cxnId="{391925B9-E39F-4E66-BA1E-E231F526A503}">
      <dgm:prSet/>
      <dgm:spPr/>
      <dgm:t>
        <a:bodyPr/>
        <a:lstStyle/>
        <a:p>
          <a:endParaRPr lang="en-US"/>
        </a:p>
      </dgm:t>
    </dgm:pt>
    <dgm:pt modelId="{4F734912-3094-4C1E-A98D-EC266C9070B7}" type="sibTrans" cxnId="{391925B9-E39F-4E66-BA1E-E231F526A503}">
      <dgm:prSet/>
      <dgm:spPr/>
      <dgm:t>
        <a:bodyPr/>
        <a:lstStyle/>
        <a:p>
          <a:endParaRPr lang="en-US"/>
        </a:p>
      </dgm:t>
    </dgm:pt>
    <dgm:pt modelId="{1FF1F58B-E252-4784-AE9E-CDFDC68C14A6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Planning-related data (Cooperative Forecast, Activity Centers)</a:t>
          </a:r>
          <a:endParaRPr lang="en-US" dirty="0"/>
        </a:p>
      </dgm:t>
    </dgm:pt>
    <dgm:pt modelId="{B7C7532C-D7CA-41AC-AFEF-BCD76785C3FD}" type="parTrans" cxnId="{8CCE6212-28FD-490F-88D3-52C82A1AE36A}">
      <dgm:prSet/>
      <dgm:spPr/>
      <dgm:t>
        <a:bodyPr/>
        <a:lstStyle/>
        <a:p>
          <a:endParaRPr lang="en-US" dirty="0"/>
        </a:p>
      </dgm:t>
    </dgm:pt>
    <dgm:pt modelId="{64AE68BD-1985-4CF7-BD33-1BF0A2CA0176}" type="sibTrans" cxnId="{8CCE6212-28FD-490F-88D3-52C82A1AE36A}">
      <dgm:prSet/>
      <dgm:spPr/>
      <dgm:t>
        <a:bodyPr/>
        <a:lstStyle/>
        <a:p>
          <a:endParaRPr lang="en-US"/>
        </a:p>
      </dgm:t>
    </dgm:pt>
    <dgm:pt modelId="{5345A5E5-C758-4970-A181-22C67FDFDF85}">
      <dgm:prSet phldrT="[Text]" custT="1"/>
      <dgm:spPr>
        <a:solidFill>
          <a:srgbClr val="C00000"/>
        </a:solidFill>
      </dgm:spPr>
      <dgm:t>
        <a:bodyPr/>
        <a:lstStyle/>
        <a:p>
          <a:pPr rtl="0"/>
          <a:r>
            <a:rPr kumimoji="0" lang="en-US" sz="2000" b="0" i="0" u="none" strike="noStrike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Robust database of regional traffic counts  &amp; volumes</a:t>
          </a:r>
          <a:endParaRPr lang="en-US" sz="2000" dirty="0"/>
        </a:p>
      </dgm:t>
    </dgm:pt>
    <dgm:pt modelId="{6683B655-6E84-4394-A173-4B6B12EE899A}" type="parTrans" cxnId="{4250325F-3119-4EF4-A020-ED3B50639A68}">
      <dgm:prSet/>
      <dgm:spPr/>
      <dgm:t>
        <a:bodyPr/>
        <a:lstStyle/>
        <a:p>
          <a:endParaRPr lang="en-US" dirty="0"/>
        </a:p>
      </dgm:t>
    </dgm:pt>
    <dgm:pt modelId="{B1E74FFC-7EE2-4129-AB45-B5997A00BDEB}" type="sibTrans" cxnId="{4250325F-3119-4EF4-A020-ED3B50639A68}">
      <dgm:prSet/>
      <dgm:spPr/>
      <dgm:t>
        <a:bodyPr/>
        <a:lstStyle/>
        <a:p>
          <a:endParaRPr lang="en-US"/>
        </a:p>
      </dgm:t>
    </dgm:pt>
    <dgm:pt modelId="{9DE4C09F-1CDC-4C85-9777-5DF6780DFD50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2000" dirty="0" smtClean="0"/>
            <a:t>Additional transportation datasets (transit, aviation)</a:t>
          </a:r>
        </a:p>
      </dgm:t>
    </dgm:pt>
    <dgm:pt modelId="{34C00A7A-6BEB-4D50-B681-76091097B34A}" type="parTrans" cxnId="{F6448577-7C05-49F7-AB7B-961AF59DDA54}">
      <dgm:prSet/>
      <dgm:spPr/>
      <dgm:t>
        <a:bodyPr/>
        <a:lstStyle/>
        <a:p>
          <a:endParaRPr lang="en-US" dirty="0"/>
        </a:p>
      </dgm:t>
    </dgm:pt>
    <dgm:pt modelId="{45836EF2-974E-49D8-A40B-051E0BE1020C}" type="sibTrans" cxnId="{F6448577-7C05-49F7-AB7B-961AF59DDA54}">
      <dgm:prSet/>
      <dgm:spPr/>
      <dgm:t>
        <a:bodyPr/>
        <a:lstStyle/>
        <a:p>
          <a:endParaRPr lang="en-US"/>
        </a:p>
      </dgm:t>
    </dgm:pt>
    <dgm:pt modelId="{0400ED2C-6C82-4E5E-9975-75595ED019EC}">
      <dgm:prSet phldrT="[Text]"/>
      <dgm:spPr>
        <a:solidFill>
          <a:srgbClr val="808000"/>
        </a:solidFill>
      </dgm:spPr>
      <dgm:t>
        <a:bodyPr/>
        <a:lstStyle/>
        <a:p>
          <a:r>
            <a:rPr lang="en-US" dirty="0" smtClean="0"/>
            <a:t>Data from partners &amp; jurisdictions</a:t>
          </a:r>
          <a:endParaRPr lang="en-US" dirty="0"/>
        </a:p>
      </dgm:t>
    </dgm:pt>
    <dgm:pt modelId="{5B278BAD-7BF5-48BD-949C-CEB8322F5930}" type="parTrans" cxnId="{DFA5711A-E429-485E-A353-EC360DE026B0}">
      <dgm:prSet/>
      <dgm:spPr/>
      <dgm:t>
        <a:bodyPr/>
        <a:lstStyle/>
        <a:p>
          <a:endParaRPr lang="en-US" dirty="0"/>
        </a:p>
      </dgm:t>
    </dgm:pt>
    <dgm:pt modelId="{1EF69CCB-93DA-4B04-AE7E-C29A6A501908}" type="sibTrans" cxnId="{DFA5711A-E429-485E-A353-EC360DE026B0}">
      <dgm:prSet/>
      <dgm:spPr/>
      <dgm:t>
        <a:bodyPr/>
        <a:lstStyle/>
        <a:p>
          <a:endParaRPr lang="en-US"/>
        </a:p>
      </dgm:t>
    </dgm:pt>
    <dgm:pt modelId="{AEC8FF7C-1680-4116-82E0-F7A90BDBD86D}">
      <dgm:prSet phldrT="[Text]"/>
      <dgm:spPr>
        <a:solidFill>
          <a:srgbClr val="FF9933"/>
        </a:solidFill>
      </dgm:spPr>
      <dgm:t>
        <a:bodyPr/>
        <a:lstStyle/>
        <a:p>
          <a:r>
            <a:rPr lang="en-US" dirty="0" smtClean="0"/>
            <a:t>Tools for data display, query &amp; analysis</a:t>
          </a:r>
          <a:endParaRPr lang="en-US" dirty="0"/>
        </a:p>
      </dgm:t>
    </dgm:pt>
    <dgm:pt modelId="{0DCB0F89-DAD2-4EC4-9A2E-8FE08B7FC322}" type="parTrans" cxnId="{4F1EE68E-6C13-4FE7-95EC-FABFE949AD97}">
      <dgm:prSet/>
      <dgm:spPr/>
      <dgm:t>
        <a:bodyPr/>
        <a:lstStyle/>
        <a:p>
          <a:endParaRPr lang="en-US" dirty="0"/>
        </a:p>
      </dgm:t>
    </dgm:pt>
    <dgm:pt modelId="{9CA7ED5E-CC85-43D5-AE4F-0F3AA3241013}" type="sibTrans" cxnId="{4F1EE68E-6C13-4FE7-95EC-FABFE949AD97}">
      <dgm:prSet/>
      <dgm:spPr/>
      <dgm:t>
        <a:bodyPr/>
        <a:lstStyle/>
        <a:p>
          <a:endParaRPr lang="en-US"/>
        </a:p>
      </dgm:t>
    </dgm:pt>
    <dgm:pt modelId="{DF16D152-3463-42C6-B89B-EEA0DF383768}">
      <dgm:prSet phldrT="[Text]"/>
      <dgm:spPr/>
      <dgm:t>
        <a:bodyPr/>
        <a:lstStyle/>
        <a:p>
          <a:endParaRPr lang="en-US" dirty="0"/>
        </a:p>
      </dgm:t>
    </dgm:pt>
    <dgm:pt modelId="{6BB746D9-B26B-4F46-9FE7-6F29F1C51259}" type="parTrans" cxnId="{BBE00D24-1BA9-49B2-8E5F-992B1A8C4974}">
      <dgm:prSet/>
      <dgm:spPr/>
      <dgm:t>
        <a:bodyPr/>
        <a:lstStyle/>
        <a:p>
          <a:endParaRPr lang="en-US"/>
        </a:p>
      </dgm:t>
    </dgm:pt>
    <dgm:pt modelId="{F9C7876B-A910-4CE0-8D9B-CF4AAA93E5BD}" type="sibTrans" cxnId="{BBE00D24-1BA9-49B2-8E5F-992B1A8C4974}">
      <dgm:prSet/>
      <dgm:spPr/>
      <dgm:t>
        <a:bodyPr/>
        <a:lstStyle/>
        <a:p>
          <a:endParaRPr lang="en-US"/>
        </a:p>
      </dgm:t>
    </dgm:pt>
    <dgm:pt modelId="{CD5CBB08-EE05-4EE7-8CD9-47CEADB1D49A}">
      <dgm:prSet phldrT="[Text]"/>
      <dgm:spPr>
        <a:solidFill>
          <a:srgbClr val="00B0F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Data Download</a:t>
          </a:r>
          <a:endParaRPr lang="en-US" dirty="0">
            <a:solidFill>
              <a:schemeClr val="tx1"/>
            </a:solidFill>
          </a:endParaRPr>
        </a:p>
      </dgm:t>
    </dgm:pt>
    <dgm:pt modelId="{BE126A2C-CB7E-45C7-B30E-B2BD7504D7FE}" type="parTrans" cxnId="{4AFC2C88-C7FB-4E98-A05E-8E638DF78269}">
      <dgm:prSet/>
      <dgm:spPr/>
      <dgm:t>
        <a:bodyPr/>
        <a:lstStyle/>
        <a:p>
          <a:endParaRPr lang="en-US" dirty="0"/>
        </a:p>
      </dgm:t>
    </dgm:pt>
    <dgm:pt modelId="{6D8ED99A-50BE-43B7-88F5-762DEB5F6594}" type="sibTrans" cxnId="{4AFC2C88-C7FB-4E98-A05E-8E638DF78269}">
      <dgm:prSet/>
      <dgm:spPr/>
      <dgm:t>
        <a:bodyPr/>
        <a:lstStyle/>
        <a:p>
          <a:endParaRPr lang="en-US"/>
        </a:p>
      </dgm:t>
    </dgm:pt>
    <dgm:pt modelId="{677FD360-0893-46DD-8E5F-330F18599AEF}">
      <dgm:prSet phldrT="[Text]"/>
      <dgm:spPr>
        <a:solidFill>
          <a:srgbClr val="FFC000"/>
        </a:solidFill>
      </dgm:spPr>
      <dgm:t>
        <a:bodyPr/>
        <a:lstStyle/>
        <a:p>
          <a:endParaRPr lang="en-US" dirty="0"/>
        </a:p>
      </dgm:t>
    </dgm:pt>
    <dgm:pt modelId="{67CF0221-56B8-41F2-BED7-AFEB21180AFE}" type="parTrans" cxnId="{3E08F92E-3D4F-4ECF-9EA5-F3EEADA6A198}">
      <dgm:prSet/>
      <dgm:spPr/>
      <dgm:t>
        <a:bodyPr/>
        <a:lstStyle/>
        <a:p>
          <a:endParaRPr lang="en-US"/>
        </a:p>
      </dgm:t>
    </dgm:pt>
    <dgm:pt modelId="{D3D4444C-4C40-4E26-A034-95007B77A1AE}" type="sibTrans" cxnId="{3E08F92E-3D4F-4ECF-9EA5-F3EEADA6A198}">
      <dgm:prSet/>
      <dgm:spPr/>
      <dgm:t>
        <a:bodyPr/>
        <a:lstStyle/>
        <a:p>
          <a:endParaRPr lang="en-US"/>
        </a:p>
      </dgm:t>
    </dgm:pt>
    <dgm:pt modelId="{C9CBB67D-D950-45E3-A618-98DDEB3C89E7}" type="pres">
      <dgm:prSet presAssocID="{6D922AFD-1135-4363-98B9-452494028CB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85555E-F523-488F-A1BA-5FE2AA7F7C4A}" type="pres">
      <dgm:prSet presAssocID="{E0C58EBA-61A2-4A95-9451-6107B08F0437}" presName="centerShape" presStyleLbl="node0" presStyleIdx="0" presStyleCnt="1" custScaleX="102208" custScaleY="90787" custLinFactNeighborX="601" custLinFactNeighborY="-7600"/>
      <dgm:spPr/>
      <dgm:t>
        <a:bodyPr/>
        <a:lstStyle/>
        <a:p>
          <a:endParaRPr lang="en-US"/>
        </a:p>
      </dgm:t>
    </dgm:pt>
    <dgm:pt modelId="{82737719-A220-4B37-8DF1-0AB938FAC702}" type="pres">
      <dgm:prSet presAssocID="{B7C7532C-D7CA-41AC-AFEF-BCD76785C3FD}" presName="parTrans" presStyleLbl="bgSibTrans2D1" presStyleIdx="0" presStyleCnt="6"/>
      <dgm:spPr/>
      <dgm:t>
        <a:bodyPr/>
        <a:lstStyle/>
        <a:p>
          <a:endParaRPr lang="en-US"/>
        </a:p>
      </dgm:t>
    </dgm:pt>
    <dgm:pt modelId="{7F36BAC4-EEB7-4E4E-A9C3-1D84AB069618}" type="pres">
      <dgm:prSet presAssocID="{1FF1F58B-E252-4784-AE9E-CDFDC68C14A6}" presName="node" presStyleLbl="node1" presStyleIdx="0" presStyleCnt="6" custScaleX="134235" custScaleY="88215" custRadScaleRad="110148" custRadScaleInc="4532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CAB5D7-DCA8-4282-ABC6-242B79380D51}" type="pres">
      <dgm:prSet presAssocID="{6683B655-6E84-4394-A173-4B6B12EE899A}" presName="parTrans" presStyleLbl="bgSibTrans2D1" presStyleIdx="1" presStyleCnt="6"/>
      <dgm:spPr/>
      <dgm:t>
        <a:bodyPr/>
        <a:lstStyle/>
        <a:p>
          <a:endParaRPr lang="en-US"/>
        </a:p>
      </dgm:t>
    </dgm:pt>
    <dgm:pt modelId="{A86F6F66-69EB-481E-9E9A-6005B02BF87B}" type="pres">
      <dgm:prSet presAssocID="{5345A5E5-C758-4970-A181-22C67FDFDF85}" presName="node" presStyleLbl="node1" presStyleIdx="1" presStyleCnt="6" custScaleX="147576" custScaleY="104253" custRadScaleRad="93622" custRadScaleInc="1878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5D3A3E-06EB-418A-928C-1A901A110F60}" type="pres">
      <dgm:prSet presAssocID="{34C00A7A-6BEB-4D50-B681-76091097B34A}" presName="parTrans" presStyleLbl="bgSibTrans2D1" presStyleIdx="2" presStyleCnt="6"/>
      <dgm:spPr/>
      <dgm:t>
        <a:bodyPr/>
        <a:lstStyle/>
        <a:p>
          <a:endParaRPr lang="en-US"/>
        </a:p>
      </dgm:t>
    </dgm:pt>
    <dgm:pt modelId="{382ADBB1-B355-4E08-91DB-0CD267DBF7F8}" type="pres">
      <dgm:prSet presAssocID="{9DE4C09F-1CDC-4C85-9777-5DF6780DFD50}" presName="node" presStyleLbl="node1" presStyleIdx="2" presStyleCnt="6" custScaleX="119180" custScaleY="111989" custRadScaleRad="108138" custRadScaleInc="-97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84F78-168A-4AB1-B2F6-DA9AEDECACB3}" type="pres">
      <dgm:prSet presAssocID="{5B278BAD-7BF5-48BD-949C-CEB8322F5930}" presName="parTrans" presStyleLbl="bgSibTrans2D1" presStyleIdx="3" presStyleCnt="6" custScaleX="108081"/>
      <dgm:spPr/>
      <dgm:t>
        <a:bodyPr/>
        <a:lstStyle/>
        <a:p>
          <a:endParaRPr lang="en-US"/>
        </a:p>
      </dgm:t>
    </dgm:pt>
    <dgm:pt modelId="{514B7465-EDE5-4683-8C8A-9A8AD6D614F2}" type="pres">
      <dgm:prSet presAssocID="{0400ED2C-6C82-4E5E-9975-75595ED019EC}" presName="node" presStyleLbl="node1" presStyleIdx="3" presStyleCnt="6" custScaleX="119593" custScaleY="74364" custRadScaleRad="92451" custRadScaleInc="-3034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47A7C2-0B9A-470C-A79E-A87FAE6D71CD}" type="pres">
      <dgm:prSet presAssocID="{0DCB0F89-DAD2-4EC4-9A2E-8FE08B7FC322}" presName="parTrans" presStyleLbl="bgSibTrans2D1" presStyleIdx="4" presStyleCnt="6"/>
      <dgm:spPr/>
      <dgm:t>
        <a:bodyPr/>
        <a:lstStyle/>
        <a:p>
          <a:endParaRPr lang="en-US"/>
        </a:p>
      </dgm:t>
    </dgm:pt>
    <dgm:pt modelId="{D35435F9-8E7D-4CE1-B1DF-0D532305608B}" type="pres">
      <dgm:prSet presAssocID="{AEC8FF7C-1680-4116-82E0-F7A90BDBD86D}" presName="node" presStyleLbl="node1" presStyleIdx="4" presStyleCnt="6" custScaleX="133760" custScaleY="71616" custRadScaleRad="91028" custRadScaleInc="56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D2875-142A-4963-942B-9963CBAA7D72}" type="pres">
      <dgm:prSet presAssocID="{BE126A2C-CB7E-45C7-B30E-B2BD7504D7FE}" presName="parTrans" presStyleLbl="bgSibTrans2D1" presStyleIdx="5" presStyleCnt="6" custLinFactNeighborX="-8133" custLinFactNeighborY="3004"/>
      <dgm:spPr/>
      <dgm:t>
        <a:bodyPr/>
        <a:lstStyle/>
        <a:p>
          <a:endParaRPr lang="en-US"/>
        </a:p>
      </dgm:t>
    </dgm:pt>
    <dgm:pt modelId="{816F84C6-F44B-46C7-8404-4FBCA2C09E6C}" type="pres">
      <dgm:prSet presAssocID="{CD5CBB08-EE05-4EE7-8CD9-47CEADB1D49A}" presName="node" presStyleLbl="node1" presStyleIdx="5" presStyleCnt="6" custScaleX="119593" custScaleY="59863" custRadScaleRad="87369" custRadScaleInc="29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50325F-3119-4EF4-A020-ED3B50639A68}" srcId="{E0C58EBA-61A2-4A95-9451-6107B08F0437}" destId="{5345A5E5-C758-4970-A181-22C67FDFDF85}" srcOrd="1" destOrd="0" parTransId="{6683B655-6E84-4394-A173-4B6B12EE899A}" sibTransId="{B1E74FFC-7EE2-4129-AB45-B5997A00BDEB}"/>
    <dgm:cxn modelId="{F6448577-7C05-49F7-AB7B-961AF59DDA54}" srcId="{E0C58EBA-61A2-4A95-9451-6107B08F0437}" destId="{9DE4C09F-1CDC-4C85-9777-5DF6780DFD50}" srcOrd="2" destOrd="0" parTransId="{34C00A7A-6BEB-4D50-B681-76091097B34A}" sibTransId="{45836EF2-974E-49D8-A40B-051E0BE1020C}"/>
    <dgm:cxn modelId="{9F558602-4BB7-4299-BEF0-B1522C668C6C}" type="presOf" srcId="{5345A5E5-C758-4970-A181-22C67FDFDF85}" destId="{A86F6F66-69EB-481E-9E9A-6005B02BF87B}" srcOrd="0" destOrd="0" presId="urn:microsoft.com/office/officeart/2005/8/layout/radial4"/>
    <dgm:cxn modelId="{DFA5711A-E429-485E-A353-EC360DE026B0}" srcId="{E0C58EBA-61A2-4A95-9451-6107B08F0437}" destId="{0400ED2C-6C82-4E5E-9975-75595ED019EC}" srcOrd="3" destOrd="0" parTransId="{5B278BAD-7BF5-48BD-949C-CEB8322F5930}" sibTransId="{1EF69CCB-93DA-4B04-AE7E-C29A6A501908}"/>
    <dgm:cxn modelId="{ED034812-762F-4C30-88BF-1F22A2B5965C}" type="presOf" srcId="{5B278BAD-7BF5-48BD-949C-CEB8322F5930}" destId="{BA784F78-168A-4AB1-B2F6-DA9AEDECACB3}" srcOrd="0" destOrd="0" presId="urn:microsoft.com/office/officeart/2005/8/layout/radial4"/>
    <dgm:cxn modelId="{BBE00D24-1BA9-49B2-8E5F-992B1A8C4974}" srcId="{6D922AFD-1135-4363-98B9-452494028CBA}" destId="{DF16D152-3463-42C6-B89B-EEA0DF383768}" srcOrd="2" destOrd="0" parTransId="{6BB746D9-B26B-4F46-9FE7-6F29F1C51259}" sibTransId="{F9C7876B-A910-4CE0-8D9B-CF4AAA93E5BD}"/>
    <dgm:cxn modelId="{78DC56B3-8572-4283-9D0F-C05119152D51}" type="presOf" srcId="{AEC8FF7C-1680-4116-82E0-F7A90BDBD86D}" destId="{D35435F9-8E7D-4CE1-B1DF-0D532305608B}" srcOrd="0" destOrd="0" presId="urn:microsoft.com/office/officeart/2005/8/layout/radial4"/>
    <dgm:cxn modelId="{391925B9-E39F-4E66-BA1E-E231F526A503}" srcId="{6D922AFD-1135-4363-98B9-452494028CBA}" destId="{E0C58EBA-61A2-4A95-9451-6107B08F0437}" srcOrd="0" destOrd="0" parTransId="{DEAF9038-127C-4A4A-89EB-3097866B80A8}" sibTransId="{4F734912-3094-4C1E-A98D-EC266C9070B7}"/>
    <dgm:cxn modelId="{07DB6D3A-B33F-4718-A58C-8B4B7E40476D}" type="presOf" srcId="{B7C7532C-D7CA-41AC-AFEF-BCD76785C3FD}" destId="{82737719-A220-4B37-8DF1-0AB938FAC702}" srcOrd="0" destOrd="0" presId="urn:microsoft.com/office/officeart/2005/8/layout/radial4"/>
    <dgm:cxn modelId="{E51405E7-4E6F-4A84-9E1A-8F3E61622BB2}" type="presOf" srcId="{6D922AFD-1135-4363-98B9-452494028CBA}" destId="{C9CBB67D-D950-45E3-A618-98DDEB3C89E7}" srcOrd="0" destOrd="0" presId="urn:microsoft.com/office/officeart/2005/8/layout/radial4"/>
    <dgm:cxn modelId="{5C4C451E-320D-4062-B553-9CDFE561105C}" type="presOf" srcId="{0DCB0F89-DAD2-4EC4-9A2E-8FE08B7FC322}" destId="{7C47A7C2-0B9A-470C-A79E-A87FAE6D71CD}" srcOrd="0" destOrd="0" presId="urn:microsoft.com/office/officeart/2005/8/layout/radial4"/>
    <dgm:cxn modelId="{7327CACB-781D-4F3F-B692-A31AAAFAC6AB}" type="presOf" srcId="{6683B655-6E84-4394-A173-4B6B12EE899A}" destId="{5DCAB5D7-DCA8-4282-ABC6-242B79380D51}" srcOrd="0" destOrd="0" presId="urn:microsoft.com/office/officeart/2005/8/layout/radial4"/>
    <dgm:cxn modelId="{240A05C8-907E-48CE-8226-BD1699303618}" type="presOf" srcId="{BE126A2C-CB7E-45C7-B30E-B2BD7504D7FE}" destId="{D43D2875-142A-4963-942B-9963CBAA7D72}" srcOrd="0" destOrd="0" presId="urn:microsoft.com/office/officeart/2005/8/layout/radial4"/>
    <dgm:cxn modelId="{3E08F92E-3D4F-4ECF-9EA5-F3EEADA6A198}" srcId="{6D922AFD-1135-4363-98B9-452494028CBA}" destId="{677FD360-0893-46DD-8E5F-330F18599AEF}" srcOrd="1" destOrd="0" parTransId="{67CF0221-56B8-41F2-BED7-AFEB21180AFE}" sibTransId="{D3D4444C-4C40-4E26-A034-95007B77A1AE}"/>
    <dgm:cxn modelId="{4F1EE68E-6C13-4FE7-95EC-FABFE949AD97}" srcId="{E0C58EBA-61A2-4A95-9451-6107B08F0437}" destId="{AEC8FF7C-1680-4116-82E0-F7A90BDBD86D}" srcOrd="4" destOrd="0" parTransId="{0DCB0F89-DAD2-4EC4-9A2E-8FE08B7FC322}" sibTransId="{9CA7ED5E-CC85-43D5-AE4F-0F3AA3241013}"/>
    <dgm:cxn modelId="{4AFC2C88-C7FB-4E98-A05E-8E638DF78269}" srcId="{E0C58EBA-61A2-4A95-9451-6107B08F0437}" destId="{CD5CBB08-EE05-4EE7-8CD9-47CEADB1D49A}" srcOrd="5" destOrd="0" parTransId="{BE126A2C-CB7E-45C7-B30E-B2BD7504D7FE}" sibTransId="{6D8ED99A-50BE-43B7-88F5-762DEB5F6594}"/>
    <dgm:cxn modelId="{A1099902-B501-44CF-9525-D4210BE05EFA}" type="presOf" srcId="{1FF1F58B-E252-4784-AE9E-CDFDC68C14A6}" destId="{7F36BAC4-EEB7-4E4E-A9C3-1D84AB069618}" srcOrd="0" destOrd="0" presId="urn:microsoft.com/office/officeart/2005/8/layout/radial4"/>
    <dgm:cxn modelId="{509F7999-9778-4A04-AAE6-15EB24B96C52}" type="presOf" srcId="{0400ED2C-6C82-4E5E-9975-75595ED019EC}" destId="{514B7465-EDE5-4683-8C8A-9A8AD6D614F2}" srcOrd="0" destOrd="0" presId="urn:microsoft.com/office/officeart/2005/8/layout/radial4"/>
    <dgm:cxn modelId="{31E2F5E7-A908-4C1C-BD20-024056813DEA}" type="presOf" srcId="{CD5CBB08-EE05-4EE7-8CD9-47CEADB1D49A}" destId="{816F84C6-F44B-46C7-8404-4FBCA2C09E6C}" srcOrd="0" destOrd="0" presId="urn:microsoft.com/office/officeart/2005/8/layout/radial4"/>
    <dgm:cxn modelId="{3535919A-6022-481C-96F6-F435C782AFB0}" type="presOf" srcId="{34C00A7A-6BEB-4D50-B681-76091097B34A}" destId="{3B5D3A3E-06EB-418A-928C-1A901A110F60}" srcOrd="0" destOrd="0" presId="urn:microsoft.com/office/officeart/2005/8/layout/radial4"/>
    <dgm:cxn modelId="{863DB23F-CAB5-4E64-8DC2-2C2B5CFD3388}" type="presOf" srcId="{E0C58EBA-61A2-4A95-9451-6107B08F0437}" destId="{8185555E-F523-488F-A1BA-5FE2AA7F7C4A}" srcOrd="0" destOrd="0" presId="urn:microsoft.com/office/officeart/2005/8/layout/radial4"/>
    <dgm:cxn modelId="{8CCE6212-28FD-490F-88D3-52C82A1AE36A}" srcId="{E0C58EBA-61A2-4A95-9451-6107B08F0437}" destId="{1FF1F58B-E252-4784-AE9E-CDFDC68C14A6}" srcOrd="0" destOrd="0" parTransId="{B7C7532C-D7CA-41AC-AFEF-BCD76785C3FD}" sibTransId="{64AE68BD-1985-4CF7-BD33-1BF0A2CA0176}"/>
    <dgm:cxn modelId="{F4FF5168-8159-4006-A2CA-47CAC68F9094}" type="presOf" srcId="{9DE4C09F-1CDC-4C85-9777-5DF6780DFD50}" destId="{382ADBB1-B355-4E08-91DB-0CD267DBF7F8}" srcOrd="0" destOrd="0" presId="urn:microsoft.com/office/officeart/2005/8/layout/radial4"/>
    <dgm:cxn modelId="{3C41C158-623E-4783-8920-33C924D44DDA}" type="presParOf" srcId="{C9CBB67D-D950-45E3-A618-98DDEB3C89E7}" destId="{8185555E-F523-488F-A1BA-5FE2AA7F7C4A}" srcOrd="0" destOrd="0" presId="urn:microsoft.com/office/officeart/2005/8/layout/radial4"/>
    <dgm:cxn modelId="{A2BD12DF-F745-48C5-AA3A-5D4A9E60D4AA}" type="presParOf" srcId="{C9CBB67D-D950-45E3-A618-98DDEB3C89E7}" destId="{82737719-A220-4B37-8DF1-0AB938FAC702}" srcOrd="1" destOrd="0" presId="urn:microsoft.com/office/officeart/2005/8/layout/radial4"/>
    <dgm:cxn modelId="{3B90D597-D624-4A97-94B0-D007E80211A9}" type="presParOf" srcId="{C9CBB67D-D950-45E3-A618-98DDEB3C89E7}" destId="{7F36BAC4-EEB7-4E4E-A9C3-1D84AB069618}" srcOrd="2" destOrd="0" presId="urn:microsoft.com/office/officeart/2005/8/layout/radial4"/>
    <dgm:cxn modelId="{A37DA1E1-A632-4880-9918-090087091119}" type="presParOf" srcId="{C9CBB67D-D950-45E3-A618-98DDEB3C89E7}" destId="{5DCAB5D7-DCA8-4282-ABC6-242B79380D51}" srcOrd="3" destOrd="0" presId="urn:microsoft.com/office/officeart/2005/8/layout/radial4"/>
    <dgm:cxn modelId="{F580C35D-801F-418F-8CAE-D4CF04BD0828}" type="presParOf" srcId="{C9CBB67D-D950-45E3-A618-98DDEB3C89E7}" destId="{A86F6F66-69EB-481E-9E9A-6005B02BF87B}" srcOrd="4" destOrd="0" presId="urn:microsoft.com/office/officeart/2005/8/layout/radial4"/>
    <dgm:cxn modelId="{95A21E8B-B69A-448F-A38D-00F2D271926A}" type="presParOf" srcId="{C9CBB67D-D950-45E3-A618-98DDEB3C89E7}" destId="{3B5D3A3E-06EB-418A-928C-1A901A110F60}" srcOrd="5" destOrd="0" presId="urn:microsoft.com/office/officeart/2005/8/layout/radial4"/>
    <dgm:cxn modelId="{47CA579E-D716-4070-8DF4-5D51213805D4}" type="presParOf" srcId="{C9CBB67D-D950-45E3-A618-98DDEB3C89E7}" destId="{382ADBB1-B355-4E08-91DB-0CD267DBF7F8}" srcOrd="6" destOrd="0" presId="urn:microsoft.com/office/officeart/2005/8/layout/radial4"/>
    <dgm:cxn modelId="{0DBC1FF6-1B1A-4ACA-BCB7-5472B75138A6}" type="presParOf" srcId="{C9CBB67D-D950-45E3-A618-98DDEB3C89E7}" destId="{BA784F78-168A-4AB1-B2F6-DA9AEDECACB3}" srcOrd="7" destOrd="0" presId="urn:microsoft.com/office/officeart/2005/8/layout/radial4"/>
    <dgm:cxn modelId="{30F87550-64F0-45FC-9A05-F8529E10CEBC}" type="presParOf" srcId="{C9CBB67D-D950-45E3-A618-98DDEB3C89E7}" destId="{514B7465-EDE5-4683-8C8A-9A8AD6D614F2}" srcOrd="8" destOrd="0" presId="urn:microsoft.com/office/officeart/2005/8/layout/radial4"/>
    <dgm:cxn modelId="{BE0DDDD0-BE5F-4FAA-869D-5BE84F4360BC}" type="presParOf" srcId="{C9CBB67D-D950-45E3-A618-98DDEB3C89E7}" destId="{7C47A7C2-0B9A-470C-A79E-A87FAE6D71CD}" srcOrd="9" destOrd="0" presId="urn:microsoft.com/office/officeart/2005/8/layout/radial4"/>
    <dgm:cxn modelId="{D61D1CCD-54D0-4DDB-81E6-F584A5A478CA}" type="presParOf" srcId="{C9CBB67D-D950-45E3-A618-98DDEB3C89E7}" destId="{D35435F9-8E7D-4CE1-B1DF-0D532305608B}" srcOrd="10" destOrd="0" presId="urn:microsoft.com/office/officeart/2005/8/layout/radial4"/>
    <dgm:cxn modelId="{20716F91-9771-4604-A9CA-0AC6EC0BEDB0}" type="presParOf" srcId="{C9CBB67D-D950-45E3-A618-98DDEB3C89E7}" destId="{D43D2875-142A-4963-942B-9963CBAA7D72}" srcOrd="11" destOrd="0" presId="urn:microsoft.com/office/officeart/2005/8/layout/radial4"/>
    <dgm:cxn modelId="{C32A8FC6-3998-4C60-A2C6-DC555D94D040}" type="presParOf" srcId="{C9CBB67D-D950-45E3-A618-98DDEB3C89E7}" destId="{816F84C6-F44B-46C7-8404-4FBCA2C09E6C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5555E-F523-488F-A1BA-5FE2AA7F7C4A}">
      <dsp:nvSpPr>
        <dsp:cNvPr id="0" name=""/>
        <dsp:cNvSpPr/>
      </dsp:nvSpPr>
      <dsp:spPr>
        <a:xfrm>
          <a:off x="3170499" y="2476496"/>
          <a:ext cx="2315902" cy="2057117"/>
        </a:xfrm>
        <a:prstGeom prst="ellipse">
          <a:avLst/>
        </a:prstGeom>
        <a:solidFill>
          <a:schemeClr val="bg1">
            <a:lumMod val="50000"/>
            <a:lumOff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Regional Transportation Data Clearinghouse</a:t>
          </a:r>
          <a:endParaRPr lang="en-US" sz="2000" kern="1200" dirty="0"/>
        </a:p>
      </dsp:txBody>
      <dsp:txXfrm>
        <a:off x="3509655" y="2777754"/>
        <a:ext cx="1637590" cy="1454601"/>
      </dsp:txXfrm>
    </dsp:sp>
    <dsp:sp modelId="{82737719-A220-4B37-8DF1-0AB938FAC702}">
      <dsp:nvSpPr>
        <dsp:cNvPr id="0" name=""/>
        <dsp:cNvSpPr/>
      </dsp:nvSpPr>
      <dsp:spPr>
        <a:xfrm rot="19309225">
          <a:off x="5062083" y="1748497"/>
          <a:ext cx="2179149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36BAC4-EEB7-4E4E-A9C3-1D84AB069618}">
      <dsp:nvSpPr>
        <dsp:cNvPr id="0" name=""/>
        <dsp:cNvSpPr/>
      </dsp:nvSpPr>
      <dsp:spPr>
        <a:xfrm>
          <a:off x="5943590" y="838211"/>
          <a:ext cx="2129115" cy="111935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Planning-related data (Cooperative Forecast, Activity Centers)</a:t>
          </a:r>
          <a:endParaRPr lang="en-US" sz="1700" kern="1200" dirty="0"/>
        </a:p>
      </dsp:txBody>
      <dsp:txXfrm>
        <a:off x="5976375" y="870996"/>
        <a:ext cx="2063545" cy="1053780"/>
      </dsp:txXfrm>
    </dsp:sp>
    <dsp:sp modelId="{5DCAB5D7-DCA8-4282-ABC6-242B79380D51}">
      <dsp:nvSpPr>
        <dsp:cNvPr id="0" name=""/>
        <dsp:cNvSpPr/>
      </dsp:nvSpPr>
      <dsp:spPr>
        <a:xfrm rot="16316387">
          <a:off x="3606706" y="1276777"/>
          <a:ext cx="1572552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6F6F66-69EB-481E-9E9A-6005B02BF87B}">
      <dsp:nvSpPr>
        <dsp:cNvPr id="0" name=""/>
        <dsp:cNvSpPr/>
      </dsp:nvSpPr>
      <dsp:spPr>
        <a:xfrm>
          <a:off x="3249238" y="152411"/>
          <a:ext cx="2340718" cy="1322854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rPr>
            <a:t>Robust database of regional traffic counts  &amp; volumes</a:t>
          </a:r>
          <a:endParaRPr lang="en-US" sz="2000" kern="1200" dirty="0"/>
        </a:p>
      </dsp:txBody>
      <dsp:txXfrm>
        <a:off x="3287983" y="191156"/>
        <a:ext cx="2263228" cy="1245364"/>
      </dsp:txXfrm>
    </dsp:sp>
    <dsp:sp modelId="{3B5D3A3E-06EB-418A-928C-1A901A110F60}">
      <dsp:nvSpPr>
        <dsp:cNvPr id="0" name=""/>
        <dsp:cNvSpPr/>
      </dsp:nvSpPr>
      <dsp:spPr>
        <a:xfrm rot="12943115">
          <a:off x="1349645" y="1824302"/>
          <a:ext cx="2180857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ADBB1-B355-4E08-91DB-0CD267DBF7F8}">
      <dsp:nvSpPr>
        <dsp:cNvPr id="0" name=""/>
        <dsp:cNvSpPr/>
      </dsp:nvSpPr>
      <dsp:spPr>
        <a:xfrm>
          <a:off x="609597" y="800084"/>
          <a:ext cx="1890326" cy="1421015"/>
        </a:xfrm>
        <a:prstGeom prst="roundRect">
          <a:avLst>
            <a:gd name="adj" fmla="val 10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Additional transportation datasets (transit, aviation)</a:t>
          </a:r>
        </a:p>
      </dsp:txBody>
      <dsp:txXfrm>
        <a:off x="651217" y="841704"/>
        <a:ext cx="1807086" cy="1337775"/>
      </dsp:txXfrm>
    </dsp:sp>
    <dsp:sp modelId="{BA784F78-168A-4AB1-B2F6-DA9AEDECACB3}">
      <dsp:nvSpPr>
        <dsp:cNvPr id="0" name=""/>
        <dsp:cNvSpPr/>
      </dsp:nvSpPr>
      <dsp:spPr>
        <a:xfrm rot="11248897">
          <a:off x="1167137" y="2897791"/>
          <a:ext cx="1991775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4B7465-EDE5-4683-8C8A-9A8AD6D614F2}">
      <dsp:nvSpPr>
        <dsp:cNvPr id="0" name=""/>
        <dsp:cNvSpPr/>
      </dsp:nvSpPr>
      <dsp:spPr>
        <a:xfrm>
          <a:off x="301003" y="2628902"/>
          <a:ext cx="1896877" cy="943596"/>
        </a:xfrm>
        <a:prstGeom prst="roundRect">
          <a:avLst>
            <a:gd name="adj" fmla="val 10000"/>
          </a:avLst>
        </a:prstGeom>
        <a:solidFill>
          <a:srgbClr val="808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Data from partners &amp; jurisdictions</a:t>
          </a:r>
          <a:endParaRPr lang="en-US" sz="1700" kern="1200" dirty="0"/>
        </a:p>
      </dsp:txBody>
      <dsp:txXfrm>
        <a:off x="328640" y="2656539"/>
        <a:ext cx="1841603" cy="888322"/>
      </dsp:txXfrm>
    </dsp:sp>
    <dsp:sp modelId="{7C47A7C2-0B9A-470C-A79E-A87FAE6D71CD}">
      <dsp:nvSpPr>
        <dsp:cNvPr id="0" name=""/>
        <dsp:cNvSpPr/>
      </dsp:nvSpPr>
      <dsp:spPr>
        <a:xfrm rot="21025127">
          <a:off x="5551995" y="2831740"/>
          <a:ext cx="1704908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5435F9-8E7D-4CE1-B1DF-0D532305608B}">
      <dsp:nvSpPr>
        <dsp:cNvPr id="0" name=""/>
        <dsp:cNvSpPr/>
      </dsp:nvSpPr>
      <dsp:spPr>
        <a:xfrm>
          <a:off x="6184221" y="2558376"/>
          <a:ext cx="2121581" cy="908727"/>
        </a:xfrm>
        <a:prstGeom prst="roundRect">
          <a:avLst>
            <a:gd name="adj" fmla="val 10000"/>
          </a:avLst>
        </a:prstGeom>
        <a:solidFill>
          <a:srgbClr val="FF99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Tools for data display, query &amp; analysis</a:t>
          </a:r>
          <a:endParaRPr lang="en-US" sz="1700" kern="1200" dirty="0"/>
        </a:p>
      </dsp:txBody>
      <dsp:txXfrm>
        <a:off x="6210837" y="2584992"/>
        <a:ext cx="2068349" cy="855495"/>
      </dsp:txXfrm>
    </dsp:sp>
    <dsp:sp modelId="{D43D2875-142A-4963-942B-9963CBAA7D72}">
      <dsp:nvSpPr>
        <dsp:cNvPr id="0" name=""/>
        <dsp:cNvSpPr/>
      </dsp:nvSpPr>
      <dsp:spPr>
        <a:xfrm rot="1123535">
          <a:off x="5313518" y="3897541"/>
          <a:ext cx="1837301" cy="64577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6F84C6-F44B-46C7-8404-4FBCA2C09E6C}">
      <dsp:nvSpPr>
        <dsp:cNvPr id="0" name=""/>
        <dsp:cNvSpPr/>
      </dsp:nvSpPr>
      <dsp:spPr>
        <a:xfrm>
          <a:off x="6303181" y="4116151"/>
          <a:ext cx="1896877" cy="759594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>
              <a:solidFill>
                <a:schemeClr val="tx1"/>
              </a:solidFill>
            </a:rPr>
            <a:t>Data Download</a:t>
          </a:r>
          <a:endParaRPr lang="en-US" sz="1700" kern="1200" dirty="0">
            <a:solidFill>
              <a:schemeClr val="tx1"/>
            </a:solidFill>
          </a:endParaRPr>
        </a:p>
      </dsp:txBody>
      <dsp:txXfrm>
        <a:off x="6325429" y="4138399"/>
        <a:ext cx="1852381" cy="715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solidFill>
                  <a:srgbClr val="66FF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rgbClr val="66FF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85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solidFill>
                  <a:srgbClr val="66FF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285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rgbClr val="66FF66"/>
                </a:solidFill>
              </a:defRPr>
            </a:lvl1pPr>
          </a:lstStyle>
          <a:p>
            <a:pPr>
              <a:defRPr/>
            </a:pPr>
            <a:fld id="{2E030DBC-2D9C-4FF0-A266-73D8BA4C28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114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625" y="4416425"/>
            <a:ext cx="51371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285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285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55" tIns="46378" rIns="92755" bIns="46378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37195F-5CAC-4A1C-9BD7-E744A59DD8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799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840175B0-43CE-4AF3-80BE-99E7335D1E2B}" type="slidenum">
              <a:rPr lang="en-US" sz="1200" smtClean="0">
                <a:solidFill>
                  <a:schemeClr val="tx1"/>
                </a:solidFill>
              </a:rPr>
              <a:pPr/>
              <a:t>1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z="14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5772DF7B-6CAC-45D3-AF87-26872301C5DC}" type="slidenum">
              <a:rPr lang="en-US" sz="1200" smtClean="0">
                <a:solidFill>
                  <a:schemeClr val="tx1"/>
                </a:solidFill>
              </a:rPr>
              <a:pPr/>
              <a:t>2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0BEDEA4C-A5C3-4050-BEA1-32A0A775DF90}" type="slidenum">
              <a:rPr lang="en-US" sz="1200">
                <a:solidFill>
                  <a:prstClr val="black"/>
                </a:solidFill>
              </a:rPr>
              <a:pPr/>
              <a:t>3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D4BF29-216F-41EF-860C-F1F7A791D314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7A28A243-AE58-446D-9477-7910FDC01525}" type="slidenum">
              <a:rPr lang="en-US" sz="1200">
                <a:solidFill>
                  <a:prstClr val="black"/>
                </a:solidFill>
              </a:rPr>
              <a:pPr/>
              <a:t>5</a:t>
            </a:fld>
            <a:endParaRPr lang="en-US" sz="1200">
              <a:solidFill>
                <a:prstClr val="black"/>
              </a:solidFill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951D8ADC-B336-4819-91D1-6D849A2FBBF4}" type="slidenum">
              <a:rPr lang="en-US" sz="1200" smtClean="0">
                <a:solidFill>
                  <a:schemeClr val="tx1"/>
                </a:solidFill>
              </a:rPr>
              <a:pPr/>
              <a:t>6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EFD60BE3-3D4E-4B46-B2A6-B0490AF8003A}" type="slidenum">
              <a:rPr lang="en-US" sz="1200" smtClean="0">
                <a:solidFill>
                  <a:schemeClr val="tx1"/>
                </a:solidFill>
              </a:rPr>
              <a:pPr/>
              <a:t>7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A88CA53B-0C0F-46B9-BC32-A8C4EE38279D}" type="slidenum">
              <a:rPr lang="en-US" sz="1200" smtClean="0">
                <a:solidFill>
                  <a:schemeClr val="tx1"/>
                </a:solidFill>
              </a:rPr>
              <a:pPr/>
              <a:t>8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A88CA53B-0C0F-46B9-BC32-A8C4EE38279D}" type="slidenum">
              <a:rPr lang="en-US" sz="1200" smtClean="0">
                <a:solidFill>
                  <a:schemeClr val="tx1"/>
                </a:solidFill>
              </a:rPr>
              <a:pPr/>
              <a:t>9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A88CA53B-0C0F-46B9-BC32-A8C4EE38279D}" type="slidenum">
              <a:rPr lang="en-US" sz="1200" smtClean="0">
                <a:solidFill>
                  <a:schemeClr val="tx1"/>
                </a:solidFill>
              </a:rPr>
              <a:pPr/>
              <a:t>10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8A94D1BD-C196-4C04-A420-C76379C752F1}" type="slidenum">
              <a:rPr lang="en-US" sz="1200" smtClean="0">
                <a:solidFill>
                  <a:schemeClr val="tx1"/>
                </a:solidFill>
              </a:rPr>
              <a:pPr/>
              <a:t>11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965A9825-2D1A-46E1-B2EC-AFB9DD38EE6B}" type="slidenum">
              <a:rPr lang="en-US" sz="1200" smtClean="0">
                <a:solidFill>
                  <a:schemeClr val="tx1"/>
                </a:solidFill>
              </a:rPr>
              <a:pPr/>
              <a:t>12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965A9825-2D1A-46E1-B2EC-AFB9DD38EE6B}" type="slidenum">
              <a:rPr lang="en-US" sz="1200" smtClean="0">
                <a:solidFill>
                  <a:schemeClr val="tx1"/>
                </a:solidFill>
              </a:rPr>
              <a:pPr/>
              <a:t>13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EFD60BE3-3D4E-4B46-B2A6-B0490AF8003A}" type="slidenum">
              <a:rPr lang="en-US" sz="1200" smtClean="0">
                <a:solidFill>
                  <a:schemeClr val="tx1"/>
                </a:solidFill>
              </a:rPr>
              <a:pPr/>
              <a:t>14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5C1F2419-A0A4-4427-8BB5-4A352A8A6AA3}" type="slidenum">
              <a:rPr lang="en-US" sz="1200" smtClean="0">
                <a:solidFill>
                  <a:schemeClr val="tx1"/>
                </a:solidFill>
              </a:rPr>
              <a:pPr/>
              <a:t>15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DBA8424A-F634-402D-9197-4509AE398877}" type="slidenum">
              <a:rPr lang="en-US" sz="1200" smtClean="0">
                <a:solidFill>
                  <a:schemeClr val="tx1"/>
                </a:solidFill>
              </a:rPr>
              <a:pPr/>
              <a:t>16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2400">
                <a:solidFill>
                  <a:srgbClr val="FFFF00"/>
                </a:solidFill>
                <a:latin typeface="Tahoma" pitchFamily="34" charset="0"/>
              </a:defRPr>
            </a:lvl1pPr>
            <a:lvl2pPr marL="742950" indent="-28575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2pPr>
            <a:lvl3pPr marL="11430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3pPr>
            <a:lvl4pPr marL="16002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4pPr>
            <a:lvl5pPr marL="2057400" indent="-228600" defTabSz="928688">
              <a:defRPr sz="2400">
                <a:solidFill>
                  <a:srgbClr val="FFFF00"/>
                </a:solidFill>
                <a:latin typeface="Tahoma" pitchFamily="34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FF00"/>
                </a:solidFill>
                <a:latin typeface="Tahoma" pitchFamily="34" charset="0"/>
              </a:defRPr>
            </a:lvl9pPr>
          </a:lstStyle>
          <a:p>
            <a:fld id="{DF0B2930-FA76-4D1A-B4D4-A5C086AAF0F2}" type="slidenum">
              <a:rPr lang="en-US" sz="1200" smtClean="0">
                <a:solidFill>
                  <a:schemeClr val="tx1"/>
                </a:solidFill>
              </a:rPr>
              <a:pPr/>
              <a:t>17</a:t>
            </a:fld>
            <a:endParaRPr lang="en-US" sz="1200" smtClean="0">
              <a:solidFill>
                <a:schemeClr val="tx1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3766B-0E10-4346-AEE6-49922D8405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340610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FB47A-AFFE-447D-A059-4FB5E17284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65612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04D93-C043-469D-A3E5-666D01A5B6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433859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7E9C10-F97D-4BC7-8B1E-1CECD47CEA9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022036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61C06-18C4-408A-A703-3CFCFA4B6B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310926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5CF94-55E7-4947-B34F-61E732583C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3313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4431-DC84-4E53-BE10-4A600F7548C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184500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D68BF-4C5E-4A02-820C-800CA9E758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896976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D78E6-942A-464B-AFA1-CB5E8A646F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70841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AE690-9C56-49E5-B769-D86BB18BCF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55837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CFB60-9086-4E60-BB5A-47D3B6720B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78628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390F8-7B40-4C09-B753-B23DC7A3DE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66470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52CD4-5C43-4580-B54C-1206A7C7A9E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77041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D3610-171A-4784-A77F-202038EA452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675332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B2513-8688-40F5-87C0-ABF5359C962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397824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5ED5E-BDB0-4AD7-B947-B983E7B05DD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196027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01E86-4F9C-4988-A9B5-0C613B5EF58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347134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05D4D-A4F4-4D58-AF93-768BC1BACE3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54791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97AA5-B40D-47DE-8FD9-D76DB325E5E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980584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62E01-3CE3-4CFB-88FA-CF808984332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552376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C1AFC-8226-4D10-A674-F83553CC053E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499106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24FF1-1ABC-403B-A659-A4B669BD462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73952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E9861-39FF-46EF-B2E0-4E36F28E8C4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988855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9F54A-8870-425D-B3B4-129DA190F0B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922185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52CD4-5C43-4580-B54C-1206A7C7A9E3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661355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D3610-171A-4784-A77F-202038EA452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52304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B2513-8688-40F5-87C0-ABF5359C962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462070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5ED5E-BDB0-4AD7-B947-B983E7B05DD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4342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01E86-4F9C-4988-A9B5-0C613B5EF58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176546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05D4D-A4F4-4D58-AF93-768BC1BACE3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90224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97AA5-B40D-47DE-8FD9-D76DB325E5E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614988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62E01-3CE3-4CFB-88FA-CF8089843322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00766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C1AFC-8226-4D10-A674-F83553CC053E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758216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24FF1-1ABC-403B-A659-A4B669BD462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664900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E9861-39FF-46EF-B2E0-4E36F28E8C47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047826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9F54A-8870-425D-B3B4-129DA190F0B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31178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47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9BDF567-B2FC-42CC-9C87-E6191A9A3B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47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2EAFED-6AE5-41A2-97E8-348B4496490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7325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47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2EAFED-6AE5-41A2-97E8-348B4496490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994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is.mwcog.org/webmaps/rtdc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s.mwcog.org/webmaps/RTDC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447800"/>
            <a:ext cx="7239000" cy="1981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b="1" dirty="0" smtClean="0">
                <a:solidFill>
                  <a:srgbClr val="FFFF99"/>
                </a:solidFill>
              </a:rPr>
              <a:t>A brief introduction to the </a:t>
            </a:r>
          </a:p>
          <a:p>
            <a:pPr>
              <a:spcBef>
                <a:spcPct val="0"/>
              </a:spcBef>
            </a:pPr>
            <a:r>
              <a:rPr lang="en-US" b="1" dirty="0" smtClean="0">
                <a:solidFill>
                  <a:srgbClr val="FFFF99"/>
                </a:solidFill>
              </a:rPr>
              <a:t>TPB</a:t>
            </a:r>
          </a:p>
          <a:p>
            <a:pPr>
              <a:spcBef>
                <a:spcPct val="0"/>
              </a:spcBef>
            </a:pPr>
            <a:r>
              <a:rPr lang="en-US" b="1" dirty="0" smtClean="0">
                <a:solidFill>
                  <a:srgbClr val="FFFF99"/>
                </a:solidFill>
              </a:rPr>
              <a:t>Regional Transportation Data Clearinghouse</a:t>
            </a:r>
          </a:p>
          <a:p>
            <a:pPr>
              <a:spcBef>
                <a:spcPct val="0"/>
              </a:spcBef>
            </a:pPr>
            <a:endParaRPr lang="en-US" b="1" dirty="0" smtClean="0">
              <a:solidFill>
                <a:srgbClr val="FFFF99"/>
              </a:solidFill>
            </a:endParaRPr>
          </a:p>
          <a:p>
            <a:pPr>
              <a:spcBef>
                <a:spcPct val="0"/>
              </a:spcBef>
            </a:pPr>
            <a:endParaRPr lang="en-US" sz="2800" b="1" dirty="0" smtClean="0"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sz="2800" b="1" dirty="0" smtClean="0"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sz="1800" dirty="0" smtClean="0"/>
          </a:p>
          <a:p>
            <a:pPr>
              <a:spcBef>
                <a:spcPct val="0"/>
              </a:spcBef>
            </a:pPr>
            <a:r>
              <a:rPr lang="en-US" sz="1800" dirty="0" smtClean="0"/>
              <a:t>Charlene Howard, GISP</a:t>
            </a:r>
          </a:p>
        </p:txBody>
      </p:sp>
      <p:sp>
        <p:nvSpPr>
          <p:cNvPr id="2051" name="Rectangle 7"/>
          <p:cNvSpPr>
            <a:spLocks noChangeArrowheads="1"/>
          </p:cNvSpPr>
          <p:nvPr/>
        </p:nvSpPr>
        <p:spPr bwMode="auto">
          <a:xfrm>
            <a:off x="1219200" y="5782270"/>
            <a:ext cx="7086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COG GIS Committee</a:t>
            </a:r>
            <a:endParaRPr lang="en-US" sz="1800" dirty="0">
              <a:solidFill>
                <a:schemeClr val="tx1"/>
              </a:solidFill>
            </a:endParaRPr>
          </a:p>
          <a:p>
            <a:pPr algn="ctr"/>
            <a:r>
              <a:rPr lang="en-US" sz="1800" dirty="0" smtClean="0">
                <a:solidFill>
                  <a:schemeClr val="tx1"/>
                </a:solidFill>
              </a:rPr>
              <a:t>8 July 2014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Presentation outline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3075" name="Content Placeholder 6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867400"/>
          </a:xfrm>
        </p:spPr>
        <p:txBody>
          <a:bodyPr/>
          <a:lstStyle/>
          <a:p>
            <a:r>
              <a:rPr lang="en-US" sz="2600" dirty="0"/>
              <a:t>W</a:t>
            </a:r>
            <a:r>
              <a:rPr lang="en-US" sz="2600" dirty="0" smtClean="0"/>
              <a:t>hat is the Clearinghouse (RTDC</a:t>
            </a:r>
            <a:r>
              <a:rPr lang="en-US" sz="2600" dirty="0" smtClean="0"/>
              <a:t>)?</a:t>
            </a:r>
          </a:p>
          <a:p>
            <a:r>
              <a:rPr lang="en-US" sz="2600" dirty="0" smtClean="0"/>
              <a:t>Main components of the Clearinghouse</a:t>
            </a:r>
            <a:endParaRPr lang="en-US" sz="2600" dirty="0" smtClean="0"/>
          </a:p>
          <a:p>
            <a:r>
              <a:rPr lang="en-US" sz="2600" dirty="0" smtClean="0"/>
              <a:t>Recent functional enhancements</a:t>
            </a:r>
            <a:endParaRPr lang="en-US" sz="2600" dirty="0" smtClean="0"/>
          </a:p>
          <a:p>
            <a:r>
              <a:rPr lang="en-US" sz="2600" dirty="0" smtClean="0"/>
              <a:t>Highlights</a:t>
            </a:r>
            <a:r>
              <a:rPr lang="en-US" sz="2600" dirty="0" smtClean="0"/>
              <a:t>: selected data layers (new and updated)</a:t>
            </a:r>
            <a:endParaRPr lang="en-US" sz="2600" i="1" dirty="0"/>
          </a:p>
          <a:p>
            <a:pPr lvl="1"/>
            <a:r>
              <a:rPr lang="en-US" sz="2200" dirty="0" smtClean="0"/>
              <a:t>Annualized/Hourly Traffic </a:t>
            </a:r>
            <a:r>
              <a:rPr lang="en-US" sz="2200" dirty="0" smtClean="0"/>
              <a:t>Volumes</a:t>
            </a:r>
            <a:endParaRPr lang="en-US" sz="2200" dirty="0" smtClean="0"/>
          </a:p>
          <a:p>
            <a:pPr lvl="1"/>
            <a:r>
              <a:rPr lang="en-US" sz="2200" dirty="0" smtClean="0"/>
              <a:t>Vehicle Classification</a:t>
            </a:r>
          </a:p>
          <a:p>
            <a:pPr lvl="1"/>
            <a:r>
              <a:rPr lang="en-US" sz="2200" dirty="0" smtClean="0"/>
              <a:t>INRIX data </a:t>
            </a:r>
          </a:p>
          <a:p>
            <a:pPr lvl="1"/>
            <a:r>
              <a:rPr lang="en-US" sz="2200" dirty="0" smtClean="0"/>
              <a:t>Average Weekday Transit Ridership </a:t>
            </a:r>
            <a:endParaRPr lang="en-US" sz="2200" dirty="0"/>
          </a:p>
          <a:p>
            <a:pPr lvl="1"/>
            <a:r>
              <a:rPr lang="en-US" sz="2200" dirty="0" smtClean="0"/>
              <a:t>Central Employment Core Cordon Count </a:t>
            </a:r>
            <a:endParaRPr lang="en-US" sz="2200" dirty="0"/>
          </a:p>
          <a:p>
            <a:pPr lvl="1"/>
            <a:r>
              <a:rPr lang="en-US" sz="2200" dirty="0" smtClean="0"/>
              <a:t>WMATA: Metrorail Passenger Survey &amp; other data</a:t>
            </a:r>
            <a:endParaRPr lang="en-US" sz="2400" dirty="0" smtClean="0"/>
          </a:p>
          <a:p>
            <a:r>
              <a:rPr lang="en-US" sz="2600" dirty="0" smtClean="0"/>
              <a:t>Demonstration of the RTDC</a:t>
            </a:r>
          </a:p>
          <a:p>
            <a:r>
              <a:rPr lang="en-US" sz="2600" dirty="0" smtClean="0"/>
              <a:t>Looking ahead</a:t>
            </a:r>
          </a:p>
          <a:p>
            <a:pPr>
              <a:buFontTx/>
              <a:buNone/>
            </a:pPr>
            <a:endParaRPr lang="en-US" sz="24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What is the RTDC?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4099" name="Content Placeholder 6"/>
          <p:cNvSpPr>
            <a:spLocks noGrp="1"/>
          </p:cNvSpPr>
          <p:nvPr>
            <p:ph idx="1"/>
          </p:nvPr>
        </p:nvSpPr>
        <p:spPr>
          <a:xfrm>
            <a:off x="152400" y="838200"/>
            <a:ext cx="8991600" cy="5867400"/>
          </a:xfrm>
        </p:spPr>
        <p:txBody>
          <a:bodyPr/>
          <a:lstStyle/>
          <a:p>
            <a:r>
              <a:rPr lang="en-US" sz="2400" dirty="0" smtClean="0"/>
              <a:t>Overall, it is a collection of transportation-related data</a:t>
            </a:r>
          </a:p>
          <a:p>
            <a:pPr lvl="1"/>
            <a:r>
              <a:rPr lang="en-US" sz="2000" dirty="0" smtClean="0"/>
              <a:t>Includes our own datasets &amp; data collected from member agencies &amp; assembled by us</a:t>
            </a:r>
          </a:p>
          <a:p>
            <a:pPr lvl="1"/>
            <a:r>
              <a:rPr lang="en-US" sz="2000" dirty="0" smtClean="0"/>
              <a:t>Additional Esri base maps for reference</a:t>
            </a:r>
          </a:p>
          <a:p>
            <a:pPr lvl="1">
              <a:buFontTx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400" dirty="0" smtClean="0"/>
              <a:t>RTDC first released over a decade ago as an ArcView 3.2 project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000" dirty="0" smtClean="0"/>
              <a:t>Over the years, focus has shifted toward building a comprehensive regional database of traffic counts tied to the TPB master network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000" dirty="0" smtClean="0"/>
              <a:t>Expanded to include transit-related count data &amp; other datasets</a:t>
            </a: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400" dirty="0" smtClean="0"/>
              <a:t>Currently available as a </a:t>
            </a:r>
            <a:r>
              <a:rPr lang="en-US" sz="2400" i="1" dirty="0" smtClean="0"/>
              <a:t>desktop </a:t>
            </a:r>
            <a:r>
              <a:rPr lang="en-US" sz="2400" dirty="0" smtClean="0"/>
              <a:t>web </a:t>
            </a:r>
            <a:r>
              <a:rPr lang="en-US" sz="2400" dirty="0" smtClean="0"/>
              <a:t>map application using the ArcGIS Viewer for Flex (version 3.6)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000" dirty="0" smtClean="0"/>
              <a:t>Member jurisdiction and agency staff needed an easier way to access our datasets than what has traditionally been delivered to them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2000" dirty="0" smtClean="0"/>
              <a:t>Provides users with a more interactive experience</a:t>
            </a:r>
          </a:p>
          <a:p>
            <a:pPr>
              <a:buFontTx/>
              <a:buNone/>
            </a:pPr>
            <a:endParaRPr lang="en-US" sz="2400" dirty="0" smtClean="0"/>
          </a:p>
          <a:p>
            <a:pPr>
              <a:buFontTx/>
              <a:buNone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745195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What is the RTDC</a:t>
            </a:r>
            <a:r>
              <a:rPr lang="en-US" sz="3600" b="1" dirty="0" smtClean="0">
                <a:solidFill>
                  <a:srgbClr val="FFFF99"/>
                </a:solidFill>
              </a:rPr>
              <a:t>? </a:t>
            </a:r>
            <a:r>
              <a:rPr lang="en-US" sz="2000" b="1" dirty="0" smtClean="0">
                <a:solidFill>
                  <a:srgbClr val="FFFF99"/>
                </a:solidFill>
              </a:rPr>
              <a:t>continued</a:t>
            </a:r>
            <a:r>
              <a:rPr lang="en-US" sz="3600" b="1" dirty="0" smtClean="0">
                <a:solidFill>
                  <a:srgbClr val="FFFF99"/>
                </a:solidFill>
              </a:rPr>
              <a:t/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2829396"/>
              </p:ext>
            </p:extLst>
          </p:nvPr>
        </p:nvGraphicFramePr>
        <p:xfrm>
          <a:off x="304800" y="1600200"/>
          <a:ext cx="84582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angle 16"/>
          <p:cNvSpPr/>
          <p:nvPr/>
        </p:nvSpPr>
        <p:spPr>
          <a:xfrm>
            <a:off x="533400" y="838200"/>
            <a:ext cx="838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800" kern="0" dirty="0">
                <a:solidFill>
                  <a:schemeClr val="tx1"/>
                </a:solidFill>
              </a:rPr>
              <a:t>A web-based transportation data viewer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562600"/>
            <a:ext cx="2719387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10716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76200"/>
            <a:ext cx="9144000" cy="1143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Main components of the RTDC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6147" name="Content Placeholder 6"/>
          <p:cNvSpPr>
            <a:spLocks noGrp="1"/>
          </p:cNvSpPr>
          <p:nvPr>
            <p:ph idx="1"/>
          </p:nvPr>
        </p:nvSpPr>
        <p:spPr>
          <a:xfrm>
            <a:off x="152400" y="533400"/>
            <a:ext cx="3962400" cy="5486400"/>
          </a:xfrm>
        </p:spPr>
        <p:txBody>
          <a:bodyPr/>
          <a:lstStyle/>
          <a:p>
            <a:r>
              <a:rPr lang="en-US" sz="2000" dirty="0" smtClean="0"/>
              <a:t>Widgets- the tools that provide application </a:t>
            </a:r>
            <a:r>
              <a:rPr lang="en-US" sz="2000" dirty="0" smtClean="0"/>
              <a:t>functionality</a:t>
            </a:r>
          </a:p>
          <a:p>
            <a:r>
              <a:rPr lang="en-US" sz="2000" dirty="0" smtClean="0"/>
              <a:t>The RTDC includes both OOTB and custom 3</a:t>
            </a:r>
            <a:r>
              <a:rPr lang="en-US" sz="2000" baseline="30000" dirty="0" smtClean="0"/>
              <a:t>rd</a:t>
            </a:r>
            <a:r>
              <a:rPr lang="en-US" sz="2000" dirty="0" smtClean="0"/>
              <a:t> party widgets</a:t>
            </a:r>
          </a:p>
          <a:p>
            <a:r>
              <a:rPr lang="en-US" sz="2000" dirty="0" smtClean="0"/>
              <a:t>Emphasis on trying to be as OOTB as possible</a:t>
            </a:r>
            <a:endParaRPr lang="en-US" sz="1800" dirty="0" smtClean="0"/>
          </a:p>
          <a:p>
            <a:pPr>
              <a:buFontTx/>
              <a:buNone/>
            </a:pPr>
            <a:endParaRPr lang="en-US" sz="20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Advanced Query- show </a:t>
            </a:r>
            <a:r>
              <a:rPr lang="en-US" sz="1800" dirty="0" smtClean="0"/>
              <a:t>related </a:t>
            </a:r>
            <a:r>
              <a:rPr lang="en-US" sz="1800" dirty="0" smtClean="0"/>
              <a:t>data </a:t>
            </a:r>
            <a:r>
              <a:rPr lang="en-US" sz="1800" dirty="0" smtClean="0"/>
              <a:t>tables </a:t>
            </a:r>
            <a:r>
              <a:rPr lang="en-US" sz="1800" dirty="0" smtClean="0">
                <a:solidFill>
                  <a:srgbClr val="FF0000"/>
                </a:solidFill>
              </a:rPr>
              <a:t>*</a:t>
            </a:r>
            <a:endParaRPr lang="en-US" sz="1800" dirty="0" smtClean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Query (‘select by attribute</a:t>
            </a:r>
            <a:r>
              <a:rPr lang="en-US" sz="1800" dirty="0" smtClean="0"/>
              <a:t>’) </a:t>
            </a:r>
            <a:r>
              <a:rPr lang="en-US" sz="1800" dirty="0" smtClean="0">
                <a:solidFill>
                  <a:srgbClr val="FF0000"/>
                </a:solidFill>
              </a:rPr>
              <a:t>*</a:t>
            </a:r>
            <a:endParaRPr lang="en-US" sz="1800" dirty="0" smtClean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Download Data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Documents (User’s Guide)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Cordon Count resources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WMATA datasets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Bike Data 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General </a:t>
            </a:r>
            <a:r>
              <a:rPr lang="en-US" sz="1800" dirty="0" smtClean="0"/>
              <a:t>application &amp; navigation </a:t>
            </a:r>
            <a:endParaRPr lang="en-US" sz="2000" dirty="0" smtClean="0"/>
          </a:p>
          <a:p>
            <a:pPr>
              <a:buFontTx/>
              <a:buNone/>
            </a:pPr>
            <a:endParaRPr lang="en-US" sz="2400" dirty="0" smtClean="0"/>
          </a:p>
        </p:txBody>
      </p:sp>
      <p:sp>
        <p:nvSpPr>
          <p:cNvPr id="5" name="Content Placeholder 6"/>
          <p:cNvSpPr txBox="1">
            <a:spLocks/>
          </p:cNvSpPr>
          <p:nvPr/>
        </p:nvSpPr>
        <p:spPr bwMode="auto">
          <a:xfrm>
            <a:off x="4191000" y="457200"/>
            <a:ext cx="50292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kern="0" dirty="0">
                <a:solidFill>
                  <a:srgbClr val="FFFFFF"/>
                </a:solidFill>
                <a:latin typeface="Tahoma"/>
              </a:rPr>
              <a:t>Available data layers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>
                <a:solidFill>
                  <a:srgbClr val="FFFFFF"/>
                </a:solidFill>
                <a:latin typeface="Tahoma"/>
              </a:rPr>
              <a:t>Highway network (traffic related)</a:t>
            </a: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600" kern="0" dirty="0">
                <a:solidFill>
                  <a:srgbClr val="FFFFFF"/>
                </a:solidFill>
                <a:latin typeface="Tahoma"/>
              </a:rPr>
              <a:t>Annualized Annual Volumes</a:t>
            </a: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600" kern="0" dirty="0">
                <a:solidFill>
                  <a:srgbClr val="FFFFFF"/>
                </a:solidFill>
                <a:latin typeface="Tahoma"/>
              </a:rPr>
              <a:t>Hourly Traffic </a:t>
            </a:r>
            <a:r>
              <a:rPr lang="en-US" sz="1600" kern="0" dirty="0" smtClean="0">
                <a:solidFill>
                  <a:srgbClr val="FFFFFF"/>
                </a:solidFill>
                <a:latin typeface="Tahoma"/>
              </a:rPr>
              <a:t>Counts</a:t>
            </a: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600" kern="0" dirty="0" smtClean="0">
                <a:solidFill>
                  <a:srgbClr val="FFFFFF"/>
                </a:solidFill>
                <a:latin typeface="Tahoma"/>
              </a:rPr>
              <a:t>Classification </a:t>
            </a:r>
            <a:r>
              <a:rPr lang="en-US" sz="1600" kern="0" dirty="0" smtClean="0">
                <a:solidFill>
                  <a:srgbClr val="FFFFFF"/>
                </a:solidFill>
                <a:latin typeface="Tahoma"/>
              </a:rPr>
              <a:t>Counts</a:t>
            </a:r>
            <a:endParaRPr lang="en-US" sz="16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>
                <a:solidFill>
                  <a:srgbClr val="FFFFFF"/>
                </a:solidFill>
                <a:latin typeface="Tahoma"/>
              </a:rPr>
              <a:t>Transit Routes- Average 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Ridership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Central Employment Core Cordon Count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2011 Regional Air Passenger Survey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2012 Metrorail Passenger Survey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Metrorail Stations &amp; Lines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Cooperative </a:t>
            </a:r>
            <a:r>
              <a:rPr lang="en-US" sz="1800" kern="0" dirty="0">
                <a:solidFill>
                  <a:srgbClr val="FFFFFF"/>
                </a:solidFill>
                <a:latin typeface="Tahoma"/>
              </a:rPr>
              <a:t>Forecast by TAZ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>
                <a:solidFill>
                  <a:srgbClr val="FFFFFF"/>
                </a:solidFill>
                <a:latin typeface="Tahoma"/>
              </a:rPr>
              <a:t>Version 2.3 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Screenlines, Regional Core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2013 Regional Activity Centers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>
                <a:solidFill>
                  <a:srgbClr val="FFFFFF"/>
                </a:solidFill>
                <a:latin typeface="Tahoma"/>
              </a:rPr>
              <a:t>Regional 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Boundaries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Bike: jurisdictional &amp; Capital </a:t>
            </a:r>
            <a:r>
              <a:rPr lang="en-US" sz="1800" kern="0" dirty="0" err="1" smtClean="0">
                <a:solidFill>
                  <a:srgbClr val="FFFFFF"/>
                </a:solidFill>
                <a:latin typeface="Tahoma"/>
              </a:rPr>
              <a:t>Bikeshare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 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3087853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Data enhancements to the RTDC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6147" name="Content Placeholder 6"/>
          <p:cNvSpPr>
            <a:spLocks noGrp="1"/>
          </p:cNvSpPr>
          <p:nvPr>
            <p:ph idx="1"/>
          </p:nvPr>
        </p:nvSpPr>
        <p:spPr>
          <a:xfrm>
            <a:off x="0" y="990600"/>
            <a:ext cx="3962400" cy="4495800"/>
          </a:xfrm>
        </p:spPr>
        <p:txBody>
          <a:bodyPr/>
          <a:lstStyle/>
          <a:p>
            <a:r>
              <a:rPr lang="en-US" sz="2600" dirty="0" smtClean="0"/>
              <a:t>Updates to current data layers</a:t>
            </a:r>
          </a:p>
          <a:p>
            <a:pPr>
              <a:buFontTx/>
              <a:buNone/>
            </a:pPr>
            <a:endParaRPr lang="en-US" sz="20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Hourly Traffic Counts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Annualized Traffic Volumes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Average Weekday Transit Ridership 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Regional Activity Centers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Cooperative Forecast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r>
              <a:rPr lang="en-US" sz="1800" dirty="0" smtClean="0"/>
              <a:t>Metrorail: stations &amp; lines</a:t>
            </a:r>
            <a:endParaRPr lang="en-US" sz="1200" dirty="0" smtClean="0"/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75000"/>
              </a:spcAft>
            </a:pPr>
            <a:endParaRPr lang="en-US" sz="1600" dirty="0" smtClean="0"/>
          </a:p>
          <a:p>
            <a:pPr>
              <a:buFontTx/>
              <a:buNone/>
            </a:pPr>
            <a:endParaRPr lang="en-US" sz="2400" dirty="0" smtClean="0"/>
          </a:p>
        </p:txBody>
      </p:sp>
      <p:sp>
        <p:nvSpPr>
          <p:cNvPr id="5" name="Content Placeholder 6"/>
          <p:cNvSpPr txBox="1">
            <a:spLocks/>
          </p:cNvSpPr>
          <p:nvPr/>
        </p:nvSpPr>
        <p:spPr bwMode="auto">
          <a:xfrm>
            <a:off x="4030980" y="9906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600" kern="0" dirty="0" smtClean="0">
                <a:solidFill>
                  <a:schemeClr val="tx1"/>
                </a:solidFill>
                <a:latin typeface="+mn-lt"/>
              </a:rPr>
              <a:t>New data layers added to the RTDC</a:t>
            </a:r>
            <a:endParaRPr lang="en-US" sz="2600" kern="0" dirty="0">
              <a:solidFill>
                <a:schemeClr val="tx1"/>
              </a:solidFill>
              <a:latin typeface="+mn-lt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US" sz="2000" kern="0" dirty="0" smtClean="0">
              <a:solidFill>
                <a:schemeClr val="tx1"/>
              </a:solidFill>
              <a:latin typeface="+mn-lt"/>
            </a:endParaRP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External Station Traffic Volumes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2012 Vehicle Classification Counts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chemeClr val="tx1"/>
                </a:solidFill>
                <a:latin typeface="+mn-lt"/>
              </a:rPr>
              <a:t>Central Employment Core Cordon Count </a:t>
            </a: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Vehicle Counts by Mode</a:t>
            </a:r>
            <a:endParaRPr lang="en-US" sz="1800" kern="0" dirty="0">
              <a:solidFill>
                <a:srgbClr val="FFFFFF"/>
              </a:solidFill>
              <a:latin typeface="Tahoma"/>
            </a:endParaRP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HOV/SOV Counts</a:t>
            </a:r>
          </a:p>
          <a:p>
            <a:pPr marL="1143000" lvl="2" indent="-228600">
              <a:lnSpc>
                <a:spcPct val="80000"/>
              </a:lnSpc>
              <a:spcAft>
                <a:spcPct val="75000"/>
              </a:spcAft>
              <a:buFontTx/>
              <a:buChar char="•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Passenger Counts by Mode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chemeClr val="tx1"/>
                </a:solidFill>
              </a:rPr>
              <a:t>2011 Regional Air Passenger Survey</a:t>
            </a:r>
          </a:p>
          <a:p>
            <a:pPr marL="742950" lvl="1" indent="-285750">
              <a:lnSpc>
                <a:spcPct val="80000"/>
              </a:lnSpc>
              <a:spcAft>
                <a:spcPct val="75000"/>
              </a:spcAft>
              <a:buFontTx/>
              <a:buChar char="–"/>
              <a:defRPr/>
            </a:pPr>
            <a:r>
              <a:rPr lang="en-US" sz="1800" kern="0" dirty="0" smtClean="0">
                <a:solidFill>
                  <a:schemeClr val="tx1"/>
                </a:solidFill>
                <a:latin typeface="+mn-lt"/>
              </a:rPr>
              <a:t>Regional Core area polygon</a:t>
            </a:r>
            <a:endParaRPr lang="en-US" kern="0" dirty="0" smtClean="0">
              <a:solidFill>
                <a:schemeClr val="tx1"/>
              </a:solidFill>
              <a:latin typeface="+mn-lt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en-US" kern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3200400" y="5501640"/>
            <a:ext cx="5943600" cy="128016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1800" b="1" dirty="0" smtClean="0">
                <a:solidFill>
                  <a:srgbClr val="00FFFF"/>
                </a:solidFill>
              </a:rPr>
              <a:t>** Data obtained from partners**</a:t>
            </a:r>
          </a:p>
          <a:p>
            <a:pPr lvl="0"/>
            <a:r>
              <a:rPr lang="en-US" sz="1800" dirty="0" smtClean="0">
                <a:solidFill>
                  <a:srgbClr val="00FFFF"/>
                </a:solidFill>
              </a:rPr>
              <a:t>- WMATA datasets</a:t>
            </a:r>
          </a:p>
          <a:p>
            <a:pPr lvl="0"/>
            <a:r>
              <a:rPr lang="en-US" sz="1800" dirty="0" smtClean="0">
                <a:solidFill>
                  <a:srgbClr val="00FFFF"/>
                </a:solidFill>
              </a:rPr>
              <a:t>- Bicycle-related data</a:t>
            </a:r>
            <a:endParaRPr lang="en-US" sz="1800" dirty="0">
              <a:solidFill>
                <a:srgbClr val="00FFFF"/>
              </a:solidFill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ahoma" pitchFamily="34" charset="0"/>
            </a:endParaRPr>
          </a:p>
        </p:txBody>
      </p:sp>
      <p:sp>
        <p:nvSpPr>
          <p:cNvPr id="2" name="Oval 1"/>
          <p:cNvSpPr/>
          <p:nvPr/>
        </p:nvSpPr>
        <p:spPr bwMode="auto">
          <a:xfrm>
            <a:off x="0" y="4876800"/>
            <a:ext cx="3429000" cy="15240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1800" b="1" dirty="0">
                <a:solidFill>
                  <a:srgbClr val="FFC000"/>
                </a:solidFill>
              </a:rPr>
              <a:t>** Coming soon </a:t>
            </a:r>
            <a:r>
              <a:rPr lang="en-US" sz="1800" b="1" dirty="0" smtClean="0">
                <a:solidFill>
                  <a:srgbClr val="FFC000"/>
                </a:solidFill>
              </a:rPr>
              <a:t>**</a:t>
            </a:r>
            <a:endParaRPr lang="en-US" sz="1800" dirty="0">
              <a:solidFill>
                <a:srgbClr val="FFC000"/>
              </a:solidFill>
            </a:endParaRPr>
          </a:p>
          <a:p>
            <a:pPr lvl="0" algn="ctr"/>
            <a:endParaRPr lang="en-US" sz="1800" dirty="0" smtClean="0">
              <a:solidFill>
                <a:srgbClr val="FFC000"/>
              </a:solidFill>
            </a:endParaRPr>
          </a:p>
          <a:p>
            <a:pPr lvl="0" algn="ctr"/>
            <a:r>
              <a:rPr lang="en-US" sz="1800" dirty="0" smtClean="0">
                <a:solidFill>
                  <a:srgbClr val="FFC000"/>
                </a:solidFill>
              </a:rPr>
              <a:t>Aggregated </a:t>
            </a:r>
            <a:r>
              <a:rPr lang="en-US" sz="1800" dirty="0">
                <a:solidFill>
                  <a:srgbClr val="FFC000"/>
                </a:solidFill>
              </a:rPr>
              <a:t>INRIX speed data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304800"/>
            <a:ext cx="9448800" cy="8382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Recent functional enhancements</a:t>
            </a:r>
            <a:r>
              <a:rPr lang="en-US" sz="3600" b="1" dirty="0" smtClean="0">
                <a:solidFill>
                  <a:srgbClr val="FFFF99"/>
                </a:solidFill>
              </a:rPr>
              <a:t/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4000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533400"/>
            <a:ext cx="9144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0" lvl="1" indent="0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None/>
            </a:pPr>
            <a:endParaRPr lang="en-US" sz="2200" dirty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600" dirty="0" smtClean="0"/>
              <a:t>Related records</a:t>
            </a:r>
            <a:endParaRPr lang="en-US" sz="2600" dirty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Ability </a:t>
            </a:r>
            <a:r>
              <a:rPr lang="en-US" sz="2200" dirty="0" smtClean="0"/>
              <a:t>to view related records in the popup menus &amp; attribute table </a:t>
            </a:r>
            <a:r>
              <a:rPr lang="en-US" sz="2200" dirty="0" smtClean="0"/>
              <a:t>window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3</a:t>
            </a:r>
            <a:r>
              <a:rPr lang="en-US" sz="2200" baseline="30000" dirty="0" smtClean="0"/>
              <a:t>rd</a:t>
            </a:r>
            <a:r>
              <a:rPr lang="en-US" sz="2200" dirty="0" smtClean="0"/>
              <a:t> party widgets allow export of related tables (OOTB does not)</a:t>
            </a:r>
            <a:endParaRPr lang="en-US" sz="22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Hourly &amp; Classification Counts, Cooperative Forecast, Metrorail Passenger Survey</a:t>
            </a:r>
          </a:p>
          <a:p>
            <a:pPr marL="457200" lvl="1" indent="0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None/>
            </a:pPr>
            <a:endParaRPr lang="en-US" sz="2200" dirty="0" smtClean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600" dirty="0" smtClean="0"/>
              <a:t>Using GDB attachments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PDF </a:t>
            </a:r>
            <a:r>
              <a:rPr lang="en-US" sz="2200" dirty="0" smtClean="0"/>
              <a:t>reports highlighting selected data for select RTDC data </a:t>
            </a:r>
            <a:r>
              <a:rPr lang="en-US" sz="2200" dirty="0" smtClean="0"/>
              <a:t>layers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Reports created in Excel; converted to PDF</a:t>
            </a:r>
            <a:endParaRPr lang="en-US" sz="22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2012 Metrorail Passenger </a:t>
            </a:r>
            <a:r>
              <a:rPr lang="en-US" sz="2200" dirty="0" smtClean="0"/>
              <a:t>Survey; Central </a:t>
            </a:r>
            <a:r>
              <a:rPr lang="en-US" sz="2200" dirty="0" smtClean="0"/>
              <a:t>Employment Core Cordon </a:t>
            </a:r>
            <a:r>
              <a:rPr lang="en-US" sz="2200" dirty="0" smtClean="0"/>
              <a:t>Count </a:t>
            </a:r>
            <a:endParaRPr lang="en-US" sz="2200" dirty="0"/>
          </a:p>
          <a:p>
            <a:pPr marL="457200" lvl="1" indent="0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None/>
            </a:pPr>
            <a:endParaRPr lang="en-US" sz="2200" dirty="0" smtClean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600" dirty="0" smtClean="0"/>
              <a:t>Data Layer tools- </a:t>
            </a:r>
            <a:r>
              <a:rPr lang="en-US" sz="2000" i="1" dirty="0" smtClean="0"/>
              <a:t>a different way to view data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Specialized </a:t>
            </a:r>
            <a:r>
              <a:rPr lang="en-US" sz="2200" dirty="0" smtClean="0"/>
              <a:t>‘tools’ </a:t>
            </a:r>
            <a:r>
              <a:rPr lang="en-US" sz="2200" dirty="0" smtClean="0"/>
              <a:t>for interacting with certain RTDC data </a:t>
            </a:r>
            <a:r>
              <a:rPr lang="en-US" sz="2200" dirty="0" smtClean="0"/>
              <a:t>layers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Query &amp; Layer List widgets used as menu items</a:t>
            </a:r>
            <a:endParaRPr lang="en-US" sz="2200" dirty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 simple way to </a:t>
            </a:r>
            <a:r>
              <a:rPr lang="en-US" sz="2200" dirty="0" smtClean="0"/>
              <a:t>highlight data without creating custom tools</a:t>
            </a: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7117516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09550" y="152400"/>
            <a:ext cx="8610600" cy="9144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Annualized &amp; Hourly Traffic Volumes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98120" y="2098608"/>
            <a:ext cx="3581400" cy="44135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>
                <a:solidFill>
                  <a:schemeClr val="tx1"/>
                </a:solidFill>
                <a:latin typeface="Tahoma"/>
              </a:rPr>
              <a:t>Updated </a:t>
            </a: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station </a:t>
            </a:r>
            <a:r>
              <a:rPr lang="en-US" sz="2000" kern="0" dirty="0">
                <a:solidFill>
                  <a:schemeClr val="tx1"/>
                </a:solidFill>
                <a:latin typeface="Tahoma"/>
              </a:rPr>
              <a:t>to link matching for split links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Updated </a:t>
            </a:r>
            <a:r>
              <a:rPr lang="en-US" sz="2000" kern="0" dirty="0">
                <a:solidFill>
                  <a:srgbClr val="FFFFFF"/>
                </a:solidFill>
                <a:latin typeface="Tahoma"/>
              </a:rPr>
              <a:t>Annualized Traffic Volumes layer to include </a:t>
            </a: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2006-2012 </a:t>
            </a:r>
            <a:r>
              <a:rPr lang="en-US" sz="2000" kern="0" dirty="0">
                <a:solidFill>
                  <a:srgbClr val="FFFFFF"/>
                </a:solidFill>
                <a:latin typeface="Tahoma"/>
              </a:rPr>
              <a:t>data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>
                <a:solidFill>
                  <a:srgbClr val="FFFFFF"/>
                </a:solidFill>
                <a:latin typeface="Tahoma"/>
              </a:rPr>
              <a:t>Updated Hourly Traffic Counts layer to include  </a:t>
            </a: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2008-</a:t>
            </a: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2012</a:t>
            </a: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 </a:t>
            </a:r>
            <a:r>
              <a:rPr lang="en-US" sz="2000" kern="0" dirty="0">
                <a:solidFill>
                  <a:srgbClr val="FFFFFF"/>
                </a:solidFill>
                <a:latin typeface="Tahoma"/>
              </a:rPr>
              <a:t>data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>
                <a:solidFill>
                  <a:schemeClr val="tx1"/>
                </a:solidFill>
                <a:latin typeface="Tahoma"/>
              </a:rPr>
              <a:t>Added AADT and AAWDT for 2010-2012 at External Stations</a:t>
            </a: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9550" y="1121613"/>
            <a:ext cx="4191000" cy="164352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kern="0" dirty="0" smtClean="0">
                <a:solidFill>
                  <a:srgbClr val="FFFFFF"/>
                </a:solidFill>
                <a:latin typeface="Tahoma"/>
              </a:rPr>
              <a:t>Annual Volumes for links and External Stations</a:t>
            </a:r>
            <a:endParaRPr lang="en-US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-95250" y="699501"/>
            <a:ext cx="4895850" cy="51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updated  &amp; new to the RTDC</a:t>
            </a:r>
            <a:r>
              <a:rPr lang="en-US" sz="2200" b="1" dirty="0" smtClean="0">
                <a:solidFill>
                  <a:srgbClr val="FFFF99"/>
                </a:solidFill>
              </a:rPr>
              <a:t/>
            </a:r>
            <a:br>
              <a:rPr lang="en-US" sz="2200" b="1" dirty="0" smtClean="0">
                <a:solidFill>
                  <a:srgbClr val="FFFF99"/>
                </a:solidFill>
              </a:rPr>
            </a:br>
            <a:endParaRPr lang="en-US" sz="22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1053099"/>
            <a:ext cx="4598737" cy="358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60" y="3886200"/>
            <a:ext cx="4419600" cy="3441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15962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610600" cy="9144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2012 Vehicle Classification Counts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endParaRPr 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304800" y="1905000"/>
            <a:ext cx="3960176" cy="447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Pie charts showing time-of day vehicle classification </a:t>
            </a:r>
            <a:endParaRPr lang="en-US" sz="2000" kern="0" dirty="0">
              <a:solidFill>
                <a:schemeClr val="tx1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Pop-up hourly vehicle classification values</a:t>
            </a:r>
            <a:endParaRPr lang="en-US" sz="2000" kern="0" dirty="0">
              <a:solidFill>
                <a:schemeClr val="tx1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Query of vehicle classification data </a:t>
            </a:r>
          </a:p>
          <a:p>
            <a:pPr lvl="1">
              <a:spcBef>
                <a:spcPct val="20000"/>
              </a:spcBef>
              <a:defRPr/>
            </a:pPr>
            <a:r>
              <a:rPr lang="en-US" sz="2000" i="1" kern="0" dirty="0" smtClean="0">
                <a:solidFill>
                  <a:schemeClr val="tx1"/>
                </a:solidFill>
                <a:latin typeface="Tahoma"/>
              </a:rPr>
              <a:t>    (coming soon)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File download of hourly 2012 state vehicle classification data with related network link </a:t>
            </a:r>
            <a:r>
              <a:rPr lang="en-US" sz="2000" i="1" kern="0" dirty="0" smtClean="0">
                <a:solidFill>
                  <a:schemeClr val="tx1"/>
                </a:solidFill>
                <a:latin typeface="Tahoma"/>
              </a:rPr>
              <a:t>(coming soon)</a:t>
            </a:r>
            <a:endParaRPr lang="en-US" sz="2000" i="1" kern="0" dirty="0">
              <a:solidFill>
                <a:schemeClr val="tx1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9550" y="1235636"/>
            <a:ext cx="794385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kern="0" dirty="0" smtClean="0">
                <a:solidFill>
                  <a:schemeClr val="tx1"/>
                </a:solidFill>
                <a:latin typeface="Tahoma"/>
              </a:rPr>
              <a:t>2012 Vehicle Classification related to network links</a:t>
            </a:r>
            <a:endParaRPr lang="en-US" kern="0" dirty="0">
              <a:solidFill>
                <a:schemeClr val="tx1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576" y="1905000"/>
            <a:ext cx="5336224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705474" y="457200"/>
            <a:ext cx="346900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New to the RTDC</a:t>
            </a:r>
            <a:r>
              <a:rPr lang="en-US" sz="1800" b="1" dirty="0" smtClean="0">
                <a:solidFill>
                  <a:srgbClr val="FFFF99"/>
                </a:solidFill>
              </a:rPr>
              <a:t/>
            </a:r>
            <a:br>
              <a:rPr lang="en-US" sz="1800" b="1" dirty="0" smtClean="0">
                <a:solidFill>
                  <a:srgbClr val="FFFF99"/>
                </a:solidFill>
              </a:rPr>
            </a:br>
            <a:endParaRPr lang="en-US" sz="1800" dirty="0" smtClean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02493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610600" cy="9144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Coming Soon – INRIX Data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endParaRPr 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22457" y="1676398"/>
            <a:ext cx="5410200" cy="3028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Aggregated Freeway and Arterial corridors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endParaRPr lang="en-US" sz="800" kern="0" dirty="0">
              <a:solidFill>
                <a:srgbClr val="FF0000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Speed Data aggregation</a:t>
            </a:r>
          </a:p>
          <a:p>
            <a:pPr marL="800100" lvl="1" indent="-34290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30 minute intervals non-holiday </a:t>
            </a:r>
            <a:r>
              <a:rPr lang="en-US" sz="2000" kern="0" dirty="0" err="1" smtClean="0">
                <a:solidFill>
                  <a:schemeClr val="tx1"/>
                </a:solidFill>
                <a:latin typeface="Tahoma"/>
              </a:rPr>
              <a:t>Tu</a:t>
            </a: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/We/</a:t>
            </a:r>
            <a:r>
              <a:rPr lang="en-US" sz="2000" kern="0" dirty="0" err="1" smtClean="0">
                <a:solidFill>
                  <a:schemeClr val="tx1"/>
                </a:solidFill>
                <a:latin typeface="Tahoma"/>
              </a:rPr>
              <a:t>Th</a:t>
            </a:r>
            <a:endParaRPr lang="en-US" sz="2000" kern="0" dirty="0" smtClean="0">
              <a:solidFill>
                <a:schemeClr val="tx1"/>
              </a:solidFill>
              <a:latin typeface="Tahoma"/>
            </a:endParaRPr>
          </a:p>
          <a:p>
            <a:pPr marL="800100" lvl="1" indent="-34290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60 </a:t>
            </a:r>
            <a:r>
              <a:rPr lang="en-US" sz="2000" kern="0" dirty="0">
                <a:solidFill>
                  <a:schemeClr val="tx1"/>
                </a:solidFill>
                <a:latin typeface="Tahoma"/>
              </a:rPr>
              <a:t>minute intervals </a:t>
            </a: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weekends</a:t>
            </a:r>
            <a:endParaRPr lang="en-US" sz="2000" kern="0" dirty="0">
              <a:solidFill>
                <a:schemeClr val="tx1"/>
              </a:solidFill>
              <a:latin typeface="Tahoma"/>
            </a:endParaRPr>
          </a:p>
          <a:p>
            <a:pPr marL="3086100" lvl="6" indent="-34290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By month </a:t>
            </a:r>
          </a:p>
          <a:p>
            <a:pPr lvl="2">
              <a:spcBef>
                <a:spcPct val="20000"/>
              </a:spcBef>
              <a:defRPr/>
            </a:pPr>
            <a:r>
              <a:rPr lang="en-US" sz="2000" kern="0" dirty="0" smtClean="0">
                <a:solidFill>
                  <a:schemeClr val="tx1"/>
                </a:solidFill>
                <a:latin typeface="Tahoma"/>
              </a:rPr>
              <a:t>	        	2010 -2012</a:t>
            </a:r>
            <a:endParaRPr lang="en-US" sz="2000" kern="0" dirty="0">
              <a:solidFill>
                <a:schemeClr val="tx1"/>
              </a:solidFill>
              <a:latin typeface="Tahom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914" y="1097136"/>
            <a:ext cx="868108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kern="0" dirty="0" smtClean="0">
                <a:solidFill>
                  <a:schemeClr val="tx1"/>
                </a:solidFill>
                <a:latin typeface="Tahoma"/>
              </a:rPr>
              <a:t>INRIX Speed Data – Aggregated temporally and spatially</a:t>
            </a:r>
            <a:endParaRPr lang="en-US" kern="0" dirty="0">
              <a:solidFill>
                <a:schemeClr val="tx1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5705474" y="457200"/>
            <a:ext cx="346900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New to the RTDC</a:t>
            </a:r>
            <a:r>
              <a:rPr lang="en-US" sz="1800" b="1" dirty="0" smtClean="0">
                <a:solidFill>
                  <a:srgbClr val="FFFF99"/>
                </a:solidFill>
              </a:rPr>
              <a:t/>
            </a:r>
            <a:br>
              <a:rPr lang="en-US" sz="1800" b="1" dirty="0" smtClean="0">
                <a:solidFill>
                  <a:srgbClr val="FFFF99"/>
                </a:solidFill>
              </a:rPr>
            </a:br>
            <a:endParaRPr lang="en-US" sz="1800" dirty="0" smtClean="0">
              <a:solidFill>
                <a:srgbClr val="FFFF99"/>
              </a:solidFill>
            </a:endParaRPr>
          </a:p>
        </p:txBody>
      </p:sp>
      <p:pic>
        <p:nvPicPr>
          <p:cNvPr id="2050" name="Picture 2" descr="C:\Users\mkile\Pictures\InrixFreewayAg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4" y="1630680"/>
            <a:ext cx="4654428" cy="4675871"/>
          </a:xfrm>
          <a:prstGeom prst="rect">
            <a:avLst/>
          </a:prstGeom>
          <a:noFill/>
          <a:ln>
            <a:solidFill>
              <a:srgbClr val="00009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kile\AppData\Local\Microsoft\Windows\Temporary Internet Files\Content.Outlook\S4267N2L\ArterialAggregationLeve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191000"/>
            <a:ext cx="3720620" cy="3005721"/>
          </a:xfrm>
          <a:prstGeom prst="rect">
            <a:avLst/>
          </a:prstGeom>
          <a:noFill/>
          <a:ln w="9525">
            <a:solidFill>
              <a:srgbClr val="000099">
                <a:alpha val="45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70946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62600" y="1046976"/>
            <a:ext cx="3505200" cy="52014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kern="0" dirty="0">
                <a:solidFill>
                  <a:srgbClr val="FFFFFF"/>
                </a:solidFill>
                <a:latin typeface="Tahoma"/>
              </a:rPr>
              <a:t>New &amp; existing transit ridership data joined to the </a:t>
            </a:r>
            <a:r>
              <a:rPr lang="en-US" kern="0" dirty="0" smtClean="0">
                <a:solidFill>
                  <a:srgbClr val="FFFFFF"/>
                </a:solidFill>
                <a:latin typeface="Tahoma"/>
              </a:rPr>
              <a:t>2013 </a:t>
            </a:r>
            <a:r>
              <a:rPr lang="en-US" kern="0" dirty="0">
                <a:solidFill>
                  <a:srgbClr val="FFFFFF"/>
                </a:solidFill>
                <a:latin typeface="Tahoma"/>
              </a:rPr>
              <a:t>year TPB regional transit network.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Average weekday ridership by month for FY13</a:t>
            </a: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New data fields for provider route name &amp; notes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Continuing to expand data collection, added Loudoun County Local Bus</a:t>
            </a: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"/>
          <a:stretch/>
        </p:blipFill>
        <p:spPr bwMode="auto">
          <a:xfrm>
            <a:off x="228600" y="922506"/>
            <a:ext cx="5257800" cy="58592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686800" cy="6096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Average Weekday Transit </a:t>
            </a:r>
            <a:r>
              <a:rPr lang="en-US" sz="3600" b="1" dirty="0">
                <a:solidFill>
                  <a:srgbClr val="FFFF99"/>
                </a:solidFill>
              </a:rPr>
              <a:t>R</a:t>
            </a:r>
            <a:r>
              <a:rPr lang="en-US" sz="3600" b="1" dirty="0" smtClean="0">
                <a:solidFill>
                  <a:srgbClr val="FFFF99"/>
                </a:solidFill>
              </a:rPr>
              <a:t>idership 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498080" y="718830"/>
            <a:ext cx="1645920" cy="424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Updated</a:t>
            </a:r>
            <a:r>
              <a:rPr lang="en-US" sz="1800" b="1" dirty="0" smtClean="0">
                <a:solidFill>
                  <a:srgbClr val="FFFF99"/>
                </a:solidFill>
              </a:rPr>
              <a:t/>
            </a:r>
            <a:br>
              <a:rPr lang="en-US" sz="1800" b="1" dirty="0" smtClean="0">
                <a:solidFill>
                  <a:srgbClr val="FFFF99"/>
                </a:solidFill>
              </a:rPr>
            </a:b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6218169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2400" y="2743200"/>
            <a:ext cx="391668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Layers displayed by data type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Vehicle Counts by Transportation Mode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HOV/SOV Counts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kern="0" dirty="0" smtClean="0">
                <a:solidFill>
                  <a:srgbClr val="FFFFFF"/>
                </a:solidFill>
                <a:latin typeface="Tahoma"/>
              </a:rPr>
              <a:t>Passenger Counts by Transportation Mode</a:t>
            </a:r>
          </a:p>
          <a:p>
            <a:pPr lvl="1">
              <a:spcBef>
                <a:spcPct val="20000"/>
              </a:spcBef>
              <a:defRPr/>
            </a:pPr>
            <a:endParaRPr lang="en-US" sz="2000" kern="0" dirty="0" smtClean="0">
              <a:solidFill>
                <a:srgbClr val="FFFFFF"/>
              </a:solidFill>
              <a:latin typeface="Tahom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dirty="0">
                <a:solidFill>
                  <a:schemeClr val="tx1"/>
                </a:solidFill>
              </a:rPr>
              <a:t>The CECC Data Layer </a:t>
            </a:r>
            <a:r>
              <a:rPr lang="en-US" sz="2000" dirty="0" smtClean="0">
                <a:solidFill>
                  <a:schemeClr val="tx1"/>
                </a:solidFill>
              </a:rPr>
              <a:t>tool </a:t>
            </a:r>
            <a:r>
              <a:rPr lang="en-US" sz="2000" dirty="0">
                <a:solidFill>
                  <a:schemeClr val="tx1"/>
                </a:solidFill>
              </a:rPr>
              <a:t>displays stations with bike counts, new and changed count stations, and Station Count reports.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2000" kern="0" dirty="0">
              <a:solidFill>
                <a:srgbClr val="FFFFFF"/>
              </a:solidFill>
              <a:latin typeface="Tahoma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l="44551" t="11070" r="7052" b="8974"/>
          <a:stretch/>
        </p:blipFill>
        <p:spPr bwMode="auto">
          <a:xfrm>
            <a:off x="4206240" y="1219200"/>
            <a:ext cx="4800600" cy="3489960"/>
          </a:xfrm>
          <a:prstGeom prst="rect">
            <a:avLst/>
          </a:prstGeom>
          <a:ln>
            <a:solidFill>
              <a:sysClr val="windowText" lastClr="0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7010400" y="3200400"/>
            <a:ext cx="1996440" cy="3283163"/>
            <a:chOff x="7010400" y="3363858"/>
            <a:chExt cx="1996440" cy="328316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3439" y="3363858"/>
              <a:ext cx="1873401" cy="308145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010400" y="6400800"/>
              <a:ext cx="137088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solidFill>
                    <a:schemeClr val="tx1"/>
                  </a:solidFill>
                </a:rPr>
                <a:t>Station Count Report</a:t>
              </a:r>
              <a:endParaRPr lang="en-US" sz="1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22626" y="3439256"/>
            <a:ext cx="991044" cy="1269904"/>
            <a:chOff x="2080260" y="4815297"/>
            <a:chExt cx="1364424" cy="1797603"/>
          </a:xfrm>
        </p:grpSpPr>
        <p:sp>
          <p:nvSpPr>
            <p:cNvPr id="3" name="TextBox 2"/>
            <p:cNvSpPr txBox="1"/>
            <p:nvPr/>
          </p:nvSpPr>
          <p:spPr>
            <a:xfrm>
              <a:off x="2080260" y="6404253"/>
              <a:ext cx="1364424" cy="208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solidFill>
                    <a:schemeClr val="tx1"/>
                  </a:solidFill>
                </a:rPr>
                <a:t>HOV &amp; SOV Comparison Chart</a:t>
              </a:r>
            </a:p>
          </p:txBody>
        </p:sp>
        <p:pic>
          <p:nvPicPr>
            <p:cNvPr id="9" name="Picture 8"/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0" t="2280" r="3006" b="1901"/>
            <a:stretch/>
          </p:blipFill>
          <p:spPr bwMode="auto">
            <a:xfrm>
              <a:off x="2165989" y="4815297"/>
              <a:ext cx="1200268" cy="1651282"/>
            </a:xfrm>
            <a:prstGeom prst="rect">
              <a:avLst/>
            </a:prstGeom>
            <a:ln>
              <a:solidFill>
                <a:schemeClr val="bg1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4542386" y="5040204"/>
            <a:ext cx="1336298" cy="1798879"/>
            <a:chOff x="434340" y="3996044"/>
            <a:chExt cx="1336298" cy="1798879"/>
          </a:xfrm>
        </p:grpSpPr>
        <p:pic>
          <p:nvPicPr>
            <p:cNvPr id="9221" name="Picture 5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/>
            <a:stretch/>
          </p:blipFill>
          <p:spPr bwMode="auto">
            <a:xfrm>
              <a:off x="510922" y="3996044"/>
              <a:ext cx="1259716" cy="1621519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434340" y="5586276"/>
              <a:ext cx="1314486" cy="208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1000" kern="0" dirty="0" smtClean="0">
                  <a:solidFill>
                    <a:srgbClr val="FFFFFF"/>
                  </a:solidFill>
                  <a:latin typeface="Tahoma"/>
                </a:rPr>
                <a:t>Data Layer Tool</a:t>
              </a:r>
              <a:endParaRPr lang="en-US" sz="1000" kern="0" dirty="0">
                <a:solidFill>
                  <a:srgbClr val="FFFFFF"/>
                </a:solidFill>
                <a:latin typeface="Tahoma"/>
              </a:endParaRPr>
            </a:p>
          </p:txBody>
        </p:sp>
      </p:grp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293035" y="426720"/>
            <a:ext cx="8393765" cy="41148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FFFF99"/>
                </a:solidFill>
              </a:rPr>
              <a:t>Central Employment Core Cordon Count</a:t>
            </a:r>
            <a:r>
              <a:rPr lang="en-US" sz="3600" b="1" dirty="0" smtClean="0">
                <a:solidFill>
                  <a:srgbClr val="FFFF99"/>
                </a:solidFill>
              </a:rPr>
              <a:t/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5303520" y="723900"/>
            <a:ext cx="38100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New to the RTDC</a:t>
            </a:r>
            <a:r>
              <a:rPr lang="en-US" sz="1800" b="1" dirty="0" smtClean="0">
                <a:solidFill>
                  <a:srgbClr val="FFFF99"/>
                </a:solidFill>
              </a:rPr>
              <a:t/>
            </a:r>
            <a:br>
              <a:rPr lang="en-US" sz="1800" b="1" dirty="0" smtClean="0">
                <a:solidFill>
                  <a:srgbClr val="FFFF99"/>
                </a:solidFill>
              </a:rPr>
            </a:br>
            <a:endParaRPr lang="en-US" sz="1800" dirty="0" smtClean="0"/>
          </a:p>
        </p:txBody>
      </p:sp>
      <p:sp>
        <p:nvSpPr>
          <p:cNvPr id="17" name="Rectangle 16"/>
          <p:cNvSpPr/>
          <p:nvPr/>
        </p:nvSpPr>
        <p:spPr>
          <a:xfrm>
            <a:off x="-685800" y="990600"/>
            <a:ext cx="4754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ctr">
              <a:spcBef>
                <a:spcPct val="20000"/>
              </a:spcBef>
              <a:defRPr/>
            </a:pPr>
            <a:r>
              <a:rPr lang="en-US" i="1" kern="0" dirty="0" smtClean="0">
                <a:solidFill>
                  <a:srgbClr val="FFFFFF"/>
                </a:solidFill>
                <a:latin typeface="Tahoma"/>
              </a:rPr>
              <a:t> CECC Station locations containing AM peak period data for years ‘93,’96, ‘99, ‘02, ‘06, and ‘13 </a:t>
            </a: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14" name="Right Arrow 13"/>
          <p:cNvSpPr/>
          <p:nvPr/>
        </p:nvSpPr>
        <p:spPr bwMode="auto">
          <a:xfrm rot="19406066">
            <a:off x="3652395" y="6066933"/>
            <a:ext cx="1107691" cy="219528"/>
          </a:xfrm>
          <a:prstGeom prst="rightArrow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rgbClr val="FF3300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8479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7175" y="304800"/>
            <a:ext cx="8915400" cy="5334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Metrorail Survey &amp; Other Data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837247"/>
            <a:ext cx="457200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2200" i="1" kern="0" dirty="0" smtClean="0">
                <a:solidFill>
                  <a:srgbClr val="FFFFFF"/>
                </a:solidFill>
                <a:latin typeface="Tahoma"/>
              </a:rPr>
              <a:t>Datasets were </a:t>
            </a:r>
            <a:r>
              <a:rPr lang="en-US" sz="2200" i="1" kern="0" dirty="0">
                <a:solidFill>
                  <a:srgbClr val="FFFFFF"/>
                </a:solidFill>
                <a:latin typeface="Tahoma"/>
              </a:rPr>
              <a:t>obtained from WMATA </a:t>
            </a:r>
            <a:r>
              <a:rPr lang="en-US" sz="2200" i="1" kern="0" dirty="0" smtClean="0">
                <a:solidFill>
                  <a:srgbClr val="FFFFFF"/>
                </a:solidFill>
                <a:latin typeface="Tahoma"/>
              </a:rPr>
              <a:t>to be used in the RTDC and are </a:t>
            </a:r>
            <a:r>
              <a:rPr lang="en-US" sz="2200" i="1" kern="0" dirty="0">
                <a:solidFill>
                  <a:srgbClr val="FFFFFF"/>
                </a:solidFill>
                <a:latin typeface="Tahoma"/>
              </a:rPr>
              <a:t>accessible through a custom Data Layer t</a:t>
            </a:r>
            <a:r>
              <a:rPr lang="en-US" sz="2200" i="1" kern="0" dirty="0" smtClean="0">
                <a:solidFill>
                  <a:srgbClr val="FFFFFF"/>
                </a:solidFill>
                <a:latin typeface="Tahoma"/>
              </a:rPr>
              <a:t>ool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Average weekday passenger </a:t>
            </a:r>
            <a:r>
              <a:rPr lang="en-US" sz="2200" kern="0" dirty="0" err="1" smtClean="0">
                <a:solidFill>
                  <a:srgbClr val="FFFFFF"/>
                </a:solidFill>
                <a:latin typeface="Tahoma"/>
              </a:rPr>
              <a:t>boardings</a:t>
            </a: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 </a:t>
            </a:r>
            <a:r>
              <a:rPr lang="en-US" sz="2200" kern="0" dirty="0">
                <a:solidFill>
                  <a:srgbClr val="FFFFFF"/>
                </a:solidFill>
                <a:latin typeface="Tahoma"/>
              </a:rPr>
              <a:t>by y</a:t>
            </a: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ear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Station Amenities- 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Parking spaces, bike rack spaces, and bike locker spaces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2012 Metrorail Passenger </a:t>
            </a:r>
          </a:p>
          <a:p>
            <a:pPr>
              <a:spcBef>
                <a:spcPct val="20000"/>
              </a:spcBef>
              <a:defRPr/>
            </a:pPr>
            <a:r>
              <a:rPr lang="en-US" sz="2200" kern="0" dirty="0">
                <a:solidFill>
                  <a:srgbClr val="FFFFFF"/>
                </a:solidFill>
                <a:latin typeface="Tahoma"/>
              </a:rPr>
              <a:t> </a:t>
            </a:r>
            <a:r>
              <a:rPr lang="en-US" sz="2200" kern="0" dirty="0" smtClean="0">
                <a:solidFill>
                  <a:srgbClr val="FFFFFF"/>
                </a:solidFill>
                <a:latin typeface="Tahoma"/>
              </a:rPr>
              <a:t>   Survey Weekday Results </a:t>
            </a:r>
          </a:p>
          <a:p>
            <a:pPr marL="800100" lvl="1" indent="-342900">
              <a:spcBef>
                <a:spcPct val="20000"/>
              </a:spcBef>
              <a:buFont typeface="Tahoma" pitchFamily="34" charset="0"/>
              <a:buChar char="‒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Household income, race, </a:t>
            </a:r>
          </a:p>
          <a:p>
            <a:pPr lvl="1">
              <a:spcBef>
                <a:spcPct val="20000"/>
              </a:spcBef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     mode of access, trip </a:t>
            </a:r>
          </a:p>
          <a:p>
            <a:pPr lvl="1">
              <a:spcBef>
                <a:spcPct val="20000"/>
              </a:spcBef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     purpose, origination and </a:t>
            </a:r>
          </a:p>
          <a:p>
            <a:pPr lvl="1">
              <a:spcBef>
                <a:spcPct val="20000"/>
              </a:spcBef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     destination stations</a:t>
            </a:r>
          </a:p>
          <a:p>
            <a:pPr marL="800100" lvl="1" indent="-342900">
              <a:spcBef>
                <a:spcPct val="20000"/>
              </a:spcBef>
              <a:buFont typeface="Tahoma" pitchFamily="34" charset="0"/>
              <a:buChar char="‒"/>
              <a:defRPr/>
            </a:pP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Summary report </a:t>
            </a:r>
          </a:p>
          <a:p>
            <a:pPr lvl="1">
              <a:spcBef>
                <a:spcPct val="20000"/>
              </a:spcBef>
              <a:defRPr/>
            </a:pPr>
            <a:r>
              <a:rPr lang="en-US" sz="1800" kern="0" dirty="0">
                <a:solidFill>
                  <a:srgbClr val="FFFFFF"/>
                </a:solidFill>
                <a:latin typeface="Tahoma"/>
              </a:rPr>
              <a:t> </a:t>
            </a:r>
            <a:r>
              <a:rPr lang="en-US" sz="1800" kern="0" dirty="0" smtClean="0">
                <a:solidFill>
                  <a:srgbClr val="FFFFFF"/>
                </a:solidFill>
                <a:latin typeface="Tahoma"/>
              </a:rPr>
              <a:t>    for each station (PDF)</a:t>
            </a:r>
            <a:endParaRPr lang="en-US" sz="2000" kern="0" dirty="0">
              <a:solidFill>
                <a:srgbClr val="FFFFFF"/>
              </a:solidFill>
              <a:latin typeface="Tahoma"/>
            </a:endParaRPr>
          </a:p>
          <a:p>
            <a:pPr marL="742950" lvl="1" indent="-285750">
              <a:spcBef>
                <a:spcPct val="20000"/>
              </a:spcBef>
              <a:defRPr/>
            </a:pPr>
            <a:endParaRPr lang="en-US" kern="0" dirty="0">
              <a:solidFill>
                <a:srgbClr val="FFFFFF"/>
              </a:solidFill>
              <a:latin typeface="Tahoma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236" y="3455346"/>
            <a:ext cx="4982947" cy="33264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5" y="2286000"/>
            <a:ext cx="1609725" cy="19298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915" y="998101"/>
            <a:ext cx="2643885" cy="3421499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019800" y="685800"/>
            <a:ext cx="38100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en-US" sz="1800" b="1" i="1" dirty="0" smtClean="0">
                <a:solidFill>
                  <a:srgbClr val="FFFF99"/>
                </a:solidFill>
              </a:rPr>
              <a:t>New to the RTDC</a:t>
            </a:r>
            <a:r>
              <a:rPr lang="en-US" sz="1800" b="1" dirty="0" smtClean="0">
                <a:solidFill>
                  <a:srgbClr val="FFFF99"/>
                </a:solidFill>
              </a:rPr>
              <a:t/>
            </a:r>
            <a:br>
              <a:rPr lang="en-US" sz="1800" b="1" dirty="0" smtClean="0">
                <a:solidFill>
                  <a:srgbClr val="FFFF99"/>
                </a:solidFill>
              </a:rPr>
            </a:b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2973787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-30480" y="2286000"/>
            <a:ext cx="9144000" cy="8382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Demonstration</a:t>
            </a:r>
            <a:endParaRPr lang="en-US" sz="4000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2133600"/>
            <a:ext cx="7315200" cy="1447800"/>
          </a:xfrm>
        </p:spPr>
        <p:txBody>
          <a:bodyPr/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endParaRPr lang="en-US" sz="2400" dirty="0" smtClean="0">
              <a:hlinkClick r:id="rId3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</a:pPr>
            <a:endParaRPr lang="en-US" sz="2200" dirty="0" smtClean="0">
              <a:hlinkClick r:id="rId3"/>
            </a:endParaRPr>
          </a:p>
        </p:txBody>
      </p:sp>
      <p:sp>
        <p:nvSpPr>
          <p:cNvPr id="2" name="Rectangle 1">
            <a:hlinkClick r:id="rId4"/>
          </p:cNvPr>
          <p:cNvSpPr/>
          <p:nvPr/>
        </p:nvSpPr>
        <p:spPr>
          <a:xfrm>
            <a:off x="609600" y="4419600"/>
            <a:ext cx="7620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u="sng" kern="0" dirty="0" smtClean="0">
                <a:solidFill>
                  <a:srgbClr val="00FFFF"/>
                </a:solidFill>
                <a:hlinkClick r:id="rId4"/>
              </a:rPr>
              <a:t>https://gis.mwcog.org/webmaps/RTDC</a:t>
            </a:r>
            <a:endParaRPr lang="en-US" b="1" u="sng" kern="0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9144000" cy="63246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2800" dirty="0" smtClean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600" dirty="0" smtClean="0"/>
              <a:t>Shorter term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Inclusion of ‘coming soon’ data layers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Aggregated INRIX speed data</a:t>
            </a:r>
          </a:p>
          <a:p>
            <a:pPr lvl="2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/>
              <a:t>Classification counts </a:t>
            </a:r>
            <a:r>
              <a:rPr lang="en-US" sz="2200" dirty="0" smtClean="0"/>
              <a:t>– Query &amp; data </a:t>
            </a:r>
            <a:r>
              <a:rPr lang="en-US" sz="2200" dirty="0" smtClean="0"/>
              <a:t>download</a:t>
            </a:r>
            <a:endParaRPr lang="en-US" sz="22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RTDC efforts will go into ‘maintenance mode’ to address any data inconsistencies, application bugs, etc.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Acquire additional bicycle data </a:t>
            </a:r>
            <a:r>
              <a:rPr lang="en-US" sz="2200" dirty="0" smtClean="0"/>
              <a:t>layers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Integrate user suggestions </a:t>
            </a:r>
            <a:endParaRPr lang="en-US" sz="22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endParaRPr lang="en-US" sz="2400" dirty="0" smtClean="0"/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600" dirty="0" smtClean="0"/>
              <a:t>Longer term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Data: additional datasets- what can we add to the RTDC?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Data: update </a:t>
            </a:r>
            <a:r>
              <a:rPr lang="en-US" sz="2200" dirty="0" smtClean="0"/>
              <a:t>RTDC layers on an ‘as-available’ basis</a:t>
            </a:r>
            <a:endParaRPr lang="en-US" sz="2200" dirty="0" smtClean="0"/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Application: additional ways to access / view data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r>
              <a:rPr lang="en-US" sz="2200" dirty="0" smtClean="0"/>
              <a:t>Application: ArcGIS Online maps of RTDC datasets</a:t>
            </a: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2400" dirty="0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None/>
            </a:pPr>
            <a:r>
              <a:rPr lang="en-US" sz="2400" b="1" i="1" dirty="0" smtClean="0">
                <a:solidFill>
                  <a:schemeClr val="tx2"/>
                </a:solidFill>
              </a:rPr>
              <a:t>Your </a:t>
            </a:r>
            <a:r>
              <a:rPr lang="en-US" sz="2400" b="1" i="1" dirty="0" smtClean="0">
                <a:solidFill>
                  <a:schemeClr val="tx2"/>
                </a:solidFill>
              </a:rPr>
              <a:t>suggestions for data &amp; application enhancements are appreciated &amp; encouraged!</a:t>
            </a:r>
            <a:endParaRPr lang="en-US" sz="2400" b="1" i="1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en-US" sz="2200" dirty="0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609600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FF99"/>
                </a:solidFill>
              </a:rPr>
              <a:t>Looking ahead</a:t>
            </a:r>
            <a:br>
              <a:rPr lang="en-US" sz="3600" b="1" dirty="0" smtClean="0">
                <a:solidFill>
                  <a:srgbClr val="FFFF99"/>
                </a:solidFill>
              </a:rPr>
            </a:br>
            <a:endParaRPr lang="en-US" sz="3600" b="1" dirty="0" smtClean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838200"/>
          </a:xfrm>
        </p:spPr>
        <p:txBody>
          <a:bodyPr/>
          <a:lstStyle/>
          <a:p>
            <a:r>
              <a:rPr lang="en-US" sz="3600" b="1" smtClean="0">
                <a:solidFill>
                  <a:srgbClr val="FFFF99"/>
                </a:solidFill>
              </a:rPr>
              <a:t>The RTDC team</a:t>
            </a:r>
            <a:endParaRPr lang="en-US" sz="40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315200" cy="2590800"/>
          </a:xfrm>
        </p:spPr>
        <p:txBody>
          <a:bodyPr/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dirty="0" smtClean="0"/>
              <a:t>John Kent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dirty="0" smtClean="0"/>
              <a:t>Martha Kile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dirty="0" smtClean="0"/>
              <a:t>Nicole McCall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dirty="0" smtClean="0"/>
              <a:t>Jessica Mirr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dirty="0" smtClean="0"/>
              <a:t>Charlene Howard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2400" dirty="0" smtClean="0"/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2400" dirty="0" smtClean="0"/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2400" dirty="0" smtClean="0"/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</a:pPr>
            <a:endParaRPr lang="en-US" sz="2400" dirty="0" smtClean="0"/>
          </a:p>
          <a:p>
            <a:pPr algn="ctr">
              <a:lnSpc>
                <a:spcPct val="80000"/>
              </a:lnSpc>
              <a:spcBef>
                <a:spcPct val="0"/>
              </a:spcBef>
            </a:pPr>
            <a:endParaRPr lang="en-US" sz="2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/>
          <a:lstStyle/>
          <a:p>
            <a:r>
              <a:rPr lang="en-US" sz="2800" b="1" smtClean="0">
                <a:solidFill>
                  <a:srgbClr val="FFFF99"/>
                </a:solidFill>
              </a:rPr>
              <a:t>For more questions, please contact</a:t>
            </a:r>
            <a:endParaRPr lang="en-US" sz="32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362200"/>
            <a:ext cx="8077200" cy="20574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2400" smtClean="0"/>
              <a:t>				</a:t>
            </a:r>
            <a:endParaRPr lang="en-US" sz="1600" b="1" smtClean="0"/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1800" smtClean="0"/>
              <a:t>Charlene Howard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1800" smtClean="0"/>
              <a:t>Principal GIS Analyst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1800" smtClean="0"/>
              <a:t>202/ 962.3384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r>
              <a:rPr lang="en-US" sz="1800" b="1" u="sng" smtClean="0">
                <a:solidFill>
                  <a:srgbClr val="FFFF99"/>
                </a:solidFill>
              </a:rPr>
              <a:t>charlene@mwcog.org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1400" u="sng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1400" u="sng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25000"/>
              </a:spcAft>
              <a:buFontTx/>
              <a:buNone/>
            </a:pPr>
            <a:endParaRPr lang="en-US" sz="1200" smtClean="0"/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en-US" sz="2200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" y="50292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u="sng" kern="0" dirty="0" smtClean="0">
                <a:solidFill>
                  <a:srgbClr val="FFFF99"/>
                </a:solidFill>
                <a:latin typeface="+mj-lt"/>
                <a:ea typeface="+mj-ea"/>
                <a:cs typeface="+mj-cs"/>
              </a:rPr>
              <a:t>https://</a:t>
            </a:r>
            <a:r>
              <a:rPr lang="en-US" sz="2800" b="1" u="sng" kern="0" dirty="0">
                <a:solidFill>
                  <a:srgbClr val="FFFF99"/>
                </a:solidFill>
                <a:latin typeface="+mj-lt"/>
                <a:ea typeface="+mj-ea"/>
                <a:cs typeface="+mj-cs"/>
              </a:rPr>
              <a:t>gis.mwcog.org/webmaps/rtdc</a:t>
            </a:r>
          </a:p>
          <a:p>
            <a:pPr algn="ctr">
              <a:defRPr/>
            </a:pPr>
            <a:endParaRPr lang="en-US" sz="32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Custom 2">
      <a:dk1>
        <a:srgbClr val="333333"/>
      </a:dk1>
      <a:lt1>
        <a:srgbClr val="FFFFFF"/>
      </a:lt1>
      <a:dk2>
        <a:srgbClr val="000000"/>
      </a:dk2>
      <a:lt2>
        <a:srgbClr val="FFFF00"/>
      </a:lt2>
      <a:accent1>
        <a:srgbClr val="DDDDDD"/>
      </a:accent1>
      <a:accent2>
        <a:srgbClr val="808080"/>
      </a:accent2>
      <a:accent3>
        <a:srgbClr val="AAAAAA"/>
      </a:accent3>
      <a:accent4>
        <a:srgbClr val="DADADA"/>
      </a:accent4>
      <a:accent5>
        <a:srgbClr val="EBEBEB"/>
      </a:accent5>
      <a:accent6>
        <a:srgbClr val="737373"/>
      </a:accent6>
      <a:hlink>
        <a:srgbClr val="FFFF9D"/>
      </a:hlink>
      <a:folHlink>
        <a:srgbClr val="EAEAEA"/>
      </a:folHlink>
    </a:clrScheme>
    <a:fontScheme name="Blank Presentatio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333333"/>
      </a:dk1>
      <a:lt1>
        <a:srgbClr val="FFFFFF"/>
      </a:lt1>
      <a:dk2>
        <a:srgbClr val="000000"/>
      </a:dk2>
      <a:lt2>
        <a:srgbClr val="FFFF00"/>
      </a:lt2>
      <a:accent1>
        <a:srgbClr val="DDDDDD"/>
      </a:accent1>
      <a:accent2>
        <a:srgbClr val="808080"/>
      </a:accent2>
      <a:accent3>
        <a:srgbClr val="AAAAAA"/>
      </a:accent3>
      <a:accent4>
        <a:srgbClr val="DADADA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Blank Presentatio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ank Presentation">
  <a:themeElements>
    <a:clrScheme name="">
      <a:dk1>
        <a:srgbClr val="333333"/>
      </a:dk1>
      <a:lt1>
        <a:srgbClr val="FFFFFF"/>
      </a:lt1>
      <a:dk2>
        <a:srgbClr val="000000"/>
      </a:dk2>
      <a:lt2>
        <a:srgbClr val="FFFF00"/>
      </a:lt2>
      <a:accent1>
        <a:srgbClr val="DDDDDD"/>
      </a:accent1>
      <a:accent2>
        <a:srgbClr val="808080"/>
      </a:accent2>
      <a:accent3>
        <a:srgbClr val="AAAAAA"/>
      </a:accent3>
      <a:accent4>
        <a:srgbClr val="DADADA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Blank Presentatio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16565</TotalTime>
  <Words>1089</Words>
  <Application>Microsoft Office PowerPoint</Application>
  <PresentationFormat>On-screen Show (4:3)</PresentationFormat>
  <Paragraphs>223</Paragraphs>
  <Slides>17</Slides>
  <Notes>17</Notes>
  <HiddenSlides>1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Blank Presentation</vt:lpstr>
      <vt:lpstr>1_Blank Presentation</vt:lpstr>
      <vt:lpstr>2_Blank Presentation</vt:lpstr>
      <vt:lpstr>PowerPoint Presentation</vt:lpstr>
      <vt:lpstr>Presentation outline </vt:lpstr>
      <vt:lpstr>What is the RTDC? </vt:lpstr>
      <vt:lpstr>What is the RTDC? continued </vt:lpstr>
      <vt:lpstr>Main components of the RTDC </vt:lpstr>
      <vt:lpstr>Data enhancements to the RTDC </vt:lpstr>
      <vt:lpstr>Recent functional enhancements </vt:lpstr>
      <vt:lpstr>Annualized &amp; Hourly Traffic Volumes </vt:lpstr>
      <vt:lpstr>2012 Vehicle Classification Counts </vt:lpstr>
      <vt:lpstr>Coming Soon – INRIX Data </vt:lpstr>
      <vt:lpstr>Average Weekday Transit Ridership  </vt:lpstr>
      <vt:lpstr>Central Employment Core Cordon Count </vt:lpstr>
      <vt:lpstr>Metrorail Survey &amp; Other Data </vt:lpstr>
      <vt:lpstr>Demonstration</vt:lpstr>
      <vt:lpstr>Looking ahead </vt:lpstr>
      <vt:lpstr>The RTDC team</vt:lpstr>
      <vt:lpstr>For more questions, please contact</vt:lpstr>
    </vt:vector>
  </TitlesOfParts>
  <Company>MWCOG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Andrew Meese</dc:creator>
  <cp:lastModifiedBy>choward</cp:lastModifiedBy>
  <cp:revision>1068</cp:revision>
  <cp:lastPrinted>2002-06-03T21:14:49Z</cp:lastPrinted>
  <dcterms:created xsi:type="dcterms:W3CDTF">2000-05-30T17:55:35Z</dcterms:created>
  <dcterms:modified xsi:type="dcterms:W3CDTF">2014-07-08T12:19:16Z</dcterms:modified>
</cp:coreProperties>
</file>