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4" r:id="rId2"/>
    <p:sldId id="257" r:id="rId3"/>
    <p:sldId id="265" r:id="rId4"/>
    <p:sldId id="293" r:id="rId5"/>
    <p:sldId id="286" r:id="rId6"/>
    <p:sldId id="288" r:id="rId7"/>
    <p:sldId id="284" r:id="rId8"/>
    <p:sldId id="260" r:id="rId9"/>
    <p:sldId id="289" r:id="rId10"/>
    <p:sldId id="292" r:id="rId11"/>
    <p:sldId id="277" r:id="rId12"/>
    <p:sldId id="291" r:id="rId13"/>
    <p:sldId id="290" r:id="rId14"/>
    <p:sldId id="269" r:id="rId15"/>
    <p:sldId id="278" r:id="rId16"/>
    <p:sldId id="268" r:id="rId17"/>
    <p:sldId id="276" r:id="rId18"/>
    <p:sldId id="270" r:id="rId19"/>
    <p:sldId id="271" r:id="rId20"/>
    <p:sldId id="272" r:id="rId21"/>
    <p:sldId id="273" r:id="rId22"/>
    <p:sldId id="279" r:id="rId23"/>
    <p:sldId id="280" r:id="rId24"/>
    <p:sldId id="282" r:id="rId25"/>
    <p:sldId id="281"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8D51"/>
    <a:srgbClr val="94B47A"/>
    <a:srgbClr val="B0C79D"/>
    <a:srgbClr val="6A8A50"/>
    <a:srgbClr val="7A9E5C"/>
    <a:srgbClr val="DAD4C4"/>
    <a:srgbClr val="A7C3B3"/>
    <a:srgbClr val="D3A085"/>
    <a:srgbClr val="C86328"/>
    <a:srgbClr val="A017D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5238" autoAdjust="0"/>
  </p:normalViewPr>
  <p:slideViewPr>
    <p:cSldViewPr>
      <p:cViewPr varScale="1">
        <p:scale>
          <a:sx n="97" d="100"/>
          <a:sy n="97" d="100"/>
        </p:scale>
        <p:origin x="-30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AF72E5E-9A60-4BBE-88E5-C78EAFA0833F}" type="datetimeFigureOut">
              <a:rPr lang="en-US" smtClean="0"/>
              <a:pPr/>
              <a:t>12/19/2012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8B74498-CBEF-42DD-825D-6EF87D2B2DC4}"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21BCB1-7898-4086-BE63-0E9082DAC306}" type="datetime1">
              <a:rPr lang="en-US" smtClean="0"/>
              <a:pPr/>
              <a:t>12/19/2012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1A2DF-2F3A-4D0D-8DC8-8785D5090C5E}" type="datetime1">
              <a:rPr lang="en-US" smtClean="0"/>
              <a:pPr/>
              <a:t>12/19/2012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AC3534-0218-40AA-92D9-99746F6194A9}" type="datetime1">
              <a:rPr lang="en-US" smtClean="0"/>
              <a:pPr/>
              <a:t>12/19/2012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271FCC-F4FB-4127-8252-73398ACB1770}" type="datetime1">
              <a:rPr lang="en-US" smtClean="0"/>
              <a:pPr/>
              <a:t>12/19/2012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FC94B1-DF61-4B20-B9E9-53297613F388}" type="datetime1">
              <a:rPr lang="en-US" smtClean="0"/>
              <a:pPr/>
              <a:t>12/19/2012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D218DF-F5A0-4125-9DB9-26A4FC07A4D0}" type="datetime1">
              <a:rPr lang="en-US" smtClean="0"/>
              <a:pPr/>
              <a:t>12/19/2012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8AE0C-9286-4621-BCAC-B72B4B909F17}" type="datetime1">
              <a:rPr lang="en-US" smtClean="0"/>
              <a:pPr/>
              <a:t>12/19/2012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099793-7855-4967-9388-211FB0B1C732}" type="datetime1">
              <a:rPr lang="en-US" smtClean="0"/>
              <a:pPr/>
              <a:t>12/19/2012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DA4FFE-2CF3-483F-8DC0-88D7E1ADDCD1}" type="datetime1">
              <a:rPr lang="en-US" smtClean="0"/>
              <a:pPr/>
              <a:t>12/19/2012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FE0AE5-F4FF-4CAE-8CAC-B1D7700BF52D}" type="datetime1">
              <a:rPr lang="en-US" smtClean="0"/>
              <a:pPr/>
              <a:t>12/19/2012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6303DB-0D9D-41AB-8DAC-E2F36E0C3631}" type="datetime1">
              <a:rPr lang="en-US" smtClean="0"/>
              <a:pPr/>
              <a:t>12/19/2012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C4FC1F-EE28-4AC6-9990-9B058B0A1983}" type="datetime1">
              <a:rPr lang="en-US" smtClean="0"/>
              <a:pPr/>
              <a:t>12/19/2012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0DA64D-59A4-4746-BDE5-0461E5BAFCB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3276600" cy="14478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638800" y="152400"/>
            <a:ext cx="3352800" cy="3124200"/>
          </a:xfrm>
          <a:prstGeom prst="rect">
            <a:avLst/>
          </a:prstGeom>
          <a:solidFill>
            <a:srgbClr val="424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7" name="Picture 3"/>
          <p:cNvPicPr>
            <a:picLocks noChangeAspect="1" noChangeArrowheads="1"/>
          </p:cNvPicPr>
          <p:nvPr/>
        </p:nvPicPr>
        <p:blipFill>
          <a:blip r:embed="rId3" cstate="screen"/>
          <a:srcRect/>
          <a:stretch>
            <a:fillRect/>
          </a:stretch>
        </p:blipFill>
        <p:spPr bwMode="auto">
          <a:xfrm>
            <a:off x="3505200" y="152400"/>
            <a:ext cx="2057400" cy="1447800"/>
          </a:xfrm>
          <a:prstGeom prst="rect">
            <a:avLst/>
          </a:prstGeom>
          <a:noFill/>
          <a:ln w="9525">
            <a:noFill/>
            <a:miter lim="800000"/>
            <a:headEnd/>
            <a:tailEnd/>
          </a:ln>
        </p:spPr>
      </p:pic>
      <p:pic>
        <p:nvPicPr>
          <p:cNvPr id="1028" name="Picture 4"/>
          <p:cNvPicPr>
            <a:picLocks noChangeAspect="1" noChangeArrowheads="1"/>
          </p:cNvPicPr>
          <p:nvPr/>
        </p:nvPicPr>
        <p:blipFill>
          <a:blip r:embed="rId4" cstate="screen"/>
          <a:srcRect/>
          <a:stretch>
            <a:fillRect/>
          </a:stretch>
        </p:blipFill>
        <p:spPr bwMode="auto">
          <a:xfrm>
            <a:off x="152400" y="5257800"/>
            <a:ext cx="2276475" cy="1447800"/>
          </a:xfrm>
          <a:prstGeom prst="rect">
            <a:avLst/>
          </a:prstGeom>
          <a:noFill/>
          <a:ln w="9525">
            <a:noFill/>
            <a:miter lim="800000"/>
            <a:headEnd/>
            <a:tailEnd/>
          </a:ln>
        </p:spPr>
      </p:pic>
      <p:pic>
        <p:nvPicPr>
          <p:cNvPr id="1029" name="Picture 5"/>
          <p:cNvPicPr>
            <a:picLocks noChangeAspect="1" noChangeArrowheads="1"/>
          </p:cNvPicPr>
          <p:nvPr/>
        </p:nvPicPr>
        <p:blipFill>
          <a:blip r:embed="rId5" cstate="screen"/>
          <a:srcRect/>
          <a:stretch>
            <a:fillRect/>
          </a:stretch>
        </p:blipFill>
        <p:spPr bwMode="auto">
          <a:xfrm>
            <a:off x="5638800" y="3352800"/>
            <a:ext cx="3352800" cy="1828800"/>
          </a:xfrm>
          <a:prstGeom prst="rect">
            <a:avLst/>
          </a:prstGeom>
          <a:noFill/>
          <a:ln w="9525">
            <a:noFill/>
            <a:miter lim="800000"/>
            <a:headEnd/>
            <a:tailEnd/>
          </a:ln>
        </p:spPr>
      </p:pic>
      <p:sp>
        <p:nvSpPr>
          <p:cNvPr id="12" name="Rectangle 11"/>
          <p:cNvSpPr/>
          <p:nvPr/>
        </p:nvSpPr>
        <p:spPr>
          <a:xfrm>
            <a:off x="2514600" y="5257800"/>
            <a:ext cx="6477000" cy="1447800"/>
          </a:xfrm>
          <a:prstGeom prst="rect">
            <a:avLst/>
          </a:prstGeom>
          <a:solidFill>
            <a:srgbClr val="DDB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6" cstate="screen"/>
          <a:srcRect/>
          <a:stretch>
            <a:fillRect/>
          </a:stretch>
        </p:blipFill>
        <p:spPr bwMode="auto">
          <a:xfrm>
            <a:off x="228600" y="1676400"/>
            <a:ext cx="5334000" cy="1981380"/>
          </a:xfrm>
          <a:prstGeom prst="rect">
            <a:avLst/>
          </a:prstGeom>
          <a:noFill/>
          <a:ln w="9525">
            <a:noFill/>
            <a:miter lim="800000"/>
            <a:headEnd/>
            <a:tailEnd/>
          </a:ln>
        </p:spPr>
      </p:pic>
      <p:sp>
        <p:nvSpPr>
          <p:cNvPr id="7" name="Rectangle 6"/>
          <p:cNvSpPr/>
          <p:nvPr/>
        </p:nvSpPr>
        <p:spPr>
          <a:xfrm>
            <a:off x="152400" y="3352800"/>
            <a:ext cx="5410200" cy="18288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ubtitle 2"/>
          <p:cNvSpPr txBox="1">
            <a:spLocks/>
          </p:cNvSpPr>
          <p:nvPr/>
        </p:nvSpPr>
        <p:spPr>
          <a:xfrm>
            <a:off x="152400" y="4114800"/>
            <a:ext cx="64008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1" i="0" u="none" strike="noStrike" kern="1200" cap="none" spc="0" normalizeH="0" baseline="0" noProof="0" dirty="0" smtClean="0">
                <a:ln>
                  <a:noFill/>
                </a:ln>
                <a:solidFill>
                  <a:schemeClr val="bg1"/>
                </a:solidFill>
                <a:effectLst/>
                <a:uLnTx/>
                <a:uFillTx/>
                <a:latin typeface="MetaBookLF-Roman" pitchFamily="34" charset="0"/>
              </a:rPr>
              <a:t>Performance Analysis</a:t>
            </a:r>
            <a:endParaRPr kumimoji="0" lang="en-US" sz="2400" b="1" i="0" u="none" strike="noStrike" kern="1200" cap="none" spc="0" normalizeH="0" baseline="0" noProof="0" dirty="0">
              <a:ln>
                <a:noFill/>
              </a:ln>
              <a:solidFill>
                <a:schemeClr val="bg1"/>
              </a:solidFill>
              <a:effectLst/>
              <a:uLnTx/>
              <a:uFillTx/>
              <a:latin typeface="MetaBookLF-Roman" pitchFamily="34" charset="0"/>
            </a:endParaRPr>
          </a:p>
        </p:txBody>
      </p:sp>
      <p:sp>
        <p:nvSpPr>
          <p:cNvPr id="14" name="Subtitle 2"/>
          <p:cNvSpPr txBox="1">
            <a:spLocks/>
          </p:cNvSpPr>
          <p:nvPr/>
        </p:nvSpPr>
        <p:spPr>
          <a:xfrm>
            <a:off x="2438400" y="5943600"/>
            <a:ext cx="6553200" cy="685800"/>
          </a:xfrm>
          <a:prstGeom prst="rect">
            <a:avLst/>
          </a:prstGeom>
        </p:spPr>
        <p:txBody>
          <a:bodyPr vert="horz" lIns="91440" tIns="45720" rIns="91440" bIns="45720" rtlCol="0">
            <a:noAutofit/>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en-US" sz="1700" spc="-80" dirty="0" smtClean="0">
                <a:solidFill>
                  <a:schemeClr val="tx1">
                    <a:lumMod val="85000"/>
                    <a:lumOff val="15000"/>
                  </a:schemeClr>
                </a:solidFill>
                <a:latin typeface="MetaBookLF-Roman" pitchFamily="34" charset="0"/>
              </a:rPr>
              <a:t>Presentation to the</a:t>
            </a:r>
          </a:p>
          <a:p>
            <a:pPr algn="r">
              <a:spcBef>
                <a:spcPct val="20000"/>
              </a:spcBef>
              <a:defRPr/>
            </a:pPr>
            <a:r>
              <a:rPr lang="en-US" sz="1600" b="1" spc="-50" dirty="0" smtClean="0">
                <a:solidFill>
                  <a:schemeClr val="tx1">
                    <a:lumMod val="85000"/>
                    <a:lumOff val="15000"/>
                  </a:schemeClr>
                </a:solidFill>
                <a:latin typeface="MetaBookLF-Roman" pitchFamily="34" charset="0"/>
              </a:rPr>
              <a:t>National Capital Region Transportation Planning Board (NCR-TPB)</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600" b="1" i="0" u="none" strike="noStrike" cap="none" spc="-50" normalizeH="0" noProof="0" dirty="0" smtClean="0">
              <a:ln>
                <a:noFill/>
              </a:ln>
              <a:solidFill>
                <a:schemeClr val="tx1">
                  <a:lumMod val="85000"/>
                  <a:lumOff val="15000"/>
                </a:schemeClr>
              </a:solidFill>
              <a:effectLst/>
              <a:uLnTx/>
              <a:uFillTx/>
              <a:latin typeface="MetaBookLF-Roman" pitchFamily="34" charset="0"/>
            </a:endParaRPr>
          </a:p>
        </p:txBody>
      </p:sp>
      <p:sp>
        <p:nvSpPr>
          <p:cNvPr id="15" name="Subtitle 2"/>
          <p:cNvSpPr txBox="1">
            <a:spLocks/>
          </p:cNvSpPr>
          <p:nvPr/>
        </p:nvSpPr>
        <p:spPr>
          <a:xfrm>
            <a:off x="152400" y="4495800"/>
            <a:ext cx="6400800" cy="685800"/>
          </a:xfrm>
          <a:prstGeom prst="rect">
            <a:avLst/>
          </a:prstGeom>
        </p:spPr>
        <p:txBody>
          <a:bodyPr vert="horz" lIns="91440" tIns="45720" rIns="91440" bIns="45720" rtlCol="0">
            <a:normAutofit lnSpcReduction="100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2000" dirty="0" smtClean="0">
                <a:solidFill>
                  <a:schemeClr val="bg1"/>
                </a:solidFill>
                <a:latin typeface="MetaBook-Roman" pitchFamily="34" charset="0"/>
              </a:rPr>
              <a:t>December </a:t>
            </a:r>
            <a:r>
              <a:rPr lang="en-US" sz="2000" dirty="0" smtClean="0">
                <a:solidFill>
                  <a:schemeClr val="bg1"/>
                </a:solidFill>
                <a:latin typeface="MetaBookLF-Roman" pitchFamily="34" charset="0"/>
              </a:rPr>
              <a:t>19, 2012</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u="none" strike="noStrike" kern="1200" cap="none" spc="0" normalizeH="0" baseline="0" noProof="0" dirty="0" smtClean="0">
                <a:ln>
                  <a:noFill/>
                </a:ln>
                <a:solidFill>
                  <a:schemeClr val="bg1"/>
                </a:solidFill>
                <a:effectLst/>
                <a:uLnTx/>
                <a:uFillTx/>
                <a:latin typeface="MetaBook-Roman" pitchFamily="34" charset="0"/>
              </a:rPr>
              <a:t>(updated from November </a:t>
            </a:r>
            <a:r>
              <a:rPr kumimoji="0" lang="en-US" sz="1600" u="none" strike="noStrike" kern="1200" cap="none" spc="0" normalizeH="0" baseline="0" noProof="0" dirty="0" smtClean="0">
                <a:ln>
                  <a:noFill/>
                </a:ln>
                <a:solidFill>
                  <a:schemeClr val="bg1"/>
                </a:solidFill>
                <a:effectLst/>
                <a:uLnTx/>
                <a:uFillTx/>
                <a:latin typeface="MetaBookLF-Roman" pitchFamily="34" charset="0"/>
              </a:rPr>
              <a:t>28,</a:t>
            </a:r>
            <a:r>
              <a:rPr kumimoji="0" lang="en-US" sz="1600" u="none" strike="noStrike" kern="1200" cap="none" spc="0" normalizeH="0" noProof="0" dirty="0" smtClean="0">
                <a:ln>
                  <a:noFill/>
                </a:ln>
                <a:solidFill>
                  <a:schemeClr val="bg1"/>
                </a:solidFill>
                <a:effectLst/>
                <a:uLnTx/>
                <a:uFillTx/>
                <a:latin typeface="MetaBookLF-Roman" pitchFamily="34" charset="0"/>
              </a:rPr>
              <a:t> 2012</a:t>
            </a:r>
            <a:r>
              <a:rPr kumimoji="0" lang="en-US" sz="1600" u="none" strike="noStrike" kern="1200" cap="none" spc="0" normalizeH="0" noProof="0" dirty="0" smtClean="0">
                <a:ln>
                  <a:noFill/>
                </a:ln>
                <a:solidFill>
                  <a:schemeClr val="bg1"/>
                </a:solidFill>
                <a:effectLst/>
                <a:uLnTx/>
                <a:uFillTx/>
                <a:latin typeface="MetaBook-Roman" pitchFamily="34" charset="0"/>
              </a:rPr>
              <a:t>)</a:t>
            </a:r>
            <a:endParaRPr kumimoji="0" lang="en-US" sz="1600" u="none" strike="noStrike" kern="1200" cap="none" spc="0" normalizeH="0" baseline="0" noProof="0" dirty="0" smtClean="0">
              <a:ln>
                <a:noFill/>
              </a:ln>
              <a:solidFill>
                <a:schemeClr val="bg1"/>
              </a:solidFill>
              <a:effectLst/>
              <a:uLnTx/>
              <a:uFillTx/>
              <a:latin typeface="MetaBook-Roman" pitchFamily="34" charset="0"/>
            </a:endParaRPr>
          </a:p>
        </p:txBody>
      </p:sp>
      <p:sp>
        <p:nvSpPr>
          <p:cNvPr id="16" name="Subtitle 2"/>
          <p:cNvSpPr txBox="1">
            <a:spLocks/>
          </p:cNvSpPr>
          <p:nvPr/>
        </p:nvSpPr>
        <p:spPr>
          <a:xfrm>
            <a:off x="228600" y="3048000"/>
            <a:ext cx="3352800" cy="3810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400" b="1" dirty="0" smtClean="0">
                <a:solidFill>
                  <a:schemeClr val="tx1">
                    <a:lumMod val="65000"/>
                    <a:lumOff val="35000"/>
                  </a:schemeClr>
                </a:solidFill>
                <a:latin typeface="MetaBookLF-Roman" pitchFamily="34" charset="0"/>
              </a:rPr>
              <a:t>Adopted: July 18, 2012</a:t>
            </a:r>
            <a:endParaRPr kumimoji="0" lang="en-US" sz="1400" b="1" u="none" strike="noStrike" kern="1200" cap="none" spc="0" normalizeH="0" baseline="0" noProof="0" dirty="0" smtClean="0">
              <a:ln>
                <a:noFill/>
              </a:ln>
              <a:solidFill>
                <a:schemeClr val="tx1">
                  <a:lumMod val="65000"/>
                  <a:lumOff val="35000"/>
                </a:schemeClr>
              </a:solidFill>
              <a:effectLst/>
              <a:uLnTx/>
              <a:uFillTx/>
              <a:latin typeface="MetaBookLF-Roman" pitchFamily="34" charset="0"/>
            </a:endParaRPr>
          </a:p>
        </p:txBody>
      </p:sp>
      <p:sp>
        <p:nvSpPr>
          <p:cNvPr id="17" name="Subtitle 2"/>
          <p:cNvSpPr txBox="1">
            <a:spLocks/>
          </p:cNvSpPr>
          <p:nvPr/>
        </p:nvSpPr>
        <p:spPr>
          <a:xfrm>
            <a:off x="7162800" y="152400"/>
            <a:ext cx="1828800" cy="45720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b="1" i="0" u="none" strike="noStrike" kern="1200" cap="none" spc="0" normalizeH="0" baseline="0" noProof="0" dirty="0" smtClean="0">
                <a:ln>
                  <a:noFill/>
                </a:ln>
                <a:solidFill>
                  <a:schemeClr val="bg1"/>
                </a:solidFill>
                <a:effectLst/>
                <a:uLnTx/>
                <a:uFillTx/>
                <a:latin typeface="MetaBookLF-Roman" pitchFamily="34" charset="0"/>
              </a:rPr>
              <a:t>Item</a:t>
            </a:r>
            <a:r>
              <a:rPr kumimoji="0" lang="en-US" b="1" i="0" u="none" strike="noStrike" kern="1200" cap="none" spc="0" normalizeH="0" noProof="0" dirty="0" smtClean="0">
                <a:ln>
                  <a:noFill/>
                </a:ln>
                <a:solidFill>
                  <a:schemeClr val="bg1"/>
                </a:solidFill>
                <a:effectLst/>
                <a:uLnTx/>
                <a:uFillTx/>
                <a:latin typeface="MetaBookLF-Roman" pitchFamily="34" charset="0"/>
              </a:rPr>
              <a:t> </a:t>
            </a:r>
            <a:r>
              <a:rPr lang="en-US" b="1" dirty="0" smtClean="0">
                <a:solidFill>
                  <a:schemeClr val="bg1"/>
                </a:solidFill>
                <a:latin typeface="MetaBookLF-Roman" pitchFamily="34" charset="0"/>
              </a:rPr>
              <a:t>10</a:t>
            </a:r>
            <a:endParaRPr kumimoji="0" lang="en-US" b="1" i="0" u="none" strike="noStrike" kern="1200" cap="none" spc="0" normalizeH="0" baseline="0" noProof="0" dirty="0">
              <a:ln>
                <a:noFill/>
              </a:ln>
              <a:solidFill>
                <a:schemeClr val="bg1"/>
              </a:solidFill>
              <a:effectLst/>
              <a:uLnTx/>
              <a:uFillTx/>
              <a:latin typeface="MetaBookLF-Roman"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3429000" cy="1066800"/>
          </a:xfrm>
        </p:spPr>
        <p:txBody>
          <a:bodyPr>
            <a:normAutofit/>
          </a:bodyPr>
          <a:lstStyle/>
          <a:p>
            <a:pPr algn="l"/>
            <a:r>
              <a:rPr lang="en-US" sz="2400" b="1" dirty="0" smtClean="0">
                <a:solidFill>
                  <a:schemeClr val="tx1">
                    <a:lumMod val="95000"/>
                    <a:lumOff val="5000"/>
                  </a:schemeClr>
                </a:solidFill>
                <a:latin typeface="Myriad Pro" pitchFamily="34" charset="0"/>
              </a:rPr>
              <a:t>Population Growth</a:t>
            </a:r>
            <a:r>
              <a:rPr lang="en-US" sz="3600" b="1" dirty="0" smtClean="0">
                <a:solidFill>
                  <a:schemeClr val="tx1">
                    <a:lumMod val="95000"/>
                    <a:lumOff val="5000"/>
                  </a:schemeClr>
                </a:solidFill>
                <a:latin typeface="Myriad Pro" pitchFamily="34" charset="0"/>
              </a:rPr>
              <a:t/>
            </a:r>
            <a:br>
              <a:rPr lang="en-US" sz="3600" b="1" dirty="0" smtClean="0">
                <a:solidFill>
                  <a:schemeClr val="tx1">
                    <a:lumMod val="95000"/>
                    <a:lumOff val="5000"/>
                  </a:schemeClr>
                </a:solidFill>
                <a:latin typeface="Myriad Pro" pitchFamily="34" charset="0"/>
              </a:rPr>
            </a:br>
            <a:r>
              <a:rPr lang="en-US" sz="2000" dirty="0" smtClean="0">
                <a:solidFill>
                  <a:schemeClr val="tx1">
                    <a:lumMod val="95000"/>
                    <a:lumOff val="5000"/>
                  </a:schemeClr>
                </a:solidFill>
                <a:latin typeface="Myriad Pro" pitchFamily="34" charset="0"/>
              </a:rPr>
              <a:t>2013 - 2040</a:t>
            </a:r>
            <a:endParaRPr lang="en-US" sz="3600" dirty="0">
              <a:solidFill>
                <a:schemeClr val="tx1">
                  <a:lumMod val="95000"/>
                  <a:lumOff val="5000"/>
                </a:schemeClr>
              </a:solidFill>
              <a:latin typeface="Myriad Pro" pitchFamily="34" charset="0"/>
            </a:endParaRPr>
          </a:p>
        </p:txBody>
      </p:sp>
      <p:sp>
        <p:nvSpPr>
          <p:cNvPr id="16" name="TextBox 15"/>
          <p:cNvSpPr txBox="1"/>
          <p:nvPr/>
        </p:nvSpPr>
        <p:spPr>
          <a:xfrm>
            <a:off x="0" y="1295400"/>
            <a:ext cx="2667000" cy="3323987"/>
          </a:xfrm>
          <a:prstGeom prst="rect">
            <a:avLst/>
          </a:prstGeom>
          <a:noFill/>
        </p:spPr>
        <p:txBody>
          <a:bodyPr wrap="square" rtlCol="0">
            <a:spAutoFit/>
          </a:bodyPr>
          <a:lstStyle/>
          <a:p>
            <a:r>
              <a:rPr lang="en-US" sz="1600" dirty="0" smtClean="0">
                <a:latin typeface="Myriad Pro" pitchFamily="34" charset="0"/>
              </a:rPr>
              <a:t>By 2040 </a:t>
            </a:r>
            <a:r>
              <a:rPr lang="en-US" sz="1600" dirty="0">
                <a:latin typeface="Myriad Pro" pitchFamily="34" charset="0"/>
              </a:rPr>
              <a:t>the region’s population </a:t>
            </a:r>
            <a:r>
              <a:rPr lang="en-US" sz="1600" dirty="0" smtClean="0">
                <a:latin typeface="Myriad Pro" pitchFamily="34" charset="0"/>
              </a:rPr>
              <a:t>will grow by </a:t>
            </a:r>
            <a:r>
              <a:rPr lang="en-US" sz="1600" dirty="0">
                <a:latin typeface="Myriad Pro" pitchFamily="34" charset="0"/>
              </a:rPr>
              <a:t>24% to almost 6.5 million </a:t>
            </a:r>
            <a:r>
              <a:rPr lang="en-US" sz="1600" dirty="0" smtClean="0">
                <a:latin typeface="Myriad Pro" pitchFamily="34" charset="0"/>
              </a:rPr>
              <a:t>people.</a:t>
            </a:r>
            <a:endParaRPr lang="en-US" sz="1600" dirty="0">
              <a:latin typeface="Myriad Pro" pitchFamily="34" charset="0"/>
            </a:endParaRPr>
          </a:p>
          <a:p>
            <a:endParaRPr lang="en-US" sz="1600" dirty="0">
              <a:latin typeface="Myriad Pro" pitchFamily="34" charset="0"/>
            </a:endParaRPr>
          </a:p>
          <a:p>
            <a:r>
              <a:rPr lang="en-US" sz="1600" dirty="0">
                <a:latin typeface="Myriad Pro" pitchFamily="34" charset="0"/>
              </a:rPr>
              <a:t>The population of the outer jurisdictions is expected to grow at a faster rate than the inner </a:t>
            </a:r>
            <a:r>
              <a:rPr lang="en-US" sz="1600" dirty="0" smtClean="0">
                <a:latin typeface="Myriad Pro" pitchFamily="34" charset="0"/>
              </a:rPr>
              <a:t>jurisdictions. </a:t>
            </a:r>
            <a:endParaRPr lang="en-US" sz="1600" dirty="0">
              <a:latin typeface="Myriad Pro" pitchFamily="34" charset="0"/>
            </a:endParaRPr>
          </a:p>
          <a:p>
            <a:endParaRPr lang="en-US" sz="1600" dirty="0">
              <a:latin typeface="Myriad Pro" pitchFamily="34" charset="0"/>
            </a:endParaRPr>
          </a:p>
          <a:p>
            <a:r>
              <a:rPr lang="en-US" sz="1600" dirty="0">
                <a:latin typeface="Myriad Pro" pitchFamily="34" charset="0"/>
              </a:rPr>
              <a:t>The inner jurisdictions will retain the majority of the region’s population in </a:t>
            </a:r>
            <a:r>
              <a:rPr lang="en-US" sz="1600" dirty="0" smtClean="0">
                <a:latin typeface="Myriad Pro" pitchFamily="34" charset="0"/>
              </a:rPr>
              <a:t>2040.</a:t>
            </a:r>
            <a:endParaRPr lang="en-US" sz="1600" dirty="0">
              <a:latin typeface="Myriad Pro" pitchFamily="34" charset="0"/>
            </a:endParaRPr>
          </a:p>
          <a:p>
            <a:endParaRPr lang="en-US" dirty="0">
              <a:latin typeface="Myriad Pro" pitchFamily="34" charset="0"/>
            </a:endParaRPr>
          </a:p>
        </p:txBody>
      </p:sp>
      <p:sp>
        <p:nvSpPr>
          <p:cNvPr id="17" name="Rectangle 16"/>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sz="quarter" idx="12"/>
          </p:nvPr>
        </p:nvSpPr>
        <p:spPr/>
        <p:txBody>
          <a:bodyPr/>
          <a:lstStyle/>
          <a:p>
            <a:fld id="{970DA64D-59A4-4746-BDE5-0461E5BAFCB0}" type="slidenum">
              <a:rPr lang="en-US" smtClean="0"/>
              <a:pPr/>
              <a:t>2</a:t>
            </a:fld>
            <a:endParaRPr lang="en-US" dirty="0"/>
          </a:p>
        </p:txBody>
      </p:sp>
      <p:sp>
        <p:nvSpPr>
          <p:cNvPr id="10" name="TextBox 9"/>
          <p:cNvSpPr txBox="1"/>
          <p:nvPr/>
        </p:nvSpPr>
        <p:spPr>
          <a:xfrm>
            <a:off x="6096000" y="76200"/>
            <a:ext cx="2895600" cy="338554"/>
          </a:xfrm>
          <a:prstGeom prst="rect">
            <a:avLst/>
          </a:prstGeom>
          <a:noFill/>
        </p:spPr>
        <p:txBody>
          <a:bodyPr wrap="square" rtlCol="0">
            <a:spAutoFit/>
          </a:bodyPr>
          <a:lstStyle/>
          <a:p>
            <a:r>
              <a:rPr lang="en-US" sz="1600" b="1" dirty="0" smtClean="0">
                <a:solidFill>
                  <a:schemeClr val="bg1"/>
                </a:solidFill>
                <a:latin typeface="Myriad Pro" pitchFamily="34" charset="0"/>
              </a:rPr>
              <a:t>2040 Population Distribution</a:t>
            </a:r>
            <a:endParaRPr lang="en-US" sz="1600" b="1" dirty="0">
              <a:solidFill>
                <a:schemeClr val="bg1"/>
              </a:solidFill>
              <a:latin typeface="Myriad Pro" pitchFamily="34" charset="0"/>
            </a:endParaRPr>
          </a:p>
        </p:txBody>
      </p:sp>
      <p:pic>
        <p:nvPicPr>
          <p:cNvPr id="15" name="Picture 3" descr="I:\2012 CLRP\Brochure\Region - Population 2040_02-01.png"/>
          <p:cNvPicPr>
            <a:picLocks noChangeAspect="1" noChangeArrowheads="1"/>
          </p:cNvPicPr>
          <p:nvPr/>
        </p:nvPicPr>
        <p:blipFill>
          <a:blip r:embed="rId3" cstate="screen"/>
          <a:srcRect/>
          <a:stretch>
            <a:fillRect/>
          </a:stretch>
        </p:blipFill>
        <p:spPr bwMode="auto">
          <a:xfrm>
            <a:off x="4191000" y="6019800"/>
            <a:ext cx="1534538" cy="609600"/>
          </a:xfrm>
          <a:prstGeom prst="rect">
            <a:avLst/>
          </a:prstGeom>
          <a:noFill/>
        </p:spPr>
      </p:pic>
      <p:pic>
        <p:nvPicPr>
          <p:cNvPr id="1027" name="Picture 3" descr="I:\2012 CLRP\Brochure\Region - Population 2040_02-01.png"/>
          <p:cNvPicPr>
            <a:picLocks noChangeAspect="1" noChangeArrowheads="1"/>
          </p:cNvPicPr>
          <p:nvPr/>
        </p:nvPicPr>
        <p:blipFill>
          <a:blip r:embed="rId4" cstate="screen"/>
          <a:srcRect/>
          <a:stretch>
            <a:fillRect/>
          </a:stretch>
        </p:blipFill>
        <p:spPr bwMode="auto">
          <a:xfrm>
            <a:off x="2819400" y="-176859"/>
            <a:ext cx="6258938" cy="7263459"/>
          </a:xfrm>
          <a:prstGeom prst="rect">
            <a:avLst/>
          </a:prstGeom>
          <a:noFill/>
        </p:spPr>
      </p:pic>
      <p:sp>
        <p:nvSpPr>
          <p:cNvPr id="14" name="Rectangle 13"/>
          <p:cNvSpPr/>
          <p:nvPr/>
        </p:nvSpPr>
        <p:spPr>
          <a:xfrm>
            <a:off x="2819400" y="457200"/>
            <a:ext cx="1828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6629400"/>
            <a:ext cx="54864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I:\2012 CLRP\Brochure\Region - Population 2040-02.png"/>
          <p:cNvPicPr>
            <a:picLocks noChangeAspect="1" noChangeArrowheads="1"/>
          </p:cNvPicPr>
          <p:nvPr/>
        </p:nvPicPr>
        <p:blipFill>
          <a:blip r:embed="rId5" cstate="screen"/>
          <a:srcRect/>
          <a:stretch>
            <a:fillRect/>
          </a:stretch>
        </p:blipFill>
        <p:spPr bwMode="auto">
          <a:xfrm>
            <a:off x="6324600" y="533400"/>
            <a:ext cx="2834875" cy="1771670"/>
          </a:xfrm>
          <a:prstGeom prst="rect">
            <a:avLst/>
          </a:prstGeom>
          <a:noFill/>
        </p:spPr>
      </p:pic>
      <p:sp>
        <p:nvSpPr>
          <p:cNvPr id="13" name="Rectangle 12"/>
          <p:cNvSpPr/>
          <p:nvPr/>
        </p:nvSpPr>
        <p:spPr>
          <a:xfrm>
            <a:off x="76200" y="228600"/>
            <a:ext cx="47244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3429000" cy="1066800"/>
          </a:xfrm>
        </p:spPr>
        <p:txBody>
          <a:bodyPr>
            <a:normAutofit/>
          </a:bodyPr>
          <a:lstStyle/>
          <a:p>
            <a:pPr algn="l"/>
            <a:r>
              <a:rPr lang="en-US" sz="2400" b="1" dirty="0" smtClean="0">
                <a:solidFill>
                  <a:schemeClr val="tx1">
                    <a:lumMod val="95000"/>
                    <a:lumOff val="5000"/>
                  </a:schemeClr>
                </a:solidFill>
                <a:latin typeface="Myriad Pro" pitchFamily="34" charset="0"/>
              </a:rPr>
              <a:t>Employment Growth</a:t>
            </a:r>
            <a:r>
              <a:rPr lang="en-US" sz="3600" b="1" dirty="0" smtClean="0">
                <a:solidFill>
                  <a:schemeClr val="tx1">
                    <a:lumMod val="95000"/>
                    <a:lumOff val="5000"/>
                  </a:schemeClr>
                </a:solidFill>
                <a:latin typeface="Myriad Pro" pitchFamily="34" charset="0"/>
              </a:rPr>
              <a:t/>
            </a:r>
            <a:br>
              <a:rPr lang="en-US" sz="3600" b="1" dirty="0" smtClean="0">
                <a:solidFill>
                  <a:schemeClr val="tx1">
                    <a:lumMod val="95000"/>
                    <a:lumOff val="5000"/>
                  </a:schemeClr>
                </a:solidFill>
                <a:latin typeface="Myriad Pro" pitchFamily="34" charset="0"/>
              </a:rPr>
            </a:br>
            <a:r>
              <a:rPr lang="en-US" sz="2000" dirty="0" smtClean="0">
                <a:solidFill>
                  <a:schemeClr val="tx1">
                    <a:lumMod val="95000"/>
                    <a:lumOff val="5000"/>
                  </a:schemeClr>
                </a:solidFill>
                <a:latin typeface="Myriad Pro" pitchFamily="34" charset="0"/>
              </a:rPr>
              <a:t>2013 - 2040</a:t>
            </a:r>
            <a:endParaRPr lang="en-US" sz="3600" dirty="0">
              <a:solidFill>
                <a:schemeClr val="tx1">
                  <a:lumMod val="95000"/>
                  <a:lumOff val="5000"/>
                </a:schemeClr>
              </a:solidFill>
              <a:latin typeface="Myriad Pro" pitchFamily="34" charset="0"/>
            </a:endParaRPr>
          </a:p>
        </p:txBody>
      </p:sp>
      <p:sp>
        <p:nvSpPr>
          <p:cNvPr id="16" name="TextBox 15"/>
          <p:cNvSpPr txBox="1"/>
          <p:nvPr/>
        </p:nvSpPr>
        <p:spPr>
          <a:xfrm>
            <a:off x="0" y="1295400"/>
            <a:ext cx="2895600" cy="4585871"/>
          </a:xfrm>
          <a:prstGeom prst="rect">
            <a:avLst/>
          </a:prstGeom>
          <a:noFill/>
        </p:spPr>
        <p:txBody>
          <a:bodyPr wrap="square" rtlCol="0">
            <a:spAutoFit/>
          </a:bodyPr>
          <a:lstStyle/>
          <a:p>
            <a:r>
              <a:rPr lang="en-US" sz="1600" dirty="0" smtClean="0">
                <a:latin typeface="Myriad Pro" pitchFamily="34" charset="0"/>
              </a:rPr>
              <a:t>By 2040 </a:t>
            </a:r>
            <a:r>
              <a:rPr lang="en-US" sz="1600" dirty="0">
                <a:latin typeface="Myriad Pro" pitchFamily="34" charset="0"/>
              </a:rPr>
              <a:t>the region’s employment </a:t>
            </a:r>
            <a:r>
              <a:rPr lang="en-US" sz="1600" dirty="0" smtClean="0">
                <a:latin typeface="Myriad Pro" pitchFamily="34" charset="0"/>
              </a:rPr>
              <a:t>will grow </a:t>
            </a:r>
            <a:r>
              <a:rPr lang="en-US" sz="1600" dirty="0">
                <a:latin typeface="Myriad Pro" pitchFamily="34" charset="0"/>
              </a:rPr>
              <a:t>by </a:t>
            </a:r>
            <a:r>
              <a:rPr lang="en-US" sz="1600" dirty="0" smtClean="0">
                <a:latin typeface="Myriad Pro" pitchFamily="34" charset="0"/>
              </a:rPr>
              <a:t>36%.</a:t>
            </a:r>
            <a:endParaRPr lang="en-US" sz="1600" dirty="0">
              <a:latin typeface="Myriad Pro" pitchFamily="34" charset="0"/>
            </a:endParaRPr>
          </a:p>
          <a:p>
            <a:endParaRPr lang="en-US" sz="1600" dirty="0">
              <a:latin typeface="Myriad Pro" pitchFamily="34" charset="0"/>
            </a:endParaRPr>
          </a:p>
          <a:p>
            <a:r>
              <a:rPr lang="en-US" sz="1600" dirty="0" smtClean="0">
                <a:latin typeface="Myriad Pro" pitchFamily="34" charset="0"/>
              </a:rPr>
              <a:t>Employment </a:t>
            </a:r>
            <a:r>
              <a:rPr lang="en-US" sz="1600" dirty="0">
                <a:latin typeface="Myriad Pro" pitchFamily="34" charset="0"/>
              </a:rPr>
              <a:t>is expected to grow fastest in the outer jurisdictions of Virginia, but the highest concentration of jobs will be in the District of Columbia, Fairfax County, VA, and Montgomery County, MD in 2040.  </a:t>
            </a:r>
            <a:endParaRPr lang="en-US" sz="1600" dirty="0" smtClean="0">
              <a:latin typeface="Myriad Pro" pitchFamily="34" charset="0"/>
            </a:endParaRPr>
          </a:p>
          <a:p>
            <a:endParaRPr lang="en-US" sz="1600" dirty="0">
              <a:latin typeface="Myriad Pro" pitchFamily="34" charset="0"/>
            </a:endParaRPr>
          </a:p>
          <a:p>
            <a:r>
              <a:rPr lang="en-US" sz="1600" dirty="0" smtClean="0">
                <a:latin typeface="Myriad Pro" pitchFamily="34" charset="0"/>
              </a:rPr>
              <a:t>In 2040 population </a:t>
            </a:r>
            <a:r>
              <a:rPr lang="en-US" sz="1600" dirty="0">
                <a:latin typeface="Myriad Pro" pitchFamily="34" charset="0"/>
              </a:rPr>
              <a:t>will be slightly more dispersed </a:t>
            </a:r>
            <a:r>
              <a:rPr lang="en-US" sz="1600" dirty="0" smtClean="0">
                <a:latin typeface="Myriad Pro" pitchFamily="34" charset="0"/>
              </a:rPr>
              <a:t>than </a:t>
            </a:r>
            <a:r>
              <a:rPr lang="en-US" sz="1600" dirty="0">
                <a:latin typeface="Myriad Pro" pitchFamily="34" charset="0"/>
              </a:rPr>
              <a:t>it is today, and jobs will continue to concentrate toward the western side of the region</a:t>
            </a:r>
            <a:r>
              <a:rPr lang="en-US" dirty="0"/>
              <a:t>. </a:t>
            </a:r>
          </a:p>
          <a:p>
            <a:endParaRPr lang="en-US" dirty="0">
              <a:latin typeface="Myriad Pro" pitchFamily="34" charset="0"/>
            </a:endParaRPr>
          </a:p>
        </p:txBody>
      </p:sp>
      <p:sp>
        <p:nvSpPr>
          <p:cNvPr id="17" name="Rectangle 16"/>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096000" y="76200"/>
            <a:ext cx="3048000" cy="338554"/>
          </a:xfrm>
          <a:prstGeom prst="rect">
            <a:avLst/>
          </a:prstGeom>
          <a:noFill/>
        </p:spPr>
        <p:txBody>
          <a:bodyPr wrap="square" rtlCol="0">
            <a:spAutoFit/>
          </a:bodyPr>
          <a:lstStyle/>
          <a:p>
            <a:r>
              <a:rPr lang="en-US" sz="1600" b="1" dirty="0" smtClean="0">
                <a:solidFill>
                  <a:schemeClr val="bg1"/>
                </a:solidFill>
                <a:latin typeface="Myriad Pro" pitchFamily="34" charset="0"/>
              </a:rPr>
              <a:t>2040 Employment Distribution</a:t>
            </a:r>
            <a:endParaRPr lang="en-US" sz="1600" b="1" dirty="0">
              <a:solidFill>
                <a:schemeClr val="bg1"/>
              </a:solidFill>
              <a:latin typeface="Myriad Pro" pitchFamily="34" charset="0"/>
            </a:endParaRPr>
          </a:p>
        </p:txBody>
      </p:sp>
      <p:sp>
        <p:nvSpPr>
          <p:cNvPr id="9" name="Slide Number Placeholder 8"/>
          <p:cNvSpPr>
            <a:spLocks noGrp="1"/>
          </p:cNvSpPr>
          <p:nvPr>
            <p:ph type="sldNum" sz="quarter" idx="12"/>
          </p:nvPr>
        </p:nvSpPr>
        <p:spPr/>
        <p:txBody>
          <a:bodyPr/>
          <a:lstStyle/>
          <a:p>
            <a:fld id="{970DA64D-59A4-4746-BDE5-0461E5BAFCB0}" type="slidenum">
              <a:rPr lang="en-US" smtClean="0"/>
              <a:pPr/>
              <a:t>3</a:t>
            </a:fld>
            <a:endParaRPr lang="en-US" dirty="0"/>
          </a:p>
        </p:txBody>
      </p:sp>
      <p:pic>
        <p:nvPicPr>
          <p:cNvPr id="19" name="Picture 2" descr="I:\2012 CLRP\Brochure\Region - Employment 2040-01-01.png"/>
          <p:cNvPicPr>
            <a:picLocks noChangeAspect="1" noChangeArrowheads="1"/>
          </p:cNvPicPr>
          <p:nvPr/>
        </p:nvPicPr>
        <p:blipFill>
          <a:blip r:embed="rId3" cstate="screen"/>
          <a:srcRect/>
          <a:stretch>
            <a:fillRect/>
          </a:stretch>
        </p:blipFill>
        <p:spPr bwMode="auto">
          <a:xfrm>
            <a:off x="4353939" y="6019800"/>
            <a:ext cx="1513461" cy="609600"/>
          </a:xfrm>
          <a:prstGeom prst="rect">
            <a:avLst/>
          </a:prstGeom>
          <a:noFill/>
        </p:spPr>
      </p:pic>
      <p:pic>
        <p:nvPicPr>
          <p:cNvPr id="2050" name="Picture 2" descr="I:\2012 CLRP\Brochure\Region - Employment 2040-01-01.png"/>
          <p:cNvPicPr>
            <a:picLocks noChangeAspect="1" noChangeArrowheads="1"/>
          </p:cNvPicPr>
          <p:nvPr/>
        </p:nvPicPr>
        <p:blipFill>
          <a:blip r:embed="rId4" cstate="screen"/>
          <a:srcRect/>
          <a:stretch>
            <a:fillRect/>
          </a:stretch>
        </p:blipFill>
        <p:spPr bwMode="auto">
          <a:xfrm>
            <a:off x="2906139" y="-152400"/>
            <a:ext cx="6237861" cy="7239000"/>
          </a:xfrm>
          <a:prstGeom prst="rect">
            <a:avLst/>
          </a:prstGeom>
          <a:noFill/>
        </p:spPr>
      </p:pic>
      <p:sp>
        <p:nvSpPr>
          <p:cNvPr id="14" name="Rectangle 13"/>
          <p:cNvSpPr/>
          <p:nvPr/>
        </p:nvSpPr>
        <p:spPr>
          <a:xfrm>
            <a:off x="2971800" y="457200"/>
            <a:ext cx="1676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0" y="6629400"/>
            <a:ext cx="54864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I:\2012 CLRP\Brochure\Region - Employment 2040-02.png"/>
          <p:cNvPicPr>
            <a:picLocks noChangeAspect="1" noChangeArrowheads="1"/>
          </p:cNvPicPr>
          <p:nvPr/>
        </p:nvPicPr>
        <p:blipFill>
          <a:blip r:embed="rId5" cstate="screen"/>
          <a:srcRect/>
          <a:stretch>
            <a:fillRect/>
          </a:stretch>
        </p:blipFill>
        <p:spPr bwMode="auto">
          <a:xfrm>
            <a:off x="6389087" y="806450"/>
            <a:ext cx="2754913" cy="1479550"/>
          </a:xfrm>
          <a:prstGeom prst="rect">
            <a:avLst/>
          </a:prstGeom>
          <a:noFill/>
        </p:spPr>
      </p:pic>
      <p:sp>
        <p:nvSpPr>
          <p:cNvPr id="11" name="Rectangle 10"/>
          <p:cNvSpPr/>
          <p:nvPr/>
        </p:nvSpPr>
        <p:spPr>
          <a:xfrm>
            <a:off x="76200" y="228600"/>
            <a:ext cx="48006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4</a:t>
            </a:fld>
            <a:endParaRPr lang="en-US" dirty="0"/>
          </a:p>
        </p:txBody>
      </p:sp>
      <p:sp>
        <p:nvSpPr>
          <p:cNvPr id="5" name="Rectangle 4"/>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4" descr="C:\Users\dsonenklar\Desktop\TPB Planning Area Map - Core, Inner, Outer, Context-01.png"/>
          <p:cNvPicPr>
            <a:picLocks noChangeAspect="1" noChangeArrowheads="1"/>
          </p:cNvPicPr>
          <p:nvPr/>
        </p:nvPicPr>
        <p:blipFill>
          <a:blip r:embed="rId3" cstate="screen"/>
          <a:srcRect/>
          <a:stretch>
            <a:fillRect/>
          </a:stretch>
        </p:blipFill>
        <p:spPr bwMode="auto">
          <a:xfrm>
            <a:off x="2792186" y="0"/>
            <a:ext cx="6123214" cy="6858000"/>
          </a:xfrm>
          <a:prstGeom prst="rect">
            <a:avLst/>
          </a:prstGeom>
          <a:noFill/>
        </p:spPr>
      </p:pic>
      <p:sp>
        <p:nvSpPr>
          <p:cNvPr id="11" name="Title 1"/>
          <p:cNvSpPr>
            <a:spLocks noGrp="1"/>
          </p:cNvSpPr>
          <p:nvPr>
            <p:ph type="title"/>
          </p:nvPr>
        </p:nvSpPr>
        <p:spPr>
          <a:xfrm>
            <a:off x="0" y="381000"/>
            <a:ext cx="4572000" cy="1066800"/>
          </a:xfrm>
        </p:spPr>
        <p:txBody>
          <a:bodyPr>
            <a:normAutofit/>
          </a:bodyPr>
          <a:lstStyle/>
          <a:p>
            <a:pPr algn="l"/>
            <a:r>
              <a:rPr lang="en-US" sz="2400" b="1" dirty="0" smtClean="0">
                <a:solidFill>
                  <a:schemeClr val="tx1">
                    <a:lumMod val="95000"/>
                    <a:lumOff val="5000"/>
                  </a:schemeClr>
                </a:solidFill>
                <a:latin typeface="Myriad Pro" pitchFamily="34" charset="0"/>
              </a:rPr>
              <a:t>The TPB Planning Area</a:t>
            </a:r>
            <a:r>
              <a:rPr lang="en-US" sz="3600" b="1" dirty="0" smtClean="0">
                <a:solidFill>
                  <a:schemeClr val="tx1">
                    <a:lumMod val="95000"/>
                    <a:lumOff val="5000"/>
                  </a:schemeClr>
                </a:solidFill>
                <a:latin typeface="Myriad Pro" pitchFamily="34" charset="0"/>
              </a:rPr>
              <a:t/>
            </a:r>
            <a:br>
              <a:rPr lang="en-US" sz="3600" b="1" dirty="0" smtClean="0">
                <a:solidFill>
                  <a:schemeClr val="tx1">
                    <a:lumMod val="95000"/>
                    <a:lumOff val="5000"/>
                  </a:schemeClr>
                </a:solidFill>
                <a:latin typeface="Myriad Pro" pitchFamily="34" charset="0"/>
              </a:rPr>
            </a:br>
            <a:r>
              <a:rPr lang="en-US" sz="2000" dirty="0" smtClean="0">
                <a:solidFill>
                  <a:schemeClr val="tx1">
                    <a:lumMod val="95000"/>
                    <a:lumOff val="5000"/>
                  </a:schemeClr>
                </a:solidFill>
                <a:latin typeface="Myriad Pro" pitchFamily="34" charset="0"/>
              </a:rPr>
              <a:t>Regional Core, Inner, and Outer Suburbs</a:t>
            </a:r>
            <a:endParaRPr lang="en-US" sz="3600" dirty="0">
              <a:solidFill>
                <a:schemeClr val="tx1">
                  <a:lumMod val="95000"/>
                  <a:lumOff val="5000"/>
                </a:schemeClr>
              </a:solidFill>
              <a:latin typeface="Myriad Pro"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5</a:t>
            </a:fld>
            <a:endParaRPr lang="en-US" dirty="0"/>
          </a:p>
        </p:txBody>
      </p:sp>
      <p:sp>
        <p:nvSpPr>
          <p:cNvPr id="6" name="Rectangle 5"/>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Table 7"/>
          <p:cNvGraphicFramePr>
            <a:graphicFrameLocks noGrp="1"/>
          </p:cNvGraphicFramePr>
          <p:nvPr/>
        </p:nvGraphicFramePr>
        <p:xfrm>
          <a:off x="228600" y="1524000"/>
          <a:ext cx="8582864" cy="3046060"/>
        </p:xfrm>
        <a:graphic>
          <a:graphicData uri="http://schemas.openxmlformats.org/drawingml/2006/table">
            <a:tbl>
              <a:tblPr/>
              <a:tblGrid>
                <a:gridCol w="739505"/>
                <a:gridCol w="936894"/>
                <a:gridCol w="644009"/>
                <a:gridCol w="782807"/>
                <a:gridCol w="782807"/>
                <a:gridCol w="782807"/>
                <a:gridCol w="782807"/>
                <a:gridCol w="782807"/>
                <a:gridCol w="782807"/>
                <a:gridCol w="782807"/>
                <a:gridCol w="782807"/>
              </a:tblGrid>
              <a:tr h="302836">
                <a:tc>
                  <a:txBody>
                    <a:bodyPr/>
                    <a:lstStyle/>
                    <a:p>
                      <a:pPr algn="l" fontAlgn="b"/>
                      <a:endParaRPr lang="en-US" sz="1100" b="0" i="0" u="none" strike="noStrike" dirty="0">
                        <a:solidFill>
                          <a:srgbClr val="000000"/>
                        </a:solidFill>
                        <a:latin typeface="Calibri"/>
                      </a:endParaRPr>
                    </a:p>
                  </a:txBody>
                  <a:tcPr marL="9177" marR="9177" marT="9177" marB="0" anchor="b">
                    <a:lnL>
                      <a:noFill/>
                    </a:lnL>
                    <a:lnR>
                      <a:noFill/>
                    </a:lnR>
                    <a:lnT>
                      <a:noFill/>
                    </a:lnT>
                    <a:lnB>
                      <a:noFill/>
                    </a:lnB>
                  </a:tcPr>
                </a:tc>
                <a:tc>
                  <a:txBody>
                    <a:bodyPr/>
                    <a:lstStyle/>
                    <a:p>
                      <a:pPr algn="l" fontAlgn="b"/>
                      <a:endParaRPr lang="en-US" sz="1100" b="0" i="0" u="none" strike="noStrike" dirty="0">
                        <a:solidFill>
                          <a:srgbClr val="000000"/>
                        </a:solidFill>
                        <a:latin typeface="Calibri"/>
                      </a:endParaRPr>
                    </a:p>
                  </a:txBody>
                  <a:tcPr marL="9177" marR="9177" marT="9177" marB="0" anchor="b">
                    <a:lnL>
                      <a:noFill/>
                    </a:lnL>
                    <a:lnR>
                      <a:noFill/>
                    </a:lnR>
                    <a:lnT>
                      <a:noFill/>
                    </a:lnT>
                    <a:lnB>
                      <a:noFill/>
                    </a:lnB>
                  </a:tcPr>
                </a:tc>
                <a:tc gridSpan="9">
                  <a:txBody>
                    <a:bodyPr/>
                    <a:lstStyle/>
                    <a:p>
                      <a:pPr algn="ctr" fontAlgn="t"/>
                      <a:endParaRPr lang="en-US" sz="1500" b="1" i="0" u="none" strike="noStrike" dirty="0">
                        <a:solidFill>
                          <a:srgbClr val="000000"/>
                        </a:solidFill>
                        <a:latin typeface="Calibri"/>
                      </a:endParaRPr>
                    </a:p>
                  </a:txBody>
                  <a:tcPr marL="9177" marR="9177" marT="9177" marB="0">
                    <a:lnL>
                      <a:noFill/>
                    </a:lnL>
                    <a:lnR>
                      <a:noFill/>
                    </a:lnR>
                    <a:lnT>
                      <a:noFill/>
                    </a:lnT>
                    <a:lnB w="19050" cap="flat" cmpd="sng" algn="ctr">
                      <a:solidFill>
                        <a:srgbClr val="7F7F7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9422">
                <a:tc>
                  <a:txBody>
                    <a:bodyPr/>
                    <a:lstStyle/>
                    <a:p>
                      <a:pPr algn="l" fontAlgn="b"/>
                      <a:endParaRPr lang="en-US" sz="1100" b="0" i="0" u="none" strike="noStrike" dirty="0">
                        <a:solidFill>
                          <a:srgbClr val="000000"/>
                        </a:solidFill>
                        <a:latin typeface="Calibri"/>
                      </a:endParaRPr>
                    </a:p>
                  </a:txBody>
                  <a:tcPr marL="9177" marR="9177" marT="9177" marB="0" anchor="b">
                    <a:lnL>
                      <a:noFill/>
                    </a:lnL>
                    <a:lnR>
                      <a:noFill/>
                    </a:lnR>
                    <a:lnT>
                      <a:noFill/>
                    </a:lnT>
                    <a:lnB w="19050" cap="flat" cmpd="sng" algn="ctr">
                      <a:solidFill>
                        <a:srgbClr val="7F7F7F"/>
                      </a:solidFill>
                      <a:prstDash val="solid"/>
                      <a:round/>
                      <a:headEnd type="none" w="med" len="med"/>
                      <a:tailEnd type="none" w="med" len="med"/>
                    </a:lnB>
                  </a:tcPr>
                </a:tc>
                <a:tc>
                  <a:txBody>
                    <a:bodyPr/>
                    <a:lstStyle/>
                    <a:p>
                      <a:pPr algn="l" fontAlgn="b"/>
                      <a:endParaRPr lang="en-US" sz="1100" b="0" i="0" u="none" strike="noStrike" dirty="0">
                        <a:solidFill>
                          <a:srgbClr val="000000"/>
                        </a:solidFill>
                        <a:latin typeface="Calibri"/>
                      </a:endParaRPr>
                    </a:p>
                  </a:txBody>
                  <a:tcPr marL="9177" marR="9177" marT="9177" marB="0" anchor="b">
                    <a:lnL>
                      <a:noFill/>
                    </a:lnL>
                    <a:lnR w="6350" cap="flat" cmpd="sng" algn="ctr">
                      <a:solidFill>
                        <a:srgbClr val="7F7F7F"/>
                      </a:solidFill>
                      <a:prstDash val="solid"/>
                      <a:round/>
                      <a:headEnd type="none" w="med" len="med"/>
                      <a:tailEnd type="none" w="med" len="med"/>
                    </a:lnR>
                    <a:lnT>
                      <a:noFill/>
                    </a:lnT>
                    <a:lnB w="19050" cap="flat" cmpd="sng" algn="ctr">
                      <a:solidFill>
                        <a:srgbClr val="7F7F7F"/>
                      </a:solidFill>
                      <a:prstDash val="solid"/>
                      <a:round/>
                      <a:headEnd type="none" w="med" len="med"/>
                      <a:tailEnd type="none" w="med" len="med"/>
                    </a:lnB>
                  </a:tcPr>
                </a:tc>
                <a:tc gridSpan="3">
                  <a:txBody>
                    <a:bodyPr/>
                    <a:lstStyle/>
                    <a:p>
                      <a:pPr algn="ctr" fontAlgn="b"/>
                      <a:r>
                        <a:rPr lang="en-US" sz="1100" b="1" i="0" u="none" strike="noStrike" dirty="0">
                          <a:solidFill>
                            <a:srgbClr val="000000"/>
                          </a:solidFill>
                          <a:latin typeface="Calibri"/>
                        </a:rPr>
                        <a:t>Households</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gridSpan="3">
                  <a:txBody>
                    <a:bodyPr/>
                    <a:lstStyle/>
                    <a:p>
                      <a:pPr algn="ctr" fontAlgn="b"/>
                      <a:r>
                        <a:rPr lang="en-US" sz="1100" b="1" i="0" u="none" strike="noStrike" dirty="0">
                          <a:solidFill>
                            <a:srgbClr val="000000"/>
                          </a:solidFill>
                          <a:latin typeface="Calibri"/>
                        </a:rPr>
                        <a:t>Population</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gridSpan="3">
                  <a:txBody>
                    <a:bodyPr/>
                    <a:lstStyle/>
                    <a:p>
                      <a:pPr algn="ctr" fontAlgn="b"/>
                      <a:r>
                        <a:rPr lang="en-US" sz="1100" b="1" i="0" u="none" strike="noStrike" dirty="0">
                          <a:solidFill>
                            <a:srgbClr val="000000"/>
                          </a:solidFill>
                          <a:latin typeface="Calibri"/>
                        </a:rPr>
                        <a:t>Employment</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r>
              <a:tr h="357898">
                <a:tc gridSpan="2">
                  <a:txBody>
                    <a:bodyPr/>
                    <a:lstStyle/>
                    <a:p>
                      <a:pPr algn="l" fontAlgn="b"/>
                      <a:r>
                        <a:rPr lang="en-US" sz="1200" b="1" i="0" u="none" strike="noStrike" dirty="0" smtClean="0">
                          <a:solidFill>
                            <a:srgbClr val="000000"/>
                          </a:solidFill>
                          <a:latin typeface="Arial"/>
                        </a:rPr>
                        <a:t>Jurisdiction</a:t>
                      </a:r>
                      <a:r>
                        <a:rPr lang="en-US" sz="1100" b="1" i="0" u="none" strike="noStrike" dirty="0" smtClean="0">
                          <a:solidFill>
                            <a:srgbClr val="000000"/>
                          </a:solidFill>
                          <a:latin typeface="Arial"/>
                        </a:rPr>
                        <a:t>:</a:t>
                      </a:r>
                      <a:endParaRPr lang="en-US" sz="1100" b="1" i="0" u="none" strike="noStrike" dirty="0">
                        <a:solidFill>
                          <a:srgbClr val="000000"/>
                        </a:solidFill>
                        <a:latin typeface="Arial"/>
                      </a:endParaRPr>
                    </a:p>
                  </a:txBody>
                  <a:tcPr marL="9177" marR="9177" marT="9177"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hMerge="1">
                  <a:txBody>
                    <a:bodyPr/>
                    <a:lstStyle/>
                    <a:p>
                      <a:endParaRPr lang="en-US"/>
                    </a:p>
                  </a:txBody>
                  <a:tcPr/>
                </a:tc>
                <a:tc>
                  <a:txBody>
                    <a:bodyPr/>
                    <a:lstStyle/>
                    <a:p>
                      <a:pPr algn="ctr" fontAlgn="b"/>
                      <a:r>
                        <a:rPr lang="en-US" sz="1050" b="1" i="0" u="none" strike="noStrike" dirty="0" smtClean="0">
                          <a:solidFill>
                            <a:srgbClr val="000000"/>
                          </a:solidFill>
                          <a:latin typeface="Arial"/>
                        </a:rPr>
                        <a:t>1990</a:t>
                      </a:r>
                      <a:r>
                        <a:rPr lang="en-US" sz="1050" b="1" i="0" u="none" strike="noStrike" baseline="30000" dirty="0" smtClean="0">
                          <a:solidFill>
                            <a:srgbClr val="000000"/>
                          </a:solidFill>
                          <a:latin typeface="Arial"/>
                        </a:rPr>
                        <a:t>1</a:t>
                      </a:r>
                      <a:endParaRPr lang="en-US" sz="1050" b="1" i="0" u="none" strike="noStrike" baseline="30000" dirty="0">
                        <a:solidFill>
                          <a:srgbClr val="000000"/>
                        </a:solidFill>
                        <a:latin typeface="Arial"/>
                      </a:endParaRPr>
                    </a:p>
                  </a:txBody>
                  <a:tcPr marL="9177" marR="9177" marT="9177" marB="0" anchor="ctr">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2010</a:t>
                      </a:r>
                      <a:r>
                        <a:rPr lang="en-US" sz="1050" b="1" i="0" u="none" strike="noStrike" baseline="30000" dirty="0" smtClean="0">
                          <a:solidFill>
                            <a:srgbClr val="000000"/>
                          </a:solidFill>
                          <a:latin typeface="Arial"/>
                        </a:rPr>
                        <a:t>2</a:t>
                      </a:r>
                      <a:endParaRPr lang="en-US" sz="1050" b="1" i="0" u="none" strike="noStrike" baseline="30000" dirty="0">
                        <a:solidFill>
                          <a:srgbClr val="000000"/>
                        </a:solidFill>
                        <a:latin typeface="Arial"/>
                      </a:endParaRPr>
                    </a:p>
                  </a:txBody>
                  <a:tcPr marL="9177" marR="9177" marT="9177" marB="0" anchor="ctr">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Percent Growth</a:t>
                      </a:r>
                      <a:endParaRPr lang="en-US" sz="1050" b="1" i="0" u="none" strike="noStrike" dirty="0">
                        <a:solidFill>
                          <a:srgbClr val="000000"/>
                        </a:solidFill>
                        <a:latin typeface="Arial"/>
                      </a:endParaRPr>
                    </a:p>
                  </a:txBody>
                  <a:tcPr marL="9177" marR="9177" marT="9177" marB="0" anchor="ctr">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1990</a:t>
                      </a:r>
                      <a:r>
                        <a:rPr lang="en-US" sz="1050" b="1" i="0" u="none" strike="noStrike" baseline="30000" dirty="0" smtClean="0">
                          <a:solidFill>
                            <a:srgbClr val="000000"/>
                          </a:solidFill>
                          <a:latin typeface="Arial"/>
                        </a:rPr>
                        <a:t>1</a:t>
                      </a:r>
                      <a:endParaRPr lang="en-US" sz="1050" b="1" i="0" u="none" strike="noStrike" baseline="30000" dirty="0">
                        <a:solidFill>
                          <a:srgbClr val="000000"/>
                        </a:solidFill>
                        <a:latin typeface="Arial"/>
                      </a:endParaRPr>
                    </a:p>
                  </a:txBody>
                  <a:tcPr marL="9177" marR="9177" marT="9177" marB="0" anchor="ctr">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2010</a:t>
                      </a:r>
                      <a:r>
                        <a:rPr lang="en-US" sz="1050" b="1" i="0" u="none" strike="noStrike" baseline="30000" dirty="0" smtClean="0">
                          <a:solidFill>
                            <a:srgbClr val="000000"/>
                          </a:solidFill>
                          <a:latin typeface="Arial"/>
                        </a:rPr>
                        <a:t>2</a:t>
                      </a:r>
                      <a:endParaRPr lang="en-US" sz="1050" b="1" i="0" u="none" strike="noStrike" baseline="30000" dirty="0">
                        <a:solidFill>
                          <a:srgbClr val="000000"/>
                        </a:solidFill>
                        <a:latin typeface="Arial"/>
                      </a:endParaRPr>
                    </a:p>
                  </a:txBody>
                  <a:tcPr marL="9177" marR="9177" marT="9177" marB="0" anchor="ctr">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Percent Growth</a:t>
                      </a:r>
                      <a:endParaRPr lang="en-US" sz="1050" b="1" i="0" u="none" strike="noStrike" dirty="0">
                        <a:solidFill>
                          <a:srgbClr val="000000"/>
                        </a:solidFill>
                        <a:latin typeface="Arial"/>
                      </a:endParaRPr>
                    </a:p>
                  </a:txBody>
                  <a:tcPr marL="9177" marR="9177" marT="9177" marB="0" anchor="ctr">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1990</a:t>
                      </a:r>
                      <a:r>
                        <a:rPr lang="en-US" sz="1050" b="1" i="0" u="none" strike="noStrike" baseline="30000" dirty="0" smtClean="0">
                          <a:solidFill>
                            <a:srgbClr val="000000"/>
                          </a:solidFill>
                          <a:latin typeface="Arial"/>
                        </a:rPr>
                        <a:t>1</a:t>
                      </a:r>
                      <a:endParaRPr lang="en-US" sz="1050" b="1" i="0" u="none" strike="noStrike" baseline="30000" dirty="0">
                        <a:solidFill>
                          <a:srgbClr val="000000"/>
                        </a:solidFill>
                        <a:latin typeface="Arial"/>
                      </a:endParaRPr>
                    </a:p>
                  </a:txBody>
                  <a:tcPr marL="9177" marR="9177" marT="9177" marB="0" anchor="ctr">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2010</a:t>
                      </a:r>
                      <a:r>
                        <a:rPr lang="en-US" sz="1050" b="1" i="0" u="none" strike="noStrike" baseline="30000" dirty="0" smtClean="0">
                          <a:solidFill>
                            <a:srgbClr val="000000"/>
                          </a:solidFill>
                          <a:latin typeface="Arial"/>
                        </a:rPr>
                        <a:t>2</a:t>
                      </a:r>
                      <a:endParaRPr lang="en-US" sz="1050" b="1" i="0" u="none" strike="noStrike" baseline="30000" dirty="0">
                        <a:solidFill>
                          <a:srgbClr val="000000"/>
                        </a:solidFill>
                        <a:latin typeface="Arial"/>
                      </a:endParaRPr>
                    </a:p>
                  </a:txBody>
                  <a:tcPr marL="9177" marR="9177" marT="9177" marB="0" anchor="ctr">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smtClean="0">
                          <a:solidFill>
                            <a:srgbClr val="000000"/>
                          </a:solidFill>
                          <a:latin typeface="Arial"/>
                        </a:rPr>
                        <a:t>Percent Growth</a:t>
                      </a:r>
                      <a:endParaRPr lang="en-US" sz="1050" b="1" i="0" u="none" strike="noStrike" dirty="0">
                        <a:solidFill>
                          <a:srgbClr val="000000"/>
                        </a:solidFill>
                        <a:latin typeface="Arial"/>
                      </a:endParaRPr>
                    </a:p>
                  </a:txBody>
                  <a:tcPr marL="9177" marR="9177" marT="9177" marB="0" anchor="ctr">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r>
              <a:tr h="201891">
                <a:tc gridSpan="2">
                  <a:txBody>
                    <a:bodyPr/>
                    <a:lstStyle/>
                    <a:p>
                      <a:pPr algn="l" fontAlgn="b"/>
                      <a:r>
                        <a:rPr lang="en-US" sz="1200" b="1" i="0" u="none" strike="noStrike" dirty="0">
                          <a:solidFill>
                            <a:srgbClr val="000000"/>
                          </a:solidFill>
                          <a:latin typeface="Calibri"/>
                        </a:rPr>
                        <a:t>District of Columbia</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259.3</a:t>
                      </a:r>
                    </a:p>
                  </a:txBody>
                  <a:tcPr marL="9177" marR="9177" marT="9177" marB="0" anchor="b">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266.7</a:t>
                      </a:r>
                    </a:p>
                  </a:txBody>
                  <a:tcPr marL="9177" marR="9177" marT="9177" marB="0" anchor="b">
                    <a:lnL>
                      <a:noFill/>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3%</a:t>
                      </a:r>
                    </a:p>
                  </a:txBody>
                  <a:tcPr marL="9177" marR="9177" marT="9177" marB="0" anchor="b">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628.3</a:t>
                      </a:r>
                    </a:p>
                  </a:txBody>
                  <a:tcPr marL="9177" marR="9177" marT="9177" marB="0" anchor="b">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601.7</a:t>
                      </a:r>
                    </a:p>
                  </a:txBody>
                  <a:tcPr marL="9177" marR="9177" marT="9177" marB="0" anchor="b">
                    <a:lnL>
                      <a:noFill/>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smtClean="0">
                          <a:solidFill>
                            <a:srgbClr val="953735"/>
                          </a:solidFill>
                          <a:latin typeface="+mn-lt"/>
                        </a:rPr>
                        <a:t>- 4%</a:t>
                      </a:r>
                      <a:endParaRPr lang="en-US" sz="1200" b="1" i="1" u="none" strike="noStrike" dirty="0">
                        <a:solidFill>
                          <a:srgbClr val="953735"/>
                        </a:solidFill>
                        <a:latin typeface="+mn-lt"/>
                      </a:endParaRPr>
                    </a:p>
                  </a:txBody>
                  <a:tcPr marL="9177" marR="9177" marT="9177" marB="0" anchor="b">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718.2</a:t>
                      </a:r>
                    </a:p>
                  </a:txBody>
                  <a:tcPr marL="9177" marR="9177" marT="9177" marB="0" anchor="b">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783.5</a:t>
                      </a:r>
                    </a:p>
                  </a:txBody>
                  <a:tcPr marL="9177" marR="9177" marT="9177" marB="0" anchor="b">
                    <a:lnL>
                      <a:noFill/>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9%</a:t>
                      </a:r>
                    </a:p>
                  </a:txBody>
                  <a:tcPr marL="9177" marR="9177" marT="9177" marB="0" anchor="b">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r>
              <a:tr h="192714">
                <a:tc gridSpan="2">
                  <a:txBody>
                    <a:bodyPr/>
                    <a:lstStyle/>
                    <a:p>
                      <a:pPr algn="l" fontAlgn="b"/>
                      <a:r>
                        <a:rPr lang="en-US" sz="1200" b="1" i="0" u="none" strike="noStrike" dirty="0">
                          <a:solidFill>
                            <a:srgbClr val="000000"/>
                          </a:solidFill>
                          <a:latin typeface="Calibri"/>
                        </a:rPr>
                        <a:t>Arlington Co., VA</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81.4</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98.1</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20%</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167.0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207.6</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24%</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214.6</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223.3</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4%</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r>
              <a:tr h="192714">
                <a:tc gridSpan="2">
                  <a:txBody>
                    <a:bodyPr/>
                    <a:lstStyle/>
                    <a:p>
                      <a:pPr algn="l" fontAlgn="b"/>
                      <a:r>
                        <a:rPr lang="en-US" sz="1200" b="1" i="0" u="none" strike="noStrike" dirty="0">
                          <a:solidFill>
                            <a:srgbClr val="000000"/>
                          </a:solidFill>
                          <a:latin typeface="Calibri"/>
                        </a:rPr>
                        <a:t>City of Alexandria, VA</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56.0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68.1</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22%</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111.1</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140.0</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26%</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97.1</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106.0</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chemeClr val="accent1">
                              <a:lumMod val="50000"/>
                            </a:schemeClr>
                          </a:solidFill>
                          <a:latin typeface="Calibri"/>
                        </a:rPr>
                        <a:t>9%</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r>
              <a:tr h="192714">
                <a:tc gridSpan="2">
                  <a:txBody>
                    <a:bodyPr/>
                    <a:lstStyle/>
                    <a:p>
                      <a:pPr algn="l" fontAlgn="b"/>
                      <a:r>
                        <a:rPr lang="en-US" sz="1200" b="1" i="0" u="none" strike="noStrike" dirty="0">
                          <a:solidFill>
                            <a:srgbClr val="000000"/>
                          </a:solidFill>
                          <a:latin typeface="Calibri"/>
                        </a:rPr>
                        <a:t>Montgomery Co., MD</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280.0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361.0</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29%</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710.0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971.6</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37%</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455.0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510.1</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12%</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r>
              <a:tr h="158611">
                <a:tc gridSpan="2">
                  <a:txBody>
                    <a:bodyPr/>
                    <a:lstStyle/>
                    <a:p>
                      <a:pPr algn="l" fontAlgn="b"/>
                      <a:r>
                        <a:rPr lang="en-US" sz="1200" b="1" i="0" u="none" strike="noStrike" dirty="0">
                          <a:solidFill>
                            <a:srgbClr val="000000"/>
                          </a:solidFill>
                          <a:latin typeface="Calibri"/>
                        </a:rPr>
                        <a:t>Prince George's Co., MD</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262.9</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304.0</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16%</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718.4</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863.4</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20%</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311.8</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342.6</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10%</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r>
              <a:tr h="192714">
                <a:tc gridSpan="2">
                  <a:txBody>
                    <a:bodyPr/>
                    <a:lstStyle/>
                    <a:p>
                      <a:pPr algn="l" fontAlgn="b"/>
                      <a:r>
                        <a:rPr lang="en-US" sz="1200" b="1" i="0" u="none" strike="noStrike" dirty="0">
                          <a:solidFill>
                            <a:srgbClr val="000000"/>
                          </a:solidFill>
                          <a:latin typeface="Calibri"/>
                        </a:rPr>
                        <a:t>Fairfax Co., VA</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316.3</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399.5</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26%</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825.8</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1,091.5</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32%</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412.4</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680.0</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chemeClr val="accent1">
                              <a:lumMod val="50000"/>
                            </a:schemeClr>
                          </a:solidFill>
                          <a:latin typeface="Calibri"/>
                        </a:rPr>
                        <a:t>65%</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r>
              <a:tr h="192714">
                <a:tc gridSpan="2">
                  <a:txBody>
                    <a:bodyPr/>
                    <a:lstStyle/>
                    <a:p>
                      <a:pPr algn="l" fontAlgn="b"/>
                      <a:r>
                        <a:rPr lang="en-US" sz="1200" b="1" i="0" u="none" strike="noStrike" dirty="0">
                          <a:solidFill>
                            <a:srgbClr val="000000"/>
                          </a:solidFill>
                          <a:latin typeface="Calibri"/>
                        </a:rPr>
                        <a:t>Loudoun Co., VA</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30.7</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104.6</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241%</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89.8</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312.3</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248%</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33.8</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143.7</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325%</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r>
              <a:tr h="192714">
                <a:tc gridSpan="2">
                  <a:txBody>
                    <a:bodyPr/>
                    <a:lstStyle/>
                    <a:p>
                      <a:pPr algn="l" fontAlgn="b"/>
                      <a:r>
                        <a:rPr lang="en-US" sz="1200" b="1" i="0" u="none" strike="noStrike" dirty="0">
                          <a:solidFill>
                            <a:srgbClr val="000000"/>
                          </a:solidFill>
                          <a:latin typeface="Calibri"/>
                        </a:rPr>
                        <a:t>Prince William Co., VA</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88.9</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147.8</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66%</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277.0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454.1</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64%</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75.5</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143.6</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90%</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r>
              <a:tr h="192714">
                <a:tc gridSpan="2">
                  <a:txBody>
                    <a:bodyPr/>
                    <a:lstStyle/>
                    <a:p>
                      <a:pPr algn="l" fontAlgn="b"/>
                      <a:r>
                        <a:rPr lang="en-US" sz="1200" b="1" i="0" u="none" strike="noStrike" dirty="0">
                          <a:solidFill>
                            <a:srgbClr val="000000"/>
                          </a:solidFill>
                          <a:latin typeface="Calibri"/>
                        </a:rPr>
                        <a:t>Frederick  Co., MD</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53.0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84.8</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60%</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149.1</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233.4</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57%</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54.0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98.7</a:t>
                      </a:r>
                    </a:p>
                  </a:txBody>
                  <a:tcPr marL="9177" marR="9177" marT="9177"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83%</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r>
              <a:tr h="201891">
                <a:tc gridSpan="2">
                  <a:txBody>
                    <a:bodyPr/>
                    <a:lstStyle/>
                    <a:p>
                      <a:pPr algn="l" fontAlgn="b"/>
                      <a:r>
                        <a:rPr lang="en-US" sz="1200" b="1" i="0" u="none" strike="noStrike" dirty="0">
                          <a:solidFill>
                            <a:srgbClr val="000000"/>
                          </a:solidFill>
                          <a:latin typeface="Calibri"/>
                        </a:rPr>
                        <a:t>Charles Co., MD</a:t>
                      </a:r>
                    </a:p>
                  </a:txBody>
                  <a:tcPr marL="9177" marR="9177" marT="9177"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34.0</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51.0</a:t>
                      </a:r>
                    </a:p>
                  </a:txBody>
                  <a:tcPr marL="9177" marR="9177" marT="9177" marB="0" anchor="b">
                    <a:lnL>
                      <a:noFill/>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50%</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103.8</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144.6</a:t>
                      </a:r>
                    </a:p>
                  </a:txBody>
                  <a:tcPr marL="9177" marR="9177" marT="9177" marB="0" anchor="b">
                    <a:lnL>
                      <a:noFill/>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39%</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34.2</a:t>
                      </a:r>
                    </a:p>
                  </a:txBody>
                  <a:tcPr marL="9177" marR="9177" marT="9177" marB="0" anchor="b">
                    <a:lnL w="6350" cap="flat" cmpd="sng" algn="ctr">
                      <a:solidFill>
                        <a:srgbClr val="7F7F7F"/>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62.2</a:t>
                      </a:r>
                    </a:p>
                  </a:txBody>
                  <a:tcPr marL="9177" marR="9177" marT="9177" marB="0" anchor="b">
                    <a:lnL>
                      <a:noFill/>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1" i="1" u="none" strike="noStrike" dirty="0">
                          <a:solidFill>
                            <a:schemeClr val="accent1">
                              <a:lumMod val="50000"/>
                            </a:schemeClr>
                          </a:solidFill>
                          <a:latin typeface="Calibri"/>
                        </a:rPr>
                        <a:t>82%</a:t>
                      </a:r>
                    </a:p>
                  </a:txBody>
                  <a:tcPr marL="9177" marR="9177" marT="9177" marB="0" anchor="b">
                    <a:lnL>
                      <a:noFill/>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r>
              <a:tr h="211067">
                <a:tc>
                  <a:txBody>
                    <a:bodyPr/>
                    <a:lstStyle/>
                    <a:p>
                      <a:pPr algn="l" fontAlgn="b"/>
                      <a:r>
                        <a:rPr lang="en-US" sz="1200" b="0" i="0" u="none" strike="noStrike" dirty="0">
                          <a:solidFill>
                            <a:srgbClr val="000000"/>
                          </a:solidFill>
                          <a:latin typeface="Calibri"/>
                        </a:rPr>
                        <a:t>Total</a:t>
                      </a:r>
                    </a:p>
                  </a:txBody>
                  <a:tcPr marL="9177" marR="9177" marT="9177" marB="0" anchor="b">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9177" marR="9177" marT="9177" marB="0" anchor="b">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1,462.5</a:t>
                      </a:r>
                    </a:p>
                  </a:txBody>
                  <a:tcPr marL="9177" marR="9177" marT="9177" marB="0" anchor="b">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1,885.6</a:t>
                      </a:r>
                    </a:p>
                  </a:txBody>
                  <a:tcPr marL="9177" marR="9177" marT="9177" marB="0" anchor="b">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1" i="1" u="none" strike="noStrike" dirty="0">
                          <a:solidFill>
                            <a:schemeClr val="accent1">
                              <a:lumMod val="50000"/>
                            </a:schemeClr>
                          </a:solidFill>
                          <a:latin typeface="Calibri"/>
                        </a:rPr>
                        <a:t>29%</a:t>
                      </a:r>
                    </a:p>
                  </a:txBody>
                  <a:tcPr marL="9177" marR="9177" marT="9177" marB="0" anchor="b">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3,780.3</a:t>
                      </a:r>
                    </a:p>
                  </a:txBody>
                  <a:tcPr marL="9177" marR="9177" marT="9177" marB="0" anchor="b">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5,020.2</a:t>
                      </a:r>
                    </a:p>
                  </a:txBody>
                  <a:tcPr marL="9177" marR="9177" marT="9177" marB="0" anchor="b">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1" i="1" u="none" strike="noStrike" dirty="0">
                          <a:solidFill>
                            <a:schemeClr val="accent1">
                              <a:lumMod val="50000"/>
                            </a:schemeClr>
                          </a:solidFill>
                          <a:latin typeface="Calibri"/>
                        </a:rPr>
                        <a:t>33%</a:t>
                      </a:r>
                    </a:p>
                  </a:txBody>
                  <a:tcPr marL="9177" marR="9177" marT="9177" marB="0" anchor="b">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2,406.6</a:t>
                      </a:r>
                    </a:p>
                  </a:txBody>
                  <a:tcPr marL="9177" marR="9177" marT="9177" marB="0" anchor="b">
                    <a:lnL w="6350" cap="flat" cmpd="sng" algn="ctr">
                      <a:solidFill>
                        <a:srgbClr val="7F7F7F"/>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3,093.7</a:t>
                      </a:r>
                    </a:p>
                  </a:txBody>
                  <a:tcPr marL="9177" marR="9177" marT="9177" marB="0" anchor="b">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1" i="1" u="none" strike="noStrike" dirty="0">
                          <a:solidFill>
                            <a:schemeClr val="accent1">
                              <a:lumMod val="50000"/>
                            </a:schemeClr>
                          </a:solidFill>
                          <a:latin typeface="Calibri"/>
                        </a:rPr>
                        <a:t>29%</a:t>
                      </a:r>
                    </a:p>
                  </a:txBody>
                  <a:tcPr marL="9177" marR="9177" marT="9177" marB="0" anchor="b">
                    <a:lnL>
                      <a:noFill/>
                    </a:lnL>
                    <a:lnR w="6350" cap="flat" cmpd="sng" algn="ctr">
                      <a:solidFill>
                        <a:srgbClr val="7F7F7F"/>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r>
            </a:tbl>
          </a:graphicData>
        </a:graphic>
      </p:graphicFrame>
      <p:sp>
        <p:nvSpPr>
          <p:cNvPr id="9" name="TextBox 8"/>
          <p:cNvSpPr txBox="1"/>
          <p:nvPr/>
        </p:nvSpPr>
        <p:spPr>
          <a:xfrm>
            <a:off x="3733800" y="4724400"/>
            <a:ext cx="5105400" cy="769441"/>
          </a:xfrm>
          <a:prstGeom prst="rect">
            <a:avLst/>
          </a:prstGeom>
          <a:noFill/>
        </p:spPr>
        <p:txBody>
          <a:bodyPr wrap="square" rtlCol="0">
            <a:spAutoFit/>
          </a:bodyPr>
          <a:lstStyle/>
          <a:p>
            <a:pPr marL="228600" indent="-228600">
              <a:buAutoNum type="arabicParenBoth"/>
            </a:pPr>
            <a:r>
              <a:rPr lang="en-US" sz="1200" dirty="0" smtClean="0"/>
              <a:t>1990 estimates come from the Round 4.1 Cooperative Forecast – 1991 </a:t>
            </a:r>
          </a:p>
          <a:p>
            <a:pPr marL="228600" indent="-228600"/>
            <a:endParaRPr lang="en-US" sz="800" dirty="0" smtClean="0"/>
          </a:p>
          <a:p>
            <a:pPr marL="228600" indent="-228600"/>
            <a:r>
              <a:rPr lang="en-US" sz="1200" dirty="0" smtClean="0"/>
              <a:t>(2)  2010 estimates come from the Round 8.1 Cooperative Forecast – 2012</a:t>
            </a:r>
          </a:p>
          <a:p>
            <a:pPr marL="228600" indent="-228600"/>
            <a:endParaRPr lang="en-US" sz="1200" dirty="0"/>
          </a:p>
        </p:txBody>
      </p:sp>
      <p:sp>
        <p:nvSpPr>
          <p:cNvPr id="10" name="Title 1"/>
          <p:cNvSpPr txBox="1">
            <a:spLocks/>
          </p:cNvSpPr>
          <p:nvPr/>
        </p:nvSpPr>
        <p:spPr>
          <a:xfrm>
            <a:off x="76200" y="609600"/>
            <a:ext cx="8382000" cy="685800"/>
          </a:xfrm>
          <a:prstGeom prst="rect">
            <a:avLst/>
          </a:prstGeom>
        </p:spPr>
        <p:txBody>
          <a:bodyPr vert="horz" lIns="91440" tIns="45720" rIns="91440" bIns="45720" rtlCol="0" anchor="ctr">
            <a:normAutofit fontScale="97500" lnSpcReduction="10000"/>
          </a:bodyPr>
          <a:lstStyle/>
          <a:p>
            <a:pPr lvl="0">
              <a:spcBef>
                <a:spcPct val="0"/>
              </a:spcBef>
              <a:defRPr/>
            </a:pPr>
            <a:r>
              <a:rPr kumimoji="0" lang="en-US" sz="2300" b="1" i="0" strike="noStrike" kern="1200" cap="none" spc="0" normalizeH="0" baseline="0" noProof="0" dirty="0" smtClean="0">
                <a:ln>
                  <a:noFill/>
                </a:ln>
                <a:effectLst/>
                <a:uLnTx/>
                <a:uFillTx/>
                <a:latin typeface="Myriad Pro" pitchFamily="34" charset="0"/>
                <a:ea typeface="+mj-ea"/>
                <a:cs typeface="+mj-cs"/>
              </a:rPr>
              <a:t>Households, Population,</a:t>
            </a:r>
            <a:r>
              <a:rPr kumimoji="0" lang="en-US" sz="2300" b="1" i="0" strike="noStrike" kern="1200" cap="none" spc="0" normalizeH="0" noProof="0" dirty="0" smtClean="0">
                <a:ln>
                  <a:noFill/>
                </a:ln>
                <a:effectLst/>
                <a:uLnTx/>
                <a:uFillTx/>
                <a:latin typeface="Myriad Pro" pitchFamily="34" charset="0"/>
                <a:ea typeface="+mj-ea"/>
                <a:cs typeface="+mj-cs"/>
              </a:rPr>
              <a:t> and Employment in 1990 and 2010</a:t>
            </a:r>
            <a:endParaRPr lang="en-US" sz="2300" b="1" dirty="0" smtClean="0">
              <a:latin typeface="Myriad Pro" pitchFamily="34" charset="0"/>
            </a:endParaRPr>
          </a:p>
          <a:p>
            <a:pPr lvl="0">
              <a:spcBef>
                <a:spcPct val="0"/>
              </a:spcBef>
              <a:defRPr/>
            </a:pPr>
            <a:r>
              <a:rPr kumimoji="0" lang="en-US" sz="2100" i="0" strike="noStrike" kern="1200" cap="none" spc="0" normalizeH="0" noProof="0" dirty="0" smtClean="0">
                <a:ln>
                  <a:noFill/>
                </a:ln>
                <a:effectLst/>
                <a:uLnTx/>
                <a:uFillTx/>
                <a:latin typeface="Myriad Pro" pitchFamily="34" charset="0"/>
                <a:ea typeface="+mj-ea"/>
                <a:cs typeface="+mj-cs"/>
              </a:rPr>
              <a:t>As estimated by Round 4.1 (1991) and Round 8.1 (2012) Cooperative Forecasts</a:t>
            </a:r>
            <a:endParaRPr kumimoji="0" lang="en-US" sz="2100" i="0" strike="noStrike" kern="1200" cap="none" spc="0" normalizeH="0" baseline="-25000" noProof="0" dirty="0" smtClean="0">
              <a:ln>
                <a:noFill/>
              </a:ln>
              <a:effectLst/>
              <a:uLnTx/>
              <a:uFillTx/>
              <a:latin typeface="Myriad Pro" pitchFamily="34" charset="0"/>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6</a:t>
            </a:fld>
            <a:endParaRPr lang="en-US" dirty="0"/>
          </a:p>
        </p:txBody>
      </p:sp>
      <p:sp>
        <p:nvSpPr>
          <p:cNvPr id="6" name="Rectangle 5"/>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0" name="Table 9"/>
          <p:cNvGraphicFramePr>
            <a:graphicFrameLocks noGrp="1"/>
          </p:cNvGraphicFramePr>
          <p:nvPr/>
        </p:nvGraphicFramePr>
        <p:xfrm>
          <a:off x="152401" y="1447800"/>
          <a:ext cx="8762997" cy="3013156"/>
        </p:xfrm>
        <a:graphic>
          <a:graphicData uri="http://schemas.openxmlformats.org/drawingml/2006/table">
            <a:tbl>
              <a:tblPr/>
              <a:tblGrid>
                <a:gridCol w="752050"/>
                <a:gridCol w="815150"/>
                <a:gridCol w="799533"/>
                <a:gridCol w="799533"/>
                <a:gridCol w="799533"/>
                <a:gridCol w="799533"/>
                <a:gridCol w="799533"/>
                <a:gridCol w="799533"/>
                <a:gridCol w="799533"/>
                <a:gridCol w="799533"/>
                <a:gridCol w="799533"/>
              </a:tblGrid>
              <a:tr h="337077">
                <a:tc>
                  <a:txBody>
                    <a:bodyPr/>
                    <a:lstStyle/>
                    <a:p>
                      <a:pPr algn="l" fontAlgn="b"/>
                      <a:endParaRPr lang="en-US" sz="800" b="0" i="0" u="none" strike="noStrike" dirty="0">
                        <a:solidFill>
                          <a:srgbClr val="000000"/>
                        </a:solidFill>
                        <a:latin typeface="Calibri"/>
                      </a:endParaRPr>
                    </a:p>
                  </a:txBody>
                  <a:tcPr marL="6636" marR="6636" marT="6636" marB="0" anchor="b">
                    <a:lnL>
                      <a:noFill/>
                    </a:lnL>
                    <a:lnR>
                      <a:noFill/>
                    </a:lnR>
                    <a:lnT>
                      <a:noFill/>
                    </a:lnT>
                    <a:lnB>
                      <a:noFill/>
                    </a:lnB>
                  </a:tcPr>
                </a:tc>
                <a:tc>
                  <a:txBody>
                    <a:bodyPr/>
                    <a:lstStyle/>
                    <a:p>
                      <a:pPr algn="l" fontAlgn="b"/>
                      <a:endParaRPr lang="en-US" sz="800" b="0" i="0" u="none" strike="noStrike" dirty="0">
                        <a:solidFill>
                          <a:srgbClr val="000000"/>
                        </a:solidFill>
                        <a:latin typeface="Calibri"/>
                      </a:endParaRPr>
                    </a:p>
                  </a:txBody>
                  <a:tcPr marL="6636" marR="6636" marT="6636" marB="0" anchor="b">
                    <a:lnL>
                      <a:noFill/>
                    </a:lnL>
                    <a:lnR>
                      <a:noFill/>
                    </a:lnR>
                    <a:lnT>
                      <a:noFill/>
                    </a:lnT>
                    <a:lnB>
                      <a:noFill/>
                    </a:lnB>
                  </a:tcPr>
                </a:tc>
                <a:tc gridSpan="9">
                  <a:txBody>
                    <a:bodyPr/>
                    <a:lstStyle/>
                    <a:p>
                      <a:pPr algn="ctr" fontAlgn="t"/>
                      <a:endParaRPr lang="en-US" sz="1600" b="1" i="0" u="none" strike="noStrike" dirty="0">
                        <a:solidFill>
                          <a:srgbClr val="000000"/>
                        </a:solidFill>
                        <a:latin typeface="Calibri"/>
                      </a:endParaRPr>
                    </a:p>
                  </a:txBody>
                  <a:tcPr marL="6636" marR="6636" marT="6636" marB="0">
                    <a:lnL>
                      <a:noFill/>
                    </a:lnL>
                    <a:lnR>
                      <a:noFill/>
                    </a:lnR>
                    <a:lnT>
                      <a:noFill/>
                    </a:lnT>
                    <a:lnB w="19050" cap="flat" cmpd="sng" algn="ctr">
                      <a:solidFill>
                        <a:srgbClr val="7F7F7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398">
                <a:tc>
                  <a:txBody>
                    <a:bodyPr/>
                    <a:lstStyle/>
                    <a:p>
                      <a:pPr algn="l" fontAlgn="b"/>
                      <a:endParaRPr lang="en-US" sz="1200" b="0" i="0" u="none" strike="noStrike" dirty="0">
                        <a:solidFill>
                          <a:srgbClr val="000000"/>
                        </a:solidFill>
                        <a:latin typeface="Calibri"/>
                      </a:endParaRPr>
                    </a:p>
                  </a:txBody>
                  <a:tcPr marL="6636" marR="6636" marT="6636" marB="0" anchor="b">
                    <a:lnL>
                      <a:noFill/>
                    </a:lnL>
                    <a:lnR>
                      <a:noFill/>
                    </a:lnR>
                    <a:lnT>
                      <a:noFill/>
                    </a:lnT>
                    <a:lnB w="19050" cap="flat" cmpd="sng" algn="ctr">
                      <a:solidFill>
                        <a:srgbClr val="7F7F7F"/>
                      </a:solidFill>
                      <a:prstDash val="solid"/>
                      <a:round/>
                      <a:headEnd type="none" w="med" len="med"/>
                      <a:tailEnd type="none" w="med" len="med"/>
                    </a:lnB>
                  </a:tcPr>
                </a:tc>
                <a:tc>
                  <a:txBody>
                    <a:bodyPr/>
                    <a:lstStyle/>
                    <a:p>
                      <a:pPr algn="ctr" fontAlgn="b"/>
                      <a:endParaRPr lang="en-US" sz="1200" b="1" i="0" u="none" strike="noStrike" dirty="0">
                        <a:solidFill>
                          <a:srgbClr val="000000"/>
                        </a:solidFill>
                        <a:latin typeface="Calibri"/>
                      </a:endParaRPr>
                    </a:p>
                  </a:txBody>
                  <a:tcPr marL="6636" marR="6636" marT="6636" marB="0" anchor="b">
                    <a:lnL>
                      <a:noFill/>
                    </a:lnL>
                    <a:lnR w="3175" cap="flat" cmpd="sng" algn="ctr">
                      <a:solidFill>
                        <a:schemeClr val="bg1">
                          <a:lumMod val="50000"/>
                        </a:schemeClr>
                      </a:solidFill>
                      <a:prstDash val="solid"/>
                      <a:round/>
                      <a:headEnd type="none" w="med" len="med"/>
                      <a:tailEnd type="none" w="med" len="med"/>
                    </a:lnR>
                    <a:lnT>
                      <a:noFill/>
                    </a:lnT>
                    <a:lnB w="19050" cap="flat" cmpd="sng" algn="ctr">
                      <a:solidFill>
                        <a:srgbClr val="7F7F7F"/>
                      </a:solidFill>
                      <a:prstDash val="solid"/>
                      <a:round/>
                      <a:headEnd type="none" w="med" len="med"/>
                      <a:tailEnd type="none" w="med" len="med"/>
                    </a:lnB>
                  </a:tcPr>
                </a:tc>
                <a:tc gridSpan="3">
                  <a:txBody>
                    <a:bodyPr/>
                    <a:lstStyle/>
                    <a:p>
                      <a:pPr algn="ctr" fontAlgn="b"/>
                      <a:r>
                        <a:rPr lang="en-US" sz="1200" b="1" i="0" u="none" strike="noStrike" dirty="0">
                          <a:solidFill>
                            <a:srgbClr val="000000"/>
                          </a:solidFill>
                          <a:latin typeface="Calibri"/>
                        </a:rPr>
                        <a:t>Households</a:t>
                      </a:r>
                    </a:p>
                  </a:txBody>
                  <a:tcPr marL="6636" marR="6636" marT="6636" marB="0" anchor="b">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gridSpan="3">
                  <a:txBody>
                    <a:bodyPr/>
                    <a:lstStyle/>
                    <a:p>
                      <a:pPr algn="ctr" fontAlgn="b"/>
                      <a:r>
                        <a:rPr lang="en-US" sz="1200" b="1" i="0" u="none" strike="noStrike" dirty="0">
                          <a:solidFill>
                            <a:srgbClr val="000000"/>
                          </a:solidFill>
                          <a:latin typeface="Calibri"/>
                        </a:rPr>
                        <a:t>Population</a:t>
                      </a:r>
                    </a:p>
                  </a:txBody>
                  <a:tcPr marL="6636" marR="6636" marT="6636" marB="0" anchor="b">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gridSpan="3">
                  <a:txBody>
                    <a:bodyPr/>
                    <a:lstStyle/>
                    <a:p>
                      <a:pPr algn="ctr" fontAlgn="b"/>
                      <a:r>
                        <a:rPr lang="en-US" sz="1200" b="1" i="0" u="none" strike="noStrike" dirty="0">
                          <a:solidFill>
                            <a:srgbClr val="000000"/>
                          </a:solidFill>
                          <a:latin typeface="Calibri"/>
                        </a:rPr>
                        <a:t>Employment</a:t>
                      </a:r>
                    </a:p>
                  </a:txBody>
                  <a:tcPr marL="6636" marR="6636" marT="6636" marB="0" anchor="b">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r>
              <a:tr h="359925">
                <a:tc gridSpan="2">
                  <a:txBody>
                    <a:bodyPr/>
                    <a:lstStyle/>
                    <a:p>
                      <a:pPr algn="l" fontAlgn="ctr"/>
                      <a:r>
                        <a:rPr lang="en-US" sz="1200" b="1" i="0" u="none" strike="noStrike" dirty="0" smtClean="0">
                          <a:solidFill>
                            <a:srgbClr val="000000"/>
                          </a:solidFill>
                          <a:latin typeface="Arial"/>
                        </a:rPr>
                        <a:t>Jurisdiction:</a:t>
                      </a:r>
                      <a:endParaRPr lang="en-US" sz="1200" b="1" i="0" u="none" strike="noStrike" dirty="0">
                        <a:solidFill>
                          <a:srgbClr val="000000"/>
                        </a:solidFill>
                        <a:latin typeface="Arial"/>
                      </a:endParaRPr>
                    </a:p>
                  </a:txBody>
                  <a:tcPr marL="6636" marR="6636" marT="6636" marB="0"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hMerge="1">
                  <a:txBody>
                    <a:bodyPr/>
                    <a:lstStyle/>
                    <a:p>
                      <a:endParaRPr lang="en-US"/>
                    </a:p>
                  </a:txBody>
                  <a:tcPr/>
                </a:tc>
                <a:tc>
                  <a:txBody>
                    <a:bodyPr/>
                    <a:lstStyle/>
                    <a:p>
                      <a:pPr algn="ctr" fontAlgn="b"/>
                      <a:r>
                        <a:rPr lang="en-US" sz="1050" b="1" i="0" u="none" strike="noStrike" dirty="0">
                          <a:solidFill>
                            <a:srgbClr val="000000"/>
                          </a:solidFill>
                          <a:latin typeface="Arial"/>
                        </a:rPr>
                        <a:t>Round 4.1 2010 </a:t>
                      </a:r>
                    </a:p>
                  </a:txBody>
                  <a:tcPr marL="6636" marR="6636" marT="6636" marB="0" anchor="ctr">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Round 8.1 2010 </a:t>
                      </a:r>
                    </a:p>
                  </a:txBody>
                  <a:tcPr marL="6636" marR="6636" marT="6636" marB="0" anchor="ctr">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Ratio   (8.1:4.1)</a:t>
                      </a:r>
                    </a:p>
                  </a:txBody>
                  <a:tcPr marL="6636" marR="6636" marT="6636" marB="0" anchor="ctr">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Round 4.1 2010 </a:t>
                      </a:r>
                    </a:p>
                  </a:txBody>
                  <a:tcPr marL="6636" marR="6636" marT="6636" marB="0" anchor="ctr">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Round 8.1 2010 </a:t>
                      </a:r>
                    </a:p>
                  </a:txBody>
                  <a:tcPr marL="6636" marR="6636" marT="6636" marB="0" anchor="ctr">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Ratio    (8.1:4.1)</a:t>
                      </a:r>
                    </a:p>
                  </a:txBody>
                  <a:tcPr marL="6636" marR="6636" marT="6636" marB="0" anchor="ctr">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Round 4.1 2010 </a:t>
                      </a:r>
                    </a:p>
                  </a:txBody>
                  <a:tcPr marL="6636" marR="6636" marT="6636" marB="0" anchor="ctr">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Round 8.1 2010 </a:t>
                      </a:r>
                    </a:p>
                  </a:txBody>
                  <a:tcPr marL="6636" marR="6636" marT="6636" marB="0" anchor="ctr">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Arial"/>
                        </a:rPr>
                        <a:t>Ratio   (8.1:4.1)</a:t>
                      </a:r>
                    </a:p>
                  </a:txBody>
                  <a:tcPr marL="6636" marR="6636" marT="6636" marB="0" anchor="ctr">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r>
              <a:tr h="191311">
                <a:tc gridSpan="2">
                  <a:txBody>
                    <a:bodyPr/>
                    <a:lstStyle/>
                    <a:p>
                      <a:pPr algn="l" fontAlgn="b"/>
                      <a:r>
                        <a:rPr lang="en-US" sz="1200" b="1" i="0" u="none" strike="noStrike" dirty="0">
                          <a:solidFill>
                            <a:srgbClr val="000000"/>
                          </a:solidFill>
                          <a:latin typeface="Calibri"/>
                        </a:rPr>
                        <a:t>District of Columbia</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264.8</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266.7</a:t>
                      </a:r>
                    </a:p>
                  </a:txBody>
                  <a:tcPr marL="6636" marR="6636" marT="6636" marB="0" anchor="b">
                    <a:lnL>
                      <a:noFill/>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17375D"/>
                          </a:solidFill>
                          <a:latin typeface="Calibri"/>
                        </a:rPr>
                        <a:t>1.01</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627.7</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601.7</a:t>
                      </a:r>
                    </a:p>
                  </a:txBody>
                  <a:tcPr marL="6636" marR="6636" marT="6636" marB="0" anchor="b">
                    <a:lnL>
                      <a:noFill/>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953735"/>
                          </a:solidFill>
                          <a:latin typeface="Calibri"/>
                        </a:rPr>
                        <a:t>0.96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886.0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783.5</a:t>
                      </a:r>
                    </a:p>
                  </a:txBody>
                  <a:tcPr marL="6636" marR="6636" marT="6636" marB="0" anchor="b">
                    <a:lnL>
                      <a:noFill/>
                    </a:lnL>
                    <a:lnR>
                      <a:noFill/>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953735"/>
                          </a:solidFill>
                          <a:latin typeface="Calibri"/>
                        </a:rPr>
                        <a:t>0.88</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r>
              <a:tr h="182614">
                <a:tc gridSpan="2">
                  <a:txBody>
                    <a:bodyPr/>
                    <a:lstStyle/>
                    <a:p>
                      <a:pPr algn="l" fontAlgn="b"/>
                      <a:r>
                        <a:rPr lang="en-US" sz="1200" b="1" i="0" u="none" strike="noStrike" dirty="0">
                          <a:solidFill>
                            <a:srgbClr val="000000"/>
                          </a:solidFill>
                          <a:latin typeface="Calibri"/>
                        </a:rPr>
                        <a:t>Arlington Co., VA</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95.9</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98.1</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17375D"/>
                          </a:solidFill>
                          <a:latin typeface="Calibri"/>
                        </a:rPr>
                        <a:t>1.02</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178.8</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207.6</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17375D"/>
                          </a:solidFill>
                          <a:latin typeface="Calibri"/>
                        </a:rPr>
                        <a:t>1.16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263.6</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223.3</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953735"/>
                          </a:solidFill>
                          <a:latin typeface="Calibri"/>
                        </a:rPr>
                        <a:t>0.85</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r>
              <a:tr h="182614">
                <a:tc gridSpan="2">
                  <a:txBody>
                    <a:bodyPr/>
                    <a:lstStyle/>
                    <a:p>
                      <a:pPr algn="l" fontAlgn="b"/>
                      <a:r>
                        <a:rPr lang="en-US" sz="1200" b="1" i="0" u="none" strike="noStrike" dirty="0">
                          <a:solidFill>
                            <a:srgbClr val="000000"/>
                          </a:solidFill>
                          <a:latin typeface="Calibri"/>
                        </a:rPr>
                        <a:t>City of Alexandria, VA</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72.0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68.1</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953735"/>
                          </a:solidFill>
                          <a:latin typeface="Calibri"/>
                        </a:rPr>
                        <a:t>0.95</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135.0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140.0</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17375D"/>
                          </a:solidFill>
                          <a:latin typeface="Calibri"/>
                        </a:rPr>
                        <a:t>1.04</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145.2</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0" i="0" u="none" strike="noStrike" dirty="0">
                          <a:solidFill>
                            <a:srgbClr val="000000"/>
                          </a:solidFill>
                          <a:latin typeface="Calibri"/>
                        </a:rPr>
                        <a:t>106.0</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c>
                  <a:txBody>
                    <a:bodyPr/>
                    <a:lstStyle/>
                    <a:p>
                      <a:pPr algn="ctr" fontAlgn="b"/>
                      <a:r>
                        <a:rPr lang="en-US" sz="1200" b="1" i="1" u="none" strike="noStrike" dirty="0">
                          <a:solidFill>
                            <a:srgbClr val="953735"/>
                          </a:solidFill>
                          <a:latin typeface="Calibri"/>
                        </a:rPr>
                        <a:t>0.73</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3A085"/>
                    </a:solidFill>
                  </a:tcPr>
                </a:tc>
              </a:tr>
              <a:tr h="182614">
                <a:tc gridSpan="2">
                  <a:txBody>
                    <a:bodyPr/>
                    <a:lstStyle/>
                    <a:p>
                      <a:pPr algn="l" fontAlgn="b"/>
                      <a:r>
                        <a:rPr lang="en-US" sz="1200" b="1" i="0" u="none" strike="noStrike" dirty="0">
                          <a:solidFill>
                            <a:srgbClr val="000000"/>
                          </a:solidFill>
                          <a:latin typeface="Calibri"/>
                        </a:rPr>
                        <a:t>Montgomery Co., MD</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371.0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361.0</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953735"/>
                          </a:solidFill>
                          <a:latin typeface="Calibri"/>
                        </a:rPr>
                        <a:t>0.97</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820.0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971.6</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17375D"/>
                          </a:solidFill>
                          <a:latin typeface="Calibri"/>
                        </a:rPr>
                        <a:t>1.18</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670.0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510.1</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953735"/>
                          </a:solidFill>
                          <a:latin typeface="Calibri"/>
                        </a:rPr>
                        <a:t>0.76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r>
              <a:tr h="187790">
                <a:tc gridSpan="2">
                  <a:txBody>
                    <a:bodyPr/>
                    <a:lstStyle/>
                    <a:p>
                      <a:pPr algn="l" fontAlgn="b"/>
                      <a:r>
                        <a:rPr lang="en-US" sz="1200" b="1" i="0" u="none" strike="noStrike" dirty="0">
                          <a:solidFill>
                            <a:srgbClr val="000000"/>
                          </a:solidFill>
                          <a:latin typeface="Calibri"/>
                        </a:rPr>
                        <a:t>Prince George's Co., MD</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337.0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304.0</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953735"/>
                          </a:solidFill>
                          <a:latin typeface="Calibri"/>
                        </a:rPr>
                        <a:t>0.90</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840.9</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863.4</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17375D"/>
                          </a:solidFill>
                          <a:latin typeface="Calibri"/>
                        </a:rPr>
                        <a:t>1.03</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473.0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342.6</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953735"/>
                          </a:solidFill>
                          <a:latin typeface="Calibri"/>
                        </a:rPr>
                        <a:t>0.72</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r>
              <a:tr h="182614">
                <a:tc gridSpan="2">
                  <a:txBody>
                    <a:bodyPr/>
                    <a:lstStyle/>
                    <a:p>
                      <a:pPr algn="l" fontAlgn="b"/>
                      <a:r>
                        <a:rPr lang="en-US" sz="1200" b="1" i="0" u="none" strike="noStrike" dirty="0">
                          <a:solidFill>
                            <a:srgbClr val="000000"/>
                          </a:solidFill>
                          <a:latin typeface="Calibri"/>
                        </a:rPr>
                        <a:t>Fairfax Co., VA</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448.2</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399.5</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953735"/>
                          </a:solidFill>
                          <a:latin typeface="Calibri"/>
                        </a:rPr>
                        <a:t>0.89</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1,028.4</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1,091.5</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17375D"/>
                          </a:solidFill>
                          <a:latin typeface="Calibri"/>
                        </a:rPr>
                        <a:t>1.06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625.4</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0" i="0" u="none" strike="noStrike" dirty="0">
                          <a:solidFill>
                            <a:srgbClr val="000000"/>
                          </a:solidFill>
                          <a:latin typeface="Calibri"/>
                        </a:rPr>
                        <a:t>680.0</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c>
                  <a:txBody>
                    <a:bodyPr/>
                    <a:lstStyle/>
                    <a:p>
                      <a:pPr algn="ctr" fontAlgn="b"/>
                      <a:r>
                        <a:rPr lang="en-US" sz="1200" b="1" i="1" u="none" strike="noStrike" dirty="0">
                          <a:solidFill>
                            <a:srgbClr val="17375D"/>
                          </a:solidFill>
                          <a:latin typeface="Calibri"/>
                        </a:rPr>
                        <a:t>1.09</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A7C3B3"/>
                    </a:solidFill>
                  </a:tcPr>
                </a:tc>
              </a:tr>
              <a:tr h="182614">
                <a:tc gridSpan="2">
                  <a:txBody>
                    <a:bodyPr/>
                    <a:lstStyle/>
                    <a:p>
                      <a:pPr algn="l" fontAlgn="b"/>
                      <a:r>
                        <a:rPr lang="en-US" sz="1200" b="1" i="0" u="none" strike="noStrike" dirty="0">
                          <a:solidFill>
                            <a:srgbClr val="000000"/>
                          </a:solidFill>
                          <a:latin typeface="Calibri"/>
                        </a:rPr>
                        <a:t>Loudoun Co., VA</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77.4</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104.6</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17375D"/>
                          </a:solidFill>
                          <a:latin typeface="Calibri"/>
                        </a:rPr>
                        <a:t>1.35</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210.9</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312.3</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17375D"/>
                          </a:solidFill>
                          <a:latin typeface="Calibri"/>
                        </a:rPr>
                        <a:t>1.48</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98.3</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143.7</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17375D"/>
                          </a:solidFill>
                          <a:latin typeface="Calibri"/>
                        </a:rPr>
                        <a:t>1.46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r>
              <a:tr h="182614">
                <a:tc gridSpan="2">
                  <a:txBody>
                    <a:bodyPr/>
                    <a:lstStyle/>
                    <a:p>
                      <a:pPr algn="l" fontAlgn="b"/>
                      <a:r>
                        <a:rPr lang="en-US" sz="1200" b="1" i="0" u="none" strike="noStrike" dirty="0">
                          <a:solidFill>
                            <a:srgbClr val="000000"/>
                          </a:solidFill>
                          <a:latin typeface="Calibri"/>
                        </a:rPr>
                        <a:t>Prince William Co., VA</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142.7</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147.8</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17375D"/>
                          </a:solidFill>
                          <a:latin typeface="Calibri"/>
                        </a:rPr>
                        <a:t>1.04</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390.2</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454.1</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17375D"/>
                          </a:solidFill>
                          <a:latin typeface="Calibri"/>
                        </a:rPr>
                        <a:t>1.16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142.9</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143.6</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17375D"/>
                          </a:solidFill>
                          <a:latin typeface="Calibri"/>
                        </a:rPr>
                        <a:t>1.00</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r>
              <a:tr h="182614">
                <a:tc gridSpan="2">
                  <a:txBody>
                    <a:bodyPr/>
                    <a:lstStyle/>
                    <a:p>
                      <a:pPr algn="l" fontAlgn="b"/>
                      <a:r>
                        <a:rPr lang="en-US" sz="1200" b="1" i="0" u="none" strike="noStrike" dirty="0">
                          <a:solidFill>
                            <a:srgbClr val="000000"/>
                          </a:solidFill>
                          <a:latin typeface="Calibri"/>
                        </a:rPr>
                        <a:t>Frederick  Co., MD</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92.5</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84.8</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953735"/>
                          </a:solidFill>
                          <a:latin typeface="Calibri"/>
                        </a:rPr>
                        <a:t>0.92</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243.6</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233.4</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953735"/>
                          </a:solidFill>
                          <a:latin typeface="Calibri"/>
                        </a:rPr>
                        <a:t>0.96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117.5</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98.7</a:t>
                      </a:r>
                    </a:p>
                  </a:txBody>
                  <a:tcPr marL="6636" marR="6636" marT="6636" marB="0" anchor="b">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c>
                  <a:txBody>
                    <a:bodyPr/>
                    <a:lstStyle/>
                    <a:p>
                      <a:pPr algn="ctr" fontAlgn="b"/>
                      <a:r>
                        <a:rPr lang="en-US" sz="1200" b="1" i="1" u="none" strike="noStrike" dirty="0">
                          <a:solidFill>
                            <a:srgbClr val="953735"/>
                          </a:solidFill>
                          <a:latin typeface="Calibri"/>
                        </a:rPr>
                        <a:t>0.84</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solidFill>
                      <a:srgbClr val="DAD4C4"/>
                    </a:solidFill>
                  </a:tcPr>
                </a:tc>
              </a:tr>
              <a:tr h="191311">
                <a:tc gridSpan="2">
                  <a:txBody>
                    <a:bodyPr/>
                    <a:lstStyle/>
                    <a:p>
                      <a:pPr algn="l" fontAlgn="b"/>
                      <a:r>
                        <a:rPr lang="en-US" sz="1200" b="1" i="0" u="none" strike="noStrike" dirty="0">
                          <a:solidFill>
                            <a:srgbClr val="000000"/>
                          </a:solidFill>
                          <a:latin typeface="Calibri"/>
                        </a:rPr>
                        <a:t>Charles Co., MD</a:t>
                      </a:r>
                    </a:p>
                  </a:txBody>
                  <a:tcPr marL="6636" marR="6636" marT="6636" marB="0" anchor="b">
                    <a:lnL w="6350"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hMerge="1">
                  <a:txBody>
                    <a:bodyPr/>
                    <a:lstStyle/>
                    <a:p>
                      <a:endParaRPr lang="en-US"/>
                    </a:p>
                  </a:txBody>
                  <a:tcPr/>
                </a:tc>
                <a:tc>
                  <a:txBody>
                    <a:bodyPr/>
                    <a:lstStyle/>
                    <a:p>
                      <a:pPr algn="ctr" fontAlgn="b"/>
                      <a:r>
                        <a:rPr lang="en-US" sz="1200" b="0" i="0" u="none" strike="noStrike" dirty="0">
                          <a:solidFill>
                            <a:srgbClr val="000000"/>
                          </a:solidFill>
                          <a:latin typeface="Calibri"/>
                        </a:rPr>
                        <a:t>58.5</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51.0</a:t>
                      </a:r>
                    </a:p>
                  </a:txBody>
                  <a:tcPr marL="6636" marR="6636" marT="6636" marB="0" anchor="b">
                    <a:lnL>
                      <a:noFill/>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1" i="1" u="none" strike="noStrike" dirty="0">
                          <a:solidFill>
                            <a:srgbClr val="953735"/>
                          </a:solidFill>
                          <a:latin typeface="Calibri"/>
                        </a:rPr>
                        <a:t>0.87</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161.5</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144.6</a:t>
                      </a:r>
                    </a:p>
                  </a:txBody>
                  <a:tcPr marL="6636" marR="6636" marT="6636" marB="0" anchor="b">
                    <a:lnL>
                      <a:noFill/>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1" i="1" u="none" strike="noStrike" dirty="0">
                          <a:solidFill>
                            <a:srgbClr val="953735"/>
                          </a:solidFill>
                          <a:latin typeface="Calibri"/>
                        </a:rPr>
                        <a:t>0.90</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43.0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0" i="0" u="none" strike="noStrike" dirty="0">
                          <a:solidFill>
                            <a:srgbClr val="000000"/>
                          </a:solidFill>
                          <a:latin typeface="Calibri"/>
                        </a:rPr>
                        <a:t>62.2</a:t>
                      </a:r>
                    </a:p>
                  </a:txBody>
                  <a:tcPr marL="6636" marR="6636" marT="6636" marB="0" anchor="b">
                    <a:lnL>
                      <a:noFill/>
                    </a:lnL>
                    <a:lnR>
                      <a:noFill/>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c>
                  <a:txBody>
                    <a:bodyPr/>
                    <a:lstStyle/>
                    <a:p>
                      <a:pPr algn="ctr" fontAlgn="b"/>
                      <a:r>
                        <a:rPr lang="en-US" sz="1200" b="1" i="1" u="none" strike="noStrike" dirty="0">
                          <a:solidFill>
                            <a:srgbClr val="17375D"/>
                          </a:solidFill>
                          <a:latin typeface="Calibri"/>
                        </a:rPr>
                        <a:t>1.45</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6350" cap="flat" cmpd="sng" algn="ctr">
                      <a:solidFill>
                        <a:srgbClr val="7F7F7F"/>
                      </a:solidFill>
                      <a:prstDash val="dot"/>
                      <a:round/>
                      <a:headEnd type="none" w="med" len="med"/>
                      <a:tailEnd type="none" w="med" len="med"/>
                    </a:lnT>
                    <a:lnB w="19050" cap="flat" cmpd="sng" algn="ctr">
                      <a:solidFill>
                        <a:srgbClr val="7F7F7F"/>
                      </a:solidFill>
                      <a:prstDash val="solid"/>
                      <a:round/>
                      <a:headEnd type="none" w="med" len="med"/>
                      <a:tailEnd type="none" w="med" len="med"/>
                    </a:lnB>
                    <a:solidFill>
                      <a:srgbClr val="DAD4C4"/>
                    </a:solidFill>
                  </a:tcPr>
                </a:tc>
              </a:tr>
              <a:tr h="200006">
                <a:tc>
                  <a:txBody>
                    <a:bodyPr/>
                    <a:lstStyle/>
                    <a:p>
                      <a:pPr algn="l" fontAlgn="b"/>
                      <a:r>
                        <a:rPr lang="en-US" sz="1200" b="0" i="0" u="none" strike="noStrike" dirty="0">
                          <a:solidFill>
                            <a:srgbClr val="000000"/>
                          </a:solidFill>
                          <a:latin typeface="Calibri"/>
                        </a:rPr>
                        <a:t>Total</a:t>
                      </a:r>
                    </a:p>
                  </a:txBody>
                  <a:tcPr marL="6636" marR="6636" marT="6636" marB="0" anchor="b">
                    <a:lnL w="6350"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1,960.0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1,885.6</a:t>
                      </a:r>
                    </a:p>
                  </a:txBody>
                  <a:tcPr marL="6636" marR="6636" marT="6636" marB="0" anchor="b">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1" i="1" u="none" strike="noStrike" dirty="0">
                          <a:solidFill>
                            <a:srgbClr val="953735"/>
                          </a:solidFill>
                          <a:latin typeface="Calibri"/>
                        </a:rPr>
                        <a:t>0.96</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4,637.0</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5,020.2</a:t>
                      </a:r>
                    </a:p>
                  </a:txBody>
                  <a:tcPr marL="6636" marR="6636" marT="6636" marB="0" anchor="b">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1" i="1" u="none" strike="noStrike" dirty="0">
                          <a:solidFill>
                            <a:srgbClr val="17375D"/>
                          </a:solidFill>
                          <a:latin typeface="Calibri"/>
                        </a:rPr>
                        <a:t>1.08</a:t>
                      </a:r>
                    </a:p>
                  </a:txBody>
                  <a:tcPr marL="6636" marR="6636" marT="6636" marB="0" anchor="b">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3,464.9</a:t>
                      </a:r>
                    </a:p>
                  </a:txBody>
                  <a:tcPr marL="6636" marR="6636" marT="6636" marB="0" anchor="b">
                    <a:lnL w="3175" cap="flat" cmpd="sng" algn="ctr">
                      <a:solidFill>
                        <a:schemeClr val="bg1">
                          <a:lumMod val="50000"/>
                        </a:schemeClr>
                      </a:solidFill>
                      <a:prstDash val="solid"/>
                      <a:round/>
                      <a:headEnd type="none" w="med" len="med"/>
                      <a:tailEnd type="none" w="med" len="med"/>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3,093.7</a:t>
                      </a:r>
                    </a:p>
                  </a:txBody>
                  <a:tcPr marL="6636" marR="6636" marT="6636" marB="0" anchor="b">
                    <a:lnL>
                      <a:noFill/>
                    </a:lnL>
                    <a:lnR>
                      <a:noFill/>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tcPr>
                </a:tc>
                <a:tc>
                  <a:txBody>
                    <a:bodyPr/>
                    <a:lstStyle/>
                    <a:p>
                      <a:pPr algn="ctr" fontAlgn="b"/>
                      <a:r>
                        <a:rPr lang="en-US" sz="1200" b="1" i="1" u="none" strike="noStrike" dirty="0">
                          <a:solidFill>
                            <a:srgbClr val="953735"/>
                          </a:solidFill>
                          <a:latin typeface="Calibri"/>
                        </a:rPr>
                        <a:t>0.89</a:t>
                      </a:r>
                    </a:p>
                  </a:txBody>
                  <a:tcPr marL="9525" marR="9525" marT="9525" marB="0" anchor="b">
                    <a:lnL>
                      <a:noFill/>
                    </a:lnL>
                    <a:lnR w="3175" cap="flat" cmpd="sng" algn="ctr">
                      <a:solidFill>
                        <a:schemeClr val="bg1">
                          <a:lumMod val="50000"/>
                        </a:schemeClr>
                      </a:solidFill>
                      <a:prstDash val="solid"/>
                      <a:round/>
                      <a:headEnd type="none" w="med" len="med"/>
                      <a:tailEnd type="none" w="med" len="med"/>
                    </a:lnR>
                    <a:lnT w="19050" cap="flat" cmpd="sng" algn="ctr">
                      <a:solidFill>
                        <a:srgbClr val="7F7F7F"/>
                      </a:solidFill>
                      <a:prstDash val="solid"/>
                      <a:round/>
                      <a:headEnd type="none" w="med" len="med"/>
                      <a:tailEnd type="none" w="med" len="med"/>
                    </a:lnT>
                    <a:lnB w="19050" cap="flat" cmpd="sng" algn="ctr">
                      <a:solidFill>
                        <a:srgbClr val="7F7F7F"/>
                      </a:solidFill>
                      <a:prstDash val="solid"/>
                      <a:round/>
                      <a:headEnd type="none" w="med" len="med"/>
                      <a:tailEnd type="none" w="med" len="med"/>
                    </a:lnB>
                    <a:solidFill>
                      <a:schemeClr val="bg1"/>
                    </a:solidFill>
                  </a:tcPr>
                </a:tc>
              </a:tr>
            </a:tbl>
          </a:graphicData>
        </a:graphic>
      </p:graphicFrame>
      <p:sp>
        <p:nvSpPr>
          <p:cNvPr id="8" name="Title 1"/>
          <p:cNvSpPr txBox="1">
            <a:spLocks/>
          </p:cNvSpPr>
          <p:nvPr/>
        </p:nvSpPr>
        <p:spPr>
          <a:xfrm>
            <a:off x="76200" y="609600"/>
            <a:ext cx="9067800" cy="685800"/>
          </a:xfrm>
          <a:prstGeom prst="rect">
            <a:avLst/>
          </a:prstGeom>
        </p:spPr>
        <p:txBody>
          <a:bodyPr vert="horz" lIns="91440" tIns="45720" rIns="91440" bIns="45720" rtlCol="0" anchor="ctr">
            <a:normAutofit fontScale="60000" lnSpcReduction="20000"/>
          </a:bodyPr>
          <a:lstStyle/>
          <a:p>
            <a:pPr lvl="0">
              <a:spcBef>
                <a:spcPct val="0"/>
              </a:spcBef>
              <a:defRPr/>
            </a:pPr>
            <a:r>
              <a:rPr kumimoji="0" lang="en-US" sz="3700" b="1" i="0" strike="noStrike" kern="1200" cap="none" spc="0" normalizeH="0" baseline="0" noProof="0" dirty="0" smtClean="0">
                <a:ln>
                  <a:noFill/>
                </a:ln>
                <a:effectLst/>
                <a:uLnTx/>
                <a:uFillTx/>
                <a:latin typeface="Myriad Pro" pitchFamily="34" charset="0"/>
                <a:ea typeface="+mj-ea"/>
                <a:cs typeface="+mj-cs"/>
              </a:rPr>
              <a:t>Households,</a:t>
            </a:r>
            <a:r>
              <a:rPr kumimoji="0" lang="en-US" sz="3700" b="1" i="0" strike="noStrike" kern="1200" cap="none" spc="0" normalizeH="0" noProof="0" dirty="0" smtClean="0">
                <a:ln>
                  <a:noFill/>
                </a:ln>
                <a:effectLst/>
                <a:uLnTx/>
                <a:uFillTx/>
                <a:latin typeface="Myriad Pro" pitchFamily="34" charset="0"/>
                <a:ea typeface="+mj-ea"/>
                <a:cs typeface="+mj-cs"/>
              </a:rPr>
              <a:t> Population, and </a:t>
            </a:r>
            <a:r>
              <a:rPr lang="en-US" sz="3700" b="1" dirty="0" smtClean="0">
                <a:latin typeface="Myriad Pro" pitchFamily="34" charset="0"/>
              </a:rPr>
              <a:t>Employment</a:t>
            </a:r>
            <a:r>
              <a:rPr kumimoji="0" lang="en-US" sz="3700" b="1" i="0" strike="noStrike" kern="1200" cap="none" spc="0" normalizeH="0" noProof="0" dirty="0" smtClean="0">
                <a:ln>
                  <a:noFill/>
                </a:ln>
                <a:effectLst/>
                <a:uLnTx/>
                <a:uFillTx/>
                <a:latin typeface="Myriad Pro" pitchFamily="34" charset="0"/>
                <a:ea typeface="+mj-ea"/>
                <a:cs typeface="+mj-cs"/>
              </a:rPr>
              <a:t> in</a:t>
            </a:r>
            <a:r>
              <a:rPr kumimoji="0" lang="en-US" sz="3700" b="1" i="0" strike="noStrike" kern="1200" cap="none" spc="0" normalizeH="0" baseline="0" noProof="0" dirty="0" smtClean="0">
                <a:ln>
                  <a:noFill/>
                </a:ln>
                <a:effectLst/>
                <a:uLnTx/>
                <a:uFillTx/>
                <a:latin typeface="Myriad Pro" pitchFamily="34" charset="0"/>
                <a:ea typeface="+mj-ea"/>
                <a:cs typeface="+mj-cs"/>
              </a:rPr>
              <a:t> 2010</a:t>
            </a:r>
            <a:endParaRPr kumimoji="0" lang="en-US" sz="3700" b="1" i="0" strike="noStrike" kern="1200" cap="none" spc="0" normalizeH="0" baseline="-25000" noProof="0" dirty="0" smtClean="0">
              <a:ln>
                <a:noFill/>
              </a:ln>
              <a:effectLst/>
              <a:uLnTx/>
              <a:uFillTx/>
              <a:latin typeface="Myriad Pro" pitchFamily="34" charset="0"/>
              <a:ea typeface="+mj-ea"/>
              <a:cs typeface="+mj-cs"/>
            </a:endParaRPr>
          </a:p>
          <a:p>
            <a:pPr lvl="0">
              <a:spcBef>
                <a:spcPct val="0"/>
              </a:spcBef>
              <a:defRPr/>
            </a:pPr>
            <a:r>
              <a:rPr kumimoji="0" lang="en-US" sz="3000" b="0" i="0" strike="noStrike" kern="1200" cap="none" spc="0" normalizeH="0" baseline="0" noProof="0" dirty="0" smtClean="0">
                <a:ln>
                  <a:noFill/>
                </a:ln>
                <a:effectLst/>
                <a:uLnTx/>
                <a:uFillTx/>
                <a:latin typeface="Myriad Pro" pitchFamily="34" charset="0"/>
                <a:ea typeface="+mj-ea"/>
                <a:cs typeface="+mj-cs"/>
              </a:rPr>
              <a:t>Comparison of estimates from </a:t>
            </a:r>
            <a:r>
              <a:rPr lang="en-US" sz="3000" dirty="0" smtClean="0">
                <a:latin typeface="Myriad Pro" pitchFamily="34" charset="0"/>
                <a:ea typeface="+mj-ea"/>
                <a:cs typeface="+mj-cs"/>
              </a:rPr>
              <a:t>Round 4.1 (1991) and </a:t>
            </a:r>
            <a:r>
              <a:rPr kumimoji="0" lang="en-US" sz="3000" b="0" i="0" strike="noStrike" kern="1200" cap="none" spc="0" normalizeH="0" baseline="0" noProof="0" dirty="0" smtClean="0">
                <a:ln>
                  <a:noFill/>
                </a:ln>
                <a:effectLst/>
                <a:uLnTx/>
                <a:uFillTx/>
                <a:latin typeface="Myriad Pro" pitchFamily="34" charset="0"/>
                <a:ea typeface="+mj-ea"/>
                <a:cs typeface="+mj-cs"/>
              </a:rPr>
              <a:t>Round</a:t>
            </a:r>
            <a:r>
              <a:rPr kumimoji="0" lang="en-US" sz="3000" b="0" i="0" strike="noStrike" kern="1200" cap="none" spc="0" normalizeH="0" noProof="0" dirty="0" smtClean="0">
                <a:ln>
                  <a:noFill/>
                </a:ln>
                <a:effectLst/>
                <a:uLnTx/>
                <a:uFillTx/>
                <a:latin typeface="Myriad Pro" pitchFamily="34" charset="0"/>
                <a:ea typeface="+mj-ea"/>
                <a:cs typeface="+mj-cs"/>
              </a:rPr>
              <a:t> 8.1 (2012) Cooperative Forecasts</a:t>
            </a:r>
            <a:endParaRPr kumimoji="0" lang="en-US" sz="4000" b="0" i="0" strike="noStrike" kern="1200" cap="none" spc="0" normalizeH="0" baseline="0" noProof="0" dirty="0" smtClean="0">
              <a:ln>
                <a:noFill/>
              </a:ln>
              <a:effectLst/>
              <a:uLnTx/>
              <a:uFillTx/>
              <a:latin typeface="Myriad Pro" pitchFamily="34" charset="0"/>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305800" cy="5029200"/>
          </a:xfrm>
        </p:spPr>
        <p:txBody>
          <a:bodyPr>
            <a:normAutofit fontScale="70000" lnSpcReduction="20000"/>
          </a:bodyPr>
          <a:lstStyle/>
          <a:p>
            <a:pPr>
              <a:buNone/>
            </a:pPr>
            <a:r>
              <a:rPr lang="en-US" sz="2900" b="1" dirty="0" smtClean="0">
                <a:latin typeface="Myriad Pro" pitchFamily="34" charset="0"/>
              </a:rPr>
              <a:t>Major projects in 1991 CLRP and Completed by 2010</a:t>
            </a:r>
            <a:endParaRPr lang="en-US" sz="2900" dirty="0" smtClean="0">
              <a:latin typeface="Myriad Pro" pitchFamily="34" charset="0"/>
            </a:endParaRPr>
          </a:p>
          <a:p>
            <a:r>
              <a:rPr lang="en-US" sz="2600" dirty="0" smtClean="0">
                <a:latin typeface="Myriad Pro" pitchFamily="34" charset="0"/>
              </a:rPr>
              <a:t>The Green line to Greenbelt and Branch Ave. in </a:t>
            </a:r>
            <a:r>
              <a:rPr lang="en-US" sz="2800" dirty="0" smtClean="0">
                <a:latin typeface="Myriad Pro" pitchFamily="34" charset="0"/>
              </a:rPr>
              <a:t>MD</a:t>
            </a:r>
            <a:r>
              <a:rPr lang="en-US" sz="2600" dirty="0" smtClean="0">
                <a:latin typeface="Myriad Pro" pitchFamily="34" charset="0"/>
              </a:rPr>
              <a:t>, and from U Street to Ft. Totten in DC. </a:t>
            </a:r>
          </a:p>
          <a:p>
            <a:r>
              <a:rPr lang="en-US" sz="2600" dirty="0" smtClean="0">
                <a:latin typeface="Myriad Pro" pitchFamily="34" charset="0"/>
              </a:rPr>
              <a:t>The Red line to Glenmont in </a:t>
            </a:r>
            <a:r>
              <a:rPr lang="en-US" sz="2800" dirty="0" smtClean="0">
                <a:latin typeface="Myriad Pro" pitchFamily="34" charset="0"/>
              </a:rPr>
              <a:t>MD</a:t>
            </a:r>
            <a:r>
              <a:rPr lang="en-US" sz="2600" dirty="0" smtClean="0">
                <a:latin typeface="Myriad Pro" pitchFamily="34" charset="0"/>
              </a:rPr>
              <a:t> </a:t>
            </a:r>
          </a:p>
          <a:p>
            <a:r>
              <a:rPr lang="en-US" sz="2600" dirty="0" smtClean="0">
                <a:latin typeface="Myriad Pro" pitchFamily="34" charset="0"/>
              </a:rPr>
              <a:t>The Blue line to Franconia /Springfield in </a:t>
            </a:r>
            <a:r>
              <a:rPr lang="en-US" sz="2800" dirty="0" smtClean="0">
                <a:latin typeface="Myriad Pro" pitchFamily="34" charset="0"/>
              </a:rPr>
              <a:t>VA</a:t>
            </a:r>
            <a:r>
              <a:rPr lang="en-US" sz="2600" dirty="0" smtClean="0">
                <a:latin typeface="Myriad Pro" pitchFamily="34" charset="0"/>
              </a:rPr>
              <a:t>, and to Largo in </a:t>
            </a:r>
            <a:r>
              <a:rPr lang="en-US" sz="2800" dirty="0" smtClean="0">
                <a:latin typeface="Myriad Pro" pitchFamily="34" charset="0"/>
              </a:rPr>
              <a:t>MD</a:t>
            </a:r>
            <a:endParaRPr lang="en-US" sz="2600" dirty="0" smtClean="0">
              <a:latin typeface="Myriad Pro" pitchFamily="34" charset="0"/>
            </a:endParaRPr>
          </a:p>
          <a:p>
            <a:r>
              <a:rPr lang="en-US" sz="2600" dirty="0" smtClean="0">
                <a:latin typeface="Myriad Pro" pitchFamily="34" charset="0"/>
              </a:rPr>
              <a:t>The Fairfax County Parkway, construct</a:t>
            </a:r>
          </a:p>
          <a:p>
            <a:r>
              <a:rPr lang="en-US" sz="2600" dirty="0" smtClean="0">
                <a:latin typeface="Myriad Pro" pitchFamily="34" charset="0"/>
              </a:rPr>
              <a:t>I-66 widen to 6 lanes from Fairfax City to Manassas</a:t>
            </a:r>
          </a:p>
          <a:p>
            <a:r>
              <a:rPr lang="en-US" sz="2600" dirty="0" smtClean="0">
                <a:latin typeface="Myriad Pro" pitchFamily="34" charset="0"/>
              </a:rPr>
              <a:t>I-270 spurs widen to 6 lanes in </a:t>
            </a:r>
            <a:r>
              <a:rPr lang="en-US" sz="2800" dirty="0" smtClean="0">
                <a:latin typeface="Myriad Pro" pitchFamily="34" charset="0"/>
              </a:rPr>
              <a:t>MD</a:t>
            </a:r>
            <a:endParaRPr lang="en-US" sz="2600" dirty="0" smtClean="0">
              <a:latin typeface="Myriad Pro" pitchFamily="34" charset="0"/>
            </a:endParaRPr>
          </a:p>
          <a:p>
            <a:r>
              <a:rPr lang="en-US" sz="2600" dirty="0" smtClean="0">
                <a:latin typeface="Myriad Pro" pitchFamily="34" charset="0"/>
              </a:rPr>
              <a:t>Dulles Toll Road widen to 6 lanes in </a:t>
            </a:r>
            <a:r>
              <a:rPr lang="en-US" sz="2800" dirty="0" smtClean="0">
                <a:latin typeface="Myriad Pro" pitchFamily="34" charset="0"/>
              </a:rPr>
              <a:t>VA</a:t>
            </a:r>
            <a:endParaRPr lang="en-US" sz="2600" dirty="0" smtClean="0">
              <a:latin typeface="Myriad Pro" pitchFamily="34" charset="0"/>
            </a:endParaRPr>
          </a:p>
          <a:p>
            <a:r>
              <a:rPr lang="en-US" sz="2600" dirty="0" smtClean="0">
                <a:latin typeface="Myriad Pro" pitchFamily="34" charset="0"/>
              </a:rPr>
              <a:t>VA 28 widen to 8 lanes in </a:t>
            </a:r>
            <a:r>
              <a:rPr lang="en-US" sz="2800" dirty="0" smtClean="0">
                <a:latin typeface="Myriad Pro" pitchFamily="34" charset="0"/>
              </a:rPr>
              <a:t>VA</a:t>
            </a:r>
            <a:endParaRPr lang="en-US" sz="2600" dirty="0" smtClean="0">
              <a:latin typeface="Myriad Pro" pitchFamily="34" charset="0"/>
            </a:endParaRPr>
          </a:p>
          <a:p>
            <a:pPr>
              <a:buNone/>
            </a:pPr>
            <a:endParaRPr lang="en-US" sz="2900" dirty="0" smtClean="0">
              <a:latin typeface="Myriad Pro" pitchFamily="34" charset="0"/>
            </a:endParaRPr>
          </a:p>
          <a:p>
            <a:pPr>
              <a:buNone/>
            </a:pPr>
            <a:r>
              <a:rPr lang="en-US" sz="2900" b="1" dirty="0" smtClean="0">
                <a:latin typeface="Myriad Pro" pitchFamily="34" charset="0"/>
              </a:rPr>
              <a:t>Projects not in the 1991 CLRP but built by 2010</a:t>
            </a:r>
            <a:endParaRPr lang="en-US" sz="2900" dirty="0" smtClean="0">
              <a:latin typeface="Myriad Pro" pitchFamily="34" charset="0"/>
            </a:endParaRPr>
          </a:p>
          <a:p>
            <a:r>
              <a:rPr lang="en-US" sz="2400" dirty="0" smtClean="0">
                <a:latin typeface="Myriad Pro" pitchFamily="34" charset="0"/>
              </a:rPr>
              <a:t>The Woodrow Wilson Bridge reconstruction (study only)</a:t>
            </a:r>
          </a:p>
          <a:p>
            <a:r>
              <a:rPr lang="en-US" sz="2400" dirty="0" smtClean="0">
                <a:latin typeface="Myriad Pro" pitchFamily="34" charset="0"/>
              </a:rPr>
              <a:t>I-95/395/495 interchange reconstruction (study only)</a:t>
            </a:r>
          </a:p>
          <a:p>
            <a:r>
              <a:rPr lang="en-US" sz="2400" dirty="0" smtClean="0">
                <a:latin typeface="Myriad Pro" pitchFamily="34" charset="0"/>
              </a:rPr>
              <a:t>Dulles Greenway construct 4 lanes in VA (study only)</a:t>
            </a:r>
          </a:p>
          <a:p>
            <a:r>
              <a:rPr lang="en-US" sz="2400" dirty="0" smtClean="0">
                <a:latin typeface="Myriad Pro" pitchFamily="34" charset="0"/>
              </a:rPr>
              <a:t>I-95 interchange at Arena Drive in MD</a:t>
            </a:r>
          </a:p>
          <a:p>
            <a:r>
              <a:rPr lang="en-US" sz="2400" dirty="0" smtClean="0">
                <a:latin typeface="Myriad Pro" pitchFamily="34" charset="0"/>
              </a:rPr>
              <a:t>New York Ave Metro Station in DC</a:t>
            </a:r>
          </a:p>
          <a:p>
            <a:endParaRPr lang="en-US" sz="2600" dirty="0" smtClean="0">
              <a:latin typeface="Myriad Pro" pitchFamily="34" charset="0"/>
            </a:endParaRPr>
          </a:p>
          <a:p>
            <a:endParaRPr lang="en-US" dirty="0">
              <a:latin typeface="Myriad Pro" pitchFamily="34" charset="0"/>
            </a:endParaRPr>
          </a:p>
        </p:txBody>
      </p:sp>
      <p:sp>
        <p:nvSpPr>
          <p:cNvPr id="4" name="Slide Number Placeholder 3"/>
          <p:cNvSpPr>
            <a:spLocks noGrp="1"/>
          </p:cNvSpPr>
          <p:nvPr>
            <p:ph type="sldNum" sz="quarter" idx="12"/>
          </p:nvPr>
        </p:nvSpPr>
        <p:spPr/>
        <p:txBody>
          <a:bodyPr/>
          <a:lstStyle/>
          <a:p>
            <a:fld id="{970DA64D-59A4-4746-BDE5-0461E5BAFCB0}" type="slidenum">
              <a:rPr lang="en-US" smtClean="0"/>
              <a:pPr/>
              <a:t>7</a:t>
            </a:fld>
            <a:endParaRPr lang="en-US" dirty="0"/>
          </a:p>
        </p:txBody>
      </p:sp>
      <p:sp>
        <p:nvSpPr>
          <p:cNvPr id="10" name="Title 1"/>
          <p:cNvSpPr txBox="1">
            <a:spLocks/>
          </p:cNvSpPr>
          <p:nvPr/>
        </p:nvSpPr>
        <p:spPr>
          <a:xfrm>
            <a:off x="304800" y="609600"/>
            <a:ext cx="8839200" cy="685800"/>
          </a:xfrm>
          <a:prstGeom prst="rect">
            <a:avLst/>
          </a:prstGeom>
        </p:spPr>
        <p:txBody>
          <a:bodyPr vert="horz" lIns="91440" tIns="45720" rIns="91440" bIns="45720" rtlCol="0" anchor="ctr">
            <a:normAutofit fontScale="97500"/>
          </a:bodyPr>
          <a:lstStyle/>
          <a:p>
            <a:pPr>
              <a:spcBef>
                <a:spcPct val="0"/>
              </a:spcBef>
              <a:defRPr/>
            </a:pPr>
            <a:r>
              <a:rPr kumimoji="0" lang="en-US" sz="2500" b="1" i="0" strike="noStrike" kern="1200" cap="none" spc="0" normalizeH="0" baseline="0" noProof="0" dirty="0" smtClean="0">
                <a:ln>
                  <a:noFill/>
                </a:ln>
                <a:effectLst/>
                <a:uLnTx/>
                <a:uFillTx/>
                <a:latin typeface="Myriad Pro" pitchFamily="34" charset="0"/>
                <a:ea typeface="+mj-ea"/>
                <a:cs typeface="+mj-cs"/>
              </a:rPr>
              <a:t>Major CLRP and Non-CLRP Projects </a:t>
            </a:r>
            <a:r>
              <a:rPr lang="en-US" sz="2600" b="1" dirty="0" smtClean="0">
                <a:latin typeface="Myriad Pro" pitchFamily="34" charset="0"/>
              </a:rPr>
              <a:t>Completed by 2010</a:t>
            </a:r>
            <a:endParaRPr lang="en-US" sz="2600" b="1" baseline="-25000" dirty="0" smtClean="0">
              <a:latin typeface="Myriad Pro"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2500" b="1" i="0" strike="noStrike" kern="1200" cap="none" spc="0" normalizeH="0" baseline="-25000" noProof="0" dirty="0" smtClean="0">
              <a:ln>
                <a:noFill/>
              </a:ln>
              <a:effectLst/>
              <a:uLnTx/>
              <a:uFillTx/>
              <a:latin typeface="Myriad Pro" pitchFamily="34" charset="0"/>
              <a:ea typeface="+mj-ea"/>
              <a:cs typeface="+mj-cs"/>
            </a:endParaRPr>
          </a:p>
        </p:txBody>
      </p:sp>
      <p:sp>
        <p:nvSpPr>
          <p:cNvPr id="7" name="Rectangle 6"/>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Travel</a:t>
            </a:r>
            <a:r>
              <a:rPr kumimoji="0" lang="en-US" sz="3300" b="1" i="0" strike="noStrike" kern="1200" cap="none" spc="0" normalizeH="0" noProof="0" dirty="0" smtClean="0">
                <a:ln>
                  <a:noFill/>
                </a:ln>
                <a:effectLst/>
                <a:uLnTx/>
                <a:uFillTx/>
                <a:latin typeface="Myriad Pro" pitchFamily="34" charset="0"/>
                <a:ea typeface="+mj-ea"/>
                <a:cs typeface="+mj-cs"/>
              </a:rPr>
              <a:t> Demand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81000" y="1134070"/>
            <a:ext cx="8534400" cy="923330"/>
          </a:xfrm>
          <a:prstGeom prst="rect">
            <a:avLst/>
          </a:prstGeom>
          <a:noFill/>
        </p:spPr>
        <p:txBody>
          <a:bodyPr wrap="square" rtlCol="0">
            <a:spAutoFit/>
          </a:bodyPr>
          <a:lstStyle/>
          <a:p>
            <a:r>
              <a:rPr lang="en-US" dirty="0" smtClean="0">
                <a:latin typeface="Myriad Pro" pitchFamily="34" charset="0"/>
              </a:rPr>
              <a:t>In 2040 the total number of trips taken will increase by 4.4 million, or 26%.</a:t>
            </a:r>
          </a:p>
          <a:p>
            <a:r>
              <a:rPr lang="en-US" dirty="0" smtClean="0">
                <a:latin typeface="Myriad Pro" pitchFamily="34" charset="0"/>
              </a:rPr>
              <a:t>Commute trips will continue to account for only 21% of all trips taken in the region.</a:t>
            </a:r>
          </a:p>
          <a:p>
            <a:endParaRPr lang="en-US" dirty="0">
              <a:latin typeface="Myriad Pro" pitchFamily="34" charset="0"/>
            </a:endParaRPr>
          </a:p>
        </p:txBody>
      </p:sp>
      <p:pic>
        <p:nvPicPr>
          <p:cNvPr id="4099" name="Picture 3" descr="C:\Users\dsonenklar\Desktop\2012 CLRP GRAPHICS_Land Use and Travel Forecast.png"/>
          <p:cNvPicPr>
            <a:picLocks noChangeAspect="1" noChangeArrowheads="1"/>
          </p:cNvPicPr>
          <p:nvPr/>
        </p:nvPicPr>
        <p:blipFill>
          <a:blip r:embed="rId3" cstate="screen"/>
          <a:srcRect/>
          <a:stretch>
            <a:fillRect/>
          </a:stretch>
        </p:blipFill>
        <p:spPr bwMode="auto">
          <a:xfrm>
            <a:off x="-304800" y="1981200"/>
            <a:ext cx="6400800" cy="4572000"/>
          </a:xfrm>
          <a:prstGeom prst="rect">
            <a:avLst/>
          </a:prstGeom>
          <a:noFill/>
        </p:spPr>
      </p:pic>
      <p:pic>
        <p:nvPicPr>
          <p:cNvPr id="4100" name="Picture 4" descr="C:\Users\dsonenklar\Desktop\2012 CLRP GRAPHICS_Trips by Purpose.png"/>
          <p:cNvPicPr>
            <a:picLocks noChangeAspect="1" noChangeArrowheads="1"/>
          </p:cNvPicPr>
          <p:nvPr/>
        </p:nvPicPr>
        <p:blipFill>
          <a:blip r:embed="rId4" cstate="screen"/>
          <a:srcRect/>
          <a:stretch>
            <a:fillRect/>
          </a:stretch>
        </p:blipFill>
        <p:spPr bwMode="auto">
          <a:xfrm>
            <a:off x="4038600" y="1600200"/>
            <a:ext cx="5775960" cy="4125686"/>
          </a:xfrm>
          <a:prstGeom prst="rect">
            <a:avLst/>
          </a:prstGeom>
          <a:noFill/>
        </p:spPr>
      </p:pic>
      <p:sp>
        <p:nvSpPr>
          <p:cNvPr id="9" name="Slide Number Placeholder 8"/>
          <p:cNvSpPr>
            <a:spLocks noGrp="1"/>
          </p:cNvSpPr>
          <p:nvPr>
            <p:ph type="sldNum" sz="quarter" idx="12"/>
          </p:nvPr>
        </p:nvSpPr>
        <p:spPr/>
        <p:txBody>
          <a:bodyPr/>
          <a:lstStyle/>
          <a:p>
            <a:fld id="{970DA64D-59A4-4746-BDE5-0461E5BAFCB0}"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618530"/>
            <a:ext cx="8839200" cy="905470"/>
          </a:xfrm>
          <a:prstGeom prst="rect">
            <a:avLst/>
          </a:prstGeom>
        </p:spPr>
        <p:txBody>
          <a:bodyPr vert="horz" lIns="91440" tIns="45720" rIns="91440" bIns="45720" rtlCol="0" anchor="ctr">
            <a:normAutofit fontScale="975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Daily Travel by Mode and Mode Share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19" name="Rectangle 18"/>
          <p:cNvSpPr/>
          <p:nvPr/>
        </p:nvSpPr>
        <p:spPr>
          <a:xfrm>
            <a:off x="2971800" y="2971800"/>
            <a:ext cx="3429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9"/>
          <p:cNvSpPr>
            <a:spLocks noGrp="1"/>
          </p:cNvSpPr>
          <p:nvPr>
            <p:ph type="sldNum" sz="quarter" idx="12"/>
          </p:nvPr>
        </p:nvSpPr>
        <p:spPr/>
        <p:txBody>
          <a:bodyPr/>
          <a:lstStyle/>
          <a:p>
            <a:fld id="{970DA64D-59A4-4746-BDE5-0461E5BAFCB0}" type="slidenum">
              <a:rPr lang="en-US" smtClean="0"/>
              <a:pPr/>
              <a:t>9</a:t>
            </a:fld>
            <a:endParaRPr lang="en-US" dirty="0"/>
          </a:p>
        </p:txBody>
      </p:sp>
      <p:pic>
        <p:nvPicPr>
          <p:cNvPr id="3075" name="Picture 3" descr="C:\Users\dsonenklar\Desktop\2012 CLRP GRAPHICS-27.png"/>
          <p:cNvPicPr>
            <a:picLocks noChangeAspect="1" noChangeArrowheads="1"/>
          </p:cNvPicPr>
          <p:nvPr/>
        </p:nvPicPr>
        <p:blipFill>
          <a:blip r:embed="rId3" cstate="screen"/>
          <a:srcRect/>
          <a:stretch>
            <a:fillRect/>
          </a:stretch>
        </p:blipFill>
        <p:spPr bwMode="auto">
          <a:xfrm>
            <a:off x="76200" y="1752600"/>
            <a:ext cx="6356350" cy="4533900"/>
          </a:xfrm>
          <a:prstGeom prst="rect">
            <a:avLst/>
          </a:prstGeom>
          <a:noFill/>
        </p:spPr>
      </p:pic>
      <p:pic>
        <p:nvPicPr>
          <p:cNvPr id="3076" name="Picture 4" descr="C:\Users\dsonenklar\Desktop\2012 CLRP GRAPHICS-28.png"/>
          <p:cNvPicPr>
            <a:picLocks noChangeAspect="1" noChangeArrowheads="1"/>
          </p:cNvPicPr>
          <p:nvPr/>
        </p:nvPicPr>
        <p:blipFill>
          <a:blip r:embed="rId4" cstate="screen"/>
          <a:srcRect/>
          <a:stretch>
            <a:fillRect/>
          </a:stretch>
        </p:blipFill>
        <p:spPr bwMode="auto">
          <a:xfrm>
            <a:off x="6248400" y="1676400"/>
            <a:ext cx="2667000" cy="4533900"/>
          </a:xfrm>
          <a:prstGeom prst="rect">
            <a:avLst/>
          </a:prstGeom>
          <a:noFill/>
        </p:spPr>
      </p:pic>
      <p:sp>
        <p:nvSpPr>
          <p:cNvPr id="11" name="Rectangle 10"/>
          <p:cNvSpPr/>
          <p:nvPr/>
        </p:nvSpPr>
        <p:spPr>
          <a:xfrm>
            <a:off x="5791200" y="2209800"/>
            <a:ext cx="914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324600" y="2286000"/>
            <a:ext cx="76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Commute Travel by Mode and</a:t>
            </a:r>
            <a:r>
              <a:rPr lang="en-US" sz="3300" b="1" dirty="0" smtClean="0">
                <a:latin typeface="Myriad Pro" pitchFamily="34" charset="0"/>
                <a:ea typeface="+mj-ea"/>
                <a:cs typeface="+mj-cs"/>
              </a:rPr>
              <a:t> </a:t>
            </a:r>
            <a:r>
              <a:rPr kumimoji="0" lang="en-US" sz="3300" b="1" i="0" strike="noStrike" kern="1200" cap="none" spc="0" normalizeH="0" baseline="0" noProof="0" dirty="0" smtClean="0">
                <a:ln>
                  <a:noFill/>
                </a:ln>
                <a:effectLst/>
                <a:uLnTx/>
                <a:uFillTx/>
                <a:latin typeface="Myriad Pro" pitchFamily="34" charset="0"/>
                <a:ea typeface="+mj-ea"/>
                <a:cs typeface="+mj-cs"/>
              </a:rPr>
              <a:t>Mode Share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19" name="Rectangle 18"/>
          <p:cNvSpPr/>
          <p:nvPr/>
        </p:nvSpPr>
        <p:spPr>
          <a:xfrm>
            <a:off x="2971800" y="2971800"/>
            <a:ext cx="3429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9"/>
          <p:cNvSpPr>
            <a:spLocks noGrp="1"/>
          </p:cNvSpPr>
          <p:nvPr>
            <p:ph type="sldNum" sz="quarter" idx="12"/>
          </p:nvPr>
        </p:nvSpPr>
        <p:spPr/>
        <p:txBody>
          <a:bodyPr/>
          <a:lstStyle/>
          <a:p>
            <a:fld id="{970DA64D-59A4-4746-BDE5-0461E5BAFCB0}" type="slidenum">
              <a:rPr lang="en-US" smtClean="0"/>
              <a:pPr/>
              <a:t>10</a:t>
            </a:fld>
            <a:endParaRPr lang="en-US" dirty="0"/>
          </a:p>
        </p:txBody>
      </p:sp>
      <p:pic>
        <p:nvPicPr>
          <p:cNvPr id="2052" name="Picture 4" descr="C:\Users\dsonenklar\Desktop\2012 CLRP GRAPHICS-26.png"/>
          <p:cNvPicPr>
            <a:picLocks noChangeAspect="1" noChangeArrowheads="1"/>
          </p:cNvPicPr>
          <p:nvPr/>
        </p:nvPicPr>
        <p:blipFill>
          <a:blip r:embed="rId3" cstate="screen"/>
          <a:srcRect/>
          <a:stretch>
            <a:fillRect/>
          </a:stretch>
        </p:blipFill>
        <p:spPr bwMode="auto">
          <a:xfrm>
            <a:off x="6096000" y="1676400"/>
            <a:ext cx="2971800" cy="4318000"/>
          </a:xfrm>
          <a:prstGeom prst="rect">
            <a:avLst/>
          </a:prstGeom>
          <a:noFill/>
        </p:spPr>
      </p:pic>
      <p:pic>
        <p:nvPicPr>
          <p:cNvPr id="2053" name="Picture 5" descr="C:\Users\dsonenklar\Desktop\2012 CLRP GRAPHICS-25.png"/>
          <p:cNvPicPr>
            <a:picLocks noChangeAspect="1" noChangeArrowheads="1"/>
          </p:cNvPicPr>
          <p:nvPr/>
        </p:nvPicPr>
        <p:blipFill>
          <a:blip r:embed="rId4" cstate="screen"/>
          <a:srcRect/>
          <a:stretch>
            <a:fillRect/>
          </a:stretch>
        </p:blipFill>
        <p:spPr bwMode="auto">
          <a:xfrm>
            <a:off x="0" y="1752600"/>
            <a:ext cx="6356350" cy="4318000"/>
          </a:xfrm>
          <a:prstGeom prst="rect">
            <a:avLst/>
          </a:prstGeom>
          <a:noFill/>
        </p:spPr>
      </p:pic>
      <p:sp>
        <p:nvSpPr>
          <p:cNvPr id="11" name="Rectangle 10"/>
          <p:cNvSpPr/>
          <p:nvPr/>
        </p:nvSpPr>
        <p:spPr>
          <a:xfrm>
            <a:off x="5943600" y="2362200"/>
            <a:ext cx="762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04800" y="1585079"/>
            <a:ext cx="3200400" cy="4247317"/>
          </a:xfrm>
          <a:prstGeom prst="rect">
            <a:avLst/>
          </a:prstGeom>
          <a:noFill/>
        </p:spPr>
        <p:txBody>
          <a:bodyPr wrap="square" rtlCol="0">
            <a:spAutoFit/>
          </a:bodyPr>
          <a:lstStyle/>
          <a:p>
            <a:r>
              <a:rPr lang="en-US" dirty="0" smtClean="0">
                <a:latin typeface="Myriad Pro" pitchFamily="34" charset="0"/>
              </a:rPr>
              <a:t>To address the lack of identified funding for WMATA’s future rehabilitation and maintenance needs beyond 2020, transit ridership to or through the core area was constrained to 2020 levels. </a:t>
            </a:r>
          </a:p>
          <a:p>
            <a:endParaRPr lang="en-US" dirty="0" smtClean="0">
              <a:latin typeface="Myriad Pro" pitchFamily="34" charset="0"/>
            </a:endParaRPr>
          </a:p>
          <a:p>
            <a:r>
              <a:rPr lang="en-US" dirty="0" smtClean="0">
                <a:latin typeface="Myriad Pro" pitchFamily="34" charset="0"/>
              </a:rPr>
              <a:t>When this constraint on transit trips is lifted,  there is an increase of 31,000 transit work trips in 2040. This brings the commute mode share for transit up to </a:t>
            </a:r>
            <a:r>
              <a:rPr lang="en-US" b="1" dirty="0" smtClean="0">
                <a:latin typeface="Myriad Pro" pitchFamily="34" charset="0"/>
              </a:rPr>
              <a:t>24.5% </a:t>
            </a:r>
            <a:r>
              <a:rPr lang="en-US" dirty="0" smtClean="0">
                <a:latin typeface="Myriad Pro" pitchFamily="34" charset="0"/>
              </a:rPr>
              <a:t>from </a:t>
            </a:r>
            <a:r>
              <a:rPr lang="en-US" b="1" dirty="0" smtClean="0">
                <a:latin typeface="Myriad Pro" pitchFamily="34" charset="0"/>
              </a:rPr>
              <a:t>24.0%</a:t>
            </a:r>
            <a:r>
              <a:rPr lang="en-US" dirty="0" smtClean="0">
                <a:latin typeface="Myriad Pro" pitchFamily="34" charset="0"/>
              </a:rPr>
              <a:t>. </a:t>
            </a:r>
            <a:endParaRPr lang="en-US" dirty="0">
              <a:latin typeface="Myriad Pro" pitchFamily="34" charset="0"/>
            </a:endParaRPr>
          </a:p>
        </p:txBody>
      </p:sp>
      <p:sp>
        <p:nvSpPr>
          <p:cNvPr id="10" name="Slide Number Placeholder 9"/>
          <p:cNvSpPr>
            <a:spLocks noGrp="1"/>
          </p:cNvSpPr>
          <p:nvPr>
            <p:ph type="sldNum" sz="quarter" idx="12"/>
          </p:nvPr>
        </p:nvSpPr>
        <p:spPr/>
        <p:txBody>
          <a:bodyPr/>
          <a:lstStyle/>
          <a:p>
            <a:fld id="{970DA64D-59A4-4746-BDE5-0461E5BAFCB0}" type="slidenum">
              <a:rPr lang="en-US" smtClean="0"/>
              <a:pPr/>
              <a:t>11</a:t>
            </a:fld>
            <a:endParaRPr lang="en-US" dirty="0"/>
          </a:p>
        </p:txBody>
      </p:sp>
      <p:sp>
        <p:nvSpPr>
          <p:cNvPr id="6" name="Title 1"/>
          <p:cNvSpPr txBox="1">
            <a:spLocks/>
          </p:cNvSpPr>
          <p:nvPr/>
        </p:nvSpPr>
        <p:spPr>
          <a:xfrm>
            <a:off x="304800" y="53340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Unconstrained Transit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pic>
        <p:nvPicPr>
          <p:cNvPr id="6146" name="Picture 2" descr="C:\Users\dsonenklar\Desktop\2012 CLRP GRAPHICS-20.png"/>
          <p:cNvPicPr>
            <a:picLocks noChangeAspect="1" noChangeArrowheads="1"/>
          </p:cNvPicPr>
          <p:nvPr/>
        </p:nvPicPr>
        <p:blipFill>
          <a:blip r:embed="rId3" cstate="screen"/>
          <a:srcRect/>
          <a:stretch>
            <a:fillRect/>
          </a:stretch>
        </p:blipFill>
        <p:spPr bwMode="auto">
          <a:xfrm>
            <a:off x="3246437" y="1524000"/>
            <a:ext cx="6354763" cy="468471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81000" y="4800600"/>
            <a:ext cx="990600" cy="685800"/>
          </a:xfrm>
          <a:prstGeom prst="roundRect">
            <a:avLst/>
          </a:prstGeom>
          <a:solidFill>
            <a:srgbClr val="DAD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381000" y="3276600"/>
            <a:ext cx="990600" cy="685800"/>
          </a:xfrm>
          <a:prstGeom prst="roundRect">
            <a:avLst/>
          </a:prstGeom>
          <a:solidFill>
            <a:srgbClr val="A7C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381000" y="1752600"/>
            <a:ext cx="990600" cy="685800"/>
          </a:xfrm>
          <a:prstGeom prst="roundRect">
            <a:avLst/>
          </a:prstGeom>
          <a:solidFill>
            <a:srgbClr val="D3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70DA64D-59A4-4746-BDE5-0461E5BAFCB0}" type="slidenum">
              <a:rPr lang="en-US" smtClean="0"/>
              <a:pPr/>
              <a:t>12</a:t>
            </a:fld>
            <a:endParaRPr lang="en-US" dirty="0"/>
          </a:p>
        </p:txBody>
      </p:sp>
      <p:sp>
        <p:nvSpPr>
          <p:cNvPr id="6" name="Rectangle 5"/>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txBox="1">
            <a:spLocks/>
          </p:cNvSpPr>
          <p:nvPr/>
        </p:nvSpPr>
        <p:spPr>
          <a:xfrm>
            <a:off x="304800" y="533400"/>
            <a:ext cx="8686800" cy="838200"/>
          </a:xfrm>
          <a:prstGeom prst="rect">
            <a:avLst/>
          </a:prstGeom>
        </p:spPr>
        <p:txBody>
          <a:bodyPr vert="horz" lIns="91440" tIns="45720" rIns="91440" bIns="45720" rtlCol="0" anchor="ctr">
            <a:normAutofit fontScale="90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Commute Travel by Mode and Mode Share</a:t>
            </a:r>
            <a:endParaRPr kumimoji="0" lang="en-US" sz="3300" b="1" i="0" strike="noStrike" kern="1200" cap="none" spc="0" normalizeH="0" baseline="-25000" noProof="0" dirty="0" smtClean="0">
              <a:ln>
                <a:noFill/>
              </a:ln>
              <a:effectLst/>
              <a:uLnTx/>
              <a:uFillTx/>
              <a:latin typeface="Myriad Pro"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sz="2800" dirty="0" smtClean="0">
                <a:latin typeface="Myriad Pro" pitchFamily="34" charset="0"/>
                <a:ea typeface="+mj-ea"/>
                <a:cs typeface="+mj-cs"/>
              </a:rPr>
              <a:t>For the </a:t>
            </a:r>
            <a:r>
              <a:rPr kumimoji="0" lang="en-US" sz="2800" b="0" i="0" strike="noStrike" kern="1200" cap="none" spc="0" normalizeH="0" baseline="0" noProof="0" dirty="0" smtClean="0">
                <a:ln>
                  <a:noFill/>
                </a:ln>
                <a:effectLst/>
                <a:uLnTx/>
                <a:uFillTx/>
                <a:latin typeface="Myriad Pro" pitchFamily="34" charset="0"/>
                <a:ea typeface="+mj-ea"/>
                <a:cs typeface="+mj-cs"/>
              </a:rPr>
              <a:t>Regional</a:t>
            </a:r>
            <a:r>
              <a:rPr kumimoji="0" lang="en-US" sz="2800" b="0" i="0" strike="noStrike" kern="1200" cap="none" spc="0" normalizeH="0" noProof="0" dirty="0" smtClean="0">
                <a:ln>
                  <a:noFill/>
                </a:ln>
                <a:effectLst/>
                <a:uLnTx/>
                <a:uFillTx/>
                <a:latin typeface="Myriad Pro" pitchFamily="34" charset="0"/>
                <a:ea typeface="+mj-ea"/>
                <a:cs typeface="+mj-cs"/>
              </a:rPr>
              <a:t> Core, Inner, and Outer Suburbs</a:t>
            </a:r>
            <a:endParaRPr kumimoji="0" lang="en-US" sz="3600" b="1" i="0" strike="noStrike" kern="1200" cap="none" spc="0" normalizeH="0" baseline="0" noProof="0" dirty="0" smtClean="0">
              <a:ln>
                <a:noFill/>
              </a:ln>
              <a:effectLst/>
              <a:uLnTx/>
              <a:uFillTx/>
              <a:latin typeface="Myriad Pro" pitchFamily="34" charset="0"/>
              <a:ea typeface="+mj-ea"/>
              <a:cs typeface="+mj-cs"/>
            </a:endParaRPr>
          </a:p>
        </p:txBody>
      </p:sp>
      <p:pic>
        <p:nvPicPr>
          <p:cNvPr id="13" name="Picture 2" descr="C:\Users\dsonenklar\Desktop\Mode Share HORIZONTAL-02.png"/>
          <p:cNvPicPr>
            <a:picLocks noChangeAspect="1" noChangeArrowheads="1"/>
          </p:cNvPicPr>
          <p:nvPr/>
        </p:nvPicPr>
        <p:blipFill>
          <a:blip r:embed="rId3" cstate="screen"/>
          <a:srcRect/>
          <a:stretch>
            <a:fillRect/>
          </a:stretch>
        </p:blipFill>
        <p:spPr bwMode="auto">
          <a:xfrm>
            <a:off x="457200" y="762000"/>
            <a:ext cx="914400" cy="5566737"/>
          </a:xfrm>
          <a:prstGeom prst="rect">
            <a:avLst/>
          </a:prstGeom>
          <a:noFill/>
        </p:spPr>
      </p:pic>
      <p:pic>
        <p:nvPicPr>
          <p:cNvPr id="5123" name="Picture 3" descr="C:\Users\dsonenklar\Desktop\Mode Share CORE INNER OUTER-02.png"/>
          <p:cNvPicPr>
            <a:picLocks noChangeAspect="1" noChangeArrowheads="1"/>
          </p:cNvPicPr>
          <p:nvPr/>
        </p:nvPicPr>
        <p:blipFill>
          <a:blip r:embed="rId4" cstate="screen"/>
          <a:srcRect/>
          <a:stretch>
            <a:fillRect/>
          </a:stretch>
        </p:blipFill>
        <p:spPr bwMode="auto">
          <a:xfrm>
            <a:off x="1592355" y="761999"/>
            <a:ext cx="7399245" cy="5410201"/>
          </a:xfrm>
          <a:prstGeom prst="rect">
            <a:avLst/>
          </a:prstGeom>
          <a:noFill/>
        </p:spPr>
      </p:pic>
      <p:sp>
        <p:nvSpPr>
          <p:cNvPr id="12" name="Rectangle 11"/>
          <p:cNvSpPr/>
          <p:nvPr/>
        </p:nvSpPr>
        <p:spPr>
          <a:xfrm>
            <a:off x="457200" y="5791200"/>
            <a:ext cx="1487908" cy="261610"/>
          </a:xfrm>
          <a:prstGeom prst="rect">
            <a:avLst/>
          </a:prstGeom>
        </p:spPr>
        <p:txBody>
          <a:bodyPr wrap="none">
            <a:spAutoFit/>
          </a:bodyPr>
          <a:lstStyle/>
          <a:p>
            <a:pPr lvl="0">
              <a:spcBef>
                <a:spcPct val="0"/>
              </a:spcBef>
              <a:defRPr/>
            </a:pPr>
            <a:r>
              <a:rPr lang="en-US" sz="1050" b="1" dirty="0" smtClean="0">
                <a:solidFill>
                  <a:schemeClr val="tx1">
                    <a:lumMod val="75000"/>
                    <a:lumOff val="25000"/>
                  </a:schemeClr>
                </a:solidFill>
                <a:latin typeface="MetaBookLF-Roman" pitchFamily="34" charset="0"/>
              </a:rPr>
              <a:t>(Total Trips in 1000’s)</a:t>
            </a:r>
          </a:p>
        </p:txBody>
      </p:sp>
      <p:pic>
        <p:nvPicPr>
          <p:cNvPr id="14" name="Picture 3" descr="C:\Users\dsonenklar\Desktop\Mode Share CORE INNER OUTER-02.png"/>
          <p:cNvPicPr>
            <a:picLocks noChangeAspect="1" noChangeArrowheads="1"/>
          </p:cNvPicPr>
          <p:nvPr/>
        </p:nvPicPr>
        <p:blipFill>
          <a:blip r:embed="rId5" cstate="screen"/>
          <a:srcRect b="-2716"/>
          <a:stretch>
            <a:fillRect/>
          </a:stretch>
        </p:blipFill>
        <p:spPr bwMode="auto">
          <a:xfrm>
            <a:off x="2895600" y="5943600"/>
            <a:ext cx="3962400" cy="8382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8839200" cy="10668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Commute</a:t>
            </a:r>
            <a:r>
              <a:rPr lang="en-US" sz="3300" b="1" dirty="0" smtClean="0">
                <a:latin typeface="Myriad Pro" pitchFamily="34" charset="0"/>
                <a:ea typeface="+mj-ea"/>
                <a:cs typeface="+mj-cs"/>
              </a:rPr>
              <a:t> </a:t>
            </a:r>
            <a:r>
              <a:rPr kumimoji="0" lang="en-US" sz="3300" b="1" i="0" strike="noStrike" kern="1200" cap="none" spc="0" normalizeH="0" baseline="0" noProof="0" dirty="0" smtClean="0">
                <a:ln>
                  <a:noFill/>
                </a:ln>
                <a:effectLst/>
                <a:uLnTx/>
                <a:uFillTx/>
                <a:latin typeface="Myriad Pro" pitchFamily="34" charset="0"/>
                <a:ea typeface="+mj-ea"/>
                <a:cs typeface="+mj-cs"/>
              </a:rPr>
              <a:t>Mode Share </a:t>
            </a:r>
            <a:r>
              <a:rPr kumimoji="0" lang="en-US" sz="3300" b="0" i="0" strike="noStrike" kern="1200" cap="none" spc="0" normalizeH="0" baseline="0" noProof="0" dirty="0" smtClean="0">
                <a:ln>
                  <a:noFill/>
                </a:ln>
                <a:effectLst/>
                <a:uLnTx/>
                <a:uFillTx/>
                <a:latin typeface="Myriad Pro" pitchFamily="34" charset="0"/>
                <a:ea typeface="+mj-ea"/>
                <a:cs typeface="+mj-cs"/>
              </a:rPr>
              <a:t>2010/2011</a:t>
            </a:r>
          </a:p>
          <a:p>
            <a:pPr marL="0" marR="0" lvl="0" indent="0" defTabSz="914400" rtl="0" eaLnBrk="1" fontAlgn="auto" latinLnBrk="0" hangingPunct="1">
              <a:lnSpc>
                <a:spcPct val="100000"/>
              </a:lnSpc>
              <a:spcBef>
                <a:spcPct val="0"/>
              </a:spcBef>
              <a:spcAft>
                <a:spcPts val="0"/>
              </a:spcAft>
              <a:buClrTx/>
              <a:buSzTx/>
              <a:buFontTx/>
              <a:buNone/>
              <a:tabLst/>
              <a:defRPr/>
            </a:pPr>
            <a:r>
              <a:rPr lang="en-US" sz="2800" dirty="0" smtClean="0">
                <a:latin typeface="Myriad Pro" pitchFamily="34" charset="0"/>
                <a:ea typeface="+mj-ea"/>
                <a:cs typeface="+mj-cs"/>
              </a:rPr>
              <a:t>In Selected Neighborhoods</a:t>
            </a:r>
            <a:endParaRPr kumimoji="0" lang="en-US" sz="2800" b="0" i="0" strike="noStrike" kern="1200" cap="none" spc="0" normalizeH="0" baseline="0" noProof="0" dirty="0" smtClean="0">
              <a:ln>
                <a:noFill/>
              </a:ln>
              <a:effectLst/>
              <a:uLnTx/>
              <a:uFillTx/>
              <a:latin typeface="Myriad Pro" pitchFamily="34" charset="0"/>
              <a:ea typeface="+mj-ea"/>
              <a:cs typeface="+mj-cs"/>
            </a:endParaRPr>
          </a:p>
        </p:txBody>
      </p:sp>
      <p:sp>
        <p:nvSpPr>
          <p:cNvPr id="19" name="Rectangle 18"/>
          <p:cNvSpPr/>
          <p:nvPr/>
        </p:nvSpPr>
        <p:spPr>
          <a:xfrm>
            <a:off x="2971800" y="2971800"/>
            <a:ext cx="3429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9"/>
          <p:cNvSpPr>
            <a:spLocks noGrp="1"/>
          </p:cNvSpPr>
          <p:nvPr>
            <p:ph type="sldNum" sz="quarter" idx="12"/>
          </p:nvPr>
        </p:nvSpPr>
        <p:spPr/>
        <p:txBody>
          <a:bodyPr/>
          <a:lstStyle/>
          <a:p>
            <a:fld id="{970DA64D-59A4-4746-BDE5-0461E5BAFCB0}" type="slidenum">
              <a:rPr lang="en-US" smtClean="0"/>
              <a:pPr/>
              <a:t>13</a:t>
            </a:fld>
            <a:endParaRPr lang="en-US" dirty="0"/>
          </a:p>
        </p:txBody>
      </p:sp>
      <p:graphicFrame>
        <p:nvGraphicFramePr>
          <p:cNvPr id="9" name="Table 8"/>
          <p:cNvGraphicFramePr>
            <a:graphicFrameLocks noGrp="1"/>
          </p:cNvGraphicFramePr>
          <p:nvPr/>
        </p:nvGraphicFramePr>
        <p:xfrm>
          <a:off x="762000" y="1905000"/>
          <a:ext cx="7645086" cy="2713482"/>
        </p:xfrm>
        <a:graphic>
          <a:graphicData uri="http://schemas.openxmlformats.org/drawingml/2006/table">
            <a:tbl>
              <a:tblPr/>
              <a:tblGrid>
                <a:gridCol w="228600"/>
                <a:gridCol w="1447800"/>
                <a:gridCol w="953050"/>
                <a:gridCol w="1051912"/>
                <a:gridCol w="990931"/>
                <a:gridCol w="990931"/>
                <a:gridCol w="990931"/>
                <a:gridCol w="990931"/>
              </a:tblGrid>
              <a:tr h="503088">
                <a:tc>
                  <a:txBody>
                    <a:bodyPr/>
                    <a:lstStyle/>
                    <a:p>
                      <a:pPr algn="l" fontAlgn="b"/>
                      <a:endParaRPr lang="en-US" sz="1100" b="0" i="0" u="none" strike="noStrike" dirty="0">
                        <a:solidFill>
                          <a:srgbClr val="000000"/>
                        </a:solidFill>
                        <a:latin typeface="Calibri"/>
                      </a:endParaRPr>
                    </a:p>
                  </a:txBody>
                  <a:tcPr marL="0" marR="0" marT="0" marB="0" anchor="b">
                    <a:lnL>
                      <a:noFill/>
                    </a:lnL>
                    <a:lnR w="6350" cap="flat" cmpd="sng" algn="ctr">
                      <a:solidFill>
                        <a:schemeClr val="bg1"/>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FFFFFF"/>
                          </a:solidFill>
                          <a:latin typeface="Calibri"/>
                        </a:rPr>
                        <a:t> </a:t>
                      </a: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96D"/>
                    </a:solidFill>
                  </a:tcPr>
                </a:tc>
                <a:tc>
                  <a:txBody>
                    <a:bodyPr/>
                    <a:lstStyle/>
                    <a:p>
                      <a:pPr algn="ctr" fontAlgn="b"/>
                      <a:r>
                        <a:rPr lang="en-US" sz="1400" b="1" i="0" u="none" strike="noStrike" dirty="0">
                          <a:solidFill>
                            <a:srgbClr val="FFFFFF"/>
                          </a:solidFill>
                          <a:latin typeface="Calibri"/>
                        </a:rPr>
                        <a:t>Drive Alone (SOV)</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96D"/>
                    </a:solidFill>
                  </a:tcPr>
                </a:tc>
                <a:tc>
                  <a:txBody>
                    <a:bodyPr/>
                    <a:lstStyle/>
                    <a:p>
                      <a:pPr algn="ctr" fontAlgn="b"/>
                      <a:r>
                        <a:rPr lang="en-US" sz="1400" b="1" i="0" u="none" strike="noStrike" dirty="0">
                          <a:solidFill>
                            <a:srgbClr val="FFFFFF"/>
                          </a:solidFill>
                          <a:latin typeface="Calibri"/>
                        </a:rPr>
                        <a:t>Carpool (HOV)</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96D"/>
                    </a:solidFill>
                  </a:tcPr>
                </a:tc>
                <a:tc>
                  <a:txBody>
                    <a:bodyPr/>
                    <a:lstStyle/>
                    <a:p>
                      <a:pPr algn="ctr" fontAlgn="b"/>
                      <a:r>
                        <a:rPr lang="en-US" sz="1400" b="1" i="0" u="none" strike="noStrike" dirty="0">
                          <a:solidFill>
                            <a:srgbClr val="FFFFFF"/>
                          </a:solidFill>
                          <a:latin typeface="Calibri"/>
                        </a:rPr>
                        <a:t>Transit</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96D"/>
                    </a:solidFill>
                  </a:tcPr>
                </a:tc>
                <a:tc>
                  <a:txBody>
                    <a:bodyPr/>
                    <a:lstStyle/>
                    <a:p>
                      <a:pPr algn="ctr" fontAlgn="b"/>
                      <a:r>
                        <a:rPr lang="en-US" sz="1400" b="1" i="0" u="none" strike="noStrike" dirty="0">
                          <a:solidFill>
                            <a:srgbClr val="FFFFFF"/>
                          </a:solidFill>
                          <a:latin typeface="Calibri"/>
                        </a:rPr>
                        <a:t>Walk</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96D"/>
                    </a:solidFill>
                  </a:tcPr>
                </a:tc>
                <a:tc>
                  <a:txBody>
                    <a:bodyPr/>
                    <a:lstStyle/>
                    <a:p>
                      <a:pPr algn="ctr" fontAlgn="b"/>
                      <a:r>
                        <a:rPr lang="en-US" sz="1400" b="1" i="0" u="none" strike="noStrike" dirty="0">
                          <a:solidFill>
                            <a:srgbClr val="FFFFFF"/>
                          </a:solidFill>
                          <a:latin typeface="Calibri"/>
                        </a:rPr>
                        <a:t>Bike</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96D"/>
                    </a:solidFill>
                  </a:tcPr>
                </a:tc>
                <a:tc>
                  <a:txBody>
                    <a:bodyPr/>
                    <a:lstStyle/>
                    <a:p>
                      <a:pPr algn="ctr" fontAlgn="b"/>
                      <a:r>
                        <a:rPr lang="en-US" sz="1400" b="1" i="0" u="none" strike="noStrike" dirty="0">
                          <a:solidFill>
                            <a:srgbClr val="FFFFFF"/>
                          </a:solidFill>
                          <a:latin typeface="Calibri"/>
                        </a:rPr>
                        <a:t>Other</a:t>
                      </a:r>
                    </a:p>
                  </a:txBody>
                  <a:tcPr marL="0" marR="0" marT="0" marB="0" anchor="ctr">
                    <a:lnL w="6350" cap="flat" cmpd="sng" algn="ctr">
                      <a:solidFill>
                        <a:schemeClr val="bg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96D"/>
                    </a:solidFill>
                  </a:tcPr>
                </a:tc>
              </a:tr>
              <a:tr h="251544">
                <a:tc rowSpan="2">
                  <a:txBody>
                    <a:bodyPr/>
                    <a:lstStyle/>
                    <a:p>
                      <a:pPr algn="ctr" fontAlgn="ctr"/>
                      <a:r>
                        <a:rPr lang="en-US" sz="1100" b="1" i="0" u="none" strike="noStrike" dirty="0">
                          <a:solidFill>
                            <a:schemeClr val="tx1"/>
                          </a:solidFill>
                          <a:latin typeface="Calibri"/>
                        </a:rPr>
                        <a:t>Core</a:t>
                      </a:r>
                    </a:p>
                  </a:txBody>
                  <a:tcPr marL="0" marR="0" marT="0" marB="0" vert="vert270" anchor="ctr">
                    <a:lnL>
                      <a:noFill/>
                    </a:lnL>
                    <a:lnR w="6350" cap="flat" cmpd="sng" algn="ctr">
                      <a:solidFill>
                        <a:schemeClr val="bg1"/>
                      </a:solidFill>
                      <a:prstDash val="solid"/>
                      <a:round/>
                      <a:headEnd type="none" w="med" len="med"/>
                      <a:tailEnd type="none" w="med" len="med"/>
                    </a:lnR>
                    <a:lnT>
                      <a:noFill/>
                    </a:lnT>
                    <a:lnB>
                      <a:noFill/>
                    </a:lnB>
                    <a:noFill/>
                  </a:tcPr>
                </a:tc>
                <a:tc>
                  <a:txBody>
                    <a:bodyPr/>
                    <a:lstStyle/>
                    <a:p>
                      <a:pPr algn="l" fontAlgn="b"/>
                      <a:r>
                        <a:rPr lang="en-US" sz="1400" b="1" i="0" u="none" strike="noStrike" dirty="0" smtClean="0">
                          <a:solidFill>
                            <a:srgbClr val="000000"/>
                          </a:solidFill>
                          <a:latin typeface="Calibri"/>
                        </a:rPr>
                        <a:t>  Logan Circle, DC</a:t>
                      </a:r>
                      <a:endParaRPr lang="en-US" sz="1400" b="1" i="0" u="none" strike="noStrike" dirty="0">
                        <a:solidFill>
                          <a:srgbClr val="000000"/>
                        </a:solidFill>
                        <a:latin typeface="Calibri"/>
                      </a:endParaRP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21%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28%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33%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10.6%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2%</a:t>
                      </a:r>
                    </a:p>
                  </a:txBody>
                  <a:tcPr marL="0" marR="0" marT="0" marB="0" anchor="ctr">
                    <a:lnL w="6350" cap="flat" cmpd="sng" algn="ctr">
                      <a:solidFill>
                        <a:schemeClr val="bg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3A085"/>
                    </a:solidFill>
                  </a:tcPr>
                </a:tc>
              </a:tr>
              <a:tr h="297279">
                <a:tc vMerge="1">
                  <a:txBody>
                    <a:bodyPr/>
                    <a:lstStyle/>
                    <a:p>
                      <a:endParaRPr lang="en-US"/>
                    </a:p>
                  </a:txBody>
                  <a:tcPr/>
                </a:tc>
                <a:tc>
                  <a:txBody>
                    <a:bodyPr/>
                    <a:lstStyle/>
                    <a:p>
                      <a:pPr algn="l" fontAlgn="b"/>
                      <a:r>
                        <a:rPr lang="en-US" sz="1400" b="1" i="0" u="none" strike="noStrike" dirty="0" smtClean="0">
                          <a:solidFill>
                            <a:srgbClr val="000000"/>
                          </a:solidFill>
                          <a:latin typeface="Calibri"/>
                        </a:rPr>
                        <a:t>  Crystal City, </a:t>
                      </a:r>
                      <a:r>
                        <a:rPr lang="en-US" sz="1400" b="1" i="0" u="none" strike="noStrike" dirty="0" smtClean="0">
                          <a:solidFill>
                            <a:srgbClr val="000000"/>
                          </a:solidFill>
                          <a:latin typeface="Calibri"/>
                        </a:rPr>
                        <a:t>VA</a:t>
                      </a:r>
                      <a:endParaRPr lang="en-US" sz="1400" b="1" i="0" u="none" strike="noStrike" dirty="0">
                        <a:solidFill>
                          <a:srgbClr val="000000"/>
                        </a:solidFill>
                        <a:latin typeface="Calibri"/>
                      </a:endParaRP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22%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53%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19%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0.7%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A085"/>
                    </a:solidFill>
                  </a:tcPr>
                </a:tc>
                <a:tc>
                  <a:txBody>
                    <a:bodyPr/>
                    <a:lstStyle/>
                    <a:p>
                      <a:pPr algn="ctr" fontAlgn="b"/>
                      <a:r>
                        <a:rPr lang="en-US" sz="1400" b="1" i="0" u="none" strike="noStrike" dirty="0">
                          <a:solidFill>
                            <a:srgbClr val="000000"/>
                          </a:solidFill>
                          <a:latin typeface="Calibri"/>
                        </a:rPr>
                        <a:t>2%</a:t>
                      </a:r>
                    </a:p>
                  </a:txBody>
                  <a:tcPr marL="0" marR="0" marT="0" marB="0" anchor="ctr">
                    <a:lnL w="6350" cap="flat" cmpd="sng" algn="ctr">
                      <a:solidFill>
                        <a:schemeClr val="bg1"/>
                      </a:solidFill>
                      <a:prstDash val="solid"/>
                      <a:round/>
                      <a:headEnd type="none" w="med" len="med"/>
                      <a:tailEnd type="none" w="med" len="med"/>
                    </a:lnL>
                    <a:lnR>
                      <a:noFill/>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A085"/>
                    </a:solidFill>
                  </a:tcPr>
                </a:tc>
              </a:tr>
              <a:tr h="91089">
                <a:tc>
                  <a:txBody>
                    <a:bodyPr/>
                    <a:lstStyle/>
                    <a:p>
                      <a:pPr algn="ctr" fontAlgn="ctr"/>
                      <a:endParaRPr lang="en-US" sz="1100" b="0" i="0" u="none" strike="noStrike" dirty="0">
                        <a:solidFill>
                          <a:schemeClr val="tx1"/>
                        </a:solidFill>
                        <a:latin typeface="Calibri"/>
                      </a:endParaRPr>
                    </a:p>
                  </a:txBody>
                  <a:tcPr marL="0" marR="0" marT="0" marB="0" anchor="ctr">
                    <a:lnL>
                      <a:noFill/>
                    </a:lnL>
                    <a:lnR w="6350" cap="flat" cmpd="sng" algn="ctr">
                      <a:solidFill>
                        <a:schemeClr val="bg1"/>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Calibri"/>
                        </a:rPr>
                        <a:t> </a:t>
                      </a: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45">
                <a:tc rowSpan="2">
                  <a:txBody>
                    <a:bodyPr/>
                    <a:lstStyle/>
                    <a:p>
                      <a:pPr algn="ctr" fontAlgn="ctr"/>
                      <a:r>
                        <a:rPr lang="en-US" sz="1100" b="1" i="0" u="none" strike="noStrike" dirty="0">
                          <a:solidFill>
                            <a:schemeClr val="tx1"/>
                          </a:solidFill>
                          <a:latin typeface="Calibri"/>
                        </a:rPr>
                        <a:t>Inner</a:t>
                      </a:r>
                    </a:p>
                  </a:txBody>
                  <a:tcPr marL="0" marR="0" marT="0" marB="0" vert="vert270" anchor="ctr">
                    <a:lnL>
                      <a:noFill/>
                    </a:lnL>
                    <a:lnR w="6350" cap="flat" cmpd="sng" algn="ctr">
                      <a:solidFill>
                        <a:schemeClr val="bg1"/>
                      </a:solidFill>
                      <a:prstDash val="solid"/>
                      <a:round/>
                      <a:headEnd type="none" w="med" len="med"/>
                      <a:tailEnd type="none" w="med" len="med"/>
                    </a:lnR>
                    <a:lnT>
                      <a:noFill/>
                    </a:lnT>
                    <a:lnB>
                      <a:noFill/>
                    </a:lnB>
                    <a:noFill/>
                  </a:tcPr>
                </a:tc>
                <a:tc>
                  <a:txBody>
                    <a:bodyPr/>
                    <a:lstStyle/>
                    <a:p>
                      <a:pPr algn="l" fontAlgn="b"/>
                      <a:r>
                        <a:rPr lang="en-US" sz="1400" b="1" i="0" u="none" strike="noStrike" dirty="0" smtClean="0">
                          <a:solidFill>
                            <a:srgbClr val="000000"/>
                          </a:solidFill>
                          <a:latin typeface="Calibri"/>
                        </a:rPr>
                        <a:t>  Largo,</a:t>
                      </a:r>
                      <a:r>
                        <a:rPr lang="en-US" sz="1400" b="1" i="0" u="none" strike="noStrike" baseline="0" dirty="0" smtClean="0">
                          <a:solidFill>
                            <a:srgbClr val="000000"/>
                          </a:solidFill>
                          <a:latin typeface="Calibri"/>
                        </a:rPr>
                        <a:t> MD</a:t>
                      </a:r>
                      <a:endParaRPr lang="en-US" sz="1400" b="1" i="0" u="none" strike="noStrike" dirty="0">
                        <a:solidFill>
                          <a:srgbClr val="000000"/>
                        </a:solidFill>
                        <a:latin typeface="Calibri"/>
                      </a:endParaRP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70%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11%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13%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2.8%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a:t>
                      </a:r>
                    </a:p>
                  </a:txBody>
                  <a:tcPr marL="0" marR="0" marT="0" marB="0" anchor="ctr">
                    <a:lnL w="6350" cap="flat" cmpd="sng" algn="ctr">
                      <a:solidFill>
                        <a:schemeClr val="bg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A7C3B3"/>
                    </a:solidFill>
                  </a:tcPr>
                </a:tc>
              </a:tr>
              <a:tr h="331580">
                <a:tc vMerge="1">
                  <a:txBody>
                    <a:bodyPr/>
                    <a:lstStyle/>
                    <a:p>
                      <a:endParaRPr lang="en-US"/>
                    </a:p>
                  </a:txBody>
                  <a:tcPr/>
                </a:tc>
                <a:tc>
                  <a:txBody>
                    <a:bodyPr/>
                    <a:lstStyle/>
                    <a:p>
                      <a:pPr algn="l" fontAlgn="b"/>
                      <a:r>
                        <a:rPr lang="en-US" sz="1400" b="1" i="0" u="none" strike="noStrike" dirty="0" smtClean="0">
                          <a:solidFill>
                            <a:srgbClr val="000000"/>
                          </a:solidFill>
                          <a:latin typeface="Calibri"/>
                        </a:rPr>
                        <a:t>  Reston, VA</a:t>
                      </a:r>
                      <a:endParaRPr lang="en-US" sz="1400" b="1" i="0" u="none" strike="noStrike" dirty="0">
                        <a:solidFill>
                          <a:srgbClr val="000000"/>
                        </a:solidFill>
                        <a:latin typeface="Calibri"/>
                      </a:endParaRP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70%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17%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0.7%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C3B3"/>
                    </a:solidFill>
                  </a:tcPr>
                </a:tc>
                <a:tc>
                  <a:txBody>
                    <a:bodyPr/>
                    <a:lstStyle/>
                    <a:p>
                      <a:pPr algn="ctr" fontAlgn="b"/>
                      <a:r>
                        <a:rPr lang="en-US" sz="1400" b="1" i="0" u="none" strike="noStrike" dirty="0">
                          <a:solidFill>
                            <a:srgbClr val="000000"/>
                          </a:solidFill>
                          <a:latin typeface="Calibri"/>
                        </a:rPr>
                        <a:t>2%</a:t>
                      </a:r>
                    </a:p>
                  </a:txBody>
                  <a:tcPr marL="0" marR="0" marT="0" marB="0" anchor="ctr">
                    <a:lnL w="6350" cap="flat" cmpd="sng" algn="ctr">
                      <a:solidFill>
                        <a:schemeClr val="bg1"/>
                      </a:solidFill>
                      <a:prstDash val="solid"/>
                      <a:round/>
                      <a:headEnd type="none" w="med" len="med"/>
                      <a:tailEnd type="none" w="med" len="med"/>
                    </a:lnL>
                    <a:lnR>
                      <a:noFill/>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C3B3"/>
                    </a:solidFill>
                  </a:tcPr>
                </a:tc>
              </a:tr>
              <a:tr h="128984">
                <a:tc>
                  <a:txBody>
                    <a:bodyPr/>
                    <a:lstStyle/>
                    <a:p>
                      <a:pPr algn="ctr" fontAlgn="ctr"/>
                      <a:endParaRPr lang="en-US" sz="1100" b="0" i="0" u="none" strike="noStrike" dirty="0">
                        <a:solidFill>
                          <a:schemeClr val="tx1"/>
                        </a:solidFill>
                        <a:latin typeface="Calibri"/>
                      </a:endParaRPr>
                    </a:p>
                  </a:txBody>
                  <a:tcPr marL="0" marR="0" marT="0" marB="0" anchor="ctr">
                    <a:lnL>
                      <a:noFill/>
                    </a:lnL>
                    <a:lnR w="6350" cap="flat" cmpd="sng" algn="ctr">
                      <a:solidFill>
                        <a:schemeClr val="bg1"/>
                      </a:solidFill>
                      <a:prstDash val="solid"/>
                      <a:round/>
                      <a:headEnd type="none" w="med" len="med"/>
                      <a:tailEnd type="none" w="med" len="med"/>
                    </a:lnR>
                    <a:lnT>
                      <a:noFill/>
                    </a:lnT>
                    <a:lnB>
                      <a:noFill/>
                    </a:lnB>
                  </a:tcPr>
                </a:tc>
                <a:tc>
                  <a:txBody>
                    <a:bodyPr/>
                    <a:lstStyle/>
                    <a:p>
                      <a:pPr algn="l" fontAlgn="b"/>
                      <a:r>
                        <a:rPr lang="en-US" sz="1400" b="1" i="0" u="none" strike="noStrike" dirty="0">
                          <a:solidFill>
                            <a:srgbClr val="000000"/>
                          </a:solidFill>
                          <a:latin typeface="Calibri"/>
                        </a:rPr>
                        <a:t> </a:t>
                      </a: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ctr">
                    <a:lnL w="6350" cap="flat" cmpd="sng" algn="ctr">
                      <a:solidFill>
                        <a:schemeClr val="bg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47">
                <a:tc rowSpan="2">
                  <a:txBody>
                    <a:bodyPr/>
                    <a:lstStyle/>
                    <a:p>
                      <a:pPr algn="ctr" fontAlgn="ctr"/>
                      <a:r>
                        <a:rPr lang="en-US" sz="1100" b="1" i="0" u="none" strike="noStrike" dirty="0">
                          <a:solidFill>
                            <a:schemeClr val="tx1"/>
                          </a:solidFill>
                          <a:latin typeface="Calibri"/>
                        </a:rPr>
                        <a:t>Outer</a:t>
                      </a:r>
                    </a:p>
                  </a:txBody>
                  <a:tcPr marL="0" marR="0" marT="0" marB="0" vert="vert270" anchor="ctr">
                    <a:lnL>
                      <a:noFill/>
                    </a:lnL>
                    <a:lnR w="6350" cap="flat" cmpd="sng" algn="ctr">
                      <a:solidFill>
                        <a:schemeClr val="bg1"/>
                      </a:solidFill>
                      <a:prstDash val="solid"/>
                      <a:round/>
                      <a:headEnd type="none" w="med" len="med"/>
                      <a:tailEnd type="none" w="med" len="med"/>
                    </a:lnR>
                    <a:lnT>
                      <a:noFill/>
                    </a:lnT>
                    <a:lnB>
                      <a:noFill/>
                    </a:lnB>
                    <a:noFill/>
                  </a:tcPr>
                </a:tc>
                <a:tc>
                  <a:txBody>
                    <a:bodyPr/>
                    <a:lstStyle/>
                    <a:p>
                      <a:pPr algn="l" fontAlgn="b"/>
                      <a:r>
                        <a:rPr lang="en-US" sz="1400" b="1" i="0" u="none" strike="noStrike" dirty="0" smtClean="0">
                          <a:solidFill>
                            <a:srgbClr val="000000"/>
                          </a:solidFill>
                          <a:latin typeface="Calibri"/>
                        </a:rPr>
                        <a:t>  Woodbridge, VA </a:t>
                      </a:r>
                      <a:endParaRPr lang="en-US" sz="1400" b="1" i="0" u="none" strike="noStrike" dirty="0">
                        <a:solidFill>
                          <a:srgbClr val="000000"/>
                        </a:solidFill>
                        <a:latin typeface="Calibri"/>
                      </a:endParaRP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76%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13%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0.3%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2%</a:t>
                      </a:r>
                    </a:p>
                  </a:txBody>
                  <a:tcPr marL="0" marR="0" marT="0" marB="0" anchor="ctr">
                    <a:lnL w="6350" cap="flat" cmpd="sng" algn="ctr">
                      <a:solidFill>
                        <a:schemeClr val="bg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AD4C4"/>
                    </a:solidFill>
                  </a:tcPr>
                </a:tc>
              </a:tr>
              <a:tr h="297279">
                <a:tc vMerge="1">
                  <a:txBody>
                    <a:bodyPr/>
                    <a:lstStyle/>
                    <a:p>
                      <a:endParaRPr lang="en-US"/>
                    </a:p>
                  </a:txBody>
                  <a:tcPr/>
                </a:tc>
                <a:tc>
                  <a:txBody>
                    <a:bodyPr/>
                    <a:lstStyle/>
                    <a:p>
                      <a:pPr algn="l" fontAlgn="b"/>
                      <a:r>
                        <a:rPr lang="en-US" sz="1400" b="1" i="0" u="none" strike="noStrike" dirty="0" smtClean="0">
                          <a:solidFill>
                            <a:srgbClr val="000000"/>
                          </a:solidFill>
                          <a:latin typeface="Calibri"/>
                        </a:rPr>
                        <a:t>  Frederick, MD</a:t>
                      </a:r>
                      <a:endParaRPr lang="en-US" sz="1400" b="1" i="0" u="none" strike="noStrike" dirty="0">
                        <a:solidFill>
                          <a:srgbClr val="000000"/>
                        </a:solidFill>
                        <a:latin typeface="Calibri"/>
                      </a:endParaRP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78%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12%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1.5%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D4C4"/>
                    </a:solidFill>
                  </a:tcPr>
                </a:tc>
                <a:tc>
                  <a:txBody>
                    <a:bodyPr/>
                    <a:lstStyle/>
                    <a:p>
                      <a:pPr algn="ctr" fontAlgn="b"/>
                      <a:r>
                        <a:rPr lang="en-US" sz="1400" b="1" i="0" u="none" strike="noStrike" dirty="0">
                          <a:solidFill>
                            <a:srgbClr val="000000"/>
                          </a:solidFill>
                          <a:latin typeface="Calibri"/>
                        </a:rPr>
                        <a:t>--</a:t>
                      </a:r>
                    </a:p>
                  </a:txBody>
                  <a:tcPr marL="0" marR="0" marT="0" marB="0" anchor="ctr">
                    <a:lnL w="6350" cap="flat" cmpd="sng" algn="ctr">
                      <a:solidFill>
                        <a:schemeClr val="bg1"/>
                      </a:solidFill>
                      <a:prstDash val="solid"/>
                      <a:round/>
                      <a:headEnd type="none" w="med" len="med"/>
                      <a:tailEnd type="none" w="med" len="med"/>
                    </a:lnL>
                    <a:lnR>
                      <a:noFill/>
                    </a:lnR>
                    <a:lnT w="63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D4C4"/>
                    </a:solidFill>
                  </a:tcPr>
                </a:tc>
              </a:tr>
            </a:tbl>
          </a:graphicData>
        </a:graphic>
      </p:graphicFrame>
      <p:sp>
        <p:nvSpPr>
          <p:cNvPr id="11" name="TextBox 10"/>
          <p:cNvSpPr txBox="1"/>
          <p:nvPr/>
        </p:nvSpPr>
        <p:spPr>
          <a:xfrm>
            <a:off x="3810000" y="4800600"/>
            <a:ext cx="5029200" cy="584775"/>
          </a:xfrm>
          <a:prstGeom prst="rect">
            <a:avLst/>
          </a:prstGeom>
          <a:noFill/>
        </p:spPr>
        <p:txBody>
          <a:bodyPr wrap="square" rtlCol="0">
            <a:spAutoFit/>
          </a:bodyPr>
          <a:lstStyle/>
          <a:p>
            <a:pPr marL="228600" indent="-228600"/>
            <a:r>
              <a:rPr lang="en-US" sz="1600" b="1" dirty="0" smtClean="0"/>
              <a:t>Source: </a:t>
            </a:r>
            <a:r>
              <a:rPr lang="en-US" sz="1600" dirty="0" smtClean="0"/>
              <a:t>2010/2011 Geographically Focused Household  </a:t>
            </a:r>
          </a:p>
          <a:p>
            <a:pPr marL="228600" indent="-228600"/>
            <a:r>
              <a:rPr lang="en-US" sz="1600" dirty="0" smtClean="0"/>
              <a:t>	          Surveys reported to the TPB on May 16, 2012</a:t>
            </a:r>
            <a:endParaRPr lang="en-US"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screen"/>
          <a:srcRect/>
          <a:stretch>
            <a:fillRect/>
          </a:stretch>
        </p:blipFill>
        <p:spPr bwMode="auto">
          <a:xfrm>
            <a:off x="4581144" y="1143000"/>
            <a:ext cx="4562856" cy="5185062"/>
          </a:xfrm>
          <a:prstGeom prst="rect">
            <a:avLst/>
          </a:prstGeom>
          <a:noFill/>
          <a:ln w="9525">
            <a:noFill/>
            <a:miter lim="800000"/>
            <a:headEnd/>
            <a:tailEnd/>
          </a:ln>
        </p:spPr>
      </p:pic>
      <p:pic>
        <p:nvPicPr>
          <p:cNvPr id="5122" name="Picture 2"/>
          <p:cNvPicPr>
            <a:picLocks noChangeAspect="1" noChangeArrowheads="1"/>
          </p:cNvPicPr>
          <p:nvPr/>
        </p:nvPicPr>
        <p:blipFill>
          <a:blip r:embed="rId4" cstate="screen"/>
          <a:srcRect/>
          <a:stretch>
            <a:fillRect/>
          </a:stretch>
        </p:blipFill>
        <p:spPr bwMode="auto">
          <a:xfrm>
            <a:off x="-21336" y="1143000"/>
            <a:ext cx="4559808" cy="5181600"/>
          </a:xfrm>
          <a:prstGeom prst="rect">
            <a:avLst/>
          </a:prstGeom>
          <a:noFill/>
          <a:ln w="9525">
            <a:noFill/>
            <a:miter lim="800000"/>
            <a:headEnd/>
            <a:tailEnd/>
          </a:ln>
        </p:spPr>
      </p:pic>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0" y="22860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Highway Congestion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28" name="TextBox 27"/>
          <p:cNvSpPr txBox="1"/>
          <p:nvPr/>
        </p:nvSpPr>
        <p:spPr>
          <a:xfrm>
            <a:off x="7620000" y="1676400"/>
            <a:ext cx="1295400" cy="954107"/>
          </a:xfrm>
          <a:prstGeom prst="rect">
            <a:avLst/>
          </a:prstGeom>
          <a:noFill/>
        </p:spPr>
        <p:txBody>
          <a:bodyPr wrap="square" rtlCol="0">
            <a:spAutoFit/>
          </a:bodyPr>
          <a:lstStyle/>
          <a:p>
            <a:pPr algn="r"/>
            <a:r>
              <a:rPr lang="en-US" sz="1400" b="1" dirty="0" smtClean="0">
                <a:solidFill>
                  <a:schemeClr val="bg1">
                    <a:lumMod val="95000"/>
                  </a:schemeClr>
                </a:solidFill>
                <a:latin typeface="Myriad Pro" pitchFamily="34" charset="0"/>
              </a:rPr>
              <a:t>AM Rush Highway Congestion, 2040</a:t>
            </a:r>
            <a:endParaRPr lang="en-US" sz="1400" b="1" dirty="0">
              <a:solidFill>
                <a:schemeClr val="bg1">
                  <a:lumMod val="95000"/>
                </a:schemeClr>
              </a:solidFill>
              <a:latin typeface="Myriad Pro" pitchFamily="34" charset="0"/>
            </a:endParaRPr>
          </a:p>
        </p:txBody>
      </p:sp>
      <p:sp>
        <p:nvSpPr>
          <p:cNvPr id="12" name="Slide Number Placeholder 11"/>
          <p:cNvSpPr>
            <a:spLocks noGrp="1"/>
          </p:cNvSpPr>
          <p:nvPr>
            <p:ph type="sldNum" sz="quarter" idx="12"/>
          </p:nvPr>
        </p:nvSpPr>
        <p:spPr/>
        <p:txBody>
          <a:bodyPr/>
          <a:lstStyle/>
          <a:p>
            <a:fld id="{970DA64D-59A4-4746-BDE5-0461E5BAFCB0}" type="slidenum">
              <a:rPr lang="en-US" smtClean="0"/>
              <a:pPr/>
              <a:t>14</a:t>
            </a:fld>
            <a:endParaRPr lang="en-US" dirty="0"/>
          </a:p>
        </p:txBody>
      </p:sp>
      <p:sp>
        <p:nvSpPr>
          <p:cNvPr id="13" name="TextBox 12"/>
          <p:cNvSpPr txBox="1"/>
          <p:nvPr/>
        </p:nvSpPr>
        <p:spPr>
          <a:xfrm>
            <a:off x="914400" y="6334780"/>
            <a:ext cx="7543800" cy="307777"/>
          </a:xfrm>
          <a:prstGeom prst="rect">
            <a:avLst/>
          </a:prstGeom>
          <a:noFill/>
        </p:spPr>
        <p:txBody>
          <a:bodyPr wrap="square" rtlCol="0">
            <a:spAutoFit/>
          </a:bodyPr>
          <a:lstStyle/>
          <a:p>
            <a:r>
              <a:rPr lang="en-US" sz="1400" b="1" i="1" dirty="0" smtClean="0">
                <a:latin typeface="Myriad Pro" pitchFamily="34" charset="0"/>
              </a:rPr>
              <a:t>NOTE: </a:t>
            </a:r>
            <a:r>
              <a:rPr lang="en-US" sz="1400" dirty="0" smtClean="0">
                <a:latin typeface="Myriad Pro" pitchFamily="34" charset="0"/>
              </a:rPr>
              <a:t>I-95 and I-495 in VA illustrates only non-priced lanes.  Priced lanes will have free flow traffic.</a:t>
            </a:r>
          </a:p>
        </p:txBody>
      </p:sp>
      <p:sp>
        <p:nvSpPr>
          <p:cNvPr id="15" name="Rectangle 14"/>
          <p:cNvSpPr/>
          <p:nvPr/>
        </p:nvSpPr>
        <p:spPr>
          <a:xfrm>
            <a:off x="2895600" y="1524000"/>
            <a:ext cx="1600200" cy="838200"/>
          </a:xfrm>
          <a:prstGeom prst="rect">
            <a:avLst/>
          </a:prstGeom>
          <a:solidFill>
            <a:srgbClr val="424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2895600" y="1676400"/>
            <a:ext cx="1447800" cy="954107"/>
          </a:xfrm>
          <a:prstGeom prst="rect">
            <a:avLst/>
          </a:prstGeom>
          <a:noFill/>
        </p:spPr>
        <p:txBody>
          <a:bodyPr wrap="square" rtlCol="0">
            <a:spAutoFit/>
          </a:bodyPr>
          <a:lstStyle/>
          <a:p>
            <a:pPr algn="r"/>
            <a:r>
              <a:rPr lang="en-US" sz="1400" b="1" dirty="0" smtClean="0">
                <a:solidFill>
                  <a:schemeClr val="bg1">
                    <a:lumMod val="95000"/>
                  </a:schemeClr>
                </a:solidFill>
                <a:latin typeface="Myriad Pro" pitchFamily="34" charset="0"/>
              </a:rPr>
              <a:t> AM Rush Highway Congestion, 2013</a:t>
            </a:r>
            <a:endParaRPr lang="en-US" sz="1400" b="1" dirty="0">
              <a:solidFill>
                <a:schemeClr val="bg1">
                  <a:lumMod val="95000"/>
                </a:schemeClr>
              </a:solidFill>
              <a:latin typeface="Myriad Pro"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Highway Congestion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04800" y="1219200"/>
            <a:ext cx="8686800" cy="5001369"/>
          </a:xfrm>
          <a:prstGeom prst="rect">
            <a:avLst/>
          </a:prstGeom>
          <a:noFill/>
        </p:spPr>
        <p:txBody>
          <a:bodyPr wrap="square" rtlCol="0">
            <a:spAutoFit/>
          </a:bodyPr>
          <a:lstStyle/>
          <a:p>
            <a:pPr marL="457200" indent="-457200">
              <a:buAutoNum type="arabicPeriod"/>
            </a:pPr>
            <a:r>
              <a:rPr lang="en-US" sz="2000" dirty="0" smtClean="0">
                <a:latin typeface="Myriad Pro" pitchFamily="34" charset="0"/>
              </a:rPr>
              <a:t>AM congestion </a:t>
            </a:r>
            <a:r>
              <a:rPr lang="en-US" sz="2000" dirty="0">
                <a:latin typeface="Myriad Pro" pitchFamily="34" charset="0"/>
              </a:rPr>
              <a:t>is </a:t>
            </a:r>
            <a:r>
              <a:rPr lang="en-US" sz="2000" dirty="0" smtClean="0">
                <a:latin typeface="Myriad Pro" pitchFamily="34" charset="0"/>
              </a:rPr>
              <a:t>expected to increase throughout most of the </a:t>
            </a:r>
            <a:r>
              <a:rPr lang="en-US" sz="2000" dirty="0">
                <a:latin typeface="Myriad Pro" pitchFamily="34" charset="0"/>
              </a:rPr>
              <a:t>region in </a:t>
            </a:r>
            <a:r>
              <a:rPr lang="en-US" sz="2000" dirty="0" smtClean="0">
                <a:latin typeface="Myriad Pro" pitchFamily="34" charset="0"/>
              </a:rPr>
              <a:t>2040</a:t>
            </a:r>
            <a:r>
              <a:rPr lang="en-US" sz="2000" dirty="0">
                <a:latin typeface="Myriad Pro" pitchFamily="34" charset="0"/>
              </a:rPr>
              <a:t>, </a:t>
            </a:r>
            <a:r>
              <a:rPr lang="en-US" sz="2000" dirty="0" smtClean="0">
                <a:latin typeface="Myriad Pro" pitchFamily="34" charset="0"/>
              </a:rPr>
              <a:t>particularly in the following outer jurisdiction locations:</a:t>
            </a:r>
          </a:p>
          <a:p>
            <a:pPr marL="1371600" lvl="2" indent="-457200">
              <a:buFont typeface="Arial" pitchFamily="34" charset="0"/>
              <a:buChar char="•"/>
            </a:pPr>
            <a:r>
              <a:rPr lang="en-US" b="1" dirty="0" smtClean="0">
                <a:latin typeface="Myriad Pro" pitchFamily="34" charset="0"/>
              </a:rPr>
              <a:t>I-95 </a:t>
            </a:r>
            <a:r>
              <a:rPr lang="en-US" dirty="0" smtClean="0">
                <a:latin typeface="Myriad Pro" pitchFamily="34" charset="0"/>
              </a:rPr>
              <a:t>North</a:t>
            </a:r>
            <a:r>
              <a:rPr lang="en-US" b="1" dirty="0" smtClean="0">
                <a:latin typeface="Myriad Pro" pitchFamily="34" charset="0"/>
              </a:rPr>
              <a:t> </a:t>
            </a:r>
            <a:r>
              <a:rPr lang="en-US" dirty="0" smtClean="0">
                <a:latin typeface="Myriad Pro" pitchFamily="34" charset="0"/>
              </a:rPr>
              <a:t>in Prince William County</a:t>
            </a:r>
          </a:p>
          <a:p>
            <a:pPr marL="1371600" lvl="2" indent="-457200">
              <a:buFont typeface="Arial" pitchFamily="34" charset="0"/>
              <a:buChar char="•"/>
            </a:pPr>
            <a:r>
              <a:rPr lang="en-US" b="1" dirty="0" smtClean="0">
                <a:latin typeface="Myriad Pro" pitchFamily="34" charset="0"/>
              </a:rPr>
              <a:t>I-70 </a:t>
            </a:r>
            <a:r>
              <a:rPr lang="en-US" dirty="0" smtClean="0">
                <a:latin typeface="Myriad Pro" pitchFamily="34" charset="0"/>
              </a:rPr>
              <a:t>East</a:t>
            </a:r>
            <a:r>
              <a:rPr lang="en-US" b="1" dirty="0" smtClean="0">
                <a:latin typeface="Myriad Pro" pitchFamily="34" charset="0"/>
              </a:rPr>
              <a:t> </a:t>
            </a:r>
            <a:r>
              <a:rPr lang="en-US" dirty="0" smtClean="0">
                <a:latin typeface="Myriad Pro" pitchFamily="34" charset="0"/>
              </a:rPr>
              <a:t>in Frederick County</a:t>
            </a:r>
          </a:p>
          <a:p>
            <a:pPr marL="1371600" lvl="2" indent="-457200">
              <a:buFont typeface="Arial" pitchFamily="34" charset="0"/>
              <a:buChar char="•"/>
            </a:pPr>
            <a:r>
              <a:rPr lang="en-US" b="1" dirty="0" smtClean="0">
                <a:latin typeface="Myriad Pro" pitchFamily="34" charset="0"/>
              </a:rPr>
              <a:t>I-270 </a:t>
            </a:r>
            <a:r>
              <a:rPr lang="en-US" dirty="0" smtClean="0">
                <a:latin typeface="Myriad Pro" pitchFamily="34" charset="0"/>
              </a:rPr>
              <a:t>South</a:t>
            </a:r>
            <a:r>
              <a:rPr lang="en-US" b="1" dirty="0" smtClean="0">
                <a:latin typeface="Myriad Pro" pitchFamily="34" charset="0"/>
              </a:rPr>
              <a:t> </a:t>
            </a:r>
            <a:r>
              <a:rPr lang="en-US" dirty="0" smtClean="0">
                <a:latin typeface="Myriad Pro" pitchFamily="34" charset="0"/>
              </a:rPr>
              <a:t>in Frederick and Montgomery Counties</a:t>
            </a:r>
          </a:p>
          <a:p>
            <a:pPr marL="1371600" lvl="2" indent="-457200">
              <a:buFont typeface="Arial" pitchFamily="34" charset="0"/>
              <a:buChar char="•"/>
            </a:pPr>
            <a:r>
              <a:rPr lang="en-US" b="1" dirty="0" smtClean="0">
                <a:latin typeface="Myriad Pro" pitchFamily="34" charset="0"/>
              </a:rPr>
              <a:t>I-66 </a:t>
            </a:r>
            <a:r>
              <a:rPr lang="en-US" dirty="0" smtClean="0">
                <a:latin typeface="Myriad Pro" pitchFamily="34" charset="0"/>
              </a:rPr>
              <a:t>East</a:t>
            </a:r>
            <a:r>
              <a:rPr lang="en-US" b="1" dirty="0" smtClean="0">
                <a:latin typeface="Myriad Pro" pitchFamily="34" charset="0"/>
              </a:rPr>
              <a:t> </a:t>
            </a:r>
            <a:r>
              <a:rPr lang="en-US" dirty="0" smtClean="0">
                <a:latin typeface="Myriad Pro" pitchFamily="34" charset="0"/>
              </a:rPr>
              <a:t>in Prince Williams and Fairfax Counties</a:t>
            </a:r>
          </a:p>
          <a:p>
            <a:pPr marL="1371600" lvl="2" indent="-457200">
              <a:buFont typeface="Arial" pitchFamily="34" charset="0"/>
              <a:buChar char="•"/>
            </a:pPr>
            <a:r>
              <a:rPr lang="en-US" dirty="0" smtClean="0">
                <a:latin typeface="Myriad Pro" pitchFamily="34" charset="0"/>
              </a:rPr>
              <a:t>The </a:t>
            </a:r>
            <a:r>
              <a:rPr lang="en-US" b="1" dirty="0" smtClean="0">
                <a:latin typeface="Myriad Pro" pitchFamily="34" charset="0"/>
              </a:rPr>
              <a:t>Dulles Toll Rd. </a:t>
            </a:r>
            <a:r>
              <a:rPr lang="en-US" dirty="0" smtClean="0">
                <a:latin typeface="Myriad Pro" pitchFamily="34" charset="0"/>
              </a:rPr>
              <a:t>Eastbound in Loudoun and Fairfax Counties</a:t>
            </a:r>
          </a:p>
          <a:p>
            <a:pPr marL="457200" indent="-457200">
              <a:buAutoNum type="arabicPeriod"/>
            </a:pPr>
            <a:endParaRPr lang="en-US" sz="2000" dirty="0" smtClean="0">
              <a:latin typeface="Myriad Pro" pitchFamily="34" charset="0"/>
            </a:endParaRPr>
          </a:p>
          <a:p>
            <a:pPr marL="457200" indent="-457200">
              <a:buFontTx/>
              <a:buAutoNum type="arabicPeriod"/>
            </a:pPr>
            <a:r>
              <a:rPr lang="en-US" sz="2000" dirty="0" smtClean="0">
                <a:latin typeface="Myriad Pro" pitchFamily="34" charset="0"/>
              </a:rPr>
              <a:t>Congestion will also increase inside the Capital Beltway along </a:t>
            </a:r>
            <a:r>
              <a:rPr lang="en-US" sz="2000" b="1" dirty="0" smtClean="0">
                <a:latin typeface="Myriad Pro" pitchFamily="34" charset="0"/>
              </a:rPr>
              <a:t>I-395</a:t>
            </a:r>
            <a:r>
              <a:rPr lang="en-US" sz="2000" dirty="0" smtClean="0">
                <a:latin typeface="Myriad Pro" pitchFamily="34" charset="0"/>
              </a:rPr>
              <a:t> North,  </a:t>
            </a:r>
            <a:r>
              <a:rPr lang="en-US" sz="2000" b="1" dirty="0" smtClean="0">
                <a:latin typeface="Myriad Pro" pitchFamily="34" charset="0"/>
              </a:rPr>
              <a:t>I-295/MD-295</a:t>
            </a:r>
            <a:r>
              <a:rPr lang="en-US" sz="2000" dirty="0" smtClean="0">
                <a:latin typeface="Myriad Pro" pitchFamily="34" charset="0"/>
              </a:rPr>
              <a:t> North, and the </a:t>
            </a:r>
            <a:r>
              <a:rPr lang="en-US" sz="2000" b="1" dirty="0" smtClean="0">
                <a:latin typeface="Myriad Pro" pitchFamily="34" charset="0"/>
              </a:rPr>
              <a:t>George Washington Memorial Parkway</a:t>
            </a:r>
            <a:r>
              <a:rPr lang="en-US" sz="2000" dirty="0" smtClean="0">
                <a:latin typeface="Myriad Pro" pitchFamily="34" charset="0"/>
              </a:rPr>
              <a:t>; however </a:t>
            </a:r>
            <a:r>
              <a:rPr lang="en-US" sz="2000" b="1" dirty="0" smtClean="0">
                <a:latin typeface="Myriad Pro" pitchFamily="34" charset="0"/>
              </a:rPr>
              <a:t>I-66</a:t>
            </a:r>
            <a:r>
              <a:rPr lang="en-US" sz="2000" dirty="0" smtClean="0">
                <a:latin typeface="Myriad Pro" pitchFamily="34" charset="0"/>
              </a:rPr>
              <a:t> is expected to be uncongested due to planned HOV-3 restrictions.</a:t>
            </a:r>
          </a:p>
          <a:p>
            <a:pPr marL="457200" indent="-457200">
              <a:buFontTx/>
              <a:buAutoNum type="arabicPeriod"/>
            </a:pPr>
            <a:endParaRPr lang="en-US" sz="2000" dirty="0" smtClean="0">
              <a:latin typeface="Myriad Pro" pitchFamily="34" charset="0"/>
            </a:endParaRPr>
          </a:p>
          <a:p>
            <a:pPr marL="457200" indent="-457200">
              <a:buFontTx/>
              <a:buAutoNum type="arabicPeriod"/>
            </a:pPr>
            <a:r>
              <a:rPr lang="en-US" sz="2000" dirty="0" smtClean="0">
                <a:latin typeface="Myriad Pro" pitchFamily="34" charset="0"/>
              </a:rPr>
              <a:t>While the </a:t>
            </a:r>
            <a:r>
              <a:rPr lang="en-US" sz="2000" b="1" dirty="0" smtClean="0">
                <a:latin typeface="Myriad Pro" pitchFamily="34" charset="0"/>
              </a:rPr>
              <a:t>Capital Beltway</a:t>
            </a:r>
            <a:r>
              <a:rPr lang="en-US" sz="2000" dirty="0" smtClean="0">
                <a:latin typeface="Myriad Pro" pitchFamily="34" charset="0"/>
              </a:rPr>
              <a:t> is expected to be more congested in most locations, congestion along the inner and outer loops in Fairfax County will be somewhat reduced due to the Express Toll Lanes.</a:t>
            </a:r>
            <a:endParaRPr lang="en-US" dirty="0" smtClean="0"/>
          </a:p>
          <a:p>
            <a:endParaRPr lang="en-US" sz="900" dirty="0" smtClean="0"/>
          </a:p>
        </p:txBody>
      </p:sp>
      <p:sp>
        <p:nvSpPr>
          <p:cNvPr id="12" name="Slide Number Placeholder 11"/>
          <p:cNvSpPr>
            <a:spLocks noGrp="1"/>
          </p:cNvSpPr>
          <p:nvPr>
            <p:ph type="sldNum" sz="quarter" idx="12"/>
          </p:nvPr>
        </p:nvSpPr>
        <p:spPr/>
        <p:txBody>
          <a:bodyPr/>
          <a:lstStyle/>
          <a:p>
            <a:fld id="{970DA64D-59A4-4746-BDE5-0461E5BAFCB0}"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Transit Congestion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81000" y="1134070"/>
            <a:ext cx="8534400" cy="1369606"/>
          </a:xfrm>
          <a:prstGeom prst="rect">
            <a:avLst/>
          </a:prstGeom>
          <a:noFill/>
        </p:spPr>
        <p:txBody>
          <a:bodyPr wrap="square" rtlCol="0">
            <a:spAutoFit/>
          </a:bodyPr>
          <a:lstStyle/>
          <a:p>
            <a:r>
              <a:rPr lang="en-US" dirty="0" smtClean="0">
                <a:latin typeface="Myriad Pro" pitchFamily="34" charset="0"/>
              </a:rPr>
              <a:t>The Metrorail </a:t>
            </a:r>
            <a:r>
              <a:rPr lang="en-US" dirty="0">
                <a:latin typeface="Myriad Pro" pitchFamily="34" charset="0"/>
              </a:rPr>
              <a:t>system will likely reach capacity on trips to and through the regional </a:t>
            </a:r>
            <a:r>
              <a:rPr lang="en-US" dirty="0" smtClean="0">
                <a:latin typeface="Myriad Pro" pitchFamily="34" charset="0"/>
              </a:rPr>
              <a:t>core, due to lack of funding for capacity enhancements. </a:t>
            </a:r>
          </a:p>
          <a:p>
            <a:endParaRPr lang="en-US" sz="1100" dirty="0">
              <a:latin typeface="Myriad Pro" pitchFamily="34" charset="0"/>
            </a:endParaRPr>
          </a:p>
          <a:p>
            <a:r>
              <a:rPr lang="en-US" dirty="0" smtClean="0">
                <a:latin typeface="Myriad Pro" pitchFamily="34" charset="0"/>
              </a:rPr>
              <a:t>Without </a:t>
            </a:r>
            <a:r>
              <a:rPr lang="en-US" dirty="0">
                <a:latin typeface="Myriad Pro" pitchFamily="34" charset="0"/>
              </a:rPr>
              <a:t>additional </a:t>
            </a:r>
            <a:r>
              <a:rPr lang="en-US" dirty="0" smtClean="0">
                <a:latin typeface="Myriad Pro" pitchFamily="34" charset="0"/>
              </a:rPr>
              <a:t>railcars beyond those currently funded, </a:t>
            </a:r>
            <a:r>
              <a:rPr lang="en-US" dirty="0">
                <a:latin typeface="Myriad Pro" pitchFamily="34" charset="0"/>
              </a:rPr>
              <a:t>all lines entering the core will become congested by </a:t>
            </a:r>
            <a:r>
              <a:rPr lang="en-US" dirty="0" smtClean="0">
                <a:latin typeface="Myriad Pro" pitchFamily="34" charset="0"/>
              </a:rPr>
              <a:t>2040.</a:t>
            </a:r>
            <a:endParaRPr lang="en-US" dirty="0">
              <a:latin typeface="Myriad Pro" pitchFamily="34" charset="0"/>
            </a:endParaRPr>
          </a:p>
        </p:txBody>
      </p:sp>
      <p:pic>
        <p:nvPicPr>
          <p:cNvPr id="11266" name="Picture 2" descr="C:\Users\dsonenklar\Desktop\2012 CLRP GRAPHICS_Transit Congestion.png"/>
          <p:cNvPicPr>
            <a:picLocks noChangeAspect="1" noChangeArrowheads="1"/>
          </p:cNvPicPr>
          <p:nvPr/>
        </p:nvPicPr>
        <p:blipFill>
          <a:blip r:embed="rId3" cstate="screen"/>
          <a:srcRect/>
          <a:stretch>
            <a:fillRect/>
          </a:stretch>
        </p:blipFill>
        <p:spPr bwMode="auto">
          <a:xfrm>
            <a:off x="6019800" y="3886200"/>
            <a:ext cx="2438400" cy="2243328"/>
          </a:xfrm>
          <a:prstGeom prst="rect">
            <a:avLst/>
          </a:prstGeom>
          <a:noFill/>
        </p:spPr>
      </p:pic>
      <p:sp>
        <p:nvSpPr>
          <p:cNvPr id="9" name="Slide Number Placeholder 8"/>
          <p:cNvSpPr>
            <a:spLocks noGrp="1"/>
          </p:cNvSpPr>
          <p:nvPr>
            <p:ph type="sldNum" sz="quarter" idx="12"/>
          </p:nvPr>
        </p:nvSpPr>
        <p:spPr/>
        <p:txBody>
          <a:bodyPr/>
          <a:lstStyle/>
          <a:p>
            <a:fld id="{970DA64D-59A4-4746-BDE5-0461E5BAFCB0}" type="slidenum">
              <a:rPr lang="en-US" smtClean="0"/>
              <a:pPr/>
              <a:t>16</a:t>
            </a:fld>
            <a:endParaRPr lang="en-US" dirty="0"/>
          </a:p>
        </p:txBody>
      </p:sp>
      <p:pic>
        <p:nvPicPr>
          <p:cNvPr id="3074" name="Picture 2" descr="C:\Users\dsonenklar\Desktop\2012 CLRP GRAPHICS_Transit Congestion.png"/>
          <p:cNvPicPr>
            <a:picLocks noChangeAspect="1" noChangeArrowheads="1"/>
          </p:cNvPicPr>
          <p:nvPr/>
        </p:nvPicPr>
        <p:blipFill>
          <a:blip r:embed="rId4" cstate="screen"/>
          <a:srcRect l="22523" t="10090" r="20721" b="35676"/>
          <a:stretch>
            <a:fillRect/>
          </a:stretch>
        </p:blipFill>
        <p:spPr bwMode="auto">
          <a:xfrm>
            <a:off x="838200" y="2590799"/>
            <a:ext cx="5562600" cy="379669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33400" y="1524000"/>
            <a:ext cx="8229600" cy="609600"/>
          </a:xfrm>
        </p:spPr>
        <p:txBody>
          <a:bodyPr>
            <a:normAutofit/>
          </a:bodyPr>
          <a:lstStyle/>
          <a:p>
            <a:pPr marL="514350" lvl="0" indent="-514350" algn="ctr">
              <a:spcBef>
                <a:spcPts val="1200"/>
              </a:spcBef>
              <a:buNone/>
            </a:pPr>
            <a:r>
              <a:rPr lang="en-US" sz="3100" dirty="0" smtClean="0">
                <a:solidFill>
                  <a:schemeClr val="tx1">
                    <a:lumMod val="65000"/>
                    <a:lumOff val="35000"/>
                  </a:schemeClr>
                </a:solidFill>
                <a:latin typeface="MetaBookLF-Roman" pitchFamily="34" charset="0"/>
              </a:rPr>
              <a:t>What is Job Accessibility? </a:t>
            </a:r>
          </a:p>
          <a:p>
            <a:pPr algn="ctr"/>
            <a:endParaRPr lang="en-US" dirty="0"/>
          </a:p>
        </p:txBody>
      </p:sp>
      <p:pic>
        <p:nvPicPr>
          <p:cNvPr id="10" name="Picture 18"/>
          <p:cNvPicPr>
            <a:picLocks noChangeAspect="1" noChangeArrowheads="1"/>
          </p:cNvPicPr>
          <p:nvPr/>
        </p:nvPicPr>
        <p:blipFill>
          <a:blip r:embed="rId3" cstate="screen">
            <a:lum bright="12000" contrast="-20000"/>
          </a:blip>
          <a:srcRect/>
          <a:stretch>
            <a:fillRect/>
          </a:stretch>
        </p:blipFill>
        <p:spPr bwMode="auto">
          <a:xfrm>
            <a:off x="3429000" y="2362200"/>
            <a:ext cx="2328863" cy="2320925"/>
          </a:xfrm>
          <a:prstGeom prst="rect">
            <a:avLst/>
          </a:prstGeom>
          <a:noFill/>
          <a:ln w="9525">
            <a:noFill/>
            <a:miter lim="800000"/>
            <a:headEnd/>
            <a:tailEnd/>
          </a:ln>
          <a:effectLst/>
        </p:spPr>
      </p:pic>
      <p:sp>
        <p:nvSpPr>
          <p:cNvPr id="12" name="Text Box 8"/>
          <p:cNvSpPr txBox="1">
            <a:spLocks noChangeArrowheads="1"/>
          </p:cNvSpPr>
          <p:nvPr/>
        </p:nvSpPr>
        <p:spPr bwMode="auto">
          <a:xfrm>
            <a:off x="2551112" y="2461974"/>
            <a:ext cx="1030288" cy="1006475"/>
          </a:xfrm>
          <a:prstGeom prst="rect">
            <a:avLst/>
          </a:prstGeom>
          <a:noFill/>
          <a:ln w="9525">
            <a:noFill/>
            <a:miter lim="800000"/>
            <a:headEnd/>
            <a:tailEnd/>
          </a:ln>
          <a:effectLst/>
        </p:spPr>
        <p:txBody>
          <a:bodyPr>
            <a:spAutoFit/>
          </a:bodyPr>
          <a:lstStyle/>
          <a:p>
            <a:pPr algn="ctr" eaLnBrk="0" hangingPunct="0">
              <a:spcBef>
                <a:spcPct val="50000"/>
              </a:spcBef>
            </a:pPr>
            <a:r>
              <a:rPr lang="en-US" sz="6000" b="1" baseline="0" dirty="0"/>
              <a:t>+</a:t>
            </a:r>
          </a:p>
        </p:txBody>
      </p:sp>
      <p:pic>
        <p:nvPicPr>
          <p:cNvPr id="13" name="Picture 19"/>
          <p:cNvPicPr>
            <a:picLocks noChangeAspect="1" noChangeArrowheads="1"/>
          </p:cNvPicPr>
          <p:nvPr/>
        </p:nvPicPr>
        <p:blipFill>
          <a:blip r:embed="rId4" cstate="screen">
            <a:lum bright="14000" contrast="-18000"/>
          </a:blip>
          <a:srcRect/>
          <a:stretch>
            <a:fillRect/>
          </a:stretch>
        </p:blipFill>
        <p:spPr bwMode="auto">
          <a:xfrm>
            <a:off x="381000" y="2362200"/>
            <a:ext cx="2328862" cy="1565275"/>
          </a:xfrm>
          <a:prstGeom prst="rect">
            <a:avLst/>
          </a:prstGeom>
          <a:noFill/>
          <a:ln w="9525">
            <a:noFill/>
            <a:miter lim="800000"/>
            <a:headEnd/>
            <a:tailEnd/>
          </a:ln>
          <a:effectLst/>
        </p:spPr>
      </p:pic>
      <p:sp>
        <p:nvSpPr>
          <p:cNvPr id="14" name="TextBox 13"/>
          <p:cNvSpPr txBox="1"/>
          <p:nvPr/>
        </p:nvSpPr>
        <p:spPr>
          <a:xfrm>
            <a:off x="381000" y="3886200"/>
            <a:ext cx="2362200" cy="369332"/>
          </a:xfrm>
          <a:prstGeom prst="rect">
            <a:avLst/>
          </a:prstGeom>
          <a:noFill/>
        </p:spPr>
        <p:txBody>
          <a:bodyPr wrap="square" rtlCol="0">
            <a:spAutoFit/>
          </a:bodyPr>
          <a:lstStyle/>
          <a:p>
            <a:pPr algn="ctr"/>
            <a:r>
              <a:rPr lang="en-US" dirty="0" smtClean="0">
                <a:latin typeface="MetaBook-Caps" pitchFamily="34" charset="0"/>
              </a:rPr>
              <a:t>Location of Jobs</a:t>
            </a:r>
            <a:endParaRPr lang="en-US" dirty="0">
              <a:latin typeface="MetaBook-Caps" pitchFamily="34" charset="0"/>
            </a:endParaRPr>
          </a:p>
        </p:txBody>
      </p:sp>
      <p:sp>
        <p:nvSpPr>
          <p:cNvPr id="19" name="TextBox 18"/>
          <p:cNvSpPr txBox="1"/>
          <p:nvPr/>
        </p:nvSpPr>
        <p:spPr>
          <a:xfrm>
            <a:off x="3429000" y="3886200"/>
            <a:ext cx="2362200" cy="861774"/>
          </a:xfrm>
          <a:prstGeom prst="rect">
            <a:avLst/>
          </a:prstGeom>
          <a:solidFill>
            <a:schemeClr val="bg1"/>
          </a:solidFill>
        </p:spPr>
        <p:txBody>
          <a:bodyPr wrap="square" rtlCol="0">
            <a:spAutoFit/>
          </a:bodyPr>
          <a:lstStyle/>
          <a:p>
            <a:pPr algn="ctr"/>
            <a:r>
              <a:rPr lang="en-US" dirty="0" smtClean="0">
                <a:latin typeface="MetaBook-Caps" pitchFamily="34" charset="0"/>
              </a:rPr>
              <a:t>Travel Time</a:t>
            </a:r>
          </a:p>
          <a:p>
            <a:pPr algn="ctr"/>
            <a:r>
              <a:rPr lang="en-US" sz="1400" dirty="0" smtClean="0">
                <a:latin typeface="MetaBook-Caps" pitchFamily="34" charset="0"/>
              </a:rPr>
              <a:t>(by auto or transit)</a:t>
            </a:r>
            <a:endParaRPr lang="en-US" dirty="0" smtClean="0">
              <a:latin typeface="MetaBook-Caps" pitchFamily="34" charset="0"/>
            </a:endParaRPr>
          </a:p>
          <a:p>
            <a:pPr algn="ctr"/>
            <a:endParaRPr lang="en-US" dirty="0">
              <a:latin typeface="MetaBook-Caps" pitchFamily="34" charset="0"/>
            </a:endParaRPr>
          </a:p>
        </p:txBody>
      </p:sp>
      <p:sp>
        <p:nvSpPr>
          <p:cNvPr id="20" name="Text Box 9"/>
          <p:cNvSpPr txBox="1">
            <a:spLocks noChangeArrowheads="1"/>
          </p:cNvSpPr>
          <p:nvPr/>
        </p:nvSpPr>
        <p:spPr bwMode="auto">
          <a:xfrm>
            <a:off x="5599113" y="2438400"/>
            <a:ext cx="1030287" cy="1006475"/>
          </a:xfrm>
          <a:prstGeom prst="rect">
            <a:avLst/>
          </a:prstGeom>
          <a:noFill/>
          <a:ln w="9525">
            <a:noFill/>
            <a:miter lim="800000"/>
            <a:headEnd/>
            <a:tailEnd/>
          </a:ln>
          <a:effectLst/>
        </p:spPr>
        <p:txBody>
          <a:bodyPr>
            <a:spAutoFit/>
          </a:bodyPr>
          <a:lstStyle/>
          <a:p>
            <a:pPr algn="ctr" eaLnBrk="0" hangingPunct="0">
              <a:spcBef>
                <a:spcPct val="50000"/>
              </a:spcBef>
            </a:pPr>
            <a:r>
              <a:rPr lang="en-US" sz="6000" b="1" baseline="0" dirty="0"/>
              <a:t>=</a:t>
            </a:r>
          </a:p>
        </p:txBody>
      </p:sp>
      <p:sp>
        <p:nvSpPr>
          <p:cNvPr id="21" name="Rectangle 16"/>
          <p:cNvSpPr>
            <a:spLocks noChangeArrowheads="1"/>
          </p:cNvSpPr>
          <p:nvPr/>
        </p:nvSpPr>
        <p:spPr bwMode="auto">
          <a:xfrm>
            <a:off x="6477000" y="2133600"/>
            <a:ext cx="2565400" cy="2057400"/>
          </a:xfrm>
          <a:prstGeom prst="rect">
            <a:avLst/>
          </a:prstGeom>
          <a:solidFill>
            <a:schemeClr val="accent6">
              <a:lumMod val="40000"/>
              <a:lumOff val="60000"/>
              <a:alpha val="69000"/>
            </a:schemeClr>
          </a:solidFill>
          <a:ln w="9525">
            <a:noFill/>
            <a:miter lim="800000"/>
            <a:headEnd/>
            <a:tailEnd/>
          </a:ln>
          <a:effectLst/>
        </p:spPr>
        <p:txBody>
          <a:bodyPr wrap="none" anchor="ctr"/>
          <a:lstStyle/>
          <a:p>
            <a:endParaRPr lang="en-US" dirty="0"/>
          </a:p>
        </p:txBody>
      </p:sp>
      <p:sp>
        <p:nvSpPr>
          <p:cNvPr id="22" name="Text Box 10"/>
          <p:cNvSpPr txBox="1">
            <a:spLocks noChangeArrowheads="1"/>
          </p:cNvSpPr>
          <p:nvPr/>
        </p:nvSpPr>
        <p:spPr bwMode="auto">
          <a:xfrm>
            <a:off x="6630987" y="2232025"/>
            <a:ext cx="2328863" cy="461665"/>
          </a:xfrm>
          <a:prstGeom prst="rect">
            <a:avLst/>
          </a:prstGeom>
          <a:noFill/>
          <a:ln w="9525">
            <a:noFill/>
            <a:miter lim="800000"/>
            <a:headEnd/>
            <a:tailEnd/>
          </a:ln>
          <a:effectLst/>
        </p:spPr>
        <p:txBody>
          <a:bodyPr>
            <a:spAutoFit/>
          </a:bodyPr>
          <a:lstStyle/>
          <a:p>
            <a:pPr algn="ctr" eaLnBrk="0" hangingPunct="0">
              <a:spcBef>
                <a:spcPct val="50000"/>
              </a:spcBef>
            </a:pPr>
            <a:r>
              <a:rPr lang="en-US" sz="2400" b="1" baseline="0" dirty="0">
                <a:latin typeface="MetaBook-Caps" pitchFamily="34" charset="0"/>
              </a:rPr>
              <a:t>Accessibility</a:t>
            </a:r>
          </a:p>
        </p:txBody>
      </p:sp>
      <p:sp>
        <p:nvSpPr>
          <p:cNvPr id="23" name="Text Box 11"/>
          <p:cNvSpPr txBox="1">
            <a:spLocks noChangeArrowheads="1"/>
          </p:cNvSpPr>
          <p:nvPr/>
        </p:nvSpPr>
        <p:spPr bwMode="auto">
          <a:xfrm>
            <a:off x="6573837" y="2913062"/>
            <a:ext cx="2306638" cy="1015663"/>
          </a:xfrm>
          <a:prstGeom prst="rect">
            <a:avLst/>
          </a:prstGeom>
          <a:noFill/>
          <a:ln w="9525">
            <a:noFill/>
            <a:miter lim="800000"/>
            <a:headEnd/>
            <a:tailEnd/>
          </a:ln>
          <a:effectLst/>
        </p:spPr>
        <p:txBody>
          <a:bodyPr>
            <a:spAutoFit/>
          </a:bodyPr>
          <a:lstStyle/>
          <a:p>
            <a:pPr algn="ctr" eaLnBrk="0" hangingPunct="0">
              <a:spcBef>
                <a:spcPct val="50000"/>
              </a:spcBef>
            </a:pPr>
            <a:r>
              <a:rPr lang="en-US" sz="2000" baseline="0" dirty="0">
                <a:solidFill>
                  <a:srgbClr val="4D4D4D"/>
                </a:solidFill>
                <a:latin typeface="MetaBook-Caps" pitchFamily="34" charset="0"/>
              </a:rPr>
              <a:t>[Number of Jobs Within 45 Minute Commute]</a:t>
            </a:r>
          </a:p>
        </p:txBody>
      </p:sp>
      <p:sp>
        <p:nvSpPr>
          <p:cNvPr id="24" name="TextBox 23"/>
          <p:cNvSpPr txBox="1"/>
          <p:nvPr/>
        </p:nvSpPr>
        <p:spPr>
          <a:xfrm>
            <a:off x="838200" y="5112603"/>
            <a:ext cx="7467600" cy="830997"/>
          </a:xfrm>
          <a:prstGeom prst="rect">
            <a:avLst/>
          </a:prstGeom>
          <a:noFill/>
        </p:spPr>
        <p:txBody>
          <a:bodyPr wrap="square" rtlCol="0">
            <a:spAutoFit/>
          </a:bodyPr>
          <a:lstStyle/>
          <a:p>
            <a:pPr algn="ctr"/>
            <a:r>
              <a:rPr lang="en-US" sz="2400" dirty="0" smtClean="0">
                <a:solidFill>
                  <a:schemeClr val="tx1">
                    <a:lumMod val="75000"/>
                    <a:lumOff val="25000"/>
                  </a:schemeClr>
                </a:solidFill>
                <a:latin typeface="Myriad Pro" pitchFamily="34" charset="0"/>
              </a:rPr>
              <a:t>Jobs are considered to be </a:t>
            </a:r>
            <a:r>
              <a:rPr lang="en-US" sz="2400" b="1" u="sng" dirty="0" smtClean="0">
                <a:solidFill>
                  <a:schemeClr val="tx1">
                    <a:lumMod val="75000"/>
                    <a:lumOff val="25000"/>
                  </a:schemeClr>
                </a:solidFill>
                <a:latin typeface="Myriad Pro" pitchFamily="34" charset="0"/>
              </a:rPr>
              <a:t>accessible</a:t>
            </a:r>
            <a:r>
              <a:rPr lang="en-US" sz="2400" b="1" dirty="0" smtClean="0">
                <a:solidFill>
                  <a:schemeClr val="tx1">
                    <a:lumMod val="75000"/>
                    <a:lumOff val="25000"/>
                  </a:schemeClr>
                </a:solidFill>
                <a:latin typeface="Myriad Pro" pitchFamily="34" charset="0"/>
              </a:rPr>
              <a:t> </a:t>
            </a:r>
            <a:r>
              <a:rPr lang="en-US" sz="2400" dirty="0" smtClean="0">
                <a:solidFill>
                  <a:schemeClr val="tx1">
                    <a:lumMod val="75000"/>
                    <a:lumOff val="25000"/>
                  </a:schemeClr>
                </a:solidFill>
                <a:latin typeface="Myriad Pro" pitchFamily="34" charset="0"/>
              </a:rPr>
              <a:t>if they are within a 45 minute commute range.</a:t>
            </a:r>
            <a:endParaRPr lang="en-US" sz="2400" dirty="0">
              <a:solidFill>
                <a:schemeClr val="tx1">
                  <a:lumMod val="75000"/>
                  <a:lumOff val="25000"/>
                </a:schemeClr>
              </a:solidFill>
              <a:latin typeface="Myriad Pro" pitchFamily="34" charset="0"/>
            </a:endParaRPr>
          </a:p>
        </p:txBody>
      </p:sp>
      <p:cxnSp>
        <p:nvCxnSpPr>
          <p:cNvPr id="26" name="Straight Connector 25"/>
          <p:cNvCxnSpPr/>
          <p:nvPr/>
        </p:nvCxnSpPr>
        <p:spPr>
          <a:xfrm>
            <a:off x="1066800" y="4960203"/>
            <a:ext cx="6934200"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Slide Number Placeholder 14"/>
          <p:cNvSpPr>
            <a:spLocks noGrp="1"/>
          </p:cNvSpPr>
          <p:nvPr>
            <p:ph type="sldNum" sz="quarter" idx="12"/>
          </p:nvPr>
        </p:nvSpPr>
        <p:spPr/>
        <p:txBody>
          <a:bodyPr/>
          <a:lstStyle/>
          <a:p>
            <a:fld id="{5487FA7C-23AE-4F59-8A0D-67B3E14840D4}" type="slidenum">
              <a:rPr lang="en-US" smtClean="0"/>
              <a:pPr/>
              <a:t>17</a:t>
            </a:fld>
            <a:endParaRPr lang="en-US" dirty="0"/>
          </a:p>
        </p:txBody>
      </p:sp>
      <p:sp>
        <p:nvSpPr>
          <p:cNvPr id="16" name="Title 1"/>
          <p:cNvSpPr txBox="1">
            <a:spLocks/>
          </p:cNvSpPr>
          <p:nvPr/>
        </p:nvSpPr>
        <p:spPr>
          <a:xfrm>
            <a:off x="304800" y="533400"/>
            <a:ext cx="4953000" cy="77093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Accessibility</a:t>
            </a:r>
            <a:r>
              <a:rPr kumimoji="0" lang="en-US" sz="3300" b="1" i="0" strike="noStrike" kern="1200" cap="none" spc="0" normalizeH="0" noProof="0" dirty="0" smtClean="0">
                <a:ln>
                  <a:noFill/>
                </a:ln>
                <a:effectLst/>
                <a:uLnTx/>
                <a:uFillTx/>
                <a:latin typeface="Myriad Pro" pitchFamily="34" charset="0"/>
                <a:ea typeface="+mj-ea"/>
                <a:cs typeface="+mj-cs"/>
              </a:rPr>
              <a:t> to Jobs </a:t>
            </a:r>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3" cstate="screen"/>
          <a:srcRect/>
          <a:stretch>
            <a:fillRect/>
          </a:stretch>
        </p:blipFill>
        <p:spPr bwMode="auto">
          <a:xfrm>
            <a:off x="3733800" y="457200"/>
            <a:ext cx="4648200" cy="6160663"/>
          </a:xfrm>
          <a:prstGeom prst="rect">
            <a:avLst/>
          </a:prstGeom>
          <a:noFill/>
          <a:ln w="9525">
            <a:noFill/>
            <a:miter lim="800000"/>
            <a:headEnd/>
            <a:tailEnd/>
          </a:ln>
        </p:spPr>
      </p:pic>
      <p:pic>
        <p:nvPicPr>
          <p:cNvPr id="12293" name="Picture 5" descr="C:\Users\dsonenklar\Desktop\2012 CLRP GRAPHICS_Job Accessibility by Auto.png"/>
          <p:cNvPicPr>
            <a:picLocks noChangeAspect="1" noChangeArrowheads="1"/>
          </p:cNvPicPr>
          <p:nvPr/>
        </p:nvPicPr>
        <p:blipFill>
          <a:blip r:embed="rId4" cstate="screen"/>
          <a:srcRect/>
          <a:stretch>
            <a:fillRect/>
          </a:stretch>
        </p:blipFill>
        <p:spPr bwMode="auto">
          <a:xfrm>
            <a:off x="6019800" y="533400"/>
            <a:ext cx="4191000" cy="2993571"/>
          </a:xfrm>
          <a:prstGeom prst="rect">
            <a:avLst/>
          </a:prstGeom>
          <a:noFill/>
        </p:spPr>
      </p:pic>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04800" y="1600200"/>
            <a:ext cx="3352800" cy="3693319"/>
          </a:xfrm>
          <a:prstGeom prst="rect">
            <a:avLst/>
          </a:prstGeom>
          <a:noFill/>
        </p:spPr>
        <p:txBody>
          <a:bodyPr wrap="square" rtlCol="0">
            <a:spAutoFit/>
          </a:bodyPr>
          <a:lstStyle/>
          <a:p>
            <a:r>
              <a:rPr lang="en-US" dirty="0">
                <a:latin typeface="Myriad Pro" pitchFamily="34" charset="0"/>
              </a:rPr>
              <a:t>The average number of jobs accessible within a 45 minute automobile commute is expected to go down </a:t>
            </a:r>
            <a:r>
              <a:rPr lang="en-US" dirty="0" smtClean="0">
                <a:latin typeface="Myriad Pro" pitchFamily="34" charset="0"/>
              </a:rPr>
              <a:t>slightly.</a:t>
            </a:r>
          </a:p>
          <a:p>
            <a:endParaRPr lang="en-US" dirty="0">
              <a:latin typeface="Myriad Pro" pitchFamily="34" charset="0"/>
            </a:endParaRPr>
          </a:p>
          <a:p>
            <a:r>
              <a:rPr lang="en-US" dirty="0" smtClean="0">
                <a:latin typeface="Myriad Pro" pitchFamily="34" charset="0"/>
              </a:rPr>
              <a:t>The </a:t>
            </a:r>
            <a:r>
              <a:rPr lang="en-US" dirty="0">
                <a:latin typeface="Myriad Pro" pitchFamily="34" charset="0"/>
              </a:rPr>
              <a:t>greatest reductions in job accessibility are expected to be on the eastern side of the </a:t>
            </a:r>
            <a:r>
              <a:rPr lang="en-US" dirty="0" smtClean="0">
                <a:latin typeface="Myriad Pro" pitchFamily="34" charset="0"/>
              </a:rPr>
              <a:t>region, due to increases in  congestion system-wide and a higher concentration of future jobs on the west side.   </a:t>
            </a:r>
          </a:p>
          <a:p>
            <a:endParaRPr lang="en-US" dirty="0"/>
          </a:p>
        </p:txBody>
      </p:sp>
      <p:pic>
        <p:nvPicPr>
          <p:cNvPr id="12292" name="Picture 4"/>
          <p:cNvPicPr>
            <a:picLocks noChangeAspect="1" noChangeArrowheads="1"/>
          </p:cNvPicPr>
          <p:nvPr/>
        </p:nvPicPr>
        <p:blipFill>
          <a:blip r:embed="rId5" cstate="screen"/>
          <a:srcRect/>
          <a:stretch>
            <a:fillRect/>
          </a:stretch>
        </p:blipFill>
        <p:spPr bwMode="auto">
          <a:xfrm>
            <a:off x="3505200" y="4876800"/>
            <a:ext cx="1271464" cy="1743075"/>
          </a:xfrm>
          <a:prstGeom prst="rect">
            <a:avLst/>
          </a:prstGeom>
          <a:noFill/>
          <a:ln w="9525">
            <a:noFill/>
            <a:miter lim="800000"/>
            <a:headEnd/>
            <a:tailEnd/>
          </a:ln>
        </p:spPr>
      </p:pic>
      <p:sp>
        <p:nvSpPr>
          <p:cNvPr id="6" name="Title 1"/>
          <p:cNvSpPr txBox="1">
            <a:spLocks/>
          </p:cNvSpPr>
          <p:nvPr/>
        </p:nvSpPr>
        <p:spPr>
          <a:xfrm>
            <a:off x="304800" y="533400"/>
            <a:ext cx="4953000" cy="770930"/>
          </a:xfrm>
          <a:prstGeom prst="rect">
            <a:avLst/>
          </a:prstGeom>
        </p:spPr>
        <p:txBody>
          <a:bodyPr vert="horz" lIns="91440" tIns="45720" rIns="91440" bIns="45720" rtlCol="0" anchor="ctr">
            <a:normAutofit fontScale="8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Accessibility</a:t>
            </a:r>
            <a:r>
              <a:rPr kumimoji="0" lang="en-US" sz="3300" b="1" i="0" strike="noStrike" kern="1200" cap="none" spc="0" normalizeH="0" noProof="0" dirty="0" smtClean="0">
                <a:ln>
                  <a:noFill/>
                </a:ln>
                <a:effectLst/>
                <a:uLnTx/>
                <a:uFillTx/>
                <a:latin typeface="Myriad Pro" pitchFamily="34" charset="0"/>
                <a:ea typeface="+mj-ea"/>
                <a:cs typeface="+mj-cs"/>
              </a:rPr>
              <a:t> to Jobs by Auto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9" name="Slide Number Placeholder 8"/>
          <p:cNvSpPr>
            <a:spLocks noGrp="1"/>
          </p:cNvSpPr>
          <p:nvPr>
            <p:ph type="sldNum" sz="quarter" idx="12"/>
          </p:nvPr>
        </p:nvSpPr>
        <p:spPr/>
        <p:txBody>
          <a:bodyPr/>
          <a:lstStyle/>
          <a:p>
            <a:fld id="{970DA64D-59A4-4746-BDE5-0461E5BAFCB0}"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screen"/>
          <a:srcRect/>
          <a:stretch>
            <a:fillRect/>
          </a:stretch>
        </p:blipFill>
        <p:spPr bwMode="auto">
          <a:xfrm>
            <a:off x="3886200" y="457200"/>
            <a:ext cx="4419600" cy="6131375"/>
          </a:xfrm>
          <a:prstGeom prst="rect">
            <a:avLst/>
          </a:prstGeom>
          <a:noFill/>
          <a:ln w="9525">
            <a:noFill/>
            <a:miter lim="800000"/>
            <a:headEnd/>
            <a:tailEnd/>
          </a:ln>
        </p:spPr>
      </p:pic>
      <p:pic>
        <p:nvPicPr>
          <p:cNvPr id="13315" name="Picture 3" descr="C:\Users\dsonenklar\Desktop\2012 CLRP GRAPHICS_Job Accessibility by Transit.png"/>
          <p:cNvPicPr>
            <a:picLocks noChangeAspect="1" noChangeArrowheads="1"/>
          </p:cNvPicPr>
          <p:nvPr/>
        </p:nvPicPr>
        <p:blipFill>
          <a:blip r:embed="rId4" cstate="screen"/>
          <a:srcRect/>
          <a:stretch>
            <a:fillRect/>
          </a:stretch>
        </p:blipFill>
        <p:spPr bwMode="auto">
          <a:xfrm>
            <a:off x="5867400" y="228600"/>
            <a:ext cx="4373880" cy="3124200"/>
          </a:xfrm>
          <a:prstGeom prst="rect">
            <a:avLst/>
          </a:prstGeom>
          <a:noFill/>
        </p:spPr>
      </p:pic>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4876800" cy="770930"/>
          </a:xfrm>
          <a:prstGeom prst="rect">
            <a:avLst/>
          </a:prstGeom>
        </p:spPr>
        <p:txBody>
          <a:bodyPr vert="horz" lIns="91440" tIns="45720" rIns="91440" bIns="45720" rtlCol="0" anchor="ctr">
            <a:normAutofit fontScale="8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Accessibility</a:t>
            </a:r>
            <a:r>
              <a:rPr kumimoji="0" lang="en-US" sz="3300" b="1" i="0" strike="noStrike" kern="1200" cap="none" spc="0" normalizeH="0" noProof="0" dirty="0" smtClean="0">
                <a:ln>
                  <a:noFill/>
                </a:ln>
                <a:effectLst/>
                <a:uLnTx/>
                <a:uFillTx/>
                <a:latin typeface="Myriad Pro" pitchFamily="34" charset="0"/>
                <a:ea typeface="+mj-ea"/>
                <a:cs typeface="+mj-cs"/>
              </a:rPr>
              <a:t> to Jobs by Transit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04800" y="1676400"/>
            <a:ext cx="3429000" cy="1200329"/>
          </a:xfrm>
          <a:prstGeom prst="rect">
            <a:avLst/>
          </a:prstGeom>
          <a:noFill/>
        </p:spPr>
        <p:txBody>
          <a:bodyPr wrap="square" rtlCol="0">
            <a:spAutoFit/>
          </a:bodyPr>
          <a:lstStyle/>
          <a:p>
            <a:r>
              <a:rPr lang="en-US" dirty="0">
                <a:latin typeface="Myriad Pro" pitchFamily="34" charset="0"/>
              </a:rPr>
              <a:t>Average accessibility by transit is forecast to </a:t>
            </a:r>
            <a:r>
              <a:rPr lang="en-US" dirty="0" smtClean="0">
                <a:latin typeface="Myriad Pro" pitchFamily="34" charset="0"/>
              </a:rPr>
              <a:t>increase, but will </a:t>
            </a:r>
            <a:r>
              <a:rPr lang="en-US" dirty="0">
                <a:latin typeface="Myriad Pro" pitchFamily="34" charset="0"/>
              </a:rPr>
              <a:t>remain significantly </a:t>
            </a:r>
            <a:r>
              <a:rPr lang="en-US" dirty="0" smtClean="0">
                <a:latin typeface="Myriad Pro" pitchFamily="34" charset="0"/>
              </a:rPr>
              <a:t>lower </a:t>
            </a:r>
            <a:r>
              <a:rPr lang="en-US" dirty="0">
                <a:latin typeface="Myriad Pro" pitchFamily="34" charset="0"/>
              </a:rPr>
              <a:t>than by </a:t>
            </a:r>
            <a:r>
              <a:rPr lang="en-US" dirty="0" smtClean="0">
                <a:latin typeface="Myriad Pro" pitchFamily="34" charset="0"/>
              </a:rPr>
              <a:t>automobile.</a:t>
            </a:r>
            <a:endParaRPr lang="en-US" dirty="0">
              <a:latin typeface="Myriad Pro" pitchFamily="34" charset="0"/>
            </a:endParaRPr>
          </a:p>
        </p:txBody>
      </p:sp>
      <p:pic>
        <p:nvPicPr>
          <p:cNvPr id="12" name="Picture 4"/>
          <p:cNvPicPr>
            <a:picLocks noChangeAspect="1" noChangeArrowheads="1"/>
          </p:cNvPicPr>
          <p:nvPr/>
        </p:nvPicPr>
        <p:blipFill>
          <a:blip r:embed="rId5" cstate="screen"/>
          <a:srcRect/>
          <a:stretch>
            <a:fillRect/>
          </a:stretch>
        </p:blipFill>
        <p:spPr bwMode="auto">
          <a:xfrm>
            <a:off x="3529136" y="4876800"/>
            <a:ext cx="1271464" cy="1743075"/>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970DA64D-59A4-4746-BDE5-0461E5BAFCB0}"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562600" y="3276600"/>
            <a:ext cx="19812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4876800" cy="770930"/>
          </a:xfrm>
          <a:prstGeom prst="rect">
            <a:avLst/>
          </a:prstGeom>
        </p:spPr>
        <p:txBody>
          <a:bodyPr vert="horz" lIns="91440" tIns="45720" rIns="91440" bIns="45720" rtlCol="0" anchor="ctr">
            <a:normAutofit fontScale="8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Air Quality</a:t>
            </a:r>
            <a:endParaRPr kumimoji="0" lang="en-US" sz="3300" b="1" i="0" strike="noStrike" kern="1200" cap="none" spc="0" normalizeH="0" noProof="0" dirty="0" smtClean="0">
              <a:ln>
                <a:noFill/>
              </a:ln>
              <a:effectLst/>
              <a:uLnTx/>
              <a:uFillTx/>
              <a:latin typeface="Myriad Pro"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12" name="Rectangle 11"/>
          <p:cNvSpPr/>
          <p:nvPr/>
        </p:nvSpPr>
        <p:spPr>
          <a:xfrm>
            <a:off x="1371600" y="3505200"/>
            <a:ext cx="14478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4876800" y="457200"/>
            <a:ext cx="39624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1066800" y="4038600"/>
            <a:ext cx="2971800" cy="307777"/>
          </a:xfrm>
          <a:prstGeom prst="rect">
            <a:avLst/>
          </a:prstGeom>
          <a:noFill/>
        </p:spPr>
        <p:txBody>
          <a:bodyPr wrap="square" rtlCol="0">
            <a:spAutoFit/>
          </a:bodyPr>
          <a:lstStyle/>
          <a:p>
            <a:pPr algn="ctr"/>
            <a:r>
              <a:rPr lang="en-US" sz="1400" b="1" dirty="0" smtClean="0">
                <a:latin typeface="Myriad Pro" pitchFamily="34" charset="0"/>
              </a:rPr>
              <a:t>Mobile Source VOC Emissions</a:t>
            </a:r>
            <a:endParaRPr lang="en-US" sz="1400" b="1" dirty="0">
              <a:latin typeface="Myriad Pro" pitchFamily="34" charset="0"/>
            </a:endParaRPr>
          </a:p>
        </p:txBody>
      </p:sp>
      <p:sp>
        <p:nvSpPr>
          <p:cNvPr id="16" name="TextBox 15"/>
          <p:cNvSpPr txBox="1"/>
          <p:nvPr/>
        </p:nvSpPr>
        <p:spPr>
          <a:xfrm>
            <a:off x="5715000" y="3959423"/>
            <a:ext cx="2971800" cy="307777"/>
          </a:xfrm>
          <a:prstGeom prst="rect">
            <a:avLst/>
          </a:prstGeom>
          <a:noFill/>
        </p:spPr>
        <p:txBody>
          <a:bodyPr wrap="square" rtlCol="0">
            <a:spAutoFit/>
          </a:bodyPr>
          <a:lstStyle/>
          <a:p>
            <a:pPr algn="ctr"/>
            <a:r>
              <a:rPr lang="en-US" sz="1400" b="1" dirty="0" smtClean="0">
                <a:latin typeface="Myriad Pro" pitchFamily="34" charset="0"/>
              </a:rPr>
              <a:t>Mobile Source NOx Emissions</a:t>
            </a:r>
            <a:endParaRPr lang="en-US" sz="1400" b="1" dirty="0">
              <a:latin typeface="Myriad Pro" pitchFamily="34" charset="0"/>
            </a:endParaRPr>
          </a:p>
        </p:txBody>
      </p:sp>
      <p:sp>
        <p:nvSpPr>
          <p:cNvPr id="18" name="TextBox 17"/>
          <p:cNvSpPr txBox="1"/>
          <p:nvPr/>
        </p:nvSpPr>
        <p:spPr>
          <a:xfrm>
            <a:off x="5562600" y="533400"/>
            <a:ext cx="2971800" cy="523220"/>
          </a:xfrm>
          <a:prstGeom prst="rect">
            <a:avLst/>
          </a:prstGeom>
          <a:noFill/>
        </p:spPr>
        <p:txBody>
          <a:bodyPr wrap="square" rtlCol="0">
            <a:spAutoFit/>
          </a:bodyPr>
          <a:lstStyle/>
          <a:p>
            <a:pPr algn="ctr"/>
            <a:r>
              <a:rPr lang="en-US" sz="1400" b="1" dirty="0" smtClean="0">
                <a:latin typeface="Myriad Pro" pitchFamily="34" charset="0"/>
              </a:rPr>
              <a:t>PM2.5 Direct and </a:t>
            </a:r>
          </a:p>
          <a:p>
            <a:pPr algn="ctr"/>
            <a:r>
              <a:rPr lang="en-US" sz="1400" b="1" dirty="0" smtClean="0">
                <a:latin typeface="Myriad Pro" pitchFamily="34" charset="0"/>
              </a:rPr>
              <a:t>Precursor NOx emissions</a:t>
            </a:r>
            <a:endParaRPr lang="en-US" sz="1400" b="1" dirty="0">
              <a:latin typeface="Myriad Pro" pitchFamily="34" charset="0"/>
            </a:endParaRPr>
          </a:p>
        </p:txBody>
      </p:sp>
      <p:sp>
        <p:nvSpPr>
          <p:cNvPr id="19" name="Slide Number Placeholder 18"/>
          <p:cNvSpPr>
            <a:spLocks noGrp="1"/>
          </p:cNvSpPr>
          <p:nvPr>
            <p:ph type="sldNum" sz="quarter" idx="12"/>
          </p:nvPr>
        </p:nvSpPr>
        <p:spPr/>
        <p:txBody>
          <a:bodyPr/>
          <a:lstStyle/>
          <a:p>
            <a:fld id="{970DA64D-59A4-4746-BDE5-0461E5BAFCB0}" type="slidenum">
              <a:rPr lang="en-US" smtClean="0"/>
              <a:pPr/>
              <a:t>20</a:t>
            </a:fld>
            <a:endParaRPr lang="en-US" dirty="0"/>
          </a:p>
        </p:txBody>
      </p:sp>
      <p:sp>
        <p:nvSpPr>
          <p:cNvPr id="8" name="TextBox 7"/>
          <p:cNvSpPr txBox="1"/>
          <p:nvPr/>
        </p:nvSpPr>
        <p:spPr>
          <a:xfrm>
            <a:off x="381000" y="1295400"/>
            <a:ext cx="4191000" cy="2862322"/>
          </a:xfrm>
          <a:prstGeom prst="rect">
            <a:avLst/>
          </a:prstGeom>
          <a:noFill/>
        </p:spPr>
        <p:txBody>
          <a:bodyPr wrap="square" rtlCol="0">
            <a:spAutoFit/>
          </a:bodyPr>
          <a:lstStyle/>
          <a:p>
            <a:r>
              <a:rPr lang="en-US" dirty="0" smtClean="0">
                <a:latin typeface="Myriad Pro" pitchFamily="34" charset="0"/>
              </a:rPr>
              <a:t>The CLRP shows substantial reductions in all three main pollutants through 2020, with a very small uptick between 2030 and 2040.</a:t>
            </a:r>
          </a:p>
          <a:p>
            <a:endParaRPr lang="en-US" dirty="0" smtClean="0">
              <a:latin typeface="Myriad Pro" pitchFamily="34" charset="0"/>
            </a:endParaRPr>
          </a:p>
          <a:p>
            <a:r>
              <a:rPr lang="en-US" dirty="0" smtClean="0">
                <a:latin typeface="Myriad Pro" pitchFamily="34" charset="0"/>
              </a:rPr>
              <a:t>Estimated emissions are well within the approved budget for each pollutant through 2040.</a:t>
            </a:r>
          </a:p>
          <a:p>
            <a:endParaRPr lang="en-US" dirty="0" smtClean="0"/>
          </a:p>
          <a:p>
            <a:endParaRPr lang="en-US" dirty="0"/>
          </a:p>
        </p:txBody>
      </p:sp>
      <p:pic>
        <p:nvPicPr>
          <p:cNvPr id="1026" name="Picture 2" descr="C:\Users\dsonenklar\Desktop\2012 CLRP GRAPHICS_VOC.png"/>
          <p:cNvPicPr>
            <a:picLocks noChangeAspect="1" noChangeArrowheads="1"/>
          </p:cNvPicPr>
          <p:nvPr/>
        </p:nvPicPr>
        <p:blipFill>
          <a:blip r:embed="rId3" cstate="screen"/>
          <a:srcRect/>
          <a:stretch>
            <a:fillRect/>
          </a:stretch>
        </p:blipFill>
        <p:spPr bwMode="auto">
          <a:xfrm>
            <a:off x="228600" y="3810000"/>
            <a:ext cx="4267200" cy="2648607"/>
          </a:xfrm>
          <a:prstGeom prst="rect">
            <a:avLst/>
          </a:prstGeom>
          <a:noFill/>
        </p:spPr>
      </p:pic>
      <p:pic>
        <p:nvPicPr>
          <p:cNvPr id="1027" name="Picture 3" descr="C:\Users\dsonenklar\Desktop\2012 CLRP GRAPHICS-22.png"/>
          <p:cNvPicPr>
            <a:picLocks noChangeAspect="1" noChangeArrowheads="1"/>
          </p:cNvPicPr>
          <p:nvPr/>
        </p:nvPicPr>
        <p:blipFill>
          <a:blip r:embed="rId4" cstate="screen"/>
          <a:srcRect/>
          <a:stretch>
            <a:fillRect/>
          </a:stretch>
        </p:blipFill>
        <p:spPr bwMode="auto">
          <a:xfrm>
            <a:off x="4549140" y="1066800"/>
            <a:ext cx="4594860" cy="2743200"/>
          </a:xfrm>
          <a:prstGeom prst="rect">
            <a:avLst/>
          </a:prstGeom>
          <a:noFill/>
        </p:spPr>
      </p:pic>
      <p:pic>
        <p:nvPicPr>
          <p:cNvPr id="1028" name="Picture 4" descr="C:\Users\dsonenklar\Desktop\2012 CLRP GRAPHICS_NOX.png"/>
          <p:cNvPicPr>
            <a:picLocks noChangeAspect="1" noChangeArrowheads="1"/>
          </p:cNvPicPr>
          <p:nvPr/>
        </p:nvPicPr>
        <p:blipFill>
          <a:blip r:embed="rId5" cstate="screen"/>
          <a:srcRect/>
          <a:stretch>
            <a:fillRect/>
          </a:stretch>
        </p:blipFill>
        <p:spPr bwMode="auto">
          <a:xfrm>
            <a:off x="4800600" y="3810000"/>
            <a:ext cx="4343400" cy="269290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5181600" cy="770930"/>
          </a:xfrm>
          <a:prstGeom prst="rect">
            <a:avLst/>
          </a:prstGeom>
        </p:spPr>
        <p:txBody>
          <a:bodyPr vert="horz" lIns="91440" tIns="45720" rIns="91440" bIns="45720" rtlCol="0" anchor="ctr">
            <a:normAutofit fontScale="75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Air Quality – Carbon Dioxide (CO</a:t>
            </a:r>
            <a:r>
              <a:rPr kumimoji="0" lang="en-US" sz="3300" b="1" i="0" strike="noStrike" kern="1200" cap="none" spc="0" normalizeH="0" baseline="-25000" noProof="0" dirty="0" smtClean="0">
                <a:ln>
                  <a:noFill/>
                </a:ln>
                <a:effectLst/>
                <a:uLnTx/>
                <a:uFillTx/>
                <a:latin typeface="Myriad Pro" pitchFamily="34" charset="0"/>
                <a:ea typeface="+mj-ea"/>
                <a:cs typeface="+mj-cs"/>
              </a:rPr>
              <a:t>2</a:t>
            </a:r>
            <a:r>
              <a:rPr kumimoji="0" lang="en-US" sz="3300" b="1" i="0" strike="noStrike" kern="1200" cap="none" spc="0" normalizeH="0" noProof="0" dirty="0" smtClean="0">
                <a:ln>
                  <a:noFill/>
                </a:ln>
                <a:effectLst/>
                <a:uLnTx/>
                <a:uFillTx/>
                <a:latin typeface="Myriad Pro" pitchFamily="34" charset="0"/>
                <a:ea typeface="+mj-ea"/>
                <a:cs typeface="+mj-cs"/>
              </a:rPr>
              <a:t>)</a:t>
            </a:r>
            <a:endParaRPr kumimoji="0" lang="en-US" sz="3300" b="1" i="0" strike="noStrike" kern="1200" cap="none" spc="0" normalizeH="0" baseline="-25000" noProof="0" dirty="0" smtClean="0">
              <a:ln>
                <a:noFill/>
              </a:ln>
              <a:effectLst/>
              <a:uLnTx/>
              <a:uFillTx/>
              <a:latin typeface="Myriad Pro"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04800" y="1676400"/>
            <a:ext cx="3429000" cy="3139321"/>
          </a:xfrm>
          <a:prstGeom prst="rect">
            <a:avLst/>
          </a:prstGeom>
          <a:noFill/>
        </p:spPr>
        <p:txBody>
          <a:bodyPr wrap="square" rtlCol="0">
            <a:spAutoFit/>
          </a:bodyPr>
          <a:lstStyle/>
          <a:p>
            <a:r>
              <a:rPr lang="en-US" dirty="0" smtClean="0"/>
              <a:t>The regional target for carbon dioxide emissions is far from being met: emissions are projected to increase between 2010 and 2040.</a:t>
            </a:r>
          </a:p>
          <a:p>
            <a:endParaRPr lang="en-US" dirty="0" smtClean="0">
              <a:latin typeface="Myriad Pro" pitchFamily="34" charset="0"/>
            </a:endParaRPr>
          </a:p>
          <a:p>
            <a:r>
              <a:rPr lang="en-US" dirty="0" smtClean="0"/>
              <a:t>However, when new federal fuel economy standards are included, it is expected that CO2 emissions estimates will decrease over time.</a:t>
            </a:r>
          </a:p>
          <a:p>
            <a:endParaRPr lang="en-US" dirty="0" smtClean="0"/>
          </a:p>
          <a:p>
            <a:endParaRPr lang="en-US" dirty="0" smtClean="0"/>
          </a:p>
        </p:txBody>
      </p:sp>
      <p:sp>
        <p:nvSpPr>
          <p:cNvPr id="13" name="TextBox 12"/>
          <p:cNvSpPr txBox="1"/>
          <p:nvPr/>
        </p:nvSpPr>
        <p:spPr>
          <a:xfrm>
            <a:off x="4953000" y="1371600"/>
            <a:ext cx="3124200" cy="338554"/>
          </a:xfrm>
          <a:prstGeom prst="rect">
            <a:avLst/>
          </a:prstGeom>
          <a:noFill/>
        </p:spPr>
        <p:txBody>
          <a:bodyPr wrap="square" rtlCol="0">
            <a:spAutoFit/>
          </a:bodyPr>
          <a:lstStyle/>
          <a:p>
            <a:r>
              <a:rPr lang="en-US" sz="1600" b="1" dirty="0" smtClean="0">
                <a:latin typeface="Myriad Pro" pitchFamily="34" charset="0"/>
              </a:rPr>
              <a:t>Carbon Dioxide (CO</a:t>
            </a:r>
            <a:r>
              <a:rPr lang="en-US" sz="1600" b="1" baseline="-25000" dirty="0" smtClean="0">
                <a:latin typeface="Myriad Pro" pitchFamily="34" charset="0"/>
              </a:rPr>
              <a:t>2</a:t>
            </a:r>
            <a:r>
              <a:rPr lang="en-US" sz="1600" b="1" dirty="0" smtClean="0">
                <a:latin typeface="Myriad Pro" pitchFamily="34" charset="0"/>
              </a:rPr>
              <a:t>) Emissions</a:t>
            </a:r>
            <a:endParaRPr lang="en-US" sz="1600" b="1" dirty="0">
              <a:latin typeface="Myriad Pro" pitchFamily="34" charset="0"/>
            </a:endParaRPr>
          </a:p>
        </p:txBody>
      </p:sp>
      <p:sp>
        <p:nvSpPr>
          <p:cNvPr id="10" name="Slide Number Placeholder 9"/>
          <p:cNvSpPr>
            <a:spLocks noGrp="1"/>
          </p:cNvSpPr>
          <p:nvPr>
            <p:ph type="sldNum" sz="quarter" idx="12"/>
          </p:nvPr>
        </p:nvSpPr>
        <p:spPr/>
        <p:txBody>
          <a:bodyPr/>
          <a:lstStyle/>
          <a:p>
            <a:fld id="{970DA64D-59A4-4746-BDE5-0461E5BAFCB0}" type="slidenum">
              <a:rPr lang="en-US" smtClean="0"/>
              <a:pPr/>
              <a:t>21</a:t>
            </a:fld>
            <a:endParaRPr lang="en-US" dirty="0"/>
          </a:p>
        </p:txBody>
      </p:sp>
      <p:pic>
        <p:nvPicPr>
          <p:cNvPr id="2051" name="Picture 3" descr="C:\Users\dsonenklar\Desktop\2012 CLRP GRAPHICS_CO2 Graph.png"/>
          <p:cNvPicPr>
            <a:picLocks noChangeAspect="1" noChangeArrowheads="1"/>
          </p:cNvPicPr>
          <p:nvPr/>
        </p:nvPicPr>
        <p:blipFill>
          <a:blip r:embed="rId3" cstate="screen"/>
          <a:srcRect/>
          <a:stretch>
            <a:fillRect/>
          </a:stretch>
        </p:blipFill>
        <p:spPr bwMode="auto">
          <a:xfrm>
            <a:off x="3505200" y="1447800"/>
            <a:ext cx="5791200" cy="413657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22</a:t>
            </a:fld>
            <a:endParaRPr lang="en-US" dirty="0"/>
          </a:p>
        </p:txBody>
      </p:sp>
      <p:sp>
        <p:nvSpPr>
          <p:cNvPr id="5" name="Rectangle 4"/>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304800" y="533400"/>
            <a:ext cx="8305800" cy="770930"/>
          </a:xfrm>
          <a:prstGeom prst="rect">
            <a:avLst/>
          </a:prstGeom>
        </p:spPr>
        <p:txBody>
          <a:bodyPr vert="horz" lIns="91440" tIns="45720" rIns="91440" bIns="45720" rtlCol="0" anchor="ctr">
            <a:normAutofit fontScale="825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Regional Challenges Highlighted by the 2012 CLRP</a:t>
            </a:r>
          </a:p>
        </p:txBody>
      </p:sp>
      <p:sp>
        <p:nvSpPr>
          <p:cNvPr id="9" name="TextBox 8"/>
          <p:cNvSpPr txBox="1"/>
          <p:nvPr/>
        </p:nvSpPr>
        <p:spPr>
          <a:xfrm>
            <a:off x="4191000" y="3810000"/>
            <a:ext cx="4572000" cy="1323439"/>
          </a:xfrm>
          <a:prstGeom prst="rect">
            <a:avLst/>
          </a:prstGeom>
          <a:noFill/>
        </p:spPr>
        <p:txBody>
          <a:bodyPr wrap="square" rtlCol="0">
            <a:spAutoFit/>
          </a:bodyPr>
          <a:lstStyle/>
          <a:p>
            <a:pPr lvl="0" fontAlgn="base">
              <a:spcBef>
                <a:spcPct val="0"/>
              </a:spcBef>
              <a:spcAft>
                <a:spcPct val="0"/>
              </a:spcAft>
            </a:pPr>
            <a:r>
              <a:rPr lang="en-US" sz="2000" b="1" dirty="0" smtClean="0">
                <a:latin typeface="Myriad Pro" pitchFamily="34" charset="0"/>
                <a:ea typeface="Calibri" pitchFamily="34" charset="0"/>
                <a:cs typeface="Calibri" pitchFamily="34" charset="0"/>
              </a:rPr>
              <a:t>Roadway Congestion:</a:t>
            </a:r>
            <a:r>
              <a:rPr lang="en-US" sz="2000" dirty="0" smtClean="0">
                <a:latin typeface="Myriad Pro" pitchFamily="34" charset="0"/>
                <a:ea typeface="Calibri" pitchFamily="34" charset="0"/>
                <a:cs typeface="Calibri" pitchFamily="34" charset="0"/>
              </a:rPr>
              <a:t> The region’s roadways  will remain among the most congested in the nation, limiting travel options for people and goods.</a:t>
            </a:r>
            <a:endParaRPr lang="en-US" dirty="0" smtClean="0"/>
          </a:p>
        </p:txBody>
      </p:sp>
      <p:pic>
        <p:nvPicPr>
          <p:cNvPr id="2050" name="Picture 2" descr="I:\RTPP - Regional Transportation Priorities Plan\Citizens Forum - June 2, 2012\RTPP Discussion Guide 6-2\In design Doc\Images\G1_Highway_Congestion.jpg"/>
          <p:cNvPicPr>
            <a:picLocks noChangeAspect="1" noChangeArrowheads="1"/>
          </p:cNvPicPr>
          <p:nvPr/>
        </p:nvPicPr>
        <p:blipFill>
          <a:blip r:embed="rId3" cstate="screen"/>
          <a:srcRect/>
          <a:stretch>
            <a:fillRect/>
          </a:stretch>
        </p:blipFill>
        <p:spPr bwMode="auto">
          <a:xfrm>
            <a:off x="457200" y="3886200"/>
            <a:ext cx="3524250" cy="1524000"/>
          </a:xfrm>
          <a:prstGeom prst="rect">
            <a:avLst/>
          </a:prstGeom>
          <a:noFill/>
        </p:spPr>
      </p:pic>
      <p:sp>
        <p:nvSpPr>
          <p:cNvPr id="10" name="TextBox 9"/>
          <p:cNvSpPr txBox="1"/>
          <p:nvPr/>
        </p:nvSpPr>
        <p:spPr>
          <a:xfrm>
            <a:off x="4191000" y="1676400"/>
            <a:ext cx="4724400" cy="1015663"/>
          </a:xfrm>
          <a:prstGeom prst="rect">
            <a:avLst/>
          </a:prstGeom>
          <a:noFill/>
        </p:spPr>
        <p:txBody>
          <a:bodyPr wrap="square" rtlCol="0">
            <a:spAutoFit/>
          </a:bodyPr>
          <a:lstStyle/>
          <a:p>
            <a:pPr lvl="0"/>
            <a:r>
              <a:rPr lang="en-US" sz="2000" b="1" dirty="0" smtClean="0">
                <a:latin typeface="Myriad Pro" pitchFamily="34" charset="0"/>
              </a:rPr>
              <a:t>Metrorail Repair Needs:</a:t>
            </a:r>
            <a:r>
              <a:rPr lang="en-US" sz="2000" dirty="0" smtClean="0">
                <a:latin typeface="Myriad Pro" pitchFamily="34" charset="0"/>
              </a:rPr>
              <a:t> Funding to address deferred Metrorail maintenance needs is committed only through 2020.</a:t>
            </a:r>
            <a:endParaRPr lang="en-US" sz="2000" dirty="0" smtClean="0"/>
          </a:p>
        </p:txBody>
      </p:sp>
      <p:pic>
        <p:nvPicPr>
          <p:cNvPr id="12" name="Picture 5" descr="I:\RTPP - Regional Transportation Priorities Plan\Citizens Forum - June 2, 2012\RTPP Discussion Guide 6-2\In design Doc\Images\G3_Metro_Delays_Sign.png"/>
          <p:cNvPicPr>
            <a:picLocks noChangeAspect="1" noChangeArrowheads="1"/>
          </p:cNvPicPr>
          <p:nvPr/>
        </p:nvPicPr>
        <p:blipFill>
          <a:blip r:embed="rId4" cstate="screen"/>
          <a:srcRect/>
          <a:stretch>
            <a:fillRect/>
          </a:stretch>
        </p:blipFill>
        <p:spPr bwMode="auto">
          <a:xfrm>
            <a:off x="457200" y="1676400"/>
            <a:ext cx="3505200" cy="17526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23</a:t>
            </a:fld>
            <a:endParaRPr lang="en-US" dirty="0"/>
          </a:p>
        </p:txBody>
      </p:sp>
      <p:sp>
        <p:nvSpPr>
          <p:cNvPr id="5" name="Rectangle 4"/>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304800" y="533400"/>
            <a:ext cx="8001000" cy="770930"/>
          </a:xfrm>
          <a:prstGeom prst="rect">
            <a:avLst/>
          </a:prstGeom>
        </p:spPr>
        <p:txBody>
          <a:bodyPr vert="horz" lIns="91440" tIns="45720" rIns="91440" bIns="45720" rtlCol="0" anchor="ctr">
            <a:normAutofit fontScale="82500" lnSpcReduction="10000"/>
          </a:bodyPr>
          <a:lstStyle/>
          <a:p>
            <a:pPr lvl="0">
              <a:spcBef>
                <a:spcPct val="0"/>
              </a:spcBef>
              <a:defRPr/>
            </a:pPr>
            <a:r>
              <a:rPr lang="en-US" sz="3300" b="1" dirty="0" smtClean="0">
                <a:latin typeface="Myriad Pro" pitchFamily="34" charset="0"/>
              </a:rPr>
              <a:t>Regional Challenges Highlighted by the 2012 CLRP</a:t>
            </a:r>
          </a:p>
        </p:txBody>
      </p:sp>
      <p:sp>
        <p:nvSpPr>
          <p:cNvPr id="13" name="TextBox 12"/>
          <p:cNvSpPr txBox="1"/>
          <p:nvPr/>
        </p:nvSpPr>
        <p:spPr>
          <a:xfrm>
            <a:off x="4267200" y="1600200"/>
            <a:ext cx="4724400" cy="2554545"/>
          </a:xfrm>
          <a:prstGeom prst="rect">
            <a:avLst/>
          </a:prstGeom>
          <a:noFill/>
        </p:spPr>
        <p:txBody>
          <a:bodyPr wrap="square" rtlCol="0">
            <a:spAutoFit/>
          </a:bodyPr>
          <a:lstStyle/>
          <a:p>
            <a:pPr lvl="0"/>
            <a:r>
              <a:rPr lang="en-US" sz="2000" b="1" dirty="0" smtClean="0">
                <a:latin typeface="Myriad Pro" pitchFamily="34" charset="0"/>
              </a:rPr>
              <a:t>Transit Congestion:</a:t>
            </a:r>
            <a:r>
              <a:rPr lang="en-US" sz="2000" dirty="0" smtClean="0">
                <a:latin typeface="Myriad Pro" pitchFamily="34" charset="0"/>
              </a:rPr>
              <a:t> The Metrorail system will experience increasingly severe crowding problems, and lack the capacity to support forecasted population and employment growth.</a:t>
            </a:r>
          </a:p>
          <a:p>
            <a:endParaRPr lang="en-US" sz="2000" dirty="0" smtClean="0"/>
          </a:p>
          <a:p>
            <a:endParaRPr lang="en-US" sz="2000" dirty="0" smtClean="0"/>
          </a:p>
          <a:p>
            <a:endParaRPr lang="en-US" sz="2000" dirty="0" smtClean="0"/>
          </a:p>
        </p:txBody>
      </p:sp>
      <p:pic>
        <p:nvPicPr>
          <p:cNvPr id="14" name="Picture 4" descr="I:\RTPP - Regional Transportation Priorities Plan\Citizens Forum - June 2, 2012\RTPP Discussion Guide 6-2\In design Doc\Images\G1_Metro_Congestion_1.jpg"/>
          <p:cNvPicPr>
            <a:picLocks noChangeAspect="1" noChangeArrowheads="1"/>
          </p:cNvPicPr>
          <p:nvPr/>
        </p:nvPicPr>
        <p:blipFill>
          <a:blip r:embed="rId3" cstate="screen"/>
          <a:srcRect/>
          <a:stretch>
            <a:fillRect/>
          </a:stretch>
        </p:blipFill>
        <p:spPr bwMode="auto">
          <a:xfrm>
            <a:off x="457200" y="1600200"/>
            <a:ext cx="3581400" cy="2578608"/>
          </a:xfrm>
          <a:prstGeom prst="rect">
            <a:avLst/>
          </a:prstGeom>
          <a:noFill/>
        </p:spPr>
      </p:pic>
      <p:sp>
        <p:nvSpPr>
          <p:cNvPr id="15" name="TextBox 14"/>
          <p:cNvSpPr txBox="1"/>
          <p:nvPr/>
        </p:nvSpPr>
        <p:spPr>
          <a:xfrm>
            <a:off x="4267200" y="4343400"/>
            <a:ext cx="4724400" cy="1323439"/>
          </a:xfrm>
          <a:prstGeom prst="rect">
            <a:avLst/>
          </a:prstGeom>
          <a:noFill/>
        </p:spPr>
        <p:txBody>
          <a:bodyPr wrap="square" rtlCol="0">
            <a:spAutoFit/>
          </a:bodyPr>
          <a:lstStyle/>
          <a:p>
            <a:pPr lvl="0"/>
            <a:r>
              <a:rPr lang="en-US" sz="2000" b="1" dirty="0" smtClean="0">
                <a:latin typeface="Myriad Pro" pitchFamily="34" charset="0"/>
              </a:rPr>
              <a:t>Housing &amp; Job Location:</a:t>
            </a:r>
            <a:r>
              <a:rPr lang="en-US" sz="2000" dirty="0" smtClean="0">
                <a:latin typeface="Myriad Pro" pitchFamily="34" charset="0"/>
              </a:rPr>
              <a:t> Most housing and many of the region’s jobs will continue to be located far outside of activity centers in locations with limited travel options.</a:t>
            </a:r>
            <a:endParaRPr lang="en-US" sz="2000" dirty="0">
              <a:latin typeface="Myriad Pro" pitchFamily="34" charset="0"/>
            </a:endParaRPr>
          </a:p>
        </p:txBody>
      </p:sp>
      <p:pic>
        <p:nvPicPr>
          <p:cNvPr id="16" name="Picture 2" descr="I:\RTPP - Regional Transportation Priorities Plan\Citizens Forum - June 2, 2012\RTPP Discussion Guide 6-2\In design Doc\Images\G2_Metrorail_Parking_Lot.png"/>
          <p:cNvPicPr>
            <a:picLocks noChangeAspect="1" noChangeArrowheads="1"/>
          </p:cNvPicPr>
          <p:nvPr/>
        </p:nvPicPr>
        <p:blipFill>
          <a:blip r:embed="rId4" cstate="screen"/>
          <a:srcRect/>
          <a:stretch>
            <a:fillRect/>
          </a:stretch>
        </p:blipFill>
        <p:spPr bwMode="auto">
          <a:xfrm>
            <a:off x="457199" y="4419600"/>
            <a:ext cx="3617489" cy="1600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24</a:t>
            </a:fld>
            <a:endParaRPr lang="en-US" dirty="0"/>
          </a:p>
        </p:txBody>
      </p:sp>
      <p:sp>
        <p:nvSpPr>
          <p:cNvPr id="8" name="Title 1"/>
          <p:cNvSpPr txBox="1">
            <a:spLocks/>
          </p:cNvSpPr>
          <p:nvPr/>
        </p:nvSpPr>
        <p:spPr>
          <a:xfrm>
            <a:off x="304800" y="533400"/>
            <a:ext cx="6248400" cy="77093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3300" b="1" noProof="0" dirty="0" smtClean="0">
                <a:latin typeface="Myriad Pro" pitchFamily="34" charset="0"/>
                <a:ea typeface="+mj-ea"/>
                <a:cs typeface="+mj-cs"/>
              </a:rPr>
              <a:t>CLRP Funding and Expenditures</a:t>
            </a:r>
            <a:endParaRPr kumimoji="0" lang="en-US" sz="3300" b="1" i="0" strike="noStrike" kern="1200" cap="none" spc="0" normalizeH="0" baseline="-25000" noProof="0" dirty="0" smtClean="0">
              <a:ln>
                <a:noFill/>
              </a:ln>
              <a:effectLst/>
              <a:uLnTx/>
              <a:uFillTx/>
              <a:latin typeface="Myriad Pro" pitchFamily="34" charset="0"/>
              <a:ea typeface="+mj-ea"/>
              <a:cs typeface="+mj-cs"/>
            </a:endParaRPr>
          </a:p>
        </p:txBody>
      </p:sp>
      <p:pic>
        <p:nvPicPr>
          <p:cNvPr id="4098" name="Picture 2" descr="C:\Users\dsonenklar\Desktop\2012 CLRP GRAPHICS_CLRP Revenues.png"/>
          <p:cNvPicPr>
            <a:picLocks noChangeAspect="1" noChangeArrowheads="1"/>
          </p:cNvPicPr>
          <p:nvPr/>
        </p:nvPicPr>
        <p:blipFill>
          <a:blip r:embed="rId3" cstate="screen"/>
          <a:srcRect/>
          <a:stretch>
            <a:fillRect/>
          </a:stretch>
        </p:blipFill>
        <p:spPr bwMode="auto">
          <a:xfrm>
            <a:off x="914400" y="2362200"/>
            <a:ext cx="3276600" cy="3200400"/>
          </a:xfrm>
          <a:prstGeom prst="rect">
            <a:avLst/>
          </a:prstGeom>
          <a:noFill/>
        </p:spPr>
      </p:pic>
      <p:pic>
        <p:nvPicPr>
          <p:cNvPr id="4099" name="Picture 3" descr="C:\Users\dsonenklar\Desktop\2012 CLRP GRAPHICS_CLRP Revenues.png"/>
          <p:cNvPicPr>
            <a:picLocks noChangeAspect="1" noChangeArrowheads="1"/>
          </p:cNvPicPr>
          <p:nvPr/>
        </p:nvPicPr>
        <p:blipFill>
          <a:blip r:embed="rId4" cstate="screen"/>
          <a:srcRect/>
          <a:stretch>
            <a:fillRect/>
          </a:stretch>
        </p:blipFill>
        <p:spPr bwMode="auto">
          <a:xfrm>
            <a:off x="457200" y="1752600"/>
            <a:ext cx="4038600" cy="660862"/>
          </a:xfrm>
          <a:prstGeom prst="rect">
            <a:avLst/>
          </a:prstGeom>
          <a:noFill/>
        </p:spPr>
      </p:pic>
      <p:pic>
        <p:nvPicPr>
          <p:cNvPr id="4101" name="Picture 5" descr="C:\Users\dsonenklar\Desktop\2012 CLRP GRAPHICS_CLRP Funding by Mode.png"/>
          <p:cNvPicPr>
            <a:picLocks noChangeAspect="1" noChangeArrowheads="1"/>
          </p:cNvPicPr>
          <p:nvPr/>
        </p:nvPicPr>
        <p:blipFill>
          <a:blip r:embed="rId5" cstate="screen"/>
          <a:srcRect/>
          <a:stretch>
            <a:fillRect/>
          </a:stretch>
        </p:blipFill>
        <p:spPr bwMode="auto">
          <a:xfrm>
            <a:off x="4336211" y="1676400"/>
            <a:ext cx="4502989" cy="4114800"/>
          </a:xfrm>
          <a:prstGeom prst="rect">
            <a:avLst/>
          </a:prstGeom>
          <a:noFill/>
        </p:spPr>
      </p:pic>
      <p:sp>
        <p:nvSpPr>
          <p:cNvPr id="12" name="Rectangle 11"/>
          <p:cNvSpPr/>
          <p:nvPr/>
        </p:nvSpPr>
        <p:spPr>
          <a:xfrm>
            <a:off x="0" y="6629400"/>
            <a:ext cx="9144000" cy="2286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0"/>
            <a:ext cx="9144000" cy="4572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25</a:t>
            </a:fld>
            <a:endParaRPr lang="en-US" dirty="0"/>
          </a:p>
        </p:txBody>
      </p:sp>
      <p:sp>
        <p:nvSpPr>
          <p:cNvPr id="5" name="Rectangle 4"/>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304800" y="533400"/>
            <a:ext cx="8458200" cy="609600"/>
          </a:xfrm>
          <a:prstGeom prst="rect">
            <a:avLst/>
          </a:prstGeom>
        </p:spPr>
        <p:txBody>
          <a:bodyPr vert="horz" lIns="91440" tIns="45720" rIns="91440" bIns="45720" rtlCol="0" anchor="ctr">
            <a:normAutofit fontScale="75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Addressing the Challenges Highlighted</a:t>
            </a:r>
            <a:r>
              <a:rPr kumimoji="0" lang="en-US" sz="3300" b="1" i="0" strike="noStrike" kern="1200" cap="none" spc="0" normalizeH="0" noProof="0" dirty="0" smtClean="0">
                <a:ln>
                  <a:noFill/>
                </a:ln>
                <a:effectLst/>
                <a:uLnTx/>
                <a:uFillTx/>
                <a:latin typeface="Myriad Pro" pitchFamily="34" charset="0"/>
                <a:ea typeface="+mj-ea"/>
                <a:cs typeface="+mj-cs"/>
              </a:rPr>
              <a:t> by the 2012 CLRP</a:t>
            </a:r>
            <a:endParaRPr kumimoji="0" lang="en-US" sz="3300" b="1" i="0" strike="noStrike" kern="1200" cap="none" spc="0" normalizeH="0" baseline="-25000" noProof="0" dirty="0" smtClean="0">
              <a:ln>
                <a:noFill/>
              </a:ln>
              <a:effectLst/>
              <a:uLnTx/>
              <a:uFillTx/>
              <a:latin typeface="Myriad Pro" pitchFamily="34" charset="0"/>
              <a:ea typeface="+mj-ea"/>
              <a:cs typeface="+mj-cs"/>
            </a:endParaRPr>
          </a:p>
        </p:txBody>
      </p:sp>
      <p:sp>
        <p:nvSpPr>
          <p:cNvPr id="11" name="Content Placeholder 2"/>
          <p:cNvSpPr>
            <a:spLocks noGrp="1"/>
          </p:cNvSpPr>
          <p:nvPr>
            <p:ph idx="1"/>
          </p:nvPr>
        </p:nvSpPr>
        <p:spPr>
          <a:xfrm>
            <a:off x="457200" y="1447800"/>
            <a:ext cx="8229600" cy="4648200"/>
          </a:xfrm>
        </p:spPr>
        <p:txBody>
          <a:bodyPr>
            <a:noAutofit/>
          </a:bodyPr>
          <a:lstStyle/>
          <a:p>
            <a:pPr marL="514350" indent="-514350">
              <a:buFont typeface="+mj-lt"/>
              <a:buAutoNum type="arabicPeriod"/>
            </a:pPr>
            <a:r>
              <a:rPr lang="en-US" sz="2000" b="1" dirty="0" smtClean="0">
                <a:latin typeface="Myriad Pro" pitchFamily="34" charset="0"/>
              </a:rPr>
              <a:t>Obtain additional funding for both transit and roadways</a:t>
            </a:r>
          </a:p>
          <a:p>
            <a:pPr marL="800100" lvl="1" indent="-342900">
              <a:buFont typeface="Arial" pitchFamily="34" charset="0"/>
              <a:buChar char="•"/>
            </a:pPr>
            <a:r>
              <a:rPr lang="en-US" sz="1800" u="sng" dirty="0" smtClean="0">
                <a:latin typeface="Myriad Pro" pitchFamily="34" charset="0"/>
              </a:rPr>
              <a:t>Transit:</a:t>
            </a:r>
          </a:p>
          <a:p>
            <a:pPr lvl="2">
              <a:buFont typeface="Courier New" pitchFamily="49" charset="0"/>
              <a:buChar char="o"/>
            </a:pPr>
            <a:r>
              <a:rPr lang="en-US" sz="1600" dirty="0" smtClean="0">
                <a:latin typeface="Myriad Pro" pitchFamily="34" charset="0"/>
              </a:rPr>
              <a:t>Funding for Metrorail maintenance and rehabilitation needs beyond 2020</a:t>
            </a:r>
          </a:p>
          <a:p>
            <a:pPr lvl="2">
              <a:buFont typeface="Courier New" pitchFamily="49" charset="0"/>
              <a:buChar char="o"/>
            </a:pPr>
            <a:r>
              <a:rPr lang="en-US" sz="1600" dirty="0" smtClean="0">
                <a:latin typeface="Myriad Pro" pitchFamily="34" charset="0"/>
              </a:rPr>
              <a:t>Funding to expand Metrorail capacity through 8-car trains and other measures</a:t>
            </a:r>
          </a:p>
          <a:p>
            <a:pPr lvl="1">
              <a:buFont typeface="Arial" pitchFamily="34" charset="0"/>
              <a:buChar char="•"/>
            </a:pPr>
            <a:r>
              <a:rPr lang="en-US" sz="1800" u="sng" dirty="0" smtClean="0">
                <a:latin typeface="Myriad Pro" pitchFamily="34" charset="0"/>
              </a:rPr>
              <a:t>Roadways:</a:t>
            </a:r>
          </a:p>
          <a:p>
            <a:pPr lvl="2">
              <a:buFont typeface="Courier New" pitchFamily="49" charset="0"/>
              <a:buChar char="o"/>
            </a:pPr>
            <a:r>
              <a:rPr lang="en-US" sz="1600" dirty="0" smtClean="0">
                <a:latin typeface="Myriad Pro" pitchFamily="34" charset="0"/>
              </a:rPr>
              <a:t>Sufficient funding to support both road and bridge maintenance requirements and the capacity improvements needed to accommodate a growing region</a:t>
            </a:r>
          </a:p>
          <a:p>
            <a:pPr lvl="2">
              <a:buNone/>
            </a:pPr>
            <a:endParaRPr lang="en-US" sz="2000" dirty="0" smtClean="0">
              <a:latin typeface="Myriad Pro" pitchFamily="34" charset="0"/>
            </a:endParaRPr>
          </a:p>
          <a:p>
            <a:pPr marL="514350" indent="-514350">
              <a:buFont typeface="+mj-lt"/>
              <a:buAutoNum type="arabicPeriod"/>
            </a:pPr>
            <a:r>
              <a:rPr lang="en-US" sz="2000" b="1" dirty="0" smtClean="0">
                <a:latin typeface="Myriad Pro" pitchFamily="34" charset="0"/>
              </a:rPr>
              <a:t>Improve coordination of transportation and land-use</a:t>
            </a:r>
          </a:p>
          <a:p>
            <a:pPr lvl="1"/>
            <a:r>
              <a:rPr lang="en-US" sz="1800" dirty="0" smtClean="0">
                <a:latin typeface="Myriad Pro" pitchFamily="34" charset="0"/>
              </a:rPr>
              <a:t>Take advantage of the many untapped opportunities for mixed-use development near existing rail stations</a:t>
            </a:r>
          </a:p>
          <a:p>
            <a:pPr lvl="1"/>
            <a:r>
              <a:rPr lang="en-US" sz="1800" dirty="0" smtClean="0">
                <a:latin typeface="Myriad Pro" pitchFamily="34" charset="0"/>
              </a:rPr>
              <a:t>Concentrate more of the region’s housing and employment growth in activity centers and other areas with good transportation options</a:t>
            </a:r>
          </a:p>
          <a:p>
            <a:pPr lvl="1"/>
            <a:r>
              <a:rPr lang="en-US" sz="1800" dirty="0" smtClean="0">
                <a:latin typeface="Myriad Pro" pitchFamily="34" charset="0"/>
              </a:rPr>
              <a:t>Address the imbalance between the east and west sides of the region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2361</TotalTime>
  <Words>1804</Words>
  <Application>Microsoft Office PowerPoint</Application>
  <PresentationFormat>On-screen Show (4:3)</PresentationFormat>
  <Paragraphs>500</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Population Growth 2013 - 2040</vt:lpstr>
      <vt:lpstr>Employment Growth 2013 - 2040</vt:lpstr>
      <vt:lpstr>The TPB Planning Area Regional Core, Inner, and Outer Suburbs</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dsonenklar</dc:creator>
  <cp:lastModifiedBy>Andrew Austin</cp:lastModifiedBy>
  <cp:revision>219</cp:revision>
  <dcterms:created xsi:type="dcterms:W3CDTF">2012-10-31T15:46:02Z</dcterms:created>
  <dcterms:modified xsi:type="dcterms:W3CDTF">2012-12-19T19:29:18Z</dcterms:modified>
</cp:coreProperties>
</file>