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10"/>
  </p:notesMasterIdLst>
  <p:sldIdLst>
    <p:sldId id="268" r:id="rId2"/>
    <p:sldId id="269" r:id="rId3"/>
    <p:sldId id="272" r:id="rId4"/>
    <p:sldId id="270" r:id="rId5"/>
    <p:sldId id="271" r:id="rId6"/>
    <p:sldId id="265" r:id="rId7"/>
    <p:sldId id="266" r:id="rId8"/>
    <p:sldId id="267" r:id="rId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99"/>
    <a:srgbClr val="002E8A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3287" autoAdjust="0"/>
  </p:normalViewPr>
  <p:slideViewPr>
    <p:cSldViewPr>
      <p:cViewPr varScale="1">
        <p:scale>
          <a:sx n="102" d="100"/>
          <a:sy n="102" d="100"/>
        </p:scale>
        <p:origin x="-2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419D961A-2CD5-4097-AAEC-56411BBC0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F80129-58C8-4307-8BB5-B639897432EF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1466FA-0A3B-49C5-9B51-E68F4571E23C}" type="slidenum">
              <a:rPr lang="en-US"/>
              <a:pPr/>
              <a:t>2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1466FA-0A3B-49C5-9B51-E68F4571E23C}" type="slidenum">
              <a:rPr lang="en-US"/>
              <a:pPr/>
              <a:t>3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28F1B-5463-444A-9391-833831C354D4}" type="slidenum">
              <a:rPr lang="en-US"/>
              <a:pPr/>
              <a:t>4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28F1B-5463-444A-9391-833831C354D4}" type="slidenum">
              <a:rPr lang="en-US"/>
              <a:pPr/>
              <a:t>5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1519D4-1575-466B-86C4-9F165194331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1519D4-1575-466B-86C4-9F165194331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1519D4-1575-466B-86C4-9F165194331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000" b="1" u="none" dirty="0" smtClean="0">
                <a:latin typeface="Times New Roman" pitchFamily="18" charset="0"/>
                <a:cs typeface="Times New Roman" pitchFamily="18" charset="0"/>
              </a:rPr>
              <a:t>Controls: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CAIR, CAMR, CAVR,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Nonroad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diesel rule, Tier 2 rule, Heavy-duty diesel rule, Proposed locomotive, marine vessels, small spark-ignition engine rules, State mobile &amp; stationary source controls for existing PM 2.5 &amp; ozone standards.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5BE0F-2824-40EF-A560-041157732F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C1959-9B8F-43CE-8DC8-D705039F0A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9B2E6-9612-44CB-9C52-882498261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BB702-21DE-427F-890D-934740DB40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8D51A-E909-4767-9AB8-A2BBF3D5CF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FDC95-272C-4EAF-80B7-2BB8454974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3F78A-6892-4F81-BE55-D60EEF681E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ADB9D-A027-4952-B5C8-A540EB5208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7B4AC-0AEB-4A69-B077-C01A93706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05270-7D04-4D60-AE24-6B922EF02C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C4689-9147-4CC5-A949-8BFB96FE14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BC49F-5F8D-4BEA-86DF-284FC6896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453B4-03C7-4344-ADCA-277CC525AE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539CB69E-82C5-4AD4-AE5D-7039F3C8D2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56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/>
              <a:t>EPA Proposal to Revise the National Ambient Air Quality Standard for </a:t>
            </a:r>
            <a:r>
              <a:rPr lang="en-US" sz="4600" dirty="0" smtClean="0"/>
              <a:t>Ozone</a:t>
            </a:r>
            <a:endParaRPr lang="en-US" sz="4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1752600"/>
          </a:xfrm>
        </p:spPr>
        <p:txBody>
          <a:bodyPr/>
          <a:lstStyle/>
          <a:p>
            <a:r>
              <a:rPr lang="en-US" dirty="0"/>
              <a:t>MWAQC</a:t>
            </a:r>
          </a:p>
          <a:p>
            <a:r>
              <a:rPr lang="en-US" dirty="0" smtClean="0"/>
              <a:t>January 27,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EPA Proposal</a:t>
            </a:r>
            <a:r>
              <a:rPr lang="en-US" sz="2800" b="1" dirty="0" smtClean="0">
                <a:latin typeface="+mn-lt"/>
              </a:rPr>
              <a:t> </a:t>
            </a:r>
            <a:endParaRPr lang="en-US" sz="2800" b="1" dirty="0">
              <a:latin typeface="+mn-lt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530725"/>
          </a:xfrm>
        </p:spPr>
        <p:txBody>
          <a:bodyPr/>
          <a:lstStyle/>
          <a:p>
            <a:r>
              <a:rPr lang="en-US" sz="2400" dirty="0" smtClean="0"/>
              <a:t>On January 6, 2010 EPA proposed to revise the 2008 8-Hour Ozone Standard</a:t>
            </a:r>
          </a:p>
          <a:p>
            <a:endParaRPr lang="en-US" sz="2400" dirty="0" smtClean="0"/>
          </a:p>
          <a:p>
            <a:r>
              <a:rPr lang="en-US" sz="2400" dirty="0" smtClean="0"/>
              <a:t>Existing 2008 8-Hour Ozone </a:t>
            </a:r>
            <a:r>
              <a:rPr lang="en-US" sz="2400" dirty="0"/>
              <a:t>Standard </a:t>
            </a:r>
            <a:r>
              <a:rPr lang="en-US" sz="2400" dirty="0" smtClean="0"/>
              <a:t>= 0.075 parts per million (</a:t>
            </a:r>
            <a:r>
              <a:rPr lang="en-US" sz="2400" dirty="0" err="1" smtClean="0"/>
              <a:t>ppm</a:t>
            </a:r>
            <a:r>
              <a:rPr lang="en-US" sz="2400" dirty="0" smtClean="0"/>
              <a:t>)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Proposed revised 8-Hour Ozone Standard = Anywhere between 0.060 - 0.070 parts per million (</a:t>
            </a:r>
            <a:r>
              <a:rPr lang="en-US" sz="2400" dirty="0" err="1" smtClean="0"/>
              <a:t>ppm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EPA is also proposing to update the Air Quality Index (AQI) for ozone.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C1959-9B8F-43CE-8DC8-D705039F0A9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Reasons for Revision of Standard </a:t>
            </a:r>
            <a:endParaRPr lang="en-US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181600"/>
          </a:xfrm>
        </p:spPr>
        <p:txBody>
          <a:bodyPr/>
          <a:lstStyle/>
          <a:p>
            <a:r>
              <a:rPr lang="en-US" sz="2400" dirty="0" smtClean="0"/>
              <a:t>EPA’s proposal to revise the 2008 ozone standard is based on following key scientific evidence:</a:t>
            </a:r>
          </a:p>
          <a:p>
            <a:endParaRPr lang="en-US" sz="800" dirty="0" smtClean="0"/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Evidence from clinical studies showing adverse respiratory effects in healthy adults at 0.060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Evidence from clinical and epidemiological studies indicating that people with asthma are likely to experience larger and more serious effects than healthy people; </a:t>
            </a: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Epidemiological evidence indicating associations for a wide range of serious health effects and hospital admissions and premature mortality, that extend below the current standard level of 0.075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 and</a:t>
            </a: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Estimates from the risk and exposure assessment indicating that important improvements in public health could be achieved by a standard more stringent than 0.075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C1959-9B8F-43CE-8DC8-D705039F0A9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Comments on Proposal</a:t>
            </a:r>
            <a:endParaRPr lang="en-US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Proposed revised ozone standard published in Federal Register </a:t>
            </a:r>
            <a:r>
              <a:rPr lang="en-US" sz="2400" dirty="0"/>
              <a:t>on </a:t>
            </a:r>
            <a:r>
              <a:rPr lang="en-US" sz="2400" dirty="0" smtClean="0"/>
              <a:t>January 19, 2010</a:t>
            </a:r>
          </a:p>
          <a:p>
            <a:endParaRPr lang="en-US" sz="2400" dirty="0"/>
          </a:p>
          <a:p>
            <a:r>
              <a:rPr lang="en-US" sz="2400" dirty="0"/>
              <a:t>Comment </a:t>
            </a:r>
            <a:r>
              <a:rPr lang="en-US" sz="2400" dirty="0" smtClean="0"/>
              <a:t>period ends: March 22, 2010</a:t>
            </a:r>
          </a:p>
          <a:p>
            <a:endParaRPr lang="en-US" sz="800" dirty="0" smtClean="0"/>
          </a:p>
          <a:p>
            <a:r>
              <a:rPr lang="en-US" sz="2400" dirty="0" smtClean="0"/>
              <a:t>3 Public hearings:</a:t>
            </a:r>
          </a:p>
          <a:p>
            <a:pPr lvl="1"/>
            <a:r>
              <a:rPr lang="en-US" sz="2400" dirty="0" smtClean="0"/>
              <a:t>Arlington – Feb 2, 2010</a:t>
            </a:r>
          </a:p>
          <a:p>
            <a:pPr lvl="1">
              <a:buNone/>
            </a:pPr>
            <a:r>
              <a:rPr lang="en-US" sz="1400" dirty="0" smtClean="0"/>
              <a:t>	(Hyatt Regency Crystal City @ Reagan National Airport, Washington Room (located on the Ballroom Level), 2799 Jefferson Davis Highway, Arlington, Virginia 22202) </a:t>
            </a:r>
          </a:p>
          <a:p>
            <a:pPr lvl="1"/>
            <a:r>
              <a:rPr lang="en-US" sz="2400" dirty="0" smtClean="0"/>
              <a:t>Houston – Feb 2, 2010 </a:t>
            </a:r>
          </a:p>
          <a:p>
            <a:pPr lvl="1"/>
            <a:r>
              <a:rPr lang="en-US" sz="2400" dirty="0" smtClean="0"/>
              <a:t>Sacramento – Feb 4, 2010 </a:t>
            </a:r>
          </a:p>
          <a:p>
            <a:endParaRPr lang="en-US" dirty="0" smtClean="0"/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C1959-9B8F-43CE-8DC8-D705039F0A9B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Proposed Implementation Schedule</a:t>
            </a:r>
            <a:endParaRPr lang="en-US" sz="28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371600"/>
          <a:ext cx="8001000" cy="4859257"/>
        </p:xfrm>
        <a:graphic>
          <a:graphicData uri="http://schemas.openxmlformats.org/drawingml/2006/table">
            <a:tbl>
              <a:tblPr/>
              <a:tblGrid>
                <a:gridCol w="2667000"/>
                <a:gridCol w="2667000"/>
                <a:gridCol w="2667000"/>
              </a:tblGrid>
              <a:tr h="7920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Milestone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2008 Ozone 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Standard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2010 Ozone Standard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Signature—Final Rule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March 12, 2008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August 31, 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6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State Designation Recommendations to EPA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No later than March 12, 2009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January 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9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Final Designations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No later than March 12, 2010*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Effective no later than August 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6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Attainment Demonstration SIPs Due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2013*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December 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9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Attainment Dates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2013-2030 (depends on severity of problem)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2014-2031 (depends on severity of problem)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C1959-9B8F-43CE-8DC8-D705039F0A9B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518056-6706-4DC5-87FA-B0CD79EB362D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610600" cy="5668963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2800" b="1" dirty="0" smtClean="0"/>
              <a:t>Counties Violating 2008 Ozone Standard </a:t>
            </a:r>
          </a:p>
          <a:p>
            <a:pPr algn="ctr" eaLnBrk="1" hangingPunct="1">
              <a:buNone/>
            </a:pPr>
            <a:r>
              <a:rPr lang="en-US" sz="2400" b="1" dirty="0" smtClean="0"/>
              <a:t>(0.075 </a:t>
            </a:r>
            <a:r>
              <a:rPr lang="en-US" sz="2400" b="1" dirty="0" err="1" smtClean="0"/>
              <a:t>ppm</a:t>
            </a:r>
            <a:r>
              <a:rPr lang="en-US" sz="2400" b="1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9970" y="1752600"/>
            <a:ext cx="5874030" cy="423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81000" y="6324600"/>
            <a:ext cx="800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* This analysis is based on 2006-08 data. Nonattainment designation for 2010 ozone standard  is likely based on 2008-10 data.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752600"/>
            <a:ext cx="3124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DC-MD-VA Counties</a:t>
            </a:r>
          </a:p>
          <a:p>
            <a:endParaRPr lang="en-US" sz="800" b="1" dirty="0" smtClean="0"/>
          </a:p>
          <a:p>
            <a:r>
              <a:rPr lang="en-US" sz="1400" b="1" dirty="0" smtClean="0">
                <a:ln>
                  <a:solidFill>
                    <a:srgbClr val="00B050"/>
                  </a:solidFill>
                </a:ln>
              </a:rPr>
              <a:t>Washington, DC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Maryland</a:t>
            </a:r>
          </a:p>
          <a:p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Montgomery, Prince George’s,</a:t>
            </a:r>
          </a:p>
          <a:p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Charles, Calvert, Fredrick, </a:t>
            </a:r>
            <a:r>
              <a:rPr lang="en-US" sz="1400" dirty="0" smtClean="0"/>
              <a:t>Ann Arundel,</a:t>
            </a:r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 </a:t>
            </a:r>
            <a:r>
              <a:rPr lang="en-US" sz="1400" dirty="0" smtClean="0"/>
              <a:t>Washington, Carroll, Baltimore, Hartford, Cecil, Kent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Virginia</a:t>
            </a:r>
          </a:p>
          <a:p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Arlington, Fairfax, Alexandria city, Loudoun, Prince William</a:t>
            </a:r>
            <a:r>
              <a:rPr lang="en-US" sz="1400" dirty="0" smtClean="0"/>
              <a:t>, Stafford, Caroline, Hanover, Henrico, Chesterfield, Charles city, Hampton city, Suffolk city</a:t>
            </a:r>
          </a:p>
          <a:p>
            <a:endParaRPr lang="en-US" sz="1400" dirty="0" smtClean="0"/>
          </a:p>
          <a:p>
            <a:pPr>
              <a:buFont typeface="Arial" charset="0"/>
              <a:buChar char="•"/>
            </a:pPr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Nonattainment Area for 1997   </a:t>
            </a:r>
          </a:p>
          <a:p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  Ozone Standard (0.08 </a:t>
            </a:r>
            <a:r>
              <a:rPr lang="en-US" sz="1400" dirty="0" err="1" smtClean="0">
                <a:ln>
                  <a:solidFill>
                    <a:srgbClr val="00B050"/>
                  </a:solidFill>
                </a:ln>
              </a:rPr>
              <a:t>ppm</a:t>
            </a:r>
            <a:r>
              <a:rPr lang="en-US" sz="1400" dirty="0" smtClean="0">
                <a:ln>
                  <a:solidFill>
                    <a:srgbClr val="00B050"/>
                  </a:solidFill>
                </a:ln>
              </a:rPr>
              <a:t>)</a:t>
            </a:r>
            <a:endParaRPr lang="en-US" sz="14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0"/>
            <a:ext cx="8839200" cy="5668963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2800" b="1" dirty="0" smtClean="0"/>
              <a:t>Counties Violating Proposed 2010 Ozone Standard </a:t>
            </a:r>
          </a:p>
          <a:p>
            <a:pPr algn="ctr" eaLnBrk="1" hangingPunct="1">
              <a:buNone/>
            </a:pPr>
            <a:r>
              <a:rPr lang="en-US" sz="2400" b="1" dirty="0" smtClean="0"/>
              <a:t>(0.060 – 0.070 </a:t>
            </a:r>
            <a:r>
              <a:rPr lang="en-US" sz="2400" b="1" dirty="0" err="1" smtClean="0"/>
              <a:t>ppm</a:t>
            </a:r>
            <a:r>
              <a:rPr lang="en-US" sz="2400" b="1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6976" y="1676400"/>
            <a:ext cx="6027024" cy="431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752600"/>
            <a:ext cx="312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Additional DC-MD-VA Counties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Maryland</a:t>
            </a:r>
          </a:p>
          <a:p>
            <a:r>
              <a:rPr lang="en-US" sz="1400" dirty="0" smtClean="0">
                <a:solidFill>
                  <a:srgbClr val="000066"/>
                </a:solidFill>
              </a:rPr>
              <a:t>Garrett</a:t>
            </a:r>
            <a:r>
              <a:rPr lang="en-US" sz="1400" dirty="0" smtClean="0">
                <a:solidFill>
                  <a:srgbClr val="003399"/>
                </a:solidFill>
              </a:rPr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Baltimore city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Virginia</a:t>
            </a:r>
          </a:p>
          <a:p>
            <a:r>
              <a:rPr lang="en-US" sz="1400" dirty="0" smtClean="0">
                <a:solidFill>
                  <a:srgbClr val="000066"/>
                </a:solidFill>
              </a:rPr>
              <a:t>Berkeley, Fredrick, Madison</a:t>
            </a:r>
            <a:r>
              <a:rPr lang="en-US" sz="1400" dirty="0" smtClean="0">
                <a:solidFill>
                  <a:srgbClr val="003399"/>
                </a:solidFill>
              </a:rPr>
              <a:t>, </a:t>
            </a:r>
            <a:r>
              <a:rPr lang="en-US" sz="1400" dirty="0" smtClean="0">
                <a:solidFill>
                  <a:srgbClr val="000066"/>
                </a:solidFill>
              </a:rPr>
              <a:t>Roanoke, Wythe, </a:t>
            </a:r>
            <a:r>
              <a:rPr lang="en-US" sz="1400" dirty="0" smtClean="0">
                <a:solidFill>
                  <a:srgbClr val="0070C0"/>
                </a:solidFill>
              </a:rPr>
              <a:t>Page</a:t>
            </a:r>
            <a:r>
              <a:rPr lang="en-US" sz="1400" dirty="0" smtClean="0">
                <a:solidFill>
                  <a:srgbClr val="003399"/>
                </a:solidFill>
              </a:rPr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Rockbridge</a:t>
            </a:r>
            <a:endParaRPr lang="en-US" sz="1400" dirty="0" smtClean="0">
              <a:solidFill>
                <a:srgbClr val="00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6324600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 This analysis based on 2006-08 data. Nonattainment designation is likely based on 2008-10 data.</a:t>
            </a:r>
            <a:endParaRPr lang="en-US" sz="1400" dirty="0"/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34000"/>
            <a:ext cx="4191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43600"/>
            <a:ext cx="417044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34000"/>
            <a:ext cx="4191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81000" y="531475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Counties violating 0.070 </a:t>
            </a:r>
            <a:r>
              <a:rPr lang="en-US" sz="1200" dirty="0" err="1" smtClean="0"/>
              <a:t>ppm</a:t>
            </a:r>
            <a:r>
              <a:rPr lang="en-US" sz="1200" dirty="0" smtClean="0"/>
              <a:t> standard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" y="561955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Counties violating 0.065 </a:t>
            </a:r>
            <a:r>
              <a:rPr lang="en-US" sz="1200" dirty="0" err="1" smtClean="0"/>
              <a:t>ppm</a:t>
            </a:r>
            <a:r>
              <a:rPr lang="en-US" sz="1200" dirty="0" smtClean="0"/>
              <a:t> standard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81000" y="590590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Counties violating 0.060 </a:t>
            </a:r>
            <a:r>
              <a:rPr lang="en-US" sz="1200" dirty="0" err="1" smtClean="0"/>
              <a:t>ppm</a:t>
            </a:r>
            <a:r>
              <a:rPr lang="en-US" sz="1200" dirty="0" smtClean="0"/>
              <a:t> standard</a:t>
            </a:r>
            <a:endParaRPr lang="en-US" sz="1200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C1959-9B8F-43CE-8DC8-D705039F0A9B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0"/>
            <a:ext cx="8839200" cy="5668963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2800" b="1" dirty="0" smtClean="0"/>
              <a:t>Counties Projected to Violate Proposed 2010 Ozone Standard in 2020</a:t>
            </a:r>
          </a:p>
          <a:p>
            <a:pPr algn="ctr" eaLnBrk="1" hangingPunct="1">
              <a:buNone/>
            </a:pPr>
            <a:r>
              <a:rPr lang="en-US" sz="2400" b="1" dirty="0" smtClean="0"/>
              <a:t>(0.060 – 0.070 </a:t>
            </a:r>
            <a:r>
              <a:rPr lang="en-US" sz="2400" b="1" dirty="0" err="1" smtClean="0"/>
              <a:t>ppm</a:t>
            </a:r>
            <a:r>
              <a:rPr lang="en-US" sz="2400" b="1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1042" y="1905000"/>
            <a:ext cx="5592958" cy="413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34000"/>
            <a:ext cx="4191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" y="531475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Counties violating 0.070 </a:t>
            </a:r>
            <a:r>
              <a:rPr lang="en-US" sz="1200" dirty="0" err="1" smtClean="0"/>
              <a:t>ppm</a:t>
            </a:r>
            <a:r>
              <a:rPr lang="en-US" sz="1200" dirty="0" smtClean="0"/>
              <a:t> standard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61955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Counties violating 0.065 </a:t>
            </a:r>
            <a:r>
              <a:rPr lang="en-US" sz="1200" dirty="0" err="1" smtClean="0"/>
              <a:t>ppm</a:t>
            </a:r>
            <a:r>
              <a:rPr lang="en-US" sz="1200" dirty="0" smtClean="0"/>
              <a:t> standard</a:t>
            </a:r>
            <a:endParaRPr lang="en-US" sz="12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43600"/>
            <a:ext cx="417044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81000" y="590590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Counties violating 0.060 </a:t>
            </a:r>
            <a:r>
              <a:rPr lang="en-US" sz="1200" dirty="0" err="1" smtClean="0"/>
              <a:t>ppm</a:t>
            </a:r>
            <a:r>
              <a:rPr lang="en-US" sz="1200" dirty="0" smtClean="0"/>
              <a:t> standard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371600"/>
            <a:ext cx="31242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DC-MD-VA Counties</a:t>
            </a:r>
          </a:p>
          <a:p>
            <a:endParaRPr lang="en-US" sz="800" b="1" dirty="0" smtClean="0"/>
          </a:p>
          <a:p>
            <a:r>
              <a:rPr lang="en-US" sz="1400" b="1" dirty="0" smtClean="0">
                <a:solidFill>
                  <a:srgbClr val="0070C0"/>
                </a:solidFill>
              </a:rPr>
              <a:t>Washington, DC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Maryland</a:t>
            </a:r>
          </a:p>
          <a:p>
            <a:r>
              <a:rPr lang="en-US" sz="1400" dirty="0" smtClean="0">
                <a:solidFill>
                  <a:srgbClr val="00B0F0"/>
                </a:solidFill>
              </a:rPr>
              <a:t>Montgomery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B0F0"/>
                </a:solidFill>
              </a:rPr>
              <a:t>Charles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Prince George’s, Fredrick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Kent , </a:t>
            </a:r>
            <a:r>
              <a:rPr lang="en-US" sz="1400" dirty="0" smtClean="0">
                <a:solidFill>
                  <a:srgbClr val="000066"/>
                </a:solidFill>
              </a:rPr>
              <a:t>Ann Arundel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0066"/>
                </a:solidFill>
              </a:rPr>
              <a:t>Baltimore, Hartford, Cecil, </a:t>
            </a:r>
            <a:r>
              <a:rPr lang="en-US" sz="1400" dirty="0" smtClean="0">
                <a:solidFill>
                  <a:srgbClr val="00B0F0"/>
                </a:solidFill>
              </a:rPr>
              <a:t>Washington, Carroll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B0F0"/>
                </a:solidFill>
              </a:rPr>
              <a:t>Berkeley</a:t>
            </a:r>
            <a:endParaRPr lang="en-US" sz="1400" dirty="0" smtClean="0">
              <a:solidFill>
                <a:srgbClr val="0070C0"/>
              </a:solidFill>
            </a:endParaRPr>
          </a:p>
          <a:p>
            <a:endParaRPr lang="en-US" sz="1400" b="1" dirty="0" smtClean="0"/>
          </a:p>
          <a:p>
            <a:r>
              <a:rPr lang="en-US" sz="1400" b="1" dirty="0" smtClean="0"/>
              <a:t>Virginia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Arlington, Fairfax, </a:t>
            </a:r>
            <a:r>
              <a:rPr lang="en-US" sz="1400" dirty="0" smtClean="0">
                <a:solidFill>
                  <a:srgbClr val="0070C0"/>
                </a:solidFill>
              </a:rPr>
              <a:t>Alexandria city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B0F0"/>
                </a:solidFill>
              </a:rPr>
              <a:t>Stafford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Loudoun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B0F0"/>
                </a:solidFill>
              </a:rPr>
              <a:t>Prince William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Hanover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Henrico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Chesterfield, Charles city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70C0"/>
                </a:solidFill>
              </a:rPr>
              <a:t>Suffolk city, </a:t>
            </a:r>
            <a:r>
              <a:rPr lang="en-US" sz="1400" dirty="0" smtClean="0">
                <a:solidFill>
                  <a:srgbClr val="002060"/>
                </a:solidFill>
              </a:rPr>
              <a:t>Hampton city</a:t>
            </a:r>
            <a:r>
              <a:rPr lang="en-US" sz="1400" dirty="0" smtClean="0">
                <a:solidFill>
                  <a:srgbClr val="0070C0"/>
                </a:solidFill>
              </a:rPr>
              <a:t>, </a:t>
            </a:r>
            <a:r>
              <a:rPr lang="en-US" sz="1400" dirty="0" smtClean="0">
                <a:solidFill>
                  <a:srgbClr val="00B0F0"/>
                </a:solidFill>
              </a:rPr>
              <a:t>Madison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00B0F0"/>
                </a:solidFill>
              </a:rPr>
              <a:t>Roanoke, Fredrick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C1959-9B8F-43CE-8DC8-D705039F0A9B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13905</TotalTime>
  <Words>633</Words>
  <Application>Microsoft Office PowerPoint</Application>
  <PresentationFormat>On-screen Show (4:3)</PresentationFormat>
  <Paragraphs>109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Edge</vt:lpstr>
      <vt:lpstr>EPA Proposal to Revise the National Ambient Air Quality Standard for Ozone</vt:lpstr>
      <vt:lpstr>EPA Proposal </vt:lpstr>
      <vt:lpstr>Reasons for Revision of Standard </vt:lpstr>
      <vt:lpstr>Comments on Proposal</vt:lpstr>
      <vt:lpstr>Proposed Implementation Schedule</vt:lpstr>
      <vt:lpstr>Slide 6</vt:lpstr>
      <vt:lpstr>Slide 7</vt:lpstr>
      <vt:lpstr>Slide 8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elucas</dc:creator>
  <cp:lastModifiedBy>jrohlfs</cp:lastModifiedBy>
  <cp:revision>843</cp:revision>
  <dcterms:created xsi:type="dcterms:W3CDTF">2009-04-20T20:40:10Z</dcterms:created>
  <dcterms:modified xsi:type="dcterms:W3CDTF">2010-01-25T16:03:02Z</dcterms:modified>
</cp:coreProperties>
</file>