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8" r:id="rId3"/>
    <p:sldId id="270" r:id="rId4"/>
    <p:sldId id="273" r:id="rId5"/>
    <p:sldId id="283" r:id="rId6"/>
    <p:sldId id="284" r:id="rId7"/>
    <p:sldId id="279" r:id="rId8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11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OGFS002\mfarrell$\Complete%20Streets\MPO\2012\Survey\Survey%20Results\Exemptions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COGFS002\mfarrell$\Complete%20Streets\MPO\2012\Survey\Survey%20Results\Implementation%20Measure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'Question 1'!$B$36</c:f>
              <c:strCache>
                <c:ptCount val="1"/>
                <c:pt idx="0">
                  <c:v>Answer Options</c:v>
                </c:pt>
              </c:strCache>
            </c:strRef>
          </c:tx>
          <c:cat>
            <c:strRef>
              <c:f>'Question 1'!$A$37:$A$46</c:f>
              <c:strCache>
                <c:ptCount val="10"/>
                <c:pt idx="0">
                  <c:v>Not applicable </c:v>
                </c:pt>
                <c:pt idx="1">
                  <c:v>User group prohibited by law</c:v>
                </c:pt>
                <c:pt idx="2">
                  <c:v>Excessive cost</c:v>
                </c:pt>
                <c:pt idx="3">
                  <c:v>Absence of need</c:v>
                </c:pt>
                <c:pt idx="4">
                  <c:v>Insufficient Right of Way</c:v>
                </c:pt>
                <c:pt idx="5">
                  <c:v>Conflict with local plans</c:v>
                </c:pt>
                <c:pt idx="6">
                  <c:v>Grandfathered</c:v>
                </c:pt>
                <c:pt idx="7">
                  <c:v>Environmental</c:v>
                </c:pt>
                <c:pt idx="8">
                  <c:v>Historic preservation</c:v>
                </c:pt>
                <c:pt idx="9">
                  <c:v>Other</c:v>
                </c:pt>
              </c:strCache>
            </c:strRef>
          </c:cat>
          <c:val>
            <c:numRef>
              <c:f>'Question 1'!$B$37:$B$46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ser>
          <c:idx val="1"/>
          <c:order val="1"/>
          <c:tx>
            <c:strRef>
              <c:f>'Question 1'!$C$36</c:f>
              <c:strCache>
                <c:ptCount val="1"/>
                <c:pt idx="0">
                  <c:v>Response Count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cat>
            <c:strRef>
              <c:f>'Question 1'!$A$37:$A$46</c:f>
              <c:strCache>
                <c:ptCount val="10"/>
                <c:pt idx="0">
                  <c:v>Not applicable </c:v>
                </c:pt>
                <c:pt idx="1">
                  <c:v>User group prohibited by law</c:v>
                </c:pt>
                <c:pt idx="2">
                  <c:v>Excessive cost</c:v>
                </c:pt>
                <c:pt idx="3">
                  <c:v>Absence of need</c:v>
                </c:pt>
                <c:pt idx="4">
                  <c:v>Insufficient Right of Way</c:v>
                </c:pt>
                <c:pt idx="5">
                  <c:v>Conflict with local plans</c:v>
                </c:pt>
                <c:pt idx="6">
                  <c:v>Grandfathered</c:v>
                </c:pt>
                <c:pt idx="7">
                  <c:v>Environmental</c:v>
                </c:pt>
                <c:pt idx="8">
                  <c:v>Historic preservation</c:v>
                </c:pt>
                <c:pt idx="9">
                  <c:v>Other</c:v>
                </c:pt>
              </c:strCache>
            </c:strRef>
          </c:cat>
          <c:val>
            <c:numRef>
              <c:f>'Question 1'!$C$37:$C$46</c:f>
              <c:numCache>
                <c:formatCode>0</c:formatCode>
                <c:ptCount val="10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  <c:pt idx="8">
                  <c:v>2</c:v>
                </c:pt>
                <c:pt idx="9">
                  <c:v>8</c:v>
                </c:pt>
              </c:numCache>
            </c:numRef>
          </c:val>
        </c:ser>
        <c:gapWidth val="83"/>
        <c:overlap val="91"/>
        <c:axId val="69619712"/>
        <c:axId val="69621248"/>
      </c:barChart>
      <c:catAx>
        <c:axId val="6961971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69621248"/>
        <c:crosses val="autoZero"/>
        <c:auto val="1"/>
        <c:lblAlgn val="ctr"/>
        <c:lblOffset val="100"/>
      </c:catAx>
      <c:valAx>
        <c:axId val="69621248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69619712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'Question 1'!$B$21</c:f>
              <c:strCache>
                <c:ptCount val="1"/>
                <c:pt idx="0">
                  <c:v>Answer Options</c:v>
                </c:pt>
              </c:strCache>
            </c:strRef>
          </c:tx>
          <c:cat>
            <c:strRef>
              <c:f>'Question 1'!$A$22:$A$31</c:f>
              <c:strCache>
                <c:ptCount val="10"/>
                <c:pt idx="0">
                  <c:v>Formal implementation plan</c:v>
                </c:pt>
                <c:pt idx="1">
                  <c:v>Needs Inventory</c:v>
                </c:pt>
                <c:pt idx="2">
                  <c:v>Funds allocated for Retrofits </c:v>
                </c:pt>
                <c:pt idx="3">
                  <c:v>CIP identifies projects that advance the policy</c:v>
                </c:pt>
                <c:pt idx="4">
                  <c:v>Formed Implementation Committee</c:v>
                </c:pt>
                <c:pt idx="5">
                  <c:v>Designated a lead person</c:v>
                </c:pt>
                <c:pt idx="6">
                  <c:v>Annual reports or progress reports </c:v>
                </c:pt>
                <c:pt idx="7">
                  <c:v>Quantifiable performance measures</c:v>
                </c:pt>
                <c:pt idx="8">
                  <c:v>None of the above</c:v>
                </c:pt>
                <c:pt idx="9">
                  <c:v>Other</c:v>
                </c:pt>
              </c:strCache>
            </c:strRef>
          </c:cat>
          <c:val>
            <c:numRef>
              <c:f>'Question 1'!$B$22:$B$31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ser>
          <c:idx val="1"/>
          <c:order val="1"/>
          <c:tx>
            <c:strRef>
              <c:f>'Question 1'!$C$21</c:f>
              <c:strCache>
                <c:ptCount val="1"/>
                <c:pt idx="0">
                  <c:v>Response Percent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cat>
            <c:strRef>
              <c:f>'Question 1'!$A$22:$A$31</c:f>
              <c:strCache>
                <c:ptCount val="10"/>
                <c:pt idx="0">
                  <c:v>Formal implementation plan</c:v>
                </c:pt>
                <c:pt idx="1">
                  <c:v>Needs Inventory</c:v>
                </c:pt>
                <c:pt idx="2">
                  <c:v>Funds allocated for Retrofits </c:v>
                </c:pt>
                <c:pt idx="3">
                  <c:v>CIP identifies projects that advance the policy</c:v>
                </c:pt>
                <c:pt idx="4">
                  <c:v>Formed Implementation Committee</c:v>
                </c:pt>
                <c:pt idx="5">
                  <c:v>Designated a lead person</c:v>
                </c:pt>
                <c:pt idx="6">
                  <c:v>Annual reports or progress reports </c:v>
                </c:pt>
                <c:pt idx="7">
                  <c:v>Quantifiable performance measures</c:v>
                </c:pt>
                <c:pt idx="8">
                  <c:v>None of the above</c:v>
                </c:pt>
                <c:pt idx="9">
                  <c:v>Other</c:v>
                </c:pt>
              </c:strCache>
            </c:strRef>
          </c:cat>
          <c:val>
            <c:numRef>
              <c:f>'Question 1'!$C$22:$C$31</c:f>
              <c:numCache>
                <c:formatCode>0</c:formatCode>
                <c:ptCount val="10"/>
                <c:pt idx="0">
                  <c:v>3</c:v>
                </c:pt>
                <c:pt idx="1">
                  <c:v>4</c:v>
                </c:pt>
                <c:pt idx="2">
                  <c:v>6</c:v>
                </c:pt>
                <c:pt idx="3">
                  <c:v>6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0</c:v>
                </c:pt>
                <c:pt idx="8">
                  <c:v>1</c:v>
                </c:pt>
                <c:pt idx="9">
                  <c:v>7</c:v>
                </c:pt>
              </c:numCache>
            </c:numRef>
          </c:val>
        </c:ser>
        <c:gapWidth val="42"/>
        <c:overlap val="78"/>
        <c:axId val="76246400"/>
        <c:axId val="76260480"/>
      </c:barChart>
      <c:catAx>
        <c:axId val="76246400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6260480"/>
        <c:crosses val="autoZero"/>
        <c:auto val="1"/>
        <c:lblAlgn val="ctr"/>
        <c:lblOffset val="100"/>
      </c:catAx>
      <c:valAx>
        <c:axId val="7626048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76246400"/>
        <c:crosses val="autoZero"/>
        <c:crossBetween val="between"/>
      </c:valAx>
    </c:plotArea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890B2C-0F85-4FEC-B659-08F549819D9F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D2EBFD-3B0F-422F-9360-63FC4188A3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E193ED2E-0B87-4520-815E-4866382A8D65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FE376062-B1F9-4212-B93D-98596E4B3C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0CF43-F5CB-4B88-B0D5-C7CC7555BA85}" type="datetime1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2EBC6-1644-4DC3-AC54-EAA7AB1B12E4}" type="datetime1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A26B-E843-4B60-8398-88C1389BA156}" type="datetime1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66E88-0277-4244-ACEF-4F439C20A255}" type="datetime1">
              <a:rPr lang="en-US" smtClean="0"/>
              <a:pPr/>
              <a:t>12/19/2012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CEF72-4AE8-4D93-847D-5E69EF576171}" type="datetime1">
              <a:rPr lang="en-US" smtClean="0"/>
              <a:pPr/>
              <a:t>12/19/2012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0348-7D10-4963-9E38-00A9F21C6E24}" type="datetime1">
              <a:rPr lang="en-US" smtClean="0"/>
              <a:pPr/>
              <a:t>12/19/2012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81F9-F50F-4492-8B27-5542B39A842E}" type="datetime1">
              <a:rPr lang="en-US" smtClean="0"/>
              <a:pPr/>
              <a:t>12/19/2012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6029-877B-4D93-BDF7-872F690E621F}" type="datetime1">
              <a:rPr lang="en-US" smtClean="0"/>
              <a:pPr/>
              <a:t>12/19/2012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A30A4-313B-4DB8-AA1C-F58F7DC297ED}" type="datetime1">
              <a:rPr lang="en-US" smtClean="0"/>
              <a:pPr/>
              <a:t>12/19/2012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13391-12B4-4A96-BA39-98AEE7C1341C}" type="datetime1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C2807-F12C-4CBD-B21D-2620B2E8C9AF}" type="datetime1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E36FF-6613-4BC2-B79F-F1A13A9C7C15}" type="datetime1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1"/>
            <a:ext cx="7772400" cy="207645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Implementation of Complete Streets Policies in the Washington Region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Michael Farrell</a:t>
            </a:r>
          </a:p>
          <a:p>
            <a:r>
              <a:rPr lang="en-US" dirty="0" smtClean="0"/>
              <a:t>DTP</a:t>
            </a:r>
          </a:p>
          <a:p>
            <a:r>
              <a:rPr lang="en-US" dirty="0" smtClean="0"/>
              <a:t>Transportation Planning Board</a:t>
            </a:r>
          </a:p>
          <a:p>
            <a:r>
              <a:rPr lang="en-US" dirty="0" smtClean="0"/>
              <a:t>December 19, 2012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8704A-B8A4-4D86-8838-784688E142C5}" type="datetime1">
              <a:rPr lang="en-US" smtClean="0"/>
              <a:pPr/>
              <a:t>12/19/2012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010400" y="533401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Item 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Complete Streets Policy for the National Capital Region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R15-2012 adopted May 16, 2012</a:t>
            </a:r>
          </a:p>
          <a:p>
            <a:r>
              <a:rPr lang="en-US" dirty="0" smtClean="0"/>
              <a:t>Defined a “Complete Street” as follows:</a:t>
            </a:r>
          </a:p>
          <a:p>
            <a:pPr lvl="3"/>
            <a:r>
              <a:rPr lang="en-US" dirty="0" smtClean="0"/>
              <a:t>“A complete street safely and adequately accommodates motorized and non-motorized users, including pedestrians, bicyclists, motorists, freight vehicles, emergency vehicles, and transit riders of all ages and abilities, in a manner appropriate to the function and context of the facility.”</a:t>
            </a:r>
          </a:p>
          <a:p>
            <a:r>
              <a:rPr lang="en-US" dirty="0" smtClean="0"/>
              <a:t>Endorsed the concept of Complete Streets</a:t>
            </a:r>
          </a:p>
          <a:p>
            <a:r>
              <a:rPr lang="en-US" dirty="0" smtClean="0"/>
              <a:t>Provided a </a:t>
            </a:r>
            <a:r>
              <a:rPr lang="en-US" i="1" dirty="0" smtClean="0"/>
              <a:t>Complete Streets Guidance and</a:t>
            </a:r>
            <a:r>
              <a:rPr lang="en-US" dirty="0" smtClean="0"/>
              <a:t> </a:t>
            </a:r>
            <a:r>
              <a:rPr lang="en-US" i="1" dirty="0" smtClean="0"/>
              <a:t>Policy Template</a:t>
            </a:r>
            <a:r>
              <a:rPr lang="en-US" dirty="0" smtClean="0"/>
              <a:t> as model</a:t>
            </a:r>
          </a:p>
          <a:p>
            <a:r>
              <a:rPr lang="en-US" dirty="0" smtClean="0"/>
              <a:t>Strongly encouraged TPB member jurisdictions and agencies to adopt a Complete Streets policy</a:t>
            </a:r>
          </a:p>
          <a:p>
            <a:pPr lvl="1"/>
            <a:r>
              <a:rPr lang="en-US" dirty="0" smtClean="0"/>
              <a:t>Called for a follow-up survey of policy adoption and implementation </a:t>
            </a:r>
          </a:p>
          <a:p>
            <a:pPr lvl="1"/>
            <a:r>
              <a:rPr lang="en-US" dirty="0" smtClean="0"/>
              <a:t>To be repeated every two years</a:t>
            </a:r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2EBC6-1644-4DC3-AC54-EAA7AB1B12E4}" type="datetime1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Complete Streets 2012 Survey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867400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en-US" dirty="0" smtClean="0"/>
              <a:t>All three States and most major jurisdictions in the region have Complete Streets policies in place.</a:t>
            </a:r>
          </a:p>
          <a:p>
            <a:pPr lvl="1"/>
            <a:r>
              <a:rPr lang="en-US" dirty="0" smtClean="0"/>
              <a:t>Ten Adopted Policies as of December 2012</a:t>
            </a:r>
          </a:p>
          <a:p>
            <a:pPr lvl="0"/>
            <a:endParaRPr lang="en-US" sz="1600" dirty="0" smtClean="0"/>
          </a:p>
          <a:p>
            <a:pPr lvl="0"/>
            <a:r>
              <a:rPr lang="en-US" dirty="0" smtClean="0"/>
              <a:t>New or Revised Policies in 2012:</a:t>
            </a:r>
          </a:p>
          <a:p>
            <a:pPr lvl="1"/>
            <a:r>
              <a:rPr lang="en-US" dirty="0" smtClean="0"/>
              <a:t>Montgomery County</a:t>
            </a:r>
          </a:p>
          <a:p>
            <a:pPr lvl="1"/>
            <a:r>
              <a:rPr lang="en-US" dirty="0" smtClean="0"/>
              <a:t>Prince George’s County</a:t>
            </a:r>
          </a:p>
          <a:p>
            <a:pPr lvl="1"/>
            <a:r>
              <a:rPr lang="en-US" dirty="0" smtClean="0"/>
              <a:t>Maryland State Highway Administration </a:t>
            </a:r>
          </a:p>
          <a:p>
            <a:pPr lvl="0">
              <a:buNone/>
            </a:pPr>
            <a:endParaRPr lang="en-US" sz="1100" dirty="0" smtClean="0"/>
          </a:p>
          <a:p>
            <a:pPr lvl="0"/>
            <a:r>
              <a:rPr lang="en-US" dirty="0" smtClean="0"/>
              <a:t>Five  Policies Under Development:</a:t>
            </a:r>
          </a:p>
          <a:p>
            <a:pPr lvl="1"/>
            <a:r>
              <a:rPr lang="en-US" dirty="0" smtClean="0"/>
              <a:t>Prince William County</a:t>
            </a:r>
          </a:p>
          <a:p>
            <a:pPr lvl="1"/>
            <a:r>
              <a:rPr lang="en-US" dirty="0" smtClean="0"/>
              <a:t>City of Falls Church </a:t>
            </a:r>
          </a:p>
          <a:p>
            <a:pPr lvl="1"/>
            <a:r>
              <a:rPr lang="en-US" dirty="0" smtClean="0"/>
              <a:t>City of Frederick</a:t>
            </a:r>
          </a:p>
          <a:p>
            <a:pPr lvl="1"/>
            <a:r>
              <a:rPr lang="en-US" dirty="0" smtClean="0"/>
              <a:t>City of Greenbelt</a:t>
            </a:r>
          </a:p>
          <a:p>
            <a:pPr lvl="1"/>
            <a:r>
              <a:rPr lang="en-US" dirty="0" smtClean="0"/>
              <a:t>City of Manassas</a:t>
            </a:r>
          </a:p>
          <a:p>
            <a:pPr lvl="0">
              <a:buNone/>
            </a:pPr>
            <a:r>
              <a:rPr lang="en-US" sz="800" dirty="0" smtClean="0"/>
              <a:t>1</a:t>
            </a:r>
            <a:endParaRPr lang="en-US" dirty="0" smtClean="0"/>
          </a:p>
          <a:p>
            <a:pPr lvl="0"/>
            <a:r>
              <a:rPr lang="en-US" dirty="0" smtClean="0"/>
              <a:t>No Complete Streets policy, none under development:</a:t>
            </a:r>
          </a:p>
          <a:p>
            <a:pPr lvl="1"/>
            <a:r>
              <a:rPr lang="en-US" dirty="0" smtClean="0"/>
              <a:t>National Park Service</a:t>
            </a:r>
          </a:p>
          <a:p>
            <a:pPr lvl="1"/>
            <a:r>
              <a:rPr lang="en-US" dirty="0" smtClean="0"/>
              <a:t>Charles County </a:t>
            </a:r>
          </a:p>
          <a:p>
            <a:pPr lvl="1"/>
            <a:r>
              <a:rPr lang="en-US" dirty="0" smtClean="0"/>
              <a:t>Frederick County</a:t>
            </a:r>
          </a:p>
          <a:p>
            <a:pPr lvl="1"/>
            <a:r>
              <a:rPr lang="en-US" dirty="0" smtClean="0"/>
              <a:t>City of Bowie </a:t>
            </a:r>
          </a:p>
          <a:p>
            <a:pPr lvl="1"/>
            <a:r>
              <a:rPr lang="en-US" dirty="0" smtClean="0"/>
              <a:t>City of College Park</a:t>
            </a:r>
          </a:p>
          <a:p>
            <a:pPr lvl="1"/>
            <a:r>
              <a:rPr lang="en-US" dirty="0" smtClean="0"/>
              <a:t>City of Fairfax </a:t>
            </a:r>
          </a:p>
          <a:p>
            <a:pPr lvl="1"/>
            <a:r>
              <a:rPr lang="en-US" dirty="0" smtClean="0"/>
              <a:t>Manassas Park</a:t>
            </a:r>
          </a:p>
          <a:p>
            <a:pPr lvl="0"/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2EBC6-1644-4DC3-AC54-EAA7AB1B12E4}" type="datetime1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81F9-F50F-4492-8B27-5542B39A842E}" type="datetime1">
              <a:rPr lang="en-US" smtClean="0"/>
              <a:pPr/>
              <a:t>12/19/2012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152400"/>
          <a:ext cx="8229600" cy="6444362"/>
        </p:xfrm>
        <a:graphic>
          <a:graphicData uri="http://schemas.openxmlformats.org/drawingml/2006/table">
            <a:tbl>
              <a:tblPr/>
              <a:tblGrid>
                <a:gridCol w="1691822"/>
                <a:gridCol w="996733"/>
                <a:gridCol w="1052470"/>
                <a:gridCol w="944273"/>
                <a:gridCol w="2036088"/>
                <a:gridCol w="1508214"/>
              </a:tblGrid>
              <a:tr h="33539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Jurisdiction/Agency</a:t>
                      </a:r>
                    </a:p>
                  </a:txBody>
                  <a:tcPr marL="4461" marR="4461" marT="44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Complete Streets Policy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 Development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Date of Adoption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Policy Name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Type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6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DDOT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10/21/2010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DDOT Complete Streets Policy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Internal Directive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MDSHA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7/30/2012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SHA Complete Streets Policy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State Legislation, Internal Guidance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34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VDOT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3/18/2004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Policy for Integrating Bicycle and Pedestrian Accommodations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Internal guidance or directive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5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National Park Service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5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City of Bowie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5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City of College Park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06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Charles County/Planning and Growth Management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5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Frederick County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5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Frederick City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4/2013*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Complete Streets Policy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5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City of Greenbelt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Montgomery County/DOT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4/2/2012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Complete Streets Policy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Internal Directive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06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Prince George's County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12/2012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*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Complete Green Streets Policy, CB-83-2012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City/Council Resolution or Ordinance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34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Rockville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7/29/2009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Complete Streets Policy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City/Council Resolution or Ordinance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06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Alexandria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4/12/2011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City of Alexandria Complete Streets Policy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City/Council Resolution or Ordinance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Arlington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11/13/2007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Part of Arlington Master Transportation Plan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Comprehensive Plan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5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Falls Church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5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Fairfax City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49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Fairfax County/DOT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7/31/2006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Transportation Chapter, Fairfax County Plan 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Comprehensive Plan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9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Loudoun County/Office of Transportation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6/15/2010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Design and Construction Standards Policies, Ch. 2, County Transportation Plan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Comprehensive Plan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24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City of Manassas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2013*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Comprehensive Plan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65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Manassas Park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9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Prince William County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2013*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Complete Streets Concepts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City/Council Resolution or Ordinance</a:t>
                      </a:r>
                    </a:p>
                  </a:txBody>
                  <a:tcPr marL="4461" marR="4461" marT="44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998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461" marR="4461" marT="44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461" marR="4461" marT="44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461" marR="4461" marT="44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*expected</a:t>
                      </a:r>
                    </a:p>
                  </a:txBody>
                  <a:tcPr marL="4461" marR="4461" marT="44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461" marR="4461" marT="44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461" marR="4461" marT="44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Common Exemptions </a:t>
            </a:r>
            <a:br>
              <a:rPr lang="en-US" dirty="0" smtClean="0"/>
            </a:br>
            <a:r>
              <a:rPr lang="en-US" sz="1600" dirty="0" smtClean="0"/>
              <a:t>What are the exemptions allowed in the policy?  Please check all that apply.   (N=8)</a:t>
            </a:r>
            <a:endParaRPr lang="en-US" sz="16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0348-7D10-4963-9E38-00A9F21C6E24}" type="datetime1">
              <a:rPr lang="en-US" smtClean="0"/>
              <a:pPr/>
              <a:t>12/19/2012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5" name="Chart 4"/>
          <p:cNvGraphicFramePr/>
          <p:nvPr/>
        </p:nvGraphicFramePr>
        <p:xfrm>
          <a:off x="609600" y="1185862"/>
          <a:ext cx="8153400" cy="5443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Implementation Measures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Describe the implementation process for your Complete Streets Policy.   Please check all that apply.  (N = 11)</a:t>
            </a:r>
            <a:endParaRPr lang="en-US" sz="1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2EBC6-1644-4DC3-AC54-EAA7AB1B12E4}" type="datetime1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7" name="Chart 6"/>
          <p:cNvGraphicFramePr/>
          <p:nvPr/>
        </p:nvGraphicFramePr>
        <p:xfrm>
          <a:off x="381000" y="990600"/>
          <a:ext cx="8381999" cy="5691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Results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0348-7D10-4963-9E38-00A9F21C6E24}" type="datetime1">
              <a:rPr lang="en-US" smtClean="0"/>
              <a:pPr/>
              <a:t>12/19/2012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" y="1371600"/>
            <a:ext cx="678180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Arial" pitchFamily="34" charset="0"/>
              <a:buChar char="•"/>
            </a:pPr>
            <a:r>
              <a:rPr lang="en-US" sz="3200" dirty="0" smtClean="0"/>
              <a:t>4/9 respondents have offered training to staff to help them implement the policy.</a:t>
            </a:r>
          </a:p>
          <a:p>
            <a:pPr marL="514350" indent="-514350">
              <a:buFont typeface="Arial" pitchFamily="34" charset="0"/>
              <a:buChar char="•"/>
            </a:pPr>
            <a:endParaRPr lang="en-US" sz="900" dirty="0" smtClean="0"/>
          </a:p>
          <a:p>
            <a:pPr marL="514350" indent="-514350">
              <a:buFont typeface="Arial" pitchFamily="34" charset="0"/>
              <a:buChar char="•"/>
            </a:pPr>
            <a:r>
              <a:rPr lang="en-US" sz="3200" dirty="0" smtClean="0"/>
              <a:t>9/12 respondents reported little or no opposition to the policy.  </a:t>
            </a:r>
          </a:p>
          <a:p>
            <a:pPr marL="1371600" lvl="2" indent="-514350">
              <a:buFont typeface="Arial" pitchFamily="34" charset="0"/>
              <a:buChar char="•"/>
            </a:pPr>
            <a:r>
              <a:rPr lang="en-US" sz="2400" dirty="0" smtClean="0"/>
              <a:t>Two reported strong opposition</a:t>
            </a:r>
          </a:p>
          <a:p>
            <a:pPr marL="914400" lvl="1" indent="-514350">
              <a:buFont typeface="Arial" pitchFamily="34" charset="0"/>
              <a:buChar char="•"/>
            </a:pPr>
            <a:endParaRPr lang="en-US" sz="900" dirty="0" smtClean="0"/>
          </a:p>
          <a:p>
            <a:pPr marL="514350" indent="-514350">
              <a:buFont typeface="Arial" pitchFamily="34" charset="0"/>
              <a:buChar char="•"/>
            </a:pPr>
            <a:r>
              <a:rPr lang="en-US" sz="3200" dirty="0" smtClean="0"/>
              <a:t>7/8 respondents reported successful or very successful implementation</a:t>
            </a:r>
          </a:p>
          <a:p>
            <a:pPr marL="1371600" lvl="2" indent="-514350">
              <a:buFont typeface="Arial" pitchFamily="34" charset="0"/>
              <a:buChar char="•"/>
            </a:pPr>
            <a:r>
              <a:rPr lang="en-US" sz="2400" dirty="0" smtClean="0"/>
              <a:t>One reported “many difficulties”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1687</TotalTime>
  <Words>512</Words>
  <Application>Microsoft Office PowerPoint</Application>
  <PresentationFormat>On-screen Show (4:3)</PresentationFormat>
  <Paragraphs>205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Implementation of Complete Streets Policies in the Washington Region</vt:lpstr>
      <vt:lpstr>Complete Streets Policy for the National Capital Region</vt:lpstr>
      <vt:lpstr>Complete Streets 2012 Survey Results</vt:lpstr>
      <vt:lpstr>Slide 4</vt:lpstr>
      <vt:lpstr>Common Exemptions  What are the exemptions allowed in the policy?  Please check all that apply.   (N=8)</vt:lpstr>
      <vt:lpstr>Implementation Measures  Describe the implementation process for your Complete Streets Policy.   Please check all that apply.  (N = 11)</vt:lpstr>
      <vt:lpstr>Implementation Results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Complete Streets: Federal, State, &amp; Local Policies</dc:title>
  <dc:creator>mfarrell</dc:creator>
  <cp:lastModifiedBy>mfarrell</cp:lastModifiedBy>
  <cp:revision>165</cp:revision>
  <dcterms:created xsi:type="dcterms:W3CDTF">2011-05-12T19:56:53Z</dcterms:created>
  <dcterms:modified xsi:type="dcterms:W3CDTF">2012-12-19T16:33:05Z</dcterms:modified>
</cp:coreProperties>
</file>