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rawings/drawing2.xml" ContentType="application/vnd.openxmlformats-officedocument.drawingml.chartshape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8.xml" ContentType="application/vnd.openxmlformats-officedocument.drawingml.chart+xml"/>
  <Override PartName="/ppt/commentAuthors.xml" ContentType="application/vnd.openxmlformats-officedocument.presentationml.commentAuthors+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Override PartName="/ppt/notesSlides/notesSlide8.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15"/>
  </p:notesMasterIdLst>
  <p:handoutMasterIdLst>
    <p:handoutMasterId r:id="rId16"/>
  </p:handoutMasterIdLst>
  <p:sldIdLst>
    <p:sldId id="256" r:id="rId2"/>
    <p:sldId id="314" r:id="rId3"/>
    <p:sldId id="364" r:id="rId4"/>
    <p:sldId id="363" r:id="rId5"/>
    <p:sldId id="366" r:id="rId6"/>
    <p:sldId id="367" r:id="rId7"/>
    <p:sldId id="368" r:id="rId8"/>
    <p:sldId id="369" r:id="rId9"/>
    <p:sldId id="373" r:id="rId10"/>
    <p:sldId id="375" r:id="rId11"/>
    <p:sldId id="376" r:id="rId12"/>
    <p:sldId id="371" r:id="rId13"/>
    <p:sldId id="372" r:id="rId14"/>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ich Roisman" initials="RR" lastIdx="6"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9B9ED"/>
    <a:srgbClr val="FFFF99"/>
    <a:srgbClr val="FF5050"/>
    <a:srgbClr val="0066FF"/>
    <a:srgbClr val="FF3300"/>
    <a:srgbClr val="CC99FF"/>
    <a:srgbClr val="FF9900"/>
    <a:srgbClr val="FF3399"/>
    <a:srgbClr val="333399"/>
    <a:srgbClr val="CFCD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86880" autoAdjust="0"/>
  </p:normalViewPr>
  <p:slideViewPr>
    <p:cSldViewPr>
      <p:cViewPr>
        <p:scale>
          <a:sx n="66" d="100"/>
          <a:sy n="66" d="100"/>
        </p:scale>
        <p:origin x="-1962" y="-372"/>
      </p:cViewPr>
      <p:guideLst>
        <p:guide orient="horz" pos="2160"/>
        <p:guide pos="2880"/>
      </p:guideLst>
    </p:cSldViewPr>
  </p:slideViewPr>
  <p:outlineViewPr>
    <p:cViewPr>
      <p:scale>
        <a:sx n="33" d="100"/>
        <a:sy n="33" d="100"/>
      </p:scale>
      <p:origin x="53" y="6466"/>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1" d="100"/>
          <a:sy n="81" d="100"/>
        </p:scale>
        <p:origin x="-3120" y="-84"/>
      </p:cViewPr>
      <p:guideLst>
        <p:guide orient="horz" pos="3024"/>
        <p:guide pos="2303"/>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Workbook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2007_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2007_Workbook3.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Office_Excel_2007_Workbook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2007_Workbook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2007_Workbook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2007_Workbook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Office_Excel_2007_Workbook8.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6"/>
  <c:chart>
    <c:title>
      <c:layout>
        <c:manualLayout>
          <c:xMode val="edge"/>
          <c:yMode val="edge"/>
          <c:x val="0.46168975405852025"/>
          <c:y val="0.91379310344827713"/>
        </c:manualLayout>
      </c:layout>
      <c:txPr>
        <a:bodyPr/>
        <a:lstStyle/>
        <a:p>
          <a:pPr>
            <a:defRPr sz="1600" b="0" baseline="0"/>
          </a:pPr>
          <a:endParaRPr lang="en-US"/>
        </a:p>
      </c:txPr>
    </c:title>
    <c:plotArea>
      <c:layout>
        <c:manualLayout>
          <c:layoutTarget val="inner"/>
          <c:xMode val="edge"/>
          <c:yMode val="edge"/>
          <c:x val="0.13027267424905173"/>
          <c:y val="4.6196342392684768E-2"/>
          <c:w val="0.8527520171089743"/>
          <c:h val="0.77488781644230043"/>
        </c:manualLayout>
      </c:layout>
      <c:lineChart>
        <c:grouping val="standard"/>
        <c:ser>
          <c:idx val="0"/>
          <c:order val="0"/>
          <c:tx>
            <c:strRef>
              <c:f>Sheet1!$B$1</c:f>
              <c:strCache>
                <c:ptCount val="1"/>
                <c:pt idx="0">
                  <c:v>Year</c:v>
                </c:pt>
              </c:strCache>
            </c:strRef>
          </c:tx>
          <c:spPr>
            <a:ln w="63500">
              <a:solidFill>
                <a:srgbClr val="FF0000"/>
              </a:solidFill>
            </a:ln>
          </c:spPr>
          <c:cat>
            <c:numRef>
              <c:f>Sheet1!$A$2:$A$13</c:f>
              <c:numCache>
                <c:formatCode>General</c:formatCode>
                <c:ptCount val="12"/>
                <c:pt idx="0">
                  <c:v>2000</c:v>
                </c:pt>
                <c:pt idx="1">
                  <c:v>2001</c:v>
                </c:pt>
                <c:pt idx="2">
                  <c:v>2002</c:v>
                </c:pt>
                <c:pt idx="3">
                  <c:v>2003</c:v>
                </c:pt>
                <c:pt idx="4">
                  <c:v>2004</c:v>
                </c:pt>
                <c:pt idx="5">
                  <c:v>2005</c:v>
                </c:pt>
                <c:pt idx="6">
                  <c:v>2006</c:v>
                </c:pt>
                <c:pt idx="7">
                  <c:v>2007</c:v>
                </c:pt>
                <c:pt idx="8">
                  <c:v>2008</c:v>
                </c:pt>
                <c:pt idx="9">
                  <c:v>2009</c:v>
                </c:pt>
                <c:pt idx="10">
                  <c:v>2010</c:v>
                </c:pt>
                <c:pt idx="11">
                  <c:v>2011</c:v>
                </c:pt>
              </c:numCache>
            </c:numRef>
          </c:cat>
          <c:val>
            <c:numRef>
              <c:f>Sheet1!$B$2:$B$13</c:f>
              <c:numCache>
                <c:formatCode>0.0</c:formatCode>
                <c:ptCount val="12"/>
                <c:pt idx="0">
                  <c:v>27.612005000000032</c:v>
                </c:pt>
                <c:pt idx="1">
                  <c:v>25.671258000000048</c:v>
                </c:pt>
                <c:pt idx="2">
                  <c:v>24.456883999999999</c:v>
                </c:pt>
                <c:pt idx="3">
                  <c:v>25.330110999999999</c:v>
                </c:pt>
                <c:pt idx="4">
                  <c:v>29.446515999999963</c:v>
                </c:pt>
                <c:pt idx="5">
                  <c:v>32.171364000000004</c:v>
                </c:pt>
                <c:pt idx="6">
                  <c:v>30.974775999999999</c:v>
                </c:pt>
                <c:pt idx="7">
                  <c:v>32.095527000000011</c:v>
                </c:pt>
                <c:pt idx="8">
                  <c:v>31.086881999999999</c:v>
                </c:pt>
                <c:pt idx="9">
                  <c:v>30.810879000000032</c:v>
                </c:pt>
                <c:pt idx="10">
                  <c:v>31.845161999999988</c:v>
                </c:pt>
                <c:pt idx="11">
                  <c:v>32.153788999999996</c:v>
                </c:pt>
              </c:numCache>
            </c:numRef>
          </c:val>
        </c:ser>
        <c:marker val="1"/>
        <c:axId val="61537280"/>
        <c:axId val="67711744"/>
      </c:lineChart>
      <c:catAx>
        <c:axId val="61537280"/>
        <c:scaling>
          <c:orientation val="minMax"/>
        </c:scaling>
        <c:axPos val="b"/>
        <c:numFmt formatCode="General" sourceLinked="1"/>
        <c:majorTickMark val="none"/>
        <c:tickLblPos val="nextTo"/>
        <c:txPr>
          <a:bodyPr/>
          <a:lstStyle/>
          <a:p>
            <a:pPr>
              <a:defRPr sz="1600"/>
            </a:pPr>
            <a:endParaRPr lang="en-US"/>
          </a:p>
        </c:txPr>
        <c:crossAx val="67711744"/>
        <c:crosses val="autoZero"/>
        <c:auto val="1"/>
        <c:lblAlgn val="ctr"/>
        <c:lblOffset val="100"/>
      </c:catAx>
      <c:valAx>
        <c:axId val="67711744"/>
        <c:scaling>
          <c:orientation val="minMax"/>
        </c:scaling>
        <c:axPos val="l"/>
        <c:majorGridlines/>
        <c:title>
          <c:tx>
            <c:rich>
              <a:bodyPr/>
              <a:lstStyle/>
              <a:p>
                <a:pPr>
                  <a:defRPr sz="1600" b="0" i="0" baseline="0"/>
                </a:pPr>
                <a:r>
                  <a:rPr lang="en-US" sz="1600" b="0" i="0" baseline="0" dirty="0" smtClean="0"/>
                  <a:t> </a:t>
                </a:r>
                <a:r>
                  <a:rPr lang="en-US" sz="1600" b="0" i="0" baseline="0" dirty="0" err="1" smtClean="0"/>
                  <a:t>Enplanemetnts</a:t>
                </a:r>
                <a:r>
                  <a:rPr lang="en-US" sz="1600" b="0" i="0" baseline="0" dirty="0" smtClean="0"/>
                  <a:t> (in millions)</a:t>
                </a:r>
                <a:endParaRPr lang="en-US" sz="1600" b="0" i="0" baseline="0" dirty="0"/>
              </a:p>
            </c:rich>
          </c:tx>
          <c:layout>
            <c:manualLayout>
              <c:xMode val="edge"/>
              <c:yMode val="edge"/>
              <c:x val="3.0864197530864274E-3"/>
              <c:y val="0.16022627211921112"/>
            </c:manualLayout>
          </c:layout>
        </c:title>
        <c:numFmt formatCode="0.0" sourceLinked="1"/>
        <c:majorTickMark val="none"/>
        <c:tickLblPos val="nextTo"/>
        <c:txPr>
          <a:bodyPr/>
          <a:lstStyle/>
          <a:p>
            <a:pPr>
              <a:defRPr b="1" i="0" baseline="0"/>
            </a:pPr>
            <a:endParaRPr lang="en-US"/>
          </a:p>
        </c:txPr>
        <c:crossAx val="61537280"/>
        <c:crosses val="autoZero"/>
        <c:crossBetween val="between"/>
      </c:valAx>
    </c:plotArea>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2400"/>
            </a:pPr>
            <a:r>
              <a:rPr lang="en-US" sz="2400" b="0" baseline="0" dirty="0" smtClean="0"/>
              <a:t>Total Annual Enplanements </a:t>
            </a:r>
          </a:p>
          <a:p>
            <a:pPr>
              <a:defRPr sz="2400"/>
            </a:pPr>
            <a:r>
              <a:rPr lang="en-US" sz="2400" b="0" baseline="0" dirty="0" smtClean="0"/>
              <a:t>(in Millions)</a:t>
            </a:r>
            <a:endParaRPr lang="en-US" sz="2400" b="0" baseline="0" dirty="0"/>
          </a:p>
        </c:rich>
      </c:tx>
      <c:layout>
        <c:manualLayout>
          <c:xMode val="edge"/>
          <c:yMode val="edge"/>
          <c:x val="0.25826138112046337"/>
          <c:y val="7.3498991973829503E-2"/>
        </c:manualLayout>
      </c:layout>
    </c:title>
    <c:plotArea>
      <c:layout>
        <c:manualLayout>
          <c:layoutTarget val="inner"/>
          <c:xMode val="edge"/>
          <c:yMode val="edge"/>
          <c:x val="0.25702854330708691"/>
          <c:y val="0.24465384761687398"/>
          <c:w val="0.3737538276465443"/>
          <c:h val="0.65000665677659908"/>
        </c:manualLayout>
      </c:layout>
      <c:pieChart>
        <c:varyColors val="1"/>
        <c:ser>
          <c:idx val="0"/>
          <c:order val="0"/>
          <c:tx>
            <c:strRef>
              <c:f>Sheet1!$B$1</c:f>
              <c:strCache>
                <c:ptCount val="1"/>
                <c:pt idx="0">
                  <c:v>Sales</c:v>
                </c:pt>
              </c:strCache>
            </c:strRef>
          </c:tx>
          <c:spPr>
            <a:ln>
              <a:solidFill>
                <a:schemeClr val="tx1"/>
              </a:solidFill>
            </a:ln>
          </c:spPr>
          <c:dPt>
            <c:idx val="0"/>
            <c:spPr>
              <a:solidFill>
                <a:srgbClr val="FF5050"/>
              </a:solidFill>
              <a:ln>
                <a:solidFill>
                  <a:schemeClr val="tx1"/>
                </a:solidFill>
              </a:ln>
            </c:spPr>
          </c:dPt>
          <c:dPt>
            <c:idx val="1"/>
            <c:spPr>
              <a:solidFill>
                <a:srgbClr val="FFFF99"/>
              </a:solidFill>
              <a:ln>
                <a:solidFill>
                  <a:schemeClr val="tx1"/>
                </a:solidFill>
              </a:ln>
            </c:spPr>
          </c:dPt>
          <c:dPt>
            <c:idx val="2"/>
            <c:spPr>
              <a:solidFill>
                <a:schemeClr val="accent6">
                  <a:lumMod val="40000"/>
                  <a:lumOff val="60000"/>
                </a:schemeClr>
              </a:solidFill>
              <a:ln>
                <a:solidFill>
                  <a:schemeClr val="tx1"/>
                </a:solidFill>
              </a:ln>
            </c:spPr>
          </c:dPt>
          <c:dLbls>
            <c:txPr>
              <a:bodyPr/>
              <a:lstStyle/>
              <a:p>
                <a:pPr>
                  <a:defRPr sz="2800"/>
                </a:pPr>
                <a:endParaRPr lang="en-US"/>
              </a:p>
            </c:txPr>
            <c:showVal val="1"/>
            <c:showPercent val="1"/>
            <c:separator>
</c:separator>
            <c:showLeaderLines val="1"/>
          </c:dLbls>
          <c:cat>
            <c:strRef>
              <c:f>Sheet1!$A$2:$A$4</c:f>
              <c:strCache>
                <c:ptCount val="3"/>
                <c:pt idx="0">
                  <c:v>BWI</c:v>
                </c:pt>
                <c:pt idx="1">
                  <c:v>DCA</c:v>
                </c:pt>
                <c:pt idx="2">
                  <c:v>IAD</c:v>
                </c:pt>
              </c:strCache>
            </c:strRef>
          </c:cat>
          <c:val>
            <c:numRef>
              <c:f>Sheet1!$B$2:$B$4</c:f>
              <c:numCache>
                <c:formatCode>General</c:formatCode>
                <c:ptCount val="3"/>
                <c:pt idx="0">
                  <c:v>11.2</c:v>
                </c:pt>
                <c:pt idx="1">
                  <c:v>9.4</c:v>
                </c:pt>
                <c:pt idx="2">
                  <c:v>11.6</c:v>
                </c:pt>
              </c:numCache>
            </c:numRef>
          </c:val>
        </c:ser>
        <c:dLbls>
          <c:showPercent val="1"/>
        </c:dLbls>
        <c:firstSliceAng val="0"/>
      </c:pieChart>
    </c:plotArea>
    <c:legend>
      <c:legendPos val="r"/>
      <c:layout>
        <c:manualLayout>
          <c:xMode val="edge"/>
          <c:yMode val="edge"/>
          <c:x val="0.84985542432195982"/>
          <c:y val="0.39186389744760203"/>
          <c:w val="0.14181124234470691"/>
          <c:h val="0.27953307467001409"/>
        </c:manualLayout>
      </c:layout>
      <c:txPr>
        <a:bodyPr/>
        <a:lstStyle/>
        <a:p>
          <a:pPr>
            <a:defRPr sz="2800"/>
          </a:pPr>
          <a:endParaRPr lang="en-US"/>
        </a:p>
      </c:txPr>
    </c:legend>
    <c:plotVisOnly val="1"/>
  </c:chart>
  <c:txPr>
    <a:bodyPr/>
    <a:lstStyle/>
    <a:p>
      <a:pPr>
        <a:defRPr sz="1800"/>
      </a:pPr>
      <a:endParaRPr lang="en-US"/>
    </a:p>
  </c:tx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6984796711731817"/>
          <c:y val="0.12791005291005292"/>
          <c:w val="0.77936884068736689"/>
          <c:h val="0.72112881723118183"/>
        </c:manualLayout>
      </c:layout>
      <c:barChart>
        <c:barDir val="col"/>
        <c:grouping val="clustered"/>
        <c:ser>
          <c:idx val="0"/>
          <c:order val="0"/>
          <c:tx>
            <c:strRef>
              <c:f>Sheet1!$B$1</c:f>
              <c:strCache>
                <c:ptCount val="1"/>
                <c:pt idx="0">
                  <c:v>Local</c:v>
                </c:pt>
              </c:strCache>
            </c:strRef>
          </c:tx>
          <c:spPr>
            <a:ln w="25400">
              <a:solidFill>
                <a:schemeClr val="tx1"/>
              </a:solidFill>
            </a:ln>
          </c:spPr>
          <c:dLbls>
            <c:dLbl>
              <c:idx val="0"/>
              <c:layout>
                <c:manualLayout>
                  <c:x val="-6.2893081761006475E-3"/>
                  <c:y val="0"/>
                </c:manualLayout>
              </c:layout>
              <c:showVal val="1"/>
            </c:dLbl>
            <c:showVal val="1"/>
          </c:dLbls>
          <c:cat>
            <c:strRef>
              <c:f>Sheet1!$A$2:$A$3</c:f>
              <c:strCache>
                <c:ptCount val="1"/>
                <c:pt idx="0">
                  <c:v>All Airports</c:v>
                </c:pt>
              </c:strCache>
            </c:strRef>
          </c:cat>
          <c:val>
            <c:numRef>
              <c:f>Sheet1!$B$2:$B$3</c:f>
              <c:numCache>
                <c:formatCode>General</c:formatCode>
                <c:ptCount val="2"/>
                <c:pt idx="0" formatCode="0%">
                  <c:v>0.7600000000000009</c:v>
                </c:pt>
              </c:numCache>
            </c:numRef>
          </c:val>
        </c:ser>
        <c:ser>
          <c:idx val="1"/>
          <c:order val="1"/>
          <c:tx>
            <c:strRef>
              <c:f>Sheet1!$C$1</c:f>
              <c:strCache>
                <c:ptCount val="1"/>
                <c:pt idx="0">
                  <c:v>Connecting</c:v>
                </c:pt>
              </c:strCache>
            </c:strRef>
          </c:tx>
          <c:spPr>
            <a:ln w="25400">
              <a:solidFill>
                <a:srgbClr val="000000"/>
              </a:solidFill>
            </a:ln>
          </c:spPr>
          <c:dLbls>
            <c:showVal val="1"/>
          </c:dLbls>
          <c:cat>
            <c:strRef>
              <c:f>Sheet1!$A$2:$A$3</c:f>
              <c:strCache>
                <c:ptCount val="1"/>
                <c:pt idx="0">
                  <c:v>All Airports</c:v>
                </c:pt>
              </c:strCache>
            </c:strRef>
          </c:cat>
          <c:val>
            <c:numRef>
              <c:f>Sheet1!$C$2:$C$3</c:f>
              <c:numCache>
                <c:formatCode>General</c:formatCode>
                <c:ptCount val="2"/>
                <c:pt idx="0" formatCode="0%">
                  <c:v>0.24000000000000019</c:v>
                </c:pt>
              </c:numCache>
            </c:numRef>
          </c:val>
        </c:ser>
        <c:axId val="68295680"/>
        <c:axId val="68297472"/>
      </c:barChart>
      <c:catAx>
        <c:axId val="68295680"/>
        <c:scaling>
          <c:orientation val="minMax"/>
        </c:scaling>
        <c:axPos val="b"/>
        <c:tickLblPos val="nextTo"/>
        <c:crossAx val="68297472"/>
        <c:crosses val="autoZero"/>
        <c:auto val="1"/>
        <c:lblAlgn val="ctr"/>
        <c:lblOffset val="100"/>
      </c:catAx>
      <c:valAx>
        <c:axId val="68297472"/>
        <c:scaling>
          <c:orientation val="minMax"/>
        </c:scaling>
        <c:axPos val="l"/>
        <c:majorGridlines>
          <c:spPr>
            <a:ln w="3175">
              <a:solidFill>
                <a:schemeClr val="bg1">
                  <a:lumMod val="75000"/>
                </a:schemeClr>
              </a:solidFill>
            </a:ln>
          </c:spPr>
        </c:majorGridlines>
        <c:numFmt formatCode="0%" sourceLinked="1"/>
        <c:tickLblPos val="nextTo"/>
        <c:crossAx val="68295680"/>
        <c:crosses val="autoZero"/>
        <c:crossBetween val="between"/>
      </c:valAx>
    </c:plotArea>
    <c:legend>
      <c:legendPos val="b"/>
      <c:layout>
        <c:manualLayout>
          <c:xMode val="edge"/>
          <c:yMode val="edge"/>
          <c:x val="0.22587158916456188"/>
          <c:y val="0.93145788594607459"/>
          <c:w val="0.64259644431238561"/>
          <c:h val="6.854205724284472E-2"/>
        </c:manualLayout>
      </c:layout>
    </c:legend>
    <c:plotVisOnly val="1"/>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22888996186797428"/>
          <c:y val="5.3835978835978834E-2"/>
          <c:w val="0.72708488089932155"/>
          <c:h val="0.60148814731491851"/>
        </c:manualLayout>
      </c:layout>
      <c:barChart>
        <c:barDir val="col"/>
        <c:grouping val="clustered"/>
        <c:ser>
          <c:idx val="0"/>
          <c:order val="0"/>
          <c:tx>
            <c:strRef>
              <c:f>Sheet1!$B$1</c:f>
              <c:strCache>
                <c:ptCount val="1"/>
                <c:pt idx="0">
                  <c:v>Series 1</c:v>
                </c:pt>
              </c:strCache>
            </c:strRef>
          </c:tx>
          <c:dLbls>
            <c:txPr>
              <a:bodyPr/>
              <a:lstStyle/>
              <a:p>
                <a:pPr>
                  <a:defRPr sz="1500" baseline="0"/>
                </a:pPr>
                <a:endParaRPr lang="en-US"/>
              </a:p>
            </c:txPr>
            <c:showVal val="1"/>
          </c:dLbls>
          <c:cat>
            <c:strRef>
              <c:f>Sheet1!$A$2:$A$5</c:f>
              <c:strCache>
                <c:ptCount val="4"/>
                <c:pt idx="0">
                  <c:v>Private Residence</c:v>
                </c:pt>
                <c:pt idx="1">
                  <c:v>Hotel/Motel</c:v>
                </c:pt>
                <c:pt idx="2">
                  <c:v>Place of Business</c:v>
                </c:pt>
                <c:pt idx="3">
                  <c:v>Other</c:v>
                </c:pt>
              </c:strCache>
            </c:strRef>
          </c:cat>
          <c:val>
            <c:numRef>
              <c:f>Sheet1!$B$2:$B$5</c:f>
              <c:numCache>
                <c:formatCode>0%</c:formatCode>
                <c:ptCount val="4"/>
                <c:pt idx="0">
                  <c:v>0.60000000000000064</c:v>
                </c:pt>
                <c:pt idx="1">
                  <c:v>0.27</c:v>
                </c:pt>
                <c:pt idx="2">
                  <c:v>0.1</c:v>
                </c:pt>
                <c:pt idx="3">
                  <c:v>2.0000000000000011E-2</c:v>
                </c:pt>
              </c:numCache>
            </c:numRef>
          </c:val>
        </c:ser>
        <c:axId val="69841664"/>
        <c:axId val="69843200"/>
      </c:barChart>
      <c:catAx>
        <c:axId val="69841664"/>
        <c:scaling>
          <c:orientation val="minMax"/>
        </c:scaling>
        <c:axPos val="b"/>
        <c:tickLblPos val="nextTo"/>
        <c:txPr>
          <a:bodyPr rot="5400000" vert="horz"/>
          <a:lstStyle/>
          <a:p>
            <a:pPr>
              <a:defRPr/>
            </a:pPr>
            <a:endParaRPr lang="en-US"/>
          </a:p>
        </c:txPr>
        <c:crossAx val="69843200"/>
        <c:crosses val="autoZero"/>
        <c:auto val="1"/>
        <c:lblAlgn val="ctr"/>
        <c:lblOffset val="100"/>
      </c:catAx>
      <c:valAx>
        <c:axId val="69843200"/>
        <c:scaling>
          <c:orientation val="minMax"/>
        </c:scaling>
        <c:axPos val="l"/>
        <c:majorGridlines/>
        <c:numFmt formatCode="0%" sourceLinked="1"/>
        <c:tickLblPos val="nextTo"/>
        <c:crossAx val="69841664"/>
        <c:crosses val="autoZero"/>
        <c:crossBetween val="between"/>
      </c:valAx>
    </c:plotArea>
    <c:plotVisOnly val="1"/>
  </c:chart>
  <c:txPr>
    <a:bodyPr/>
    <a:lstStyle/>
    <a:p>
      <a:pPr>
        <a:defRPr sz="1800"/>
      </a:pPr>
      <a:endParaRPr lang="en-US"/>
    </a:p>
  </c:txPr>
  <c:externalData r:id="rId1"/>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6984796711731812"/>
          <c:y val="4.8544973544973551E-2"/>
          <c:w val="0.78298222156192643"/>
          <c:h val="0.64142669666291763"/>
        </c:manualLayout>
      </c:layout>
      <c:barChart>
        <c:barDir val="col"/>
        <c:grouping val="clustered"/>
        <c:ser>
          <c:idx val="0"/>
          <c:order val="0"/>
          <c:tx>
            <c:strRef>
              <c:f>Sheet1!$B$1</c:f>
              <c:strCache>
                <c:ptCount val="1"/>
                <c:pt idx="0">
                  <c:v>Series 1</c:v>
                </c:pt>
              </c:strCache>
            </c:strRef>
          </c:tx>
          <c:dLbls>
            <c:txPr>
              <a:bodyPr/>
              <a:lstStyle/>
              <a:p>
                <a:pPr>
                  <a:defRPr sz="1500" baseline="0"/>
                </a:pPr>
                <a:endParaRPr lang="en-US"/>
              </a:p>
            </c:txPr>
            <c:showVal val="1"/>
          </c:dLbls>
          <c:cat>
            <c:strRef>
              <c:f>Sheet1!$A$2:$A$7</c:f>
              <c:strCache>
                <c:ptCount val="6"/>
                <c:pt idx="0">
                  <c:v>Private Car</c:v>
                </c:pt>
                <c:pt idx="1">
                  <c:v>Rental Car</c:v>
                </c:pt>
                <c:pt idx="2">
                  <c:v>Taxi</c:v>
                </c:pt>
                <c:pt idx="3">
                  <c:v>Rail Service</c:v>
                </c:pt>
                <c:pt idx="4">
                  <c:v>Airport Bus/Van</c:v>
                </c:pt>
                <c:pt idx="5">
                  <c:v>Hotel Bus</c:v>
                </c:pt>
              </c:strCache>
            </c:strRef>
          </c:cat>
          <c:val>
            <c:numRef>
              <c:f>Sheet1!$B$2:$B$7</c:f>
              <c:numCache>
                <c:formatCode>0%</c:formatCode>
                <c:ptCount val="6"/>
                <c:pt idx="0">
                  <c:v>0.51</c:v>
                </c:pt>
                <c:pt idx="1">
                  <c:v>0.12000000000000002</c:v>
                </c:pt>
                <c:pt idx="2">
                  <c:v>0.18000000000000022</c:v>
                </c:pt>
                <c:pt idx="3">
                  <c:v>7.0000000000000021E-2</c:v>
                </c:pt>
                <c:pt idx="4">
                  <c:v>7.0000000000000021E-2</c:v>
                </c:pt>
                <c:pt idx="5">
                  <c:v>4.0000000000000022E-2</c:v>
                </c:pt>
              </c:numCache>
            </c:numRef>
          </c:val>
        </c:ser>
        <c:axId val="69975040"/>
        <c:axId val="71801472"/>
      </c:barChart>
      <c:catAx>
        <c:axId val="69975040"/>
        <c:scaling>
          <c:orientation val="minMax"/>
        </c:scaling>
        <c:axPos val="b"/>
        <c:tickLblPos val="nextTo"/>
        <c:txPr>
          <a:bodyPr rot="5400000" vert="horz"/>
          <a:lstStyle/>
          <a:p>
            <a:pPr>
              <a:defRPr sz="1400"/>
            </a:pPr>
            <a:endParaRPr lang="en-US"/>
          </a:p>
        </c:txPr>
        <c:crossAx val="71801472"/>
        <c:crosses val="autoZero"/>
        <c:auto val="1"/>
        <c:lblAlgn val="ctr"/>
        <c:lblOffset val="100"/>
      </c:catAx>
      <c:valAx>
        <c:axId val="71801472"/>
        <c:scaling>
          <c:orientation val="minMax"/>
        </c:scaling>
        <c:axPos val="l"/>
        <c:majorGridlines/>
        <c:numFmt formatCode="0%" sourceLinked="1"/>
        <c:tickLblPos val="nextTo"/>
        <c:crossAx val="69975040"/>
        <c:crosses val="autoZero"/>
        <c:crossBetween val="between"/>
      </c:valAx>
    </c:plotArea>
    <c:plotVisOnly val="1"/>
  </c:chart>
  <c:txPr>
    <a:bodyPr/>
    <a:lstStyle/>
    <a:p>
      <a:pPr>
        <a:defRPr sz="1800"/>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0"/>
          <c:order val="0"/>
          <c:tx>
            <c:strRef>
              <c:f>Sheet1!$B$1</c:f>
              <c:strCache>
                <c:ptCount val="1"/>
                <c:pt idx="0">
                  <c:v>Trip Purpse in 2011</c:v>
                </c:pt>
              </c:strCache>
            </c:strRef>
          </c:tx>
          <c:dLbls>
            <c:txPr>
              <a:bodyPr/>
              <a:lstStyle/>
              <a:p>
                <a:pPr>
                  <a:defRPr sz="1500" baseline="0"/>
                </a:pPr>
                <a:endParaRPr lang="en-US"/>
              </a:p>
            </c:txPr>
            <c:showVal val="1"/>
          </c:dLbls>
          <c:cat>
            <c:strRef>
              <c:f>Sheet1!$A$2:$A$6</c:f>
              <c:strCache>
                <c:ptCount val="5"/>
                <c:pt idx="0">
                  <c:v>Business</c:v>
                </c:pt>
                <c:pt idx="1">
                  <c:v>Personal/Family</c:v>
                </c:pt>
                <c:pt idx="2">
                  <c:v>Vacation</c:v>
                </c:pt>
                <c:pt idx="3">
                  <c:v>Student</c:v>
                </c:pt>
                <c:pt idx="4">
                  <c:v>Other</c:v>
                </c:pt>
              </c:strCache>
            </c:strRef>
          </c:cat>
          <c:val>
            <c:numRef>
              <c:f>Sheet1!$B$2:$B$6</c:f>
              <c:numCache>
                <c:formatCode>0%</c:formatCode>
                <c:ptCount val="5"/>
                <c:pt idx="0">
                  <c:v>0.44</c:v>
                </c:pt>
                <c:pt idx="1">
                  <c:v>0.28000000000000008</c:v>
                </c:pt>
                <c:pt idx="2">
                  <c:v>0.21000000000000021</c:v>
                </c:pt>
                <c:pt idx="3">
                  <c:v>3.0000000000000002E-2</c:v>
                </c:pt>
                <c:pt idx="4">
                  <c:v>0.05</c:v>
                </c:pt>
              </c:numCache>
            </c:numRef>
          </c:val>
        </c:ser>
        <c:axId val="73948160"/>
        <c:axId val="73958144"/>
      </c:barChart>
      <c:catAx>
        <c:axId val="73948160"/>
        <c:scaling>
          <c:orientation val="minMax"/>
        </c:scaling>
        <c:axPos val="b"/>
        <c:tickLblPos val="nextTo"/>
        <c:txPr>
          <a:bodyPr rot="5400000" vert="horz"/>
          <a:lstStyle/>
          <a:p>
            <a:pPr>
              <a:defRPr sz="1600"/>
            </a:pPr>
            <a:endParaRPr lang="en-US"/>
          </a:p>
        </c:txPr>
        <c:crossAx val="73958144"/>
        <c:crosses val="autoZero"/>
        <c:auto val="1"/>
        <c:lblAlgn val="ctr"/>
        <c:lblOffset val="100"/>
      </c:catAx>
      <c:valAx>
        <c:axId val="73958144"/>
        <c:scaling>
          <c:orientation val="minMax"/>
        </c:scaling>
        <c:axPos val="l"/>
        <c:majorGridlines/>
        <c:numFmt formatCode="0%" sourceLinked="1"/>
        <c:tickLblPos val="nextTo"/>
        <c:crossAx val="73948160"/>
        <c:crosses val="autoZero"/>
        <c:crossBetween val="between"/>
      </c:valAx>
    </c:plotArea>
    <c:plotVisOnly val="1"/>
  </c:chart>
  <c:txPr>
    <a:bodyPr/>
    <a:lstStyle/>
    <a:p>
      <a:pPr>
        <a:defRPr sz="1800"/>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title>
      <c:layout>
        <c:manualLayout>
          <c:xMode val="edge"/>
          <c:yMode val="edge"/>
          <c:x val="0.33825459317585393"/>
          <c:y val="2.1276595744680847E-2"/>
        </c:manualLayout>
      </c:layout>
    </c:title>
    <c:plotArea>
      <c:layout>
        <c:manualLayout>
          <c:layoutTarget val="inner"/>
          <c:xMode val="edge"/>
          <c:yMode val="edge"/>
          <c:x val="0.20872876739464172"/>
          <c:y val="0.29909672195230974"/>
          <c:w val="0.45328455405338475"/>
          <c:h val="0.51115066733679571"/>
        </c:manualLayout>
      </c:layout>
      <c:pieChart>
        <c:varyColors val="1"/>
        <c:ser>
          <c:idx val="0"/>
          <c:order val="0"/>
          <c:tx>
            <c:strRef>
              <c:f>Sheet1!$B$1</c:f>
              <c:strCache>
                <c:ptCount val="1"/>
                <c:pt idx="0">
                  <c:v>2011</c:v>
                </c:pt>
              </c:strCache>
            </c:strRef>
          </c:tx>
          <c:spPr>
            <a:noFill/>
            <a:ln>
              <a:solidFill>
                <a:schemeClr val="tx1"/>
              </a:solidFill>
            </a:ln>
          </c:spPr>
          <c:dPt>
            <c:idx val="0"/>
            <c:spPr>
              <a:solidFill>
                <a:srgbClr val="FF5050"/>
              </a:solidFill>
              <a:ln>
                <a:solidFill>
                  <a:schemeClr val="tx1"/>
                </a:solidFill>
              </a:ln>
            </c:spPr>
          </c:dPt>
          <c:dPt>
            <c:idx val="1"/>
            <c:spPr>
              <a:solidFill>
                <a:srgbClr val="FFFF99"/>
              </a:solidFill>
              <a:ln>
                <a:solidFill>
                  <a:schemeClr val="tx1"/>
                </a:solidFill>
              </a:ln>
            </c:spPr>
          </c:dPt>
          <c:dPt>
            <c:idx val="2"/>
            <c:spPr>
              <a:solidFill>
                <a:srgbClr val="B9B9ED"/>
              </a:solidFill>
              <a:ln>
                <a:solidFill>
                  <a:schemeClr val="tx1"/>
                </a:solidFill>
              </a:ln>
            </c:spPr>
          </c:dPt>
          <c:dLbls>
            <c:dLbl>
              <c:idx val="0"/>
              <c:layout/>
              <c:showVal val="1"/>
            </c:dLbl>
            <c:dLbl>
              <c:idx val="1"/>
              <c:layout/>
              <c:showVal val="1"/>
            </c:dLbl>
            <c:dLbl>
              <c:idx val="2"/>
              <c:layout/>
              <c:showVal val="1"/>
            </c:dLbl>
            <c:delete val="1"/>
          </c:dLbls>
          <c:cat>
            <c:strRef>
              <c:f>Sheet1!$A$2:$A$4</c:f>
              <c:strCache>
                <c:ptCount val="3"/>
                <c:pt idx="0">
                  <c:v>BWI</c:v>
                </c:pt>
                <c:pt idx="1">
                  <c:v>DCA</c:v>
                </c:pt>
                <c:pt idx="2">
                  <c:v>IAD</c:v>
                </c:pt>
              </c:strCache>
            </c:strRef>
          </c:cat>
          <c:val>
            <c:numRef>
              <c:f>Sheet1!$B$2:$B$4</c:f>
              <c:numCache>
                <c:formatCode>General</c:formatCode>
                <c:ptCount val="3"/>
                <c:pt idx="0">
                  <c:v>11.2</c:v>
                </c:pt>
                <c:pt idx="1">
                  <c:v>9.4</c:v>
                </c:pt>
                <c:pt idx="2">
                  <c:v>11.6</c:v>
                </c:pt>
              </c:numCache>
            </c:numRef>
          </c:val>
        </c:ser>
        <c:firstSliceAng val="0"/>
      </c:pieChart>
    </c:plotArea>
    <c:legend>
      <c:legendPos val="r"/>
      <c:layout>
        <c:manualLayout>
          <c:xMode val="edge"/>
          <c:yMode val="edge"/>
          <c:x val="0.71979844500569601"/>
          <c:y val="0.42217791924945652"/>
          <c:w val="0.19529589461694646"/>
          <c:h val="0.27562657061484436"/>
        </c:manualLayout>
      </c:layout>
    </c:legend>
    <c:plotVisOnly val="1"/>
  </c:chart>
  <c:txPr>
    <a:bodyPr/>
    <a:lstStyle/>
    <a:p>
      <a:pPr>
        <a:defRPr sz="1800"/>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smtClean="0"/>
              <a:t>2040</a:t>
            </a:r>
            <a:endParaRPr lang="en-US" dirty="0"/>
          </a:p>
        </c:rich>
      </c:tx>
      <c:layout>
        <c:manualLayout>
          <c:xMode val="edge"/>
          <c:yMode val="edge"/>
          <c:x val="0.36002976190476293"/>
          <c:y val="2.1276595744680847E-2"/>
        </c:manualLayout>
      </c:layout>
    </c:title>
    <c:plotArea>
      <c:layout>
        <c:manualLayout>
          <c:layoutTarget val="inner"/>
          <c:xMode val="edge"/>
          <c:yMode val="edge"/>
          <c:x val="0.11684406636670415"/>
          <c:y val="0.12888395599486235"/>
          <c:w val="0.66709669103862101"/>
          <c:h val="0.79483861059920791"/>
        </c:manualLayout>
      </c:layout>
      <c:pieChart>
        <c:varyColors val="1"/>
        <c:ser>
          <c:idx val="0"/>
          <c:order val="0"/>
          <c:tx>
            <c:strRef>
              <c:f>Sheet1!$B$1</c:f>
              <c:strCache>
                <c:ptCount val="1"/>
                <c:pt idx="0">
                  <c:v>2011</c:v>
                </c:pt>
              </c:strCache>
            </c:strRef>
          </c:tx>
          <c:spPr>
            <a:ln>
              <a:solidFill>
                <a:srgbClr val="000000"/>
              </a:solidFill>
            </a:ln>
          </c:spPr>
          <c:dPt>
            <c:idx val="0"/>
            <c:spPr>
              <a:solidFill>
                <a:srgbClr val="FF5050"/>
              </a:solidFill>
              <a:ln>
                <a:solidFill>
                  <a:srgbClr val="000000"/>
                </a:solidFill>
              </a:ln>
            </c:spPr>
          </c:dPt>
          <c:dPt>
            <c:idx val="1"/>
            <c:spPr>
              <a:solidFill>
                <a:srgbClr val="FFFF99"/>
              </a:solidFill>
              <a:ln>
                <a:solidFill>
                  <a:srgbClr val="000000"/>
                </a:solidFill>
              </a:ln>
            </c:spPr>
          </c:dPt>
          <c:dPt>
            <c:idx val="2"/>
            <c:spPr>
              <a:solidFill>
                <a:srgbClr val="B9B9ED"/>
              </a:solidFill>
              <a:ln>
                <a:solidFill>
                  <a:srgbClr val="000000"/>
                </a:solidFill>
              </a:ln>
            </c:spPr>
          </c:dPt>
          <c:dLbls>
            <c:dLbl>
              <c:idx val="0"/>
              <c:layout>
                <c:manualLayout>
                  <c:x val="-0.19930867132174515"/>
                  <c:y val="9.1617803093762384E-2"/>
                </c:manualLayout>
              </c:layout>
              <c:showVal val="1"/>
            </c:dLbl>
            <c:showVal val="1"/>
            <c:showLeaderLines val="1"/>
          </c:dLbls>
          <c:cat>
            <c:strRef>
              <c:f>Sheet1!$A$2:$A$4</c:f>
              <c:strCache>
                <c:ptCount val="3"/>
                <c:pt idx="0">
                  <c:v>BWI</c:v>
                </c:pt>
                <c:pt idx="1">
                  <c:v>DCA</c:v>
                </c:pt>
                <c:pt idx="2">
                  <c:v>IAD</c:v>
                </c:pt>
              </c:strCache>
            </c:strRef>
          </c:cat>
          <c:val>
            <c:numRef>
              <c:f>Sheet1!$B$2:$B$4</c:f>
              <c:numCache>
                <c:formatCode>General</c:formatCode>
                <c:ptCount val="3"/>
                <c:pt idx="0">
                  <c:v>23.4</c:v>
                </c:pt>
                <c:pt idx="1">
                  <c:v>12.5</c:v>
                </c:pt>
                <c:pt idx="2">
                  <c:v>33.1</c:v>
                </c:pt>
              </c:numCache>
            </c:numRef>
          </c:val>
        </c:ser>
        <c:firstSliceAng val="0"/>
      </c:pieChart>
    </c:plotArea>
    <c:legend>
      <c:legendPos val="r"/>
      <c:layout>
        <c:manualLayout>
          <c:xMode val="edge"/>
          <c:yMode val="edge"/>
          <c:x val="0.80172783089613864"/>
          <c:y val="0.42572401854023567"/>
          <c:w val="0.17743883577052902"/>
          <c:h val="0.27562657061484441"/>
        </c:manualLayout>
      </c:layout>
    </c:legend>
    <c:plotVisOnly val="1"/>
  </c:chart>
  <c:txPr>
    <a:bodyPr/>
    <a:lstStyle/>
    <a:p>
      <a:pPr>
        <a:defRPr sz="1800"/>
      </a:pPr>
      <a:endParaRPr lang="en-US"/>
    </a:p>
  </c:txPr>
  <c:externalData r:id="rId1"/>
</c:chartSpace>
</file>

<file path=ppt/drawings/drawing1.xml><?xml version="1.0" encoding="utf-8"?>
<c:userShapes xmlns:c="http://schemas.openxmlformats.org/drawingml/2006/chart">
  <cdr:relSizeAnchor xmlns:cdr="http://schemas.openxmlformats.org/drawingml/2006/chartDrawing">
    <cdr:from>
      <cdr:x>0.27586</cdr:x>
      <cdr:y>0.88406</cdr:y>
    </cdr:from>
    <cdr:to>
      <cdr:x>0.72414</cdr:x>
      <cdr:y>1</cdr:y>
    </cdr:to>
    <cdr:sp macro="" textlink="">
      <cdr:nvSpPr>
        <cdr:cNvPr id="2" name="TextBox 1"/>
        <cdr:cNvSpPr txBox="1"/>
      </cdr:nvSpPr>
      <cdr:spPr>
        <a:xfrm xmlns:a="http://schemas.openxmlformats.org/drawingml/2006/main">
          <a:off x="1219200" y="4876800"/>
          <a:ext cx="1981200" cy="609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0.275</cdr:x>
      <cdr:y>0.91304</cdr:y>
    </cdr:from>
    <cdr:to>
      <cdr:x>0.61983</cdr:x>
      <cdr:y>0.97101</cdr:y>
    </cdr:to>
    <cdr:sp macro="" textlink="">
      <cdr:nvSpPr>
        <cdr:cNvPr id="3" name="TextBox 2"/>
        <cdr:cNvSpPr txBox="1"/>
      </cdr:nvSpPr>
      <cdr:spPr>
        <a:xfrm xmlns:a="http://schemas.openxmlformats.org/drawingml/2006/main">
          <a:off x="2514600" y="4800600"/>
          <a:ext cx="3153125" cy="30479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800" dirty="0" smtClean="0"/>
            <a:t>32.2 Million</a:t>
          </a:r>
          <a:endParaRPr lang="en-US" sz="1800" dirty="0"/>
        </a:p>
      </cdr:txBody>
    </cdr:sp>
  </cdr:relSizeAnchor>
</c:userShapes>
</file>

<file path=ppt/drawings/drawing2.xml><?xml version="1.0" encoding="utf-8"?>
<c:userShapes xmlns:c="http://schemas.openxmlformats.org/drawingml/2006/chart">
  <cdr:relSizeAnchor xmlns:cdr="http://schemas.openxmlformats.org/drawingml/2006/chartDrawing">
    <cdr:from>
      <cdr:x>0.45283</cdr:x>
      <cdr:y>0.04762</cdr:y>
    </cdr:from>
    <cdr:to>
      <cdr:x>1</cdr:x>
      <cdr:y>0.14286</cdr:y>
    </cdr:to>
    <cdr:sp macro="" textlink="">
      <cdr:nvSpPr>
        <cdr:cNvPr id="2" name="TextBox 1"/>
        <cdr:cNvSpPr txBox="1"/>
      </cdr:nvSpPr>
      <cdr:spPr>
        <a:xfrm xmlns:a="http://schemas.openxmlformats.org/drawingml/2006/main">
          <a:off x="1828800" y="228600"/>
          <a:ext cx="2209800" cy="457200"/>
        </a:xfrm>
        <a:prstGeom xmlns:a="http://schemas.openxmlformats.org/drawingml/2006/main" prst="rect">
          <a:avLst/>
        </a:prstGeom>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r>
            <a:rPr lang="en-US" sz="1100" dirty="0" smtClean="0"/>
            <a:t>24.5 </a:t>
          </a:r>
          <a:r>
            <a:rPr lang="en-US" dirty="0" smtClean="0"/>
            <a:t>mi</a:t>
          </a:r>
          <a:r>
            <a:rPr lang="en-US" sz="1100" dirty="0" smtClean="0"/>
            <a:t>llion Annual Locally Originating Air Passenger Trips</a:t>
          </a:r>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9" y="0"/>
            <a:ext cx="3170764" cy="480388"/>
          </a:xfrm>
          <a:prstGeom prst="rect">
            <a:avLst/>
          </a:prstGeom>
        </p:spPr>
        <p:txBody>
          <a:bodyPr vert="horz" lIns="94765" tIns="47382" rIns="94765" bIns="47382" rtlCol="0"/>
          <a:lstStyle>
            <a:lvl1pPr algn="l">
              <a:defRPr sz="1200"/>
            </a:lvl1pPr>
          </a:lstStyle>
          <a:p>
            <a:endParaRPr lang="en-US"/>
          </a:p>
        </p:txBody>
      </p:sp>
      <p:sp>
        <p:nvSpPr>
          <p:cNvPr id="3" name="Date Placeholder 2"/>
          <p:cNvSpPr>
            <a:spLocks noGrp="1"/>
          </p:cNvSpPr>
          <p:nvPr>
            <p:ph type="dt" sz="quarter" idx="1"/>
          </p:nvPr>
        </p:nvSpPr>
        <p:spPr>
          <a:xfrm>
            <a:off x="4142754" y="0"/>
            <a:ext cx="3170763" cy="480388"/>
          </a:xfrm>
          <a:prstGeom prst="rect">
            <a:avLst/>
          </a:prstGeom>
        </p:spPr>
        <p:txBody>
          <a:bodyPr vert="horz" lIns="94765" tIns="47382" rIns="94765" bIns="47382" rtlCol="0"/>
          <a:lstStyle>
            <a:lvl1pPr algn="r">
              <a:defRPr sz="1200"/>
            </a:lvl1pPr>
          </a:lstStyle>
          <a:p>
            <a:fld id="{68E938B0-4476-4045-9526-850860BB58EB}" type="datetimeFigureOut">
              <a:rPr lang="en-US" smtClean="0"/>
              <a:pPr/>
              <a:t>12/17/2012</a:t>
            </a:fld>
            <a:endParaRPr lang="en-US"/>
          </a:p>
        </p:txBody>
      </p:sp>
      <p:sp>
        <p:nvSpPr>
          <p:cNvPr id="4" name="Footer Placeholder 3"/>
          <p:cNvSpPr>
            <a:spLocks noGrp="1"/>
          </p:cNvSpPr>
          <p:nvPr>
            <p:ph type="ftr" sz="quarter" idx="2"/>
          </p:nvPr>
        </p:nvSpPr>
        <p:spPr>
          <a:xfrm>
            <a:off x="9" y="9119173"/>
            <a:ext cx="3170764" cy="480388"/>
          </a:xfrm>
          <a:prstGeom prst="rect">
            <a:avLst/>
          </a:prstGeom>
        </p:spPr>
        <p:txBody>
          <a:bodyPr vert="horz" lIns="94765" tIns="47382" rIns="94765" bIns="47382" rtlCol="0" anchor="b"/>
          <a:lstStyle>
            <a:lvl1pPr algn="l">
              <a:defRPr sz="1200"/>
            </a:lvl1pPr>
          </a:lstStyle>
          <a:p>
            <a:endParaRPr lang="en-US"/>
          </a:p>
        </p:txBody>
      </p:sp>
      <p:sp>
        <p:nvSpPr>
          <p:cNvPr id="5" name="Slide Number Placeholder 4"/>
          <p:cNvSpPr>
            <a:spLocks noGrp="1"/>
          </p:cNvSpPr>
          <p:nvPr>
            <p:ph type="sldNum" sz="quarter" idx="3"/>
          </p:nvPr>
        </p:nvSpPr>
        <p:spPr>
          <a:xfrm>
            <a:off x="4142754" y="9119173"/>
            <a:ext cx="3170763" cy="480388"/>
          </a:xfrm>
          <a:prstGeom prst="rect">
            <a:avLst/>
          </a:prstGeom>
        </p:spPr>
        <p:txBody>
          <a:bodyPr vert="horz" lIns="94765" tIns="47382" rIns="94765" bIns="47382" rtlCol="0" anchor="b"/>
          <a:lstStyle>
            <a:lvl1pPr algn="r">
              <a:defRPr sz="1200"/>
            </a:lvl1pPr>
          </a:lstStyle>
          <a:p>
            <a:fld id="{2CA17D42-02C6-4B25-B26C-1AC80CCCF545}"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9" y="0"/>
            <a:ext cx="3170583" cy="480388"/>
          </a:xfrm>
          <a:prstGeom prst="rect">
            <a:avLst/>
          </a:prstGeom>
          <a:noFill/>
          <a:ln w="9525">
            <a:noFill/>
            <a:miter lim="800000"/>
            <a:headEnd/>
            <a:tailEnd/>
          </a:ln>
          <a:effectLst/>
        </p:spPr>
        <p:txBody>
          <a:bodyPr vert="horz" wrap="square" lIns="94751" tIns="47373" rIns="94751" bIns="47373" numCol="1" anchor="t" anchorCtr="0" compatLnSpc="1">
            <a:prstTxWarp prst="textNoShape">
              <a:avLst/>
            </a:prstTxWarp>
          </a:bodyPr>
          <a:lstStyle>
            <a:lvl1pPr defTabSz="945994">
              <a:defRPr sz="1200"/>
            </a:lvl1pPr>
          </a:lstStyle>
          <a:p>
            <a:endParaRPr lang="en-US"/>
          </a:p>
        </p:txBody>
      </p:sp>
      <p:sp>
        <p:nvSpPr>
          <p:cNvPr id="10243" name="Rectangle 3"/>
          <p:cNvSpPr>
            <a:spLocks noGrp="1" noChangeArrowheads="1"/>
          </p:cNvSpPr>
          <p:nvPr>
            <p:ph type="dt" idx="1"/>
          </p:nvPr>
        </p:nvSpPr>
        <p:spPr bwMode="auto">
          <a:xfrm>
            <a:off x="4142970" y="0"/>
            <a:ext cx="3170583" cy="480388"/>
          </a:xfrm>
          <a:prstGeom prst="rect">
            <a:avLst/>
          </a:prstGeom>
          <a:noFill/>
          <a:ln w="9525">
            <a:noFill/>
            <a:miter lim="800000"/>
            <a:headEnd/>
            <a:tailEnd/>
          </a:ln>
          <a:effectLst/>
        </p:spPr>
        <p:txBody>
          <a:bodyPr vert="horz" wrap="square" lIns="94751" tIns="47373" rIns="94751" bIns="47373" numCol="1" anchor="t" anchorCtr="0" compatLnSpc="1">
            <a:prstTxWarp prst="textNoShape">
              <a:avLst/>
            </a:prstTxWarp>
          </a:bodyPr>
          <a:lstStyle>
            <a:lvl1pPr algn="r" defTabSz="945994">
              <a:defRPr sz="1200"/>
            </a:lvl1pPr>
          </a:lstStyle>
          <a:p>
            <a:endParaRPr lang="en-US"/>
          </a:p>
        </p:txBody>
      </p:sp>
      <p:sp>
        <p:nvSpPr>
          <p:cNvPr id="10244" name="Rectangle 4"/>
          <p:cNvSpPr>
            <a:spLocks noGrp="1" noRot="1" noChangeAspect="1" noChangeArrowheads="1" noTextEdit="1"/>
          </p:cNvSpPr>
          <p:nvPr>
            <p:ph type="sldImg" idx="2"/>
          </p:nvPr>
        </p:nvSpPr>
        <p:spPr bwMode="auto">
          <a:xfrm>
            <a:off x="1257300" y="719138"/>
            <a:ext cx="4800600" cy="3600450"/>
          </a:xfrm>
          <a:prstGeom prst="rect">
            <a:avLst/>
          </a:prstGeom>
          <a:noFill/>
          <a:ln w="9525">
            <a:solidFill>
              <a:srgbClr val="000000"/>
            </a:solidFill>
            <a:miter lim="800000"/>
            <a:headEnd/>
            <a:tailEnd/>
          </a:ln>
          <a:effectLst/>
        </p:spPr>
      </p:sp>
      <p:sp>
        <p:nvSpPr>
          <p:cNvPr id="10245" name="Rectangle 5"/>
          <p:cNvSpPr>
            <a:spLocks noGrp="1" noChangeArrowheads="1"/>
          </p:cNvSpPr>
          <p:nvPr>
            <p:ph type="body" sz="quarter" idx="3"/>
          </p:nvPr>
        </p:nvSpPr>
        <p:spPr bwMode="auto">
          <a:xfrm>
            <a:off x="732189" y="4561238"/>
            <a:ext cx="5850835" cy="4320213"/>
          </a:xfrm>
          <a:prstGeom prst="rect">
            <a:avLst/>
          </a:prstGeom>
          <a:noFill/>
          <a:ln w="9525">
            <a:noFill/>
            <a:miter lim="800000"/>
            <a:headEnd/>
            <a:tailEnd/>
          </a:ln>
          <a:effectLst/>
        </p:spPr>
        <p:txBody>
          <a:bodyPr vert="horz" wrap="square" lIns="94751" tIns="47373" rIns="94751" bIns="4737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46" name="Rectangle 6"/>
          <p:cNvSpPr>
            <a:spLocks noGrp="1" noChangeArrowheads="1"/>
          </p:cNvSpPr>
          <p:nvPr>
            <p:ph type="ftr" sz="quarter" idx="4"/>
          </p:nvPr>
        </p:nvSpPr>
        <p:spPr bwMode="auto">
          <a:xfrm>
            <a:off x="9" y="9119173"/>
            <a:ext cx="3170583" cy="480388"/>
          </a:xfrm>
          <a:prstGeom prst="rect">
            <a:avLst/>
          </a:prstGeom>
          <a:noFill/>
          <a:ln w="9525">
            <a:noFill/>
            <a:miter lim="800000"/>
            <a:headEnd/>
            <a:tailEnd/>
          </a:ln>
          <a:effectLst/>
        </p:spPr>
        <p:txBody>
          <a:bodyPr vert="horz" wrap="square" lIns="94751" tIns="47373" rIns="94751" bIns="47373" numCol="1" anchor="b" anchorCtr="0" compatLnSpc="1">
            <a:prstTxWarp prst="textNoShape">
              <a:avLst/>
            </a:prstTxWarp>
          </a:bodyPr>
          <a:lstStyle>
            <a:lvl1pPr defTabSz="945994">
              <a:defRPr sz="1200"/>
            </a:lvl1pPr>
          </a:lstStyle>
          <a:p>
            <a:endParaRPr lang="en-US"/>
          </a:p>
        </p:txBody>
      </p:sp>
      <p:sp>
        <p:nvSpPr>
          <p:cNvPr id="10247" name="Rectangle 7"/>
          <p:cNvSpPr>
            <a:spLocks noGrp="1" noChangeArrowheads="1"/>
          </p:cNvSpPr>
          <p:nvPr>
            <p:ph type="sldNum" sz="quarter" idx="5"/>
          </p:nvPr>
        </p:nvSpPr>
        <p:spPr bwMode="auto">
          <a:xfrm>
            <a:off x="4142970" y="9119173"/>
            <a:ext cx="3170583" cy="480388"/>
          </a:xfrm>
          <a:prstGeom prst="rect">
            <a:avLst/>
          </a:prstGeom>
          <a:noFill/>
          <a:ln w="9525">
            <a:noFill/>
            <a:miter lim="800000"/>
            <a:headEnd/>
            <a:tailEnd/>
          </a:ln>
          <a:effectLst/>
        </p:spPr>
        <p:txBody>
          <a:bodyPr vert="horz" wrap="square" lIns="94751" tIns="47373" rIns="94751" bIns="47373" numCol="1" anchor="b" anchorCtr="0" compatLnSpc="1">
            <a:prstTxWarp prst="textNoShape">
              <a:avLst/>
            </a:prstTxWarp>
          </a:bodyPr>
          <a:lstStyle>
            <a:lvl1pPr algn="r" defTabSz="945994">
              <a:defRPr sz="1200"/>
            </a:lvl1pPr>
          </a:lstStyle>
          <a:p>
            <a:fld id="{7E4100A6-6F29-45D2-8AB9-A203B20FCF08}"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100A6-6F29-45D2-8AB9-A203B20FCF08}" type="slidenum">
              <a:rPr lang="en-US" smtClean="0"/>
              <a:pPr/>
              <a:t>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2011, all three of the airports rank in the top 30 nationally for enplanements</a:t>
            </a:r>
            <a:endParaRPr lang="en-US" dirty="0"/>
          </a:p>
        </p:txBody>
      </p:sp>
      <p:sp>
        <p:nvSpPr>
          <p:cNvPr id="4" name="Slide Number Placeholder 3"/>
          <p:cNvSpPr>
            <a:spLocks noGrp="1"/>
          </p:cNvSpPr>
          <p:nvPr>
            <p:ph type="sldNum" sz="quarter" idx="10"/>
          </p:nvPr>
        </p:nvSpPr>
        <p:spPr/>
        <p:txBody>
          <a:bodyPr/>
          <a:lstStyle/>
          <a:p>
            <a:fld id="{7E4100A6-6F29-45D2-8AB9-A203B20FCF08}"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Local originations access</a:t>
            </a:r>
            <a:r>
              <a:rPr lang="en-US" baseline="0" dirty="0" smtClean="0"/>
              <a:t> the airport using the regional surface transportation network</a:t>
            </a:r>
            <a:endParaRPr lang="en-US" dirty="0"/>
          </a:p>
        </p:txBody>
      </p:sp>
      <p:sp>
        <p:nvSpPr>
          <p:cNvPr id="4" name="Slide Number Placeholder 3"/>
          <p:cNvSpPr>
            <a:spLocks noGrp="1"/>
          </p:cNvSpPr>
          <p:nvPr>
            <p:ph type="sldNum" sz="quarter" idx="10"/>
          </p:nvPr>
        </p:nvSpPr>
        <p:spPr/>
        <p:txBody>
          <a:bodyPr/>
          <a:lstStyle/>
          <a:p>
            <a:fld id="{7E4100A6-6F29-45D2-8AB9-A203B20FCF08}"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DCA most preferred airport by travelers </a:t>
            </a:r>
            <a:r>
              <a:rPr lang="en-US" kern="0" dirty="0" smtClean="0"/>
              <a:t>because of its convenient access to most of the region’s commercial centers and visitor destinations</a:t>
            </a:r>
            <a:endParaRPr lang="en-US" dirty="0"/>
          </a:p>
        </p:txBody>
      </p:sp>
      <p:sp>
        <p:nvSpPr>
          <p:cNvPr id="4" name="Slide Number Placeholder 3"/>
          <p:cNvSpPr>
            <a:spLocks noGrp="1"/>
          </p:cNvSpPr>
          <p:nvPr>
            <p:ph type="sldNum" sz="quarter" idx="10"/>
          </p:nvPr>
        </p:nvSpPr>
        <p:spPr/>
        <p:txBody>
          <a:bodyPr/>
          <a:lstStyle/>
          <a:p>
            <a:fld id="{7E4100A6-6F29-45D2-8AB9-A203B20FCF08}"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E4100A6-6F29-45D2-8AB9-A203B20FCF08}"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three points they make are:</a:t>
            </a:r>
          </a:p>
          <a:p>
            <a:r>
              <a:rPr lang="en-US" dirty="0" smtClean="0"/>
              <a:t> </a:t>
            </a:r>
          </a:p>
          <a:p>
            <a:pPr lvl="0">
              <a:buFont typeface="Arial" pitchFamily="34" charset="0"/>
              <a:buChar char="•"/>
            </a:pPr>
            <a:r>
              <a:rPr lang="en-US" dirty="0" smtClean="0"/>
              <a:t>DCA is highly preferred by business travelers for its accessibility and good public ground transportation</a:t>
            </a:r>
          </a:p>
          <a:p>
            <a:pPr lvl="0">
              <a:buFont typeface="Arial" pitchFamily="34" charset="0"/>
              <a:buChar char="•"/>
            </a:pPr>
            <a:r>
              <a:rPr lang="en-US" dirty="0" smtClean="0"/>
              <a:t>Less expensive airfares attract significant numbers of both business and non-business air travelers to BWI</a:t>
            </a:r>
            <a:r>
              <a:rPr lang="en-US" baseline="0" dirty="0" smtClean="0"/>
              <a:t> -- Southwest Airlines has 57% market share</a:t>
            </a:r>
            <a:endParaRPr lang="en-US" dirty="0" smtClean="0"/>
          </a:p>
          <a:p>
            <a:pPr lvl="0">
              <a:buFont typeface="Arial" pitchFamily="34" charset="0"/>
              <a:buChar char="•"/>
            </a:pPr>
            <a:r>
              <a:rPr lang="en-US" dirty="0" smtClean="0"/>
              <a:t>The number of markets served and the wide availability of direct flights to these markets are important airline service attributes influencing air passengers to choose IAD for their travel to and from our region.</a:t>
            </a:r>
          </a:p>
          <a:p>
            <a:endParaRPr lang="en-US" dirty="0" smtClean="0"/>
          </a:p>
          <a:p>
            <a:r>
              <a:rPr lang="en-US" dirty="0" smtClean="0"/>
              <a:t>US</a:t>
            </a:r>
            <a:r>
              <a:rPr lang="en-US" baseline="0" dirty="0" smtClean="0"/>
              <a:t> Airways market share at DCA (9/2012) is 43%</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E4100A6-6F29-45D2-8AB9-A203B20FCF08}"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is also</a:t>
            </a:r>
            <a:r>
              <a:rPr lang="en-US" baseline="0" dirty="0" smtClean="0"/>
              <a:t> significant growth in air cargo movements forecast for BWI and Dulles; more than 200% increase in tonnage to 2040 and more than 500% increase in value of freight over same time period, according to USDOT.</a:t>
            </a:r>
            <a:endParaRPr lang="en-US" dirty="0"/>
          </a:p>
        </p:txBody>
      </p:sp>
      <p:sp>
        <p:nvSpPr>
          <p:cNvPr id="4" name="Slide Number Placeholder 3"/>
          <p:cNvSpPr>
            <a:spLocks noGrp="1"/>
          </p:cNvSpPr>
          <p:nvPr>
            <p:ph type="sldNum" sz="quarter" idx="10"/>
          </p:nvPr>
        </p:nvSpPr>
        <p:spPr/>
        <p:txBody>
          <a:bodyPr/>
          <a:lstStyle/>
          <a:p>
            <a:fld id="{7E4100A6-6F29-45D2-8AB9-A203B20FCF08}" type="slidenum">
              <a:rPr lang="en-US" smtClean="0"/>
              <a:pPr/>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55690" indent="-355690" defTabSz="948507" eaLnBrk="0" hangingPunct="0">
              <a:spcBef>
                <a:spcPts val="1037"/>
              </a:spcBef>
              <a:buClr>
                <a:srgbClr val="3333CC"/>
              </a:buClr>
              <a:buFont typeface="Webdings" pitchFamily="18" charset="2"/>
              <a:buChar char="4"/>
              <a:defRPr/>
            </a:pPr>
            <a:r>
              <a:rPr lang="en-US" kern="0" dirty="0" smtClean="0"/>
              <a:t>Business travelers assign very high priority to convenient and quick, reliable ground access between the airport and their local destination in the region</a:t>
            </a:r>
          </a:p>
          <a:p>
            <a:pPr marL="355690" indent="-355690" eaLnBrk="0" hangingPunct="0">
              <a:spcBef>
                <a:spcPts val="1037"/>
              </a:spcBef>
              <a:buClr>
                <a:srgbClr val="3333CC"/>
              </a:buClr>
              <a:buFont typeface="Webdings" pitchFamily="18" charset="2"/>
              <a:buChar char="4"/>
              <a:defRPr/>
            </a:pPr>
            <a:r>
              <a:rPr lang="en-US" kern="0" dirty="0" smtClean="0"/>
              <a:t>Currently, DCA is the airport most preferred by travelers because of its convenient access to most of the region’s commercial centers and visitor destinations</a:t>
            </a:r>
          </a:p>
          <a:p>
            <a:pPr marL="355690" indent="-355690" eaLnBrk="0" hangingPunct="0">
              <a:spcBef>
                <a:spcPts val="1037"/>
              </a:spcBef>
              <a:buClr>
                <a:srgbClr val="3333CC"/>
              </a:buClr>
              <a:buFont typeface="Webdings" pitchFamily="18" charset="2"/>
              <a:buChar char="4"/>
              <a:defRPr/>
            </a:pPr>
            <a:r>
              <a:rPr lang="en-US" kern="0" dirty="0" smtClean="0"/>
              <a:t>Recent MWAA / Loudoun County initiative to double air cargo volume at Dulles over the next ten years; Dulles access to and from the north, south, and west identified as </a:t>
            </a:r>
            <a:r>
              <a:rPr lang="en-US" kern="0" smtClean="0"/>
              <a:t>major issue</a:t>
            </a:r>
          </a:p>
          <a:p>
            <a:pPr marL="355690" indent="-355690" eaLnBrk="0" hangingPunct="0">
              <a:spcBef>
                <a:spcPts val="1037"/>
              </a:spcBef>
              <a:buClr>
                <a:srgbClr val="3333CC"/>
              </a:buClr>
              <a:buFont typeface="Webdings" pitchFamily="18" charset="2"/>
              <a:buChar char="4"/>
              <a:defRPr/>
            </a:pPr>
            <a:r>
              <a:rPr lang="en-US" kern="0" smtClean="0"/>
              <a:t>Update </a:t>
            </a:r>
            <a:r>
              <a:rPr lang="en-US" kern="0" dirty="0" smtClean="0"/>
              <a:t>to Air</a:t>
            </a:r>
            <a:r>
              <a:rPr lang="en-US" kern="0" baseline="0" dirty="0" smtClean="0"/>
              <a:t> Cargo Element of regional air system plan beginning second half of next year</a:t>
            </a:r>
          </a:p>
          <a:p>
            <a:pPr marL="355690" indent="-355690" eaLnBrk="0" hangingPunct="0">
              <a:spcBef>
                <a:spcPts val="1037"/>
              </a:spcBef>
              <a:buClr>
                <a:srgbClr val="3333CC"/>
              </a:buClr>
              <a:buFont typeface="Webdings" pitchFamily="18" charset="2"/>
              <a:buChar char="4"/>
              <a:defRPr/>
            </a:pPr>
            <a:r>
              <a:rPr lang="en-US" kern="0" baseline="0" dirty="0" smtClean="0"/>
              <a:t>Projects like the Wilson Bridge, </a:t>
            </a:r>
            <a:r>
              <a:rPr lang="en-US" kern="0" baseline="0" dirty="0" err="1" smtClean="0"/>
              <a:t>Intercounty</a:t>
            </a:r>
            <a:r>
              <a:rPr lang="en-US" kern="0" baseline="0" dirty="0" smtClean="0"/>
              <a:t> Connector (MD 200), 495 Express Lanes, and the Silver Line have improved or will improve access to the region’s airports.</a:t>
            </a:r>
            <a:endParaRPr lang="en-US" kern="0" dirty="0" smtClean="0"/>
          </a:p>
          <a:p>
            <a:pPr marL="355690" indent="-355690" eaLnBrk="0" hangingPunct="0">
              <a:spcBef>
                <a:spcPts val="1037"/>
              </a:spcBef>
              <a:buClr>
                <a:srgbClr val="3333CC"/>
              </a:buClr>
              <a:buFont typeface="Webdings" pitchFamily="18" charset="2"/>
              <a:buChar char="4"/>
              <a:defRPr/>
            </a:pPr>
            <a:endParaRPr lang="en-US" dirty="0"/>
          </a:p>
        </p:txBody>
      </p:sp>
      <p:sp>
        <p:nvSpPr>
          <p:cNvPr id="4" name="Slide Number Placeholder 3"/>
          <p:cNvSpPr>
            <a:spLocks noGrp="1"/>
          </p:cNvSpPr>
          <p:nvPr>
            <p:ph type="sldNum" sz="quarter" idx="10"/>
          </p:nvPr>
        </p:nvSpPr>
        <p:spPr/>
        <p:txBody>
          <a:bodyPr/>
          <a:lstStyle/>
          <a:p>
            <a:fld id="{7E4100A6-6F29-45D2-8AB9-A203B20FCF08}"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05000"/>
            <a:ext cx="40386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40386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03238"/>
            <a:ext cx="2057400" cy="49831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03238"/>
            <a:ext cx="6019800" cy="49831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800600"/>
          </a:xfrm>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032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905000"/>
            <a:ext cx="8229600" cy="3581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4" name="Rectangle 10"/>
          <p:cNvSpPr>
            <a:spLocks noChangeArrowheads="1"/>
          </p:cNvSpPr>
          <p:nvPr/>
        </p:nvSpPr>
        <p:spPr bwMode="auto">
          <a:xfrm>
            <a:off x="0" y="0"/>
            <a:ext cx="9144000" cy="411163"/>
          </a:xfrm>
          <a:prstGeom prst="rect">
            <a:avLst/>
          </a:prstGeom>
          <a:solidFill>
            <a:srgbClr val="003366"/>
          </a:solidFill>
          <a:ln w="9525">
            <a:noFill/>
            <a:miter lim="800000"/>
            <a:headEnd/>
            <a:tailEnd/>
          </a:ln>
          <a:effectLst/>
        </p:spPr>
        <p:txBody>
          <a:bodyPr wrap="none" lIns="0" tIns="0" rIns="0" bIns="0" anchor="ctr"/>
          <a:lstStyle/>
          <a:p>
            <a:pPr algn="ctr"/>
            <a:endParaRPr lang="en-US">
              <a:solidFill>
                <a:srgbClr val="333399"/>
              </a:solidFill>
            </a:endParaRPr>
          </a:p>
        </p:txBody>
      </p:sp>
      <p:sp>
        <p:nvSpPr>
          <p:cNvPr id="1035" name="Rectangle 11"/>
          <p:cNvSpPr>
            <a:spLocks noChangeArrowheads="1"/>
          </p:cNvSpPr>
          <p:nvPr/>
        </p:nvSpPr>
        <p:spPr bwMode="auto">
          <a:xfrm>
            <a:off x="0" y="419100"/>
            <a:ext cx="9144000" cy="173038"/>
          </a:xfrm>
          <a:prstGeom prst="rect">
            <a:avLst/>
          </a:prstGeom>
          <a:solidFill>
            <a:srgbClr val="CCECFF"/>
          </a:solidFill>
          <a:ln w="9525">
            <a:noFill/>
            <a:miter lim="800000"/>
            <a:headEnd/>
            <a:tailEnd/>
          </a:ln>
          <a:effectLst/>
        </p:spPr>
        <p:txBody>
          <a:bodyPr wrap="none" lIns="0" tIns="0" rIns="0" bIns="0" anchor="ctr"/>
          <a:lstStyle/>
          <a:p>
            <a:endParaRPr lang="en-US"/>
          </a:p>
        </p:txBody>
      </p:sp>
      <p:sp>
        <p:nvSpPr>
          <p:cNvPr id="1036" name="Rectangle 12"/>
          <p:cNvSpPr>
            <a:spLocks noChangeArrowheads="1"/>
          </p:cNvSpPr>
          <p:nvPr/>
        </p:nvSpPr>
        <p:spPr bwMode="auto">
          <a:xfrm>
            <a:off x="0" y="6446838"/>
            <a:ext cx="9144000" cy="411162"/>
          </a:xfrm>
          <a:prstGeom prst="rect">
            <a:avLst/>
          </a:prstGeom>
          <a:solidFill>
            <a:srgbClr val="003366"/>
          </a:solidFill>
          <a:ln w="9525">
            <a:noFill/>
            <a:miter lim="800000"/>
            <a:headEnd/>
            <a:tailEnd/>
          </a:ln>
          <a:effectLst/>
        </p:spPr>
        <p:txBody>
          <a:bodyPr wrap="none" lIns="0" tIns="0" rIns="0" bIns="0" anchor="ctr"/>
          <a:lstStyle/>
          <a:p>
            <a:pPr algn="ctr"/>
            <a:endParaRPr lang="en-US">
              <a:solidFill>
                <a:srgbClr val="333399"/>
              </a:solidFill>
            </a:endParaRPr>
          </a:p>
        </p:txBody>
      </p:sp>
      <p:sp>
        <p:nvSpPr>
          <p:cNvPr id="1037" name="Text Box 13"/>
          <p:cNvSpPr txBox="1">
            <a:spLocks noChangeArrowheads="1"/>
          </p:cNvSpPr>
          <p:nvPr/>
        </p:nvSpPr>
        <p:spPr bwMode="auto">
          <a:xfrm>
            <a:off x="8458200" y="6537325"/>
            <a:ext cx="609600" cy="244475"/>
          </a:xfrm>
          <a:prstGeom prst="rect">
            <a:avLst/>
          </a:prstGeom>
          <a:noFill/>
          <a:ln w="9525">
            <a:noFill/>
            <a:miter lim="800000"/>
            <a:headEnd/>
            <a:tailEnd/>
          </a:ln>
          <a:effectLst/>
        </p:spPr>
        <p:txBody>
          <a:bodyPr>
            <a:spAutoFit/>
          </a:bodyPr>
          <a:lstStyle/>
          <a:p>
            <a:pPr algn="r">
              <a:spcBef>
                <a:spcPct val="50000"/>
              </a:spcBef>
            </a:pPr>
            <a:fld id="{FB5F30E9-EE65-4348-B167-33A89E46389C}" type="slidenum">
              <a:rPr lang="en-US" sz="1000">
                <a:solidFill>
                  <a:schemeClr val="bg1"/>
                </a:solidFill>
              </a:rPr>
              <a:pPr algn="r">
                <a:spcBef>
                  <a:spcPct val="50000"/>
                </a:spcBef>
              </a:pPr>
              <a:t>‹#›</a:t>
            </a:fld>
            <a:endParaRPr lang="en-US" sz="1000">
              <a:solidFill>
                <a:schemeClr val="bg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l" rtl="0" fontAlgn="base">
        <a:spcBef>
          <a:spcPct val="0"/>
        </a:spcBef>
        <a:spcAft>
          <a:spcPct val="0"/>
        </a:spcAft>
        <a:defRPr sz="2800" b="1">
          <a:solidFill>
            <a:srgbClr val="3333CC"/>
          </a:solidFill>
          <a:latin typeface="+mj-lt"/>
          <a:ea typeface="+mj-ea"/>
          <a:cs typeface="+mj-cs"/>
        </a:defRPr>
      </a:lvl1pPr>
      <a:lvl2pPr algn="l" rtl="0" fontAlgn="base">
        <a:spcBef>
          <a:spcPct val="0"/>
        </a:spcBef>
        <a:spcAft>
          <a:spcPct val="0"/>
        </a:spcAft>
        <a:defRPr sz="2800" b="1">
          <a:solidFill>
            <a:srgbClr val="3333CC"/>
          </a:solidFill>
          <a:latin typeface="Arial" charset="0"/>
        </a:defRPr>
      </a:lvl2pPr>
      <a:lvl3pPr algn="l" rtl="0" fontAlgn="base">
        <a:spcBef>
          <a:spcPct val="0"/>
        </a:spcBef>
        <a:spcAft>
          <a:spcPct val="0"/>
        </a:spcAft>
        <a:defRPr sz="2800" b="1">
          <a:solidFill>
            <a:srgbClr val="3333CC"/>
          </a:solidFill>
          <a:latin typeface="Arial" charset="0"/>
        </a:defRPr>
      </a:lvl3pPr>
      <a:lvl4pPr algn="l" rtl="0" fontAlgn="base">
        <a:spcBef>
          <a:spcPct val="0"/>
        </a:spcBef>
        <a:spcAft>
          <a:spcPct val="0"/>
        </a:spcAft>
        <a:defRPr sz="2800" b="1">
          <a:solidFill>
            <a:srgbClr val="3333CC"/>
          </a:solidFill>
          <a:latin typeface="Arial" charset="0"/>
        </a:defRPr>
      </a:lvl4pPr>
      <a:lvl5pPr algn="l" rtl="0" fontAlgn="base">
        <a:spcBef>
          <a:spcPct val="0"/>
        </a:spcBef>
        <a:spcAft>
          <a:spcPct val="0"/>
        </a:spcAft>
        <a:defRPr sz="2800" b="1">
          <a:solidFill>
            <a:srgbClr val="3333CC"/>
          </a:solidFill>
          <a:latin typeface="Arial" charset="0"/>
        </a:defRPr>
      </a:lvl5pPr>
      <a:lvl6pPr marL="457200" algn="l" rtl="0" fontAlgn="base">
        <a:spcBef>
          <a:spcPct val="0"/>
        </a:spcBef>
        <a:spcAft>
          <a:spcPct val="0"/>
        </a:spcAft>
        <a:defRPr sz="2800" b="1">
          <a:solidFill>
            <a:srgbClr val="3333CC"/>
          </a:solidFill>
          <a:latin typeface="Arial" charset="0"/>
        </a:defRPr>
      </a:lvl6pPr>
      <a:lvl7pPr marL="914400" algn="l" rtl="0" fontAlgn="base">
        <a:spcBef>
          <a:spcPct val="0"/>
        </a:spcBef>
        <a:spcAft>
          <a:spcPct val="0"/>
        </a:spcAft>
        <a:defRPr sz="2800" b="1">
          <a:solidFill>
            <a:srgbClr val="3333CC"/>
          </a:solidFill>
          <a:latin typeface="Arial" charset="0"/>
        </a:defRPr>
      </a:lvl7pPr>
      <a:lvl8pPr marL="1371600" algn="l" rtl="0" fontAlgn="base">
        <a:spcBef>
          <a:spcPct val="0"/>
        </a:spcBef>
        <a:spcAft>
          <a:spcPct val="0"/>
        </a:spcAft>
        <a:defRPr sz="2800" b="1">
          <a:solidFill>
            <a:srgbClr val="3333CC"/>
          </a:solidFill>
          <a:latin typeface="Arial" charset="0"/>
        </a:defRPr>
      </a:lvl8pPr>
      <a:lvl9pPr marL="1828800" algn="l" rtl="0" fontAlgn="base">
        <a:spcBef>
          <a:spcPct val="0"/>
        </a:spcBef>
        <a:spcAft>
          <a:spcPct val="0"/>
        </a:spcAft>
        <a:defRPr sz="2800" b="1">
          <a:solidFill>
            <a:srgbClr val="3333CC"/>
          </a:solidFill>
          <a:latin typeface="Arial" charset="0"/>
        </a:defRPr>
      </a:lvl9pPr>
    </p:titleStyle>
    <p:bodyStyle>
      <a:lvl1pPr marL="342900" indent="-342900" algn="l" rtl="0" eaLnBrk="0" fontAlgn="base" hangingPunct="0">
        <a:spcBef>
          <a:spcPct val="100000"/>
        </a:spcBef>
        <a:spcAft>
          <a:spcPct val="0"/>
        </a:spcAft>
        <a:buClr>
          <a:srgbClr val="3333CC"/>
        </a:buClr>
        <a:buFont typeface="Webdings" pitchFamily="18" charset="2"/>
        <a:buChar char="4"/>
        <a:defRPr>
          <a:solidFill>
            <a:schemeClr val="tx1"/>
          </a:solidFill>
          <a:latin typeface="+mn-lt"/>
          <a:ea typeface="+mn-ea"/>
          <a:cs typeface="+mn-cs"/>
        </a:defRPr>
      </a:lvl1pPr>
      <a:lvl2pPr marL="742950" indent="-285750" algn="l" rtl="0" eaLnBrk="0" fontAlgn="base" hangingPunct="0">
        <a:lnSpc>
          <a:spcPct val="90000"/>
        </a:lnSpc>
        <a:spcBef>
          <a:spcPct val="40000"/>
        </a:spcBef>
        <a:spcAft>
          <a:spcPct val="0"/>
        </a:spcAft>
        <a:buClr>
          <a:srgbClr val="0B1F65"/>
        </a:buClr>
        <a:buChar char="–"/>
        <a:defRPr sz="1600">
          <a:solidFill>
            <a:schemeClr val="tx1"/>
          </a:solidFill>
          <a:latin typeface="+mn-lt"/>
        </a:defRPr>
      </a:lvl2pPr>
      <a:lvl3pPr marL="1143000" indent="-228600" algn="l" rtl="0" fontAlgn="base">
        <a:spcBef>
          <a:spcPct val="20000"/>
        </a:spcBef>
        <a:spcAft>
          <a:spcPct val="0"/>
        </a:spcAft>
        <a:buChar char="•"/>
        <a:defRPr sz="1400">
          <a:solidFill>
            <a:schemeClr val="tx1"/>
          </a:solidFill>
          <a:latin typeface="+mn-lt"/>
        </a:defRPr>
      </a:lvl3pPr>
      <a:lvl4pPr marL="1600200" indent="-228600" algn="l" rtl="0" fontAlgn="base">
        <a:spcBef>
          <a:spcPct val="20000"/>
        </a:spcBef>
        <a:spcAft>
          <a:spcPct val="0"/>
        </a:spcAft>
        <a:buChar char="–"/>
        <a:defRPr sz="14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chart" Target="../charts/char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aps11_coverphoto.jpg"/>
          <p:cNvPicPr/>
          <p:nvPr/>
        </p:nvPicPr>
        <p:blipFill>
          <a:blip r:embed="rId3" cstate="print">
            <a:lum bright="25000"/>
          </a:blip>
          <a:stretch>
            <a:fillRect/>
          </a:stretch>
        </p:blipFill>
        <p:spPr>
          <a:xfrm>
            <a:off x="0" y="0"/>
            <a:ext cx="9144000" cy="6858000"/>
          </a:xfrm>
          <a:prstGeom prst="rect">
            <a:avLst/>
          </a:prstGeom>
        </p:spPr>
      </p:pic>
      <p:sp>
        <p:nvSpPr>
          <p:cNvPr id="2050" name="Rectangle 2"/>
          <p:cNvSpPr>
            <a:spLocks noGrp="1" noChangeArrowheads="1"/>
          </p:cNvSpPr>
          <p:nvPr>
            <p:ph type="ctrTitle"/>
          </p:nvPr>
        </p:nvSpPr>
        <p:spPr>
          <a:xfrm>
            <a:off x="571500" y="1371600"/>
            <a:ext cx="8153400" cy="1470025"/>
          </a:xfrm>
        </p:spPr>
        <p:txBody>
          <a:bodyPr/>
          <a:lstStyle/>
          <a:p>
            <a:pPr algn="ctr"/>
            <a:r>
              <a:rPr lang="en-US" sz="4000" dirty="0" smtClean="0">
                <a:solidFill>
                  <a:schemeClr val="tx1"/>
                </a:solidFill>
              </a:rPr>
              <a:t>Transportation and Air Traveler Characteristics Findings from the 2011 Washington-Baltimore Regional Air Passenger Survey</a:t>
            </a:r>
            <a:endParaRPr lang="en-US" sz="4000" dirty="0">
              <a:solidFill>
                <a:schemeClr val="tx1"/>
              </a:solidFill>
            </a:endParaRPr>
          </a:p>
        </p:txBody>
      </p:sp>
      <p:sp>
        <p:nvSpPr>
          <p:cNvPr id="2051" name="Rectangle 3"/>
          <p:cNvSpPr>
            <a:spLocks noGrp="1" noChangeArrowheads="1"/>
          </p:cNvSpPr>
          <p:nvPr>
            <p:ph type="subTitle" idx="1"/>
          </p:nvPr>
        </p:nvSpPr>
        <p:spPr>
          <a:xfrm>
            <a:off x="762000" y="3733800"/>
            <a:ext cx="7772400" cy="1524000"/>
          </a:xfrm>
        </p:spPr>
        <p:txBody>
          <a:bodyPr/>
          <a:lstStyle/>
          <a:p>
            <a:pPr>
              <a:spcBef>
                <a:spcPts val="0"/>
              </a:spcBef>
            </a:pPr>
            <a:r>
              <a:rPr lang="en-US" sz="2400" dirty="0" smtClean="0"/>
              <a:t>Transportation Planning Board</a:t>
            </a:r>
          </a:p>
          <a:p>
            <a:pPr>
              <a:spcBef>
                <a:spcPts val="0"/>
              </a:spcBef>
            </a:pPr>
            <a:r>
              <a:rPr lang="en-US" sz="2400" dirty="0" smtClean="0"/>
              <a:t>December 19, </a:t>
            </a:r>
            <a:r>
              <a:rPr lang="en-US" sz="2400" dirty="0" smtClean="0"/>
              <a:t>2012</a:t>
            </a:r>
          </a:p>
        </p:txBody>
      </p:sp>
      <p:sp>
        <p:nvSpPr>
          <p:cNvPr id="2052" name="Rectangle 4"/>
          <p:cNvSpPr>
            <a:spLocks noChangeArrowheads="1"/>
          </p:cNvSpPr>
          <p:nvPr/>
        </p:nvSpPr>
        <p:spPr bwMode="auto">
          <a:xfrm>
            <a:off x="990600" y="4876800"/>
            <a:ext cx="7315200" cy="685800"/>
          </a:xfrm>
          <a:prstGeom prst="rect">
            <a:avLst/>
          </a:prstGeom>
          <a:noFill/>
          <a:ln w="9525">
            <a:noFill/>
            <a:miter lim="800000"/>
            <a:headEnd/>
            <a:tailEnd/>
          </a:ln>
          <a:effectLst/>
        </p:spPr>
        <p:txBody>
          <a:bodyPr/>
          <a:lstStyle/>
          <a:p>
            <a:pPr algn="ctr" eaLnBrk="0" hangingPunct="0">
              <a:spcBef>
                <a:spcPts val="0"/>
              </a:spcBef>
              <a:buClr>
                <a:srgbClr val="3333CC"/>
              </a:buClr>
              <a:buFont typeface="Webdings" pitchFamily="18" charset="2"/>
              <a:buNone/>
            </a:pPr>
            <a:r>
              <a:rPr lang="en-US" sz="2000" dirty="0" smtClean="0"/>
              <a:t>Rich Roisman</a:t>
            </a:r>
          </a:p>
          <a:p>
            <a:pPr algn="ctr" eaLnBrk="0" hangingPunct="0">
              <a:spcBef>
                <a:spcPts val="0"/>
              </a:spcBef>
              <a:buClr>
                <a:srgbClr val="3333CC"/>
              </a:buClr>
              <a:buFont typeface="Webdings" pitchFamily="18" charset="2"/>
              <a:buNone/>
            </a:pPr>
            <a:r>
              <a:rPr lang="en-US" sz="2000" dirty="0" smtClean="0"/>
              <a:t>DTP Staff</a:t>
            </a:r>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irSysMap.png"/>
          <p:cNvPicPr>
            <a:picLocks noChangeAspect="1"/>
          </p:cNvPicPr>
          <p:nvPr/>
        </p:nvPicPr>
        <p:blipFill>
          <a:blip r:embed="rId2" cstate="print"/>
          <a:stretch>
            <a:fillRect/>
          </a:stretch>
        </p:blipFill>
        <p:spPr>
          <a:xfrm>
            <a:off x="4114800" y="1295400"/>
            <a:ext cx="5029200" cy="5077948"/>
          </a:xfrm>
          <a:prstGeom prst="rect">
            <a:avLst/>
          </a:prstGeom>
        </p:spPr>
      </p:pic>
      <p:sp>
        <p:nvSpPr>
          <p:cNvPr id="2" name="Title 1"/>
          <p:cNvSpPr>
            <a:spLocks noGrp="1"/>
          </p:cNvSpPr>
          <p:nvPr>
            <p:ph type="title"/>
          </p:nvPr>
        </p:nvSpPr>
        <p:spPr>
          <a:xfrm>
            <a:off x="0" y="0"/>
            <a:ext cx="9144000" cy="1143000"/>
          </a:xfrm>
        </p:spPr>
        <p:txBody>
          <a:bodyPr/>
          <a:lstStyle/>
          <a:p>
            <a:pPr algn="ctr"/>
            <a:r>
              <a:rPr lang="en-US" sz="3200" dirty="0" smtClean="0">
                <a:solidFill>
                  <a:schemeClr val="tx1"/>
                </a:solidFill>
              </a:rPr>
              <a:t>Regional Air Passenger Survey Overview</a:t>
            </a:r>
            <a:endParaRPr lang="en-US" sz="3200" dirty="0">
              <a:solidFill>
                <a:schemeClr val="tx1"/>
              </a:solidFill>
            </a:endParaRPr>
          </a:p>
        </p:txBody>
      </p:sp>
      <p:sp>
        <p:nvSpPr>
          <p:cNvPr id="3" name="Content Placeholder 2"/>
          <p:cNvSpPr>
            <a:spLocks noGrp="1"/>
          </p:cNvSpPr>
          <p:nvPr>
            <p:ph idx="1"/>
          </p:nvPr>
        </p:nvSpPr>
        <p:spPr>
          <a:xfrm>
            <a:off x="0" y="1295400"/>
            <a:ext cx="4419600" cy="4953000"/>
          </a:xfrm>
        </p:spPr>
        <p:txBody>
          <a:bodyPr/>
          <a:lstStyle/>
          <a:p>
            <a:pPr>
              <a:spcBef>
                <a:spcPts val="1600"/>
              </a:spcBef>
            </a:pPr>
            <a:r>
              <a:rPr lang="en-US" sz="2000" dirty="0" smtClean="0"/>
              <a:t>Current data to support planning for airport facilities and services</a:t>
            </a:r>
          </a:p>
          <a:p>
            <a:pPr>
              <a:spcBef>
                <a:spcPts val="1600"/>
              </a:spcBef>
            </a:pPr>
            <a:r>
              <a:rPr lang="en-US" sz="2000" dirty="0" smtClean="0"/>
              <a:t>Survey every two years at region’s three commercial airports</a:t>
            </a:r>
          </a:p>
          <a:p>
            <a:pPr>
              <a:spcBef>
                <a:spcPts val="1600"/>
              </a:spcBef>
            </a:pPr>
            <a:r>
              <a:rPr lang="en-US" sz="2000" dirty="0" smtClean="0"/>
              <a:t>Random sample of domestic and international flights during two-week survey period in late October / early November</a:t>
            </a:r>
          </a:p>
          <a:p>
            <a:pPr>
              <a:spcBef>
                <a:spcPts val="1600"/>
              </a:spcBef>
            </a:pPr>
            <a:r>
              <a:rPr lang="en-US" sz="2000" dirty="0" smtClean="0"/>
              <a:t>Passengers surveyed at departure gates while waiting to board flights</a:t>
            </a:r>
          </a:p>
          <a:p>
            <a:pPr>
              <a:spcBef>
                <a:spcPts val="1600"/>
              </a:spcBef>
            </a:pPr>
            <a:r>
              <a:rPr lang="en-US" sz="2000" dirty="0" smtClean="0"/>
              <a:t>Approximately 40% of surveyed passengers completed and returned a survey questionnaire</a:t>
            </a:r>
          </a:p>
          <a:p>
            <a:pPr>
              <a:spcBef>
                <a:spcPts val="1600"/>
              </a:spcBef>
              <a:buNone/>
            </a:pPr>
            <a:endParaRPr lang="en-US" sz="2000" dirty="0" smtClean="0"/>
          </a:p>
          <a:p>
            <a:pPr>
              <a:spcBef>
                <a:spcPts val="1600"/>
              </a:spcBef>
            </a:pPr>
            <a:endParaRPr lang="en-US" sz="2000" dirty="0" smtClean="0"/>
          </a:p>
          <a:p>
            <a:pPr>
              <a:spcBef>
                <a:spcPts val="1600"/>
              </a:spcBef>
            </a:pPr>
            <a:endParaRPr lang="en-US" sz="2000" dirty="0"/>
          </a:p>
        </p:txBody>
      </p:sp>
      <p:sp>
        <p:nvSpPr>
          <p:cNvPr id="4" name="TextBox 3"/>
          <p:cNvSpPr txBox="1"/>
          <p:nvPr/>
        </p:nvSpPr>
        <p:spPr>
          <a:xfrm>
            <a:off x="8686800" y="6324600"/>
            <a:ext cx="269626" cy="276999"/>
          </a:xfrm>
          <a:prstGeom prst="rect">
            <a:avLst/>
          </a:prstGeom>
          <a:noFill/>
        </p:spPr>
        <p:txBody>
          <a:bodyPr wrap="none" rtlCol="0">
            <a:spAutoFit/>
          </a:bodyPr>
          <a:lstStyle/>
          <a:p>
            <a:fld id="{DA15ED7B-1F44-44C3-9B31-5EBB77ACA0E9}" type="slidenum">
              <a:rPr lang="en-US" sz="1200" smtClean="0"/>
              <a:pPr/>
              <a:t>1</a:t>
            </a:fld>
            <a:endParaRPr lang="en-US" sz="1200" dirty="0"/>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3200" dirty="0" smtClean="0">
                <a:solidFill>
                  <a:schemeClr val="tx1"/>
                </a:solidFill>
              </a:rPr>
              <a:t>Regional Air Passenger Enplanements Trend (2000 – 2011)</a:t>
            </a:r>
          </a:p>
        </p:txBody>
      </p:sp>
      <p:graphicFrame>
        <p:nvGraphicFramePr>
          <p:cNvPr id="7" name="Content Placeholder 6"/>
          <p:cNvGraphicFramePr>
            <a:graphicFrameLocks noGrp="1"/>
          </p:cNvGraphicFramePr>
          <p:nvPr>
            <p:ph idx="1"/>
          </p:nvPr>
        </p:nvGraphicFramePr>
        <p:xfrm>
          <a:off x="457200" y="1905000"/>
          <a:ext cx="8229600" cy="47244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8686800" y="6324600"/>
            <a:ext cx="269626" cy="276999"/>
          </a:xfrm>
          <a:prstGeom prst="rect">
            <a:avLst/>
          </a:prstGeom>
          <a:noFill/>
        </p:spPr>
        <p:txBody>
          <a:bodyPr wrap="none" rtlCol="0">
            <a:spAutoFit/>
          </a:bodyPr>
          <a:lstStyle/>
          <a:p>
            <a:fld id="{DA15ED7B-1F44-44C3-9B31-5EBB77ACA0E9}" type="slidenum">
              <a:rPr lang="en-US" sz="1200" smtClean="0"/>
              <a:pPr/>
              <a:t>2</a:t>
            </a:fld>
            <a:endParaRPr lang="en-US" sz="1200" dirty="0"/>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pPr algn="ctr">
              <a:spcBef>
                <a:spcPts val="1400"/>
              </a:spcBef>
            </a:pPr>
            <a:r>
              <a:rPr lang="en-US" sz="3600" dirty="0" smtClean="0">
                <a:solidFill>
                  <a:schemeClr val="tx1"/>
                </a:solidFill>
              </a:rPr>
              <a:t>More than 32 million air passengers boarded flights at the region’s commercial airports in 2011</a:t>
            </a:r>
          </a:p>
        </p:txBody>
      </p:sp>
      <p:graphicFrame>
        <p:nvGraphicFramePr>
          <p:cNvPr id="5" name="Content Placeholder 4"/>
          <p:cNvGraphicFramePr>
            <a:graphicFrameLocks noGrp="1"/>
          </p:cNvGraphicFramePr>
          <p:nvPr>
            <p:ph sz="half" idx="2"/>
          </p:nvPr>
        </p:nvGraphicFramePr>
        <p:xfrm>
          <a:off x="0" y="1600200"/>
          <a:ext cx="9144000" cy="52578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8686800" y="6324600"/>
            <a:ext cx="269626" cy="276999"/>
          </a:xfrm>
          <a:prstGeom prst="rect">
            <a:avLst/>
          </a:prstGeom>
          <a:noFill/>
        </p:spPr>
        <p:txBody>
          <a:bodyPr wrap="none" rtlCol="0">
            <a:spAutoFit/>
          </a:bodyPr>
          <a:lstStyle/>
          <a:p>
            <a:fld id="{DA15ED7B-1F44-44C3-9B31-5EBB77ACA0E9}" type="slidenum">
              <a:rPr lang="en-US" sz="1200" smtClean="0"/>
              <a:pPr/>
              <a:t>3</a:t>
            </a:fld>
            <a:endParaRPr lang="en-US" sz="1200" dirty="0"/>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lgn="ctr"/>
            <a:r>
              <a:rPr lang="en-US" sz="3200" dirty="0" smtClean="0">
                <a:solidFill>
                  <a:schemeClr val="tx1"/>
                </a:solidFill>
              </a:rPr>
              <a:t>Locally Originating</a:t>
            </a:r>
            <a:br>
              <a:rPr lang="en-US" sz="3200" dirty="0" smtClean="0">
                <a:solidFill>
                  <a:schemeClr val="tx1"/>
                </a:solidFill>
              </a:rPr>
            </a:br>
            <a:r>
              <a:rPr lang="en-US" sz="3200" dirty="0" smtClean="0">
                <a:solidFill>
                  <a:schemeClr val="tx1"/>
                </a:solidFill>
              </a:rPr>
              <a:t>vs. Connecting Passengers</a:t>
            </a:r>
            <a:endParaRPr lang="en-US" sz="3200" dirty="0"/>
          </a:p>
        </p:txBody>
      </p:sp>
      <p:sp>
        <p:nvSpPr>
          <p:cNvPr id="3" name="Text Placeholder 2"/>
          <p:cNvSpPr>
            <a:spLocks noGrp="1"/>
          </p:cNvSpPr>
          <p:nvPr>
            <p:ph type="body" sz="half" idx="1"/>
          </p:nvPr>
        </p:nvSpPr>
        <p:spPr>
          <a:xfrm>
            <a:off x="304800" y="1676400"/>
            <a:ext cx="4191000" cy="4800600"/>
          </a:xfrm>
        </p:spPr>
        <p:txBody>
          <a:bodyPr/>
          <a:lstStyle/>
          <a:p>
            <a:pPr marL="0" indent="0">
              <a:spcBef>
                <a:spcPts val="1400"/>
              </a:spcBef>
              <a:buNone/>
            </a:pPr>
            <a:r>
              <a:rPr lang="en-US" sz="2800" dirty="0" smtClean="0"/>
              <a:t>Connecting passengers account for: </a:t>
            </a:r>
          </a:p>
          <a:p>
            <a:pPr>
              <a:spcBef>
                <a:spcPts val="1400"/>
              </a:spcBef>
            </a:pPr>
            <a:r>
              <a:rPr lang="en-US" sz="2800" dirty="0" smtClean="0"/>
              <a:t>35% of IAD enplanements </a:t>
            </a:r>
          </a:p>
          <a:p>
            <a:pPr>
              <a:spcBef>
                <a:spcPts val="1400"/>
              </a:spcBef>
            </a:pPr>
            <a:r>
              <a:rPr lang="en-US" sz="2800" dirty="0" smtClean="0"/>
              <a:t>22% of BWI enplanements </a:t>
            </a:r>
          </a:p>
          <a:p>
            <a:pPr>
              <a:spcBef>
                <a:spcPts val="1400"/>
              </a:spcBef>
            </a:pPr>
            <a:r>
              <a:rPr lang="en-US" sz="2800" dirty="0" smtClean="0"/>
              <a:t>12% of DCA enplanements </a:t>
            </a:r>
          </a:p>
          <a:p>
            <a:pPr>
              <a:spcBef>
                <a:spcPts val="1400"/>
              </a:spcBef>
            </a:pPr>
            <a:endParaRPr lang="en-US" sz="3200" dirty="0" smtClean="0"/>
          </a:p>
          <a:p>
            <a:pPr>
              <a:spcBef>
                <a:spcPts val="1400"/>
              </a:spcBef>
            </a:pPr>
            <a:endParaRPr lang="en-US" sz="3200" dirty="0" smtClean="0"/>
          </a:p>
          <a:p>
            <a:pPr>
              <a:spcBef>
                <a:spcPts val="1400"/>
              </a:spcBef>
            </a:pPr>
            <a:endParaRPr lang="en-US" sz="3200" dirty="0"/>
          </a:p>
        </p:txBody>
      </p:sp>
      <p:graphicFrame>
        <p:nvGraphicFramePr>
          <p:cNvPr id="5" name="Content Placeholder 4"/>
          <p:cNvGraphicFramePr>
            <a:graphicFrameLocks noGrp="1"/>
          </p:cNvGraphicFramePr>
          <p:nvPr>
            <p:ph sz="half" idx="2"/>
          </p:nvPr>
        </p:nvGraphicFramePr>
        <p:xfrm>
          <a:off x="4495800" y="1219200"/>
          <a:ext cx="4953000" cy="54102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8686800" y="6324600"/>
            <a:ext cx="269626" cy="276999"/>
          </a:xfrm>
          <a:prstGeom prst="rect">
            <a:avLst/>
          </a:prstGeom>
          <a:noFill/>
        </p:spPr>
        <p:txBody>
          <a:bodyPr wrap="none" rtlCol="0">
            <a:spAutoFit/>
          </a:bodyPr>
          <a:lstStyle/>
          <a:p>
            <a:fld id="{DA15ED7B-1F44-44C3-9B31-5EBB77ACA0E9}" type="slidenum">
              <a:rPr lang="en-US" sz="1200" smtClean="0"/>
              <a:pPr/>
              <a:t>4</a:t>
            </a:fld>
            <a:endParaRPr lang="en-US" sz="1200" dirty="0"/>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solidFill>
                  <a:schemeClr val="tx1"/>
                </a:solidFill>
              </a:rPr>
              <a:t>Trip Origins of Locally Originating</a:t>
            </a:r>
            <a:br>
              <a:rPr lang="en-US" sz="3200" dirty="0" smtClean="0">
                <a:solidFill>
                  <a:schemeClr val="tx1"/>
                </a:solidFill>
              </a:rPr>
            </a:br>
            <a:r>
              <a:rPr lang="en-US" sz="3200" dirty="0" smtClean="0">
                <a:solidFill>
                  <a:schemeClr val="tx1"/>
                </a:solidFill>
              </a:rPr>
              <a:t>Air Passengers </a:t>
            </a:r>
            <a:endParaRPr lang="en-US" sz="3200" dirty="0">
              <a:solidFill>
                <a:schemeClr val="tx1"/>
              </a:solidFill>
            </a:endParaRPr>
          </a:p>
        </p:txBody>
      </p:sp>
      <p:sp>
        <p:nvSpPr>
          <p:cNvPr id="3" name="Text Placeholder 2"/>
          <p:cNvSpPr>
            <a:spLocks noGrp="1"/>
          </p:cNvSpPr>
          <p:nvPr>
            <p:ph type="body" sz="half" idx="1"/>
          </p:nvPr>
        </p:nvSpPr>
        <p:spPr>
          <a:xfrm>
            <a:off x="228600" y="1600200"/>
            <a:ext cx="5410200" cy="4800600"/>
          </a:xfrm>
        </p:spPr>
        <p:txBody>
          <a:bodyPr/>
          <a:lstStyle/>
          <a:p>
            <a:pPr>
              <a:spcBef>
                <a:spcPts val="1400"/>
              </a:spcBef>
              <a:buNone/>
            </a:pPr>
            <a:r>
              <a:rPr lang="en-US" sz="2200" b="1" dirty="0" smtClean="0"/>
              <a:t>Originating at a private residence:</a:t>
            </a:r>
          </a:p>
          <a:p>
            <a:pPr>
              <a:spcBef>
                <a:spcPts val="1000"/>
              </a:spcBef>
            </a:pPr>
            <a:r>
              <a:rPr lang="en-US" sz="2200" dirty="0" smtClean="0"/>
              <a:t>67% for BWI and IAD</a:t>
            </a:r>
          </a:p>
          <a:p>
            <a:pPr>
              <a:spcBef>
                <a:spcPts val="1000"/>
              </a:spcBef>
            </a:pPr>
            <a:r>
              <a:rPr lang="en-US" sz="2200" dirty="0" smtClean="0"/>
              <a:t>50% for DCA</a:t>
            </a:r>
          </a:p>
          <a:p>
            <a:pPr>
              <a:spcBef>
                <a:spcPts val="1400"/>
              </a:spcBef>
              <a:buNone/>
            </a:pPr>
            <a:r>
              <a:rPr lang="en-US" sz="2200" b="1" dirty="0" smtClean="0"/>
              <a:t>Originating at a hotel or motel:</a:t>
            </a:r>
          </a:p>
          <a:p>
            <a:pPr>
              <a:spcBef>
                <a:spcPts val="1000"/>
              </a:spcBef>
            </a:pPr>
            <a:r>
              <a:rPr lang="en-US" sz="2200" dirty="0" smtClean="0"/>
              <a:t>21% for BWI</a:t>
            </a:r>
          </a:p>
          <a:p>
            <a:pPr>
              <a:spcBef>
                <a:spcPts val="1000"/>
              </a:spcBef>
            </a:pPr>
            <a:r>
              <a:rPr lang="en-US" sz="2200" dirty="0" smtClean="0"/>
              <a:t>26% for IAD</a:t>
            </a:r>
          </a:p>
          <a:p>
            <a:pPr>
              <a:spcBef>
                <a:spcPts val="1000"/>
              </a:spcBef>
            </a:pPr>
            <a:r>
              <a:rPr lang="en-US" sz="2200" dirty="0" smtClean="0"/>
              <a:t>33% for DCA</a:t>
            </a:r>
          </a:p>
          <a:p>
            <a:pPr>
              <a:spcBef>
                <a:spcPts val="1400"/>
              </a:spcBef>
              <a:buNone/>
            </a:pPr>
            <a:r>
              <a:rPr lang="en-US" sz="2200" b="1" dirty="0" smtClean="0"/>
              <a:t>Originating at a place of business:</a:t>
            </a:r>
          </a:p>
          <a:p>
            <a:pPr>
              <a:spcBef>
                <a:spcPts val="1000"/>
              </a:spcBef>
            </a:pPr>
            <a:r>
              <a:rPr lang="en-US" sz="2200" dirty="0" smtClean="0"/>
              <a:t>10% at BWI</a:t>
            </a:r>
          </a:p>
          <a:p>
            <a:pPr>
              <a:spcBef>
                <a:spcPts val="1000"/>
              </a:spcBef>
            </a:pPr>
            <a:r>
              <a:rPr lang="en-US" sz="2200" dirty="0" smtClean="0"/>
              <a:t>8% at IAD</a:t>
            </a:r>
          </a:p>
          <a:p>
            <a:pPr>
              <a:spcBef>
                <a:spcPts val="1000"/>
              </a:spcBef>
            </a:pPr>
            <a:r>
              <a:rPr lang="en-US" sz="2200" dirty="0" smtClean="0"/>
              <a:t>14% at DCA </a:t>
            </a:r>
          </a:p>
          <a:p>
            <a:pPr>
              <a:spcBef>
                <a:spcPts val="1400"/>
              </a:spcBef>
            </a:pPr>
            <a:endParaRPr lang="en-US" sz="2200" dirty="0"/>
          </a:p>
        </p:txBody>
      </p:sp>
      <p:graphicFrame>
        <p:nvGraphicFramePr>
          <p:cNvPr id="5" name="Content Placeholder 4"/>
          <p:cNvGraphicFramePr>
            <a:graphicFrameLocks noGrp="1"/>
          </p:cNvGraphicFramePr>
          <p:nvPr>
            <p:ph sz="half" idx="2"/>
          </p:nvPr>
        </p:nvGraphicFramePr>
        <p:xfrm>
          <a:off x="4724400" y="1752600"/>
          <a:ext cx="4419600" cy="48006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6705600" y="1524000"/>
            <a:ext cx="1159292" cy="369332"/>
          </a:xfrm>
          <a:prstGeom prst="rect">
            <a:avLst/>
          </a:prstGeom>
          <a:noFill/>
        </p:spPr>
        <p:txBody>
          <a:bodyPr wrap="none" rtlCol="0">
            <a:spAutoFit/>
          </a:bodyPr>
          <a:lstStyle/>
          <a:p>
            <a:r>
              <a:rPr lang="en-US" b="1" dirty="0" smtClean="0"/>
              <a:t>Regional</a:t>
            </a:r>
            <a:endParaRPr lang="en-US" b="1" dirty="0"/>
          </a:p>
        </p:txBody>
      </p:sp>
      <p:sp>
        <p:nvSpPr>
          <p:cNvPr id="7" name="TextBox 6"/>
          <p:cNvSpPr txBox="1"/>
          <p:nvPr/>
        </p:nvSpPr>
        <p:spPr>
          <a:xfrm>
            <a:off x="8686800" y="6324600"/>
            <a:ext cx="269626" cy="276999"/>
          </a:xfrm>
          <a:prstGeom prst="rect">
            <a:avLst/>
          </a:prstGeom>
          <a:noFill/>
        </p:spPr>
        <p:txBody>
          <a:bodyPr wrap="none" rtlCol="0">
            <a:spAutoFit/>
          </a:bodyPr>
          <a:lstStyle/>
          <a:p>
            <a:fld id="{DA15ED7B-1F44-44C3-9B31-5EBB77ACA0E9}" type="slidenum">
              <a:rPr lang="en-US" sz="1200" smtClean="0"/>
              <a:pPr/>
              <a:t>5</a:t>
            </a:fld>
            <a:endParaRPr lang="en-US" sz="1200" dirty="0"/>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solidFill>
                  <a:schemeClr val="tx1"/>
                </a:solidFill>
              </a:rPr>
              <a:t>Air Passenger Mode of Travel to Airport</a:t>
            </a:r>
            <a:endParaRPr lang="en-US" sz="3200" dirty="0">
              <a:solidFill>
                <a:schemeClr val="tx1"/>
              </a:solidFill>
            </a:endParaRPr>
          </a:p>
        </p:txBody>
      </p:sp>
      <p:sp>
        <p:nvSpPr>
          <p:cNvPr id="3" name="Text Placeholder 2"/>
          <p:cNvSpPr>
            <a:spLocks noGrp="1"/>
          </p:cNvSpPr>
          <p:nvPr>
            <p:ph type="body" sz="half" idx="1"/>
          </p:nvPr>
        </p:nvSpPr>
        <p:spPr>
          <a:xfrm>
            <a:off x="152400" y="1447800"/>
            <a:ext cx="4419600" cy="4800600"/>
          </a:xfrm>
        </p:spPr>
        <p:txBody>
          <a:bodyPr/>
          <a:lstStyle/>
          <a:p>
            <a:pPr>
              <a:spcBef>
                <a:spcPts val="800"/>
              </a:spcBef>
              <a:buNone/>
            </a:pPr>
            <a:r>
              <a:rPr lang="en-US" sz="2000" b="1" dirty="0" smtClean="0"/>
              <a:t>Usage of private and rental cars:</a:t>
            </a:r>
          </a:p>
          <a:p>
            <a:pPr>
              <a:spcBef>
                <a:spcPts val="800"/>
              </a:spcBef>
            </a:pPr>
            <a:r>
              <a:rPr lang="en-US" sz="2000" dirty="0" smtClean="0"/>
              <a:t>78% at BWI</a:t>
            </a:r>
          </a:p>
          <a:p>
            <a:pPr>
              <a:spcBef>
                <a:spcPts val="800"/>
              </a:spcBef>
            </a:pPr>
            <a:r>
              <a:rPr lang="en-US" sz="2000" dirty="0" smtClean="0"/>
              <a:t>68% at IAD</a:t>
            </a:r>
          </a:p>
          <a:p>
            <a:pPr>
              <a:spcBef>
                <a:spcPts val="800"/>
              </a:spcBef>
            </a:pPr>
            <a:r>
              <a:rPr lang="en-US" sz="2000" dirty="0" smtClean="0"/>
              <a:t>43% at DCA</a:t>
            </a:r>
          </a:p>
          <a:p>
            <a:pPr>
              <a:spcBef>
                <a:spcPts val="800"/>
              </a:spcBef>
              <a:buNone/>
            </a:pPr>
            <a:r>
              <a:rPr lang="en-US" sz="2000" b="1" dirty="0" smtClean="0"/>
              <a:t>Use of taxis:</a:t>
            </a:r>
          </a:p>
          <a:p>
            <a:pPr>
              <a:spcBef>
                <a:spcPts val="800"/>
              </a:spcBef>
            </a:pPr>
            <a:r>
              <a:rPr lang="en-US" sz="2000" dirty="0" smtClean="0"/>
              <a:t>6% at BWI</a:t>
            </a:r>
          </a:p>
          <a:p>
            <a:pPr>
              <a:spcBef>
                <a:spcPts val="800"/>
              </a:spcBef>
            </a:pPr>
            <a:r>
              <a:rPr lang="en-US" sz="2000" dirty="0" smtClean="0"/>
              <a:t>17% at IAD</a:t>
            </a:r>
          </a:p>
          <a:p>
            <a:pPr>
              <a:spcBef>
                <a:spcPts val="800"/>
              </a:spcBef>
            </a:pPr>
            <a:r>
              <a:rPr lang="en-US" sz="2000" dirty="0" smtClean="0"/>
              <a:t>31% at DCA</a:t>
            </a:r>
          </a:p>
          <a:p>
            <a:pPr marL="0" indent="0">
              <a:spcBef>
                <a:spcPts val="800"/>
              </a:spcBef>
              <a:buNone/>
            </a:pPr>
            <a:r>
              <a:rPr lang="en-US" sz="2000" b="1" dirty="0" smtClean="0"/>
              <a:t>Use of rail service:</a:t>
            </a:r>
          </a:p>
          <a:p>
            <a:pPr marL="0" indent="0">
              <a:spcBef>
                <a:spcPts val="800"/>
              </a:spcBef>
            </a:pPr>
            <a:r>
              <a:rPr lang="en-US" sz="2000" dirty="0" smtClean="0"/>
              <a:t>16% at DCA by Metrorail (among highest in the nation</a:t>
            </a:r>
            <a:r>
              <a:rPr lang="en-US" sz="2200" dirty="0" smtClean="0"/>
              <a:t>)</a:t>
            </a:r>
          </a:p>
          <a:p>
            <a:pPr>
              <a:spcBef>
                <a:spcPts val="800"/>
              </a:spcBef>
            </a:pPr>
            <a:r>
              <a:rPr lang="en-US" sz="2000" dirty="0" smtClean="0"/>
              <a:t>2% at BWI by MARC/AMTRAK service</a:t>
            </a:r>
          </a:p>
          <a:p>
            <a:pPr>
              <a:spcBef>
                <a:spcPts val="1400"/>
              </a:spcBef>
            </a:pPr>
            <a:endParaRPr lang="en-US" sz="2000" dirty="0" smtClean="0"/>
          </a:p>
          <a:p>
            <a:pPr>
              <a:spcBef>
                <a:spcPts val="1400"/>
              </a:spcBef>
            </a:pPr>
            <a:endParaRPr lang="en-US" sz="2000" dirty="0" smtClean="0"/>
          </a:p>
          <a:p>
            <a:pPr>
              <a:spcBef>
                <a:spcPts val="1400"/>
              </a:spcBef>
            </a:pPr>
            <a:endParaRPr lang="en-US" sz="2000" dirty="0"/>
          </a:p>
        </p:txBody>
      </p:sp>
      <p:graphicFrame>
        <p:nvGraphicFramePr>
          <p:cNvPr id="5" name="Content Placeholder 4"/>
          <p:cNvGraphicFramePr>
            <a:graphicFrameLocks noGrp="1"/>
          </p:cNvGraphicFramePr>
          <p:nvPr>
            <p:ph sz="half" idx="2"/>
          </p:nvPr>
        </p:nvGraphicFramePr>
        <p:xfrm>
          <a:off x="4648200" y="1600200"/>
          <a:ext cx="4038600" cy="48006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5638800" y="1295400"/>
            <a:ext cx="2766591" cy="369332"/>
          </a:xfrm>
          <a:prstGeom prst="rect">
            <a:avLst/>
          </a:prstGeom>
          <a:noFill/>
        </p:spPr>
        <p:txBody>
          <a:bodyPr wrap="none" rtlCol="0">
            <a:spAutoFit/>
          </a:bodyPr>
          <a:lstStyle/>
          <a:p>
            <a:r>
              <a:rPr lang="en-US" b="1" dirty="0" smtClean="0"/>
              <a:t>Mode of Access in 2011</a:t>
            </a:r>
            <a:endParaRPr lang="en-US" b="1" dirty="0"/>
          </a:p>
        </p:txBody>
      </p:sp>
      <p:sp>
        <p:nvSpPr>
          <p:cNvPr id="7" name="TextBox 6"/>
          <p:cNvSpPr txBox="1"/>
          <p:nvPr/>
        </p:nvSpPr>
        <p:spPr>
          <a:xfrm>
            <a:off x="8686800" y="6324600"/>
            <a:ext cx="269626" cy="276999"/>
          </a:xfrm>
          <a:prstGeom prst="rect">
            <a:avLst/>
          </a:prstGeom>
          <a:noFill/>
        </p:spPr>
        <p:txBody>
          <a:bodyPr wrap="none" rtlCol="0">
            <a:spAutoFit/>
          </a:bodyPr>
          <a:lstStyle/>
          <a:p>
            <a:fld id="{DA15ED7B-1F44-44C3-9B31-5EBB77ACA0E9}" type="slidenum">
              <a:rPr lang="en-US" sz="1200" smtClean="0"/>
              <a:pPr/>
              <a:t>6</a:t>
            </a:fld>
            <a:endParaRPr lang="en-US" sz="1200" dirty="0"/>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solidFill>
                  <a:schemeClr val="tx1"/>
                </a:solidFill>
              </a:rPr>
              <a:t>Air Passenger Trip Purposes</a:t>
            </a:r>
            <a:endParaRPr lang="en-US" sz="3200" dirty="0">
              <a:solidFill>
                <a:schemeClr val="tx1"/>
              </a:solidFill>
            </a:endParaRPr>
          </a:p>
        </p:txBody>
      </p:sp>
      <p:sp>
        <p:nvSpPr>
          <p:cNvPr id="3" name="Text Placeholder 2"/>
          <p:cNvSpPr>
            <a:spLocks noGrp="1"/>
          </p:cNvSpPr>
          <p:nvPr>
            <p:ph type="body" sz="half" idx="1"/>
          </p:nvPr>
        </p:nvSpPr>
        <p:spPr>
          <a:xfrm>
            <a:off x="152400" y="1447800"/>
            <a:ext cx="4648200" cy="4800600"/>
          </a:xfrm>
        </p:spPr>
        <p:txBody>
          <a:bodyPr/>
          <a:lstStyle/>
          <a:p>
            <a:pPr>
              <a:spcBef>
                <a:spcPts val="1000"/>
              </a:spcBef>
              <a:buNone/>
            </a:pPr>
            <a:r>
              <a:rPr lang="en-US" sz="2400" dirty="0" smtClean="0"/>
              <a:t>Compared to 2009:</a:t>
            </a:r>
          </a:p>
          <a:p>
            <a:pPr>
              <a:spcBef>
                <a:spcPts val="1000"/>
              </a:spcBef>
            </a:pPr>
            <a:r>
              <a:rPr lang="en-US" sz="2400" dirty="0" smtClean="0"/>
              <a:t>Business travel up to 44% from 38%</a:t>
            </a:r>
          </a:p>
          <a:p>
            <a:pPr>
              <a:spcBef>
                <a:spcPts val="1000"/>
              </a:spcBef>
            </a:pPr>
            <a:r>
              <a:rPr lang="en-US" sz="2400" dirty="0" smtClean="0"/>
              <a:t>Government-related business up from 18% to 20%</a:t>
            </a:r>
          </a:p>
          <a:p>
            <a:pPr>
              <a:spcBef>
                <a:spcPts val="1000"/>
              </a:spcBef>
            </a:pPr>
            <a:r>
              <a:rPr lang="en-US" sz="2400" dirty="0" smtClean="0"/>
              <a:t>Non-government related business up from 20% to 24%</a:t>
            </a:r>
          </a:p>
          <a:p>
            <a:pPr>
              <a:spcBef>
                <a:spcPts val="1000"/>
              </a:spcBef>
            </a:pPr>
            <a:r>
              <a:rPr lang="en-US" sz="2400" dirty="0" smtClean="0"/>
              <a:t>Vacation trips down from 24% to 21%</a:t>
            </a:r>
          </a:p>
          <a:p>
            <a:pPr>
              <a:spcBef>
                <a:spcPts val="1000"/>
              </a:spcBef>
            </a:pPr>
            <a:r>
              <a:rPr lang="en-US" sz="2400" dirty="0" smtClean="0"/>
              <a:t>School trips down from 5% to 3%</a:t>
            </a:r>
            <a:endParaRPr lang="en-US" sz="2400" dirty="0"/>
          </a:p>
        </p:txBody>
      </p:sp>
      <p:graphicFrame>
        <p:nvGraphicFramePr>
          <p:cNvPr id="5" name="Content Placeholder 4"/>
          <p:cNvGraphicFramePr>
            <a:graphicFrameLocks noGrp="1"/>
          </p:cNvGraphicFramePr>
          <p:nvPr>
            <p:ph sz="half" idx="2"/>
          </p:nvPr>
        </p:nvGraphicFramePr>
        <p:xfrm>
          <a:off x="4648200" y="1600200"/>
          <a:ext cx="4038600" cy="48006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5638800" y="1371600"/>
            <a:ext cx="2667000" cy="369332"/>
          </a:xfrm>
          <a:prstGeom prst="rect">
            <a:avLst/>
          </a:prstGeom>
          <a:noFill/>
        </p:spPr>
        <p:txBody>
          <a:bodyPr wrap="square" rtlCol="0">
            <a:spAutoFit/>
          </a:bodyPr>
          <a:lstStyle/>
          <a:p>
            <a:pPr algn="ctr"/>
            <a:r>
              <a:rPr lang="en-US" b="1" dirty="0" smtClean="0"/>
              <a:t>Trip Purpose in 2011</a:t>
            </a:r>
            <a:endParaRPr lang="en-US" b="1" dirty="0"/>
          </a:p>
        </p:txBody>
      </p:sp>
      <p:sp>
        <p:nvSpPr>
          <p:cNvPr id="7" name="TextBox 6"/>
          <p:cNvSpPr txBox="1"/>
          <p:nvPr/>
        </p:nvSpPr>
        <p:spPr>
          <a:xfrm>
            <a:off x="8686800" y="6324600"/>
            <a:ext cx="269626" cy="276999"/>
          </a:xfrm>
          <a:prstGeom prst="rect">
            <a:avLst/>
          </a:prstGeom>
          <a:noFill/>
        </p:spPr>
        <p:txBody>
          <a:bodyPr wrap="none" rtlCol="0">
            <a:spAutoFit/>
          </a:bodyPr>
          <a:lstStyle/>
          <a:p>
            <a:fld id="{DA15ED7B-1F44-44C3-9B31-5EBB77ACA0E9}" type="slidenum">
              <a:rPr lang="en-US" sz="1200" smtClean="0"/>
              <a:pPr/>
              <a:t>7</a:t>
            </a:fld>
            <a:endParaRPr lang="en-US" sz="1200" dirty="0"/>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8643" name="Group 819"/>
          <p:cNvGraphicFramePr>
            <a:graphicFrameLocks noGrp="1"/>
          </p:cNvGraphicFramePr>
          <p:nvPr>
            <p:ph idx="1"/>
          </p:nvPr>
        </p:nvGraphicFramePr>
        <p:xfrm>
          <a:off x="228600" y="1600200"/>
          <a:ext cx="8686801" cy="4256766"/>
        </p:xfrm>
        <a:graphic>
          <a:graphicData uri="http://schemas.openxmlformats.org/drawingml/2006/table">
            <a:tbl>
              <a:tblPr/>
              <a:tblGrid>
                <a:gridCol w="4021667"/>
                <a:gridCol w="1994182"/>
                <a:gridCol w="1384018"/>
                <a:gridCol w="1286934"/>
              </a:tblGrid>
              <a:tr h="740824">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Franklin Gothic Medium" pitchFamily="34" charset="0"/>
                          <a:cs typeface="Times New Roman" pitchFamily="18" charset="0"/>
                        </a:rPr>
                        <a:t> </a:t>
                      </a:r>
                      <a:endParaRPr kumimoji="0" lang="en-US" sz="1800" b="0" i="0" u="none" strike="noStrike" cap="none" normalizeH="0" baseline="0" dirty="0" smtClean="0">
                        <a:ln>
                          <a:noFill/>
                        </a:ln>
                        <a:solidFill>
                          <a:schemeClr val="tx1"/>
                        </a:solidFill>
                        <a:effectLst/>
                        <a:latin typeface="Franklin Gothic Medium" pitchFamily="34" charset="0"/>
                        <a:cs typeface="Arial" charset="0"/>
                      </a:endParaRP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Franklin Gothic Medium" pitchFamily="34" charset="0"/>
                          <a:cs typeface="Times New Roman" pitchFamily="18" charset="0"/>
                        </a:rPr>
                        <a:t>Business</a:t>
                      </a:r>
                      <a:endParaRPr kumimoji="0" lang="en-US" sz="2000" b="0" i="0" u="none" strike="noStrike" cap="none" normalizeH="0" baseline="0" dirty="0" smtClean="0">
                        <a:ln>
                          <a:noFill/>
                        </a:ln>
                        <a:solidFill>
                          <a:schemeClr val="tx1"/>
                        </a:solidFill>
                        <a:effectLst/>
                        <a:latin typeface="Franklin Gothic Medium" pitchFamily="34" charset="0"/>
                        <a:cs typeface="Arial" charset="0"/>
                      </a:endParaRP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Franklin Gothic Medium" pitchFamily="34" charset="0"/>
                          <a:cs typeface="Times New Roman" pitchFamily="18" charset="0"/>
                        </a:rPr>
                        <a:t>Non-Business</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Franklin Gothic Medium" pitchFamily="34" charset="0"/>
                          <a:cs typeface="Times New Roman" pitchFamily="18" charset="0"/>
                        </a:rPr>
                        <a:t>All</a:t>
                      </a:r>
                      <a:endParaRPr kumimoji="0" lang="en-US" sz="2000" b="0" i="0" u="none" strike="noStrike" cap="none" normalizeH="0" baseline="0" dirty="0" smtClean="0">
                        <a:ln>
                          <a:noFill/>
                        </a:ln>
                        <a:solidFill>
                          <a:schemeClr val="tx1"/>
                        </a:solidFill>
                        <a:effectLst/>
                        <a:latin typeface="Franklin Gothic Medium" pitchFamily="34" charset="0"/>
                        <a:cs typeface="Arial" charset="0"/>
                      </a:endParaRP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86517">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Closest airport</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55%</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58%</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86517">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Better public ground transportation</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86517">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Better access roads and parking</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86517">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More convenient flight times</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86517">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Only airport with direct flight</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86517">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Less expensive airfare</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9%</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19%</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86517">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Frequent flyer with specific airline</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86517">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Only airport serving market</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423806">
                <a:tc>
                  <a:txBody>
                    <a:bodyPr/>
                    <a:lstStyle/>
                    <a:p>
                      <a:pPr marL="465138"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Other</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5%</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bl>
          </a:graphicData>
        </a:graphic>
      </p:graphicFrame>
      <p:sp>
        <p:nvSpPr>
          <p:cNvPr id="77826" name="Rectangle 2"/>
          <p:cNvSpPr>
            <a:spLocks noGrp="1" noChangeArrowheads="1"/>
          </p:cNvSpPr>
          <p:nvPr>
            <p:ph type="title"/>
          </p:nvPr>
        </p:nvSpPr>
        <p:spPr>
          <a:xfrm>
            <a:off x="457200" y="274638"/>
            <a:ext cx="8229600" cy="868362"/>
          </a:xfrm>
        </p:spPr>
        <p:txBody>
          <a:bodyPr/>
          <a:lstStyle/>
          <a:p>
            <a:pPr algn="ctr"/>
            <a:r>
              <a:rPr lang="en-US" sz="3200" dirty="0" smtClean="0">
                <a:solidFill>
                  <a:schemeClr val="tx1"/>
                </a:solidFill>
              </a:rPr>
              <a:t>Factors Influencing Airport Choice by Trip Purpose</a:t>
            </a:r>
          </a:p>
        </p:txBody>
      </p:sp>
      <p:sp>
        <p:nvSpPr>
          <p:cNvPr id="12" name="TextBox 11"/>
          <p:cNvSpPr txBox="1"/>
          <p:nvPr/>
        </p:nvSpPr>
        <p:spPr>
          <a:xfrm>
            <a:off x="609600" y="2362200"/>
            <a:ext cx="7010400" cy="369332"/>
          </a:xfrm>
          <a:prstGeom prst="rect">
            <a:avLst/>
          </a:prstGeom>
          <a:noFill/>
          <a:ln w="38100">
            <a:solidFill>
              <a:srgbClr val="FF0000"/>
            </a:solidFill>
          </a:ln>
        </p:spPr>
        <p:txBody>
          <a:bodyPr wrap="square" rtlCol="0">
            <a:spAutoFit/>
          </a:bodyPr>
          <a:lstStyle/>
          <a:p>
            <a:endParaRPr lang="en-US" dirty="0"/>
          </a:p>
        </p:txBody>
      </p:sp>
      <p:sp>
        <p:nvSpPr>
          <p:cNvPr id="13" name="TextBox 12"/>
          <p:cNvSpPr txBox="1"/>
          <p:nvPr/>
        </p:nvSpPr>
        <p:spPr>
          <a:xfrm>
            <a:off x="609600" y="4267200"/>
            <a:ext cx="7010400" cy="369332"/>
          </a:xfrm>
          <a:prstGeom prst="rect">
            <a:avLst/>
          </a:prstGeom>
          <a:noFill/>
          <a:ln w="38100">
            <a:solidFill>
              <a:srgbClr val="FF0000"/>
            </a:solidFill>
          </a:ln>
        </p:spPr>
        <p:txBody>
          <a:bodyPr wrap="square" rtlCol="0">
            <a:spAutoFit/>
          </a:bodyPr>
          <a:lstStyle/>
          <a:p>
            <a:endParaRPr lang="en-US" dirty="0"/>
          </a:p>
        </p:txBody>
      </p:sp>
      <p:sp>
        <p:nvSpPr>
          <p:cNvPr id="6" name="TextBox 5"/>
          <p:cNvSpPr txBox="1"/>
          <p:nvPr/>
        </p:nvSpPr>
        <p:spPr>
          <a:xfrm>
            <a:off x="8686800" y="6324600"/>
            <a:ext cx="269626" cy="276999"/>
          </a:xfrm>
          <a:prstGeom prst="rect">
            <a:avLst/>
          </a:prstGeom>
          <a:noFill/>
        </p:spPr>
        <p:txBody>
          <a:bodyPr wrap="none" rtlCol="0">
            <a:spAutoFit/>
          </a:bodyPr>
          <a:lstStyle/>
          <a:p>
            <a:fld id="{DA15ED7B-1F44-44C3-9B31-5EBB77ACA0E9}" type="slidenum">
              <a:rPr lang="en-US" sz="1200" smtClean="0"/>
              <a:pPr/>
              <a:t>8</a:t>
            </a:fld>
            <a:endParaRPr lang="en-US" sz="1200" dirty="0"/>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228600" y="228600"/>
            <a:ext cx="8686800" cy="1143000"/>
          </a:xfrm>
        </p:spPr>
        <p:txBody>
          <a:bodyPr>
            <a:normAutofit/>
          </a:bodyPr>
          <a:lstStyle/>
          <a:p>
            <a:pPr algn="ctr"/>
            <a:r>
              <a:rPr lang="en-US" sz="3200" b="1" dirty="0" smtClean="0">
                <a:solidFill>
                  <a:schemeClr val="tx1"/>
                </a:solidFill>
              </a:rPr>
              <a:t>Factors Influencing Airport Choice for Business Travelers – by Airport</a:t>
            </a:r>
            <a:endParaRPr lang="en-US" sz="3200" b="1" dirty="0">
              <a:solidFill>
                <a:schemeClr val="tx1"/>
              </a:solidFill>
            </a:endParaRPr>
          </a:p>
        </p:txBody>
      </p:sp>
      <p:graphicFrame>
        <p:nvGraphicFramePr>
          <p:cNvPr id="78643" name="Group 819"/>
          <p:cNvGraphicFramePr>
            <a:graphicFrameLocks noGrp="1"/>
          </p:cNvGraphicFramePr>
          <p:nvPr>
            <p:ph idx="1"/>
          </p:nvPr>
        </p:nvGraphicFramePr>
        <p:xfrm>
          <a:off x="381000" y="1524000"/>
          <a:ext cx="8382001" cy="3688080"/>
        </p:xfrm>
        <a:graphic>
          <a:graphicData uri="http://schemas.openxmlformats.org/drawingml/2006/table">
            <a:tbl>
              <a:tblPr/>
              <a:tblGrid>
                <a:gridCol w="4251357"/>
                <a:gridCol w="1032661"/>
                <a:gridCol w="1032661"/>
                <a:gridCol w="1032661"/>
                <a:gridCol w="1032661"/>
              </a:tblGrid>
              <a:tr h="280987">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Franklin Gothic Medium" pitchFamily="34" charset="0"/>
                          <a:cs typeface="Times New Roman" pitchFamily="18" charset="0"/>
                        </a:rPr>
                        <a:t> </a:t>
                      </a:r>
                      <a:endParaRPr kumimoji="0" lang="en-US" sz="1800" b="0" i="0" u="none" strike="noStrike" cap="none" normalizeH="0" baseline="0" dirty="0" smtClean="0">
                        <a:ln>
                          <a:noFill/>
                        </a:ln>
                        <a:solidFill>
                          <a:schemeClr val="tx1"/>
                        </a:solidFill>
                        <a:effectLst/>
                        <a:latin typeface="Franklin Gothic Medium" pitchFamily="34" charset="0"/>
                        <a:cs typeface="Arial" charset="0"/>
                      </a:endParaRP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Franklin Gothic Medium" pitchFamily="34" charset="0"/>
                          <a:cs typeface="Times New Roman" pitchFamily="18" charset="0"/>
                        </a:rPr>
                        <a:t>BWI</a:t>
                      </a:r>
                      <a:endParaRPr kumimoji="0" lang="en-US" sz="2000" b="0" i="0" u="none" strike="noStrike" cap="none" normalizeH="0" baseline="0" dirty="0" smtClean="0">
                        <a:ln>
                          <a:noFill/>
                        </a:ln>
                        <a:solidFill>
                          <a:schemeClr val="tx1"/>
                        </a:solidFill>
                        <a:effectLst/>
                        <a:latin typeface="Franklin Gothic Medium" pitchFamily="34" charset="0"/>
                        <a:cs typeface="Arial" charset="0"/>
                      </a:endParaRP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Franklin Gothic Medium" pitchFamily="34" charset="0"/>
                          <a:cs typeface="Times New Roman" pitchFamily="18" charset="0"/>
                        </a:rPr>
                        <a:t>DCA</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Franklin Gothic Medium" pitchFamily="34" charset="0"/>
                          <a:cs typeface="Times New Roman" pitchFamily="18" charset="0"/>
                        </a:rPr>
                        <a:t>IAD</a:t>
                      </a:r>
                      <a:endParaRPr kumimoji="0" lang="en-US" sz="2000" b="0" i="0" u="none" strike="noStrike" cap="none" normalizeH="0" baseline="0" dirty="0" smtClean="0">
                        <a:ln>
                          <a:noFill/>
                        </a:ln>
                        <a:solidFill>
                          <a:schemeClr val="tx1"/>
                        </a:solidFill>
                        <a:effectLst/>
                        <a:latin typeface="Franklin Gothic Medium" pitchFamily="34" charset="0"/>
                        <a:cs typeface="Arial" charset="0"/>
                      </a:endParaRP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Franklin Gothic Medium" pitchFamily="34" charset="0"/>
                          <a:cs typeface="Times New Roman" pitchFamily="18" charset="0"/>
                        </a:rPr>
                        <a:t>All</a:t>
                      </a:r>
                      <a:endParaRPr kumimoji="0" lang="en-US" sz="2000" b="0" i="0" u="none" strike="noStrike" cap="none" normalizeH="0" baseline="0" dirty="0" smtClean="0">
                        <a:ln>
                          <a:noFill/>
                        </a:ln>
                        <a:solidFill>
                          <a:schemeClr val="tx1"/>
                        </a:solidFill>
                        <a:effectLst/>
                        <a:latin typeface="Franklin Gothic Medium" pitchFamily="34" charset="0"/>
                        <a:cs typeface="Arial" charset="0"/>
                      </a:endParaRP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244475">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Closest airport</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60%</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74%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47%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244475">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Better public ground transportation</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0%</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5%</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0%</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244475">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Better access roads and parking</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263525">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More convenient flight times</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Franklin Gothic Medium" pitchFamily="34" charset="0"/>
                          <a:cs typeface="Arial" charset="0"/>
                        </a:rPr>
                        <a:t>9%</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263525">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Only airport with direct flight</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15%</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50838">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Less expensive airfare</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18%</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8%</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9%</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04800">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Frequent flyer with specific airline</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263525">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Franklin Gothic Medium" pitchFamily="34" charset="0"/>
                          <a:cs typeface="Arial" charset="0"/>
                        </a:rPr>
                        <a:t>Only airport serving market</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5%</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53378">
                <a:tc>
                  <a:txBody>
                    <a:bodyPr/>
                    <a:lstStyle/>
                    <a:p>
                      <a:pPr marL="465138"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Other</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5%</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5867400" y="2667000"/>
            <a:ext cx="609600" cy="381000"/>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6" name="TextBox 5"/>
          <p:cNvSpPr txBox="1"/>
          <p:nvPr/>
        </p:nvSpPr>
        <p:spPr>
          <a:xfrm>
            <a:off x="5867400" y="1905000"/>
            <a:ext cx="609600" cy="369332"/>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7" name="TextBox 6"/>
          <p:cNvSpPr txBox="1"/>
          <p:nvPr/>
        </p:nvSpPr>
        <p:spPr>
          <a:xfrm>
            <a:off x="5867400" y="2667000"/>
            <a:ext cx="609600" cy="381000"/>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8" name="TextBox 7"/>
          <p:cNvSpPr txBox="1"/>
          <p:nvPr/>
        </p:nvSpPr>
        <p:spPr>
          <a:xfrm>
            <a:off x="4800600" y="3733800"/>
            <a:ext cx="609600" cy="381000"/>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9" name="TextBox 8"/>
          <p:cNvSpPr txBox="1"/>
          <p:nvPr/>
        </p:nvSpPr>
        <p:spPr>
          <a:xfrm>
            <a:off x="6858000" y="3429000"/>
            <a:ext cx="609600" cy="381000"/>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10" name="TextBox 9"/>
          <p:cNvSpPr txBox="1"/>
          <p:nvPr/>
        </p:nvSpPr>
        <p:spPr>
          <a:xfrm>
            <a:off x="6858000" y="3048000"/>
            <a:ext cx="609600" cy="381000"/>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11" name="TextBox 10"/>
          <p:cNvSpPr txBox="1"/>
          <p:nvPr/>
        </p:nvSpPr>
        <p:spPr>
          <a:xfrm>
            <a:off x="6858000" y="4114800"/>
            <a:ext cx="609600" cy="381000"/>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12" name="TextBox 11"/>
          <p:cNvSpPr txBox="1"/>
          <p:nvPr/>
        </p:nvSpPr>
        <p:spPr>
          <a:xfrm>
            <a:off x="6858000" y="4495800"/>
            <a:ext cx="609600" cy="381000"/>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14" name="TextBox 13"/>
          <p:cNvSpPr txBox="1"/>
          <p:nvPr/>
        </p:nvSpPr>
        <p:spPr>
          <a:xfrm>
            <a:off x="4800600" y="1905000"/>
            <a:ext cx="609600" cy="369332"/>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15" name="TextBox 14"/>
          <p:cNvSpPr txBox="1"/>
          <p:nvPr/>
        </p:nvSpPr>
        <p:spPr>
          <a:xfrm>
            <a:off x="5867400" y="2286000"/>
            <a:ext cx="609600" cy="369332"/>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16" name="TextBox 15"/>
          <p:cNvSpPr txBox="1"/>
          <p:nvPr/>
        </p:nvSpPr>
        <p:spPr>
          <a:xfrm>
            <a:off x="8686800" y="6324600"/>
            <a:ext cx="269626" cy="276999"/>
          </a:xfrm>
          <a:prstGeom prst="rect">
            <a:avLst/>
          </a:prstGeom>
          <a:noFill/>
        </p:spPr>
        <p:txBody>
          <a:bodyPr wrap="none" rtlCol="0">
            <a:spAutoFit/>
          </a:bodyPr>
          <a:lstStyle/>
          <a:p>
            <a:fld id="{DA15ED7B-1F44-44C3-9B31-5EBB77ACA0E9}" type="slidenum">
              <a:rPr lang="en-US" sz="1200" smtClean="0"/>
              <a:pPr/>
              <a:t>9</a:t>
            </a:fld>
            <a:endParaRPr lang="en-US" sz="1200" dirty="0"/>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8643" name="Group 819"/>
          <p:cNvGraphicFramePr>
            <a:graphicFrameLocks noGrp="1"/>
          </p:cNvGraphicFramePr>
          <p:nvPr>
            <p:ph idx="1"/>
          </p:nvPr>
        </p:nvGraphicFramePr>
        <p:xfrm>
          <a:off x="381000" y="1524000"/>
          <a:ext cx="8382004" cy="3689388"/>
        </p:xfrm>
        <a:graphic>
          <a:graphicData uri="http://schemas.openxmlformats.org/drawingml/2006/table">
            <a:tbl>
              <a:tblPr/>
              <a:tblGrid>
                <a:gridCol w="4066516"/>
                <a:gridCol w="1078872"/>
                <a:gridCol w="1078872"/>
                <a:gridCol w="1078872"/>
                <a:gridCol w="1078872"/>
              </a:tblGrid>
              <a:tr h="387009">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Franklin Gothic Medium" pitchFamily="34" charset="0"/>
                          <a:cs typeface="Times New Roman" pitchFamily="18" charset="0"/>
                        </a:rPr>
                        <a:t> </a:t>
                      </a:r>
                      <a:endParaRPr kumimoji="0" lang="en-US" sz="1800" b="0" i="0" u="none" strike="noStrike" cap="none" normalizeH="0" baseline="0" dirty="0" smtClean="0">
                        <a:ln>
                          <a:noFill/>
                        </a:ln>
                        <a:solidFill>
                          <a:schemeClr val="tx1"/>
                        </a:solidFill>
                        <a:effectLst/>
                        <a:latin typeface="Franklin Gothic Medium" pitchFamily="34" charset="0"/>
                        <a:cs typeface="Arial" charset="0"/>
                      </a:endParaRP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Franklin Gothic Medium" pitchFamily="34" charset="0"/>
                          <a:cs typeface="Times New Roman" pitchFamily="18" charset="0"/>
                        </a:rPr>
                        <a:t>BWI</a:t>
                      </a:r>
                      <a:endParaRPr kumimoji="0" lang="en-US" sz="2000" b="0" i="0" u="none" strike="noStrike" cap="none" normalizeH="0" baseline="0" smtClean="0">
                        <a:ln>
                          <a:noFill/>
                        </a:ln>
                        <a:solidFill>
                          <a:schemeClr val="tx1"/>
                        </a:solidFill>
                        <a:effectLst/>
                        <a:latin typeface="Franklin Gothic Medium" pitchFamily="34" charset="0"/>
                        <a:cs typeface="Arial" charset="0"/>
                      </a:endParaRP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Franklin Gothic Medium" pitchFamily="34" charset="0"/>
                          <a:cs typeface="Times New Roman" pitchFamily="18" charset="0"/>
                        </a:rPr>
                        <a:t>DCA</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Franklin Gothic Medium" pitchFamily="34" charset="0"/>
                          <a:cs typeface="Times New Roman" pitchFamily="18" charset="0"/>
                        </a:rPr>
                        <a:t>IAD</a:t>
                      </a:r>
                      <a:endParaRPr kumimoji="0" lang="en-US" sz="2000" b="0" i="0" u="none" strike="noStrike" cap="none" normalizeH="0" baseline="0" smtClean="0">
                        <a:ln>
                          <a:noFill/>
                        </a:ln>
                        <a:solidFill>
                          <a:schemeClr val="tx1"/>
                        </a:solidFill>
                        <a:effectLst/>
                        <a:latin typeface="Franklin Gothic Medium" pitchFamily="34" charset="0"/>
                        <a:cs typeface="Arial" charset="0"/>
                      </a:endParaRP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Franklin Gothic Medium" pitchFamily="34" charset="0"/>
                          <a:cs typeface="Times New Roman" pitchFamily="18" charset="0"/>
                        </a:rPr>
                        <a:t>All</a:t>
                      </a:r>
                      <a:endParaRPr kumimoji="0" lang="en-US" sz="2000" b="0" i="0" u="none" strike="noStrike" cap="none" normalizeH="0" baseline="0" dirty="0" smtClean="0">
                        <a:ln>
                          <a:noFill/>
                        </a:ln>
                        <a:solidFill>
                          <a:schemeClr val="tx1"/>
                        </a:solidFill>
                        <a:effectLst/>
                        <a:latin typeface="Franklin Gothic Medium" pitchFamily="34" charset="0"/>
                        <a:cs typeface="Arial" charset="0"/>
                      </a:endParaRP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57239">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Closest airport</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57%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47%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55%</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57239">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Better public ground transportation</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5%</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0%</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57239">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Better access roads and parking</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57239">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More convenient flight times</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5%</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7%</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57239">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Only airport with direct flight</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57239">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Less expensive airfare</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16%</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19%</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57239">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Frequent flyer with specific airline</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5%</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57239">
                <a:tc>
                  <a:txBody>
                    <a:bodyPr/>
                    <a:lstStyle/>
                    <a:p>
                      <a:pPr marL="457200" marR="0" lvl="1"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Franklin Gothic Medium" pitchFamily="34" charset="0"/>
                          <a:cs typeface="Arial" charset="0"/>
                        </a:rPr>
                        <a:t>Only airport serving market</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1%</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2%</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67068">
                <a:tc>
                  <a:txBody>
                    <a:bodyPr/>
                    <a:lstStyle/>
                    <a:p>
                      <a:pPr marL="0" marR="0" lvl="0" indent="465138"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Franklin Gothic Medium" pitchFamily="34" charset="0"/>
                          <a:cs typeface="Arial" charset="0"/>
                        </a:rPr>
                        <a:t>Other</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3%</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6%</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Franklin Gothic Medium" pitchFamily="34" charset="0"/>
                          <a:cs typeface="Arial" charset="0"/>
                        </a:rPr>
                        <a:t>4%</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bl>
          </a:graphicData>
        </a:graphic>
      </p:graphicFrame>
      <p:sp>
        <p:nvSpPr>
          <p:cNvPr id="15" name="TextBox 14"/>
          <p:cNvSpPr txBox="1"/>
          <p:nvPr/>
        </p:nvSpPr>
        <p:spPr>
          <a:xfrm>
            <a:off x="5715000" y="1905000"/>
            <a:ext cx="609600" cy="369332"/>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16" name="TextBox 15"/>
          <p:cNvSpPr txBox="1"/>
          <p:nvPr/>
        </p:nvSpPr>
        <p:spPr>
          <a:xfrm>
            <a:off x="5715000" y="2286000"/>
            <a:ext cx="609600" cy="369332"/>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18" name="TextBox 17"/>
          <p:cNvSpPr txBox="1"/>
          <p:nvPr/>
        </p:nvSpPr>
        <p:spPr>
          <a:xfrm>
            <a:off x="4648200" y="3733800"/>
            <a:ext cx="609600" cy="369332"/>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19" name="TextBox 18"/>
          <p:cNvSpPr txBox="1"/>
          <p:nvPr/>
        </p:nvSpPr>
        <p:spPr>
          <a:xfrm>
            <a:off x="6781800" y="3429000"/>
            <a:ext cx="609600" cy="369332"/>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21" name="TextBox 20"/>
          <p:cNvSpPr txBox="1"/>
          <p:nvPr/>
        </p:nvSpPr>
        <p:spPr>
          <a:xfrm>
            <a:off x="6781800" y="4114800"/>
            <a:ext cx="609600" cy="369332"/>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23" name="TextBox 22"/>
          <p:cNvSpPr txBox="1"/>
          <p:nvPr/>
        </p:nvSpPr>
        <p:spPr>
          <a:xfrm>
            <a:off x="4648200" y="1905000"/>
            <a:ext cx="609600" cy="369332"/>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24" name="TextBox 23"/>
          <p:cNvSpPr txBox="1"/>
          <p:nvPr/>
        </p:nvSpPr>
        <p:spPr>
          <a:xfrm>
            <a:off x="6781800" y="4495800"/>
            <a:ext cx="609600" cy="369332"/>
          </a:xfrm>
          <a:prstGeom prst="rect">
            <a:avLst/>
          </a:prstGeom>
          <a:noFill/>
          <a:ln w="38100">
            <a:solidFill>
              <a:srgbClr val="FF0000"/>
            </a:solidFill>
          </a:ln>
        </p:spPr>
        <p:txBody>
          <a:bodyPr wrap="square" rtlCol="0">
            <a:spAutoFit/>
          </a:bodyPr>
          <a:lstStyle/>
          <a:p>
            <a:endParaRPr lang="en-US" dirty="0">
              <a:solidFill>
                <a:srgbClr val="FF0000"/>
              </a:solidFill>
            </a:endParaRPr>
          </a:p>
        </p:txBody>
      </p:sp>
      <p:sp>
        <p:nvSpPr>
          <p:cNvPr id="14" name="Rectangle 2"/>
          <p:cNvSpPr>
            <a:spLocks noGrp="1" noChangeArrowheads="1"/>
          </p:cNvSpPr>
          <p:nvPr>
            <p:ph type="title"/>
          </p:nvPr>
        </p:nvSpPr>
        <p:spPr>
          <a:xfrm>
            <a:off x="228600" y="228600"/>
            <a:ext cx="8686800" cy="1143000"/>
          </a:xfrm>
        </p:spPr>
        <p:txBody>
          <a:bodyPr>
            <a:normAutofit/>
          </a:bodyPr>
          <a:lstStyle/>
          <a:p>
            <a:pPr algn="ctr"/>
            <a:r>
              <a:rPr lang="en-US" sz="3200" b="1" dirty="0" smtClean="0">
                <a:solidFill>
                  <a:schemeClr val="tx1"/>
                </a:solidFill>
              </a:rPr>
              <a:t>Factors Influencing Airport Choice for</a:t>
            </a:r>
            <a:br>
              <a:rPr lang="en-US" sz="3200" b="1" dirty="0" smtClean="0">
                <a:solidFill>
                  <a:schemeClr val="tx1"/>
                </a:solidFill>
              </a:rPr>
            </a:br>
            <a:r>
              <a:rPr lang="en-US" sz="3200" b="1" dirty="0" smtClean="0">
                <a:solidFill>
                  <a:schemeClr val="tx1"/>
                </a:solidFill>
              </a:rPr>
              <a:t>Non-Business Travelers – by Airport</a:t>
            </a:r>
            <a:endParaRPr lang="en-US" sz="3200" b="1" dirty="0">
              <a:solidFill>
                <a:schemeClr val="tx1"/>
              </a:solidFill>
            </a:endParaRPr>
          </a:p>
        </p:txBody>
      </p:sp>
      <p:sp>
        <p:nvSpPr>
          <p:cNvPr id="11" name="TextBox 10"/>
          <p:cNvSpPr txBox="1"/>
          <p:nvPr/>
        </p:nvSpPr>
        <p:spPr>
          <a:xfrm>
            <a:off x="8686800" y="6324600"/>
            <a:ext cx="269626" cy="276999"/>
          </a:xfrm>
          <a:prstGeom prst="rect">
            <a:avLst/>
          </a:prstGeom>
          <a:noFill/>
        </p:spPr>
        <p:txBody>
          <a:bodyPr wrap="none" rtlCol="0">
            <a:spAutoFit/>
          </a:bodyPr>
          <a:lstStyle/>
          <a:p>
            <a:fld id="{DA15ED7B-1F44-44C3-9B31-5EBB77ACA0E9}" type="slidenum">
              <a:rPr lang="en-US" sz="1200" smtClean="0"/>
              <a:pPr/>
              <a:t>10</a:t>
            </a:fld>
            <a:endParaRPr lang="en-US" sz="1200" dirty="0"/>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pPr algn="ctr"/>
            <a:r>
              <a:rPr lang="en-US" sz="3600" dirty="0" smtClean="0">
                <a:solidFill>
                  <a:schemeClr val="tx1"/>
                </a:solidFill>
              </a:rPr>
              <a:t>FAA Forecast Increase in</a:t>
            </a:r>
            <a:br>
              <a:rPr lang="en-US" sz="3600" dirty="0" smtClean="0">
                <a:solidFill>
                  <a:schemeClr val="tx1"/>
                </a:solidFill>
              </a:rPr>
            </a:br>
            <a:r>
              <a:rPr lang="en-US" sz="3600" dirty="0" smtClean="0">
                <a:solidFill>
                  <a:schemeClr val="tx1"/>
                </a:solidFill>
              </a:rPr>
              <a:t>Regional Air Passengers </a:t>
            </a:r>
            <a:endParaRPr lang="en-US" sz="3600" dirty="0">
              <a:solidFill>
                <a:schemeClr val="tx1"/>
              </a:solidFill>
            </a:endParaRPr>
          </a:p>
        </p:txBody>
      </p:sp>
      <p:graphicFrame>
        <p:nvGraphicFramePr>
          <p:cNvPr id="5" name="Content Placeholder 4"/>
          <p:cNvGraphicFramePr>
            <a:graphicFrameLocks noGrp="1"/>
          </p:cNvGraphicFramePr>
          <p:nvPr>
            <p:ph sz="half" idx="1"/>
          </p:nvPr>
        </p:nvGraphicFramePr>
        <p:xfrm>
          <a:off x="609600" y="1752600"/>
          <a:ext cx="4038600" cy="3581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ontent Placeholder 5"/>
          <p:cNvGraphicFramePr>
            <a:graphicFrameLocks noGrp="1"/>
          </p:cNvGraphicFramePr>
          <p:nvPr>
            <p:ph sz="half" idx="2"/>
          </p:nvPr>
        </p:nvGraphicFramePr>
        <p:xfrm>
          <a:off x="4648200" y="1752600"/>
          <a:ext cx="4267200" cy="3581400"/>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p:cNvSpPr txBox="1"/>
          <p:nvPr/>
        </p:nvSpPr>
        <p:spPr>
          <a:xfrm>
            <a:off x="1524000" y="5181600"/>
            <a:ext cx="1981200" cy="646331"/>
          </a:xfrm>
          <a:prstGeom prst="rect">
            <a:avLst/>
          </a:prstGeom>
          <a:noFill/>
        </p:spPr>
        <p:txBody>
          <a:bodyPr wrap="square" rtlCol="0">
            <a:spAutoFit/>
          </a:bodyPr>
          <a:lstStyle/>
          <a:p>
            <a:pPr algn="ctr"/>
            <a:r>
              <a:rPr lang="en-US" dirty="0" smtClean="0"/>
              <a:t>32.2 Million</a:t>
            </a:r>
          </a:p>
          <a:p>
            <a:pPr algn="ctr"/>
            <a:r>
              <a:rPr lang="en-US" dirty="0" smtClean="0"/>
              <a:t> Air Passengers </a:t>
            </a:r>
            <a:endParaRPr lang="en-US" dirty="0"/>
          </a:p>
        </p:txBody>
      </p:sp>
      <p:sp>
        <p:nvSpPr>
          <p:cNvPr id="8" name="TextBox 7"/>
          <p:cNvSpPr txBox="1"/>
          <p:nvPr/>
        </p:nvSpPr>
        <p:spPr>
          <a:xfrm>
            <a:off x="5562600" y="5257800"/>
            <a:ext cx="1828800" cy="646331"/>
          </a:xfrm>
          <a:prstGeom prst="rect">
            <a:avLst/>
          </a:prstGeom>
          <a:noFill/>
        </p:spPr>
        <p:txBody>
          <a:bodyPr wrap="square" rtlCol="0">
            <a:spAutoFit/>
          </a:bodyPr>
          <a:lstStyle/>
          <a:p>
            <a:pPr algn="ctr"/>
            <a:r>
              <a:rPr lang="en-US" dirty="0" smtClean="0"/>
              <a:t>69.0 Million </a:t>
            </a:r>
          </a:p>
          <a:p>
            <a:pPr algn="ctr"/>
            <a:r>
              <a:rPr lang="en-US" dirty="0" smtClean="0"/>
              <a:t>Air Passengers</a:t>
            </a:r>
            <a:endParaRPr lang="en-US" dirty="0"/>
          </a:p>
        </p:txBody>
      </p:sp>
      <p:sp>
        <p:nvSpPr>
          <p:cNvPr id="9" name="TextBox 8"/>
          <p:cNvSpPr txBox="1"/>
          <p:nvPr/>
        </p:nvSpPr>
        <p:spPr>
          <a:xfrm>
            <a:off x="8686800" y="6324600"/>
            <a:ext cx="269626" cy="276999"/>
          </a:xfrm>
          <a:prstGeom prst="rect">
            <a:avLst/>
          </a:prstGeom>
          <a:noFill/>
        </p:spPr>
        <p:txBody>
          <a:bodyPr wrap="none" rtlCol="0">
            <a:spAutoFit/>
          </a:bodyPr>
          <a:lstStyle/>
          <a:p>
            <a:fld id="{DA15ED7B-1F44-44C3-9B31-5EBB77ACA0E9}" type="slidenum">
              <a:rPr lang="en-US" sz="1200" smtClean="0"/>
              <a:pPr/>
              <a:t>11</a:t>
            </a:fld>
            <a:endParaRPr lang="en-US" sz="1200" dirty="0"/>
          </a:p>
        </p:txBody>
      </p:sp>
      <p:sp>
        <p:nvSpPr>
          <p:cNvPr id="10" name="TextBox 9"/>
          <p:cNvSpPr txBox="1"/>
          <p:nvPr/>
        </p:nvSpPr>
        <p:spPr>
          <a:xfrm>
            <a:off x="152400" y="6400800"/>
            <a:ext cx="3640356" cy="307777"/>
          </a:xfrm>
          <a:prstGeom prst="rect">
            <a:avLst/>
          </a:prstGeom>
          <a:noFill/>
        </p:spPr>
        <p:txBody>
          <a:bodyPr wrap="none" rtlCol="0">
            <a:spAutoFit/>
          </a:bodyPr>
          <a:lstStyle/>
          <a:p>
            <a:r>
              <a:rPr lang="en-US" sz="1400" dirty="0" smtClean="0"/>
              <a:t>Source: FAA Terminal Area Forecasts, 2011</a:t>
            </a:r>
            <a:endParaRPr lang="en-US" sz="1400" dirty="0"/>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28600"/>
            <a:ext cx="8229600" cy="762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smtClean="0">
                <a:ln>
                  <a:noFill/>
                </a:ln>
                <a:solidFill>
                  <a:schemeClr val="tx1"/>
                </a:solidFill>
                <a:effectLst/>
                <a:uLnTx/>
                <a:uFillTx/>
                <a:latin typeface="+mj-lt"/>
                <a:ea typeface="+mj-ea"/>
                <a:cs typeface="+mj-cs"/>
              </a:rPr>
              <a:t>Issues</a:t>
            </a:r>
            <a:r>
              <a:rPr kumimoji="0" lang="en-US" sz="3600" b="1" i="0" u="none" strike="noStrike" kern="0" cap="none" spc="0" normalizeH="0" noProof="0" dirty="0" smtClean="0">
                <a:ln>
                  <a:noFill/>
                </a:ln>
                <a:solidFill>
                  <a:schemeClr val="tx1"/>
                </a:solidFill>
                <a:effectLst/>
                <a:uLnTx/>
                <a:uFillTx/>
                <a:latin typeface="+mj-lt"/>
                <a:ea typeface="+mj-ea"/>
                <a:cs typeface="+mj-cs"/>
              </a:rPr>
              <a:t> for the Future</a:t>
            </a:r>
            <a:endParaRPr kumimoji="0" lang="en-US" sz="3600" b="1" i="0" u="none" strike="noStrike" kern="0" cap="none" spc="0" normalizeH="0" baseline="0" noProof="0" dirty="0">
              <a:ln>
                <a:noFill/>
              </a:ln>
              <a:solidFill>
                <a:schemeClr val="tx1"/>
              </a:solidFill>
              <a:effectLst/>
              <a:uLnTx/>
              <a:uFillTx/>
              <a:latin typeface="+mj-lt"/>
              <a:ea typeface="+mj-ea"/>
              <a:cs typeface="+mj-cs"/>
            </a:endParaRPr>
          </a:p>
        </p:txBody>
      </p:sp>
      <p:sp>
        <p:nvSpPr>
          <p:cNvPr id="4" name="Content Placeholder 2"/>
          <p:cNvSpPr txBox="1">
            <a:spLocks/>
          </p:cNvSpPr>
          <p:nvPr/>
        </p:nvSpPr>
        <p:spPr>
          <a:xfrm>
            <a:off x="228600" y="1066800"/>
            <a:ext cx="8839200" cy="4800600"/>
          </a:xfrm>
          <a:prstGeom prst="rect">
            <a:avLst/>
          </a:prstGeom>
        </p:spPr>
        <p:txBody>
          <a:bodyPr/>
          <a:lstStyle/>
          <a:p>
            <a:pPr marL="342900" indent="-342900" eaLnBrk="0" hangingPunct="0">
              <a:spcBef>
                <a:spcPts val="1000"/>
              </a:spcBef>
              <a:buClr>
                <a:srgbClr val="3333CC"/>
              </a:buClr>
              <a:buFont typeface="Webdings" pitchFamily="18" charset="2"/>
              <a:buChar char="4"/>
              <a:defRPr/>
            </a:pPr>
            <a:r>
              <a:rPr lang="en-US" sz="2200" kern="0" dirty="0" smtClean="0"/>
              <a:t>By 2040, air passenger travel at the region’s three major airports is forecast to more than double, with most of the growth projected to occur at BWI and IAD</a:t>
            </a:r>
          </a:p>
          <a:p>
            <a:pPr marL="342900" lvl="0" indent="-342900" eaLnBrk="0" hangingPunct="0">
              <a:spcBef>
                <a:spcPts val="1000"/>
              </a:spcBef>
              <a:buClr>
                <a:srgbClr val="3333CC"/>
              </a:buClr>
              <a:buFont typeface="Webdings" pitchFamily="18" charset="2"/>
              <a:buChar char="4"/>
              <a:defRPr/>
            </a:pPr>
            <a:r>
              <a:rPr lang="en-US" sz="2200" kern="0" dirty="0" smtClean="0"/>
              <a:t>Significant air cargo growth forecast at BWI and IAD by USDOT</a:t>
            </a:r>
          </a:p>
          <a:p>
            <a:pPr marL="342900" marR="0" lvl="0" indent="-342900" algn="l" defTabSz="914400" rtl="0" eaLnBrk="0" fontAlgn="base" latinLnBrk="0" hangingPunct="0">
              <a:lnSpc>
                <a:spcPct val="100000"/>
              </a:lnSpc>
              <a:spcBef>
                <a:spcPts val="1000"/>
              </a:spcBef>
              <a:spcAft>
                <a:spcPct val="0"/>
              </a:spcAft>
              <a:buClr>
                <a:srgbClr val="3333CC"/>
              </a:buClr>
              <a:buSzTx/>
              <a:buFont typeface="Webdings" pitchFamily="18" charset="2"/>
              <a:buChar char="4"/>
              <a:tabLst/>
              <a:defRPr/>
            </a:pPr>
            <a:r>
              <a:rPr lang="en-US" sz="2200" kern="0" dirty="0" smtClean="0">
                <a:latin typeface="+mn-lt"/>
              </a:rPr>
              <a:t>Continued growth in domestic and international air travel, especially business travel, and air cargo, is vitally important to the region’s economy</a:t>
            </a:r>
          </a:p>
          <a:p>
            <a:pPr marL="342900" marR="0" lvl="0" indent="-342900" algn="l" defTabSz="914400" rtl="0" eaLnBrk="0" fontAlgn="base" latinLnBrk="0" hangingPunct="0">
              <a:lnSpc>
                <a:spcPct val="100000"/>
              </a:lnSpc>
              <a:spcBef>
                <a:spcPts val="1000"/>
              </a:spcBef>
              <a:spcAft>
                <a:spcPct val="0"/>
              </a:spcAft>
              <a:buClr>
                <a:srgbClr val="3333CC"/>
              </a:buClr>
              <a:buSzTx/>
              <a:buFont typeface="Webdings" pitchFamily="18" charset="2"/>
              <a:buChar char="4"/>
              <a:tabLst/>
              <a:defRPr/>
            </a:pPr>
            <a:r>
              <a:rPr lang="en-US" sz="2200" kern="0" dirty="0" smtClean="0">
                <a:latin typeface="+mn-lt"/>
              </a:rPr>
              <a:t>Improving ground access connections to BWI and IAD will be very important to the region’s future economic growth and prosperity</a:t>
            </a:r>
          </a:p>
          <a:p>
            <a:pPr marL="342900" marR="0" lvl="0" indent="-342900" algn="l" defTabSz="914400" rtl="0" eaLnBrk="0" fontAlgn="base" latinLnBrk="0" hangingPunct="0">
              <a:lnSpc>
                <a:spcPct val="100000"/>
              </a:lnSpc>
              <a:spcBef>
                <a:spcPts val="1000"/>
              </a:spcBef>
              <a:spcAft>
                <a:spcPct val="0"/>
              </a:spcAft>
              <a:buClr>
                <a:srgbClr val="3333CC"/>
              </a:buClr>
              <a:buSzTx/>
              <a:buFont typeface="Webdings" pitchFamily="18" charset="2"/>
              <a:buChar char="4"/>
              <a:tabLst/>
              <a:defRPr/>
            </a:pPr>
            <a:endParaRPr kumimoji="0" lang="en-US" sz="2200" b="0" i="0" u="none" strike="noStrike" kern="0" cap="none" spc="0" normalizeH="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ts val="1000"/>
              </a:spcBef>
              <a:spcAft>
                <a:spcPct val="0"/>
              </a:spcAft>
              <a:buClr>
                <a:srgbClr val="3333CC"/>
              </a:buClr>
              <a:buSzTx/>
              <a:buFont typeface="Webdings" pitchFamily="18" charset="2"/>
              <a:buChar char="4"/>
              <a:tabLst/>
              <a:defRPr/>
            </a:pPr>
            <a:endParaRPr kumimoji="0" lang="en-US" sz="2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ts val="1000"/>
              </a:spcBef>
              <a:spcAft>
                <a:spcPct val="0"/>
              </a:spcAft>
              <a:buClr>
                <a:srgbClr val="3333CC"/>
              </a:buClr>
              <a:buSzTx/>
              <a:buFont typeface="Webdings" pitchFamily="18" charset="2"/>
              <a:buChar char="4"/>
              <a:tabLst/>
              <a:defRPr/>
            </a:pPr>
            <a:endParaRPr kumimoji="0" lang="en-US" sz="2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ts val="1000"/>
              </a:spcBef>
              <a:spcAft>
                <a:spcPct val="0"/>
              </a:spcAft>
              <a:buClr>
                <a:srgbClr val="3333CC"/>
              </a:buClr>
              <a:buSzTx/>
              <a:buFont typeface="Webdings" pitchFamily="18" charset="2"/>
              <a:buChar char="4"/>
              <a:tabLst/>
              <a:defRPr/>
            </a:pPr>
            <a:endParaRPr kumimoji="0" lang="en-US" sz="2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ts val="1000"/>
              </a:spcBef>
              <a:spcAft>
                <a:spcPct val="0"/>
              </a:spcAft>
              <a:buClr>
                <a:srgbClr val="3333CC"/>
              </a:buClr>
              <a:buSzTx/>
              <a:buFont typeface="Webdings" pitchFamily="18" charset="2"/>
              <a:buChar char="4"/>
              <a:tabLst/>
              <a:defRPr/>
            </a:pPr>
            <a:endParaRPr kumimoji="0" lang="en-US" sz="2200" b="0" i="0" u="none" strike="noStrike" kern="0" cap="none" spc="0" normalizeH="0" baseline="0" noProof="0" dirty="0">
              <a:ln>
                <a:noFill/>
              </a:ln>
              <a:solidFill>
                <a:schemeClr val="tx1"/>
              </a:solidFill>
              <a:effectLst/>
              <a:uLnTx/>
              <a:uFillTx/>
              <a:latin typeface="+mn-lt"/>
              <a:ea typeface="+mn-ea"/>
              <a:cs typeface="+mn-cs"/>
            </a:endParaRPr>
          </a:p>
        </p:txBody>
      </p:sp>
      <p:sp>
        <p:nvSpPr>
          <p:cNvPr id="5" name="TextBox 4"/>
          <p:cNvSpPr txBox="1"/>
          <p:nvPr/>
        </p:nvSpPr>
        <p:spPr>
          <a:xfrm>
            <a:off x="8686800" y="6324600"/>
            <a:ext cx="269626" cy="276999"/>
          </a:xfrm>
          <a:prstGeom prst="rect">
            <a:avLst/>
          </a:prstGeom>
          <a:noFill/>
        </p:spPr>
        <p:txBody>
          <a:bodyPr wrap="none" rtlCol="0">
            <a:spAutoFit/>
          </a:bodyPr>
          <a:lstStyle/>
          <a:p>
            <a:fld id="{DA15ED7B-1F44-44C3-9B31-5EBB77ACA0E9}" type="slidenum">
              <a:rPr lang="en-US" sz="1200" smtClean="0"/>
              <a:pPr/>
              <a:t>12</a:t>
            </a:fld>
            <a:endParaRPr lang="en-US" sz="1200" dirty="0"/>
          </a:p>
        </p:txBody>
      </p:sp>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7584</TotalTime>
  <Words>1047</Words>
  <Application>Microsoft Office PowerPoint</Application>
  <PresentationFormat>On-screen Show (4:3)</PresentationFormat>
  <Paragraphs>261</Paragraphs>
  <Slides>13</Slides>
  <Notes>8</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Default Design</vt:lpstr>
      <vt:lpstr>Transportation and Air Traveler Characteristics Findings from the 2011 Washington-Baltimore Regional Air Passenger Survey</vt:lpstr>
      <vt:lpstr>Regional Air Passenger Survey Overview</vt:lpstr>
      <vt:lpstr>Regional Air Passenger Enplanements Trend (2000 – 2011)</vt:lpstr>
      <vt:lpstr>More than 32 million air passengers boarded flights at the region’s commercial airports in 2011</vt:lpstr>
      <vt:lpstr>Locally Originating vs. Connecting Passengers</vt:lpstr>
      <vt:lpstr>Trip Origins of Locally Originating Air Passengers </vt:lpstr>
      <vt:lpstr>Air Passenger Mode of Travel to Airport</vt:lpstr>
      <vt:lpstr>Air Passenger Trip Purposes</vt:lpstr>
      <vt:lpstr>Factors Influencing Airport Choice by Trip Purpose</vt:lpstr>
      <vt:lpstr>Factors Influencing Airport Choice for Business Travelers – by Airport</vt:lpstr>
      <vt:lpstr>Factors Influencing Airport Choice for Non-Business Travelers – by Airport</vt:lpstr>
      <vt:lpstr>FAA Forecast Increase in Regional Air Passengers </vt:lpstr>
      <vt:lpstr>Slide 12</vt:lpstr>
    </vt:vector>
  </TitlesOfParts>
  <Company>Metropolitan Washington Council of Governments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Continuous Airport Systems Planning (CASP) Program</dc:title>
  <dc:creator>tcanan</dc:creator>
  <cp:lastModifiedBy>OTPS - Administrator</cp:lastModifiedBy>
  <cp:revision>657</cp:revision>
  <dcterms:created xsi:type="dcterms:W3CDTF">2008-02-12T15:37:40Z</dcterms:created>
  <dcterms:modified xsi:type="dcterms:W3CDTF">2012-12-17T21:26:06Z</dcterms:modified>
</cp:coreProperties>
</file>