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7"/>
  </p:notesMasterIdLst>
  <p:sldIdLst>
    <p:sldId id="256" r:id="rId2"/>
    <p:sldId id="257" r:id="rId3"/>
    <p:sldId id="268" r:id="rId4"/>
    <p:sldId id="259" r:id="rId5"/>
    <p:sldId id="260" r:id="rId6"/>
    <p:sldId id="261" r:id="rId7"/>
    <p:sldId id="262" r:id="rId8"/>
    <p:sldId id="263" r:id="rId9"/>
    <p:sldId id="264" r:id="rId10"/>
    <p:sldId id="265" r:id="rId11"/>
    <p:sldId id="285" r:id="rId12"/>
    <p:sldId id="284" r:id="rId13"/>
    <p:sldId id="282" r:id="rId14"/>
    <p:sldId id="283" r:id="rId15"/>
    <p:sldId id="266" r:id="rId1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a:srgbClr val="DAF28C"/>
    <a:srgbClr val="FF9900"/>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0" d="100"/>
          <a:sy n="70" d="100"/>
        </p:scale>
        <p:origin x="-1080" y="-82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ogfs002\dtp$\TIP\FY%202013-2018\Financial%20Analysis\FY_13-18%20Financial%20Summary%20-06142012.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ogfs002\dtp$\TIP\FY%202013-2018\Financial%20Analysis\FY_13-18%20Financial%20Summary%20-06142012.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ogfs002\dtp$\TIP\FY%202013-2018\Financial%20Analysis\FY_13-18%20Financial%20Summary%20-0614201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stacked"/>
        <c:ser>
          <c:idx val="0"/>
          <c:order val="0"/>
          <c:dLbls>
            <c:txPr>
              <a:bodyPr/>
              <a:lstStyle/>
              <a:p>
                <a:pPr>
                  <a:defRPr sz="1600" b="1">
                    <a:solidFill>
                      <a:schemeClr val="bg1"/>
                    </a:solidFill>
                  </a:defRPr>
                </a:pPr>
                <a:endParaRPr lang="en-US"/>
              </a:p>
            </c:txPr>
            <c:dLblPos val="inEnd"/>
            <c:showVal val="1"/>
          </c:dLbls>
          <c:cat>
            <c:strRef>
              <c:f>Sheet1!$A$43:$A$47</c:f>
              <c:strCache>
                <c:ptCount val="5"/>
                <c:pt idx="0">
                  <c:v>FY 08-13</c:v>
                </c:pt>
                <c:pt idx="1">
                  <c:v>FY 09-14</c:v>
                </c:pt>
                <c:pt idx="2">
                  <c:v>FY 10-15</c:v>
                </c:pt>
                <c:pt idx="3">
                  <c:v>FY 11-16</c:v>
                </c:pt>
                <c:pt idx="4">
                  <c:v>FY 13-18</c:v>
                </c:pt>
              </c:strCache>
            </c:strRef>
          </c:cat>
          <c:val>
            <c:numRef>
              <c:f>Sheet1!$B$43:$B$47</c:f>
              <c:numCache>
                <c:formatCode>"$"#,##0.00_);[Red]\("$"#,##0.00\)</c:formatCode>
                <c:ptCount val="5"/>
                <c:pt idx="0" formatCode="_(&quot;$&quot;* #,##0.00_);_(&quot;$&quot;* \(#,##0.00\);_(&quot;$&quot;* &quot;-&quot;??_);_(@_)">
                  <c:v>17.95</c:v>
                </c:pt>
                <c:pt idx="1">
                  <c:v>16.77</c:v>
                </c:pt>
                <c:pt idx="2">
                  <c:v>17.7</c:v>
                </c:pt>
                <c:pt idx="3">
                  <c:v>15.98</c:v>
                </c:pt>
                <c:pt idx="4">
                  <c:v>15.77</c:v>
                </c:pt>
              </c:numCache>
            </c:numRef>
          </c:val>
        </c:ser>
        <c:gapWidth val="53"/>
        <c:overlap val="100"/>
        <c:axId val="56241536"/>
        <c:axId val="56595584"/>
      </c:barChart>
      <c:catAx>
        <c:axId val="56241536"/>
        <c:scaling>
          <c:orientation val="minMax"/>
        </c:scaling>
        <c:axPos val="b"/>
        <c:tickLblPos val="nextTo"/>
        <c:txPr>
          <a:bodyPr/>
          <a:lstStyle/>
          <a:p>
            <a:pPr>
              <a:defRPr sz="1400" b="1"/>
            </a:pPr>
            <a:endParaRPr lang="en-US"/>
          </a:p>
        </c:txPr>
        <c:crossAx val="56595584"/>
        <c:crosses val="autoZero"/>
        <c:auto val="1"/>
        <c:lblAlgn val="ctr"/>
        <c:lblOffset val="100"/>
      </c:catAx>
      <c:valAx>
        <c:axId val="56595584"/>
        <c:scaling>
          <c:orientation val="minMax"/>
          <c:min val="0"/>
        </c:scaling>
        <c:axPos val="l"/>
        <c:majorGridlines/>
        <c:numFmt formatCode="_(&quot;$&quot;* #,##0.00_);_(&quot;$&quot;* \(#,##0.00\);_(&quot;$&quot;* &quot;-&quot;??_);_(@_)" sourceLinked="1"/>
        <c:tickLblPos val="nextTo"/>
        <c:crossAx val="56241536"/>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pieChart>
        <c:varyColors val="1"/>
        <c:ser>
          <c:idx val="0"/>
          <c:order val="0"/>
          <c:dPt>
            <c:idx val="1"/>
            <c:spPr>
              <a:solidFill>
                <a:srgbClr val="CCCC00"/>
              </a:solidFill>
            </c:spPr>
          </c:dPt>
          <c:dPt>
            <c:idx val="2"/>
            <c:spPr>
              <a:solidFill>
                <a:schemeClr val="accent4"/>
              </a:solidFill>
            </c:spPr>
          </c:dPt>
          <c:dPt>
            <c:idx val="3"/>
            <c:spPr>
              <a:solidFill>
                <a:srgbClr val="FF9900"/>
              </a:solidFill>
            </c:spPr>
          </c:dPt>
          <c:dPt>
            <c:idx val="4"/>
            <c:spPr>
              <a:solidFill>
                <a:schemeClr val="accent2"/>
              </a:solidFill>
            </c:spPr>
          </c:dPt>
          <c:dPt>
            <c:idx val="5"/>
            <c:spPr>
              <a:solidFill>
                <a:schemeClr val="accent3"/>
              </a:solidFill>
            </c:spPr>
          </c:dPt>
          <c:dLbls>
            <c:dLbl>
              <c:idx val="0"/>
              <c:layout>
                <c:manualLayout>
                  <c:x val="-0.12584670906521295"/>
                  <c:y val="0.10500984251968505"/>
                </c:manualLayout>
              </c:layout>
              <c:showVal val="1"/>
            </c:dLbl>
            <c:dLbl>
              <c:idx val="1"/>
              <c:layout>
                <c:manualLayout>
                  <c:x val="-8.6733797698364631E-2"/>
                  <c:y val="-1.9783464566929137E-3"/>
                </c:manualLayout>
              </c:layout>
              <c:showVal val="1"/>
            </c:dLbl>
            <c:dLbl>
              <c:idx val="2"/>
              <c:layout>
                <c:manualLayout>
                  <c:x val="-6.917928528164749E-2"/>
                  <c:y val="-0.21548652925737222"/>
                </c:manualLayout>
              </c:layout>
              <c:showVal val="1"/>
            </c:dLbl>
            <c:dLbl>
              <c:idx val="3"/>
              <c:layout>
                <c:manualLayout>
                  <c:x val="0.12153581162931557"/>
                  <c:y val="-2.9697776748494678E-2"/>
                </c:manualLayout>
              </c:layout>
              <c:showVal val="1"/>
            </c:dLbl>
            <c:dLbl>
              <c:idx val="4"/>
              <c:layout>
                <c:manualLayout>
                  <c:x val="0.13900792449020796"/>
                  <c:y val="0.15646614945190679"/>
                </c:manualLayout>
              </c:layout>
              <c:dLblPos val="bestFit"/>
              <c:showVal val="1"/>
            </c:dLbl>
            <c:dLbl>
              <c:idx val="5"/>
              <c:layout>
                <c:manualLayout>
                  <c:x val="2.2879820310922675E-2"/>
                  <c:y val="0.20228423652925742"/>
                </c:manualLayout>
              </c:layout>
              <c:showVal val="1"/>
            </c:dLbl>
            <c:dLbl>
              <c:idx val="6"/>
              <c:layout>
                <c:manualLayout>
                  <c:x val="-4.5935922673127398E-2"/>
                  <c:y val="0.15156418866759308"/>
                </c:manualLayout>
              </c:layout>
              <c:showVal val="1"/>
            </c:dLbl>
            <c:txPr>
              <a:bodyPr/>
              <a:lstStyle/>
              <a:p>
                <a:pPr>
                  <a:defRPr sz="2400" b="1">
                    <a:solidFill>
                      <a:schemeClr val="bg1"/>
                    </a:solidFill>
                  </a:defRPr>
                </a:pPr>
                <a:endParaRPr lang="en-US"/>
              </a:p>
            </c:txPr>
            <c:showVal val="1"/>
            <c:showLeaderLines val="1"/>
          </c:dLbls>
          <c:cat>
            <c:strRef>
              <c:f>Sheet1!$A$9:$A$15</c:f>
              <c:strCache>
                <c:ptCount val="7"/>
                <c:pt idx="0">
                  <c:v>(1) FHWA</c:v>
                </c:pt>
                <c:pt idx="1">
                  <c:v>(2)FHWA Match</c:v>
                </c:pt>
                <c:pt idx="2">
                  <c:v>(3) State/Local</c:v>
                </c:pt>
                <c:pt idx="3">
                  <c:v>(4) FTA Match</c:v>
                </c:pt>
                <c:pt idx="4">
                  <c:v>(5) FTA</c:v>
                </c:pt>
                <c:pt idx="5">
                  <c:v>(6) Private</c:v>
                </c:pt>
                <c:pt idx="6">
                  <c:v>(7) Other</c:v>
                </c:pt>
              </c:strCache>
            </c:strRef>
          </c:cat>
          <c:val>
            <c:numRef>
              <c:f>Sheet1!$B$9:$B$15</c:f>
              <c:numCache>
                <c:formatCode>0%</c:formatCode>
                <c:ptCount val="7"/>
                <c:pt idx="0">
                  <c:v>0.16903653040354527</c:v>
                </c:pt>
                <c:pt idx="1">
                  <c:v>3.3862233581798878E-2</c:v>
                </c:pt>
                <c:pt idx="2">
                  <c:v>0.38954824794274012</c:v>
                </c:pt>
                <c:pt idx="3">
                  <c:v>8.5835954387847982E-2</c:v>
                </c:pt>
                <c:pt idx="4">
                  <c:v>0.19150796731014511</c:v>
                </c:pt>
                <c:pt idx="5">
                  <c:v>8.6705978097373584E-2</c:v>
                </c:pt>
                <c:pt idx="6">
                  <c:v>4.3503088276549425E-2</c:v>
                </c:pt>
              </c:numCache>
            </c:numRef>
          </c:val>
        </c:ser>
        <c:firstSliceAng val="26"/>
      </c:pieChart>
      <c:spPr>
        <a:noFill/>
        <a:ln w="25400">
          <a:noFill/>
        </a:ln>
      </c:spPr>
    </c:plotArea>
    <c:legend>
      <c:legendPos val="r"/>
      <c:layout>
        <c:manualLayout>
          <c:xMode val="edge"/>
          <c:yMode val="edge"/>
          <c:x val="0.74592807908357306"/>
          <c:y val="0.15462182544083397"/>
          <c:w val="0.25282581499742451"/>
          <c:h val="0.78960833240915351"/>
        </c:manualLayout>
      </c:layout>
      <c:txPr>
        <a:bodyPr/>
        <a:lstStyle/>
        <a:p>
          <a:pPr>
            <a:defRPr sz="2000"/>
          </a:pPr>
          <a:endParaRPr lang="en-US"/>
        </a:p>
      </c:txPr>
    </c:legend>
    <c:plotVisOnly val="1"/>
    <c:dispBlanksAs val="zero"/>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pieChart>
        <c:varyColors val="1"/>
        <c:ser>
          <c:idx val="0"/>
          <c:order val="0"/>
          <c:dLbls>
            <c:dLbl>
              <c:idx val="0"/>
              <c:layout>
                <c:manualLayout>
                  <c:x val="-4.1555900695899248E-2"/>
                  <c:y val="0.12256955380577428"/>
                </c:manualLayout>
              </c:layout>
              <c:showVal val="1"/>
            </c:dLbl>
            <c:dLbl>
              <c:idx val="1"/>
              <c:layout>
                <c:manualLayout>
                  <c:x val="-4.3098798430012769E-2"/>
                  <c:y val="8.012739753684639E-2"/>
                </c:manualLayout>
              </c:layout>
              <c:showVal val="1"/>
            </c:dLbl>
            <c:dLbl>
              <c:idx val="2"/>
              <c:layout>
                <c:manualLayout>
                  <c:x val="-5.3794697681138516E-2"/>
                  <c:y val="7.2011508176862499E-2"/>
                </c:manualLayout>
              </c:layout>
              <c:showVal val="1"/>
            </c:dLbl>
            <c:dLbl>
              <c:idx val="4"/>
              <c:layout>
                <c:manualLayout>
                  <c:x val="6.6314503118302892E-2"/>
                  <c:y val="-0.24266949323642245"/>
                </c:manualLayout>
              </c:layout>
              <c:showVal val="1"/>
            </c:dLbl>
            <c:dLbl>
              <c:idx val="5"/>
              <c:layout>
                <c:manualLayout>
                  <c:x val="7.8761708685496881E-2"/>
                  <c:y val="3.9922673127397536E-2"/>
                </c:manualLayout>
              </c:layout>
              <c:showVal val="1"/>
            </c:dLbl>
            <c:dLbl>
              <c:idx val="6"/>
              <c:layout>
                <c:manualLayout>
                  <c:x val="6.5431565893712823E-2"/>
                  <c:y val="0.12855380577427822"/>
                </c:manualLayout>
              </c:layout>
              <c:showVal val="1"/>
            </c:dLbl>
            <c:txPr>
              <a:bodyPr/>
              <a:lstStyle/>
              <a:p>
                <a:pPr>
                  <a:defRPr sz="2400" b="1">
                    <a:solidFill>
                      <a:schemeClr val="bg1">
                        <a:lumMod val="95000"/>
                      </a:schemeClr>
                    </a:solidFill>
                  </a:defRPr>
                </a:pPr>
                <a:endParaRPr lang="en-US"/>
              </a:p>
            </c:txPr>
            <c:showVal val="1"/>
            <c:showLeaderLines val="1"/>
          </c:dLbls>
          <c:cat>
            <c:strRef>
              <c:f>Sheet1!$A$23:$A$29</c:f>
              <c:strCache>
                <c:ptCount val="7"/>
                <c:pt idx="0">
                  <c:v>(1) Interstate</c:v>
                </c:pt>
                <c:pt idx="1">
                  <c:v>(2) Primary</c:v>
                </c:pt>
                <c:pt idx="2">
                  <c:v>(3) Secondary</c:v>
                </c:pt>
                <c:pt idx="3">
                  <c:v>(4) Bridge</c:v>
                </c:pt>
                <c:pt idx="4">
                  <c:v>(5) Transit</c:v>
                </c:pt>
                <c:pt idx="5">
                  <c:v>(6) Bike/Ped</c:v>
                </c:pt>
                <c:pt idx="6">
                  <c:v>(7) Other</c:v>
                </c:pt>
              </c:strCache>
            </c:strRef>
          </c:cat>
          <c:val>
            <c:numRef>
              <c:f>Sheet1!$B$23:$B$29</c:f>
              <c:numCache>
                <c:formatCode>0%</c:formatCode>
                <c:ptCount val="7"/>
                <c:pt idx="0">
                  <c:v>8.7994811693985125E-2</c:v>
                </c:pt>
                <c:pt idx="1">
                  <c:v>3.6404529302353605E-2</c:v>
                </c:pt>
                <c:pt idx="2">
                  <c:v>2.8766048943231488E-2</c:v>
                </c:pt>
                <c:pt idx="3">
                  <c:v>7.6220211242703992E-2</c:v>
                </c:pt>
                <c:pt idx="4">
                  <c:v>0.5890357393732486</c:v>
                </c:pt>
                <c:pt idx="5">
                  <c:v>1.9856433610455273E-2</c:v>
                </c:pt>
                <c:pt idx="6">
                  <c:v>0.16172222583402179</c:v>
                </c:pt>
              </c:numCache>
            </c:numRef>
          </c:val>
        </c:ser>
        <c:ser>
          <c:idx val="1"/>
          <c:order val="1"/>
          <c:cat>
            <c:strRef>
              <c:f>Sheet1!$A$23:$A$29</c:f>
              <c:strCache>
                <c:ptCount val="7"/>
                <c:pt idx="0">
                  <c:v>(1) Interstate</c:v>
                </c:pt>
                <c:pt idx="1">
                  <c:v>(2) Primary</c:v>
                </c:pt>
                <c:pt idx="2">
                  <c:v>(3) Secondary</c:v>
                </c:pt>
                <c:pt idx="3">
                  <c:v>(4) Bridge</c:v>
                </c:pt>
                <c:pt idx="4">
                  <c:v>(5) Transit</c:v>
                </c:pt>
                <c:pt idx="5">
                  <c:v>(6) Bike/Ped</c:v>
                </c:pt>
                <c:pt idx="6">
                  <c:v>(7) Other</c:v>
                </c:pt>
              </c:strCache>
            </c:strRef>
          </c:cat>
          <c:val>
            <c:numRef>
              <c:f>Sheet1!$B$23:$B$29</c:f>
              <c:numCache>
                <c:formatCode>0%</c:formatCode>
                <c:ptCount val="7"/>
                <c:pt idx="0">
                  <c:v>8.7994811693985125E-2</c:v>
                </c:pt>
                <c:pt idx="1">
                  <c:v>3.6404529302353605E-2</c:v>
                </c:pt>
                <c:pt idx="2">
                  <c:v>2.8766048943231488E-2</c:v>
                </c:pt>
                <c:pt idx="3">
                  <c:v>7.6220211242703992E-2</c:v>
                </c:pt>
                <c:pt idx="4">
                  <c:v>0.5890357393732486</c:v>
                </c:pt>
                <c:pt idx="5">
                  <c:v>1.9856433610455273E-2</c:v>
                </c:pt>
                <c:pt idx="6">
                  <c:v>0.16172222583402179</c:v>
                </c:pt>
              </c:numCache>
            </c:numRef>
          </c:val>
        </c:ser>
        <c:firstSliceAng val="0"/>
      </c:pieChart>
      <c:spPr>
        <a:noFill/>
        <a:ln w="25400">
          <a:noFill/>
        </a:ln>
      </c:spPr>
    </c:plotArea>
    <c:legend>
      <c:legendPos val="r"/>
      <c:layout>
        <c:manualLayout>
          <c:xMode val="edge"/>
          <c:yMode val="edge"/>
          <c:x val="0.73379060415613206"/>
          <c:y val="0.13914455885322033"/>
          <c:w val="0.22798309614967854"/>
          <c:h val="0.76786452654956638"/>
        </c:manualLayout>
      </c:layout>
      <c:txPr>
        <a:bodyPr/>
        <a:lstStyle/>
        <a:p>
          <a:pPr>
            <a:defRPr sz="2000"/>
          </a:pPr>
          <a:endParaRPr lang="en-US"/>
        </a:p>
      </c:txPr>
    </c:legend>
    <c:plotVisOnly val="1"/>
    <c:dispBlanksAs val="zero"/>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38387BA-CD5D-4B03-B180-9C37CF3FA67E}" type="datetimeFigureOut">
              <a:rPr lang="en-US" smtClean="0"/>
              <a:pPr/>
              <a:t>6/20/2012</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85E7689-39CC-432C-A1F7-2C4ABDC524D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5E7689-39CC-432C-A1F7-2C4ABDC524D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5E7689-39CC-432C-A1F7-2C4ABDC524D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5E7689-39CC-432C-A1F7-2C4ABDC524D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5E7689-39CC-432C-A1F7-2C4ABDC524D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5E7689-39CC-432C-A1F7-2C4ABDC524D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5E7689-39CC-432C-A1F7-2C4ABDC524D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5E7689-39CC-432C-A1F7-2C4ABDC524D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B608F966-207E-41A4-8060-6CF157D40BF7}" type="datetimeFigureOut">
              <a:rPr lang="en-US" smtClean="0"/>
              <a:pPr/>
              <a:t>6/20/2012</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1701DAE-7E94-4B46-9BAC-5A7DF9B93AC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608F966-207E-41A4-8060-6CF157D40BF7}" type="datetimeFigureOut">
              <a:rPr lang="en-US" smtClean="0"/>
              <a:pPr/>
              <a:t>6/20/2012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1701DAE-7E94-4B46-9BAC-5A7DF9B93AC1}"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608F966-207E-41A4-8060-6CF157D40BF7}" type="datetimeFigureOut">
              <a:rPr lang="en-US" smtClean="0"/>
              <a:pPr/>
              <a:t>6/20/2012</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F1701DAE-7E94-4B46-9BAC-5A7DF9B93AC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B608F966-207E-41A4-8060-6CF157D40BF7}" type="datetimeFigureOut">
              <a:rPr lang="en-US" smtClean="0"/>
              <a:pPr/>
              <a:t>6/20/2012</a:t>
            </a:fld>
            <a:endParaRPr lang="en-US"/>
          </a:p>
        </p:txBody>
      </p:sp>
      <p:sp>
        <p:nvSpPr>
          <p:cNvPr id="10" name="Slide Number Placeholder 9"/>
          <p:cNvSpPr>
            <a:spLocks noGrp="1"/>
          </p:cNvSpPr>
          <p:nvPr>
            <p:ph type="sldNum" sz="quarter" idx="16"/>
          </p:nvPr>
        </p:nvSpPr>
        <p:spPr/>
        <p:txBody>
          <a:bodyPr rtlCol="0"/>
          <a:lstStyle/>
          <a:p>
            <a:fld id="{F1701DAE-7E94-4B46-9BAC-5A7DF9B93AC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B608F966-207E-41A4-8060-6CF157D40BF7}" type="datetimeFigureOut">
              <a:rPr lang="en-US" smtClean="0"/>
              <a:pPr/>
              <a:t>6/20/2012</a:t>
            </a:fld>
            <a:endParaRPr lang="en-US"/>
          </a:p>
        </p:txBody>
      </p:sp>
      <p:sp>
        <p:nvSpPr>
          <p:cNvPr id="12" name="Slide Number Placeholder 11"/>
          <p:cNvSpPr>
            <a:spLocks noGrp="1"/>
          </p:cNvSpPr>
          <p:nvPr>
            <p:ph type="sldNum" sz="quarter" idx="16"/>
          </p:nvPr>
        </p:nvSpPr>
        <p:spPr/>
        <p:txBody>
          <a:bodyPr rtlCol="0"/>
          <a:lstStyle/>
          <a:p>
            <a:fld id="{F1701DAE-7E94-4B46-9BAC-5A7DF9B93AC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608F966-207E-41A4-8060-6CF157D40BF7}" type="datetimeFigureOut">
              <a:rPr lang="en-US" smtClean="0"/>
              <a:pPr/>
              <a:t>6/20/2012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1701DAE-7E94-4B46-9BAC-5A7DF9B93A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8F966-207E-41A4-8060-6CF157D40BF7}" type="datetimeFigureOut">
              <a:rPr lang="en-US" smtClean="0"/>
              <a:pPr/>
              <a:t>6/20/2012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1701DAE-7E94-4B46-9BAC-5A7DF9B93A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608F966-207E-41A4-8060-6CF157D40BF7}" type="datetimeFigureOut">
              <a:rPr lang="en-US" smtClean="0"/>
              <a:pPr/>
              <a:t>6/20/2012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1701DAE-7E94-4B46-9BAC-5A7DF9B93AC1}"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B608F966-207E-41A4-8060-6CF157D40BF7}" type="datetimeFigureOut">
              <a:rPr lang="en-US" smtClean="0"/>
              <a:pPr/>
              <a:t>6/20/2012</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F1701DAE-7E94-4B46-9BAC-5A7DF9B93AC1}"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08F966-207E-41A4-8060-6CF157D40BF7}" type="datetimeFigureOut">
              <a:rPr lang="en-US" smtClean="0"/>
              <a:pPr/>
              <a:t>6/20/2012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701DAE-7E94-4B46-9BAC-5A7DF9B93A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B608F966-207E-41A4-8060-6CF157D40BF7}" type="datetimeFigureOut">
              <a:rPr lang="en-US" smtClean="0"/>
              <a:pPr/>
              <a:t>6/20/2012</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1701DAE-7E94-4B46-9BAC-5A7DF9B93A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608F966-207E-41A4-8060-6CF157D40BF7}" type="datetimeFigureOut">
              <a:rPr lang="en-US" smtClean="0"/>
              <a:pPr/>
              <a:t>6/20/2012</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1701DAE-7E94-4B46-9BAC-5A7DF9B93A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rp_logo_b_transparent.png"/>
          <p:cNvPicPr>
            <a:picLocks noChangeAspect="1"/>
          </p:cNvPicPr>
          <p:nvPr/>
        </p:nvPicPr>
        <p:blipFill>
          <a:blip r:embed="rId3" cstate="print"/>
          <a:stretch>
            <a:fillRect/>
          </a:stretch>
        </p:blipFill>
        <p:spPr>
          <a:xfrm>
            <a:off x="-304800" y="2438400"/>
            <a:ext cx="2972477" cy="2756528"/>
          </a:xfrm>
          <a:prstGeom prst="rect">
            <a:avLst/>
          </a:prstGeom>
        </p:spPr>
      </p:pic>
      <p:sp>
        <p:nvSpPr>
          <p:cNvPr id="2" name="Title 1"/>
          <p:cNvSpPr>
            <a:spLocks noGrp="1"/>
          </p:cNvSpPr>
          <p:nvPr>
            <p:ph type="ctrTitle"/>
          </p:nvPr>
        </p:nvSpPr>
        <p:spPr>
          <a:xfrm>
            <a:off x="2362200" y="4038600"/>
            <a:ext cx="6781800" cy="1828800"/>
          </a:xfrm>
        </p:spPr>
        <p:txBody>
          <a:bodyPr>
            <a:normAutofit fontScale="90000"/>
          </a:bodyPr>
          <a:lstStyle/>
          <a:p>
            <a:r>
              <a:rPr lang="en-US" dirty="0" smtClean="0"/>
              <a:t>The 2012 Financially Constrained Long-Range Transportation Plan (CLRP) </a:t>
            </a:r>
            <a:r>
              <a:rPr lang="en-US" sz="3600" dirty="0" smtClean="0"/>
              <a:t>and the </a:t>
            </a:r>
            <a:br>
              <a:rPr lang="en-US" sz="3600" dirty="0" smtClean="0"/>
            </a:br>
            <a:r>
              <a:rPr lang="en-US" sz="4100" dirty="0" smtClean="0"/>
              <a:t>FY 2013-2018 Transportation Improvement Program (TIP)</a:t>
            </a:r>
            <a:endParaRPr lang="en-US" sz="4100" dirty="0"/>
          </a:p>
        </p:txBody>
      </p:sp>
      <p:sp>
        <p:nvSpPr>
          <p:cNvPr id="3" name="Subtitle 2"/>
          <p:cNvSpPr>
            <a:spLocks noGrp="1"/>
          </p:cNvSpPr>
          <p:nvPr>
            <p:ph type="subTitle" idx="1"/>
          </p:nvPr>
        </p:nvSpPr>
        <p:spPr/>
        <p:txBody>
          <a:bodyPr/>
          <a:lstStyle/>
          <a:p>
            <a:r>
              <a:rPr lang="en-US" dirty="0" smtClean="0"/>
              <a:t>Transportation Planning Board – June 20, 2012</a:t>
            </a:r>
            <a:endParaRPr lang="en-US" dirty="0"/>
          </a:p>
        </p:txBody>
      </p:sp>
      <p:sp>
        <p:nvSpPr>
          <p:cNvPr id="6" name="TextBox 5"/>
          <p:cNvSpPr txBox="1"/>
          <p:nvPr/>
        </p:nvSpPr>
        <p:spPr>
          <a:xfrm>
            <a:off x="7086600" y="457200"/>
            <a:ext cx="1103187" cy="369332"/>
          </a:xfrm>
          <a:prstGeom prst="rect">
            <a:avLst/>
          </a:prstGeom>
          <a:noFill/>
        </p:spPr>
        <p:txBody>
          <a:bodyPr wrap="none" rtlCol="0">
            <a:spAutoFit/>
          </a:bodyPr>
          <a:lstStyle/>
          <a:p>
            <a:r>
              <a:rPr lang="en-US" dirty="0" smtClean="0"/>
              <a:t>Item # 10</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2012 CLRP &amp; FY 2013-2018 TIP</a:t>
            </a:r>
            <a:endParaRPr lang="en-US" dirty="0"/>
          </a:p>
        </p:txBody>
      </p:sp>
      <p:sp>
        <p:nvSpPr>
          <p:cNvPr id="3" name="Content Placeholder 2"/>
          <p:cNvSpPr>
            <a:spLocks noGrp="1"/>
          </p:cNvSpPr>
          <p:nvPr>
            <p:ph sz="quarter" idx="1"/>
          </p:nvPr>
        </p:nvSpPr>
        <p:spPr>
          <a:xfrm>
            <a:off x="612648" y="1600200"/>
            <a:ext cx="8153400" cy="4648200"/>
          </a:xfrm>
        </p:spPr>
        <p:txBody>
          <a:bodyPr>
            <a:noAutofit/>
          </a:bodyPr>
          <a:lstStyle/>
          <a:p>
            <a:r>
              <a:rPr lang="en-US" sz="3600" dirty="0" smtClean="0"/>
              <a:t>Progress of the 2012 CLRP </a:t>
            </a:r>
            <a:br>
              <a:rPr lang="en-US" sz="3600" dirty="0" smtClean="0"/>
            </a:br>
            <a:r>
              <a:rPr lang="en-US" sz="3600" dirty="0" smtClean="0"/>
              <a:t>and FY 2013-2018 TIP</a:t>
            </a:r>
          </a:p>
          <a:p>
            <a:r>
              <a:rPr lang="en-US" sz="3600" dirty="0" smtClean="0"/>
              <a:t>Description of significant </a:t>
            </a:r>
            <a:br>
              <a:rPr lang="en-US" sz="3600" dirty="0" smtClean="0"/>
            </a:br>
            <a:r>
              <a:rPr lang="en-US" sz="3600" dirty="0" smtClean="0"/>
              <a:t>changes and additions </a:t>
            </a:r>
          </a:p>
          <a:p>
            <a:r>
              <a:rPr lang="en-US" sz="3600" dirty="0" smtClean="0"/>
              <a:t>Financial analysis of the </a:t>
            </a:r>
            <a:br>
              <a:rPr lang="en-US" sz="3600" dirty="0" smtClean="0"/>
            </a:br>
            <a:r>
              <a:rPr lang="en-US" sz="3600" dirty="0" smtClean="0"/>
              <a:t>FY 2013-2018 TIP</a:t>
            </a:r>
          </a:p>
          <a:p>
            <a:r>
              <a:rPr lang="en-US" sz="3600" dirty="0" smtClean="0"/>
              <a:t>Schedule for approval </a:t>
            </a:r>
            <a:br>
              <a:rPr lang="en-US" sz="3600" dirty="0" smtClean="0"/>
            </a:br>
            <a:r>
              <a:rPr lang="en-US" sz="3600" dirty="0" smtClean="0"/>
              <a:t>of the CLRP and TIP</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of the CLRP &amp; TIP</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October 2011 – Call for Projects</a:t>
            </a:r>
          </a:p>
          <a:p>
            <a:r>
              <a:rPr lang="en-US" dirty="0" smtClean="0"/>
              <a:t>January 12 – February 11 – Public comment period on projects submissions</a:t>
            </a:r>
          </a:p>
          <a:p>
            <a:r>
              <a:rPr lang="en-US" dirty="0" smtClean="0"/>
              <a:t>February 15 – TPB approved project submissions for inclusion in Air Quality Conformity Analysis</a:t>
            </a:r>
          </a:p>
          <a:p>
            <a:r>
              <a:rPr lang="en-US" dirty="0" smtClean="0"/>
              <a:t>Since February – air quality analysis and development of the FY 2013-2018 TIP</a:t>
            </a:r>
          </a:p>
          <a:p>
            <a:r>
              <a:rPr lang="en-US" dirty="0" smtClean="0"/>
              <a:t>June 14 - Draft CLRP, FY 2013-2018 TIP and Conformity Assessment released for 30-day public comment period</a:t>
            </a:r>
          </a:p>
          <a:p>
            <a:endParaRPr lang="en-US" dirty="0" smtClean="0"/>
          </a:p>
          <a:p>
            <a:endParaRPr lang="en-US" dirty="0" smtClean="0"/>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4000"/>
              </a:lnSpc>
            </a:pPr>
            <a:r>
              <a:rPr lang="en-US" sz="4000" dirty="0" smtClean="0"/>
              <a:t>Significant Additions and </a:t>
            </a:r>
            <a:br>
              <a:rPr lang="en-US" sz="4000" dirty="0" smtClean="0"/>
            </a:br>
            <a:r>
              <a:rPr lang="en-US" sz="4000" dirty="0" smtClean="0"/>
              <a:t>Changes to the 2012 CLRP</a:t>
            </a:r>
            <a:endParaRPr lang="en-US" sz="4000" dirty="0"/>
          </a:p>
        </p:txBody>
      </p:sp>
      <p:sp>
        <p:nvSpPr>
          <p:cNvPr id="3" name="Content Placeholder 2"/>
          <p:cNvSpPr>
            <a:spLocks noGrp="1"/>
          </p:cNvSpPr>
          <p:nvPr>
            <p:ph idx="1"/>
          </p:nvPr>
        </p:nvSpPr>
        <p:spPr>
          <a:xfrm>
            <a:off x="224752" y="4553712"/>
            <a:ext cx="4443984" cy="1938844"/>
          </a:xfrm>
        </p:spPr>
        <p:txBody>
          <a:bodyPr>
            <a:noAutofit/>
          </a:bodyPr>
          <a:lstStyle/>
          <a:p>
            <a:pPr marL="342900" indent="-342900">
              <a:buFont typeface="+mj-lt"/>
              <a:buAutoNum type="arabicPeriod"/>
            </a:pPr>
            <a:r>
              <a:rPr lang="en-US" sz="1900" cap="small" dirty="0" smtClean="0">
                <a:solidFill>
                  <a:schemeClr val="tx2"/>
                </a:solidFill>
              </a:rPr>
              <a:t>Create Southeast  Boulevard  from </a:t>
            </a:r>
            <a:br>
              <a:rPr lang="en-US" sz="1900" cap="small" dirty="0" smtClean="0">
                <a:solidFill>
                  <a:schemeClr val="tx2"/>
                </a:solidFill>
              </a:rPr>
            </a:br>
            <a:r>
              <a:rPr lang="en-US" sz="1900" cap="small" dirty="0" smtClean="0">
                <a:solidFill>
                  <a:schemeClr val="tx2"/>
                </a:solidFill>
              </a:rPr>
              <a:t>11</a:t>
            </a:r>
            <a:r>
              <a:rPr lang="en-US" sz="1900" cap="small" baseline="30000" dirty="0" smtClean="0">
                <a:solidFill>
                  <a:schemeClr val="tx2"/>
                </a:solidFill>
              </a:rPr>
              <a:t>th</a:t>
            </a:r>
            <a:r>
              <a:rPr lang="en-US" sz="1900" cap="small" dirty="0" smtClean="0">
                <a:solidFill>
                  <a:schemeClr val="tx2"/>
                </a:solidFill>
              </a:rPr>
              <a:t> Street Bridge to Barney Circle </a:t>
            </a:r>
          </a:p>
          <a:p>
            <a:pPr marL="342900" indent="-342900">
              <a:buFont typeface="+mj-lt"/>
              <a:buAutoNum type="arabicPeriod"/>
            </a:pPr>
            <a:r>
              <a:rPr lang="en-US" sz="1900" cap="small" dirty="0" smtClean="0">
                <a:solidFill>
                  <a:schemeClr val="tx2"/>
                </a:solidFill>
              </a:rPr>
              <a:t>Bus Rapid Transit from Van Dorn Metro Station to Pentagon Metro Station</a:t>
            </a:r>
          </a:p>
          <a:p>
            <a:pPr marL="342900" indent="-342900">
              <a:buFont typeface="+mj-lt"/>
              <a:buAutoNum type="arabicPeriod"/>
            </a:pPr>
            <a:r>
              <a:rPr lang="en-US" sz="1900" cap="small" dirty="0" smtClean="0">
                <a:solidFill>
                  <a:schemeClr val="tx2"/>
                </a:solidFill>
              </a:rPr>
              <a:t>I-395 Auxiliary Lane, northbound from Duke Street to Seminary Road</a:t>
            </a:r>
            <a:endParaRPr lang="en-US" sz="1900" dirty="0">
              <a:solidFill>
                <a:schemeClr val="tx2"/>
              </a:solidFill>
            </a:endParaRPr>
          </a:p>
        </p:txBody>
      </p:sp>
      <p:pic>
        <p:nvPicPr>
          <p:cNvPr id="7" name="Picture 19" descr="clrp_logo_b_transparent"/>
          <p:cNvPicPr>
            <a:picLocks noChangeAspect="1" noChangeArrowheads="1"/>
          </p:cNvPicPr>
          <p:nvPr/>
        </p:nvPicPr>
        <p:blipFill>
          <a:blip r:embed="rId3" cstate="print"/>
          <a:srcRect/>
          <a:stretch>
            <a:fillRect/>
          </a:stretch>
        </p:blipFill>
        <p:spPr bwMode="auto">
          <a:xfrm>
            <a:off x="7613650" y="0"/>
            <a:ext cx="1530350" cy="1419301"/>
          </a:xfrm>
          <a:prstGeom prst="rect">
            <a:avLst/>
          </a:prstGeom>
          <a:noFill/>
          <a:ln w="9525">
            <a:noFill/>
            <a:miter lim="800000"/>
            <a:headEnd/>
            <a:tailEnd/>
          </a:ln>
        </p:spPr>
      </p:pic>
      <p:sp>
        <p:nvSpPr>
          <p:cNvPr id="11" name="Content Placeholder 2"/>
          <p:cNvSpPr txBox="1">
            <a:spLocks/>
          </p:cNvSpPr>
          <p:nvPr/>
        </p:nvSpPr>
        <p:spPr>
          <a:xfrm>
            <a:off x="4547292" y="4550664"/>
            <a:ext cx="4443984" cy="1938844"/>
          </a:xfrm>
          <a:prstGeom prst="rect">
            <a:avLst/>
          </a:prstGeom>
        </p:spPr>
        <p:txBody>
          <a:bodyPr>
            <a:noAutofit/>
          </a:bodyPr>
          <a:lstStyle/>
          <a:p>
            <a:pPr marL="346075" indent="-346075" fontAlgn="auto">
              <a:spcBef>
                <a:spcPts val="0"/>
              </a:spcBef>
              <a:spcAft>
                <a:spcPts val="0"/>
              </a:spcAft>
              <a:buClr>
                <a:schemeClr val="accent1"/>
              </a:buClr>
              <a:buSzPct val="70000"/>
              <a:buFont typeface="+mj-lt"/>
              <a:buAutoNum type="arabicPeriod" startAt="4"/>
            </a:pPr>
            <a:r>
              <a:rPr lang="en-US" sz="1900" cap="small" dirty="0" smtClean="0">
                <a:solidFill>
                  <a:schemeClr val="tx2"/>
                </a:solidFill>
                <a:latin typeface="+mn-lt"/>
              </a:rPr>
              <a:t>Date Change on I-495 HOT Lanes Interchanges (</a:t>
            </a:r>
            <a:r>
              <a:rPr lang="en-US" sz="1900" strike="sngStrike" cap="small" dirty="0" smtClean="0">
                <a:solidFill>
                  <a:schemeClr val="tx2"/>
                </a:solidFill>
                <a:latin typeface="+mn-lt"/>
              </a:rPr>
              <a:t>2030</a:t>
            </a:r>
            <a:r>
              <a:rPr lang="en-US" sz="1900" cap="small" dirty="0" smtClean="0">
                <a:solidFill>
                  <a:schemeClr val="tx2"/>
                </a:solidFill>
                <a:latin typeface="+mn-lt"/>
              </a:rPr>
              <a:t> 2013) </a:t>
            </a:r>
          </a:p>
          <a:p>
            <a:pPr marL="342900" marR="0" lvl="0" indent="-342900" algn="l" defTabSz="914400" rtl="0" eaLnBrk="1" fontAlgn="auto" latinLnBrk="0" hangingPunct="1">
              <a:lnSpc>
                <a:spcPct val="100000"/>
              </a:lnSpc>
              <a:spcBef>
                <a:spcPts val="0"/>
              </a:spcBef>
              <a:spcAft>
                <a:spcPts val="0"/>
              </a:spcAft>
              <a:buClr>
                <a:schemeClr val="accent1"/>
              </a:buClr>
              <a:buSzPct val="70000"/>
              <a:buFont typeface="+mj-lt"/>
              <a:buAutoNum type="arabicPeriod" startAt="4"/>
              <a:tabLst/>
              <a:defRPr/>
            </a:pPr>
            <a:r>
              <a:rPr kumimoji="0" lang="en-US" sz="1900" b="0" i="0" u="none" strike="noStrike" kern="1200" cap="small" spc="0" normalizeH="0" baseline="0" noProof="0" dirty="0" smtClean="0">
                <a:ln>
                  <a:noFill/>
                </a:ln>
                <a:solidFill>
                  <a:schemeClr val="tx2"/>
                </a:solidFill>
                <a:effectLst/>
                <a:uLnTx/>
                <a:uFillTx/>
                <a:latin typeface="+mn-lt"/>
                <a:ea typeface="+mn-ea"/>
                <a:cs typeface="+mn-cs"/>
              </a:rPr>
              <a:t>Remove Widening of US 29 from US 50 to Eaton Place</a:t>
            </a:r>
            <a:r>
              <a:rPr kumimoji="0" lang="en-US" sz="1900" b="0" i="0" u="none" strike="noStrike" kern="1200" cap="small" spc="0" normalizeH="0" noProof="0" dirty="0" smtClean="0">
                <a:ln>
                  <a:noFill/>
                </a:ln>
                <a:solidFill>
                  <a:schemeClr val="tx2"/>
                </a:solidFill>
                <a:effectLst/>
                <a:uLnTx/>
                <a:uFillTx/>
                <a:latin typeface="+mn-lt"/>
                <a:ea typeface="+mn-ea"/>
                <a:cs typeface="+mn-cs"/>
              </a:rPr>
              <a:t> in the City of Fairfax</a:t>
            </a:r>
            <a:endParaRPr kumimoji="0" lang="en-US" sz="1900" b="0" i="0" u="none" strike="noStrike" kern="1200" cap="small"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
                <a:schemeClr val="accent1"/>
              </a:buClr>
              <a:buSzPct val="70000"/>
              <a:buFont typeface="+mj-lt"/>
              <a:buAutoNum type="arabicPeriod" startAt="4"/>
              <a:tabLst/>
              <a:defRPr/>
            </a:pPr>
            <a:r>
              <a:rPr kumimoji="0" lang="en-US" sz="1900" b="0" i="0" u="none" strike="noStrike" kern="1200" cap="small" spc="0" normalizeH="0" baseline="0" noProof="0" dirty="0" smtClean="0">
                <a:ln>
                  <a:noFill/>
                </a:ln>
                <a:solidFill>
                  <a:schemeClr val="tx2"/>
                </a:solidFill>
                <a:effectLst/>
                <a:uLnTx/>
                <a:uFillTx/>
                <a:latin typeface="+mn-lt"/>
                <a:ea typeface="+mn-ea"/>
                <a:cs typeface="+mn-cs"/>
              </a:rPr>
              <a:t>Construct Manassas National Battlefield Park Bypass</a:t>
            </a:r>
            <a:endParaRPr kumimoji="0" lang="en-US" sz="1900" b="0" i="0" u="none" strike="noStrike" kern="1200" cap="none" spc="0" normalizeH="0" baseline="0" noProof="0" dirty="0">
              <a:ln>
                <a:noFill/>
              </a:ln>
              <a:solidFill>
                <a:schemeClr val="tx2"/>
              </a:solidFill>
              <a:effectLst/>
              <a:uLnTx/>
              <a:uFillTx/>
              <a:latin typeface="+mn-lt"/>
              <a:ea typeface="+mn-ea"/>
              <a:cs typeface="+mn-cs"/>
            </a:endParaRPr>
          </a:p>
        </p:txBody>
      </p:sp>
      <p:pic>
        <p:nvPicPr>
          <p:cNvPr id="8" name="Picture 7" descr="Signifchanges - revised.jpg"/>
          <p:cNvPicPr>
            <a:picLocks noChangeAspect="1"/>
          </p:cNvPicPr>
          <p:nvPr/>
        </p:nvPicPr>
        <p:blipFill>
          <a:blip r:embed="rId4" cstate="print"/>
          <a:srcRect l="8333" t="12121" r="20833" b="22727"/>
          <a:stretch>
            <a:fillRect/>
          </a:stretch>
        </p:blipFill>
        <p:spPr>
          <a:xfrm>
            <a:off x="1752600" y="1524000"/>
            <a:ext cx="5486400" cy="277547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spc="-40" dirty="0" smtClean="0"/>
              <a:t>1. Create Southeast Boulevard from </a:t>
            </a:r>
            <a:br>
              <a:rPr lang="en-US" sz="3200" spc="-40" dirty="0" smtClean="0"/>
            </a:br>
            <a:r>
              <a:rPr lang="en-US" sz="3200" spc="-40" dirty="0" smtClean="0"/>
              <a:t>11</a:t>
            </a:r>
            <a:r>
              <a:rPr lang="en-US" sz="3200" spc="-40" baseline="30000" dirty="0" smtClean="0"/>
              <a:t>th</a:t>
            </a:r>
            <a:r>
              <a:rPr lang="en-US" sz="3200" spc="-40" dirty="0" smtClean="0"/>
              <a:t> Street Bridge to Barney Circle</a:t>
            </a:r>
            <a:endParaRPr lang="en-US" sz="3200" dirty="0"/>
          </a:p>
        </p:txBody>
      </p:sp>
      <p:sp>
        <p:nvSpPr>
          <p:cNvPr id="3" name="Content Placeholder 2"/>
          <p:cNvSpPr>
            <a:spLocks noGrp="1"/>
          </p:cNvSpPr>
          <p:nvPr>
            <p:ph idx="1"/>
          </p:nvPr>
        </p:nvSpPr>
        <p:spPr>
          <a:xfrm>
            <a:off x="457200" y="1646237"/>
            <a:ext cx="4242816" cy="4526280"/>
          </a:xfrm>
        </p:spPr>
        <p:txBody>
          <a:bodyPr>
            <a:normAutofit fontScale="92500" lnSpcReduction="10000"/>
          </a:bodyPr>
          <a:lstStyle/>
          <a:p>
            <a:pPr marL="0" indent="0">
              <a:buNone/>
            </a:pPr>
            <a:r>
              <a:rPr lang="en-US" sz="2000" dirty="0" smtClean="0">
                <a:solidFill>
                  <a:schemeClr val="tx2"/>
                </a:solidFill>
              </a:rPr>
              <a:t>Once the 11</a:t>
            </a:r>
            <a:r>
              <a:rPr lang="en-US" sz="2000" baseline="30000" dirty="0" smtClean="0">
                <a:solidFill>
                  <a:schemeClr val="tx2"/>
                </a:solidFill>
              </a:rPr>
              <a:t>th</a:t>
            </a:r>
            <a:r>
              <a:rPr lang="en-US" sz="2000" dirty="0" smtClean="0">
                <a:solidFill>
                  <a:schemeClr val="tx2"/>
                </a:solidFill>
              </a:rPr>
              <a:t> Street SE Bridge fully connects I-695 (Southeast Freeway) and I-295 in both directions, the segment between 11</a:t>
            </a:r>
            <a:r>
              <a:rPr lang="en-US" sz="2000" baseline="30000" dirty="0" smtClean="0">
                <a:solidFill>
                  <a:schemeClr val="tx2"/>
                </a:solidFill>
              </a:rPr>
              <a:t>th</a:t>
            </a:r>
            <a:r>
              <a:rPr lang="en-US" sz="2000" dirty="0" smtClean="0">
                <a:solidFill>
                  <a:schemeClr val="tx2"/>
                </a:solidFill>
              </a:rPr>
              <a:t> Street SE and Barney Circle/ Pennsylvania Avenue will become obsolete.  This project proposes to convert that segment of the Southeast Freeway to an urban boulevard, connected to Barney Circle, with an at-grade intersection.</a:t>
            </a:r>
          </a:p>
          <a:p>
            <a:pPr marL="0" indent="0">
              <a:buNone/>
            </a:pPr>
            <a:endParaRPr lang="en-US" sz="2000" dirty="0" smtClean="0">
              <a:solidFill>
                <a:schemeClr val="tx2"/>
              </a:solidFill>
            </a:endParaRPr>
          </a:p>
          <a:p>
            <a:pPr marL="0" indent="0">
              <a:buNone/>
              <a:tabLst>
                <a:tab pos="1371600" algn="l"/>
              </a:tabLst>
            </a:pPr>
            <a:r>
              <a:rPr lang="en-US" sz="2000" dirty="0" smtClean="0">
                <a:solidFill>
                  <a:schemeClr val="tx2"/>
                </a:solidFill>
              </a:rPr>
              <a:t>Complete:	2015</a:t>
            </a:r>
          </a:p>
          <a:p>
            <a:pPr marL="0" indent="0">
              <a:buNone/>
              <a:tabLst>
                <a:tab pos="1371600" algn="l"/>
              </a:tabLst>
            </a:pPr>
            <a:r>
              <a:rPr lang="en-US" sz="2000" dirty="0" smtClean="0">
                <a:solidFill>
                  <a:schemeClr val="tx2"/>
                </a:solidFill>
              </a:rPr>
              <a:t>Length:	0.5 mile</a:t>
            </a:r>
          </a:p>
          <a:p>
            <a:pPr marL="0" indent="0">
              <a:buNone/>
              <a:tabLst>
                <a:tab pos="1371600" algn="l"/>
              </a:tabLst>
            </a:pPr>
            <a:r>
              <a:rPr lang="en-US" sz="2000" dirty="0" smtClean="0">
                <a:solidFill>
                  <a:schemeClr val="tx2"/>
                </a:solidFill>
              </a:rPr>
              <a:t>Cost:	$80 million</a:t>
            </a:r>
          </a:p>
          <a:p>
            <a:pPr marL="0" indent="0">
              <a:buNone/>
              <a:tabLst>
                <a:tab pos="1371600" algn="l"/>
              </a:tabLst>
            </a:pPr>
            <a:r>
              <a:rPr lang="en-US" sz="2000" dirty="0" smtClean="0">
                <a:solidFill>
                  <a:schemeClr val="tx2"/>
                </a:solidFill>
              </a:rPr>
              <a:t>Funding:	Federal, Local and Private</a:t>
            </a:r>
            <a:endParaRPr lang="en-US" sz="2000" dirty="0">
              <a:solidFill>
                <a:schemeClr val="tx2"/>
              </a:solidFill>
            </a:endParaRPr>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7620000" y="0"/>
            <a:ext cx="1524000" cy="1413412"/>
          </a:xfrm>
          <a:prstGeom prst="rect">
            <a:avLst/>
          </a:prstGeom>
          <a:noFill/>
          <a:ln w="9525">
            <a:noFill/>
            <a:miter lim="800000"/>
            <a:headEnd/>
            <a:tailEnd/>
          </a:ln>
        </p:spPr>
      </p:pic>
      <p:pic>
        <p:nvPicPr>
          <p:cNvPr id="2050" name="Picture 2" descr="SouthEast Freeway"/>
          <p:cNvPicPr>
            <a:picLocks noChangeAspect="1" noChangeArrowheads="1"/>
          </p:cNvPicPr>
          <p:nvPr/>
        </p:nvPicPr>
        <p:blipFill>
          <a:blip r:embed="rId4" cstate="print"/>
          <a:srcRect/>
          <a:stretch>
            <a:fillRect/>
          </a:stretch>
        </p:blipFill>
        <p:spPr bwMode="auto">
          <a:xfrm>
            <a:off x="4679823" y="1675448"/>
            <a:ext cx="3933825" cy="3189287"/>
          </a:xfrm>
          <a:prstGeom prst="rect">
            <a:avLst/>
          </a:prstGeom>
          <a:noFill/>
          <a:ln w="9525">
            <a:solidFill>
              <a:srgbClr val="7F7F7F"/>
            </a:solid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2. Bus Rapid Transit from Van Dorn</a:t>
            </a:r>
            <a:br>
              <a:rPr lang="en-US" sz="3200" dirty="0" smtClean="0"/>
            </a:br>
            <a:r>
              <a:rPr lang="en-US" sz="3200" dirty="0" smtClean="0"/>
              <a:t>Metro Station to Pentagon Metro Station</a:t>
            </a:r>
            <a:endParaRPr lang="en-US" sz="3200" dirty="0"/>
          </a:p>
        </p:txBody>
      </p:sp>
      <p:sp>
        <p:nvSpPr>
          <p:cNvPr id="3" name="Content Placeholder 2"/>
          <p:cNvSpPr>
            <a:spLocks noGrp="1"/>
          </p:cNvSpPr>
          <p:nvPr>
            <p:ph idx="1"/>
          </p:nvPr>
        </p:nvSpPr>
        <p:spPr>
          <a:xfrm>
            <a:off x="493776" y="1646237"/>
            <a:ext cx="4544568" cy="4526280"/>
          </a:xfrm>
        </p:spPr>
        <p:txBody>
          <a:bodyPr>
            <a:normAutofit fontScale="62500" lnSpcReduction="20000"/>
          </a:bodyPr>
          <a:lstStyle/>
          <a:p>
            <a:pPr marL="0" indent="0">
              <a:buNone/>
            </a:pPr>
            <a:r>
              <a:rPr lang="en-US" sz="2000" dirty="0" smtClean="0">
                <a:solidFill>
                  <a:schemeClr val="tx2"/>
                </a:solidFill>
              </a:rPr>
              <a:t>This project will construct and operate a Bus Rapid Transit (BRT) service that will connect the Van Dorn Metro Station to the Pentagon Metro Station via the Mark Center. The line will split into two spurs at the Mark Center. The BRT spur will continue north on Beauregard Street, serving the Northern Virginia Community College at Braddock Road, turn east on S. Arlington Mill Drive to serve the </a:t>
            </a:r>
            <a:r>
              <a:rPr lang="en-US" sz="2000" dirty="0" err="1" smtClean="0">
                <a:solidFill>
                  <a:schemeClr val="tx2"/>
                </a:solidFill>
              </a:rPr>
              <a:t>Shirlington</a:t>
            </a:r>
            <a:r>
              <a:rPr lang="en-US" sz="2000" dirty="0" smtClean="0">
                <a:solidFill>
                  <a:schemeClr val="tx2"/>
                </a:solidFill>
              </a:rPr>
              <a:t> Transit Center, then continue on I-395 to the Pentagon. A separate rapid bus spur will travel on the I-395 HOV lanes from the Mark Center directly to the Pentagon. </a:t>
            </a:r>
          </a:p>
          <a:p>
            <a:pPr marL="0" indent="0">
              <a:buNone/>
            </a:pPr>
            <a:r>
              <a:rPr lang="en-US" sz="2000" dirty="0" smtClean="0">
                <a:solidFill>
                  <a:schemeClr val="tx2"/>
                </a:solidFill>
              </a:rPr>
              <a:t>	</a:t>
            </a:r>
          </a:p>
          <a:p>
            <a:pPr marL="0" indent="0">
              <a:buNone/>
            </a:pPr>
            <a:r>
              <a:rPr lang="en-US" sz="2000" dirty="0" smtClean="0">
                <a:solidFill>
                  <a:schemeClr val="tx2"/>
                </a:solidFill>
              </a:rPr>
              <a:t>The BRT alignment will operate in dedicated lanes where possible, and may include additional elements such as pre-board payment, transit signal priority, improved bus shelters/stops, and branded vehicles. The rapid bus alignment will contain some of the same features as BRT but will operate in shared lanes. Buses will run every 7.5 minutes during peak periods. </a:t>
            </a:r>
          </a:p>
          <a:p>
            <a:pPr marL="0" indent="0">
              <a:buNone/>
            </a:pPr>
            <a:r>
              <a:rPr lang="en-US" sz="2000" dirty="0" smtClean="0">
                <a:solidFill>
                  <a:schemeClr val="tx2"/>
                </a:solidFill>
              </a:rPr>
              <a:t>	</a:t>
            </a:r>
          </a:p>
          <a:p>
            <a:pPr marL="0" indent="0">
              <a:buNone/>
              <a:tabLst>
                <a:tab pos="1371600" algn="l"/>
              </a:tabLst>
            </a:pPr>
            <a:r>
              <a:rPr lang="en-US" sz="2900" dirty="0" smtClean="0">
                <a:solidFill>
                  <a:schemeClr val="tx2"/>
                </a:solidFill>
              </a:rPr>
              <a:t>Complete: 	2016</a:t>
            </a:r>
          </a:p>
          <a:p>
            <a:pPr marL="0" indent="0">
              <a:buNone/>
              <a:tabLst>
                <a:tab pos="1371600" algn="l"/>
              </a:tabLst>
            </a:pPr>
            <a:r>
              <a:rPr lang="en-US" sz="2900" dirty="0" smtClean="0">
                <a:solidFill>
                  <a:schemeClr val="tx2"/>
                </a:solidFill>
              </a:rPr>
              <a:t>Length:	6.5 miles</a:t>
            </a:r>
          </a:p>
          <a:p>
            <a:pPr marL="0" indent="0">
              <a:buNone/>
              <a:tabLst>
                <a:tab pos="1371600" algn="l"/>
              </a:tabLst>
            </a:pPr>
            <a:r>
              <a:rPr lang="en-US" sz="2900" dirty="0" smtClean="0">
                <a:solidFill>
                  <a:schemeClr val="tx2"/>
                </a:solidFill>
              </a:rPr>
              <a:t>Cost: 	$100 million</a:t>
            </a:r>
          </a:p>
          <a:p>
            <a:pPr marL="0" indent="0">
              <a:buNone/>
              <a:tabLst>
                <a:tab pos="1371600" algn="l"/>
              </a:tabLst>
            </a:pPr>
            <a:r>
              <a:rPr lang="en-US" sz="2900" dirty="0" smtClean="0">
                <a:solidFill>
                  <a:schemeClr val="tx2"/>
                </a:solidFill>
              </a:rPr>
              <a:t>Funding:	Federal, Local and Private</a:t>
            </a:r>
            <a:endParaRPr lang="en-US" sz="2900" dirty="0">
              <a:solidFill>
                <a:schemeClr val="tx2"/>
              </a:solidFill>
            </a:endParaRPr>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7546975" y="-76200"/>
            <a:ext cx="1597025" cy="1481138"/>
          </a:xfrm>
          <a:prstGeom prst="rect">
            <a:avLst/>
          </a:prstGeom>
          <a:noFill/>
          <a:ln w="9525">
            <a:noFill/>
            <a:miter lim="800000"/>
            <a:headEnd/>
            <a:tailEnd/>
          </a:ln>
        </p:spPr>
      </p:pic>
      <p:pic>
        <p:nvPicPr>
          <p:cNvPr id="3074" name="Picture 2" descr="Van Dorn to Pentagon BRT"/>
          <p:cNvPicPr>
            <a:picLocks noChangeAspect="1" noChangeArrowheads="1"/>
          </p:cNvPicPr>
          <p:nvPr/>
        </p:nvPicPr>
        <p:blipFill>
          <a:blip r:embed="rId4" cstate="print"/>
          <a:srcRect l="977" t="1724" r="2997" b="3043"/>
          <a:stretch>
            <a:fillRect/>
          </a:stretch>
        </p:blipFill>
        <p:spPr bwMode="auto">
          <a:xfrm>
            <a:off x="5060823" y="1674051"/>
            <a:ext cx="3541713" cy="2916237"/>
          </a:xfrm>
          <a:prstGeom prst="rect">
            <a:avLst/>
          </a:prstGeom>
          <a:noFill/>
          <a:ln w="9525">
            <a:solidFill>
              <a:srgbClr val="7F7F7F"/>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3. I-395 Auxiliary Lane, Northbound </a:t>
            </a:r>
            <a:br>
              <a:rPr lang="en-US" sz="3200" dirty="0" smtClean="0"/>
            </a:br>
            <a:r>
              <a:rPr lang="en-US" sz="3200" dirty="0" smtClean="0"/>
              <a:t>from Duke Street to Seminary Road</a:t>
            </a:r>
            <a:endParaRPr lang="en-US" sz="3200" dirty="0"/>
          </a:p>
        </p:txBody>
      </p:sp>
      <p:sp>
        <p:nvSpPr>
          <p:cNvPr id="3" name="Content Placeholder 2"/>
          <p:cNvSpPr>
            <a:spLocks noGrp="1"/>
          </p:cNvSpPr>
          <p:nvPr>
            <p:ph idx="1"/>
          </p:nvPr>
        </p:nvSpPr>
        <p:spPr>
          <a:xfrm>
            <a:off x="457200" y="1646237"/>
            <a:ext cx="3785616" cy="4764188"/>
          </a:xfrm>
        </p:spPr>
        <p:txBody>
          <a:bodyPr>
            <a:normAutofit/>
          </a:bodyPr>
          <a:lstStyle/>
          <a:p>
            <a:pPr marL="0" indent="0">
              <a:buNone/>
            </a:pPr>
            <a:r>
              <a:rPr lang="en-US" sz="2000" dirty="0" smtClean="0">
                <a:solidFill>
                  <a:schemeClr val="tx2"/>
                </a:solidFill>
              </a:rPr>
              <a:t>This project will construct an auxiliary lane on northbound I-395 connecting the Duke Street on ramp to the off ramp at Seminary Road. </a:t>
            </a:r>
          </a:p>
          <a:p>
            <a:pPr marL="0" indent="0">
              <a:buNone/>
            </a:pPr>
            <a:r>
              <a:rPr lang="en-US" sz="2000" dirty="0" smtClean="0">
                <a:solidFill>
                  <a:schemeClr val="tx2"/>
                </a:solidFill>
              </a:rPr>
              <a:t>	</a:t>
            </a:r>
          </a:p>
          <a:p>
            <a:pPr marL="0" indent="0">
              <a:buNone/>
              <a:tabLst>
                <a:tab pos="1371600" algn="l"/>
              </a:tabLst>
            </a:pPr>
            <a:r>
              <a:rPr lang="en-US" sz="2000" dirty="0" smtClean="0">
                <a:solidFill>
                  <a:schemeClr val="tx2"/>
                </a:solidFill>
              </a:rPr>
              <a:t>Complete: 	2015</a:t>
            </a:r>
          </a:p>
          <a:p>
            <a:pPr marL="0" indent="0">
              <a:buNone/>
              <a:tabLst>
                <a:tab pos="1371600" algn="l"/>
              </a:tabLst>
            </a:pPr>
            <a:r>
              <a:rPr lang="en-US" sz="2000" dirty="0" smtClean="0">
                <a:solidFill>
                  <a:schemeClr val="tx2"/>
                </a:solidFill>
              </a:rPr>
              <a:t>Length:	1 mile</a:t>
            </a:r>
          </a:p>
          <a:p>
            <a:pPr marL="0" indent="0">
              <a:buNone/>
              <a:tabLst>
                <a:tab pos="1371600" algn="l"/>
              </a:tabLst>
            </a:pPr>
            <a:r>
              <a:rPr lang="en-US" sz="2000" dirty="0" smtClean="0">
                <a:solidFill>
                  <a:schemeClr val="tx2"/>
                </a:solidFill>
              </a:rPr>
              <a:t>Cost: 	$20 million</a:t>
            </a:r>
          </a:p>
          <a:p>
            <a:pPr marL="0" indent="0">
              <a:buNone/>
              <a:tabLst>
                <a:tab pos="1371600" algn="l"/>
              </a:tabLst>
            </a:pPr>
            <a:r>
              <a:rPr lang="en-US" sz="2000" dirty="0" smtClean="0">
                <a:solidFill>
                  <a:schemeClr val="tx2"/>
                </a:solidFill>
              </a:rPr>
              <a:t>Funding:	Federal and State</a:t>
            </a:r>
            <a:endParaRPr lang="en-US" sz="2000" dirty="0">
              <a:solidFill>
                <a:schemeClr val="tx2"/>
              </a:solidFill>
            </a:endParaRPr>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7546975" y="-76200"/>
            <a:ext cx="1597025" cy="1481138"/>
          </a:xfrm>
          <a:prstGeom prst="rect">
            <a:avLst/>
          </a:prstGeom>
          <a:noFill/>
          <a:ln w="9525">
            <a:noFill/>
            <a:miter lim="800000"/>
            <a:headEnd/>
            <a:tailEnd/>
          </a:ln>
        </p:spPr>
      </p:pic>
      <p:pic>
        <p:nvPicPr>
          <p:cNvPr id="4098" name="Picture 2" descr="395 Aux Lanes"/>
          <p:cNvPicPr>
            <a:picLocks noChangeAspect="1" noChangeArrowheads="1"/>
          </p:cNvPicPr>
          <p:nvPr/>
        </p:nvPicPr>
        <p:blipFill>
          <a:blip r:embed="rId4" cstate="print"/>
          <a:srcRect l="1205" r="3598"/>
          <a:stretch>
            <a:fillRect/>
          </a:stretch>
        </p:blipFill>
        <p:spPr bwMode="auto">
          <a:xfrm>
            <a:off x="4810506" y="1731074"/>
            <a:ext cx="3762375" cy="3055937"/>
          </a:xfrm>
          <a:prstGeom prst="rect">
            <a:avLst/>
          </a:prstGeom>
          <a:noFill/>
          <a:ln w="9525">
            <a:solidFill>
              <a:srgbClr val="7F7F7F"/>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4. Date Change on </a:t>
            </a:r>
            <a:br>
              <a:rPr lang="en-US" sz="3200" dirty="0" smtClean="0"/>
            </a:br>
            <a:r>
              <a:rPr lang="en-US" sz="3200" dirty="0" smtClean="0"/>
              <a:t>I-495 HOT Lanes Interchanges</a:t>
            </a:r>
            <a:endParaRPr lang="en-US" sz="3200" dirty="0"/>
          </a:p>
        </p:txBody>
      </p:sp>
      <p:sp>
        <p:nvSpPr>
          <p:cNvPr id="3" name="Content Placeholder 2"/>
          <p:cNvSpPr>
            <a:spLocks noGrp="1"/>
          </p:cNvSpPr>
          <p:nvPr>
            <p:ph idx="1"/>
          </p:nvPr>
        </p:nvSpPr>
        <p:spPr>
          <a:xfrm>
            <a:off x="457200" y="1646237"/>
            <a:ext cx="4495800" cy="4526280"/>
          </a:xfrm>
        </p:spPr>
        <p:txBody>
          <a:bodyPr>
            <a:normAutofit fontScale="92500" lnSpcReduction="10000"/>
          </a:bodyPr>
          <a:lstStyle/>
          <a:p>
            <a:pPr marL="0" indent="0">
              <a:buNone/>
            </a:pPr>
            <a:r>
              <a:rPr lang="en-US" sz="1800" dirty="0" smtClean="0">
                <a:solidFill>
                  <a:schemeClr val="tx2"/>
                </a:solidFill>
              </a:rPr>
              <a:t>The 2011 CLRP includes the widening of the Capital Beltway to include a system of HOT lanes from the American Legion Bridge to the Backlick Road Underpass. As part of the larger I-495 HOT lanes project, VDOT is proposing to advance the completion dates of four interchanges from 2030 to 2013: </a:t>
            </a:r>
            <a:r>
              <a:rPr lang="en-US" sz="2000" dirty="0" smtClean="0">
                <a:solidFill>
                  <a:schemeClr val="tx2"/>
                </a:solidFill>
              </a:rPr>
              <a:t/>
            </a:r>
            <a:br>
              <a:rPr lang="en-US" sz="2000" dirty="0" smtClean="0">
                <a:solidFill>
                  <a:schemeClr val="tx2"/>
                </a:solidFill>
              </a:rPr>
            </a:br>
            <a:endParaRPr lang="en-US" sz="2000" dirty="0" smtClean="0">
              <a:solidFill>
                <a:schemeClr val="tx2"/>
              </a:solidFill>
            </a:endParaRPr>
          </a:p>
          <a:p>
            <a:pPr marL="798513" indent="-798513">
              <a:buNone/>
              <a:tabLst>
                <a:tab pos="798513" algn="l"/>
              </a:tabLst>
            </a:pPr>
            <a:r>
              <a:rPr lang="en-US" sz="2000" dirty="0" smtClean="0">
                <a:solidFill>
                  <a:schemeClr val="tx2"/>
                </a:solidFill>
              </a:rPr>
              <a:t>a &amp; b:	Two interchanges at VA-267, </a:t>
            </a:r>
            <a:br>
              <a:rPr lang="en-US" sz="2000" dirty="0" smtClean="0">
                <a:solidFill>
                  <a:schemeClr val="tx2"/>
                </a:solidFill>
              </a:rPr>
            </a:br>
            <a:r>
              <a:rPr lang="en-US" sz="2000" dirty="0" smtClean="0">
                <a:solidFill>
                  <a:schemeClr val="tx2"/>
                </a:solidFill>
              </a:rPr>
              <a:t>Dulles Toll Rd</a:t>
            </a:r>
          </a:p>
          <a:p>
            <a:pPr marL="798513" indent="-798513">
              <a:buNone/>
              <a:tabLst>
                <a:tab pos="798513" algn="l"/>
              </a:tabLst>
            </a:pPr>
            <a:r>
              <a:rPr lang="en-US" sz="2000" dirty="0" smtClean="0">
                <a:solidFill>
                  <a:schemeClr val="tx2"/>
                </a:solidFill>
              </a:rPr>
              <a:t>c:	One interchange at Dulles Airport Access Highway</a:t>
            </a:r>
          </a:p>
          <a:p>
            <a:pPr marL="798513" indent="-798513">
              <a:buNone/>
              <a:tabLst>
                <a:tab pos="798513" algn="l"/>
              </a:tabLst>
            </a:pPr>
            <a:r>
              <a:rPr lang="en-US" sz="2000" dirty="0" smtClean="0">
                <a:solidFill>
                  <a:schemeClr val="tx2"/>
                </a:solidFill>
              </a:rPr>
              <a:t>d:	 One interchange at VA-620 (Braddock Rd)</a:t>
            </a:r>
          </a:p>
          <a:p>
            <a:pPr marL="0" indent="0">
              <a:buNone/>
            </a:pPr>
            <a:r>
              <a:rPr lang="en-US" sz="2000" dirty="0" smtClean="0">
                <a:solidFill>
                  <a:schemeClr val="tx2"/>
                </a:solidFill>
              </a:rPr>
              <a:t>	</a:t>
            </a:r>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7546975" y="-76200"/>
            <a:ext cx="1597025" cy="1481138"/>
          </a:xfrm>
          <a:prstGeom prst="rect">
            <a:avLst/>
          </a:prstGeom>
          <a:noFill/>
          <a:ln w="9525">
            <a:noFill/>
            <a:miter lim="800000"/>
            <a:headEnd/>
            <a:tailEnd/>
          </a:ln>
        </p:spPr>
      </p:pic>
      <p:pic>
        <p:nvPicPr>
          <p:cNvPr id="7" name="Picture 6" descr="495 Interchanges.jpg"/>
          <p:cNvPicPr>
            <a:picLocks noChangeAspect="1"/>
          </p:cNvPicPr>
          <p:nvPr/>
        </p:nvPicPr>
        <p:blipFill>
          <a:blip r:embed="rId4" cstate="print"/>
          <a:srcRect r="8551"/>
          <a:stretch>
            <a:fillRect/>
          </a:stretch>
        </p:blipFill>
        <p:spPr>
          <a:xfrm>
            <a:off x="5105399" y="1752600"/>
            <a:ext cx="3645691" cy="4495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5. Remove Widening of US 29</a:t>
            </a:r>
            <a:br>
              <a:rPr lang="en-US" sz="3200" dirty="0" smtClean="0"/>
            </a:br>
            <a:r>
              <a:rPr lang="en-US" sz="3200" dirty="0" smtClean="0"/>
              <a:t>from US 50 to Eaton Place</a:t>
            </a:r>
            <a:endParaRPr lang="en-US" sz="3200" dirty="0"/>
          </a:p>
        </p:txBody>
      </p:sp>
      <p:sp>
        <p:nvSpPr>
          <p:cNvPr id="3" name="Content Placeholder 2"/>
          <p:cNvSpPr>
            <a:spLocks noGrp="1"/>
          </p:cNvSpPr>
          <p:nvPr>
            <p:ph idx="1"/>
          </p:nvPr>
        </p:nvSpPr>
        <p:spPr>
          <a:xfrm>
            <a:off x="457200" y="1691957"/>
            <a:ext cx="4315968" cy="4526280"/>
          </a:xfrm>
        </p:spPr>
        <p:txBody>
          <a:bodyPr>
            <a:normAutofit/>
          </a:bodyPr>
          <a:lstStyle/>
          <a:p>
            <a:pPr marL="0" indent="0">
              <a:buNone/>
            </a:pPr>
            <a:r>
              <a:rPr lang="en-US" sz="2000" dirty="0" smtClean="0">
                <a:solidFill>
                  <a:schemeClr val="tx2"/>
                </a:solidFill>
              </a:rPr>
              <a:t>The 2011 CLRP includes the widening of US 29, Lee Highway from four to six lanes in the City of Fairfax between US 50 and Eaton Place.  VDOT proposes to remove this project from the CLRP. </a:t>
            </a:r>
          </a:p>
          <a:p>
            <a:pPr marL="0" indent="0">
              <a:buNone/>
            </a:pPr>
            <a:r>
              <a:rPr lang="en-US" sz="2000" dirty="0" smtClean="0">
                <a:solidFill>
                  <a:schemeClr val="tx2"/>
                </a:solidFill>
              </a:rPr>
              <a:t>	</a:t>
            </a:r>
          </a:p>
          <a:p>
            <a:pPr marL="0" indent="0">
              <a:buNone/>
              <a:tabLst>
                <a:tab pos="1371600" algn="l"/>
              </a:tabLst>
            </a:pPr>
            <a:r>
              <a:rPr lang="en-US" sz="2000" dirty="0" smtClean="0">
                <a:solidFill>
                  <a:schemeClr val="tx2"/>
                </a:solidFill>
              </a:rPr>
              <a:t>Complete: 	</a:t>
            </a:r>
            <a:r>
              <a:rPr lang="en-US" sz="2000" strike="sngStrike" dirty="0" smtClean="0">
                <a:solidFill>
                  <a:schemeClr val="tx2"/>
                </a:solidFill>
              </a:rPr>
              <a:t>2013, 2040</a:t>
            </a:r>
          </a:p>
          <a:p>
            <a:pPr marL="0" indent="0">
              <a:buNone/>
              <a:tabLst>
                <a:tab pos="1371600" algn="l"/>
              </a:tabLst>
            </a:pPr>
            <a:r>
              <a:rPr lang="en-US" sz="2000" dirty="0" smtClean="0">
                <a:solidFill>
                  <a:schemeClr val="tx2"/>
                </a:solidFill>
              </a:rPr>
              <a:t>Cost: 	</a:t>
            </a:r>
            <a:r>
              <a:rPr lang="en-US" sz="2000" strike="sngStrike" dirty="0" smtClean="0">
                <a:solidFill>
                  <a:schemeClr val="tx2"/>
                </a:solidFill>
              </a:rPr>
              <a:t>$30.2 million</a:t>
            </a:r>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7546975" y="-76200"/>
            <a:ext cx="1597025" cy="1481138"/>
          </a:xfrm>
          <a:prstGeom prst="rect">
            <a:avLst/>
          </a:prstGeom>
          <a:noFill/>
          <a:ln w="9525">
            <a:noFill/>
            <a:miter lim="800000"/>
            <a:headEnd/>
            <a:tailEnd/>
          </a:ln>
        </p:spPr>
      </p:pic>
      <p:pic>
        <p:nvPicPr>
          <p:cNvPr id="6146" name="Picture 2" descr="US-29 Project Removal"/>
          <p:cNvPicPr>
            <a:picLocks noChangeAspect="1" noChangeArrowheads="1"/>
          </p:cNvPicPr>
          <p:nvPr/>
        </p:nvPicPr>
        <p:blipFill>
          <a:blip r:embed="rId4" cstate="print"/>
          <a:srcRect l="3461" t="8449" r="8853" b="7301"/>
          <a:stretch>
            <a:fillRect/>
          </a:stretch>
        </p:blipFill>
        <p:spPr bwMode="auto">
          <a:xfrm>
            <a:off x="5093208" y="1823847"/>
            <a:ext cx="3465576" cy="2641600"/>
          </a:xfrm>
          <a:prstGeom prst="rect">
            <a:avLst/>
          </a:prstGeom>
          <a:noFill/>
          <a:ln w="9525">
            <a:solidFill>
              <a:srgbClr val="7F7F7F"/>
            </a:solid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6. Construct the Manassas</a:t>
            </a:r>
            <a:br>
              <a:rPr lang="en-US" sz="3200" dirty="0" smtClean="0"/>
            </a:br>
            <a:r>
              <a:rPr lang="en-US" sz="3200" dirty="0" smtClean="0"/>
              <a:t>National Battlefield Bypass</a:t>
            </a:r>
            <a:endParaRPr lang="en-US" sz="3200" dirty="0"/>
          </a:p>
        </p:txBody>
      </p:sp>
      <p:sp>
        <p:nvSpPr>
          <p:cNvPr id="3" name="Content Placeholder 2"/>
          <p:cNvSpPr>
            <a:spLocks noGrp="1"/>
          </p:cNvSpPr>
          <p:nvPr>
            <p:ph idx="1"/>
          </p:nvPr>
        </p:nvSpPr>
        <p:spPr>
          <a:xfrm>
            <a:off x="402336" y="1646236"/>
            <a:ext cx="4507992" cy="5102036"/>
          </a:xfrm>
        </p:spPr>
        <p:txBody>
          <a:bodyPr>
            <a:normAutofit fontScale="70000" lnSpcReduction="20000"/>
          </a:bodyPr>
          <a:lstStyle/>
          <a:p>
            <a:pPr marL="0" indent="0">
              <a:buNone/>
            </a:pPr>
            <a:r>
              <a:rPr lang="en-US" sz="2400" dirty="0" smtClean="0">
                <a:solidFill>
                  <a:schemeClr val="tx2"/>
                </a:solidFill>
              </a:rPr>
              <a:t>This project will construct a four lane bypass for US 29 to the north of the Manassas National Battlefield Park. </a:t>
            </a:r>
            <a:br>
              <a:rPr lang="en-US" sz="2400" dirty="0" smtClean="0">
                <a:solidFill>
                  <a:schemeClr val="tx2"/>
                </a:solidFill>
              </a:rPr>
            </a:br>
            <a:r>
              <a:rPr lang="en-US" sz="2400" dirty="0" smtClean="0">
                <a:solidFill>
                  <a:schemeClr val="tx2"/>
                </a:solidFill>
              </a:rPr>
              <a:t>Two segments of the project are already included in the plan: </a:t>
            </a:r>
          </a:p>
          <a:p>
            <a:pPr lvl="0"/>
            <a:r>
              <a:rPr lang="en-US" sz="2400" dirty="0" smtClean="0">
                <a:solidFill>
                  <a:schemeClr val="tx2"/>
                </a:solidFill>
              </a:rPr>
              <a:t>a portion of the Tri-County Parkway (improvements to Pageland Lane), </a:t>
            </a:r>
          </a:p>
          <a:p>
            <a:pPr lvl="0"/>
            <a:r>
              <a:rPr lang="en-US" sz="2400" dirty="0" smtClean="0">
                <a:solidFill>
                  <a:schemeClr val="tx2"/>
                </a:solidFill>
              </a:rPr>
              <a:t>and widening of VA 234, </a:t>
            </a:r>
            <a:r>
              <a:rPr lang="en-US" sz="2400" dirty="0" err="1" smtClean="0">
                <a:solidFill>
                  <a:schemeClr val="tx2"/>
                </a:solidFill>
              </a:rPr>
              <a:t>Sudley</a:t>
            </a:r>
            <a:r>
              <a:rPr lang="en-US" sz="2400" dirty="0" smtClean="0">
                <a:solidFill>
                  <a:schemeClr val="tx2"/>
                </a:solidFill>
              </a:rPr>
              <a:t> Road.  </a:t>
            </a:r>
          </a:p>
          <a:p>
            <a:pPr>
              <a:buNone/>
            </a:pPr>
            <a:r>
              <a:rPr lang="en-US" sz="2400" dirty="0" smtClean="0">
                <a:solidFill>
                  <a:schemeClr val="tx2"/>
                </a:solidFill>
              </a:rPr>
              <a:t> </a:t>
            </a:r>
          </a:p>
          <a:p>
            <a:pPr marL="0" indent="0">
              <a:buNone/>
            </a:pPr>
            <a:r>
              <a:rPr lang="en-US" sz="2400" dirty="0" smtClean="0">
                <a:solidFill>
                  <a:schemeClr val="tx2"/>
                </a:solidFill>
              </a:rPr>
              <a:t>The remaining portion will construct a new four lane facility from </a:t>
            </a:r>
            <a:r>
              <a:rPr lang="en-US" sz="2400" dirty="0" err="1" smtClean="0">
                <a:solidFill>
                  <a:schemeClr val="tx2"/>
                </a:solidFill>
              </a:rPr>
              <a:t>Sudley</a:t>
            </a:r>
            <a:r>
              <a:rPr lang="en-US" sz="2400" dirty="0" smtClean="0">
                <a:solidFill>
                  <a:schemeClr val="tx2"/>
                </a:solidFill>
              </a:rPr>
              <a:t> Road to east of the intersection of US 29 and Paddington Lane. Once the Bypass is complete, about four miles of US 29 and three miles of </a:t>
            </a:r>
            <a:r>
              <a:rPr lang="en-US" sz="2400" dirty="0" err="1" smtClean="0">
                <a:solidFill>
                  <a:schemeClr val="tx2"/>
                </a:solidFill>
              </a:rPr>
              <a:t>Sudley</a:t>
            </a:r>
            <a:r>
              <a:rPr lang="en-US" sz="2400" dirty="0" smtClean="0">
                <a:solidFill>
                  <a:schemeClr val="tx2"/>
                </a:solidFill>
              </a:rPr>
              <a:t> Road located inside the Park will be closed. </a:t>
            </a:r>
          </a:p>
          <a:p>
            <a:pPr marL="0" indent="0">
              <a:buNone/>
            </a:pPr>
            <a:r>
              <a:rPr lang="en-US" sz="2400" dirty="0" smtClean="0">
                <a:solidFill>
                  <a:schemeClr val="tx2"/>
                </a:solidFill>
              </a:rPr>
              <a:t>	</a:t>
            </a:r>
          </a:p>
          <a:p>
            <a:pPr marL="0" indent="0">
              <a:buNone/>
              <a:tabLst>
                <a:tab pos="1371600" algn="l"/>
              </a:tabLst>
            </a:pPr>
            <a:r>
              <a:rPr lang="en-US" sz="2600" dirty="0" smtClean="0">
                <a:solidFill>
                  <a:schemeClr val="tx2"/>
                </a:solidFill>
              </a:rPr>
              <a:t>Complete: 	2035</a:t>
            </a:r>
          </a:p>
          <a:p>
            <a:pPr marL="0" indent="0">
              <a:buNone/>
              <a:tabLst>
                <a:tab pos="1371600" algn="l"/>
              </a:tabLst>
            </a:pPr>
            <a:r>
              <a:rPr lang="en-US" sz="2600" dirty="0" smtClean="0">
                <a:solidFill>
                  <a:schemeClr val="tx2"/>
                </a:solidFill>
              </a:rPr>
              <a:t>Length: 	9 miles</a:t>
            </a:r>
            <a:br>
              <a:rPr lang="en-US" sz="2600" dirty="0" smtClean="0">
                <a:solidFill>
                  <a:schemeClr val="tx2"/>
                </a:solidFill>
              </a:rPr>
            </a:br>
            <a:r>
              <a:rPr lang="en-US" sz="2600" dirty="0" smtClean="0">
                <a:solidFill>
                  <a:schemeClr val="tx2"/>
                </a:solidFill>
              </a:rPr>
              <a:t>Cost:	$305 million</a:t>
            </a:r>
          </a:p>
          <a:p>
            <a:pPr marL="0" indent="0">
              <a:buNone/>
              <a:tabLst>
                <a:tab pos="1371600" algn="l"/>
              </a:tabLst>
            </a:pPr>
            <a:r>
              <a:rPr lang="en-US" sz="2600" dirty="0" smtClean="0">
                <a:solidFill>
                  <a:schemeClr val="tx2"/>
                </a:solidFill>
              </a:rPr>
              <a:t>Funding:	Federal, State and Local</a:t>
            </a:r>
            <a:endParaRPr lang="en-US" sz="2000" dirty="0">
              <a:solidFill>
                <a:schemeClr val="tx2"/>
              </a:solidFill>
            </a:endParaRPr>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7546975" y="-76200"/>
            <a:ext cx="1597025" cy="1481138"/>
          </a:xfrm>
          <a:prstGeom prst="rect">
            <a:avLst/>
          </a:prstGeom>
          <a:noFill/>
          <a:ln w="9525">
            <a:noFill/>
            <a:miter lim="800000"/>
            <a:headEnd/>
            <a:tailEnd/>
          </a:ln>
        </p:spPr>
      </p:pic>
      <p:pic>
        <p:nvPicPr>
          <p:cNvPr id="7170" name="Picture 2" descr="Manassas battlefield bypass"/>
          <p:cNvPicPr>
            <a:picLocks noChangeAspect="1" noChangeArrowheads="1"/>
          </p:cNvPicPr>
          <p:nvPr/>
        </p:nvPicPr>
        <p:blipFill>
          <a:blip r:embed="rId4" cstate="print"/>
          <a:srcRect/>
          <a:stretch>
            <a:fillRect/>
          </a:stretch>
        </p:blipFill>
        <p:spPr bwMode="auto">
          <a:xfrm>
            <a:off x="4892421" y="1669733"/>
            <a:ext cx="3667125" cy="2719387"/>
          </a:xfrm>
          <a:prstGeom prst="rect">
            <a:avLst/>
          </a:prstGeom>
          <a:noFill/>
          <a:ln w="9525">
            <a:solidFill>
              <a:srgbClr val="7F7F7F"/>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 2013-2018 TIP</a:t>
            </a:r>
            <a:endParaRPr lang="en-US" dirty="0"/>
          </a:p>
        </p:txBody>
      </p:sp>
      <p:sp>
        <p:nvSpPr>
          <p:cNvPr id="3" name="Content Placeholder 2"/>
          <p:cNvSpPr>
            <a:spLocks noGrp="1"/>
          </p:cNvSpPr>
          <p:nvPr>
            <p:ph sz="quarter" idx="1"/>
          </p:nvPr>
        </p:nvSpPr>
        <p:spPr>
          <a:xfrm>
            <a:off x="612648" y="1600200"/>
            <a:ext cx="8153400" cy="4724400"/>
          </a:xfrm>
        </p:spPr>
        <p:txBody>
          <a:bodyPr>
            <a:normAutofit fontScale="92500" lnSpcReduction="20000"/>
          </a:bodyPr>
          <a:lstStyle/>
          <a:p>
            <a:r>
              <a:rPr lang="en-US" sz="3500" dirty="0" smtClean="0"/>
              <a:t>Six-year capital programming by state </a:t>
            </a:r>
            <a:br>
              <a:rPr lang="en-US" sz="3500" dirty="0" smtClean="0"/>
            </a:br>
            <a:r>
              <a:rPr lang="en-US" sz="3500" dirty="0" smtClean="0"/>
              <a:t>DOTs, local agencies, WMATA and the TPB</a:t>
            </a:r>
          </a:p>
          <a:p>
            <a:r>
              <a:rPr lang="en-US" sz="3500" dirty="0" smtClean="0"/>
              <a:t>355 projects</a:t>
            </a:r>
          </a:p>
          <a:p>
            <a:r>
              <a:rPr lang="en-US" sz="3500" dirty="0" smtClean="0"/>
              <a:t>$15.77 billion</a:t>
            </a:r>
          </a:p>
          <a:p>
            <a:r>
              <a:rPr lang="en-US" sz="3500" dirty="0" smtClean="0"/>
              <a:t>Interstate, Primary, Secondary, Bridge, Transit, Bike/</a:t>
            </a:r>
            <a:r>
              <a:rPr lang="en-US" sz="3500" dirty="0" err="1" smtClean="0"/>
              <a:t>Ped</a:t>
            </a:r>
            <a:r>
              <a:rPr lang="en-US" sz="3500" dirty="0" smtClean="0"/>
              <a:t>, Enhancements, ITS, CMAQ, TERMs, Maintenance</a:t>
            </a:r>
          </a:p>
          <a:p>
            <a:r>
              <a:rPr lang="en-US" sz="3500" dirty="0" smtClean="0"/>
              <a:t>Formally updated every two years</a:t>
            </a:r>
          </a:p>
          <a:p>
            <a:r>
              <a:rPr lang="en-US" sz="3500" dirty="0" smtClean="0"/>
              <a:t>Amended as necessary</a:t>
            </a:r>
          </a:p>
          <a:p>
            <a:r>
              <a:rPr lang="en-US" sz="3500" dirty="0" smtClean="0"/>
              <a:t>Searchable database at mwcog.org/</a:t>
            </a:r>
            <a:r>
              <a:rPr lang="en-US" sz="3500" dirty="0" err="1" smtClean="0"/>
              <a:t>clrp</a:t>
            </a:r>
            <a:endParaRPr lang="en-US" sz="3500" dirty="0" smtClean="0"/>
          </a:p>
          <a:p>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Recent TIPs</a:t>
            </a:r>
            <a:endParaRPr lang="en-US" dirty="0"/>
          </a:p>
        </p:txBody>
      </p:sp>
      <p:graphicFrame>
        <p:nvGraphicFramePr>
          <p:cNvPr id="4" name="Chart 3"/>
          <p:cNvGraphicFramePr/>
          <p:nvPr/>
        </p:nvGraphicFramePr>
        <p:xfrm>
          <a:off x="609600" y="1676400"/>
          <a:ext cx="76962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rot="16200000">
            <a:off x="-1034534" y="3167391"/>
            <a:ext cx="2895600" cy="523220"/>
          </a:xfrm>
          <a:prstGeom prst="rect">
            <a:avLst/>
          </a:prstGeom>
          <a:noFill/>
        </p:spPr>
        <p:txBody>
          <a:bodyPr wrap="square" rtlCol="0">
            <a:spAutoFit/>
          </a:bodyPr>
          <a:lstStyle/>
          <a:p>
            <a:r>
              <a:rPr lang="en-US" sz="2800" dirty="0" smtClean="0"/>
              <a:t>Billions of $</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 2013-2018 TIP by Source</a:t>
            </a:r>
            <a:endParaRPr lang="en-US" dirty="0"/>
          </a:p>
        </p:txBody>
      </p:sp>
      <p:sp>
        <p:nvSpPr>
          <p:cNvPr id="5" name="TextBox 4"/>
          <p:cNvSpPr txBox="1"/>
          <p:nvPr/>
        </p:nvSpPr>
        <p:spPr>
          <a:xfrm>
            <a:off x="2667000" y="6096000"/>
            <a:ext cx="2271776" cy="523220"/>
          </a:xfrm>
          <a:prstGeom prst="rect">
            <a:avLst/>
          </a:prstGeom>
          <a:noFill/>
        </p:spPr>
        <p:txBody>
          <a:bodyPr wrap="none" rtlCol="0">
            <a:spAutoFit/>
          </a:bodyPr>
          <a:lstStyle/>
          <a:p>
            <a:r>
              <a:rPr lang="en-US" sz="2800" b="1" dirty="0" smtClean="0"/>
              <a:t>$15.77 Billion</a:t>
            </a:r>
            <a:endParaRPr lang="en-US" sz="2800" b="1" dirty="0"/>
          </a:p>
        </p:txBody>
      </p:sp>
      <p:graphicFrame>
        <p:nvGraphicFramePr>
          <p:cNvPr id="7" name="Chart 6"/>
          <p:cNvGraphicFramePr>
            <a:graphicFrameLocks/>
          </p:cNvGraphicFramePr>
          <p:nvPr/>
        </p:nvGraphicFramePr>
        <p:xfrm>
          <a:off x="609600" y="1219200"/>
          <a:ext cx="7924800" cy="51816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4495800" y="2438400"/>
            <a:ext cx="325730" cy="400110"/>
          </a:xfrm>
          <a:prstGeom prst="rect">
            <a:avLst/>
          </a:prstGeom>
          <a:noFill/>
        </p:spPr>
        <p:txBody>
          <a:bodyPr wrap="none" rtlCol="0">
            <a:spAutoFit/>
          </a:bodyPr>
          <a:lstStyle/>
          <a:p>
            <a:r>
              <a:rPr lang="en-US" sz="2000" dirty="0" smtClean="0">
                <a:solidFill>
                  <a:schemeClr val="bg1">
                    <a:lumMod val="95000"/>
                  </a:schemeClr>
                </a:solidFill>
              </a:rPr>
              <a:t>1</a:t>
            </a:r>
            <a:endParaRPr lang="en-US" sz="2000" dirty="0">
              <a:solidFill>
                <a:schemeClr val="bg1">
                  <a:lumMod val="95000"/>
                </a:schemeClr>
              </a:solidFill>
            </a:endParaRPr>
          </a:p>
        </p:txBody>
      </p:sp>
      <p:sp>
        <p:nvSpPr>
          <p:cNvPr id="9" name="TextBox 8"/>
          <p:cNvSpPr txBox="1"/>
          <p:nvPr/>
        </p:nvSpPr>
        <p:spPr>
          <a:xfrm>
            <a:off x="4572000" y="3657600"/>
            <a:ext cx="325730" cy="400110"/>
          </a:xfrm>
          <a:prstGeom prst="rect">
            <a:avLst/>
          </a:prstGeom>
          <a:noFill/>
        </p:spPr>
        <p:txBody>
          <a:bodyPr wrap="none" rtlCol="0">
            <a:spAutoFit/>
          </a:bodyPr>
          <a:lstStyle/>
          <a:p>
            <a:r>
              <a:rPr lang="en-US" sz="2000" dirty="0" smtClean="0">
                <a:solidFill>
                  <a:schemeClr val="bg1">
                    <a:lumMod val="95000"/>
                  </a:schemeClr>
                </a:solidFill>
              </a:rPr>
              <a:t>2</a:t>
            </a:r>
            <a:endParaRPr lang="en-US" sz="2000" dirty="0">
              <a:solidFill>
                <a:schemeClr val="bg1">
                  <a:lumMod val="95000"/>
                </a:schemeClr>
              </a:solidFill>
            </a:endParaRPr>
          </a:p>
        </p:txBody>
      </p:sp>
      <p:sp>
        <p:nvSpPr>
          <p:cNvPr id="10" name="TextBox 9"/>
          <p:cNvSpPr txBox="1"/>
          <p:nvPr/>
        </p:nvSpPr>
        <p:spPr>
          <a:xfrm>
            <a:off x="3429000" y="4495800"/>
            <a:ext cx="325730" cy="400110"/>
          </a:xfrm>
          <a:prstGeom prst="rect">
            <a:avLst/>
          </a:prstGeom>
          <a:noFill/>
        </p:spPr>
        <p:txBody>
          <a:bodyPr wrap="none" rtlCol="0">
            <a:spAutoFit/>
          </a:bodyPr>
          <a:lstStyle/>
          <a:p>
            <a:r>
              <a:rPr lang="en-US" sz="2000" dirty="0" smtClean="0">
                <a:solidFill>
                  <a:schemeClr val="bg1">
                    <a:lumMod val="95000"/>
                  </a:schemeClr>
                </a:solidFill>
              </a:rPr>
              <a:t>3</a:t>
            </a:r>
            <a:endParaRPr lang="en-US" sz="2000" dirty="0">
              <a:solidFill>
                <a:schemeClr val="bg1">
                  <a:lumMod val="95000"/>
                </a:schemeClr>
              </a:solidFill>
            </a:endParaRPr>
          </a:p>
        </p:txBody>
      </p:sp>
      <p:sp>
        <p:nvSpPr>
          <p:cNvPr id="11" name="TextBox 10"/>
          <p:cNvSpPr txBox="1"/>
          <p:nvPr/>
        </p:nvSpPr>
        <p:spPr>
          <a:xfrm>
            <a:off x="1905000" y="3733800"/>
            <a:ext cx="325730" cy="400110"/>
          </a:xfrm>
          <a:prstGeom prst="rect">
            <a:avLst/>
          </a:prstGeom>
          <a:noFill/>
        </p:spPr>
        <p:txBody>
          <a:bodyPr wrap="none" rtlCol="0">
            <a:spAutoFit/>
          </a:bodyPr>
          <a:lstStyle/>
          <a:p>
            <a:r>
              <a:rPr lang="en-US" sz="2000" dirty="0" smtClean="0">
                <a:solidFill>
                  <a:schemeClr val="bg1">
                    <a:lumMod val="95000"/>
                  </a:schemeClr>
                </a:solidFill>
              </a:rPr>
              <a:t>4</a:t>
            </a:r>
            <a:endParaRPr lang="en-US" sz="2000" dirty="0">
              <a:solidFill>
                <a:schemeClr val="bg1">
                  <a:lumMod val="95000"/>
                </a:schemeClr>
              </a:solidFill>
            </a:endParaRPr>
          </a:p>
        </p:txBody>
      </p:sp>
      <p:sp>
        <p:nvSpPr>
          <p:cNvPr id="12" name="TextBox 11"/>
          <p:cNvSpPr txBox="1"/>
          <p:nvPr/>
        </p:nvSpPr>
        <p:spPr>
          <a:xfrm>
            <a:off x="2286000" y="2667000"/>
            <a:ext cx="325730" cy="400110"/>
          </a:xfrm>
          <a:prstGeom prst="rect">
            <a:avLst/>
          </a:prstGeom>
          <a:noFill/>
        </p:spPr>
        <p:txBody>
          <a:bodyPr wrap="none" rtlCol="0">
            <a:spAutoFit/>
          </a:bodyPr>
          <a:lstStyle/>
          <a:p>
            <a:r>
              <a:rPr lang="en-US" sz="2000" dirty="0" smtClean="0">
                <a:solidFill>
                  <a:schemeClr val="bg1">
                    <a:lumMod val="95000"/>
                  </a:schemeClr>
                </a:solidFill>
              </a:rPr>
              <a:t>5</a:t>
            </a:r>
            <a:endParaRPr lang="en-US" sz="2000" dirty="0">
              <a:solidFill>
                <a:schemeClr val="bg1">
                  <a:lumMod val="95000"/>
                </a:schemeClr>
              </a:solidFill>
            </a:endParaRPr>
          </a:p>
        </p:txBody>
      </p:sp>
      <p:sp>
        <p:nvSpPr>
          <p:cNvPr id="13" name="TextBox 12"/>
          <p:cNvSpPr txBox="1"/>
          <p:nvPr/>
        </p:nvSpPr>
        <p:spPr>
          <a:xfrm>
            <a:off x="3276600" y="1828800"/>
            <a:ext cx="325730" cy="400110"/>
          </a:xfrm>
          <a:prstGeom prst="rect">
            <a:avLst/>
          </a:prstGeom>
          <a:noFill/>
        </p:spPr>
        <p:txBody>
          <a:bodyPr wrap="none" rtlCol="0">
            <a:spAutoFit/>
          </a:bodyPr>
          <a:lstStyle/>
          <a:p>
            <a:r>
              <a:rPr lang="en-US" sz="2000" dirty="0" smtClean="0">
                <a:solidFill>
                  <a:schemeClr val="bg1">
                    <a:lumMod val="95000"/>
                  </a:schemeClr>
                </a:solidFill>
              </a:rPr>
              <a:t>6</a:t>
            </a:r>
            <a:endParaRPr lang="en-US" sz="2000" dirty="0">
              <a:solidFill>
                <a:schemeClr val="bg1">
                  <a:lumMod val="95000"/>
                </a:schemeClr>
              </a:solidFill>
            </a:endParaRPr>
          </a:p>
        </p:txBody>
      </p:sp>
      <p:sp>
        <p:nvSpPr>
          <p:cNvPr id="14" name="TextBox 13"/>
          <p:cNvSpPr txBox="1"/>
          <p:nvPr/>
        </p:nvSpPr>
        <p:spPr>
          <a:xfrm>
            <a:off x="3962400" y="1752600"/>
            <a:ext cx="325730" cy="400110"/>
          </a:xfrm>
          <a:prstGeom prst="rect">
            <a:avLst/>
          </a:prstGeom>
          <a:noFill/>
        </p:spPr>
        <p:txBody>
          <a:bodyPr wrap="none" rtlCol="0">
            <a:spAutoFit/>
          </a:bodyPr>
          <a:lstStyle/>
          <a:p>
            <a:r>
              <a:rPr lang="en-US" sz="2000" dirty="0" smtClean="0">
                <a:solidFill>
                  <a:schemeClr val="bg1">
                    <a:lumMod val="95000"/>
                  </a:schemeClr>
                </a:solidFill>
              </a:rPr>
              <a:t>7</a:t>
            </a:r>
            <a:endParaRPr lang="en-US" sz="2000" dirty="0">
              <a:solidFill>
                <a:schemeClr val="bg1">
                  <a:lumMod val="9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 2013-2018 TIP by Project Type</a:t>
            </a:r>
            <a:endParaRPr lang="en-US" dirty="0"/>
          </a:p>
        </p:txBody>
      </p:sp>
      <p:sp>
        <p:nvSpPr>
          <p:cNvPr id="4" name="TextBox 3"/>
          <p:cNvSpPr txBox="1"/>
          <p:nvPr/>
        </p:nvSpPr>
        <p:spPr>
          <a:xfrm>
            <a:off x="2971800" y="6172200"/>
            <a:ext cx="2271776" cy="523220"/>
          </a:xfrm>
          <a:prstGeom prst="rect">
            <a:avLst/>
          </a:prstGeom>
          <a:noFill/>
        </p:spPr>
        <p:txBody>
          <a:bodyPr wrap="none" rtlCol="0">
            <a:spAutoFit/>
          </a:bodyPr>
          <a:lstStyle/>
          <a:p>
            <a:r>
              <a:rPr lang="en-US" sz="2800" b="1" dirty="0" smtClean="0"/>
              <a:t>$15.77 Billion</a:t>
            </a:r>
            <a:endParaRPr lang="en-US" sz="2800" b="1" dirty="0"/>
          </a:p>
        </p:txBody>
      </p:sp>
      <p:graphicFrame>
        <p:nvGraphicFramePr>
          <p:cNvPr id="6" name="Chart 5"/>
          <p:cNvGraphicFramePr>
            <a:graphicFrameLocks/>
          </p:cNvGraphicFramePr>
          <p:nvPr/>
        </p:nvGraphicFramePr>
        <p:xfrm>
          <a:off x="381000" y="1524000"/>
          <a:ext cx="8305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3810000" y="2667000"/>
            <a:ext cx="325730" cy="400110"/>
          </a:xfrm>
          <a:prstGeom prst="rect">
            <a:avLst/>
          </a:prstGeom>
          <a:noFill/>
        </p:spPr>
        <p:txBody>
          <a:bodyPr wrap="none" rtlCol="0">
            <a:spAutoFit/>
          </a:bodyPr>
          <a:lstStyle/>
          <a:p>
            <a:r>
              <a:rPr lang="en-US" sz="2000" dirty="0" smtClean="0">
                <a:solidFill>
                  <a:schemeClr val="bg1">
                    <a:lumMod val="95000"/>
                  </a:schemeClr>
                </a:solidFill>
              </a:rPr>
              <a:t>1</a:t>
            </a:r>
            <a:endParaRPr lang="en-US" sz="2000" dirty="0">
              <a:solidFill>
                <a:schemeClr val="bg1">
                  <a:lumMod val="95000"/>
                </a:schemeClr>
              </a:solidFill>
            </a:endParaRPr>
          </a:p>
        </p:txBody>
      </p:sp>
      <p:sp>
        <p:nvSpPr>
          <p:cNvPr id="8" name="TextBox 7"/>
          <p:cNvSpPr txBox="1"/>
          <p:nvPr/>
        </p:nvSpPr>
        <p:spPr>
          <a:xfrm>
            <a:off x="4246270" y="2819400"/>
            <a:ext cx="325730" cy="400110"/>
          </a:xfrm>
          <a:prstGeom prst="rect">
            <a:avLst/>
          </a:prstGeom>
          <a:noFill/>
        </p:spPr>
        <p:txBody>
          <a:bodyPr wrap="none" rtlCol="0">
            <a:spAutoFit/>
          </a:bodyPr>
          <a:lstStyle/>
          <a:p>
            <a:r>
              <a:rPr lang="en-US" sz="2000" dirty="0" smtClean="0">
                <a:solidFill>
                  <a:schemeClr val="bg1">
                    <a:lumMod val="95000"/>
                  </a:schemeClr>
                </a:solidFill>
              </a:rPr>
              <a:t>2</a:t>
            </a:r>
            <a:endParaRPr lang="en-US" sz="2000" dirty="0">
              <a:solidFill>
                <a:schemeClr val="bg1">
                  <a:lumMod val="95000"/>
                </a:schemeClr>
              </a:solidFill>
            </a:endParaRPr>
          </a:p>
        </p:txBody>
      </p:sp>
      <p:sp>
        <p:nvSpPr>
          <p:cNvPr id="9" name="TextBox 8"/>
          <p:cNvSpPr txBox="1"/>
          <p:nvPr/>
        </p:nvSpPr>
        <p:spPr>
          <a:xfrm>
            <a:off x="4572000" y="2876490"/>
            <a:ext cx="325730" cy="400110"/>
          </a:xfrm>
          <a:prstGeom prst="rect">
            <a:avLst/>
          </a:prstGeom>
          <a:noFill/>
        </p:spPr>
        <p:txBody>
          <a:bodyPr wrap="none" rtlCol="0">
            <a:spAutoFit/>
          </a:bodyPr>
          <a:lstStyle/>
          <a:p>
            <a:r>
              <a:rPr lang="en-US" sz="2000" dirty="0" smtClean="0">
                <a:solidFill>
                  <a:schemeClr val="bg1">
                    <a:lumMod val="95000"/>
                  </a:schemeClr>
                </a:solidFill>
              </a:rPr>
              <a:t>3</a:t>
            </a:r>
            <a:endParaRPr lang="en-US" sz="2000" dirty="0">
              <a:solidFill>
                <a:schemeClr val="bg1">
                  <a:lumMod val="95000"/>
                </a:schemeClr>
              </a:solidFill>
            </a:endParaRPr>
          </a:p>
        </p:txBody>
      </p:sp>
      <p:sp>
        <p:nvSpPr>
          <p:cNvPr id="10" name="TextBox 9"/>
          <p:cNvSpPr txBox="1"/>
          <p:nvPr/>
        </p:nvSpPr>
        <p:spPr>
          <a:xfrm>
            <a:off x="4572000" y="3333690"/>
            <a:ext cx="325730" cy="400110"/>
          </a:xfrm>
          <a:prstGeom prst="rect">
            <a:avLst/>
          </a:prstGeom>
          <a:noFill/>
        </p:spPr>
        <p:txBody>
          <a:bodyPr wrap="none" rtlCol="0">
            <a:spAutoFit/>
          </a:bodyPr>
          <a:lstStyle/>
          <a:p>
            <a:r>
              <a:rPr lang="en-US" sz="2000" dirty="0" smtClean="0">
                <a:solidFill>
                  <a:schemeClr val="bg1">
                    <a:lumMod val="95000"/>
                  </a:schemeClr>
                </a:solidFill>
              </a:rPr>
              <a:t>4</a:t>
            </a:r>
            <a:endParaRPr lang="en-US" sz="2000" dirty="0">
              <a:solidFill>
                <a:schemeClr val="bg1">
                  <a:lumMod val="95000"/>
                </a:schemeClr>
              </a:solidFill>
            </a:endParaRPr>
          </a:p>
        </p:txBody>
      </p:sp>
      <p:sp>
        <p:nvSpPr>
          <p:cNvPr id="11" name="TextBox 10"/>
          <p:cNvSpPr txBox="1"/>
          <p:nvPr/>
        </p:nvSpPr>
        <p:spPr>
          <a:xfrm>
            <a:off x="3429000" y="4419600"/>
            <a:ext cx="325730" cy="400110"/>
          </a:xfrm>
          <a:prstGeom prst="rect">
            <a:avLst/>
          </a:prstGeom>
          <a:noFill/>
        </p:spPr>
        <p:txBody>
          <a:bodyPr wrap="none" rtlCol="0">
            <a:spAutoFit/>
          </a:bodyPr>
          <a:lstStyle/>
          <a:p>
            <a:r>
              <a:rPr lang="en-US" sz="2000" dirty="0" smtClean="0">
                <a:solidFill>
                  <a:schemeClr val="bg1">
                    <a:lumMod val="95000"/>
                  </a:schemeClr>
                </a:solidFill>
              </a:rPr>
              <a:t>5</a:t>
            </a:r>
            <a:endParaRPr lang="en-US" sz="2000" dirty="0">
              <a:solidFill>
                <a:schemeClr val="bg1">
                  <a:lumMod val="95000"/>
                </a:schemeClr>
              </a:solidFill>
            </a:endParaRPr>
          </a:p>
        </p:txBody>
      </p:sp>
      <p:sp>
        <p:nvSpPr>
          <p:cNvPr id="12" name="TextBox 11"/>
          <p:cNvSpPr txBox="1"/>
          <p:nvPr/>
        </p:nvSpPr>
        <p:spPr>
          <a:xfrm>
            <a:off x="2362200" y="3228945"/>
            <a:ext cx="325730" cy="400110"/>
          </a:xfrm>
          <a:prstGeom prst="rect">
            <a:avLst/>
          </a:prstGeom>
          <a:noFill/>
        </p:spPr>
        <p:txBody>
          <a:bodyPr wrap="none" rtlCol="0">
            <a:spAutoFit/>
          </a:bodyPr>
          <a:lstStyle/>
          <a:p>
            <a:r>
              <a:rPr lang="en-US" sz="2000" dirty="0" smtClean="0">
                <a:solidFill>
                  <a:schemeClr val="bg1">
                    <a:lumMod val="95000"/>
                  </a:schemeClr>
                </a:solidFill>
              </a:rPr>
              <a:t>6</a:t>
            </a:r>
            <a:endParaRPr lang="en-US" sz="2000" dirty="0">
              <a:solidFill>
                <a:schemeClr val="bg1">
                  <a:lumMod val="95000"/>
                </a:schemeClr>
              </a:solidFill>
            </a:endParaRPr>
          </a:p>
        </p:txBody>
      </p:sp>
      <p:sp>
        <p:nvSpPr>
          <p:cNvPr id="13" name="TextBox 12"/>
          <p:cNvSpPr txBox="1"/>
          <p:nvPr/>
        </p:nvSpPr>
        <p:spPr>
          <a:xfrm>
            <a:off x="2895600" y="2819400"/>
            <a:ext cx="325730" cy="400110"/>
          </a:xfrm>
          <a:prstGeom prst="rect">
            <a:avLst/>
          </a:prstGeom>
          <a:noFill/>
        </p:spPr>
        <p:txBody>
          <a:bodyPr wrap="none" rtlCol="0">
            <a:spAutoFit/>
          </a:bodyPr>
          <a:lstStyle/>
          <a:p>
            <a:r>
              <a:rPr lang="en-US" sz="2000" dirty="0" smtClean="0">
                <a:solidFill>
                  <a:schemeClr val="bg1">
                    <a:lumMod val="95000"/>
                  </a:schemeClr>
                </a:solidFill>
              </a:rPr>
              <a:t>7</a:t>
            </a:r>
            <a:endParaRPr lang="en-US" sz="2000" dirty="0">
              <a:solidFill>
                <a:schemeClr val="bg1">
                  <a:lumMod val="9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spc="-40" dirty="0" smtClean="0"/>
              <a:t>Schedule for the 2012 CLRP</a:t>
            </a:r>
            <a:endParaRPr lang="en-US" sz="4800" dirty="0"/>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7546975" y="0"/>
            <a:ext cx="1597025" cy="1481138"/>
          </a:xfrm>
          <a:prstGeom prst="rect">
            <a:avLst/>
          </a:prstGeom>
          <a:noFill/>
          <a:ln w="9525">
            <a:noFill/>
            <a:miter lim="800000"/>
            <a:headEnd/>
            <a:tailEnd/>
          </a:ln>
        </p:spPr>
      </p:pic>
      <p:sp>
        <p:nvSpPr>
          <p:cNvPr id="7" name="Content Placeholder 6"/>
          <p:cNvSpPr>
            <a:spLocks noGrp="1"/>
          </p:cNvSpPr>
          <p:nvPr>
            <p:ph idx="1"/>
          </p:nvPr>
        </p:nvSpPr>
        <p:spPr>
          <a:xfrm>
            <a:off x="457200" y="1646236"/>
            <a:ext cx="8229600" cy="4908567"/>
          </a:xfrm>
        </p:spPr>
        <p:txBody>
          <a:bodyPr>
            <a:normAutofit/>
          </a:bodyPr>
          <a:lstStyle/>
          <a:p>
            <a:r>
              <a:rPr lang="en-US" sz="2800" dirty="0" smtClean="0">
                <a:solidFill>
                  <a:schemeClr val="tx2"/>
                </a:solidFill>
              </a:rPr>
              <a:t>June 14		Public comment period began				www.mwcog.org/tpbpubliccomment</a:t>
            </a:r>
          </a:p>
          <a:p>
            <a:r>
              <a:rPr lang="en-US" sz="2800" dirty="0" smtClean="0">
                <a:solidFill>
                  <a:schemeClr val="tx2"/>
                </a:solidFill>
              </a:rPr>
              <a:t>July 14		Public comment period closes</a:t>
            </a:r>
          </a:p>
          <a:p>
            <a:r>
              <a:rPr lang="en-US" sz="2800" dirty="0" smtClean="0">
                <a:solidFill>
                  <a:schemeClr val="tx2"/>
                </a:solidFill>
              </a:rPr>
              <a:t>July 18		TPB reviews comments and responses 			and is presented with the Draft CLRP, 			TIP and Conformity Assessment for 			adoption</a:t>
            </a:r>
          </a:p>
          <a:p>
            <a:pPr>
              <a:buNone/>
            </a:pPr>
            <a:endParaRPr lang="en-US" dirty="0" smtClean="0">
              <a:solidFill>
                <a:schemeClr val="tx2"/>
              </a:solidFill>
            </a:endParaRPr>
          </a:p>
          <a:p>
            <a:endParaRPr lang="en-US" dirty="0" smtClean="0">
              <a:solidFill>
                <a:schemeClr val="tx2"/>
              </a:solidFill>
            </a:endParaRPr>
          </a:p>
          <a:p>
            <a:endParaRPr lang="en-US" dirty="0">
              <a:solidFill>
                <a:schemeClr val="tx2"/>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ysClr val="windowText" lastClr="000000"/>
      </a:dk1>
      <a:lt1>
        <a:sysClr val="window" lastClr="FFFFFF"/>
      </a:lt1>
      <a:dk2>
        <a:srgbClr val="676A55"/>
      </a:dk2>
      <a:lt2>
        <a:srgbClr val="EAEBDE"/>
      </a:lt2>
      <a:accent1>
        <a:srgbClr val="485C36"/>
      </a:accent1>
      <a:accent2>
        <a:srgbClr val="BB4E1A"/>
      </a:accent2>
      <a:accent3>
        <a:srgbClr val="42486C"/>
      </a:accent3>
      <a:accent4>
        <a:srgbClr val="DDB029"/>
      </a:accent4>
      <a:accent5>
        <a:srgbClr val="838AB3"/>
      </a:accent5>
      <a:accent6>
        <a:srgbClr val="8DAB71"/>
      </a:accent6>
      <a:hlink>
        <a:srgbClr val="DB5353"/>
      </a:hlink>
      <a:folHlink>
        <a:srgbClr val="90363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1653</TotalTime>
  <Words>558</Words>
  <Application>Microsoft Office PowerPoint</Application>
  <PresentationFormat>On-screen Show (4:3)</PresentationFormat>
  <Paragraphs>114</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Median</vt:lpstr>
      <vt:lpstr>The 2012 Financially Constrained Long-Range Transportation Plan (CLRP) and the  FY 2013-2018 Transportation Improvement Program (TIP)</vt:lpstr>
      <vt:lpstr>2012 CLRP &amp; FY 2013-2018 TIP</vt:lpstr>
      <vt:lpstr>Progress of the CLRP &amp; TIP</vt:lpstr>
      <vt:lpstr>Significant Additions and  Changes to the 2012 CLRP</vt:lpstr>
      <vt:lpstr>1. Create Southeast Boulevard from  11th Street Bridge to Barney Circle</vt:lpstr>
      <vt:lpstr>2. Bus Rapid Transit from Van Dorn Metro Station to Pentagon Metro Station</vt:lpstr>
      <vt:lpstr>3. I-395 Auxiliary Lane, Northbound  from Duke Street to Seminary Road</vt:lpstr>
      <vt:lpstr>4. Date Change on  I-495 HOT Lanes Interchanges</vt:lpstr>
      <vt:lpstr>5. Remove Widening of US 29 from US 50 to Eaton Place</vt:lpstr>
      <vt:lpstr>6. Construct the Manassas National Battlefield Bypass</vt:lpstr>
      <vt:lpstr>FY 2013-2018 TIP</vt:lpstr>
      <vt:lpstr>Comparison of Recent TIPs</vt:lpstr>
      <vt:lpstr>FY 2013-2018 TIP by Source</vt:lpstr>
      <vt:lpstr>FY 2013-2018 TIP by Project Type</vt:lpstr>
      <vt:lpstr>Schedule for the 2012 CLRP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2012 Financially Constrained Long-Range Transportation Plan (CLRP) and the FY 2013-2018 Transportation Improvement Program (TIP)</dc:title>
  <dc:creator>Andrew Austin</dc:creator>
  <cp:lastModifiedBy>Andrew Austin</cp:lastModifiedBy>
  <cp:revision>166</cp:revision>
  <dcterms:created xsi:type="dcterms:W3CDTF">2012-06-14T20:08:59Z</dcterms:created>
  <dcterms:modified xsi:type="dcterms:W3CDTF">2012-06-20T15:55:45Z</dcterms:modified>
</cp:coreProperties>
</file>