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13"/>
  </p:notesMasterIdLst>
  <p:handoutMasterIdLst>
    <p:handoutMasterId r:id="rId14"/>
  </p:handoutMasterIdLst>
  <p:sldIdLst>
    <p:sldId id="256" r:id="rId2"/>
    <p:sldId id="257" r:id="rId3"/>
    <p:sldId id="258" r:id="rId4"/>
    <p:sldId id="270" r:id="rId5"/>
    <p:sldId id="259" r:id="rId6"/>
    <p:sldId id="269" r:id="rId7"/>
    <p:sldId id="271" r:id="rId8"/>
    <p:sldId id="272" r:id="rId9"/>
    <p:sldId id="273" r:id="rId10"/>
    <p:sldId id="274" r:id="rId11"/>
    <p:sldId id="275"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6809" autoAdjust="0"/>
  </p:normalViewPr>
  <p:slideViewPr>
    <p:cSldViewPr>
      <p:cViewPr>
        <p:scale>
          <a:sx n="100" d="100"/>
          <a:sy n="100" d="100"/>
        </p:scale>
        <p:origin x="-7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D9A2541A-B70A-44EE-A53D-5C40E40ACCF2}" type="datetimeFigureOut">
              <a:rPr lang="en-US" smtClean="0"/>
              <a:pPr/>
              <a:t>3/17/2010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6434FEF-F92A-4D5F-90AD-D3F14F8B525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18A891-9467-4CC7-A491-0A34A0A97538}" type="datetimeFigureOut">
              <a:rPr lang="en-US" smtClean="0"/>
              <a:pPr/>
              <a:t>3/17/2010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4F9460A-9E81-496F-91AC-92DE7ABF30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4F9460A-9E81-496F-91AC-92DE7ABF30C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4F9460A-9E81-496F-91AC-92DE7ABF30C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June 16, 2009, EPA joined with the U.S. Department of Housing and Urban Development (HUD) and the U. S. Department of Transportation (DOT) to help improve access to affordable housing, more transportation options, and lower transportation costs while protecting the environment in communities nationwide. Through a set of guiding livability principles and a partnership agreement that will guide the agencies' efforts, this partnership will coordinate federal housing, transportation, and other infrastructure investments to protect the environment, promote equitable development, and help to address the challenges of climate change. </a:t>
            </a:r>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advanced NOFA that was send out for comment was related to the Integrated Regional Planning Initiative.  This is the area will be the focus of the discussion today as we examine opportunities for our region. </a:t>
            </a:r>
          </a:p>
          <a:p>
            <a:endParaRPr lang="en-US" baseline="0" dirty="0" smtClean="0"/>
          </a:p>
          <a:p>
            <a:r>
              <a:rPr lang="en-US" baseline="0" dirty="0" smtClean="0"/>
              <a:t>The community challenge grants and technical assistance portion of this funding will be released with a separate NOFA describing the process for obtaining these funds. </a:t>
            </a:r>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4F9460A-9E81-496F-91AC-92DE7ABF30C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4F9460A-9E81-496F-91AC-92DE7ABF30C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4F9460A-9E81-496F-91AC-92DE7ABF30C4}"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0" cap="all" spc="250" baseline="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E625E72-7062-4D8E-BA99-F07B9DD1F028}" type="datetimeFigureOut">
              <a:rPr lang="en-US" smtClean="0"/>
              <a:pPr/>
              <a:t>3/17/2010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E924555-EAFD-4B2F-96F4-A60706EF2138}"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2"/>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E625E72-7062-4D8E-BA99-F07B9DD1F028}"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E924555-EAFD-4B2F-96F4-A60706EF2138}"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EE625E72-7062-4D8E-BA99-F07B9DD1F028}" type="datetimeFigureOut">
              <a:rPr lang="en-US" smtClean="0"/>
              <a:pPr/>
              <a:t>3/17/2010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E924555-EAFD-4B2F-96F4-A60706EF2138}"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E625E72-7062-4D8E-BA99-F07B9DD1F028}" type="datetimeFigureOut">
              <a:rPr lang="en-US" smtClean="0"/>
              <a:pPr/>
              <a:t>3/17/2010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555-EAFD-4B2F-96F4-A60706EF2138}"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E625E72-7062-4D8E-BA99-F07B9DD1F028}" type="datetimeFigureOut">
              <a:rPr lang="en-US" smtClean="0"/>
              <a:pPr/>
              <a:t>3/17/2010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E924555-EAFD-4B2F-96F4-A60706EF2138}"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625E72-7062-4D8E-BA99-F07B9DD1F028}" type="datetimeFigureOut">
              <a:rPr lang="en-US" smtClean="0"/>
              <a:pPr/>
              <a:t>3/17/2010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E924555-EAFD-4B2F-96F4-A60706EF213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E625E72-7062-4D8E-BA99-F07B9DD1F028}" type="datetimeFigureOut">
              <a:rPr lang="en-US" smtClean="0"/>
              <a:pPr/>
              <a:t>3/17/2010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E924555-EAFD-4B2F-96F4-A60706EF213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E924555-EAFD-4B2F-96F4-A60706EF2138}"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E625E72-7062-4D8E-BA99-F07B9DD1F028}" type="datetimeFigureOut">
              <a:rPr lang="en-US" smtClean="0"/>
              <a:pPr/>
              <a:t>3/17/2010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E924555-EAFD-4B2F-96F4-A60706EF2138}"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E625E72-7062-4D8E-BA99-F07B9DD1F028}" type="datetimeFigureOut">
              <a:rPr lang="en-US" smtClean="0"/>
              <a:pPr/>
              <a:t>3/17/2010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625E72-7062-4D8E-BA99-F07B9DD1F028}"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E924555-EAFD-4B2F-96F4-A60706EF2138}"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625E72-7062-4D8E-BA99-F07B9DD1F028}"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E625E72-7062-4D8E-BA99-F07B9DD1F028}" type="datetimeFigureOut">
              <a:rPr lang="en-US" smtClean="0"/>
              <a:pPr/>
              <a:t>3/17/2010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E924555-EAFD-4B2F-96F4-A60706EF2138}"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ctr"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2"/>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1">
              <a:lumMod val="65000"/>
              <a:lumOff val="35000"/>
            </a:schemeClr>
          </a:solidFill>
          <a:latin typeface="+mn-lt"/>
          <a:ea typeface="+mn-ea"/>
          <a:cs typeface="+mn-cs"/>
        </a:defRPr>
      </a:lvl2pPr>
      <a:lvl3pPr marL="822960" indent="-228600" algn="l" rtl="0" eaLnBrk="1" latinLnBrk="0" hangingPunct="1">
        <a:spcBef>
          <a:spcPct val="20000"/>
        </a:spcBef>
        <a:buClr>
          <a:schemeClr val="accent2"/>
        </a:buClr>
        <a:buSzPct val="75000"/>
        <a:buFont typeface="Wingdings 2"/>
        <a:buChar char=""/>
        <a:defRPr kumimoji="0" sz="2000" kern="1200">
          <a:solidFill>
            <a:schemeClr val="tx1">
              <a:lumMod val="65000"/>
              <a:lumOff val="35000"/>
            </a:schemeClr>
          </a:solidFill>
          <a:latin typeface="+mn-lt"/>
          <a:ea typeface="+mn-ea"/>
          <a:cs typeface="+mn-cs"/>
        </a:defRPr>
      </a:lvl3pPr>
      <a:lvl4pPr marL="1097280" indent="-228600" algn="l" rtl="0" eaLnBrk="1" latinLnBrk="0" hangingPunct="1">
        <a:spcBef>
          <a:spcPct val="20000"/>
        </a:spcBef>
        <a:buClr>
          <a:schemeClr val="accent2"/>
        </a:buClr>
        <a:buSzPct val="70000"/>
        <a:buFont typeface="Wingdings"/>
        <a:buChar char=""/>
        <a:defRPr kumimoji="0" sz="2000" kern="1200">
          <a:solidFill>
            <a:schemeClr val="tx1">
              <a:lumMod val="65000"/>
              <a:lumOff val="35000"/>
            </a:schemeClr>
          </a:solidFill>
          <a:latin typeface="+mn-lt"/>
          <a:ea typeface="+mn-ea"/>
          <a:cs typeface="+mn-cs"/>
        </a:defRPr>
      </a:lvl4pPr>
      <a:lvl5pPr marL="1371600" indent="-228600" algn="l" rtl="0" eaLnBrk="1" latinLnBrk="0" hangingPunct="1">
        <a:spcBef>
          <a:spcPct val="20000"/>
        </a:spcBef>
        <a:buClr>
          <a:schemeClr val="accent2"/>
        </a:buClr>
        <a:buFontTx/>
        <a:buChar char="•"/>
        <a:defRPr kumimoji="0" sz="1800" kern="1200">
          <a:solidFill>
            <a:schemeClr val="tx1">
              <a:lumMod val="65000"/>
              <a:lumOff val="35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124200"/>
            <a:ext cx="6400800" cy="1752600"/>
          </a:xfrm>
        </p:spPr>
        <p:txBody>
          <a:bodyPr/>
          <a:lstStyle/>
          <a:p>
            <a:r>
              <a:rPr lang="en-US" dirty="0" smtClean="0"/>
              <a:t>WEDNESDAY March 17, 2010</a:t>
            </a:r>
          </a:p>
          <a:p>
            <a:endParaRPr lang="en-US" dirty="0" smtClean="0"/>
          </a:p>
          <a:p>
            <a:r>
              <a:rPr lang="en-US" dirty="0" smtClean="0"/>
              <a:t>National capital region</a:t>
            </a:r>
          </a:p>
          <a:p>
            <a:r>
              <a:rPr lang="en-US" dirty="0" smtClean="0"/>
              <a:t>Transportation planning board</a:t>
            </a:r>
            <a:endParaRPr lang="en-US" dirty="0"/>
          </a:p>
        </p:txBody>
      </p:sp>
      <p:sp>
        <p:nvSpPr>
          <p:cNvPr id="2" name="Title 1"/>
          <p:cNvSpPr>
            <a:spLocks noGrp="1"/>
          </p:cNvSpPr>
          <p:nvPr>
            <p:ph type="ctrTitle"/>
          </p:nvPr>
        </p:nvSpPr>
        <p:spPr/>
        <p:txBody>
          <a:bodyPr>
            <a:normAutofit fontScale="90000"/>
          </a:bodyPr>
          <a:lstStyle/>
          <a:p>
            <a:r>
              <a:rPr lang="en-US" dirty="0" smtClean="0"/>
              <a:t>Sustainable Communities Planning Grant Opportunity for Metropolitan Washington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sz="quarter" idx="1"/>
          </p:nvPr>
        </p:nvSpPr>
        <p:spPr/>
        <p:txBody>
          <a:bodyPr>
            <a:normAutofit/>
          </a:bodyPr>
          <a:lstStyle/>
          <a:p>
            <a:r>
              <a:rPr lang="en-US" dirty="0" smtClean="0"/>
              <a:t>New Opportunity for National Capital Region</a:t>
            </a:r>
          </a:p>
          <a:p>
            <a:r>
              <a:rPr lang="en-US" dirty="0" smtClean="0"/>
              <a:t>HUD, DOT &amp; EPA Partnership for Sustainable Communities  </a:t>
            </a:r>
          </a:p>
          <a:p>
            <a:r>
              <a:rPr lang="en-US" dirty="0" smtClean="0"/>
              <a:t>Sustainable Communities Regional Planning Grant </a:t>
            </a:r>
          </a:p>
          <a:p>
            <a:r>
              <a:rPr lang="en-US" dirty="0" smtClean="0"/>
              <a:t>Regional Application for the National Capital Region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Partnership for Sustainable Communities </a:t>
            </a:r>
            <a:endParaRPr lang="en-US" dirty="0"/>
          </a:p>
        </p:txBody>
      </p:sp>
      <p:sp>
        <p:nvSpPr>
          <p:cNvPr id="3" name="Content Placeholder 2"/>
          <p:cNvSpPr>
            <a:spLocks noGrp="1"/>
          </p:cNvSpPr>
          <p:nvPr>
            <p:ph sz="quarter" idx="1"/>
          </p:nvPr>
        </p:nvSpPr>
        <p:spPr/>
        <p:txBody>
          <a:bodyPr/>
          <a:lstStyle/>
          <a:p>
            <a:r>
              <a:rPr lang="en-US" dirty="0" smtClean="0"/>
              <a:t>Three Federal Agencies, HUD, DOT &amp; EPA</a:t>
            </a:r>
          </a:p>
          <a:p>
            <a:r>
              <a:rPr lang="en-US" dirty="0" smtClean="0"/>
              <a:t>Announced June 16, 2009</a:t>
            </a:r>
          </a:p>
          <a:p>
            <a:r>
              <a:rPr lang="en-US" dirty="0" smtClean="0"/>
              <a:t>Six Livability Principles </a:t>
            </a:r>
          </a:p>
          <a:p>
            <a:pPr lvl="1"/>
            <a:r>
              <a:rPr lang="en-US" dirty="0" smtClean="0"/>
              <a:t>Provide more transportation choices </a:t>
            </a:r>
          </a:p>
          <a:p>
            <a:pPr lvl="1"/>
            <a:r>
              <a:rPr lang="en-US" dirty="0" smtClean="0"/>
              <a:t>Promote equitable, affordable housing </a:t>
            </a:r>
          </a:p>
          <a:p>
            <a:pPr lvl="1"/>
            <a:r>
              <a:rPr lang="en-US" dirty="0" smtClean="0"/>
              <a:t>Enhance economic competitiveness </a:t>
            </a:r>
          </a:p>
          <a:p>
            <a:pPr lvl="1"/>
            <a:r>
              <a:rPr lang="en-US" dirty="0" smtClean="0"/>
              <a:t>Support existing communities </a:t>
            </a:r>
          </a:p>
          <a:p>
            <a:pPr lvl="1"/>
            <a:r>
              <a:rPr lang="en-US" dirty="0" smtClean="0"/>
              <a:t>Coordinate policies and leverage development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Sustainable Communities Initiative </a:t>
            </a:r>
            <a:endParaRPr lang="en-US" dirty="0"/>
          </a:p>
        </p:txBody>
      </p:sp>
      <p:sp>
        <p:nvSpPr>
          <p:cNvPr id="3" name="Content Placeholder 2"/>
          <p:cNvSpPr>
            <a:spLocks noGrp="1"/>
          </p:cNvSpPr>
          <p:nvPr>
            <p:ph sz="quarter" idx="1"/>
          </p:nvPr>
        </p:nvSpPr>
        <p:spPr>
          <a:xfrm>
            <a:off x="381000" y="1676400"/>
            <a:ext cx="8503920" cy="4572000"/>
          </a:xfrm>
        </p:spPr>
        <p:txBody>
          <a:bodyPr/>
          <a:lstStyle/>
          <a:p>
            <a:pPr>
              <a:buNone/>
            </a:pPr>
            <a:r>
              <a:rPr lang="en-US" b="1" dirty="0" smtClean="0"/>
              <a:t>Funding Breakdown</a:t>
            </a:r>
          </a:p>
          <a:p>
            <a:pPr>
              <a:buNone/>
            </a:pPr>
            <a:r>
              <a:rPr lang="en-US" dirty="0" smtClean="0"/>
              <a:t>$150 million total </a:t>
            </a:r>
          </a:p>
          <a:p>
            <a:pPr>
              <a:buFont typeface="Wingdings" pitchFamily="2" charset="2"/>
              <a:buChar char="Ø"/>
            </a:pPr>
            <a:r>
              <a:rPr lang="en-US" sz="2600" dirty="0" smtClean="0"/>
              <a:t>Integrated Regional Planning Initiatives: $100 million </a:t>
            </a:r>
          </a:p>
          <a:p>
            <a:r>
              <a:rPr lang="en-US" sz="2600" dirty="0" smtClean="0"/>
              <a:t>Challenge Grants (separate NOFA): $40 million </a:t>
            </a:r>
          </a:p>
          <a:p>
            <a:r>
              <a:rPr lang="en-US" sz="2600" dirty="0" smtClean="0"/>
              <a:t>Technical Assistance (separate NOFA): $10 million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Integrated Regional Planning Initiatives</a:t>
            </a:r>
            <a:endParaRPr lang="en-US" dirty="0"/>
          </a:p>
        </p:txBody>
      </p:sp>
      <p:sp>
        <p:nvSpPr>
          <p:cNvPr id="3" name="Content Placeholder 2"/>
          <p:cNvSpPr>
            <a:spLocks noGrp="1"/>
          </p:cNvSpPr>
          <p:nvPr>
            <p:ph sz="quarter" idx="1"/>
          </p:nvPr>
        </p:nvSpPr>
        <p:spPr>
          <a:xfrm>
            <a:off x="301752" y="1905000"/>
            <a:ext cx="8503920" cy="4572000"/>
          </a:xfrm>
        </p:spPr>
        <p:txBody>
          <a:bodyPr/>
          <a:lstStyle/>
          <a:p>
            <a:r>
              <a:rPr lang="en-US" b="1" u="sng" dirty="0" smtClean="0"/>
              <a:t>Program Goal</a:t>
            </a:r>
            <a:r>
              <a:rPr lang="en-US" dirty="0" smtClean="0"/>
              <a:t>: support multi-jurisdictional regional planning efforts that integrate housing, economic development, and transportation decision-making in a manner that empowers jurisdictions to consider the interdependent challenges of economic growth, social equity and environmental impact simultaneously. </a:t>
            </a:r>
          </a:p>
          <a:p>
            <a:pPr>
              <a:buNone/>
            </a:pPr>
            <a:r>
              <a:rPr lang="en-US" dirty="0" smtClean="0"/>
              <a:t>			- </a:t>
            </a:r>
            <a:r>
              <a:rPr lang="en-US" sz="2100" i="1" dirty="0" smtClean="0"/>
              <a:t>HUD Advanced Notice &amp; Request for Comment - </a:t>
            </a:r>
            <a:endParaRPr lang="en-US" sz="21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Integrated Regional Planning Initiatives</a:t>
            </a:r>
            <a:endParaRPr lang="en-US" dirty="0"/>
          </a:p>
        </p:txBody>
      </p:sp>
      <p:sp>
        <p:nvSpPr>
          <p:cNvPr id="3" name="Content Placeholder 2"/>
          <p:cNvSpPr>
            <a:spLocks noGrp="1"/>
          </p:cNvSpPr>
          <p:nvPr>
            <p:ph sz="quarter" idx="1"/>
          </p:nvPr>
        </p:nvSpPr>
        <p:spPr>
          <a:xfrm>
            <a:off x="381000" y="1676400"/>
            <a:ext cx="8503920" cy="4572000"/>
          </a:xfrm>
        </p:spPr>
        <p:txBody>
          <a:bodyPr/>
          <a:lstStyle/>
          <a:p>
            <a:pPr>
              <a:buNone/>
            </a:pPr>
            <a:r>
              <a:rPr lang="en-US" b="1" dirty="0" smtClean="0"/>
              <a:t>Funding Availability</a:t>
            </a:r>
          </a:p>
          <a:p>
            <a:pPr>
              <a:buNone/>
            </a:pPr>
            <a:r>
              <a:rPr lang="en-US" dirty="0" smtClean="0"/>
              <a:t>$100 million total </a:t>
            </a:r>
          </a:p>
          <a:p>
            <a:r>
              <a:rPr lang="en-US" dirty="0" smtClean="0"/>
              <a:t>Small Metro Areas: $2 million </a:t>
            </a:r>
          </a:p>
          <a:p>
            <a:r>
              <a:rPr lang="en-US" dirty="0" smtClean="0"/>
              <a:t>Large Metro Areas: $5 million </a:t>
            </a:r>
          </a:p>
          <a:p>
            <a:pPr lvl="1"/>
            <a:r>
              <a:rPr lang="en-US" dirty="0" smtClean="0"/>
              <a:t>20% leveraged funding, public, philanthropic and private sources including </a:t>
            </a:r>
            <a:r>
              <a:rPr lang="en-US" smtClean="0"/>
              <a:t>in-kind contributions  </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Integrated Regional Planning Initiatives</a:t>
            </a:r>
            <a:endParaRPr lang="en-US" dirty="0"/>
          </a:p>
        </p:txBody>
      </p:sp>
      <p:sp>
        <p:nvSpPr>
          <p:cNvPr id="3" name="Content Placeholder 2"/>
          <p:cNvSpPr>
            <a:spLocks noGrp="1"/>
          </p:cNvSpPr>
          <p:nvPr>
            <p:ph sz="quarter" idx="1"/>
          </p:nvPr>
        </p:nvSpPr>
        <p:spPr>
          <a:xfrm>
            <a:off x="381000" y="1676400"/>
            <a:ext cx="8001000" cy="4572000"/>
          </a:xfrm>
        </p:spPr>
        <p:txBody>
          <a:bodyPr/>
          <a:lstStyle/>
          <a:p>
            <a:pPr>
              <a:buNone/>
            </a:pPr>
            <a:r>
              <a:rPr lang="en-US" sz="2400" b="1" dirty="0" smtClean="0"/>
              <a:t>Category 1: Regional Plans for Sustainable Development </a:t>
            </a:r>
          </a:p>
          <a:p>
            <a:pPr>
              <a:buNone/>
            </a:pPr>
            <a:endParaRPr lang="en-US" sz="2400" b="1" dirty="0" smtClean="0"/>
          </a:p>
          <a:p>
            <a:pPr>
              <a:buNone/>
            </a:pPr>
            <a:r>
              <a:rPr lang="en-US" sz="2400" b="1" dirty="0" smtClean="0"/>
              <a:t>Category 2: Detailed Execution Plans and Programs</a:t>
            </a:r>
          </a:p>
          <a:p>
            <a:pPr>
              <a:buNone/>
            </a:pPr>
            <a:endParaRPr lang="en-US" sz="2400" b="1" dirty="0" smtClean="0"/>
          </a:p>
          <a:p>
            <a:pPr>
              <a:buNone/>
            </a:pPr>
            <a:r>
              <a:rPr lang="en-US" sz="2400" b="1" dirty="0" smtClean="0"/>
              <a:t>Category 3: Implementation Incentives </a:t>
            </a:r>
          </a:p>
          <a:p>
            <a:pPr>
              <a:buNone/>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fontScale="90000"/>
          </a:bodyPr>
          <a:lstStyle/>
          <a:p>
            <a:r>
              <a:rPr lang="en-US" sz="3200" b="1" dirty="0" smtClean="0"/>
              <a:t>Category 1: Regional Plans for Sustainable Development </a:t>
            </a:r>
          </a:p>
        </p:txBody>
      </p:sp>
      <p:sp>
        <p:nvSpPr>
          <p:cNvPr id="3" name="Content Placeholder 2"/>
          <p:cNvSpPr>
            <a:spLocks noGrp="1"/>
          </p:cNvSpPr>
          <p:nvPr>
            <p:ph sz="quarter" idx="1"/>
          </p:nvPr>
        </p:nvSpPr>
        <p:spPr>
          <a:xfrm>
            <a:off x="381000" y="1676400"/>
            <a:ext cx="8001000" cy="4572000"/>
          </a:xfrm>
        </p:spPr>
        <p:txBody>
          <a:bodyPr/>
          <a:lstStyle/>
          <a:p>
            <a:r>
              <a:rPr lang="en-US" sz="2400" dirty="0" smtClean="0"/>
              <a:t>Stakeholder Driven Visioning and Scenario Planning </a:t>
            </a:r>
          </a:p>
          <a:p>
            <a:r>
              <a:rPr lang="en-US" sz="2400" dirty="0" smtClean="0"/>
              <a:t>Data Analysis and Urban Design </a:t>
            </a:r>
          </a:p>
          <a:p>
            <a:r>
              <a:rPr lang="en-US" sz="2400" dirty="0" smtClean="0"/>
              <a:t>Outreach efforts to achieve stakeholder consensus around a single vision</a:t>
            </a:r>
          </a:p>
          <a:p>
            <a:pPr>
              <a:buNone/>
            </a:pPr>
            <a:endParaRPr lang="en-US" sz="2400" b="1" dirty="0" smtClean="0"/>
          </a:p>
          <a:p>
            <a:pPr>
              <a:buNone/>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fontScale="90000"/>
          </a:bodyPr>
          <a:lstStyle/>
          <a:p>
            <a:r>
              <a:rPr lang="en-US" sz="3200" b="1" dirty="0" smtClean="0"/>
              <a:t>Category 2: Detailed Execution Programs</a:t>
            </a:r>
          </a:p>
        </p:txBody>
      </p:sp>
      <p:sp>
        <p:nvSpPr>
          <p:cNvPr id="3" name="Content Placeholder 2"/>
          <p:cNvSpPr>
            <a:spLocks noGrp="1"/>
          </p:cNvSpPr>
          <p:nvPr>
            <p:ph sz="quarter" idx="1"/>
          </p:nvPr>
        </p:nvSpPr>
        <p:spPr>
          <a:xfrm>
            <a:off x="381000" y="1676400"/>
            <a:ext cx="8001000" cy="4572000"/>
          </a:xfrm>
        </p:spPr>
        <p:txBody>
          <a:bodyPr/>
          <a:lstStyle/>
          <a:p>
            <a:r>
              <a:rPr lang="en-US" sz="2400" dirty="0" smtClean="0"/>
              <a:t>Preparation/Adoption of detailed plans to support a regional sustainable vision </a:t>
            </a:r>
          </a:p>
          <a:p>
            <a:r>
              <a:rPr lang="en-US" sz="2400" dirty="0" smtClean="0"/>
              <a:t>Examples: inter-jurisdictional affordable fair housing strategies, regional transportation investment programs, corridor TOD plans, sector/area plans </a:t>
            </a:r>
          </a:p>
          <a:p>
            <a:r>
              <a:rPr lang="en-US" sz="2400" dirty="0" smtClean="0"/>
              <a:t>Regional Coalitions are eligible based on demonstrating the adoption of a regional vision </a:t>
            </a:r>
          </a:p>
          <a:p>
            <a:pPr>
              <a:buNone/>
            </a:pPr>
            <a:endParaRPr lang="en-US" sz="2400" b="1" dirty="0" smtClean="0"/>
          </a:p>
          <a:p>
            <a:pPr>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a:bodyPr>
          <a:lstStyle/>
          <a:p>
            <a:r>
              <a:rPr lang="en-US" sz="3200" b="1" dirty="0" smtClean="0"/>
              <a:t>Category 3: Implementation Incentives</a:t>
            </a:r>
          </a:p>
        </p:txBody>
      </p:sp>
      <p:sp>
        <p:nvSpPr>
          <p:cNvPr id="3" name="Content Placeholder 2"/>
          <p:cNvSpPr>
            <a:spLocks noGrp="1"/>
          </p:cNvSpPr>
          <p:nvPr>
            <p:ph sz="quarter" idx="1"/>
          </p:nvPr>
        </p:nvSpPr>
        <p:spPr>
          <a:xfrm>
            <a:off x="381000" y="1676400"/>
            <a:ext cx="8001000" cy="4572000"/>
          </a:xfrm>
        </p:spPr>
        <p:txBody>
          <a:bodyPr/>
          <a:lstStyle/>
          <a:p>
            <a:r>
              <a:rPr lang="en-US" sz="2400" dirty="0" smtClean="0"/>
              <a:t>Examples: Pre-development costs, capital costs for regionally significant development or infrastructure</a:t>
            </a:r>
          </a:p>
          <a:p>
            <a:r>
              <a:rPr lang="en-US" sz="2400" dirty="0" smtClean="0"/>
              <a:t>Regional Coalitions are eligible based on demonstrating the adoption of a regional sustainable development plan and existing programs in place meeting HUD, DOT, EPA’s criteria for sustainability factors</a:t>
            </a:r>
          </a:p>
          <a:p>
            <a:pPr>
              <a:buNone/>
            </a:pPr>
            <a:endParaRPr lang="en-US" sz="2400" b="1" dirty="0" smtClean="0"/>
          </a:p>
          <a:p>
            <a:pPr>
              <a:buNone/>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a:bodyPr>
          <a:lstStyle/>
          <a:p>
            <a:r>
              <a:rPr lang="en-US" sz="3200" b="1" dirty="0" smtClean="0"/>
              <a:t>Actions and Next Steps</a:t>
            </a:r>
          </a:p>
        </p:txBody>
      </p:sp>
      <p:sp>
        <p:nvSpPr>
          <p:cNvPr id="3" name="Content Placeholder 2"/>
          <p:cNvSpPr>
            <a:spLocks noGrp="1"/>
          </p:cNvSpPr>
          <p:nvPr>
            <p:ph sz="quarter" idx="1"/>
          </p:nvPr>
        </p:nvSpPr>
        <p:spPr>
          <a:xfrm>
            <a:off x="381000" y="1676400"/>
            <a:ext cx="8153400" cy="4267200"/>
          </a:xfrm>
        </p:spPr>
        <p:txBody>
          <a:bodyPr>
            <a:normAutofit/>
          </a:bodyPr>
          <a:lstStyle/>
          <a:p>
            <a:r>
              <a:rPr lang="en-US" sz="2400" dirty="0" smtClean="0"/>
              <a:t>Respond to Advanced NOFA– due March 12, 2010</a:t>
            </a:r>
          </a:p>
          <a:p>
            <a:pPr lvl="1"/>
            <a:r>
              <a:rPr lang="en-US" sz="1900" dirty="0" smtClean="0"/>
              <a:t>COG Board comments approved, March 10, 2010</a:t>
            </a:r>
          </a:p>
          <a:p>
            <a:pPr lvl="1"/>
            <a:r>
              <a:rPr lang="en-US" sz="1900" dirty="0" smtClean="0"/>
              <a:t>Many other comments anticipated</a:t>
            </a:r>
          </a:p>
          <a:p>
            <a:r>
              <a:rPr lang="en-US" sz="2400" dirty="0" smtClean="0"/>
              <a:t>Coordinate Opportunities for Funding </a:t>
            </a:r>
          </a:p>
          <a:p>
            <a:pPr lvl="1"/>
            <a:r>
              <a:rPr lang="en-US" sz="1900" dirty="0" smtClean="0"/>
              <a:t>Develop Framework for Regional Application </a:t>
            </a:r>
          </a:p>
          <a:p>
            <a:pPr lvl="1"/>
            <a:r>
              <a:rPr lang="en-US" sz="1900" dirty="0" smtClean="0"/>
              <a:t>Establish Multi-Jurisdictional Partners </a:t>
            </a:r>
          </a:p>
          <a:p>
            <a:r>
              <a:rPr lang="en-US" sz="2400" dirty="0" smtClean="0"/>
              <a:t>Appoint COG Board task force – April</a:t>
            </a:r>
          </a:p>
          <a:p>
            <a:r>
              <a:rPr lang="en-US" sz="2400" dirty="0" smtClean="0"/>
              <a:t>NOFA published – April</a:t>
            </a:r>
          </a:p>
          <a:p>
            <a:r>
              <a:rPr lang="en-US" sz="2400" dirty="0" smtClean="0"/>
              <a:t>Applications due to HUD – June</a:t>
            </a:r>
          </a:p>
          <a:p>
            <a:r>
              <a:rPr lang="en-US" sz="2400" dirty="0" smtClean="0"/>
              <a:t>Announcement of Awardees – August </a:t>
            </a:r>
          </a:p>
          <a:p>
            <a:endParaRPr lang="en-US" sz="2400" dirty="0" smtClean="0"/>
          </a:p>
          <a:p>
            <a:endParaRPr lang="en-US" sz="2400" dirty="0" smtClean="0"/>
          </a:p>
          <a:p>
            <a:pPr>
              <a:buNone/>
            </a:pPr>
            <a:endParaRPr lang="en-US" sz="2400" b="1" dirty="0" smtClean="0"/>
          </a:p>
          <a:p>
            <a:pPr>
              <a:buNone/>
            </a:pPr>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ompany background presentation">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Company background presentation</Template>
  <TotalTime>0</TotalTime>
  <Words>599</Words>
  <Application>Microsoft Office PowerPoint</Application>
  <PresentationFormat>On-screen Show (4:3)</PresentationFormat>
  <Paragraphs>79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Company background presentation</vt:lpstr>
      <vt:lpstr>Sustainable Communities Planning Grant Opportunity for Metropolitan Washington </vt:lpstr>
      <vt:lpstr>Overview</vt:lpstr>
      <vt:lpstr>Partnership for Sustainable Communities </vt:lpstr>
      <vt:lpstr>Sustainable Communities Initiative </vt:lpstr>
      <vt:lpstr>Integrated Regional Planning Initiatives</vt:lpstr>
      <vt:lpstr>Integrated Regional Planning Initiatives</vt:lpstr>
      <vt:lpstr>Integrated Regional Planning Initiatives</vt:lpstr>
      <vt:lpstr>Category 1: Regional Plans for Sustainable Development </vt:lpstr>
      <vt:lpstr>Category 2: Detailed Execution Programs</vt:lpstr>
      <vt:lpstr>Category 3: Implementation Incentives</vt:lpstr>
      <vt:lpstr>Actions and Next Steps</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2010-02-26T14:47:22Z</dcterms:created>
  <dcterms:modified xsi:type="dcterms:W3CDTF">2010-03-17T13:23:10Z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TC102202111033</vt:lpwstr>
  </property>
</Properties>
</file>