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74" r:id="rId2"/>
    <p:sldId id="257" r:id="rId3"/>
    <p:sldId id="265" r:id="rId4"/>
    <p:sldId id="260" r:id="rId5"/>
    <p:sldId id="266" r:id="rId6"/>
    <p:sldId id="267" r:id="rId7"/>
    <p:sldId id="277" r:id="rId8"/>
    <p:sldId id="269" r:id="rId9"/>
    <p:sldId id="278" r:id="rId10"/>
    <p:sldId id="268" r:id="rId11"/>
    <p:sldId id="276" r:id="rId12"/>
    <p:sldId id="270" r:id="rId13"/>
    <p:sldId id="271" r:id="rId14"/>
    <p:sldId id="272" r:id="rId15"/>
    <p:sldId id="273" r:id="rId16"/>
    <p:sldId id="279" r:id="rId17"/>
    <p:sldId id="280" r:id="rId18"/>
    <p:sldId id="281" r:id="rId1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496D"/>
    <a:srgbClr val="DDB029"/>
    <a:srgbClr val="DD4C29"/>
    <a:srgbClr val="485D36"/>
    <a:srgbClr val="C8632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5238" autoAdjust="0"/>
  </p:normalViewPr>
  <p:slideViewPr>
    <p:cSldViewPr>
      <p:cViewPr>
        <p:scale>
          <a:sx n="125" d="100"/>
          <a:sy n="125" d="100"/>
        </p:scale>
        <p:origin x="-72" y="79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AF72E5E-9A60-4BBE-88E5-C78EAFA0833F}" type="datetimeFigureOut">
              <a:rPr lang="en-US" smtClean="0"/>
              <a:pPr/>
              <a:t>12/5/2012</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8B74498-CBEF-42DD-825D-6EF87D2B2DC4}"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B74498-CBEF-42DD-825D-6EF87D2B2DC4}" type="slidenum">
              <a:rPr lang="en-US" smtClean="0"/>
              <a:pPr/>
              <a:t>18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821BCB1-7898-4086-BE63-0E9082DAC306}" type="datetime1">
              <a:rPr lang="en-US" smtClean="0"/>
              <a:pPr/>
              <a:t>12/5/2012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91A2DF-2F3A-4D0D-8DC8-8785D5090C5E}" type="datetime1">
              <a:rPr lang="en-US" smtClean="0"/>
              <a:pPr/>
              <a:t>12/5/2012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AC3534-0218-40AA-92D9-99746F6194A9}" type="datetime1">
              <a:rPr lang="en-US" smtClean="0"/>
              <a:pPr/>
              <a:t>12/5/2012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F271FCC-F4FB-4127-8252-73398ACB1770}" type="datetime1">
              <a:rPr lang="en-US" smtClean="0"/>
              <a:pPr/>
              <a:t>12/5/2012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FC94B1-DF61-4B20-B9E9-53297613F388}" type="datetime1">
              <a:rPr lang="en-US" smtClean="0"/>
              <a:pPr/>
              <a:t>12/5/2012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FD218DF-F5A0-4125-9DB9-26A4FC07A4D0}" type="datetime1">
              <a:rPr lang="en-US" smtClean="0"/>
              <a:pPr/>
              <a:t>12/5/2012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8AE0C-9286-4621-BCAC-B72B4B909F17}" type="datetime1">
              <a:rPr lang="en-US" smtClean="0"/>
              <a:pPr/>
              <a:t>12/5/2012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099793-7855-4967-9388-211FB0B1C732}" type="datetime1">
              <a:rPr lang="en-US" smtClean="0"/>
              <a:pPr/>
              <a:t>12/5/2012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DA4FFE-2CF3-483F-8DC0-88D7E1ADDCD1}" type="datetime1">
              <a:rPr lang="en-US" smtClean="0"/>
              <a:pPr/>
              <a:t>12/5/2012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FE0AE5-F4FF-4CAE-8CAC-B1D7700BF52D}" type="datetime1">
              <a:rPr lang="en-US" smtClean="0"/>
              <a:pPr/>
              <a:t>12/5/2012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6303DB-0D9D-41AB-8DAC-E2F36E0C3631}" type="datetime1">
              <a:rPr lang="en-US" smtClean="0"/>
              <a:pPr/>
              <a:t>12/5/2012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0DA64D-59A4-4746-BDE5-0461E5BAFCB0}"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C4FC1F-EE28-4AC6-9990-9B058B0A1983}" type="datetime1">
              <a:rPr lang="en-US" smtClean="0"/>
              <a:pPr/>
              <a:t>12/5/2012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0DA64D-59A4-4746-BDE5-0461E5BAFCB0}"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3276600" cy="14478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5638800" y="152400"/>
            <a:ext cx="3352800" cy="3124200"/>
          </a:xfrm>
          <a:prstGeom prst="rect">
            <a:avLst/>
          </a:prstGeom>
          <a:solidFill>
            <a:srgbClr val="424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7" name="Picture 3"/>
          <p:cNvPicPr>
            <a:picLocks noChangeAspect="1" noChangeArrowheads="1"/>
          </p:cNvPicPr>
          <p:nvPr/>
        </p:nvPicPr>
        <p:blipFill>
          <a:blip r:embed="rId3" cstate="screen"/>
          <a:srcRect/>
          <a:stretch>
            <a:fillRect/>
          </a:stretch>
        </p:blipFill>
        <p:spPr bwMode="auto">
          <a:xfrm>
            <a:off x="3505200" y="152400"/>
            <a:ext cx="2057400" cy="1447800"/>
          </a:xfrm>
          <a:prstGeom prst="rect">
            <a:avLst/>
          </a:prstGeom>
          <a:noFill/>
          <a:ln w="9525">
            <a:noFill/>
            <a:miter lim="800000"/>
            <a:headEnd/>
            <a:tailEnd/>
          </a:ln>
        </p:spPr>
      </p:pic>
      <p:pic>
        <p:nvPicPr>
          <p:cNvPr id="1028" name="Picture 4"/>
          <p:cNvPicPr>
            <a:picLocks noChangeAspect="1" noChangeArrowheads="1"/>
          </p:cNvPicPr>
          <p:nvPr/>
        </p:nvPicPr>
        <p:blipFill>
          <a:blip r:embed="rId4" cstate="screen"/>
          <a:srcRect/>
          <a:stretch>
            <a:fillRect/>
          </a:stretch>
        </p:blipFill>
        <p:spPr bwMode="auto">
          <a:xfrm>
            <a:off x="152400" y="5257800"/>
            <a:ext cx="2276475" cy="1447800"/>
          </a:xfrm>
          <a:prstGeom prst="rect">
            <a:avLst/>
          </a:prstGeom>
          <a:noFill/>
          <a:ln w="9525">
            <a:noFill/>
            <a:miter lim="800000"/>
            <a:headEnd/>
            <a:tailEnd/>
          </a:ln>
        </p:spPr>
      </p:pic>
      <p:pic>
        <p:nvPicPr>
          <p:cNvPr id="1029" name="Picture 5"/>
          <p:cNvPicPr>
            <a:picLocks noChangeAspect="1" noChangeArrowheads="1"/>
          </p:cNvPicPr>
          <p:nvPr/>
        </p:nvPicPr>
        <p:blipFill>
          <a:blip r:embed="rId5" cstate="screen"/>
          <a:srcRect/>
          <a:stretch>
            <a:fillRect/>
          </a:stretch>
        </p:blipFill>
        <p:spPr bwMode="auto">
          <a:xfrm>
            <a:off x="5638800" y="3352800"/>
            <a:ext cx="3352800" cy="1828800"/>
          </a:xfrm>
          <a:prstGeom prst="rect">
            <a:avLst/>
          </a:prstGeom>
          <a:noFill/>
          <a:ln w="9525">
            <a:noFill/>
            <a:miter lim="800000"/>
            <a:headEnd/>
            <a:tailEnd/>
          </a:ln>
        </p:spPr>
      </p:pic>
      <p:sp>
        <p:nvSpPr>
          <p:cNvPr id="12" name="Rectangle 11"/>
          <p:cNvSpPr/>
          <p:nvPr/>
        </p:nvSpPr>
        <p:spPr>
          <a:xfrm>
            <a:off x="2514600" y="5257800"/>
            <a:ext cx="6477000" cy="1447800"/>
          </a:xfrm>
          <a:prstGeom prst="rect">
            <a:avLst/>
          </a:prstGeom>
          <a:solidFill>
            <a:srgbClr val="DDB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p:cNvPicPr>
            <a:picLocks noChangeAspect="1" noChangeArrowheads="1"/>
          </p:cNvPicPr>
          <p:nvPr/>
        </p:nvPicPr>
        <p:blipFill>
          <a:blip r:embed="rId6" cstate="screen"/>
          <a:srcRect/>
          <a:stretch>
            <a:fillRect/>
          </a:stretch>
        </p:blipFill>
        <p:spPr bwMode="auto">
          <a:xfrm>
            <a:off x="228600" y="1676400"/>
            <a:ext cx="5334000" cy="1981380"/>
          </a:xfrm>
          <a:prstGeom prst="rect">
            <a:avLst/>
          </a:prstGeom>
          <a:noFill/>
          <a:ln w="9525">
            <a:noFill/>
            <a:miter lim="800000"/>
            <a:headEnd/>
            <a:tailEnd/>
          </a:ln>
        </p:spPr>
      </p:pic>
      <p:sp>
        <p:nvSpPr>
          <p:cNvPr id="7" name="Rectangle 6"/>
          <p:cNvSpPr/>
          <p:nvPr/>
        </p:nvSpPr>
        <p:spPr>
          <a:xfrm>
            <a:off x="152400" y="3352800"/>
            <a:ext cx="5410200" cy="1828800"/>
          </a:xfrm>
          <a:prstGeom prst="rect">
            <a:avLst/>
          </a:prstGeom>
          <a:solidFill>
            <a:srgbClr val="485D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Subtitle 2"/>
          <p:cNvSpPr txBox="1">
            <a:spLocks/>
          </p:cNvSpPr>
          <p:nvPr/>
        </p:nvSpPr>
        <p:spPr>
          <a:xfrm>
            <a:off x="152400" y="4114800"/>
            <a:ext cx="6400800" cy="685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US" sz="2400" b="1" i="0" u="none" strike="noStrike" kern="1200" cap="none" spc="0" normalizeH="0" baseline="0" noProof="0" dirty="0" smtClean="0">
                <a:ln>
                  <a:noFill/>
                </a:ln>
                <a:solidFill>
                  <a:schemeClr val="bg1"/>
                </a:solidFill>
                <a:effectLst/>
                <a:uLnTx/>
                <a:uFillTx/>
                <a:latin typeface="MetaBookLF-Roman" pitchFamily="34" charset="0"/>
              </a:rPr>
              <a:t>Performance Analysis</a:t>
            </a:r>
            <a:endParaRPr kumimoji="0" lang="en-US" sz="2400" b="1" i="0" u="none" strike="noStrike" kern="1200" cap="none" spc="0" normalizeH="0" baseline="0" noProof="0" dirty="0">
              <a:ln>
                <a:noFill/>
              </a:ln>
              <a:solidFill>
                <a:schemeClr val="bg1"/>
              </a:solidFill>
              <a:effectLst/>
              <a:uLnTx/>
              <a:uFillTx/>
              <a:latin typeface="MetaBookLF-Roman" pitchFamily="34" charset="0"/>
            </a:endParaRPr>
          </a:p>
        </p:txBody>
      </p:sp>
      <p:sp>
        <p:nvSpPr>
          <p:cNvPr id="14" name="Subtitle 2"/>
          <p:cNvSpPr txBox="1">
            <a:spLocks/>
          </p:cNvSpPr>
          <p:nvPr/>
        </p:nvSpPr>
        <p:spPr>
          <a:xfrm>
            <a:off x="2438400" y="5943600"/>
            <a:ext cx="6553200" cy="685800"/>
          </a:xfrm>
          <a:prstGeom prst="rect">
            <a:avLst/>
          </a:prstGeom>
        </p:spPr>
        <p:txBody>
          <a:bodyPr vert="horz" lIns="91440" tIns="45720" rIns="91440" bIns="45720" rtlCol="0">
            <a:noAutofit/>
          </a:bodyPr>
          <a:lstStyle/>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lang="en-US" sz="1700" spc="-80" dirty="0" smtClean="0">
                <a:solidFill>
                  <a:schemeClr val="tx1">
                    <a:lumMod val="85000"/>
                    <a:lumOff val="15000"/>
                  </a:schemeClr>
                </a:solidFill>
                <a:latin typeface="MetaBookLF-Roman" pitchFamily="34" charset="0"/>
              </a:rPr>
              <a:t>Presentation to the </a:t>
            </a:r>
          </a:p>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lang="en-US" sz="1600" b="1" spc="-50" dirty="0" smtClean="0">
                <a:solidFill>
                  <a:schemeClr val="tx1">
                    <a:lumMod val="85000"/>
                    <a:lumOff val="15000"/>
                  </a:schemeClr>
                </a:solidFill>
                <a:latin typeface="MetaBookLF-Roman" pitchFamily="34" charset="0"/>
              </a:rPr>
              <a:t>National Capital Region Transportation Planning Board (NCR-TPB)</a:t>
            </a:r>
            <a:endParaRPr kumimoji="0" lang="en-US" sz="1600" b="1" i="0" u="none" strike="noStrike" cap="none" spc="-50" normalizeH="0" noProof="0" dirty="0" smtClean="0">
              <a:ln>
                <a:noFill/>
              </a:ln>
              <a:solidFill>
                <a:schemeClr val="tx1">
                  <a:lumMod val="85000"/>
                  <a:lumOff val="15000"/>
                </a:schemeClr>
              </a:solidFill>
              <a:effectLst/>
              <a:uLnTx/>
              <a:uFillTx/>
              <a:latin typeface="MetaBookLF-Roman" pitchFamily="34" charset="0"/>
            </a:endParaRPr>
          </a:p>
        </p:txBody>
      </p:sp>
      <p:sp>
        <p:nvSpPr>
          <p:cNvPr id="15" name="Subtitle 2"/>
          <p:cNvSpPr txBox="1">
            <a:spLocks/>
          </p:cNvSpPr>
          <p:nvPr/>
        </p:nvSpPr>
        <p:spPr>
          <a:xfrm>
            <a:off x="152400" y="4495800"/>
            <a:ext cx="6400800" cy="68580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2000" dirty="0" smtClean="0">
                <a:solidFill>
                  <a:schemeClr val="bg1"/>
                </a:solidFill>
                <a:latin typeface="MetaBook-Roman" pitchFamily="34" charset="0"/>
              </a:rPr>
              <a:t>November 28, 2012</a:t>
            </a:r>
            <a:endParaRPr kumimoji="0" lang="en-US" sz="2000" u="none" strike="noStrike" kern="1200" cap="none" spc="0" normalizeH="0" baseline="0" noProof="0" dirty="0" smtClean="0">
              <a:ln>
                <a:noFill/>
              </a:ln>
              <a:solidFill>
                <a:schemeClr val="bg1"/>
              </a:solidFill>
              <a:effectLst/>
              <a:uLnTx/>
              <a:uFillTx/>
              <a:latin typeface="MetaBook-Roman" pitchFamily="34" charset="0"/>
            </a:endParaRPr>
          </a:p>
        </p:txBody>
      </p:sp>
      <p:sp>
        <p:nvSpPr>
          <p:cNvPr id="16" name="Subtitle 2"/>
          <p:cNvSpPr txBox="1">
            <a:spLocks/>
          </p:cNvSpPr>
          <p:nvPr/>
        </p:nvSpPr>
        <p:spPr>
          <a:xfrm>
            <a:off x="228600" y="3048000"/>
            <a:ext cx="3352800" cy="38100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1400" b="1" dirty="0" smtClean="0">
                <a:solidFill>
                  <a:schemeClr val="tx1">
                    <a:lumMod val="65000"/>
                    <a:lumOff val="35000"/>
                  </a:schemeClr>
                </a:solidFill>
                <a:latin typeface="MetaBookLF-Roman" pitchFamily="34" charset="0"/>
              </a:rPr>
              <a:t>Adopted: July 18, 2012</a:t>
            </a:r>
            <a:endParaRPr kumimoji="0" lang="en-US" sz="1400" b="1" u="none" strike="noStrike" kern="1200" cap="none" spc="0" normalizeH="0" baseline="0" noProof="0" dirty="0" smtClean="0">
              <a:ln>
                <a:noFill/>
              </a:ln>
              <a:solidFill>
                <a:schemeClr val="tx1">
                  <a:lumMod val="65000"/>
                  <a:lumOff val="35000"/>
                </a:schemeClr>
              </a:solidFill>
              <a:effectLst/>
              <a:uLnTx/>
              <a:uFillTx/>
              <a:latin typeface="MetaBookLF-Roman" pitchFamily="34" charset="0"/>
            </a:endParaRPr>
          </a:p>
        </p:txBody>
      </p:sp>
      <p:sp>
        <p:nvSpPr>
          <p:cNvPr id="17" name="Subtitle 2"/>
          <p:cNvSpPr txBox="1">
            <a:spLocks/>
          </p:cNvSpPr>
          <p:nvPr/>
        </p:nvSpPr>
        <p:spPr>
          <a:xfrm>
            <a:off x="7162800" y="152400"/>
            <a:ext cx="1828800" cy="457200"/>
          </a:xfrm>
          <a:prstGeom prst="rect">
            <a:avLst/>
          </a:prstGeom>
        </p:spPr>
        <p:txBody>
          <a:bodyPr vert="horz" lIns="91440" tIns="45720" rIns="91440" bIns="45720" rtlCol="0">
            <a:normAutofit/>
          </a:bodyPr>
          <a:lstStyle/>
          <a:p>
            <a:pPr marL="342900" marR="0" lvl="0" indent="-342900" algn="r" defTabSz="914400" rtl="0" eaLnBrk="1" fontAlgn="auto" latinLnBrk="0" hangingPunct="1">
              <a:lnSpc>
                <a:spcPct val="100000"/>
              </a:lnSpc>
              <a:spcBef>
                <a:spcPct val="20000"/>
              </a:spcBef>
              <a:spcAft>
                <a:spcPts val="0"/>
              </a:spcAft>
              <a:buClrTx/>
              <a:buSzTx/>
              <a:tabLst/>
              <a:defRPr/>
            </a:pPr>
            <a:r>
              <a:rPr kumimoji="0" lang="en-US" b="1" i="0" u="none" strike="noStrike" kern="1200" cap="none" spc="0" normalizeH="0" baseline="0" noProof="0" dirty="0" smtClean="0">
                <a:ln>
                  <a:noFill/>
                </a:ln>
                <a:solidFill>
                  <a:schemeClr val="bg1"/>
                </a:solidFill>
                <a:effectLst/>
                <a:uLnTx/>
                <a:uFillTx/>
                <a:latin typeface="MetaBookLF-Roman" pitchFamily="34" charset="0"/>
              </a:rPr>
              <a:t>Item</a:t>
            </a:r>
            <a:r>
              <a:rPr kumimoji="0" lang="en-US" b="1" i="0" u="none" strike="noStrike" kern="1200" cap="none" spc="0" normalizeH="0" noProof="0" dirty="0" smtClean="0">
                <a:ln>
                  <a:noFill/>
                </a:ln>
                <a:solidFill>
                  <a:schemeClr val="bg1"/>
                </a:solidFill>
                <a:effectLst/>
                <a:uLnTx/>
                <a:uFillTx/>
                <a:latin typeface="MetaBookLF-Roman" pitchFamily="34" charset="0"/>
              </a:rPr>
              <a:t> 10 </a:t>
            </a:r>
            <a:endParaRPr kumimoji="0" lang="en-US" b="1" i="0" u="none" strike="noStrike" kern="1200" cap="none" spc="0" normalizeH="0" baseline="0" noProof="0" dirty="0">
              <a:ln>
                <a:noFill/>
              </a:ln>
              <a:solidFill>
                <a:schemeClr val="bg1"/>
              </a:solidFill>
              <a:effectLst/>
              <a:uLnTx/>
              <a:uFillTx/>
              <a:latin typeface="MetaBookLF-Roman"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3429000" cy="1066800"/>
          </a:xfrm>
        </p:spPr>
        <p:txBody>
          <a:bodyPr>
            <a:normAutofit/>
          </a:bodyPr>
          <a:lstStyle/>
          <a:p>
            <a:pPr algn="l"/>
            <a:r>
              <a:rPr lang="en-US" sz="2400" b="1" dirty="0" smtClean="0">
                <a:solidFill>
                  <a:schemeClr val="tx1">
                    <a:lumMod val="95000"/>
                    <a:lumOff val="5000"/>
                  </a:schemeClr>
                </a:solidFill>
                <a:latin typeface="Myriad Pro" pitchFamily="34" charset="0"/>
              </a:rPr>
              <a:t>Population Growth</a:t>
            </a:r>
            <a:r>
              <a:rPr lang="en-US" sz="3600" b="1" dirty="0" smtClean="0">
                <a:solidFill>
                  <a:schemeClr val="tx1">
                    <a:lumMod val="95000"/>
                    <a:lumOff val="5000"/>
                  </a:schemeClr>
                </a:solidFill>
                <a:latin typeface="Myriad Pro" pitchFamily="34" charset="0"/>
              </a:rPr>
              <a:t/>
            </a:r>
            <a:br>
              <a:rPr lang="en-US" sz="3600" b="1" dirty="0" smtClean="0">
                <a:solidFill>
                  <a:schemeClr val="tx1">
                    <a:lumMod val="95000"/>
                    <a:lumOff val="5000"/>
                  </a:schemeClr>
                </a:solidFill>
                <a:latin typeface="Myriad Pro" pitchFamily="34" charset="0"/>
              </a:rPr>
            </a:br>
            <a:r>
              <a:rPr lang="en-US" sz="2000" dirty="0" smtClean="0">
                <a:solidFill>
                  <a:schemeClr val="tx1">
                    <a:lumMod val="95000"/>
                    <a:lumOff val="5000"/>
                  </a:schemeClr>
                </a:solidFill>
                <a:latin typeface="Myriad Pro" pitchFamily="34" charset="0"/>
              </a:rPr>
              <a:t>2013 - 2040</a:t>
            </a:r>
            <a:endParaRPr lang="en-US" sz="3600" dirty="0">
              <a:solidFill>
                <a:schemeClr val="tx1">
                  <a:lumMod val="95000"/>
                  <a:lumOff val="5000"/>
                </a:schemeClr>
              </a:solidFill>
              <a:latin typeface="Myriad Pro" pitchFamily="34" charset="0"/>
            </a:endParaRPr>
          </a:p>
        </p:txBody>
      </p:sp>
      <p:sp>
        <p:nvSpPr>
          <p:cNvPr id="16" name="TextBox 15"/>
          <p:cNvSpPr txBox="1"/>
          <p:nvPr/>
        </p:nvSpPr>
        <p:spPr>
          <a:xfrm>
            <a:off x="0" y="1295400"/>
            <a:ext cx="2667000" cy="3323987"/>
          </a:xfrm>
          <a:prstGeom prst="rect">
            <a:avLst/>
          </a:prstGeom>
          <a:noFill/>
        </p:spPr>
        <p:txBody>
          <a:bodyPr wrap="square" rtlCol="0">
            <a:spAutoFit/>
          </a:bodyPr>
          <a:lstStyle/>
          <a:p>
            <a:r>
              <a:rPr lang="en-US" sz="1600" dirty="0" smtClean="0">
                <a:latin typeface="Myriad Pro" pitchFamily="34" charset="0"/>
              </a:rPr>
              <a:t>By 2040 </a:t>
            </a:r>
            <a:r>
              <a:rPr lang="en-US" sz="1600" dirty="0">
                <a:latin typeface="Myriad Pro" pitchFamily="34" charset="0"/>
              </a:rPr>
              <a:t>the region’s population </a:t>
            </a:r>
            <a:r>
              <a:rPr lang="en-US" sz="1600" dirty="0" smtClean="0">
                <a:latin typeface="Myriad Pro" pitchFamily="34" charset="0"/>
              </a:rPr>
              <a:t>will grow by </a:t>
            </a:r>
            <a:r>
              <a:rPr lang="en-US" sz="1600" dirty="0">
                <a:latin typeface="Myriad Pro" pitchFamily="34" charset="0"/>
              </a:rPr>
              <a:t>24% to almost 6.5 million </a:t>
            </a:r>
            <a:r>
              <a:rPr lang="en-US" sz="1600" dirty="0" smtClean="0">
                <a:latin typeface="Myriad Pro" pitchFamily="34" charset="0"/>
              </a:rPr>
              <a:t>people.</a:t>
            </a:r>
            <a:endParaRPr lang="en-US" sz="1600" dirty="0">
              <a:latin typeface="Myriad Pro" pitchFamily="34" charset="0"/>
            </a:endParaRPr>
          </a:p>
          <a:p>
            <a:endParaRPr lang="en-US" sz="1600" dirty="0">
              <a:latin typeface="Myriad Pro" pitchFamily="34" charset="0"/>
            </a:endParaRPr>
          </a:p>
          <a:p>
            <a:r>
              <a:rPr lang="en-US" sz="1600" dirty="0">
                <a:latin typeface="Myriad Pro" pitchFamily="34" charset="0"/>
              </a:rPr>
              <a:t>The population of the outer jurisdictions is expected to grow at a faster rate than the inner </a:t>
            </a:r>
            <a:r>
              <a:rPr lang="en-US" sz="1600" dirty="0" smtClean="0">
                <a:latin typeface="Myriad Pro" pitchFamily="34" charset="0"/>
              </a:rPr>
              <a:t>jurisdictions. </a:t>
            </a:r>
            <a:endParaRPr lang="en-US" sz="1600" dirty="0">
              <a:latin typeface="Myriad Pro" pitchFamily="34" charset="0"/>
            </a:endParaRPr>
          </a:p>
          <a:p>
            <a:endParaRPr lang="en-US" sz="1600" dirty="0">
              <a:latin typeface="Myriad Pro" pitchFamily="34" charset="0"/>
            </a:endParaRPr>
          </a:p>
          <a:p>
            <a:r>
              <a:rPr lang="en-US" sz="1600" dirty="0">
                <a:latin typeface="Myriad Pro" pitchFamily="34" charset="0"/>
              </a:rPr>
              <a:t>The inner jurisdictions will retain the majority of the region’s population in </a:t>
            </a:r>
            <a:r>
              <a:rPr lang="en-US" sz="1600" dirty="0" smtClean="0">
                <a:latin typeface="Myriad Pro" pitchFamily="34" charset="0"/>
              </a:rPr>
              <a:t>2040.</a:t>
            </a:r>
            <a:endParaRPr lang="en-US" sz="1600" dirty="0">
              <a:latin typeface="Myriad Pro" pitchFamily="34" charset="0"/>
            </a:endParaRPr>
          </a:p>
          <a:p>
            <a:endParaRPr lang="en-US" dirty="0">
              <a:latin typeface="Myriad Pro" pitchFamily="34" charset="0"/>
            </a:endParaRPr>
          </a:p>
        </p:txBody>
      </p:sp>
      <p:sp>
        <p:nvSpPr>
          <p:cNvPr id="17" name="Rectangle 16"/>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8"/>
          <p:cNvSpPr>
            <a:spLocks noGrp="1"/>
          </p:cNvSpPr>
          <p:nvPr>
            <p:ph type="sldNum" sz="quarter" idx="12"/>
          </p:nvPr>
        </p:nvSpPr>
        <p:spPr/>
        <p:txBody>
          <a:bodyPr/>
          <a:lstStyle/>
          <a:p>
            <a:fld id="{970DA64D-59A4-4746-BDE5-0461E5BAFCB0}" type="slidenum">
              <a:rPr lang="en-US" smtClean="0"/>
              <a:pPr/>
              <a:t>2</a:t>
            </a:fld>
            <a:endParaRPr lang="en-US" dirty="0"/>
          </a:p>
        </p:txBody>
      </p:sp>
      <p:sp>
        <p:nvSpPr>
          <p:cNvPr id="10" name="TextBox 9"/>
          <p:cNvSpPr txBox="1"/>
          <p:nvPr/>
        </p:nvSpPr>
        <p:spPr>
          <a:xfrm>
            <a:off x="6096000" y="76200"/>
            <a:ext cx="2895600" cy="338554"/>
          </a:xfrm>
          <a:prstGeom prst="rect">
            <a:avLst/>
          </a:prstGeom>
          <a:noFill/>
        </p:spPr>
        <p:txBody>
          <a:bodyPr wrap="square" rtlCol="0">
            <a:spAutoFit/>
          </a:bodyPr>
          <a:lstStyle/>
          <a:p>
            <a:r>
              <a:rPr lang="en-US" sz="1600" b="1" dirty="0" smtClean="0">
                <a:solidFill>
                  <a:schemeClr val="bg1"/>
                </a:solidFill>
                <a:latin typeface="Myriad Pro" pitchFamily="34" charset="0"/>
              </a:rPr>
              <a:t>2040 Population Distribution</a:t>
            </a:r>
            <a:endParaRPr lang="en-US" sz="1600" b="1" dirty="0">
              <a:solidFill>
                <a:schemeClr val="bg1"/>
              </a:solidFill>
              <a:latin typeface="Myriad Pro" pitchFamily="34" charset="0"/>
            </a:endParaRPr>
          </a:p>
        </p:txBody>
      </p:sp>
      <p:pic>
        <p:nvPicPr>
          <p:cNvPr id="15" name="Picture 3" descr="I:\2012 CLRP\Brochure\Region - Population 2040_02-01.png"/>
          <p:cNvPicPr>
            <a:picLocks noChangeAspect="1" noChangeArrowheads="1"/>
          </p:cNvPicPr>
          <p:nvPr/>
        </p:nvPicPr>
        <p:blipFill>
          <a:blip r:embed="rId3" cstate="screen"/>
          <a:srcRect/>
          <a:stretch>
            <a:fillRect/>
          </a:stretch>
        </p:blipFill>
        <p:spPr bwMode="auto">
          <a:xfrm>
            <a:off x="4191000" y="6019800"/>
            <a:ext cx="1534538" cy="609600"/>
          </a:xfrm>
          <a:prstGeom prst="rect">
            <a:avLst/>
          </a:prstGeom>
          <a:noFill/>
        </p:spPr>
      </p:pic>
      <p:pic>
        <p:nvPicPr>
          <p:cNvPr id="1027" name="Picture 3" descr="I:\2012 CLRP\Brochure\Region - Population 2040_02-01.png"/>
          <p:cNvPicPr>
            <a:picLocks noChangeAspect="1" noChangeArrowheads="1"/>
          </p:cNvPicPr>
          <p:nvPr/>
        </p:nvPicPr>
        <p:blipFill>
          <a:blip r:embed="rId4" cstate="screen"/>
          <a:srcRect/>
          <a:stretch>
            <a:fillRect/>
          </a:stretch>
        </p:blipFill>
        <p:spPr bwMode="auto">
          <a:xfrm>
            <a:off x="2819400" y="-176859"/>
            <a:ext cx="6258938" cy="7263459"/>
          </a:xfrm>
          <a:prstGeom prst="rect">
            <a:avLst/>
          </a:prstGeom>
          <a:noFill/>
        </p:spPr>
      </p:pic>
      <p:sp>
        <p:nvSpPr>
          <p:cNvPr id="14" name="Rectangle 13"/>
          <p:cNvSpPr/>
          <p:nvPr/>
        </p:nvSpPr>
        <p:spPr>
          <a:xfrm>
            <a:off x="2819400" y="457200"/>
            <a:ext cx="1828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0" y="6629400"/>
            <a:ext cx="54864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I:\2012 CLRP\Brochure\Region - Population 2040-02.png"/>
          <p:cNvPicPr>
            <a:picLocks noChangeAspect="1" noChangeArrowheads="1"/>
          </p:cNvPicPr>
          <p:nvPr/>
        </p:nvPicPr>
        <p:blipFill>
          <a:blip r:embed="rId5" cstate="screen"/>
          <a:srcRect/>
          <a:stretch>
            <a:fillRect/>
          </a:stretch>
        </p:blipFill>
        <p:spPr bwMode="auto">
          <a:xfrm>
            <a:off x="6324600" y="533400"/>
            <a:ext cx="2834875" cy="1771670"/>
          </a:xfrm>
          <a:prstGeom prst="rect">
            <a:avLst/>
          </a:prstGeom>
          <a:noFill/>
        </p:spPr>
      </p:pic>
      <p:sp>
        <p:nvSpPr>
          <p:cNvPr id="13" name="Rectangle 12"/>
          <p:cNvSpPr/>
          <p:nvPr/>
        </p:nvSpPr>
        <p:spPr>
          <a:xfrm>
            <a:off x="76200" y="228600"/>
            <a:ext cx="47244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3429000" cy="1066800"/>
          </a:xfrm>
        </p:spPr>
        <p:txBody>
          <a:bodyPr>
            <a:normAutofit/>
          </a:bodyPr>
          <a:lstStyle/>
          <a:p>
            <a:pPr algn="l"/>
            <a:r>
              <a:rPr lang="en-US" sz="2400" b="1" dirty="0" smtClean="0">
                <a:solidFill>
                  <a:schemeClr val="tx1">
                    <a:lumMod val="95000"/>
                    <a:lumOff val="5000"/>
                  </a:schemeClr>
                </a:solidFill>
                <a:latin typeface="Myriad Pro" pitchFamily="34" charset="0"/>
              </a:rPr>
              <a:t>Employment Growth</a:t>
            </a:r>
            <a:r>
              <a:rPr lang="en-US" sz="3600" b="1" dirty="0" smtClean="0">
                <a:solidFill>
                  <a:schemeClr val="tx1">
                    <a:lumMod val="95000"/>
                    <a:lumOff val="5000"/>
                  </a:schemeClr>
                </a:solidFill>
                <a:latin typeface="Myriad Pro" pitchFamily="34" charset="0"/>
              </a:rPr>
              <a:t/>
            </a:r>
            <a:br>
              <a:rPr lang="en-US" sz="3600" b="1" dirty="0" smtClean="0">
                <a:solidFill>
                  <a:schemeClr val="tx1">
                    <a:lumMod val="95000"/>
                    <a:lumOff val="5000"/>
                  </a:schemeClr>
                </a:solidFill>
                <a:latin typeface="Myriad Pro" pitchFamily="34" charset="0"/>
              </a:rPr>
            </a:br>
            <a:r>
              <a:rPr lang="en-US" sz="2000" dirty="0" smtClean="0">
                <a:solidFill>
                  <a:schemeClr val="tx1">
                    <a:lumMod val="95000"/>
                    <a:lumOff val="5000"/>
                  </a:schemeClr>
                </a:solidFill>
                <a:latin typeface="Myriad Pro" pitchFamily="34" charset="0"/>
              </a:rPr>
              <a:t>2013 - 2040</a:t>
            </a:r>
            <a:endParaRPr lang="en-US" sz="3600" dirty="0">
              <a:solidFill>
                <a:schemeClr val="tx1">
                  <a:lumMod val="95000"/>
                  <a:lumOff val="5000"/>
                </a:schemeClr>
              </a:solidFill>
              <a:latin typeface="Myriad Pro" pitchFamily="34" charset="0"/>
            </a:endParaRPr>
          </a:p>
        </p:txBody>
      </p:sp>
      <p:sp>
        <p:nvSpPr>
          <p:cNvPr id="16" name="TextBox 15"/>
          <p:cNvSpPr txBox="1"/>
          <p:nvPr/>
        </p:nvSpPr>
        <p:spPr>
          <a:xfrm>
            <a:off x="0" y="1295400"/>
            <a:ext cx="2895600" cy="4585871"/>
          </a:xfrm>
          <a:prstGeom prst="rect">
            <a:avLst/>
          </a:prstGeom>
          <a:noFill/>
        </p:spPr>
        <p:txBody>
          <a:bodyPr wrap="square" rtlCol="0">
            <a:spAutoFit/>
          </a:bodyPr>
          <a:lstStyle/>
          <a:p>
            <a:r>
              <a:rPr lang="en-US" sz="1600" dirty="0" smtClean="0">
                <a:latin typeface="Myriad Pro" pitchFamily="34" charset="0"/>
              </a:rPr>
              <a:t>By 2040 </a:t>
            </a:r>
            <a:r>
              <a:rPr lang="en-US" sz="1600" dirty="0">
                <a:latin typeface="Myriad Pro" pitchFamily="34" charset="0"/>
              </a:rPr>
              <a:t>the region’s employment </a:t>
            </a:r>
            <a:r>
              <a:rPr lang="en-US" sz="1600" dirty="0" smtClean="0">
                <a:latin typeface="Myriad Pro" pitchFamily="34" charset="0"/>
              </a:rPr>
              <a:t>will grow </a:t>
            </a:r>
            <a:r>
              <a:rPr lang="en-US" sz="1600" dirty="0">
                <a:latin typeface="Myriad Pro" pitchFamily="34" charset="0"/>
              </a:rPr>
              <a:t>by </a:t>
            </a:r>
            <a:r>
              <a:rPr lang="en-US" sz="1600" dirty="0" smtClean="0">
                <a:latin typeface="Myriad Pro" pitchFamily="34" charset="0"/>
              </a:rPr>
              <a:t>36%.</a:t>
            </a:r>
            <a:endParaRPr lang="en-US" sz="1600" dirty="0">
              <a:latin typeface="Myriad Pro" pitchFamily="34" charset="0"/>
            </a:endParaRPr>
          </a:p>
          <a:p>
            <a:endParaRPr lang="en-US" sz="1600" dirty="0">
              <a:latin typeface="Myriad Pro" pitchFamily="34" charset="0"/>
            </a:endParaRPr>
          </a:p>
          <a:p>
            <a:r>
              <a:rPr lang="en-US" sz="1600" dirty="0" smtClean="0">
                <a:latin typeface="Myriad Pro" pitchFamily="34" charset="0"/>
              </a:rPr>
              <a:t>Employment </a:t>
            </a:r>
            <a:r>
              <a:rPr lang="en-US" sz="1600" dirty="0">
                <a:latin typeface="Myriad Pro" pitchFamily="34" charset="0"/>
              </a:rPr>
              <a:t>is expected to grow fastest in the outer jurisdictions of Virginia, but the highest concentration of jobs will be in the District of Columbia, Fairfax County, VA, and Montgomery County, MD in 2040.  </a:t>
            </a:r>
            <a:endParaRPr lang="en-US" sz="1600" dirty="0" smtClean="0">
              <a:latin typeface="Myriad Pro" pitchFamily="34" charset="0"/>
            </a:endParaRPr>
          </a:p>
          <a:p>
            <a:endParaRPr lang="en-US" sz="1600" dirty="0">
              <a:latin typeface="Myriad Pro" pitchFamily="34" charset="0"/>
            </a:endParaRPr>
          </a:p>
          <a:p>
            <a:r>
              <a:rPr lang="en-US" sz="1600" dirty="0" smtClean="0">
                <a:latin typeface="Myriad Pro" pitchFamily="34" charset="0"/>
              </a:rPr>
              <a:t>In 2040 population </a:t>
            </a:r>
            <a:r>
              <a:rPr lang="en-US" sz="1600" dirty="0">
                <a:latin typeface="Myriad Pro" pitchFamily="34" charset="0"/>
              </a:rPr>
              <a:t>will be slightly more dispersed </a:t>
            </a:r>
            <a:r>
              <a:rPr lang="en-US" sz="1600" dirty="0" smtClean="0">
                <a:latin typeface="Myriad Pro" pitchFamily="34" charset="0"/>
              </a:rPr>
              <a:t>than </a:t>
            </a:r>
            <a:r>
              <a:rPr lang="en-US" sz="1600" dirty="0">
                <a:latin typeface="Myriad Pro" pitchFamily="34" charset="0"/>
              </a:rPr>
              <a:t>it is today, and jobs will continue to concentrate toward the western side of the region</a:t>
            </a:r>
            <a:r>
              <a:rPr lang="en-US" dirty="0"/>
              <a:t>. </a:t>
            </a:r>
          </a:p>
          <a:p>
            <a:endParaRPr lang="en-US" dirty="0">
              <a:latin typeface="Myriad Pro" pitchFamily="34" charset="0"/>
            </a:endParaRPr>
          </a:p>
        </p:txBody>
      </p:sp>
      <p:sp>
        <p:nvSpPr>
          <p:cNvPr id="17" name="Rectangle 16"/>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6096000" y="76200"/>
            <a:ext cx="3048000" cy="338554"/>
          </a:xfrm>
          <a:prstGeom prst="rect">
            <a:avLst/>
          </a:prstGeom>
          <a:noFill/>
        </p:spPr>
        <p:txBody>
          <a:bodyPr wrap="square" rtlCol="0">
            <a:spAutoFit/>
          </a:bodyPr>
          <a:lstStyle/>
          <a:p>
            <a:r>
              <a:rPr lang="en-US" sz="1600" b="1" dirty="0" smtClean="0">
                <a:solidFill>
                  <a:schemeClr val="bg1"/>
                </a:solidFill>
                <a:latin typeface="Myriad Pro" pitchFamily="34" charset="0"/>
              </a:rPr>
              <a:t>2040 Employment Distribution</a:t>
            </a:r>
            <a:endParaRPr lang="en-US" sz="1600" b="1" dirty="0">
              <a:solidFill>
                <a:schemeClr val="bg1"/>
              </a:solidFill>
              <a:latin typeface="Myriad Pro" pitchFamily="34" charset="0"/>
            </a:endParaRPr>
          </a:p>
        </p:txBody>
      </p:sp>
      <p:sp>
        <p:nvSpPr>
          <p:cNvPr id="9" name="Slide Number Placeholder 8"/>
          <p:cNvSpPr>
            <a:spLocks noGrp="1"/>
          </p:cNvSpPr>
          <p:nvPr>
            <p:ph type="sldNum" sz="quarter" idx="12"/>
          </p:nvPr>
        </p:nvSpPr>
        <p:spPr/>
        <p:txBody>
          <a:bodyPr/>
          <a:lstStyle/>
          <a:p>
            <a:fld id="{970DA64D-59A4-4746-BDE5-0461E5BAFCB0}" type="slidenum">
              <a:rPr lang="en-US" smtClean="0"/>
              <a:pPr/>
              <a:t>3</a:t>
            </a:fld>
            <a:endParaRPr lang="en-US" dirty="0"/>
          </a:p>
        </p:txBody>
      </p:sp>
      <p:pic>
        <p:nvPicPr>
          <p:cNvPr id="19" name="Picture 2" descr="I:\2012 CLRP\Brochure\Region - Employment 2040-01-01.png"/>
          <p:cNvPicPr>
            <a:picLocks noChangeAspect="1" noChangeArrowheads="1"/>
          </p:cNvPicPr>
          <p:nvPr/>
        </p:nvPicPr>
        <p:blipFill>
          <a:blip r:embed="rId3" cstate="screen"/>
          <a:srcRect/>
          <a:stretch>
            <a:fillRect/>
          </a:stretch>
        </p:blipFill>
        <p:spPr bwMode="auto">
          <a:xfrm>
            <a:off x="4353939" y="6019800"/>
            <a:ext cx="1513461" cy="609600"/>
          </a:xfrm>
          <a:prstGeom prst="rect">
            <a:avLst/>
          </a:prstGeom>
          <a:noFill/>
        </p:spPr>
      </p:pic>
      <p:pic>
        <p:nvPicPr>
          <p:cNvPr id="2050" name="Picture 2" descr="I:\2012 CLRP\Brochure\Region - Employment 2040-01-01.png"/>
          <p:cNvPicPr>
            <a:picLocks noChangeAspect="1" noChangeArrowheads="1"/>
          </p:cNvPicPr>
          <p:nvPr/>
        </p:nvPicPr>
        <p:blipFill>
          <a:blip r:embed="rId4" cstate="screen"/>
          <a:srcRect/>
          <a:stretch>
            <a:fillRect/>
          </a:stretch>
        </p:blipFill>
        <p:spPr bwMode="auto">
          <a:xfrm>
            <a:off x="2906139" y="-152400"/>
            <a:ext cx="6237861" cy="7239000"/>
          </a:xfrm>
          <a:prstGeom prst="rect">
            <a:avLst/>
          </a:prstGeom>
          <a:noFill/>
        </p:spPr>
      </p:pic>
      <p:sp>
        <p:nvSpPr>
          <p:cNvPr id="14" name="Rectangle 13"/>
          <p:cNvSpPr/>
          <p:nvPr/>
        </p:nvSpPr>
        <p:spPr>
          <a:xfrm>
            <a:off x="2971800" y="457200"/>
            <a:ext cx="16764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0" y="6629400"/>
            <a:ext cx="54864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I:\2012 CLRP\Brochure\Region - Employment 2040-02.png"/>
          <p:cNvPicPr>
            <a:picLocks noChangeAspect="1" noChangeArrowheads="1"/>
          </p:cNvPicPr>
          <p:nvPr/>
        </p:nvPicPr>
        <p:blipFill>
          <a:blip r:embed="rId5" cstate="screen"/>
          <a:srcRect/>
          <a:stretch>
            <a:fillRect/>
          </a:stretch>
        </p:blipFill>
        <p:spPr bwMode="auto">
          <a:xfrm>
            <a:off x="6389087" y="806450"/>
            <a:ext cx="2754913" cy="1479550"/>
          </a:xfrm>
          <a:prstGeom prst="rect">
            <a:avLst/>
          </a:prstGeom>
          <a:noFill/>
        </p:spPr>
      </p:pic>
      <p:sp>
        <p:nvSpPr>
          <p:cNvPr id="11" name="Rectangle 10"/>
          <p:cNvSpPr/>
          <p:nvPr/>
        </p:nvSpPr>
        <p:spPr>
          <a:xfrm>
            <a:off x="76200" y="228600"/>
            <a:ext cx="48006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4630400" y="1828800"/>
            <a:ext cx="3200400" cy="2590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304800" y="372070"/>
            <a:ext cx="8839200" cy="99060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Travel</a:t>
            </a:r>
            <a:r>
              <a:rPr kumimoji="0" lang="en-US" sz="3300" b="1" i="0" strike="noStrike" kern="1200" cap="none" spc="0" normalizeH="0" noProof="0" dirty="0" smtClean="0">
                <a:ln>
                  <a:noFill/>
                </a:ln>
                <a:effectLst/>
                <a:uLnTx/>
                <a:uFillTx/>
                <a:latin typeface="Myriad Pro" pitchFamily="34" charset="0"/>
                <a:ea typeface="+mj-ea"/>
                <a:cs typeface="+mj-cs"/>
              </a:rPr>
              <a:t> Demand </a:t>
            </a: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sp>
        <p:nvSpPr>
          <p:cNvPr id="8" name="TextBox 7"/>
          <p:cNvSpPr txBox="1"/>
          <p:nvPr/>
        </p:nvSpPr>
        <p:spPr>
          <a:xfrm>
            <a:off x="381000" y="1134070"/>
            <a:ext cx="8534400" cy="923330"/>
          </a:xfrm>
          <a:prstGeom prst="rect">
            <a:avLst/>
          </a:prstGeom>
          <a:noFill/>
        </p:spPr>
        <p:txBody>
          <a:bodyPr wrap="square" rtlCol="0">
            <a:spAutoFit/>
          </a:bodyPr>
          <a:lstStyle/>
          <a:p>
            <a:r>
              <a:rPr lang="en-US" dirty="0" smtClean="0">
                <a:latin typeface="Myriad Pro" pitchFamily="34" charset="0"/>
              </a:rPr>
              <a:t>In 2040 the total number of trips taken will increase by 4.4 million, or 26%.</a:t>
            </a:r>
          </a:p>
          <a:p>
            <a:r>
              <a:rPr lang="en-US" dirty="0" smtClean="0">
                <a:latin typeface="Myriad Pro" pitchFamily="34" charset="0"/>
              </a:rPr>
              <a:t>Commute trips will continue to account for only 21% of all trips taken in the region.</a:t>
            </a:r>
          </a:p>
          <a:p>
            <a:endParaRPr lang="en-US" dirty="0">
              <a:latin typeface="Myriad Pro" pitchFamily="34" charset="0"/>
            </a:endParaRPr>
          </a:p>
        </p:txBody>
      </p:sp>
      <p:pic>
        <p:nvPicPr>
          <p:cNvPr id="4099" name="Picture 3" descr="C:\Users\dsonenklar\Desktop\2012 CLRP GRAPHICS_Land Use and Travel Forecast.png"/>
          <p:cNvPicPr>
            <a:picLocks noChangeAspect="1" noChangeArrowheads="1"/>
          </p:cNvPicPr>
          <p:nvPr/>
        </p:nvPicPr>
        <p:blipFill>
          <a:blip r:embed="rId3" cstate="screen"/>
          <a:srcRect/>
          <a:stretch>
            <a:fillRect/>
          </a:stretch>
        </p:blipFill>
        <p:spPr bwMode="auto">
          <a:xfrm>
            <a:off x="-304800" y="1981200"/>
            <a:ext cx="6400800" cy="4572000"/>
          </a:xfrm>
          <a:prstGeom prst="rect">
            <a:avLst/>
          </a:prstGeom>
          <a:noFill/>
        </p:spPr>
      </p:pic>
      <p:pic>
        <p:nvPicPr>
          <p:cNvPr id="4100" name="Picture 4" descr="C:\Users\dsonenklar\Desktop\2012 CLRP GRAPHICS_Trips by Purpose.png"/>
          <p:cNvPicPr>
            <a:picLocks noChangeAspect="1" noChangeArrowheads="1"/>
          </p:cNvPicPr>
          <p:nvPr/>
        </p:nvPicPr>
        <p:blipFill>
          <a:blip r:embed="rId4" cstate="screen"/>
          <a:srcRect/>
          <a:stretch>
            <a:fillRect/>
          </a:stretch>
        </p:blipFill>
        <p:spPr bwMode="auto">
          <a:xfrm>
            <a:off x="4038600" y="1600200"/>
            <a:ext cx="5775960" cy="4125686"/>
          </a:xfrm>
          <a:prstGeom prst="rect">
            <a:avLst/>
          </a:prstGeom>
          <a:noFill/>
        </p:spPr>
      </p:pic>
      <p:sp>
        <p:nvSpPr>
          <p:cNvPr id="9" name="Slide Number Placeholder 8"/>
          <p:cNvSpPr>
            <a:spLocks noGrp="1"/>
          </p:cNvSpPr>
          <p:nvPr>
            <p:ph type="sldNum" sz="quarter" idx="12"/>
          </p:nvPr>
        </p:nvSpPr>
        <p:spPr/>
        <p:txBody>
          <a:bodyPr/>
          <a:lstStyle/>
          <a:p>
            <a:fld id="{970DA64D-59A4-4746-BDE5-0461E5BAFCB0}"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4630400" y="1828800"/>
            <a:ext cx="3200400" cy="2590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304800" y="372070"/>
            <a:ext cx="8839200" cy="99060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Daily Mode Share </a:t>
            </a: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sp>
        <p:nvSpPr>
          <p:cNvPr id="8" name="TextBox 7"/>
          <p:cNvSpPr txBox="1"/>
          <p:nvPr/>
        </p:nvSpPr>
        <p:spPr>
          <a:xfrm>
            <a:off x="381000" y="1134070"/>
            <a:ext cx="8534400" cy="1415772"/>
          </a:xfrm>
          <a:prstGeom prst="rect">
            <a:avLst/>
          </a:prstGeom>
          <a:noFill/>
        </p:spPr>
        <p:txBody>
          <a:bodyPr wrap="square" rtlCol="0">
            <a:spAutoFit/>
          </a:bodyPr>
          <a:lstStyle/>
          <a:p>
            <a:r>
              <a:rPr lang="en-US" dirty="0" smtClean="0">
                <a:latin typeface="Myriad Pro" pitchFamily="34" charset="0"/>
              </a:rPr>
              <a:t>Currently 42% of all trips are single occupancy vehicle trips, 41% are carpool, 7% by bus or rail transit, and 10% by walking or biking.  </a:t>
            </a:r>
          </a:p>
          <a:p>
            <a:endParaRPr lang="en-US" sz="1050" dirty="0">
              <a:latin typeface="Myriad Pro" pitchFamily="34" charset="0"/>
            </a:endParaRPr>
          </a:p>
          <a:p>
            <a:r>
              <a:rPr lang="en-US" dirty="0" smtClean="0">
                <a:latin typeface="Myriad Pro" pitchFamily="34" charset="0"/>
              </a:rPr>
              <a:t>By 2040, these figures will not change significantly.  SOV trips will drop slightly, while carpool and non-motorized trips will increase slightly.   </a:t>
            </a:r>
            <a:endParaRPr lang="en-US" dirty="0">
              <a:latin typeface="Myriad Pro" pitchFamily="34" charset="0"/>
            </a:endParaRPr>
          </a:p>
        </p:txBody>
      </p:sp>
      <p:pic>
        <p:nvPicPr>
          <p:cNvPr id="9218" name="Picture 2" descr="C:\Users\dsonenklar\Desktop\2012 CLRP GRAPHICS_Mode Share - Overall.png"/>
          <p:cNvPicPr>
            <a:picLocks noChangeAspect="1" noChangeArrowheads="1"/>
          </p:cNvPicPr>
          <p:nvPr/>
        </p:nvPicPr>
        <p:blipFill>
          <a:blip r:embed="rId3" cstate="screen"/>
          <a:srcRect/>
          <a:stretch>
            <a:fillRect/>
          </a:stretch>
        </p:blipFill>
        <p:spPr bwMode="auto">
          <a:xfrm>
            <a:off x="990600" y="2057400"/>
            <a:ext cx="7040880" cy="5029200"/>
          </a:xfrm>
          <a:prstGeom prst="rect">
            <a:avLst/>
          </a:prstGeom>
          <a:noFill/>
        </p:spPr>
      </p:pic>
      <p:sp>
        <p:nvSpPr>
          <p:cNvPr id="19" name="Rectangle 18"/>
          <p:cNvSpPr/>
          <p:nvPr/>
        </p:nvSpPr>
        <p:spPr>
          <a:xfrm>
            <a:off x="2971800" y="2514600"/>
            <a:ext cx="34290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3"/>
          <p:cNvPicPr>
            <a:picLocks noChangeAspect="1" noChangeArrowheads="1"/>
          </p:cNvPicPr>
          <p:nvPr/>
        </p:nvPicPr>
        <p:blipFill>
          <a:blip r:embed="rId4" cstate="screen"/>
          <a:srcRect/>
          <a:stretch>
            <a:fillRect/>
          </a:stretch>
        </p:blipFill>
        <p:spPr bwMode="auto">
          <a:xfrm>
            <a:off x="3048000" y="2819400"/>
            <a:ext cx="3190875" cy="481222"/>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fld id="{970DA64D-59A4-4746-BDE5-0461E5BAFCB0}"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dsonenklar\Desktop\2012 CLRP GRAPHICS_Mode Share - Commute.png"/>
          <p:cNvPicPr>
            <a:picLocks noChangeAspect="1" noChangeArrowheads="1"/>
          </p:cNvPicPr>
          <p:nvPr/>
        </p:nvPicPr>
        <p:blipFill>
          <a:blip r:embed="rId3" cstate="screen"/>
          <a:srcRect/>
          <a:stretch>
            <a:fillRect/>
          </a:stretch>
        </p:blipFill>
        <p:spPr bwMode="auto">
          <a:xfrm>
            <a:off x="1143000" y="2209800"/>
            <a:ext cx="6934200" cy="4953000"/>
          </a:xfrm>
          <a:prstGeom prst="rect">
            <a:avLst/>
          </a:prstGeom>
          <a:noFill/>
        </p:spPr>
      </p:pic>
      <p:sp>
        <p:nvSpPr>
          <p:cNvPr id="22" name="Rectangle 21"/>
          <p:cNvSpPr/>
          <p:nvPr/>
        </p:nvSpPr>
        <p:spPr>
          <a:xfrm>
            <a:off x="14630400" y="1828800"/>
            <a:ext cx="3200400" cy="2590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304800" y="372070"/>
            <a:ext cx="8839200" cy="99060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Commute</a:t>
            </a:r>
            <a:r>
              <a:rPr lang="en-US" sz="3300" b="1" dirty="0" smtClean="0">
                <a:latin typeface="Myriad Pro" pitchFamily="34" charset="0"/>
                <a:ea typeface="+mj-ea"/>
                <a:cs typeface="+mj-cs"/>
              </a:rPr>
              <a:t> </a:t>
            </a:r>
            <a:r>
              <a:rPr kumimoji="0" lang="en-US" sz="3300" b="1" i="0" strike="noStrike" kern="1200" cap="none" spc="0" normalizeH="0" baseline="0" noProof="0" dirty="0" smtClean="0">
                <a:ln>
                  <a:noFill/>
                </a:ln>
                <a:effectLst/>
                <a:uLnTx/>
                <a:uFillTx/>
                <a:latin typeface="Myriad Pro" pitchFamily="34" charset="0"/>
                <a:ea typeface="+mj-ea"/>
                <a:cs typeface="+mj-cs"/>
              </a:rPr>
              <a:t>Mode Share </a:t>
            </a: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sp>
        <p:nvSpPr>
          <p:cNvPr id="8" name="TextBox 7"/>
          <p:cNvSpPr txBox="1"/>
          <p:nvPr/>
        </p:nvSpPr>
        <p:spPr>
          <a:xfrm>
            <a:off x="381000" y="1134070"/>
            <a:ext cx="8534400" cy="1661993"/>
          </a:xfrm>
          <a:prstGeom prst="rect">
            <a:avLst/>
          </a:prstGeom>
          <a:noFill/>
        </p:spPr>
        <p:txBody>
          <a:bodyPr wrap="square" rtlCol="0">
            <a:spAutoFit/>
          </a:bodyPr>
          <a:lstStyle/>
          <a:p>
            <a:r>
              <a:rPr lang="en-US" dirty="0" smtClean="0">
                <a:latin typeface="Myriad Pro" pitchFamily="34" charset="0"/>
              </a:rPr>
              <a:t>About 3 out of every 5 commute trips are made by people driving on their own (SOV), about 1 quarter of all trips are made by bus or rail transit, 11% are by carpool, and 4% by non-motorized modes. </a:t>
            </a:r>
          </a:p>
          <a:p>
            <a:endParaRPr lang="en-US" sz="1200" dirty="0">
              <a:latin typeface="Myriad Pro" pitchFamily="34" charset="0"/>
            </a:endParaRPr>
          </a:p>
          <a:p>
            <a:r>
              <a:rPr lang="en-US" dirty="0" smtClean="0">
                <a:latin typeface="Myriad Pro" pitchFamily="34" charset="0"/>
              </a:rPr>
              <a:t>In 2040 these figures will also not change significantly.  SOV trips are projected to fall as a share of all trips, while Carpool and non-motorized trips are expected to increase. </a:t>
            </a:r>
            <a:endParaRPr lang="en-US" dirty="0">
              <a:latin typeface="Myriad Pro" pitchFamily="34" charset="0"/>
            </a:endParaRPr>
          </a:p>
        </p:txBody>
      </p:sp>
      <p:sp>
        <p:nvSpPr>
          <p:cNvPr id="19" name="Rectangle 18"/>
          <p:cNvSpPr/>
          <p:nvPr/>
        </p:nvSpPr>
        <p:spPr>
          <a:xfrm>
            <a:off x="2971800" y="2971800"/>
            <a:ext cx="3429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p:cNvPicPr>
            <a:picLocks noChangeAspect="1" noChangeArrowheads="1"/>
          </p:cNvPicPr>
          <p:nvPr/>
        </p:nvPicPr>
        <p:blipFill>
          <a:blip r:embed="rId4" cstate="screen"/>
          <a:srcRect/>
          <a:stretch>
            <a:fillRect/>
          </a:stretch>
        </p:blipFill>
        <p:spPr bwMode="auto">
          <a:xfrm>
            <a:off x="3657600" y="3200400"/>
            <a:ext cx="2209800" cy="552450"/>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fld id="{970DA64D-59A4-4746-BDE5-0461E5BAFCB0}"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4630400" y="1828800"/>
            <a:ext cx="3200400" cy="2590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304800" y="1585079"/>
            <a:ext cx="3200400" cy="4247317"/>
          </a:xfrm>
          <a:prstGeom prst="rect">
            <a:avLst/>
          </a:prstGeom>
          <a:noFill/>
        </p:spPr>
        <p:txBody>
          <a:bodyPr wrap="square" rtlCol="0">
            <a:spAutoFit/>
          </a:bodyPr>
          <a:lstStyle/>
          <a:p>
            <a:r>
              <a:rPr lang="en-US" dirty="0" smtClean="0">
                <a:latin typeface="Myriad Pro" pitchFamily="34" charset="0"/>
              </a:rPr>
              <a:t>To address the lack of identified funding for WMATA’s future rehabilitation and maintenance needs beyond 2020, transit ridership to or through the core area was constrained to 2020 levels. </a:t>
            </a:r>
          </a:p>
          <a:p>
            <a:endParaRPr lang="en-US" dirty="0" smtClean="0">
              <a:latin typeface="Myriad Pro" pitchFamily="34" charset="0"/>
            </a:endParaRPr>
          </a:p>
          <a:p>
            <a:r>
              <a:rPr lang="en-US" dirty="0" smtClean="0">
                <a:latin typeface="Myriad Pro" pitchFamily="34" charset="0"/>
              </a:rPr>
              <a:t>When this constraint on transit trips is lifted,  there is an increase of 31,000 transit work trips in 2040. This brings the commute mode share for transit up to </a:t>
            </a:r>
            <a:r>
              <a:rPr lang="en-US" b="1" dirty="0" smtClean="0">
                <a:latin typeface="Myriad Pro" pitchFamily="34" charset="0"/>
              </a:rPr>
              <a:t>24.5% </a:t>
            </a:r>
            <a:r>
              <a:rPr lang="en-US" dirty="0" smtClean="0">
                <a:latin typeface="Myriad Pro" pitchFamily="34" charset="0"/>
              </a:rPr>
              <a:t>from </a:t>
            </a:r>
            <a:r>
              <a:rPr lang="en-US" b="1" dirty="0" smtClean="0">
                <a:latin typeface="Myriad Pro" pitchFamily="34" charset="0"/>
              </a:rPr>
              <a:t>24.0%</a:t>
            </a:r>
            <a:r>
              <a:rPr lang="en-US" dirty="0" smtClean="0">
                <a:latin typeface="Myriad Pro" pitchFamily="34" charset="0"/>
              </a:rPr>
              <a:t>. </a:t>
            </a:r>
            <a:endParaRPr lang="en-US" dirty="0">
              <a:latin typeface="Myriad Pro" pitchFamily="34" charset="0"/>
            </a:endParaRPr>
          </a:p>
        </p:txBody>
      </p:sp>
      <p:sp>
        <p:nvSpPr>
          <p:cNvPr id="10" name="Slide Number Placeholder 9"/>
          <p:cNvSpPr>
            <a:spLocks noGrp="1"/>
          </p:cNvSpPr>
          <p:nvPr>
            <p:ph type="sldNum" sz="quarter" idx="12"/>
          </p:nvPr>
        </p:nvSpPr>
        <p:spPr/>
        <p:txBody>
          <a:bodyPr/>
          <a:lstStyle/>
          <a:p>
            <a:fld id="{970DA64D-59A4-4746-BDE5-0461E5BAFCB0}" type="slidenum">
              <a:rPr lang="en-US" smtClean="0"/>
              <a:pPr/>
              <a:t>7</a:t>
            </a:fld>
            <a:endParaRPr lang="en-US" dirty="0"/>
          </a:p>
        </p:txBody>
      </p:sp>
      <p:sp>
        <p:nvSpPr>
          <p:cNvPr id="6" name="Title 1"/>
          <p:cNvSpPr txBox="1">
            <a:spLocks/>
          </p:cNvSpPr>
          <p:nvPr/>
        </p:nvSpPr>
        <p:spPr>
          <a:xfrm>
            <a:off x="304800" y="533400"/>
            <a:ext cx="8839200" cy="99060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Unconstrained Transit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pic>
        <p:nvPicPr>
          <p:cNvPr id="6146" name="Picture 2" descr="C:\Users\dsonenklar\Desktop\2012 CLRP GRAPHICS-20.png"/>
          <p:cNvPicPr>
            <a:picLocks noChangeAspect="1" noChangeArrowheads="1"/>
          </p:cNvPicPr>
          <p:nvPr/>
        </p:nvPicPr>
        <p:blipFill>
          <a:blip r:embed="rId3" cstate="screen"/>
          <a:srcRect/>
          <a:stretch>
            <a:fillRect/>
          </a:stretch>
        </p:blipFill>
        <p:spPr bwMode="auto">
          <a:xfrm>
            <a:off x="3246437" y="1524000"/>
            <a:ext cx="6354763" cy="4684713"/>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3" cstate="screen"/>
          <a:srcRect/>
          <a:stretch>
            <a:fillRect/>
          </a:stretch>
        </p:blipFill>
        <p:spPr bwMode="auto">
          <a:xfrm>
            <a:off x="4581144" y="1143000"/>
            <a:ext cx="4562856" cy="5185062"/>
          </a:xfrm>
          <a:prstGeom prst="rect">
            <a:avLst/>
          </a:prstGeom>
          <a:noFill/>
          <a:ln w="9525">
            <a:noFill/>
            <a:miter lim="800000"/>
            <a:headEnd/>
            <a:tailEnd/>
          </a:ln>
        </p:spPr>
      </p:pic>
      <p:pic>
        <p:nvPicPr>
          <p:cNvPr id="5122" name="Picture 2"/>
          <p:cNvPicPr>
            <a:picLocks noChangeAspect="1" noChangeArrowheads="1"/>
          </p:cNvPicPr>
          <p:nvPr/>
        </p:nvPicPr>
        <p:blipFill>
          <a:blip r:embed="rId4" cstate="screen"/>
          <a:srcRect/>
          <a:stretch>
            <a:fillRect/>
          </a:stretch>
        </p:blipFill>
        <p:spPr bwMode="auto">
          <a:xfrm>
            <a:off x="-21336" y="1143000"/>
            <a:ext cx="4559808" cy="5181600"/>
          </a:xfrm>
          <a:prstGeom prst="rect">
            <a:avLst/>
          </a:prstGeom>
          <a:noFill/>
          <a:ln w="9525">
            <a:noFill/>
            <a:miter lim="800000"/>
            <a:headEnd/>
            <a:tailEnd/>
          </a:ln>
        </p:spPr>
      </p:pic>
      <p:sp>
        <p:nvSpPr>
          <p:cNvPr id="22" name="Rectangle 21"/>
          <p:cNvSpPr/>
          <p:nvPr/>
        </p:nvSpPr>
        <p:spPr>
          <a:xfrm>
            <a:off x="14630400" y="1828800"/>
            <a:ext cx="3200400" cy="2590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0" y="228600"/>
            <a:ext cx="8839200" cy="99060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Highway Congestion </a:t>
            </a: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sp>
        <p:nvSpPr>
          <p:cNvPr id="28" name="TextBox 27"/>
          <p:cNvSpPr txBox="1"/>
          <p:nvPr/>
        </p:nvSpPr>
        <p:spPr>
          <a:xfrm>
            <a:off x="7620000" y="1676400"/>
            <a:ext cx="1295400" cy="954107"/>
          </a:xfrm>
          <a:prstGeom prst="rect">
            <a:avLst/>
          </a:prstGeom>
          <a:noFill/>
        </p:spPr>
        <p:txBody>
          <a:bodyPr wrap="square" rtlCol="0">
            <a:spAutoFit/>
          </a:bodyPr>
          <a:lstStyle/>
          <a:p>
            <a:pPr algn="r"/>
            <a:r>
              <a:rPr lang="en-US" sz="1400" b="1" dirty="0" smtClean="0">
                <a:solidFill>
                  <a:schemeClr val="bg1">
                    <a:lumMod val="95000"/>
                  </a:schemeClr>
                </a:solidFill>
                <a:latin typeface="Myriad Pro" pitchFamily="34" charset="0"/>
              </a:rPr>
              <a:t>AM Rush Highway Congestion, 2040</a:t>
            </a:r>
            <a:endParaRPr lang="en-US" sz="1400" b="1" dirty="0">
              <a:solidFill>
                <a:schemeClr val="bg1">
                  <a:lumMod val="95000"/>
                </a:schemeClr>
              </a:solidFill>
              <a:latin typeface="Myriad Pro" pitchFamily="34" charset="0"/>
            </a:endParaRPr>
          </a:p>
        </p:txBody>
      </p:sp>
      <p:sp>
        <p:nvSpPr>
          <p:cNvPr id="12" name="Slide Number Placeholder 11"/>
          <p:cNvSpPr>
            <a:spLocks noGrp="1"/>
          </p:cNvSpPr>
          <p:nvPr>
            <p:ph type="sldNum" sz="quarter" idx="12"/>
          </p:nvPr>
        </p:nvSpPr>
        <p:spPr/>
        <p:txBody>
          <a:bodyPr/>
          <a:lstStyle/>
          <a:p>
            <a:fld id="{970DA64D-59A4-4746-BDE5-0461E5BAFCB0}" type="slidenum">
              <a:rPr lang="en-US" smtClean="0"/>
              <a:pPr/>
              <a:t>8</a:t>
            </a:fld>
            <a:endParaRPr lang="en-US" dirty="0"/>
          </a:p>
        </p:txBody>
      </p:sp>
      <p:sp>
        <p:nvSpPr>
          <p:cNvPr id="13" name="TextBox 12"/>
          <p:cNvSpPr txBox="1"/>
          <p:nvPr/>
        </p:nvSpPr>
        <p:spPr>
          <a:xfrm>
            <a:off x="914400" y="6334780"/>
            <a:ext cx="7543800" cy="307777"/>
          </a:xfrm>
          <a:prstGeom prst="rect">
            <a:avLst/>
          </a:prstGeom>
          <a:noFill/>
        </p:spPr>
        <p:txBody>
          <a:bodyPr wrap="square" rtlCol="0">
            <a:spAutoFit/>
          </a:bodyPr>
          <a:lstStyle/>
          <a:p>
            <a:r>
              <a:rPr lang="en-US" sz="1400" b="1" i="1" dirty="0" smtClean="0">
                <a:latin typeface="Myriad Pro" pitchFamily="34" charset="0"/>
              </a:rPr>
              <a:t>NOTE: </a:t>
            </a:r>
            <a:r>
              <a:rPr lang="en-US" sz="1400" dirty="0" smtClean="0">
                <a:latin typeface="Myriad Pro" pitchFamily="34" charset="0"/>
              </a:rPr>
              <a:t>I-95 and I-495 in VA illustrates only non-priced lanes.  Priced lanes will have free flow traffic.</a:t>
            </a:r>
          </a:p>
        </p:txBody>
      </p:sp>
      <p:sp>
        <p:nvSpPr>
          <p:cNvPr id="15" name="Rectangle 14"/>
          <p:cNvSpPr/>
          <p:nvPr/>
        </p:nvSpPr>
        <p:spPr>
          <a:xfrm>
            <a:off x="2895600" y="1524000"/>
            <a:ext cx="1600200" cy="838200"/>
          </a:xfrm>
          <a:prstGeom prst="rect">
            <a:avLst/>
          </a:prstGeom>
          <a:solidFill>
            <a:srgbClr val="424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2895600" y="1676400"/>
            <a:ext cx="1447800" cy="954107"/>
          </a:xfrm>
          <a:prstGeom prst="rect">
            <a:avLst/>
          </a:prstGeom>
          <a:noFill/>
        </p:spPr>
        <p:txBody>
          <a:bodyPr wrap="square" rtlCol="0">
            <a:spAutoFit/>
          </a:bodyPr>
          <a:lstStyle/>
          <a:p>
            <a:pPr algn="r"/>
            <a:r>
              <a:rPr lang="en-US" sz="1400" b="1" dirty="0" smtClean="0">
                <a:solidFill>
                  <a:schemeClr val="bg1">
                    <a:lumMod val="95000"/>
                  </a:schemeClr>
                </a:solidFill>
                <a:latin typeface="Myriad Pro" pitchFamily="34" charset="0"/>
              </a:rPr>
              <a:t> AM Rush Highway Congestion, 2013</a:t>
            </a:r>
            <a:endParaRPr lang="en-US" sz="1400" b="1" dirty="0">
              <a:solidFill>
                <a:schemeClr val="bg1">
                  <a:lumMod val="95000"/>
                </a:schemeClr>
              </a:solidFill>
              <a:latin typeface="Myriad Pro"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4630400" y="1828800"/>
            <a:ext cx="3200400" cy="2590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304800" y="372070"/>
            <a:ext cx="8839200" cy="99060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Highway Congestion </a:t>
            </a: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sp>
        <p:nvSpPr>
          <p:cNvPr id="8" name="TextBox 7"/>
          <p:cNvSpPr txBox="1"/>
          <p:nvPr/>
        </p:nvSpPr>
        <p:spPr>
          <a:xfrm>
            <a:off x="304800" y="1219200"/>
            <a:ext cx="8686800" cy="5001369"/>
          </a:xfrm>
          <a:prstGeom prst="rect">
            <a:avLst/>
          </a:prstGeom>
          <a:noFill/>
        </p:spPr>
        <p:txBody>
          <a:bodyPr wrap="square" rtlCol="0">
            <a:spAutoFit/>
          </a:bodyPr>
          <a:lstStyle/>
          <a:p>
            <a:pPr marL="457200" indent="-457200">
              <a:buAutoNum type="arabicPeriod"/>
            </a:pPr>
            <a:r>
              <a:rPr lang="en-US" sz="2000" dirty="0" smtClean="0">
                <a:latin typeface="Myriad Pro" pitchFamily="34" charset="0"/>
              </a:rPr>
              <a:t>AM congestion </a:t>
            </a:r>
            <a:r>
              <a:rPr lang="en-US" sz="2000" dirty="0">
                <a:latin typeface="Myriad Pro" pitchFamily="34" charset="0"/>
              </a:rPr>
              <a:t>is </a:t>
            </a:r>
            <a:r>
              <a:rPr lang="en-US" sz="2000" dirty="0" smtClean="0">
                <a:latin typeface="Myriad Pro" pitchFamily="34" charset="0"/>
              </a:rPr>
              <a:t>expected to increase throughout most of the </a:t>
            </a:r>
            <a:r>
              <a:rPr lang="en-US" sz="2000" dirty="0">
                <a:latin typeface="Myriad Pro" pitchFamily="34" charset="0"/>
              </a:rPr>
              <a:t>region in </a:t>
            </a:r>
            <a:r>
              <a:rPr lang="en-US" sz="2000" dirty="0" smtClean="0">
                <a:latin typeface="Myriad Pro" pitchFamily="34" charset="0"/>
              </a:rPr>
              <a:t>2040</a:t>
            </a:r>
            <a:r>
              <a:rPr lang="en-US" sz="2000" dirty="0">
                <a:latin typeface="Myriad Pro" pitchFamily="34" charset="0"/>
              </a:rPr>
              <a:t>, </a:t>
            </a:r>
            <a:r>
              <a:rPr lang="en-US" sz="2000" dirty="0" smtClean="0">
                <a:latin typeface="Myriad Pro" pitchFamily="34" charset="0"/>
              </a:rPr>
              <a:t>particularly in the following outer jurisdiction locations:</a:t>
            </a:r>
          </a:p>
          <a:p>
            <a:pPr marL="1371600" lvl="2" indent="-457200">
              <a:buFont typeface="Arial" pitchFamily="34" charset="0"/>
              <a:buChar char="•"/>
            </a:pPr>
            <a:r>
              <a:rPr lang="en-US" b="1" dirty="0" smtClean="0">
                <a:latin typeface="Myriad Pro" pitchFamily="34" charset="0"/>
              </a:rPr>
              <a:t>I-95 </a:t>
            </a:r>
            <a:r>
              <a:rPr lang="en-US" dirty="0" smtClean="0">
                <a:latin typeface="Myriad Pro" pitchFamily="34" charset="0"/>
              </a:rPr>
              <a:t>North</a:t>
            </a:r>
            <a:r>
              <a:rPr lang="en-US" b="1" dirty="0" smtClean="0">
                <a:latin typeface="Myriad Pro" pitchFamily="34" charset="0"/>
              </a:rPr>
              <a:t> </a:t>
            </a:r>
            <a:r>
              <a:rPr lang="en-US" dirty="0" smtClean="0">
                <a:latin typeface="Myriad Pro" pitchFamily="34" charset="0"/>
              </a:rPr>
              <a:t>in Prince William County</a:t>
            </a:r>
          </a:p>
          <a:p>
            <a:pPr marL="1371600" lvl="2" indent="-457200">
              <a:buFont typeface="Arial" pitchFamily="34" charset="0"/>
              <a:buChar char="•"/>
            </a:pPr>
            <a:r>
              <a:rPr lang="en-US" b="1" dirty="0" smtClean="0">
                <a:latin typeface="Myriad Pro" pitchFamily="34" charset="0"/>
              </a:rPr>
              <a:t>I-70 </a:t>
            </a:r>
            <a:r>
              <a:rPr lang="en-US" dirty="0" smtClean="0">
                <a:latin typeface="Myriad Pro" pitchFamily="34" charset="0"/>
              </a:rPr>
              <a:t>East</a:t>
            </a:r>
            <a:r>
              <a:rPr lang="en-US" b="1" dirty="0" smtClean="0">
                <a:latin typeface="Myriad Pro" pitchFamily="34" charset="0"/>
              </a:rPr>
              <a:t> </a:t>
            </a:r>
            <a:r>
              <a:rPr lang="en-US" dirty="0" smtClean="0">
                <a:latin typeface="Myriad Pro" pitchFamily="34" charset="0"/>
              </a:rPr>
              <a:t>in Frederick County</a:t>
            </a:r>
          </a:p>
          <a:p>
            <a:pPr marL="1371600" lvl="2" indent="-457200">
              <a:buFont typeface="Arial" pitchFamily="34" charset="0"/>
              <a:buChar char="•"/>
            </a:pPr>
            <a:r>
              <a:rPr lang="en-US" b="1" dirty="0" smtClean="0">
                <a:latin typeface="Myriad Pro" pitchFamily="34" charset="0"/>
              </a:rPr>
              <a:t>I-270 </a:t>
            </a:r>
            <a:r>
              <a:rPr lang="en-US" dirty="0" smtClean="0">
                <a:latin typeface="Myriad Pro" pitchFamily="34" charset="0"/>
              </a:rPr>
              <a:t>South</a:t>
            </a:r>
            <a:r>
              <a:rPr lang="en-US" b="1" dirty="0" smtClean="0">
                <a:latin typeface="Myriad Pro" pitchFamily="34" charset="0"/>
              </a:rPr>
              <a:t> </a:t>
            </a:r>
            <a:r>
              <a:rPr lang="en-US" dirty="0" smtClean="0">
                <a:latin typeface="Myriad Pro" pitchFamily="34" charset="0"/>
              </a:rPr>
              <a:t>in Frederick and Montgomery Counties</a:t>
            </a:r>
          </a:p>
          <a:p>
            <a:pPr marL="1371600" lvl="2" indent="-457200">
              <a:buFont typeface="Arial" pitchFamily="34" charset="0"/>
              <a:buChar char="•"/>
            </a:pPr>
            <a:r>
              <a:rPr lang="en-US" b="1" dirty="0" smtClean="0">
                <a:latin typeface="Myriad Pro" pitchFamily="34" charset="0"/>
              </a:rPr>
              <a:t>I-66 </a:t>
            </a:r>
            <a:r>
              <a:rPr lang="en-US" dirty="0" smtClean="0">
                <a:latin typeface="Myriad Pro" pitchFamily="34" charset="0"/>
              </a:rPr>
              <a:t>East</a:t>
            </a:r>
            <a:r>
              <a:rPr lang="en-US" b="1" dirty="0" smtClean="0">
                <a:latin typeface="Myriad Pro" pitchFamily="34" charset="0"/>
              </a:rPr>
              <a:t> </a:t>
            </a:r>
            <a:r>
              <a:rPr lang="en-US" dirty="0" smtClean="0">
                <a:latin typeface="Myriad Pro" pitchFamily="34" charset="0"/>
              </a:rPr>
              <a:t>in Prince Williams and Fairfax Counties</a:t>
            </a:r>
          </a:p>
          <a:p>
            <a:pPr marL="1371600" lvl="2" indent="-457200">
              <a:buFont typeface="Arial" pitchFamily="34" charset="0"/>
              <a:buChar char="•"/>
            </a:pPr>
            <a:r>
              <a:rPr lang="en-US" dirty="0" smtClean="0">
                <a:latin typeface="Myriad Pro" pitchFamily="34" charset="0"/>
              </a:rPr>
              <a:t>The </a:t>
            </a:r>
            <a:r>
              <a:rPr lang="en-US" b="1" dirty="0" smtClean="0">
                <a:latin typeface="Myriad Pro" pitchFamily="34" charset="0"/>
              </a:rPr>
              <a:t>Dulles Toll Rd. </a:t>
            </a:r>
            <a:r>
              <a:rPr lang="en-US" dirty="0" smtClean="0">
                <a:latin typeface="Myriad Pro" pitchFamily="34" charset="0"/>
              </a:rPr>
              <a:t>Eastbound in Loudoun and Fairfax Counties</a:t>
            </a:r>
          </a:p>
          <a:p>
            <a:pPr marL="457200" indent="-457200">
              <a:buAutoNum type="arabicPeriod"/>
            </a:pPr>
            <a:endParaRPr lang="en-US" sz="2000" dirty="0" smtClean="0">
              <a:latin typeface="Myriad Pro" pitchFamily="34" charset="0"/>
            </a:endParaRPr>
          </a:p>
          <a:p>
            <a:pPr marL="457200" indent="-457200">
              <a:buFontTx/>
              <a:buAutoNum type="arabicPeriod"/>
            </a:pPr>
            <a:r>
              <a:rPr lang="en-US" sz="2000" dirty="0" smtClean="0">
                <a:latin typeface="Myriad Pro" pitchFamily="34" charset="0"/>
              </a:rPr>
              <a:t>Congestion will also increase inside the Capital Beltway along </a:t>
            </a:r>
            <a:r>
              <a:rPr lang="en-US" sz="2000" b="1" dirty="0" smtClean="0">
                <a:latin typeface="Myriad Pro" pitchFamily="34" charset="0"/>
              </a:rPr>
              <a:t>I-395</a:t>
            </a:r>
            <a:r>
              <a:rPr lang="en-US" sz="2000" dirty="0" smtClean="0">
                <a:latin typeface="Myriad Pro" pitchFamily="34" charset="0"/>
              </a:rPr>
              <a:t> North,  </a:t>
            </a:r>
            <a:r>
              <a:rPr lang="en-US" sz="2000" b="1" dirty="0" smtClean="0">
                <a:latin typeface="Myriad Pro" pitchFamily="34" charset="0"/>
              </a:rPr>
              <a:t>I-295/MD-295</a:t>
            </a:r>
            <a:r>
              <a:rPr lang="en-US" sz="2000" dirty="0" smtClean="0">
                <a:latin typeface="Myriad Pro" pitchFamily="34" charset="0"/>
              </a:rPr>
              <a:t> North, and the </a:t>
            </a:r>
            <a:r>
              <a:rPr lang="en-US" sz="2000" b="1" dirty="0" smtClean="0">
                <a:latin typeface="Myriad Pro" pitchFamily="34" charset="0"/>
              </a:rPr>
              <a:t>George Washington Memorial Parkway</a:t>
            </a:r>
            <a:r>
              <a:rPr lang="en-US" sz="2000" dirty="0" smtClean="0">
                <a:latin typeface="Myriad Pro" pitchFamily="34" charset="0"/>
              </a:rPr>
              <a:t>; however </a:t>
            </a:r>
            <a:r>
              <a:rPr lang="en-US" sz="2000" b="1" dirty="0" smtClean="0">
                <a:latin typeface="Myriad Pro" pitchFamily="34" charset="0"/>
              </a:rPr>
              <a:t>I-66</a:t>
            </a:r>
            <a:r>
              <a:rPr lang="en-US" sz="2000" dirty="0" smtClean="0">
                <a:latin typeface="Myriad Pro" pitchFamily="34" charset="0"/>
              </a:rPr>
              <a:t> is expected to be uncongested due to planned HOV-3 restrictions.</a:t>
            </a:r>
          </a:p>
          <a:p>
            <a:pPr marL="457200" indent="-457200">
              <a:buFontTx/>
              <a:buAutoNum type="arabicPeriod"/>
            </a:pPr>
            <a:endParaRPr lang="en-US" sz="2000" dirty="0" smtClean="0">
              <a:latin typeface="Myriad Pro" pitchFamily="34" charset="0"/>
            </a:endParaRPr>
          </a:p>
          <a:p>
            <a:pPr marL="457200" indent="-457200">
              <a:buFontTx/>
              <a:buAutoNum type="arabicPeriod"/>
            </a:pPr>
            <a:r>
              <a:rPr lang="en-US" sz="2000" dirty="0" smtClean="0">
                <a:latin typeface="Myriad Pro" pitchFamily="34" charset="0"/>
              </a:rPr>
              <a:t>While the </a:t>
            </a:r>
            <a:r>
              <a:rPr lang="en-US" sz="2000" b="1" dirty="0" smtClean="0">
                <a:latin typeface="Myriad Pro" pitchFamily="34" charset="0"/>
              </a:rPr>
              <a:t>Capital Beltway</a:t>
            </a:r>
            <a:r>
              <a:rPr lang="en-US" sz="2000" dirty="0" smtClean="0">
                <a:latin typeface="Myriad Pro" pitchFamily="34" charset="0"/>
              </a:rPr>
              <a:t> is expected to be more congested in most locations, congestion along the inner and outer loops in Fairfax County will be somewhat reduced due to the Express Toll Lanes.</a:t>
            </a:r>
            <a:endParaRPr lang="en-US" dirty="0" smtClean="0"/>
          </a:p>
          <a:p>
            <a:endParaRPr lang="en-US" sz="900" dirty="0" smtClean="0"/>
          </a:p>
        </p:txBody>
      </p:sp>
      <p:sp>
        <p:nvSpPr>
          <p:cNvPr id="12" name="Slide Number Placeholder 11"/>
          <p:cNvSpPr>
            <a:spLocks noGrp="1"/>
          </p:cNvSpPr>
          <p:nvPr>
            <p:ph type="sldNum" sz="quarter" idx="12"/>
          </p:nvPr>
        </p:nvSpPr>
        <p:spPr/>
        <p:txBody>
          <a:bodyPr/>
          <a:lstStyle/>
          <a:p>
            <a:fld id="{970DA64D-59A4-4746-BDE5-0461E5BAFCB0}"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4630400" y="1828800"/>
            <a:ext cx="3200400" cy="2590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304800" y="372070"/>
            <a:ext cx="8839200" cy="99060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Transit Congestion </a:t>
            </a: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sp>
        <p:nvSpPr>
          <p:cNvPr id="8" name="TextBox 7"/>
          <p:cNvSpPr txBox="1"/>
          <p:nvPr/>
        </p:nvSpPr>
        <p:spPr>
          <a:xfrm>
            <a:off x="381000" y="1134070"/>
            <a:ext cx="8534400" cy="1369606"/>
          </a:xfrm>
          <a:prstGeom prst="rect">
            <a:avLst/>
          </a:prstGeom>
          <a:noFill/>
        </p:spPr>
        <p:txBody>
          <a:bodyPr wrap="square" rtlCol="0">
            <a:spAutoFit/>
          </a:bodyPr>
          <a:lstStyle/>
          <a:p>
            <a:r>
              <a:rPr lang="en-US" dirty="0" smtClean="0">
                <a:latin typeface="Myriad Pro" pitchFamily="34" charset="0"/>
              </a:rPr>
              <a:t>The Metrorail </a:t>
            </a:r>
            <a:r>
              <a:rPr lang="en-US" dirty="0">
                <a:latin typeface="Myriad Pro" pitchFamily="34" charset="0"/>
              </a:rPr>
              <a:t>system will likely reach capacity on trips to and through the regional </a:t>
            </a:r>
            <a:r>
              <a:rPr lang="en-US" dirty="0" smtClean="0">
                <a:latin typeface="Myriad Pro" pitchFamily="34" charset="0"/>
              </a:rPr>
              <a:t>core, due to lack of funding for capacity enhancements. </a:t>
            </a:r>
          </a:p>
          <a:p>
            <a:endParaRPr lang="en-US" sz="1100" dirty="0">
              <a:latin typeface="Myriad Pro" pitchFamily="34" charset="0"/>
            </a:endParaRPr>
          </a:p>
          <a:p>
            <a:r>
              <a:rPr lang="en-US" dirty="0" smtClean="0">
                <a:latin typeface="Myriad Pro" pitchFamily="34" charset="0"/>
              </a:rPr>
              <a:t>Without </a:t>
            </a:r>
            <a:r>
              <a:rPr lang="en-US" dirty="0">
                <a:latin typeface="Myriad Pro" pitchFamily="34" charset="0"/>
              </a:rPr>
              <a:t>additional </a:t>
            </a:r>
            <a:r>
              <a:rPr lang="en-US" dirty="0" smtClean="0">
                <a:latin typeface="Myriad Pro" pitchFamily="34" charset="0"/>
              </a:rPr>
              <a:t>railcars beyond those currently funded, </a:t>
            </a:r>
            <a:r>
              <a:rPr lang="en-US" dirty="0">
                <a:latin typeface="Myriad Pro" pitchFamily="34" charset="0"/>
              </a:rPr>
              <a:t>all lines entering the core will become congested by </a:t>
            </a:r>
            <a:r>
              <a:rPr lang="en-US" dirty="0" smtClean="0">
                <a:latin typeface="Myriad Pro" pitchFamily="34" charset="0"/>
              </a:rPr>
              <a:t>2040.</a:t>
            </a:r>
            <a:endParaRPr lang="en-US" dirty="0">
              <a:latin typeface="Myriad Pro" pitchFamily="34" charset="0"/>
            </a:endParaRPr>
          </a:p>
        </p:txBody>
      </p:sp>
      <p:pic>
        <p:nvPicPr>
          <p:cNvPr id="11266" name="Picture 2" descr="C:\Users\dsonenklar\Desktop\2012 CLRP GRAPHICS_Transit Congestion.png"/>
          <p:cNvPicPr>
            <a:picLocks noChangeAspect="1" noChangeArrowheads="1"/>
          </p:cNvPicPr>
          <p:nvPr/>
        </p:nvPicPr>
        <p:blipFill>
          <a:blip r:embed="rId3" cstate="screen"/>
          <a:srcRect/>
          <a:stretch>
            <a:fillRect/>
          </a:stretch>
        </p:blipFill>
        <p:spPr bwMode="auto">
          <a:xfrm>
            <a:off x="6019800" y="3886200"/>
            <a:ext cx="2438400" cy="2243328"/>
          </a:xfrm>
          <a:prstGeom prst="rect">
            <a:avLst/>
          </a:prstGeom>
          <a:noFill/>
        </p:spPr>
      </p:pic>
      <p:sp>
        <p:nvSpPr>
          <p:cNvPr id="9" name="Slide Number Placeholder 8"/>
          <p:cNvSpPr>
            <a:spLocks noGrp="1"/>
          </p:cNvSpPr>
          <p:nvPr>
            <p:ph type="sldNum" sz="quarter" idx="12"/>
          </p:nvPr>
        </p:nvSpPr>
        <p:spPr/>
        <p:txBody>
          <a:bodyPr/>
          <a:lstStyle/>
          <a:p>
            <a:fld id="{970DA64D-59A4-4746-BDE5-0461E5BAFCB0}" type="slidenum">
              <a:rPr lang="en-US" smtClean="0"/>
              <a:pPr/>
              <a:t>10</a:t>
            </a:fld>
            <a:endParaRPr lang="en-US" dirty="0"/>
          </a:p>
        </p:txBody>
      </p:sp>
      <p:pic>
        <p:nvPicPr>
          <p:cNvPr id="3074" name="Picture 2" descr="C:\Users\dsonenklar\Desktop\2012 CLRP GRAPHICS_Transit Congestion.png"/>
          <p:cNvPicPr>
            <a:picLocks noChangeAspect="1" noChangeArrowheads="1"/>
          </p:cNvPicPr>
          <p:nvPr/>
        </p:nvPicPr>
        <p:blipFill>
          <a:blip r:embed="rId4" cstate="screen"/>
          <a:srcRect l="22523" t="10090" r="20721" b="35676"/>
          <a:stretch>
            <a:fillRect/>
          </a:stretch>
        </p:blipFill>
        <p:spPr bwMode="auto">
          <a:xfrm>
            <a:off x="838200" y="2590799"/>
            <a:ext cx="5562600" cy="379669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533400" y="1524000"/>
            <a:ext cx="8229600" cy="609600"/>
          </a:xfrm>
        </p:spPr>
        <p:txBody>
          <a:bodyPr>
            <a:normAutofit/>
          </a:bodyPr>
          <a:lstStyle/>
          <a:p>
            <a:pPr marL="514350" lvl="0" indent="-514350" algn="ctr">
              <a:spcBef>
                <a:spcPts val="1200"/>
              </a:spcBef>
              <a:buNone/>
            </a:pPr>
            <a:r>
              <a:rPr lang="en-US" sz="3100" dirty="0" smtClean="0">
                <a:solidFill>
                  <a:schemeClr val="tx1">
                    <a:lumMod val="65000"/>
                    <a:lumOff val="35000"/>
                  </a:schemeClr>
                </a:solidFill>
                <a:latin typeface="MetaBookLF-Roman" pitchFamily="34" charset="0"/>
              </a:rPr>
              <a:t>What is Job Accessibility? </a:t>
            </a:r>
          </a:p>
          <a:p>
            <a:pPr algn="ctr"/>
            <a:endParaRPr lang="en-US" dirty="0"/>
          </a:p>
        </p:txBody>
      </p:sp>
      <p:pic>
        <p:nvPicPr>
          <p:cNvPr id="10" name="Picture 18"/>
          <p:cNvPicPr>
            <a:picLocks noChangeAspect="1" noChangeArrowheads="1"/>
          </p:cNvPicPr>
          <p:nvPr/>
        </p:nvPicPr>
        <p:blipFill>
          <a:blip r:embed="rId3" cstate="screen">
            <a:lum bright="12000" contrast="-20000"/>
          </a:blip>
          <a:srcRect/>
          <a:stretch>
            <a:fillRect/>
          </a:stretch>
        </p:blipFill>
        <p:spPr bwMode="auto">
          <a:xfrm>
            <a:off x="3429000" y="2362200"/>
            <a:ext cx="2328863" cy="2320925"/>
          </a:xfrm>
          <a:prstGeom prst="rect">
            <a:avLst/>
          </a:prstGeom>
          <a:noFill/>
          <a:ln w="9525">
            <a:noFill/>
            <a:miter lim="800000"/>
            <a:headEnd/>
            <a:tailEnd/>
          </a:ln>
          <a:effectLst/>
        </p:spPr>
      </p:pic>
      <p:sp>
        <p:nvSpPr>
          <p:cNvPr id="12" name="Text Box 8"/>
          <p:cNvSpPr txBox="1">
            <a:spLocks noChangeArrowheads="1"/>
          </p:cNvSpPr>
          <p:nvPr/>
        </p:nvSpPr>
        <p:spPr bwMode="auto">
          <a:xfrm>
            <a:off x="2551112" y="2461974"/>
            <a:ext cx="1030288" cy="1006475"/>
          </a:xfrm>
          <a:prstGeom prst="rect">
            <a:avLst/>
          </a:prstGeom>
          <a:noFill/>
          <a:ln w="9525">
            <a:noFill/>
            <a:miter lim="800000"/>
            <a:headEnd/>
            <a:tailEnd/>
          </a:ln>
          <a:effectLst/>
        </p:spPr>
        <p:txBody>
          <a:bodyPr>
            <a:spAutoFit/>
          </a:bodyPr>
          <a:lstStyle/>
          <a:p>
            <a:pPr algn="ctr" eaLnBrk="0" hangingPunct="0">
              <a:spcBef>
                <a:spcPct val="50000"/>
              </a:spcBef>
            </a:pPr>
            <a:r>
              <a:rPr lang="en-US" sz="6000" b="1" baseline="0" dirty="0"/>
              <a:t>+</a:t>
            </a:r>
          </a:p>
        </p:txBody>
      </p:sp>
      <p:pic>
        <p:nvPicPr>
          <p:cNvPr id="13" name="Picture 19"/>
          <p:cNvPicPr>
            <a:picLocks noChangeAspect="1" noChangeArrowheads="1"/>
          </p:cNvPicPr>
          <p:nvPr/>
        </p:nvPicPr>
        <p:blipFill>
          <a:blip r:embed="rId4" cstate="screen">
            <a:lum bright="14000" contrast="-18000"/>
          </a:blip>
          <a:srcRect/>
          <a:stretch>
            <a:fillRect/>
          </a:stretch>
        </p:blipFill>
        <p:spPr bwMode="auto">
          <a:xfrm>
            <a:off x="381000" y="2362200"/>
            <a:ext cx="2328862" cy="1565275"/>
          </a:xfrm>
          <a:prstGeom prst="rect">
            <a:avLst/>
          </a:prstGeom>
          <a:noFill/>
          <a:ln w="9525">
            <a:noFill/>
            <a:miter lim="800000"/>
            <a:headEnd/>
            <a:tailEnd/>
          </a:ln>
          <a:effectLst/>
        </p:spPr>
      </p:pic>
      <p:sp>
        <p:nvSpPr>
          <p:cNvPr id="14" name="TextBox 13"/>
          <p:cNvSpPr txBox="1"/>
          <p:nvPr/>
        </p:nvSpPr>
        <p:spPr>
          <a:xfrm>
            <a:off x="381000" y="3886200"/>
            <a:ext cx="2362200" cy="369332"/>
          </a:xfrm>
          <a:prstGeom prst="rect">
            <a:avLst/>
          </a:prstGeom>
          <a:noFill/>
        </p:spPr>
        <p:txBody>
          <a:bodyPr wrap="square" rtlCol="0">
            <a:spAutoFit/>
          </a:bodyPr>
          <a:lstStyle/>
          <a:p>
            <a:pPr algn="ctr"/>
            <a:r>
              <a:rPr lang="en-US" dirty="0" smtClean="0">
                <a:latin typeface="MetaBook-Caps" pitchFamily="34" charset="0"/>
              </a:rPr>
              <a:t>Location of Jobs</a:t>
            </a:r>
            <a:endParaRPr lang="en-US" dirty="0">
              <a:latin typeface="MetaBook-Caps" pitchFamily="34" charset="0"/>
            </a:endParaRPr>
          </a:p>
        </p:txBody>
      </p:sp>
      <p:sp>
        <p:nvSpPr>
          <p:cNvPr id="19" name="TextBox 18"/>
          <p:cNvSpPr txBox="1"/>
          <p:nvPr/>
        </p:nvSpPr>
        <p:spPr>
          <a:xfrm>
            <a:off x="3429000" y="3886200"/>
            <a:ext cx="2362200" cy="861774"/>
          </a:xfrm>
          <a:prstGeom prst="rect">
            <a:avLst/>
          </a:prstGeom>
          <a:solidFill>
            <a:schemeClr val="bg1"/>
          </a:solidFill>
        </p:spPr>
        <p:txBody>
          <a:bodyPr wrap="square" rtlCol="0">
            <a:spAutoFit/>
          </a:bodyPr>
          <a:lstStyle/>
          <a:p>
            <a:pPr algn="ctr"/>
            <a:r>
              <a:rPr lang="en-US" dirty="0" smtClean="0">
                <a:latin typeface="MetaBook-Caps" pitchFamily="34" charset="0"/>
              </a:rPr>
              <a:t>Travel Time</a:t>
            </a:r>
          </a:p>
          <a:p>
            <a:pPr algn="ctr"/>
            <a:r>
              <a:rPr lang="en-US" sz="1400" dirty="0" smtClean="0">
                <a:latin typeface="MetaBook-Caps" pitchFamily="34" charset="0"/>
              </a:rPr>
              <a:t>(by auto or transit)</a:t>
            </a:r>
            <a:endParaRPr lang="en-US" dirty="0" smtClean="0">
              <a:latin typeface="MetaBook-Caps" pitchFamily="34" charset="0"/>
            </a:endParaRPr>
          </a:p>
          <a:p>
            <a:pPr algn="ctr"/>
            <a:endParaRPr lang="en-US" dirty="0">
              <a:latin typeface="MetaBook-Caps" pitchFamily="34" charset="0"/>
            </a:endParaRPr>
          </a:p>
        </p:txBody>
      </p:sp>
      <p:sp>
        <p:nvSpPr>
          <p:cNvPr id="20" name="Text Box 9"/>
          <p:cNvSpPr txBox="1">
            <a:spLocks noChangeArrowheads="1"/>
          </p:cNvSpPr>
          <p:nvPr/>
        </p:nvSpPr>
        <p:spPr bwMode="auto">
          <a:xfrm>
            <a:off x="5599113" y="2438400"/>
            <a:ext cx="1030287" cy="1006475"/>
          </a:xfrm>
          <a:prstGeom prst="rect">
            <a:avLst/>
          </a:prstGeom>
          <a:noFill/>
          <a:ln w="9525">
            <a:noFill/>
            <a:miter lim="800000"/>
            <a:headEnd/>
            <a:tailEnd/>
          </a:ln>
          <a:effectLst/>
        </p:spPr>
        <p:txBody>
          <a:bodyPr>
            <a:spAutoFit/>
          </a:bodyPr>
          <a:lstStyle/>
          <a:p>
            <a:pPr algn="ctr" eaLnBrk="0" hangingPunct="0">
              <a:spcBef>
                <a:spcPct val="50000"/>
              </a:spcBef>
            </a:pPr>
            <a:r>
              <a:rPr lang="en-US" sz="6000" b="1" baseline="0" dirty="0"/>
              <a:t>=</a:t>
            </a:r>
          </a:p>
        </p:txBody>
      </p:sp>
      <p:sp>
        <p:nvSpPr>
          <p:cNvPr id="21" name="Rectangle 16"/>
          <p:cNvSpPr>
            <a:spLocks noChangeArrowheads="1"/>
          </p:cNvSpPr>
          <p:nvPr/>
        </p:nvSpPr>
        <p:spPr bwMode="auto">
          <a:xfrm>
            <a:off x="6477000" y="2133600"/>
            <a:ext cx="2565400" cy="2057400"/>
          </a:xfrm>
          <a:prstGeom prst="rect">
            <a:avLst/>
          </a:prstGeom>
          <a:solidFill>
            <a:schemeClr val="accent6">
              <a:lumMod val="40000"/>
              <a:lumOff val="60000"/>
              <a:alpha val="69000"/>
            </a:schemeClr>
          </a:solidFill>
          <a:ln w="9525">
            <a:noFill/>
            <a:miter lim="800000"/>
            <a:headEnd/>
            <a:tailEnd/>
          </a:ln>
          <a:effectLst/>
        </p:spPr>
        <p:txBody>
          <a:bodyPr wrap="none" anchor="ctr"/>
          <a:lstStyle/>
          <a:p>
            <a:endParaRPr lang="en-US" dirty="0"/>
          </a:p>
        </p:txBody>
      </p:sp>
      <p:sp>
        <p:nvSpPr>
          <p:cNvPr id="22" name="Text Box 10"/>
          <p:cNvSpPr txBox="1">
            <a:spLocks noChangeArrowheads="1"/>
          </p:cNvSpPr>
          <p:nvPr/>
        </p:nvSpPr>
        <p:spPr bwMode="auto">
          <a:xfrm>
            <a:off x="6630987" y="2232025"/>
            <a:ext cx="2328863" cy="461665"/>
          </a:xfrm>
          <a:prstGeom prst="rect">
            <a:avLst/>
          </a:prstGeom>
          <a:noFill/>
          <a:ln w="9525">
            <a:noFill/>
            <a:miter lim="800000"/>
            <a:headEnd/>
            <a:tailEnd/>
          </a:ln>
          <a:effectLst/>
        </p:spPr>
        <p:txBody>
          <a:bodyPr>
            <a:spAutoFit/>
          </a:bodyPr>
          <a:lstStyle/>
          <a:p>
            <a:pPr algn="ctr" eaLnBrk="0" hangingPunct="0">
              <a:spcBef>
                <a:spcPct val="50000"/>
              </a:spcBef>
            </a:pPr>
            <a:r>
              <a:rPr lang="en-US" sz="2400" b="1" baseline="0" dirty="0">
                <a:latin typeface="MetaBook-Caps" pitchFamily="34" charset="0"/>
              </a:rPr>
              <a:t>Accessibility</a:t>
            </a:r>
          </a:p>
        </p:txBody>
      </p:sp>
      <p:sp>
        <p:nvSpPr>
          <p:cNvPr id="23" name="Text Box 11"/>
          <p:cNvSpPr txBox="1">
            <a:spLocks noChangeArrowheads="1"/>
          </p:cNvSpPr>
          <p:nvPr/>
        </p:nvSpPr>
        <p:spPr bwMode="auto">
          <a:xfrm>
            <a:off x="6573837" y="2913062"/>
            <a:ext cx="2306638" cy="1015663"/>
          </a:xfrm>
          <a:prstGeom prst="rect">
            <a:avLst/>
          </a:prstGeom>
          <a:noFill/>
          <a:ln w="9525">
            <a:noFill/>
            <a:miter lim="800000"/>
            <a:headEnd/>
            <a:tailEnd/>
          </a:ln>
          <a:effectLst/>
        </p:spPr>
        <p:txBody>
          <a:bodyPr>
            <a:spAutoFit/>
          </a:bodyPr>
          <a:lstStyle/>
          <a:p>
            <a:pPr algn="ctr" eaLnBrk="0" hangingPunct="0">
              <a:spcBef>
                <a:spcPct val="50000"/>
              </a:spcBef>
            </a:pPr>
            <a:r>
              <a:rPr lang="en-US" sz="2000" baseline="0" dirty="0">
                <a:solidFill>
                  <a:srgbClr val="4D4D4D"/>
                </a:solidFill>
                <a:latin typeface="MetaBook-Caps" pitchFamily="34" charset="0"/>
              </a:rPr>
              <a:t>[Number of Jobs Within 45 Minute Commute]</a:t>
            </a:r>
          </a:p>
        </p:txBody>
      </p:sp>
      <p:sp>
        <p:nvSpPr>
          <p:cNvPr id="24" name="TextBox 23"/>
          <p:cNvSpPr txBox="1"/>
          <p:nvPr/>
        </p:nvSpPr>
        <p:spPr>
          <a:xfrm>
            <a:off x="838200" y="5112603"/>
            <a:ext cx="7467600" cy="830997"/>
          </a:xfrm>
          <a:prstGeom prst="rect">
            <a:avLst/>
          </a:prstGeom>
          <a:noFill/>
        </p:spPr>
        <p:txBody>
          <a:bodyPr wrap="square" rtlCol="0">
            <a:spAutoFit/>
          </a:bodyPr>
          <a:lstStyle/>
          <a:p>
            <a:pPr algn="ctr"/>
            <a:r>
              <a:rPr lang="en-US" sz="2400" dirty="0" smtClean="0">
                <a:solidFill>
                  <a:schemeClr val="tx1">
                    <a:lumMod val="75000"/>
                    <a:lumOff val="25000"/>
                  </a:schemeClr>
                </a:solidFill>
                <a:latin typeface="Myriad Pro" pitchFamily="34" charset="0"/>
              </a:rPr>
              <a:t>Jobs are considered to be </a:t>
            </a:r>
            <a:r>
              <a:rPr lang="en-US" sz="2400" b="1" u="sng" dirty="0" smtClean="0">
                <a:solidFill>
                  <a:schemeClr val="tx1">
                    <a:lumMod val="75000"/>
                    <a:lumOff val="25000"/>
                  </a:schemeClr>
                </a:solidFill>
                <a:latin typeface="Myriad Pro" pitchFamily="34" charset="0"/>
              </a:rPr>
              <a:t>accessible</a:t>
            </a:r>
            <a:r>
              <a:rPr lang="en-US" sz="2400" b="1" dirty="0" smtClean="0">
                <a:solidFill>
                  <a:schemeClr val="tx1">
                    <a:lumMod val="75000"/>
                    <a:lumOff val="25000"/>
                  </a:schemeClr>
                </a:solidFill>
                <a:latin typeface="Myriad Pro" pitchFamily="34" charset="0"/>
              </a:rPr>
              <a:t> </a:t>
            </a:r>
            <a:r>
              <a:rPr lang="en-US" sz="2400" dirty="0" smtClean="0">
                <a:solidFill>
                  <a:schemeClr val="tx1">
                    <a:lumMod val="75000"/>
                    <a:lumOff val="25000"/>
                  </a:schemeClr>
                </a:solidFill>
                <a:latin typeface="Myriad Pro" pitchFamily="34" charset="0"/>
              </a:rPr>
              <a:t>if they are within a 45 minute commute range.</a:t>
            </a:r>
            <a:endParaRPr lang="en-US" sz="2400" dirty="0">
              <a:solidFill>
                <a:schemeClr val="tx1">
                  <a:lumMod val="75000"/>
                  <a:lumOff val="25000"/>
                </a:schemeClr>
              </a:solidFill>
              <a:latin typeface="Myriad Pro" pitchFamily="34" charset="0"/>
            </a:endParaRPr>
          </a:p>
        </p:txBody>
      </p:sp>
      <p:cxnSp>
        <p:nvCxnSpPr>
          <p:cNvPr id="26" name="Straight Connector 25"/>
          <p:cNvCxnSpPr/>
          <p:nvPr/>
        </p:nvCxnSpPr>
        <p:spPr>
          <a:xfrm>
            <a:off x="1066800" y="4960203"/>
            <a:ext cx="6934200" cy="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5" name="Slide Number Placeholder 14"/>
          <p:cNvSpPr>
            <a:spLocks noGrp="1"/>
          </p:cNvSpPr>
          <p:nvPr>
            <p:ph type="sldNum" sz="quarter" idx="12"/>
          </p:nvPr>
        </p:nvSpPr>
        <p:spPr/>
        <p:txBody>
          <a:bodyPr/>
          <a:lstStyle/>
          <a:p>
            <a:fld id="{5487FA7C-23AE-4F59-8A0D-67B3E14840D4}" type="slidenum">
              <a:rPr lang="en-US" smtClean="0"/>
              <a:pPr/>
              <a:t>11</a:t>
            </a:fld>
            <a:endParaRPr lang="en-US" dirty="0"/>
          </a:p>
        </p:txBody>
      </p:sp>
      <p:sp>
        <p:nvSpPr>
          <p:cNvPr id="16" name="Title 1"/>
          <p:cNvSpPr txBox="1">
            <a:spLocks/>
          </p:cNvSpPr>
          <p:nvPr/>
        </p:nvSpPr>
        <p:spPr>
          <a:xfrm>
            <a:off x="304800" y="533400"/>
            <a:ext cx="4953000" cy="77093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Accessibility</a:t>
            </a:r>
            <a:r>
              <a:rPr kumimoji="0" lang="en-US" sz="3300" b="1" i="0" strike="noStrike" kern="1200" cap="none" spc="0" normalizeH="0" noProof="0" dirty="0" smtClean="0">
                <a:ln>
                  <a:noFill/>
                </a:ln>
                <a:effectLst/>
                <a:uLnTx/>
                <a:uFillTx/>
                <a:latin typeface="Myriad Pro" pitchFamily="34" charset="0"/>
                <a:ea typeface="+mj-ea"/>
                <a:cs typeface="+mj-cs"/>
              </a:rPr>
              <a:t> to Jobs </a:t>
            </a:r>
          </a:p>
        </p:txBody>
      </p:sp>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ChangeAspect="1" noChangeArrowheads="1"/>
          </p:cNvPicPr>
          <p:nvPr/>
        </p:nvPicPr>
        <p:blipFill>
          <a:blip r:embed="rId3" cstate="screen"/>
          <a:srcRect/>
          <a:stretch>
            <a:fillRect/>
          </a:stretch>
        </p:blipFill>
        <p:spPr bwMode="auto">
          <a:xfrm>
            <a:off x="3733800" y="457200"/>
            <a:ext cx="4648200" cy="6160663"/>
          </a:xfrm>
          <a:prstGeom prst="rect">
            <a:avLst/>
          </a:prstGeom>
          <a:noFill/>
          <a:ln w="9525">
            <a:noFill/>
            <a:miter lim="800000"/>
            <a:headEnd/>
            <a:tailEnd/>
          </a:ln>
        </p:spPr>
      </p:pic>
      <p:pic>
        <p:nvPicPr>
          <p:cNvPr id="12293" name="Picture 5" descr="C:\Users\dsonenklar\Desktop\2012 CLRP GRAPHICS_Job Accessibility by Auto.png"/>
          <p:cNvPicPr>
            <a:picLocks noChangeAspect="1" noChangeArrowheads="1"/>
          </p:cNvPicPr>
          <p:nvPr/>
        </p:nvPicPr>
        <p:blipFill>
          <a:blip r:embed="rId4" cstate="screen"/>
          <a:srcRect/>
          <a:stretch>
            <a:fillRect/>
          </a:stretch>
        </p:blipFill>
        <p:spPr bwMode="auto">
          <a:xfrm>
            <a:off x="6019800" y="533400"/>
            <a:ext cx="4191000" cy="2993571"/>
          </a:xfrm>
          <a:prstGeom prst="rect">
            <a:avLst/>
          </a:prstGeom>
          <a:noFill/>
        </p:spPr>
      </p:pic>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304800" y="1600200"/>
            <a:ext cx="3352800" cy="3693319"/>
          </a:xfrm>
          <a:prstGeom prst="rect">
            <a:avLst/>
          </a:prstGeom>
          <a:noFill/>
        </p:spPr>
        <p:txBody>
          <a:bodyPr wrap="square" rtlCol="0">
            <a:spAutoFit/>
          </a:bodyPr>
          <a:lstStyle/>
          <a:p>
            <a:r>
              <a:rPr lang="en-US" dirty="0">
                <a:latin typeface="Myriad Pro" pitchFamily="34" charset="0"/>
              </a:rPr>
              <a:t>The average number of jobs accessible within a 45 minute automobile commute is expected to go down </a:t>
            </a:r>
            <a:r>
              <a:rPr lang="en-US" dirty="0" smtClean="0">
                <a:latin typeface="Myriad Pro" pitchFamily="34" charset="0"/>
              </a:rPr>
              <a:t>slightly.</a:t>
            </a:r>
          </a:p>
          <a:p>
            <a:endParaRPr lang="en-US" dirty="0">
              <a:latin typeface="Myriad Pro" pitchFamily="34" charset="0"/>
            </a:endParaRPr>
          </a:p>
          <a:p>
            <a:r>
              <a:rPr lang="en-US" dirty="0" smtClean="0">
                <a:latin typeface="Myriad Pro" pitchFamily="34" charset="0"/>
              </a:rPr>
              <a:t>The </a:t>
            </a:r>
            <a:r>
              <a:rPr lang="en-US" dirty="0">
                <a:latin typeface="Myriad Pro" pitchFamily="34" charset="0"/>
              </a:rPr>
              <a:t>greatest reductions in job accessibility are expected to be on the eastern side of the </a:t>
            </a:r>
            <a:r>
              <a:rPr lang="en-US" dirty="0" smtClean="0">
                <a:latin typeface="Myriad Pro" pitchFamily="34" charset="0"/>
              </a:rPr>
              <a:t>region, due to increases in  congestion system-wide and a higher concentration of future jobs on the west side.   </a:t>
            </a:r>
          </a:p>
          <a:p>
            <a:endParaRPr lang="en-US" dirty="0"/>
          </a:p>
        </p:txBody>
      </p:sp>
      <p:pic>
        <p:nvPicPr>
          <p:cNvPr id="12292" name="Picture 4"/>
          <p:cNvPicPr>
            <a:picLocks noChangeAspect="1" noChangeArrowheads="1"/>
          </p:cNvPicPr>
          <p:nvPr/>
        </p:nvPicPr>
        <p:blipFill>
          <a:blip r:embed="rId5" cstate="screen"/>
          <a:srcRect/>
          <a:stretch>
            <a:fillRect/>
          </a:stretch>
        </p:blipFill>
        <p:spPr bwMode="auto">
          <a:xfrm>
            <a:off x="3505200" y="4876800"/>
            <a:ext cx="1271464" cy="1743075"/>
          </a:xfrm>
          <a:prstGeom prst="rect">
            <a:avLst/>
          </a:prstGeom>
          <a:noFill/>
          <a:ln w="9525">
            <a:noFill/>
            <a:miter lim="800000"/>
            <a:headEnd/>
            <a:tailEnd/>
          </a:ln>
        </p:spPr>
      </p:pic>
      <p:sp>
        <p:nvSpPr>
          <p:cNvPr id="6" name="Title 1"/>
          <p:cNvSpPr txBox="1">
            <a:spLocks/>
          </p:cNvSpPr>
          <p:nvPr/>
        </p:nvSpPr>
        <p:spPr>
          <a:xfrm>
            <a:off x="304800" y="533400"/>
            <a:ext cx="4953000" cy="770930"/>
          </a:xfrm>
          <a:prstGeom prst="rect">
            <a:avLst/>
          </a:prstGeom>
        </p:spPr>
        <p:txBody>
          <a:bodyPr vert="horz" lIns="91440" tIns="45720" rIns="91440" bIns="45720" rtlCol="0" anchor="ctr">
            <a:normAutofit fontScale="82500" lnSpcReduction="2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Accessibility</a:t>
            </a:r>
            <a:r>
              <a:rPr kumimoji="0" lang="en-US" sz="3300" b="1" i="0" strike="noStrike" kern="1200" cap="none" spc="0" normalizeH="0" noProof="0" dirty="0" smtClean="0">
                <a:ln>
                  <a:noFill/>
                </a:ln>
                <a:effectLst/>
                <a:uLnTx/>
                <a:uFillTx/>
                <a:latin typeface="Myriad Pro" pitchFamily="34" charset="0"/>
                <a:ea typeface="+mj-ea"/>
                <a:cs typeface="+mj-cs"/>
              </a:rPr>
              <a:t> to Jobs by Auto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sp>
        <p:nvSpPr>
          <p:cNvPr id="9" name="Slide Number Placeholder 8"/>
          <p:cNvSpPr>
            <a:spLocks noGrp="1"/>
          </p:cNvSpPr>
          <p:nvPr>
            <p:ph type="sldNum" sz="quarter" idx="12"/>
          </p:nvPr>
        </p:nvSpPr>
        <p:spPr/>
        <p:txBody>
          <a:bodyPr/>
          <a:lstStyle/>
          <a:p>
            <a:fld id="{970DA64D-59A4-4746-BDE5-0461E5BAFCB0}"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screen"/>
          <a:srcRect/>
          <a:stretch>
            <a:fillRect/>
          </a:stretch>
        </p:blipFill>
        <p:spPr bwMode="auto">
          <a:xfrm>
            <a:off x="3886200" y="457200"/>
            <a:ext cx="4419600" cy="6131375"/>
          </a:xfrm>
          <a:prstGeom prst="rect">
            <a:avLst/>
          </a:prstGeom>
          <a:noFill/>
          <a:ln w="9525">
            <a:noFill/>
            <a:miter lim="800000"/>
            <a:headEnd/>
            <a:tailEnd/>
          </a:ln>
        </p:spPr>
      </p:pic>
      <p:pic>
        <p:nvPicPr>
          <p:cNvPr id="13315" name="Picture 3" descr="C:\Users\dsonenklar\Desktop\2012 CLRP GRAPHICS_Job Accessibility by Transit.png"/>
          <p:cNvPicPr>
            <a:picLocks noChangeAspect="1" noChangeArrowheads="1"/>
          </p:cNvPicPr>
          <p:nvPr/>
        </p:nvPicPr>
        <p:blipFill>
          <a:blip r:embed="rId4" cstate="screen"/>
          <a:srcRect/>
          <a:stretch>
            <a:fillRect/>
          </a:stretch>
        </p:blipFill>
        <p:spPr bwMode="auto">
          <a:xfrm>
            <a:off x="5867400" y="228600"/>
            <a:ext cx="4373880" cy="3124200"/>
          </a:xfrm>
          <a:prstGeom prst="rect">
            <a:avLst/>
          </a:prstGeom>
          <a:noFill/>
        </p:spPr>
      </p:pic>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304800" y="533400"/>
            <a:ext cx="4876800" cy="770930"/>
          </a:xfrm>
          <a:prstGeom prst="rect">
            <a:avLst/>
          </a:prstGeom>
        </p:spPr>
        <p:txBody>
          <a:bodyPr vert="horz" lIns="91440" tIns="45720" rIns="91440" bIns="45720" rtlCol="0" anchor="ctr">
            <a:normAutofit fontScale="82500" lnSpcReduction="2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Accessibility</a:t>
            </a:r>
            <a:r>
              <a:rPr kumimoji="0" lang="en-US" sz="3300" b="1" i="0" strike="noStrike" kern="1200" cap="none" spc="0" normalizeH="0" noProof="0" dirty="0" smtClean="0">
                <a:ln>
                  <a:noFill/>
                </a:ln>
                <a:effectLst/>
                <a:uLnTx/>
                <a:uFillTx/>
                <a:latin typeface="Myriad Pro" pitchFamily="34" charset="0"/>
                <a:ea typeface="+mj-ea"/>
                <a:cs typeface="+mj-cs"/>
              </a:rPr>
              <a:t> to Jobs by Transit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sp>
        <p:nvSpPr>
          <p:cNvPr id="8" name="TextBox 7"/>
          <p:cNvSpPr txBox="1"/>
          <p:nvPr/>
        </p:nvSpPr>
        <p:spPr>
          <a:xfrm>
            <a:off x="304800" y="1676400"/>
            <a:ext cx="3429000" cy="1200329"/>
          </a:xfrm>
          <a:prstGeom prst="rect">
            <a:avLst/>
          </a:prstGeom>
          <a:noFill/>
        </p:spPr>
        <p:txBody>
          <a:bodyPr wrap="square" rtlCol="0">
            <a:spAutoFit/>
          </a:bodyPr>
          <a:lstStyle/>
          <a:p>
            <a:r>
              <a:rPr lang="en-US" dirty="0">
                <a:latin typeface="Myriad Pro" pitchFamily="34" charset="0"/>
              </a:rPr>
              <a:t>Average accessibility by transit is forecast to </a:t>
            </a:r>
            <a:r>
              <a:rPr lang="en-US" dirty="0" smtClean="0">
                <a:latin typeface="Myriad Pro" pitchFamily="34" charset="0"/>
              </a:rPr>
              <a:t>increase, but will </a:t>
            </a:r>
            <a:r>
              <a:rPr lang="en-US" dirty="0">
                <a:latin typeface="Myriad Pro" pitchFamily="34" charset="0"/>
              </a:rPr>
              <a:t>remain significantly </a:t>
            </a:r>
            <a:r>
              <a:rPr lang="en-US" dirty="0" smtClean="0">
                <a:latin typeface="Myriad Pro" pitchFamily="34" charset="0"/>
              </a:rPr>
              <a:t>lower </a:t>
            </a:r>
            <a:r>
              <a:rPr lang="en-US" dirty="0">
                <a:latin typeface="Myriad Pro" pitchFamily="34" charset="0"/>
              </a:rPr>
              <a:t>than by </a:t>
            </a:r>
            <a:r>
              <a:rPr lang="en-US" dirty="0" smtClean="0">
                <a:latin typeface="Myriad Pro" pitchFamily="34" charset="0"/>
              </a:rPr>
              <a:t>automobile.</a:t>
            </a:r>
            <a:endParaRPr lang="en-US" dirty="0">
              <a:latin typeface="Myriad Pro" pitchFamily="34" charset="0"/>
            </a:endParaRPr>
          </a:p>
        </p:txBody>
      </p:sp>
      <p:pic>
        <p:nvPicPr>
          <p:cNvPr id="12" name="Picture 4"/>
          <p:cNvPicPr>
            <a:picLocks noChangeAspect="1" noChangeArrowheads="1"/>
          </p:cNvPicPr>
          <p:nvPr/>
        </p:nvPicPr>
        <p:blipFill>
          <a:blip r:embed="rId5" cstate="screen"/>
          <a:srcRect/>
          <a:stretch>
            <a:fillRect/>
          </a:stretch>
        </p:blipFill>
        <p:spPr bwMode="auto">
          <a:xfrm>
            <a:off x="3529136" y="4876800"/>
            <a:ext cx="1271464" cy="1743075"/>
          </a:xfrm>
          <a:prstGeom prst="rect">
            <a:avLst/>
          </a:prstGeom>
          <a:noFill/>
          <a:ln w="9525">
            <a:noFill/>
            <a:miter lim="800000"/>
            <a:headEnd/>
            <a:tailEnd/>
          </a:ln>
        </p:spPr>
      </p:pic>
      <p:sp>
        <p:nvSpPr>
          <p:cNvPr id="9" name="Slide Number Placeholder 8"/>
          <p:cNvSpPr>
            <a:spLocks noGrp="1"/>
          </p:cNvSpPr>
          <p:nvPr>
            <p:ph type="sldNum" sz="quarter" idx="12"/>
          </p:nvPr>
        </p:nvSpPr>
        <p:spPr/>
        <p:txBody>
          <a:bodyPr/>
          <a:lstStyle/>
          <a:p>
            <a:fld id="{970DA64D-59A4-4746-BDE5-0461E5BAFCB0}"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3" name="Picture 7" descr="C:\Users\dsonenklar\Desktop\2012 CLRP GRAPHICS_NOX.png"/>
          <p:cNvPicPr>
            <a:picLocks noChangeAspect="1" noChangeArrowheads="1"/>
          </p:cNvPicPr>
          <p:nvPr/>
        </p:nvPicPr>
        <p:blipFill>
          <a:blip r:embed="rId3" cstate="screen"/>
          <a:srcRect l="24211" t="32421" r="22105" b="14526"/>
          <a:stretch>
            <a:fillRect/>
          </a:stretch>
        </p:blipFill>
        <p:spPr bwMode="auto">
          <a:xfrm>
            <a:off x="4953000" y="3778624"/>
            <a:ext cx="4038600" cy="2850776"/>
          </a:xfrm>
          <a:prstGeom prst="rect">
            <a:avLst/>
          </a:prstGeom>
          <a:noFill/>
        </p:spPr>
      </p:pic>
      <p:sp>
        <p:nvSpPr>
          <p:cNvPr id="14" name="Rectangle 13"/>
          <p:cNvSpPr/>
          <p:nvPr/>
        </p:nvSpPr>
        <p:spPr>
          <a:xfrm>
            <a:off x="5562600" y="3276600"/>
            <a:ext cx="19812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344" name="Picture 8" descr="C:\Users\dsonenklar\Desktop\2012 CLRP GRAPHICS_VOC.png"/>
          <p:cNvPicPr>
            <a:picLocks noChangeAspect="1" noChangeArrowheads="1"/>
          </p:cNvPicPr>
          <p:nvPr/>
        </p:nvPicPr>
        <p:blipFill>
          <a:blip r:embed="rId4" cstate="screen"/>
          <a:srcRect/>
          <a:stretch>
            <a:fillRect/>
          </a:stretch>
        </p:blipFill>
        <p:spPr bwMode="auto">
          <a:xfrm>
            <a:off x="-152400" y="3276600"/>
            <a:ext cx="5257800" cy="3755571"/>
          </a:xfrm>
          <a:prstGeom prst="rect">
            <a:avLst/>
          </a:prstGeom>
          <a:noFill/>
        </p:spPr>
      </p:pic>
      <p:sp>
        <p:nvSpPr>
          <p:cNvPr id="22" name="Rectangle 21"/>
          <p:cNvSpPr/>
          <p:nvPr/>
        </p:nvSpPr>
        <p:spPr>
          <a:xfrm>
            <a:off x="14630400" y="1828800"/>
            <a:ext cx="3200400" cy="2590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304800" y="533400"/>
            <a:ext cx="4876800" cy="770930"/>
          </a:xfrm>
          <a:prstGeom prst="rect">
            <a:avLst/>
          </a:prstGeom>
        </p:spPr>
        <p:txBody>
          <a:bodyPr vert="horz" lIns="91440" tIns="45720" rIns="91440" bIns="45720" rtlCol="0" anchor="ctr">
            <a:normAutofit fontScale="82500" lnSpcReduction="2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Air Quality</a:t>
            </a:r>
            <a:endParaRPr kumimoji="0" lang="en-US" sz="3300" b="1" i="0" strike="noStrike" kern="1200" cap="none" spc="0" normalizeH="0" noProof="0" dirty="0" smtClean="0">
              <a:ln>
                <a:noFill/>
              </a:ln>
              <a:effectLst/>
              <a:uLnTx/>
              <a:uFillTx/>
              <a:latin typeface="Myriad Pro" pitchFamily="34" charset="0"/>
              <a:ea typeface="+mj-ea"/>
              <a:cs typeface="+mj-cs"/>
            </a:endParaRP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sp>
        <p:nvSpPr>
          <p:cNvPr id="12" name="Rectangle 11"/>
          <p:cNvSpPr/>
          <p:nvPr/>
        </p:nvSpPr>
        <p:spPr>
          <a:xfrm>
            <a:off x="1371600" y="3505200"/>
            <a:ext cx="14478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4876800" y="457200"/>
            <a:ext cx="39624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p:cNvSpPr txBox="1"/>
          <p:nvPr/>
        </p:nvSpPr>
        <p:spPr>
          <a:xfrm>
            <a:off x="1066800" y="4038600"/>
            <a:ext cx="2971800" cy="307777"/>
          </a:xfrm>
          <a:prstGeom prst="rect">
            <a:avLst/>
          </a:prstGeom>
          <a:noFill/>
        </p:spPr>
        <p:txBody>
          <a:bodyPr wrap="square" rtlCol="0">
            <a:spAutoFit/>
          </a:bodyPr>
          <a:lstStyle/>
          <a:p>
            <a:pPr algn="ctr"/>
            <a:r>
              <a:rPr lang="en-US" sz="1400" b="1" dirty="0" smtClean="0">
                <a:latin typeface="Myriad Pro" pitchFamily="34" charset="0"/>
              </a:rPr>
              <a:t>Mobile Source VOC Emissions</a:t>
            </a:r>
            <a:endParaRPr lang="en-US" sz="1400" b="1" dirty="0">
              <a:latin typeface="Myriad Pro" pitchFamily="34" charset="0"/>
            </a:endParaRPr>
          </a:p>
        </p:txBody>
      </p:sp>
      <p:sp>
        <p:nvSpPr>
          <p:cNvPr id="16" name="TextBox 15"/>
          <p:cNvSpPr txBox="1"/>
          <p:nvPr/>
        </p:nvSpPr>
        <p:spPr>
          <a:xfrm>
            <a:off x="5715000" y="3959423"/>
            <a:ext cx="2971800" cy="307777"/>
          </a:xfrm>
          <a:prstGeom prst="rect">
            <a:avLst/>
          </a:prstGeom>
          <a:noFill/>
        </p:spPr>
        <p:txBody>
          <a:bodyPr wrap="square" rtlCol="0">
            <a:spAutoFit/>
          </a:bodyPr>
          <a:lstStyle/>
          <a:p>
            <a:pPr algn="ctr"/>
            <a:r>
              <a:rPr lang="en-US" sz="1400" b="1" dirty="0" smtClean="0">
                <a:latin typeface="Myriad Pro" pitchFamily="34" charset="0"/>
              </a:rPr>
              <a:t>Mobile Source NOx Emissions</a:t>
            </a:r>
            <a:endParaRPr lang="en-US" sz="1400" b="1" dirty="0">
              <a:latin typeface="Myriad Pro" pitchFamily="34" charset="0"/>
            </a:endParaRPr>
          </a:p>
        </p:txBody>
      </p:sp>
      <p:sp>
        <p:nvSpPr>
          <p:cNvPr id="18" name="TextBox 17"/>
          <p:cNvSpPr txBox="1"/>
          <p:nvPr/>
        </p:nvSpPr>
        <p:spPr>
          <a:xfrm>
            <a:off x="5562600" y="533400"/>
            <a:ext cx="2971800" cy="523220"/>
          </a:xfrm>
          <a:prstGeom prst="rect">
            <a:avLst/>
          </a:prstGeom>
          <a:noFill/>
        </p:spPr>
        <p:txBody>
          <a:bodyPr wrap="square" rtlCol="0">
            <a:spAutoFit/>
          </a:bodyPr>
          <a:lstStyle/>
          <a:p>
            <a:pPr algn="ctr"/>
            <a:r>
              <a:rPr lang="en-US" sz="1400" b="1" dirty="0" smtClean="0">
                <a:latin typeface="Myriad Pro" pitchFamily="34" charset="0"/>
              </a:rPr>
              <a:t>PM2.5 Direct and </a:t>
            </a:r>
          </a:p>
          <a:p>
            <a:pPr algn="ctr"/>
            <a:r>
              <a:rPr lang="en-US" sz="1400" b="1" dirty="0" smtClean="0">
                <a:latin typeface="Myriad Pro" pitchFamily="34" charset="0"/>
              </a:rPr>
              <a:t>Precursor NOx emissions</a:t>
            </a:r>
            <a:endParaRPr lang="en-US" sz="1400" b="1" dirty="0">
              <a:latin typeface="Myriad Pro" pitchFamily="34" charset="0"/>
            </a:endParaRPr>
          </a:p>
        </p:txBody>
      </p:sp>
      <p:sp>
        <p:nvSpPr>
          <p:cNvPr id="19" name="Slide Number Placeholder 18"/>
          <p:cNvSpPr>
            <a:spLocks noGrp="1"/>
          </p:cNvSpPr>
          <p:nvPr>
            <p:ph type="sldNum" sz="quarter" idx="12"/>
          </p:nvPr>
        </p:nvSpPr>
        <p:spPr/>
        <p:txBody>
          <a:bodyPr/>
          <a:lstStyle/>
          <a:p>
            <a:fld id="{970DA64D-59A4-4746-BDE5-0461E5BAFCB0}" type="slidenum">
              <a:rPr lang="en-US" smtClean="0"/>
              <a:pPr/>
              <a:t>14</a:t>
            </a:fld>
            <a:endParaRPr lang="en-US" dirty="0"/>
          </a:p>
        </p:txBody>
      </p:sp>
      <p:sp>
        <p:nvSpPr>
          <p:cNvPr id="8" name="TextBox 7"/>
          <p:cNvSpPr txBox="1"/>
          <p:nvPr/>
        </p:nvSpPr>
        <p:spPr>
          <a:xfrm>
            <a:off x="381000" y="1295400"/>
            <a:ext cx="4191000" cy="2862322"/>
          </a:xfrm>
          <a:prstGeom prst="rect">
            <a:avLst/>
          </a:prstGeom>
          <a:noFill/>
        </p:spPr>
        <p:txBody>
          <a:bodyPr wrap="square" rtlCol="0">
            <a:spAutoFit/>
          </a:bodyPr>
          <a:lstStyle/>
          <a:p>
            <a:r>
              <a:rPr lang="en-US" dirty="0" smtClean="0">
                <a:latin typeface="Myriad Pro" pitchFamily="34" charset="0"/>
              </a:rPr>
              <a:t>The CLRP shows substantial reductions in all three main pollutants through 2020, with a very small uptick between 2030 and 2040.</a:t>
            </a:r>
          </a:p>
          <a:p>
            <a:endParaRPr lang="en-US" dirty="0" smtClean="0">
              <a:latin typeface="Myriad Pro" pitchFamily="34" charset="0"/>
            </a:endParaRPr>
          </a:p>
          <a:p>
            <a:r>
              <a:rPr lang="en-US" dirty="0" smtClean="0">
                <a:latin typeface="Myriad Pro" pitchFamily="34" charset="0"/>
              </a:rPr>
              <a:t>Estimated emissions are well within the approved budget for each pollutant through 2040.</a:t>
            </a:r>
          </a:p>
          <a:p>
            <a:endParaRPr lang="en-US" dirty="0" smtClean="0"/>
          </a:p>
          <a:p>
            <a:endParaRPr lang="en-US" dirty="0"/>
          </a:p>
        </p:txBody>
      </p:sp>
      <p:pic>
        <p:nvPicPr>
          <p:cNvPr id="20" name="Picture 4" descr="C:\Users\dsonenklar\Desktop\2012 CLRP GRAPHICS-22.png"/>
          <p:cNvPicPr>
            <a:picLocks noChangeAspect="1" noChangeArrowheads="1"/>
          </p:cNvPicPr>
          <p:nvPr/>
        </p:nvPicPr>
        <p:blipFill>
          <a:blip r:embed="rId5" cstate="screen"/>
          <a:srcRect/>
          <a:stretch>
            <a:fillRect/>
          </a:stretch>
        </p:blipFill>
        <p:spPr bwMode="auto">
          <a:xfrm>
            <a:off x="4648200" y="990600"/>
            <a:ext cx="4572000" cy="2808514"/>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5" name="Picture 9" descr="C:\Users\dsonenklar\Desktop\2012 CLRP GRAPHICS_CO2 Graph.png"/>
          <p:cNvPicPr>
            <a:picLocks noChangeAspect="1" noChangeArrowheads="1"/>
          </p:cNvPicPr>
          <p:nvPr/>
        </p:nvPicPr>
        <p:blipFill>
          <a:blip r:embed="rId3" cstate="screen"/>
          <a:srcRect/>
          <a:stretch>
            <a:fillRect/>
          </a:stretch>
        </p:blipFill>
        <p:spPr bwMode="auto">
          <a:xfrm>
            <a:off x="3596639" y="1600200"/>
            <a:ext cx="5547361" cy="3962400"/>
          </a:xfrm>
          <a:prstGeom prst="rect">
            <a:avLst/>
          </a:prstGeom>
          <a:noFill/>
        </p:spPr>
      </p:pic>
      <p:sp>
        <p:nvSpPr>
          <p:cNvPr id="22" name="Rectangle 21"/>
          <p:cNvSpPr/>
          <p:nvPr/>
        </p:nvSpPr>
        <p:spPr>
          <a:xfrm>
            <a:off x="14630400" y="1828800"/>
            <a:ext cx="3200400" cy="2590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304800" y="533400"/>
            <a:ext cx="5181600" cy="770930"/>
          </a:xfrm>
          <a:prstGeom prst="rect">
            <a:avLst/>
          </a:prstGeom>
        </p:spPr>
        <p:txBody>
          <a:bodyPr vert="horz" lIns="91440" tIns="45720" rIns="91440" bIns="45720" rtlCol="0" anchor="ctr">
            <a:normAutofit fontScale="75000" lnSpcReduction="2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Air Quality – Carbon Dioxide (CO</a:t>
            </a:r>
            <a:r>
              <a:rPr kumimoji="0" lang="en-US" sz="3300" b="1" i="0" strike="noStrike" kern="1200" cap="none" spc="0" normalizeH="0" baseline="-25000" noProof="0" dirty="0" smtClean="0">
                <a:ln>
                  <a:noFill/>
                </a:ln>
                <a:effectLst/>
                <a:uLnTx/>
                <a:uFillTx/>
                <a:latin typeface="Myriad Pro" pitchFamily="34" charset="0"/>
                <a:ea typeface="+mj-ea"/>
                <a:cs typeface="+mj-cs"/>
              </a:rPr>
              <a:t>2</a:t>
            </a:r>
            <a:r>
              <a:rPr kumimoji="0" lang="en-US" sz="3300" b="1" i="0" strike="noStrike" kern="1200" cap="none" spc="0" normalizeH="0" noProof="0" dirty="0" smtClean="0">
                <a:ln>
                  <a:noFill/>
                </a:ln>
                <a:effectLst/>
                <a:uLnTx/>
                <a:uFillTx/>
                <a:latin typeface="Myriad Pro" pitchFamily="34" charset="0"/>
                <a:ea typeface="+mj-ea"/>
                <a:cs typeface="+mj-cs"/>
              </a:rPr>
              <a:t>)</a:t>
            </a:r>
            <a:endParaRPr kumimoji="0" lang="en-US" sz="3300" b="1" i="0" strike="noStrike" kern="1200" cap="none" spc="0" normalizeH="0" baseline="-25000" noProof="0" dirty="0" smtClean="0">
              <a:ln>
                <a:noFill/>
              </a:ln>
              <a:effectLst/>
              <a:uLnTx/>
              <a:uFillTx/>
              <a:latin typeface="Myriad Pro" pitchFamily="34" charset="0"/>
              <a:ea typeface="+mj-ea"/>
              <a:cs typeface="+mj-cs"/>
            </a:endParaRP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2800" b="0" i="0" strike="noStrike" kern="1200" cap="none" spc="0" normalizeH="0" baseline="0" noProof="0" dirty="0" smtClean="0">
                <a:ln>
                  <a:noFill/>
                </a:ln>
                <a:effectLst/>
                <a:uLnTx/>
                <a:uFillTx/>
                <a:latin typeface="Myriad Pro" pitchFamily="34" charset="0"/>
                <a:ea typeface="+mj-ea"/>
                <a:cs typeface="+mj-cs"/>
              </a:rPr>
              <a:t>2013 - 2040</a:t>
            </a:r>
            <a:endParaRPr kumimoji="0" lang="en-US" sz="3600" b="0" i="0" strike="noStrike" kern="1200" cap="none" spc="0" normalizeH="0" baseline="0" noProof="0" dirty="0" smtClean="0">
              <a:ln>
                <a:noFill/>
              </a:ln>
              <a:effectLst/>
              <a:uLnTx/>
              <a:uFillTx/>
              <a:latin typeface="Myriad Pro" pitchFamily="34" charset="0"/>
              <a:ea typeface="+mj-ea"/>
              <a:cs typeface="+mj-cs"/>
            </a:endParaRPr>
          </a:p>
        </p:txBody>
      </p:sp>
      <p:sp>
        <p:nvSpPr>
          <p:cNvPr id="8" name="TextBox 7"/>
          <p:cNvSpPr txBox="1"/>
          <p:nvPr/>
        </p:nvSpPr>
        <p:spPr>
          <a:xfrm>
            <a:off x="304800" y="1676400"/>
            <a:ext cx="3429000" cy="3139321"/>
          </a:xfrm>
          <a:prstGeom prst="rect">
            <a:avLst/>
          </a:prstGeom>
          <a:noFill/>
        </p:spPr>
        <p:txBody>
          <a:bodyPr wrap="square" rtlCol="0">
            <a:spAutoFit/>
          </a:bodyPr>
          <a:lstStyle/>
          <a:p>
            <a:r>
              <a:rPr lang="en-US" dirty="0" smtClean="0"/>
              <a:t>The regional target for carbon dioxide emissions is far from being met: emissions are projected to increase between 2010 and 2040.</a:t>
            </a:r>
          </a:p>
          <a:p>
            <a:endParaRPr lang="en-US" dirty="0" smtClean="0">
              <a:latin typeface="Myriad Pro" pitchFamily="34" charset="0"/>
            </a:endParaRPr>
          </a:p>
          <a:p>
            <a:r>
              <a:rPr lang="en-US" dirty="0" smtClean="0"/>
              <a:t>However, when new federal fuel economy standards are included, it is expected that CO2 emissions estimates will decrease over time.</a:t>
            </a:r>
          </a:p>
          <a:p>
            <a:endParaRPr lang="en-US" dirty="0" smtClean="0"/>
          </a:p>
          <a:p>
            <a:endParaRPr lang="en-US" dirty="0" smtClean="0"/>
          </a:p>
        </p:txBody>
      </p:sp>
      <p:sp>
        <p:nvSpPr>
          <p:cNvPr id="13" name="TextBox 12"/>
          <p:cNvSpPr txBox="1"/>
          <p:nvPr/>
        </p:nvSpPr>
        <p:spPr>
          <a:xfrm>
            <a:off x="4953000" y="1371600"/>
            <a:ext cx="3124200" cy="338554"/>
          </a:xfrm>
          <a:prstGeom prst="rect">
            <a:avLst/>
          </a:prstGeom>
          <a:noFill/>
        </p:spPr>
        <p:txBody>
          <a:bodyPr wrap="square" rtlCol="0">
            <a:spAutoFit/>
          </a:bodyPr>
          <a:lstStyle/>
          <a:p>
            <a:r>
              <a:rPr lang="en-US" sz="1600" b="1" dirty="0" smtClean="0">
                <a:latin typeface="Myriad Pro" pitchFamily="34" charset="0"/>
              </a:rPr>
              <a:t>Carbon Dioxide (CO</a:t>
            </a:r>
            <a:r>
              <a:rPr lang="en-US" sz="1600" b="1" baseline="-25000" dirty="0" smtClean="0">
                <a:latin typeface="Myriad Pro" pitchFamily="34" charset="0"/>
              </a:rPr>
              <a:t>2</a:t>
            </a:r>
            <a:r>
              <a:rPr lang="en-US" sz="1600" b="1" dirty="0" smtClean="0">
                <a:latin typeface="Myriad Pro" pitchFamily="34" charset="0"/>
              </a:rPr>
              <a:t>) Emissions</a:t>
            </a:r>
            <a:endParaRPr lang="en-US" sz="1600" b="1" dirty="0">
              <a:latin typeface="Myriad Pro" pitchFamily="34" charset="0"/>
            </a:endParaRPr>
          </a:p>
        </p:txBody>
      </p:sp>
      <p:sp>
        <p:nvSpPr>
          <p:cNvPr id="10" name="Slide Number Placeholder 9"/>
          <p:cNvSpPr>
            <a:spLocks noGrp="1"/>
          </p:cNvSpPr>
          <p:nvPr>
            <p:ph type="sldNum" sz="quarter" idx="12"/>
          </p:nvPr>
        </p:nvSpPr>
        <p:spPr/>
        <p:txBody>
          <a:bodyPr/>
          <a:lstStyle/>
          <a:p>
            <a:fld id="{970DA64D-59A4-4746-BDE5-0461E5BAFCB0}"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0DA64D-59A4-4746-BDE5-0461E5BAFCB0}" type="slidenum">
              <a:rPr lang="en-US" smtClean="0"/>
              <a:pPr/>
              <a:t>16</a:t>
            </a:fld>
            <a:endParaRPr lang="en-US" dirty="0"/>
          </a:p>
        </p:txBody>
      </p:sp>
      <p:sp>
        <p:nvSpPr>
          <p:cNvPr id="5" name="Rectangle 4"/>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304800" y="533400"/>
            <a:ext cx="8305800" cy="770930"/>
          </a:xfrm>
          <a:prstGeom prst="rect">
            <a:avLst/>
          </a:prstGeom>
        </p:spPr>
        <p:txBody>
          <a:bodyPr vert="horz" lIns="91440" tIns="45720" rIns="91440" bIns="45720" rtlCol="0" anchor="ctr">
            <a:normAutofit fontScale="82500"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Regional Challenges Highlighted by the 2012 CLRP</a:t>
            </a:r>
          </a:p>
        </p:txBody>
      </p:sp>
      <p:sp>
        <p:nvSpPr>
          <p:cNvPr id="9" name="TextBox 8"/>
          <p:cNvSpPr txBox="1"/>
          <p:nvPr/>
        </p:nvSpPr>
        <p:spPr>
          <a:xfrm>
            <a:off x="4191000" y="3810000"/>
            <a:ext cx="4572000" cy="1323439"/>
          </a:xfrm>
          <a:prstGeom prst="rect">
            <a:avLst/>
          </a:prstGeom>
          <a:noFill/>
        </p:spPr>
        <p:txBody>
          <a:bodyPr wrap="square" rtlCol="0">
            <a:spAutoFit/>
          </a:bodyPr>
          <a:lstStyle/>
          <a:p>
            <a:pPr lvl="0" fontAlgn="base">
              <a:spcBef>
                <a:spcPct val="0"/>
              </a:spcBef>
              <a:spcAft>
                <a:spcPct val="0"/>
              </a:spcAft>
            </a:pPr>
            <a:r>
              <a:rPr lang="en-US" sz="2000" b="1" dirty="0" smtClean="0">
                <a:latin typeface="Myriad Pro" pitchFamily="34" charset="0"/>
                <a:ea typeface="Calibri" pitchFamily="34" charset="0"/>
                <a:cs typeface="Calibri" pitchFamily="34" charset="0"/>
              </a:rPr>
              <a:t>Roadway Congestion:</a:t>
            </a:r>
            <a:r>
              <a:rPr lang="en-US" sz="2000" dirty="0" smtClean="0">
                <a:latin typeface="Myriad Pro" pitchFamily="34" charset="0"/>
                <a:ea typeface="Calibri" pitchFamily="34" charset="0"/>
                <a:cs typeface="Calibri" pitchFamily="34" charset="0"/>
              </a:rPr>
              <a:t> The region’s roadways  will remain among the most congested in the nation, limiting travel options for people and goods.</a:t>
            </a:r>
            <a:endParaRPr lang="en-US" dirty="0" smtClean="0"/>
          </a:p>
        </p:txBody>
      </p:sp>
      <p:pic>
        <p:nvPicPr>
          <p:cNvPr id="2050" name="Picture 2" descr="I:\RTPP - Regional Transportation Priorities Plan\Citizens Forum - June 2, 2012\RTPP Discussion Guide 6-2\In design Doc\Images\G1_Highway_Congestion.jpg"/>
          <p:cNvPicPr>
            <a:picLocks noChangeAspect="1" noChangeArrowheads="1"/>
          </p:cNvPicPr>
          <p:nvPr/>
        </p:nvPicPr>
        <p:blipFill>
          <a:blip r:embed="rId3" cstate="screen"/>
          <a:srcRect/>
          <a:stretch>
            <a:fillRect/>
          </a:stretch>
        </p:blipFill>
        <p:spPr bwMode="auto">
          <a:xfrm>
            <a:off x="457200" y="3886200"/>
            <a:ext cx="3524250" cy="1524000"/>
          </a:xfrm>
          <a:prstGeom prst="rect">
            <a:avLst/>
          </a:prstGeom>
          <a:noFill/>
        </p:spPr>
      </p:pic>
      <p:sp>
        <p:nvSpPr>
          <p:cNvPr id="10" name="TextBox 9"/>
          <p:cNvSpPr txBox="1"/>
          <p:nvPr/>
        </p:nvSpPr>
        <p:spPr>
          <a:xfrm>
            <a:off x="4191000" y="1676400"/>
            <a:ext cx="4724400" cy="1015663"/>
          </a:xfrm>
          <a:prstGeom prst="rect">
            <a:avLst/>
          </a:prstGeom>
          <a:noFill/>
        </p:spPr>
        <p:txBody>
          <a:bodyPr wrap="square" rtlCol="0">
            <a:spAutoFit/>
          </a:bodyPr>
          <a:lstStyle/>
          <a:p>
            <a:pPr lvl="0"/>
            <a:r>
              <a:rPr lang="en-US" sz="2000" b="1" dirty="0" smtClean="0">
                <a:latin typeface="Myriad Pro" pitchFamily="34" charset="0"/>
              </a:rPr>
              <a:t>Metrorail Repair Needs:</a:t>
            </a:r>
            <a:r>
              <a:rPr lang="en-US" sz="2000" dirty="0" smtClean="0">
                <a:latin typeface="Myriad Pro" pitchFamily="34" charset="0"/>
              </a:rPr>
              <a:t> Funding to address deferred Metrorail maintenance needs is committed only through 2020.</a:t>
            </a:r>
            <a:endParaRPr lang="en-US" sz="2000" dirty="0" smtClean="0"/>
          </a:p>
        </p:txBody>
      </p:sp>
      <p:pic>
        <p:nvPicPr>
          <p:cNvPr id="12" name="Picture 5" descr="I:\RTPP - Regional Transportation Priorities Plan\Citizens Forum - June 2, 2012\RTPP Discussion Guide 6-2\In design Doc\Images\G3_Metro_Delays_Sign.png"/>
          <p:cNvPicPr>
            <a:picLocks noChangeAspect="1" noChangeArrowheads="1"/>
          </p:cNvPicPr>
          <p:nvPr/>
        </p:nvPicPr>
        <p:blipFill>
          <a:blip r:embed="rId4" cstate="screen"/>
          <a:srcRect/>
          <a:stretch>
            <a:fillRect/>
          </a:stretch>
        </p:blipFill>
        <p:spPr bwMode="auto">
          <a:xfrm>
            <a:off x="457200" y="1676400"/>
            <a:ext cx="3505200" cy="17526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0DA64D-59A4-4746-BDE5-0461E5BAFCB0}" type="slidenum">
              <a:rPr lang="en-US" smtClean="0"/>
              <a:pPr/>
              <a:t>17</a:t>
            </a:fld>
            <a:endParaRPr lang="en-US" dirty="0"/>
          </a:p>
        </p:txBody>
      </p:sp>
      <p:sp>
        <p:nvSpPr>
          <p:cNvPr id="5" name="Rectangle 4"/>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304800" y="533400"/>
            <a:ext cx="8001000" cy="770930"/>
          </a:xfrm>
          <a:prstGeom prst="rect">
            <a:avLst/>
          </a:prstGeom>
        </p:spPr>
        <p:txBody>
          <a:bodyPr vert="horz" lIns="91440" tIns="45720" rIns="91440" bIns="45720" rtlCol="0" anchor="ctr">
            <a:normAutofit fontScale="82500" lnSpcReduction="10000"/>
          </a:bodyPr>
          <a:lstStyle/>
          <a:p>
            <a:pPr lvl="0">
              <a:spcBef>
                <a:spcPct val="0"/>
              </a:spcBef>
              <a:defRPr/>
            </a:pPr>
            <a:r>
              <a:rPr lang="en-US" sz="3300" b="1" dirty="0" smtClean="0">
                <a:latin typeface="Myriad Pro" pitchFamily="34" charset="0"/>
              </a:rPr>
              <a:t>Regional Challenges Highlighted by the 2012 CLRP</a:t>
            </a:r>
          </a:p>
        </p:txBody>
      </p:sp>
      <p:sp>
        <p:nvSpPr>
          <p:cNvPr id="13" name="TextBox 12"/>
          <p:cNvSpPr txBox="1"/>
          <p:nvPr/>
        </p:nvSpPr>
        <p:spPr>
          <a:xfrm>
            <a:off x="4267200" y="1600200"/>
            <a:ext cx="4724400" cy="2554545"/>
          </a:xfrm>
          <a:prstGeom prst="rect">
            <a:avLst/>
          </a:prstGeom>
          <a:noFill/>
        </p:spPr>
        <p:txBody>
          <a:bodyPr wrap="square" rtlCol="0">
            <a:spAutoFit/>
          </a:bodyPr>
          <a:lstStyle/>
          <a:p>
            <a:pPr lvl="0"/>
            <a:r>
              <a:rPr lang="en-US" sz="2000" b="1" dirty="0" smtClean="0">
                <a:latin typeface="Myriad Pro" pitchFamily="34" charset="0"/>
              </a:rPr>
              <a:t>Transit Congestion:</a:t>
            </a:r>
            <a:r>
              <a:rPr lang="en-US" sz="2000" dirty="0" smtClean="0">
                <a:latin typeface="Myriad Pro" pitchFamily="34" charset="0"/>
              </a:rPr>
              <a:t> The Metrorail system will experience increasingly severe crowding problems, and lack the capacity to support forecasted population and employment growth.</a:t>
            </a:r>
          </a:p>
          <a:p>
            <a:endParaRPr lang="en-US" sz="2000" dirty="0" smtClean="0"/>
          </a:p>
          <a:p>
            <a:endParaRPr lang="en-US" sz="2000" dirty="0" smtClean="0"/>
          </a:p>
          <a:p>
            <a:endParaRPr lang="en-US" sz="2000" dirty="0" smtClean="0"/>
          </a:p>
        </p:txBody>
      </p:sp>
      <p:pic>
        <p:nvPicPr>
          <p:cNvPr id="14" name="Picture 4" descr="I:\RTPP - Regional Transportation Priorities Plan\Citizens Forum - June 2, 2012\RTPP Discussion Guide 6-2\In design Doc\Images\G1_Metro_Congestion_1.jpg"/>
          <p:cNvPicPr>
            <a:picLocks noChangeAspect="1" noChangeArrowheads="1"/>
          </p:cNvPicPr>
          <p:nvPr/>
        </p:nvPicPr>
        <p:blipFill>
          <a:blip r:embed="rId3" cstate="screen"/>
          <a:srcRect/>
          <a:stretch>
            <a:fillRect/>
          </a:stretch>
        </p:blipFill>
        <p:spPr bwMode="auto">
          <a:xfrm>
            <a:off x="457200" y="1600200"/>
            <a:ext cx="3581400" cy="2578608"/>
          </a:xfrm>
          <a:prstGeom prst="rect">
            <a:avLst/>
          </a:prstGeom>
          <a:noFill/>
        </p:spPr>
      </p:pic>
      <p:sp>
        <p:nvSpPr>
          <p:cNvPr id="15" name="TextBox 14"/>
          <p:cNvSpPr txBox="1"/>
          <p:nvPr/>
        </p:nvSpPr>
        <p:spPr>
          <a:xfrm>
            <a:off x="4267200" y="4343400"/>
            <a:ext cx="4724400" cy="1323439"/>
          </a:xfrm>
          <a:prstGeom prst="rect">
            <a:avLst/>
          </a:prstGeom>
          <a:noFill/>
        </p:spPr>
        <p:txBody>
          <a:bodyPr wrap="square" rtlCol="0">
            <a:spAutoFit/>
          </a:bodyPr>
          <a:lstStyle/>
          <a:p>
            <a:pPr lvl="0"/>
            <a:r>
              <a:rPr lang="en-US" sz="2000" b="1" dirty="0" smtClean="0">
                <a:latin typeface="Myriad Pro" pitchFamily="34" charset="0"/>
              </a:rPr>
              <a:t>Housing &amp; Job Location:</a:t>
            </a:r>
            <a:r>
              <a:rPr lang="en-US" sz="2000" dirty="0" smtClean="0">
                <a:latin typeface="Myriad Pro" pitchFamily="34" charset="0"/>
              </a:rPr>
              <a:t> Most housing and many of the region’s jobs will continue to be located far outside of activity centers in locations with limited travel options.</a:t>
            </a:r>
            <a:endParaRPr lang="en-US" sz="2000" dirty="0">
              <a:latin typeface="Myriad Pro" pitchFamily="34" charset="0"/>
            </a:endParaRPr>
          </a:p>
        </p:txBody>
      </p:sp>
      <p:pic>
        <p:nvPicPr>
          <p:cNvPr id="16" name="Picture 2" descr="I:\RTPP - Regional Transportation Priorities Plan\Citizens Forum - June 2, 2012\RTPP Discussion Guide 6-2\In design Doc\Images\G2_Metrorail_Parking_Lot.png"/>
          <p:cNvPicPr>
            <a:picLocks noChangeAspect="1" noChangeArrowheads="1"/>
          </p:cNvPicPr>
          <p:nvPr/>
        </p:nvPicPr>
        <p:blipFill>
          <a:blip r:embed="rId4" cstate="screen"/>
          <a:srcRect/>
          <a:stretch>
            <a:fillRect/>
          </a:stretch>
        </p:blipFill>
        <p:spPr bwMode="auto">
          <a:xfrm>
            <a:off x="457199" y="4419600"/>
            <a:ext cx="3617489" cy="16002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0DA64D-59A4-4746-BDE5-0461E5BAFCB0}" type="slidenum">
              <a:rPr lang="en-US" smtClean="0"/>
              <a:pPr/>
              <a:t>18</a:t>
            </a:fld>
            <a:endParaRPr lang="en-US" dirty="0"/>
          </a:p>
        </p:txBody>
      </p:sp>
      <p:sp>
        <p:nvSpPr>
          <p:cNvPr id="5" name="Rectangle 4"/>
          <p:cNvSpPr/>
          <p:nvPr/>
        </p:nvSpPr>
        <p:spPr>
          <a:xfrm>
            <a:off x="0" y="6629400"/>
            <a:ext cx="9144000" cy="2286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0" y="0"/>
            <a:ext cx="9144000" cy="457200"/>
          </a:xfrm>
          <a:prstGeom prst="rect">
            <a:avLst/>
          </a:prstGeom>
          <a:solidFill>
            <a:srgbClr val="C86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304800" y="533400"/>
            <a:ext cx="8458200" cy="609600"/>
          </a:xfrm>
          <a:prstGeom prst="rect">
            <a:avLst/>
          </a:prstGeom>
        </p:spPr>
        <p:txBody>
          <a:bodyPr vert="horz" lIns="91440" tIns="45720" rIns="91440" bIns="45720" rtlCol="0" anchor="ctr">
            <a:normAutofit fontScale="75000" lnSpcReduction="2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300" b="1" i="0" strike="noStrike" kern="1200" cap="none" spc="0" normalizeH="0" baseline="0" noProof="0" dirty="0" smtClean="0">
                <a:ln>
                  <a:noFill/>
                </a:ln>
                <a:effectLst/>
                <a:uLnTx/>
                <a:uFillTx/>
                <a:latin typeface="Myriad Pro" pitchFamily="34" charset="0"/>
                <a:ea typeface="+mj-ea"/>
                <a:cs typeface="+mj-cs"/>
              </a:rPr>
              <a:t>Addressing the Challenges Highlighted</a:t>
            </a:r>
            <a:r>
              <a:rPr kumimoji="0" lang="en-US" sz="3300" b="1" i="0" strike="noStrike" kern="1200" cap="none" spc="0" normalizeH="0" noProof="0" dirty="0" smtClean="0">
                <a:ln>
                  <a:noFill/>
                </a:ln>
                <a:effectLst/>
                <a:uLnTx/>
                <a:uFillTx/>
                <a:latin typeface="Myriad Pro" pitchFamily="34" charset="0"/>
                <a:ea typeface="+mj-ea"/>
                <a:cs typeface="+mj-cs"/>
              </a:rPr>
              <a:t> by the 2012 CLRP</a:t>
            </a:r>
            <a:endParaRPr kumimoji="0" lang="en-US" sz="3300" b="1" i="0" strike="noStrike" kern="1200" cap="none" spc="0" normalizeH="0" baseline="-25000" noProof="0" dirty="0" smtClean="0">
              <a:ln>
                <a:noFill/>
              </a:ln>
              <a:effectLst/>
              <a:uLnTx/>
              <a:uFillTx/>
              <a:latin typeface="Myriad Pro" pitchFamily="34" charset="0"/>
              <a:ea typeface="+mj-ea"/>
              <a:cs typeface="+mj-cs"/>
            </a:endParaRPr>
          </a:p>
        </p:txBody>
      </p:sp>
      <p:sp>
        <p:nvSpPr>
          <p:cNvPr id="11" name="Content Placeholder 2"/>
          <p:cNvSpPr>
            <a:spLocks noGrp="1"/>
          </p:cNvSpPr>
          <p:nvPr>
            <p:ph idx="1"/>
          </p:nvPr>
        </p:nvSpPr>
        <p:spPr>
          <a:xfrm>
            <a:off x="457200" y="1447800"/>
            <a:ext cx="8229600" cy="4495800"/>
          </a:xfrm>
        </p:spPr>
        <p:txBody>
          <a:bodyPr>
            <a:noAutofit/>
          </a:bodyPr>
          <a:lstStyle/>
          <a:p>
            <a:pPr marL="514350" indent="-514350">
              <a:buFont typeface="+mj-lt"/>
              <a:buAutoNum type="arabicPeriod"/>
            </a:pPr>
            <a:r>
              <a:rPr lang="en-US" sz="2000" b="1" dirty="0" smtClean="0">
                <a:latin typeface="Myriad Pro" pitchFamily="34" charset="0"/>
              </a:rPr>
              <a:t>Obtain additional funding for both transit and roadways</a:t>
            </a:r>
          </a:p>
          <a:p>
            <a:pPr marL="800100" lvl="1" indent="-342900">
              <a:buFont typeface="Arial" pitchFamily="34" charset="0"/>
              <a:buChar char="•"/>
            </a:pPr>
            <a:r>
              <a:rPr lang="en-US" sz="1800" u="sng" dirty="0" smtClean="0">
                <a:latin typeface="Myriad Pro" pitchFamily="34" charset="0"/>
              </a:rPr>
              <a:t>Transit:</a:t>
            </a:r>
          </a:p>
          <a:p>
            <a:pPr lvl="2">
              <a:buFont typeface="Courier New" pitchFamily="49" charset="0"/>
              <a:buChar char="o"/>
            </a:pPr>
            <a:r>
              <a:rPr lang="en-US" sz="1600" dirty="0" smtClean="0">
                <a:latin typeface="Myriad Pro" pitchFamily="34" charset="0"/>
              </a:rPr>
              <a:t>Funding for Metrorail maintenance and rehabilitation needs beyond 2020</a:t>
            </a:r>
          </a:p>
          <a:p>
            <a:pPr lvl="2">
              <a:buFont typeface="Courier New" pitchFamily="49" charset="0"/>
              <a:buChar char="o"/>
            </a:pPr>
            <a:r>
              <a:rPr lang="en-US" sz="1600" dirty="0" smtClean="0">
                <a:latin typeface="Myriad Pro" pitchFamily="34" charset="0"/>
              </a:rPr>
              <a:t>Funding to expand Metrorail capacity through 8-car trains and other measures</a:t>
            </a:r>
          </a:p>
          <a:p>
            <a:pPr lvl="1">
              <a:buFont typeface="Arial" pitchFamily="34" charset="0"/>
              <a:buChar char="•"/>
            </a:pPr>
            <a:r>
              <a:rPr lang="en-US" sz="1800" u="sng" dirty="0" smtClean="0">
                <a:latin typeface="Myriad Pro" pitchFamily="34" charset="0"/>
              </a:rPr>
              <a:t>Roadways:</a:t>
            </a:r>
          </a:p>
          <a:p>
            <a:pPr lvl="2">
              <a:buFont typeface="Courier New" pitchFamily="49" charset="0"/>
              <a:buChar char="o"/>
            </a:pPr>
            <a:r>
              <a:rPr lang="en-US" sz="1600" dirty="0" smtClean="0">
                <a:latin typeface="Myriad Pro" pitchFamily="34" charset="0"/>
              </a:rPr>
              <a:t>Sufficient funding to support both road and bridge maintenance requirements and the capacity improvements needed to accommodate a growing region</a:t>
            </a:r>
          </a:p>
          <a:p>
            <a:pPr lvl="2">
              <a:buNone/>
            </a:pPr>
            <a:endParaRPr lang="en-US" sz="2000" dirty="0" smtClean="0">
              <a:latin typeface="Myriad Pro" pitchFamily="34" charset="0"/>
            </a:endParaRPr>
          </a:p>
          <a:p>
            <a:pPr marL="514350" indent="-514350">
              <a:buFont typeface="+mj-lt"/>
              <a:buAutoNum type="arabicPeriod"/>
            </a:pPr>
            <a:r>
              <a:rPr lang="en-US" sz="2000" b="1" dirty="0" smtClean="0">
                <a:latin typeface="Myriad Pro" pitchFamily="34" charset="0"/>
              </a:rPr>
              <a:t>Improve coordination of transportation and land-use</a:t>
            </a:r>
          </a:p>
          <a:p>
            <a:pPr lvl="1"/>
            <a:r>
              <a:rPr lang="en-US" sz="1800" dirty="0" smtClean="0">
                <a:latin typeface="Myriad Pro" pitchFamily="34" charset="0"/>
              </a:rPr>
              <a:t>Take advantage of the many untapped opportunities for mixed-use development near existing rail stations</a:t>
            </a:r>
          </a:p>
          <a:p>
            <a:pPr lvl="1"/>
            <a:r>
              <a:rPr lang="en-US" sz="1800" dirty="0" smtClean="0">
                <a:latin typeface="Myriad Pro" pitchFamily="34" charset="0"/>
              </a:rPr>
              <a:t>Concentrate more of the region’s housing and employment growth in activity centers and other areas with good transportation options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1454</TotalTime>
  <Words>1143</Words>
  <Application>Microsoft Office PowerPoint</Application>
  <PresentationFormat>On-screen Show (4:3)</PresentationFormat>
  <Paragraphs>141</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Slide 1</vt:lpstr>
      <vt:lpstr>Population Growth 2013 - 2040</vt:lpstr>
      <vt:lpstr>Employment Growth 2013 - 2040</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dsonenklar</dc:creator>
  <cp:lastModifiedBy>Andrew Austin</cp:lastModifiedBy>
  <cp:revision>134</cp:revision>
  <dcterms:created xsi:type="dcterms:W3CDTF">2012-10-31T15:46:02Z</dcterms:created>
  <dcterms:modified xsi:type="dcterms:W3CDTF">2012-12-05T19:43:26Z</dcterms:modified>
</cp:coreProperties>
</file>